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77"/>
  </p:notesMasterIdLst>
  <p:handoutMasterIdLst>
    <p:handoutMasterId r:id="rId78"/>
  </p:handoutMasterIdLst>
  <p:sldIdLst>
    <p:sldId id="256" r:id="rId2"/>
    <p:sldId id="514" r:id="rId3"/>
    <p:sldId id="593" r:id="rId4"/>
    <p:sldId id="594" r:id="rId5"/>
    <p:sldId id="445" r:id="rId6"/>
    <p:sldId id="448" r:id="rId7"/>
    <p:sldId id="449" r:id="rId8"/>
    <p:sldId id="515" r:id="rId9"/>
    <p:sldId id="581" r:id="rId10"/>
    <p:sldId id="582" r:id="rId11"/>
    <p:sldId id="592" r:id="rId12"/>
    <p:sldId id="583" r:id="rId13"/>
    <p:sldId id="516" r:id="rId14"/>
    <p:sldId id="517" r:id="rId15"/>
    <p:sldId id="518" r:id="rId16"/>
    <p:sldId id="519" r:id="rId17"/>
    <p:sldId id="520" r:id="rId18"/>
    <p:sldId id="521" r:id="rId19"/>
    <p:sldId id="522" r:id="rId20"/>
    <p:sldId id="523" r:id="rId21"/>
    <p:sldId id="524" r:id="rId22"/>
    <p:sldId id="525" r:id="rId23"/>
    <p:sldId id="526" r:id="rId24"/>
    <p:sldId id="530" r:id="rId25"/>
    <p:sldId id="531" r:id="rId26"/>
    <p:sldId id="532" r:id="rId27"/>
    <p:sldId id="533" r:id="rId28"/>
    <p:sldId id="534" r:id="rId29"/>
    <p:sldId id="535" r:id="rId30"/>
    <p:sldId id="536" r:id="rId31"/>
    <p:sldId id="537" r:id="rId32"/>
    <p:sldId id="538" r:id="rId33"/>
    <p:sldId id="539" r:id="rId34"/>
    <p:sldId id="544" r:id="rId35"/>
    <p:sldId id="545" r:id="rId36"/>
    <p:sldId id="546" r:id="rId37"/>
    <p:sldId id="547" r:id="rId38"/>
    <p:sldId id="548" r:id="rId39"/>
    <p:sldId id="549" r:id="rId40"/>
    <p:sldId id="584" r:id="rId41"/>
    <p:sldId id="585" r:id="rId42"/>
    <p:sldId id="586" r:id="rId43"/>
    <p:sldId id="587" r:id="rId44"/>
    <p:sldId id="588" r:id="rId45"/>
    <p:sldId id="589" r:id="rId46"/>
    <p:sldId id="590" r:id="rId47"/>
    <p:sldId id="591" r:id="rId48"/>
    <p:sldId id="550" r:id="rId49"/>
    <p:sldId id="551" r:id="rId50"/>
    <p:sldId id="552" r:id="rId51"/>
    <p:sldId id="554" r:id="rId52"/>
    <p:sldId id="555" r:id="rId53"/>
    <p:sldId id="556" r:id="rId54"/>
    <p:sldId id="557" r:id="rId55"/>
    <p:sldId id="558" r:id="rId56"/>
    <p:sldId id="559" r:id="rId57"/>
    <p:sldId id="560" r:id="rId58"/>
    <p:sldId id="561" r:id="rId59"/>
    <p:sldId id="562" r:id="rId60"/>
    <p:sldId id="563" r:id="rId61"/>
    <p:sldId id="564" r:id="rId62"/>
    <p:sldId id="565" r:id="rId63"/>
    <p:sldId id="566" r:id="rId64"/>
    <p:sldId id="568" r:id="rId65"/>
    <p:sldId id="569" r:id="rId66"/>
    <p:sldId id="571" r:id="rId67"/>
    <p:sldId id="572" r:id="rId68"/>
    <p:sldId id="573" r:id="rId69"/>
    <p:sldId id="574" r:id="rId70"/>
    <p:sldId id="575" r:id="rId71"/>
    <p:sldId id="576" r:id="rId72"/>
    <p:sldId id="577" r:id="rId73"/>
    <p:sldId id="578" r:id="rId74"/>
    <p:sldId id="579" r:id="rId75"/>
    <p:sldId id="580" r:id="rId76"/>
  </p:sldIdLst>
  <p:sldSz cx="12192000" cy="6858000"/>
  <p:notesSz cx="7010400" cy="9296400"/>
  <p:custDataLst>
    <p:tags r:id="rId7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userDrawn="1">
          <p15:clr>
            <a:srgbClr val="A4A3A4"/>
          </p15:clr>
        </p15:guide>
        <p15:guide id="2" pos="3898" userDrawn="1">
          <p15:clr>
            <a:srgbClr val="A4A3A4"/>
          </p15:clr>
        </p15:guide>
      </p15:sldGuideLst>
    </p:ext>
    <p:ext uri="{2D200454-40CA-4A62-9FC3-DE9A4176ACB9}">
      <p15:notesGuideLst xmlns:p15="http://schemas.microsoft.com/office/powerpoint/2012/main">
        <p15:guide id="1" orient="horz" pos="2866">
          <p15:clr>
            <a:srgbClr val="A4A3A4"/>
          </p15:clr>
        </p15:guide>
        <p15:guide id="2" pos="22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420AC"/>
    <a:srgbClr val="968CD4"/>
    <a:srgbClr val="333399"/>
    <a:srgbClr val="000099"/>
    <a:srgbClr val="0000CC"/>
    <a:srgbClr val="FF99FF"/>
    <a:srgbClr val="66FF66"/>
    <a:srgbClr val="FFFF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17" autoAdjust="0"/>
    <p:restoredTop sz="85302" autoAdjust="0"/>
  </p:normalViewPr>
  <p:slideViewPr>
    <p:cSldViewPr showGuides="1">
      <p:cViewPr varScale="1">
        <p:scale>
          <a:sx n="58" d="100"/>
          <a:sy n="58" d="100"/>
        </p:scale>
        <p:origin x="904" y="56"/>
      </p:cViewPr>
      <p:guideLst>
        <p:guide orient="horz" pos="2114"/>
        <p:guide pos="389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66"/>
        <p:guide pos="22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t>73</a:t>
            </a:fld>
            <a:endParaRPr lang="en-US" altLang="zh-CN"/>
          </a:p>
        </p:txBody>
      </p:sp>
    </p:spTree>
    <p:extLst>
      <p:ext uri="{BB962C8B-B14F-4D97-AF65-F5344CB8AC3E}">
        <p14:creationId xmlns:p14="http://schemas.microsoft.com/office/powerpoint/2010/main" val="285012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87AB4D0-8139-4735-AB33-F3E41ABD7C0E}" type="datetimeFigureOut">
              <a:rPr lang="zh-CN" altLang="en-US" smtClean="0"/>
              <a:t>2023/5/6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E72F91-BA51-4FF1-8177-B507BC3FE6B1}" type="slidenum">
              <a:rPr lang="zh-CN" altLang="en-US" smtClean="0"/>
              <a:t>‹#›</a:t>
            </a:fld>
            <a:endParaRPr lang="zh-CN" altLang="en-US"/>
          </a:p>
        </p:txBody>
      </p:sp>
      <p:sp>
        <p:nvSpPr>
          <p:cNvPr id="7" name="Rectangle 8" descr="Gold bar"/>
          <p:cNvSpPr>
            <a:spLocks noChangeArrowheads="1"/>
          </p:cNvSpPr>
          <p:nvPr userDrawn="1"/>
        </p:nvSpPr>
        <p:spPr bwMode="auto">
          <a:xfrm>
            <a:off x="407368" y="3587427"/>
            <a:ext cx="3783219" cy="201613"/>
          </a:xfrm>
          <a:prstGeom prst="rect">
            <a:avLst/>
          </a:prstGeom>
          <a:solidFill>
            <a:srgbClr val="FFC000"/>
          </a:solidFill>
          <a:ln>
            <a:noFill/>
          </a:ln>
          <a:effectLst/>
        </p:spPr>
        <p:txBody>
          <a:bodyPr wrap="none" anchor="ctr"/>
          <a:lstStyle/>
          <a:p>
            <a:endParaRPr lang="zh-CN" altLang="en-US"/>
          </a:p>
        </p:txBody>
      </p:sp>
      <p:sp>
        <p:nvSpPr>
          <p:cNvPr id="8" name="Rectangle 9" descr="Orange bar"/>
          <p:cNvSpPr>
            <a:spLocks noChangeArrowheads="1"/>
          </p:cNvSpPr>
          <p:nvPr userDrawn="1"/>
        </p:nvSpPr>
        <p:spPr bwMode="auto">
          <a:xfrm>
            <a:off x="4190587" y="3587427"/>
            <a:ext cx="3900413" cy="201613"/>
          </a:xfrm>
          <a:prstGeom prst="rect">
            <a:avLst/>
          </a:prstGeom>
          <a:solidFill>
            <a:schemeClr val="accent2">
              <a:lumMod val="75000"/>
            </a:schemeClr>
          </a:solidFill>
          <a:ln>
            <a:noFill/>
          </a:ln>
          <a:effectLst/>
        </p:spPr>
        <p:txBody>
          <a:bodyPr wrap="none" anchor="ctr"/>
          <a:lstStyle/>
          <a:p>
            <a:endParaRPr lang="zh-CN" altLang="en-US"/>
          </a:p>
        </p:txBody>
      </p:sp>
      <p:sp>
        <p:nvSpPr>
          <p:cNvPr id="9" name="Rectangle 10" descr="Slate bar"/>
          <p:cNvSpPr>
            <a:spLocks noChangeArrowheads="1"/>
          </p:cNvSpPr>
          <p:nvPr userDrawn="1"/>
        </p:nvSpPr>
        <p:spPr bwMode="auto">
          <a:xfrm>
            <a:off x="8091000" y="3587427"/>
            <a:ext cx="3621624"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extLst>
      <p:ext uri="{BB962C8B-B14F-4D97-AF65-F5344CB8AC3E}">
        <p14:creationId xmlns:p14="http://schemas.microsoft.com/office/powerpoint/2010/main" val="404549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1" y="1133979"/>
            <a:ext cx="11158415"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609601"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p:cNvPicPr>
            <a:picLocks noChangeAspect="1"/>
          </p:cNvPicPr>
          <p:nvPr userDrawn="1"/>
        </p:nvPicPr>
        <p:blipFill>
          <a:blip r:embed="rId2"/>
          <a:stretch>
            <a:fillRect/>
          </a:stretch>
        </p:blipFill>
        <p:spPr>
          <a:xfrm>
            <a:off x="9379553" y="57415"/>
            <a:ext cx="2679449" cy="949151"/>
          </a:xfrm>
          <a:prstGeom prst="rect">
            <a:avLst/>
          </a:prstGeom>
        </p:spPr>
      </p:pic>
      <p:pic>
        <p:nvPicPr>
          <p:cNvPr id="10" name="图片 9"/>
          <p:cNvPicPr>
            <a:picLocks noChangeAspect="1"/>
          </p:cNvPicPr>
          <p:nvPr userDrawn="1"/>
        </p:nvPicPr>
        <p:blipFill>
          <a:blip r:embed="rId3"/>
          <a:stretch>
            <a:fillRect/>
          </a:stretch>
        </p:blipFill>
        <p:spPr>
          <a:xfrm>
            <a:off x="10950028" y="57415"/>
            <a:ext cx="906612" cy="859259"/>
          </a:xfrm>
          <a:prstGeom prst="rect">
            <a:avLst/>
          </a:prstGeom>
        </p:spPr>
      </p:pic>
      <p:sp>
        <p:nvSpPr>
          <p:cNvPr id="9" name="Rectangle 7" descr="Gold bar"/>
          <p:cNvSpPr>
            <a:spLocks noChangeArrowheads="1"/>
          </p:cNvSpPr>
          <p:nvPr userDrawn="1"/>
        </p:nvSpPr>
        <p:spPr bwMode="auto">
          <a:xfrm>
            <a:off x="0" y="0"/>
            <a:ext cx="247650" cy="2286000"/>
          </a:xfrm>
          <a:prstGeom prst="rect">
            <a:avLst/>
          </a:prstGeom>
          <a:solidFill>
            <a:srgbClr val="FFC000"/>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1" name="Rectangle 9" descr="Orange bar"/>
          <p:cNvSpPr>
            <a:spLocks noChangeArrowheads="1"/>
          </p:cNvSpPr>
          <p:nvPr userDrawn="1"/>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2" name="Rectangle 10" descr="Slate bar"/>
          <p:cNvSpPr>
            <a:spLocks noChangeArrowheads="1"/>
          </p:cNvSpPr>
          <p:nvPr userDrawn="1"/>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spTree>
    <p:extLst>
      <p:ext uri="{BB962C8B-B14F-4D97-AF65-F5344CB8AC3E}">
        <p14:creationId xmlns:p14="http://schemas.microsoft.com/office/powerpoint/2010/main" val="288727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EFFA964C-D18A-440C-81D7-F397FB8E878B}"/>
              </a:ext>
            </a:extLst>
          </p:cNvPr>
          <p:cNvSpPr>
            <a:spLocks noGrp="1"/>
          </p:cNvSpPr>
          <p:nvPr>
            <p:ph type="dt" sz="half" idx="10"/>
          </p:nvPr>
        </p:nvSpPr>
        <p:spPr>
          <a:xfrm>
            <a:off x="838200" y="6356350"/>
            <a:ext cx="2743200" cy="365125"/>
          </a:xfrm>
        </p:spPr>
        <p:txBody>
          <a:bodyPr/>
          <a:lstStyle>
            <a:lvl1pPr>
              <a:defRPr/>
            </a:lvl1pPr>
          </a:lstStyle>
          <a:p>
            <a:endParaRPr lang="en-US" altLang="zh-CN" dirty="0"/>
          </a:p>
        </p:txBody>
      </p:sp>
      <p:sp>
        <p:nvSpPr>
          <p:cNvPr id="9" name="页脚占位符 4">
            <a:extLst>
              <a:ext uri="{FF2B5EF4-FFF2-40B4-BE49-F238E27FC236}">
                <a16:creationId xmlns:a16="http://schemas.microsoft.com/office/drawing/2014/main" id="{B23FE458-57A0-474A-AED6-9E00EAF781ED}"/>
              </a:ext>
            </a:extLst>
          </p:cNvPr>
          <p:cNvSpPr>
            <a:spLocks noGrp="1"/>
          </p:cNvSpPr>
          <p:nvPr>
            <p:ph type="ftr" sz="quarter" idx="11"/>
          </p:nvPr>
        </p:nvSpPr>
        <p:spPr>
          <a:xfrm>
            <a:off x="4038600" y="6356350"/>
            <a:ext cx="4114800" cy="365125"/>
          </a:xfrm>
        </p:spPr>
        <p:txBody>
          <a:bodyPr/>
          <a:lstStyle>
            <a:lvl1pPr>
              <a:defRPr/>
            </a:lvl1pPr>
          </a:lstStyle>
          <a:p>
            <a:endParaRPr lang="en-US" altLang="zh-CN"/>
          </a:p>
        </p:txBody>
      </p:sp>
      <p:sp>
        <p:nvSpPr>
          <p:cNvPr id="10" name="灯片编号占位符 5">
            <a:extLst>
              <a:ext uri="{FF2B5EF4-FFF2-40B4-BE49-F238E27FC236}">
                <a16:creationId xmlns:a16="http://schemas.microsoft.com/office/drawing/2014/main" id="{BE9D4DBF-494F-4149-800F-DE2539EFF370}"/>
              </a:ext>
            </a:extLst>
          </p:cNvPr>
          <p:cNvSpPr>
            <a:spLocks noGrp="1"/>
          </p:cNvSpPr>
          <p:nvPr>
            <p:ph type="sldNum" sz="quarter" idx="12"/>
          </p:nvPr>
        </p:nvSpPr>
        <p:spPr>
          <a:xfrm>
            <a:off x="8610600" y="6356350"/>
            <a:ext cx="2743200" cy="365125"/>
          </a:xfrm>
        </p:spPr>
        <p:txBody>
          <a:bodyPr/>
          <a:lstStyle>
            <a:lvl1pPr>
              <a:defRPr/>
            </a:lvl1pPr>
          </a:lstStyle>
          <a:p>
            <a:fld id="{7AC79822-BC0D-4DE8-A7E5-90A3732A2B82}" type="slidenum">
              <a:rPr lang="zh-CN" altLang="en-US"/>
              <a:t>‹#›</a:t>
            </a:fld>
            <a:endParaRPr lang="en-US" altLang="zh-CN"/>
          </a:p>
        </p:txBody>
      </p:sp>
      <p:sp>
        <p:nvSpPr>
          <p:cNvPr id="11" name="Line 8">
            <a:extLst>
              <a:ext uri="{FF2B5EF4-FFF2-40B4-BE49-F238E27FC236}">
                <a16:creationId xmlns:a16="http://schemas.microsoft.com/office/drawing/2014/main" id="{51F63BDA-273C-4BC2-832A-65ADD839B15C}"/>
              </a:ext>
            </a:extLst>
          </p:cNvPr>
          <p:cNvSpPr>
            <a:spLocks noChangeShapeType="1"/>
          </p:cNvSpPr>
          <p:nvPr userDrawn="1"/>
        </p:nvSpPr>
        <p:spPr bwMode="auto">
          <a:xfrm>
            <a:off x="609601" y="1052736"/>
            <a:ext cx="1115841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 name="图片 11">
            <a:extLst>
              <a:ext uri="{FF2B5EF4-FFF2-40B4-BE49-F238E27FC236}">
                <a16:creationId xmlns:a16="http://schemas.microsoft.com/office/drawing/2014/main" id="{E1933255-2900-48D4-B9BA-F2741FF789D1}"/>
              </a:ext>
            </a:extLst>
          </p:cNvPr>
          <p:cNvPicPr>
            <a:picLocks noChangeAspect="1"/>
          </p:cNvPicPr>
          <p:nvPr userDrawn="1"/>
        </p:nvPicPr>
        <p:blipFill>
          <a:blip r:embed="rId2"/>
          <a:stretch>
            <a:fillRect/>
          </a:stretch>
        </p:blipFill>
        <p:spPr>
          <a:xfrm>
            <a:off x="9379553" y="57415"/>
            <a:ext cx="2679449" cy="949151"/>
          </a:xfrm>
          <a:prstGeom prst="rect">
            <a:avLst/>
          </a:prstGeom>
        </p:spPr>
      </p:pic>
      <p:pic>
        <p:nvPicPr>
          <p:cNvPr id="13" name="图片 12">
            <a:extLst>
              <a:ext uri="{FF2B5EF4-FFF2-40B4-BE49-F238E27FC236}">
                <a16:creationId xmlns:a16="http://schemas.microsoft.com/office/drawing/2014/main" id="{9F1938DE-6B4A-4536-A6E7-9825680AC1FA}"/>
              </a:ext>
            </a:extLst>
          </p:cNvPr>
          <p:cNvPicPr>
            <a:picLocks noChangeAspect="1"/>
          </p:cNvPicPr>
          <p:nvPr userDrawn="1"/>
        </p:nvPicPr>
        <p:blipFill>
          <a:blip r:embed="rId3"/>
          <a:stretch>
            <a:fillRect/>
          </a:stretch>
        </p:blipFill>
        <p:spPr>
          <a:xfrm>
            <a:off x="10950028" y="57415"/>
            <a:ext cx="906612" cy="859259"/>
          </a:xfrm>
          <a:prstGeom prst="rect">
            <a:avLst/>
          </a:prstGeom>
        </p:spPr>
      </p:pic>
      <p:sp>
        <p:nvSpPr>
          <p:cNvPr id="14" name="Rectangle 7" descr="Gold bar">
            <a:extLst>
              <a:ext uri="{FF2B5EF4-FFF2-40B4-BE49-F238E27FC236}">
                <a16:creationId xmlns:a16="http://schemas.microsoft.com/office/drawing/2014/main" id="{9C07A8AB-B35F-417B-B701-D7A428442019}"/>
              </a:ext>
            </a:extLst>
          </p:cNvPr>
          <p:cNvSpPr>
            <a:spLocks noChangeArrowheads="1"/>
          </p:cNvSpPr>
          <p:nvPr userDrawn="1"/>
        </p:nvSpPr>
        <p:spPr bwMode="auto">
          <a:xfrm>
            <a:off x="0" y="0"/>
            <a:ext cx="247650" cy="2286000"/>
          </a:xfrm>
          <a:prstGeom prst="rect">
            <a:avLst/>
          </a:prstGeom>
          <a:solidFill>
            <a:srgbClr val="FFC000"/>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 name="Rectangle 9" descr="Orange bar">
            <a:extLst>
              <a:ext uri="{FF2B5EF4-FFF2-40B4-BE49-F238E27FC236}">
                <a16:creationId xmlns:a16="http://schemas.microsoft.com/office/drawing/2014/main" id="{E177CDEF-461E-477C-8464-9B962F82EF5C}"/>
              </a:ext>
            </a:extLst>
          </p:cNvPr>
          <p:cNvSpPr>
            <a:spLocks noChangeArrowheads="1"/>
          </p:cNvSpPr>
          <p:nvPr userDrawn="1"/>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a:extLst>
              <a:ext uri="{FF2B5EF4-FFF2-40B4-BE49-F238E27FC236}">
                <a16:creationId xmlns:a16="http://schemas.microsoft.com/office/drawing/2014/main" id="{E9D46697-ED5F-4226-8DA6-F7DA2976CB40}"/>
              </a:ext>
            </a:extLst>
          </p:cNvPr>
          <p:cNvSpPr>
            <a:spLocks noChangeArrowheads="1"/>
          </p:cNvSpPr>
          <p:nvPr userDrawn="1"/>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9" name="标题 18">
            <a:extLst>
              <a:ext uri="{FF2B5EF4-FFF2-40B4-BE49-F238E27FC236}">
                <a16:creationId xmlns:a16="http://schemas.microsoft.com/office/drawing/2014/main" id="{F5236FCA-8968-42A8-9789-0AFB23023897}"/>
              </a:ext>
            </a:extLst>
          </p:cNvPr>
          <p:cNvSpPr>
            <a:spLocks noGrp="1"/>
          </p:cNvSpPr>
          <p:nvPr>
            <p:ph type="title"/>
          </p:nvPr>
        </p:nvSpPr>
        <p:spPr>
          <a:xfrm>
            <a:off x="609601" y="57415"/>
            <a:ext cx="9662863" cy="949151"/>
          </a:xfrm>
        </p:spPr>
        <p:txBody>
          <a:bodyPr/>
          <a:lstStyle>
            <a:lvl1pPr>
              <a:defRPr baseline="0"/>
            </a:lvl1pPr>
          </a:lstStyle>
          <a:p>
            <a:r>
              <a:rPr lang="zh-CN" altLang="en-US" dirty="0"/>
              <a:t>单击此处编辑母版标题样式</a:t>
            </a:r>
          </a:p>
        </p:txBody>
      </p:sp>
    </p:spTree>
    <p:extLst>
      <p:ext uri="{BB962C8B-B14F-4D97-AF65-F5344CB8AC3E}">
        <p14:creationId xmlns:p14="http://schemas.microsoft.com/office/powerpoint/2010/main" val="3808284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AB4D0-8139-4735-AB33-F3E41ABD7C0E}" type="datetimeFigureOut">
              <a:rPr lang="zh-CN" altLang="en-US" smtClean="0"/>
              <a:t>2023/5/6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72F91-BA51-4FF1-8177-B507BC3FE6B1}" type="slidenum">
              <a:rPr lang="zh-CN" altLang="en-US" smtClean="0"/>
              <a:t>‹#›</a:t>
            </a:fld>
            <a:endParaRPr lang="zh-CN" altLang="en-US"/>
          </a:p>
        </p:txBody>
      </p:sp>
    </p:spTree>
    <p:extLst>
      <p:ext uri="{BB962C8B-B14F-4D97-AF65-F5344CB8AC3E}">
        <p14:creationId xmlns:p14="http://schemas.microsoft.com/office/powerpoint/2010/main" val="596016982"/>
      </p:ext>
    </p:extLst>
  </p:cSld>
  <p:clrMap bg1="lt1" tx1="dk1" bg2="lt2" tx2="dk2" accent1="accent1" accent2="accent2" accent3="accent3" accent4="accent4" accent5="accent5" accent6="accent6" hlink="hlink" folHlink="folHlink"/>
  <p:sldLayoutIdLst>
    <p:sldLayoutId id="2147483667" r:id="rId1"/>
    <p:sldLayoutId id="2147483678" r:id="rId2"/>
    <p:sldLayoutId id="214748367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emf"/><Relationship Id="rId5" Type="http://schemas.openxmlformats.org/officeDocument/2006/relationships/oleObject" Target="../embeddings/oleObject19.bin"/><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e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23.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27.bin"/><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59496" y="836712"/>
            <a:ext cx="9361040" cy="2387600"/>
          </a:xfrm>
        </p:spPr>
        <p:txBody>
          <a:bodyPr>
            <a:normAutofit/>
          </a:bodyPr>
          <a:lstStyle/>
          <a:p>
            <a:r>
              <a:rPr lang="zh-CN" altLang="en-US"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第 </a:t>
            </a:r>
            <a:r>
              <a:rPr lang="en-US" altLang="zh-CN" b="1"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10 </a:t>
            </a:r>
            <a:r>
              <a:rPr lang="zh-CN" altLang="en-US"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章 数模和模数转换</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aphicFrame>
        <p:nvGraphicFramePr>
          <p:cNvPr id="13" name="Object 8"/>
          <p:cNvGraphicFramePr>
            <a:graphicFrameLocks noChangeAspect="1"/>
          </p:cNvGraphicFramePr>
          <p:nvPr>
            <p:extLst>
              <p:ext uri="{D42A27DB-BD31-4B8C-83A1-F6EECF244321}">
                <p14:modId xmlns:p14="http://schemas.microsoft.com/office/powerpoint/2010/main" val="3344281796"/>
              </p:ext>
            </p:extLst>
          </p:nvPr>
        </p:nvGraphicFramePr>
        <p:xfrm>
          <a:off x="2278385" y="1854175"/>
          <a:ext cx="7704137" cy="2978150"/>
        </p:xfrm>
        <a:graphic>
          <a:graphicData uri="http://schemas.openxmlformats.org/presentationml/2006/ole">
            <mc:AlternateContent xmlns:mc="http://schemas.openxmlformats.org/markup-compatibility/2006">
              <mc:Choice xmlns:v="urn:schemas-microsoft-com:vml" Requires="v">
                <p:oleObj spid="_x0000_s33830" name="图片" r:id="rId3" imgW="5596128" imgH="2371344" progId="Word.Picture.8">
                  <p:embed/>
                </p:oleObj>
              </mc:Choice>
              <mc:Fallback>
                <p:oleObj name="图片" r:id="rId3" imgW="5596128" imgH="2371344" progId="Word.Picture.8">
                  <p:embed/>
                  <p:pic>
                    <p:nvPicPr>
                      <p:cNvPr id="1433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385" y="1854175"/>
                        <a:ext cx="7704137"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9"/>
          <p:cNvSpPr txBox="1">
            <a:spLocks noChangeArrowheads="1"/>
          </p:cNvSpPr>
          <p:nvPr/>
        </p:nvSpPr>
        <p:spPr bwMode="auto">
          <a:xfrm>
            <a:off x="551384" y="1192187"/>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倒</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型电阻网络</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转换器 </a:t>
            </a:r>
          </a:p>
        </p:txBody>
      </p:sp>
      <p:sp>
        <p:nvSpPr>
          <p:cNvPr id="15" name="Text Box 10"/>
          <p:cNvSpPr txBox="1">
            <a:spLocks noChangeArrowheads="1"/>
          </p:cNvSpPr>
          <p:nvPr/>
        </p:nvSpPr>
        <p:spPr bwMode="auto">
          <a:xfrm>
            <a:off x="4365947" y="2024038"/>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FF0000"/>
                </a:solidFill>
                <a:latin typeface="黑体" panose="02010609060101010101" pitchFamily="49" charset="-122"/>
                <a:ea typeface="黑体" panose="02010609060101010101" pitchFamily="49" charset="-122"/>
              </a:rPr>
              <a:t>数字量输入 </a:t>
            </a:r>
          </a:p>
        </p:txBody>
      </p:sp>
      <p:sp>
        <p:nvSpPr>
          <p:cNvPr id="16" name="Text Box 11"/>
          <p:cNvSpPr txBox="1">
            <a:spLocks noChangeArrowheads="1"/>
          </p:cNvSpPr>
          <p:nvPr/>
        </p:nvSpPr>
        <p:spPr bwMode="auto">
          <a:xfrm>
            <a:off x="9982522" y="2166913"/>
            <a:ext cx="3619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FF0000"/>
                </a:solidFill>
                <a:latin typeface="黑体" panose="02010609060101010101" pitchFamily="49" charset="-122"/>
                <a:ea typeface="黑体" panose="02010609060101010101" pitchFamily="49" charset="-122"/>
              </a:rPr>
              <a:t>模拟量输出 </a:t>
            </a:r>
          </a:p>
        </p:txBody>
      </p:sp>
      <p:sp>
        <p:nvSpPr>
          <p:cNvPr id="17" name="Rectangle 12"/>
          <p:cNvSpPr>
            <a:spLocks noChangeArrowheads="1"/>
          </p:cNvSpPr>
          <p:nvPr/>
        </p:nvSpPr>
        <p:spPr bwMode="auto">
          <a:xfrm>
            <a:off x="728750" y="5357475"/>
            <a:ext cx="1116124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电阻</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解码网络中，电阻只有</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和</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2R</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两种，并构成倒</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型电阻网络。当</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200" b="1" baseline="-25000" dirty="0">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时，相应的开关</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sz="2200" b="1" baseline="-25000" dirty="0">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接到求和点；当</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200" b="1" baseline="-25000" dirty="0">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时，相应的开关</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sz="2200" b="1" baseline="-25000" dirty="0">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接地。但由于</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虚短</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，求和点和地相连，所以不论开关如何转向，电阻</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2R</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总是与地相连</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。这样，倒</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型网络的各节点</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向上看</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向右看</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的等效电阻都是</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2R</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整个网络的等效输入电阻为</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8" name="AutoShape 13"/>
          <p:cNvSpPr>
            <a:spLocks/>
          </p:cNvSpPr>
          <p:nvPr/>
        </p:nvSpPr>
        <p:spPr bwMode="auto">
          <a:xfrm>
            <a:off x="6670997" y="1447775"/>
            <a:ext cx="1076325" cy="403225"/>
          </a:xfrm>
          <a:prstGeom prst="borderCallout1">
            <a:avLst>
              <a:gd name="adj1" fmla="val 28347"/>
              <a:gd name="adj2" fmla="val 107079"/>
              <a:gd name="adj3" fmla="val 312597"/>
              <a:gd name="adj4" fmla="val 1305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3300"/>
                </a:solidFill>
              </a:rPr>
              <a:t>求和点</a:t>
            </a:r>
          </a:p>
        </p:txBody>
      </p:sp>
      <p:sp>
        <p:nvSpPr>
          <p:cNvPr id="19" name="Text Box 14"/>
          <p:cNvSpPr txBox="1">
            <a:spLocks noChangeArrowheads="1"/>
          </p:cNvSpPr>
          <p:nvPr/>
        </p:nvSpPr>
        <p:spPr bwMode="auto">
          <a:xfrm>
            <a:off x="3863752" y="4914684"/>
            <a:ext cx="4321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dirty="0">
                <a:solidFill>
                  <a:srgbClr val="000000"/>
                </a:solidFill>
                <a:latin typeface="Times New Roman" panose="02020603050405020304" pitchFamily="18" charset="0"/>
              </a:rPr>
              <a:t>倒</a:t>
            </a:r>
            <a:r>
              <a:rPr kumimoji="1" lang="en-US" altLang="zh-CN" sz="2000" dirty="0">
                <a:solidFill>
                  <a:srgbClr val="000000"/>
                </a:solidFill>
                <a:latin typeface="Times New Roman" panose="02020603050405020304" pitchFamily="18" charset="0"/>
              </a:rPr>
              <a:t>T</a:t>
            </a:r>
            <a:r>
              <a:rPr kumimoji="1" lang="zh-CN" altLang="en-US" sz="2000" dirty="0">
                <a:solidFill>
                  <a:srgbClr val="000000"/>
                </a:solidFill>
                <a:latin typeface="Times New Roman" panose="02020603050405020304" pitchFamily="18" charset="0"/>
              </a:rPr>
              <a:t>型电阻网络</a:t>
            </a:r>
            <a:r>
              <a:rPr kumimoji="1" lang="en-US" altLang="zh-CN" sz="2000" dirty="0">
                <a:solidFill>
                  <a:srgbClr val="000000"/>
                </a:solidFill>
                <a:latin typeface="Times New Roman" panose="02020603050405020304" pitchFamily="18" charset="0"/>
              </a:rPr>
              <a:t>D/A</a:t>
            </a:r>
            <a:r>
              <a:rPr kumimoji="1" lang="zh-CN" altLang="en-US" sz="2000" dirty="0">
                <a:solidFill>
                  <a:srgbClr val="000000"/>
                </a:solidFill>
                <a:latin typeface="Times New Roman" panose="02020603050405020304" pitchFamily="18" charset="0"/>
              </a:rPr>
              <a:t>转换器原理图 </a:t>
            </a:r>
          </a:p>
        </p:txBody>
      </p:sp>
    </p:spTree>
    <p:extLst>
      <p:ext uri="{BB962C8B-B14F-4D97-AF65-F5344CB8AC3E}">
        <p14:creationId xmlns:p14="http://schemas.microsoft.com/office/powerpoint/2010/main" val="1167035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14" name="Text Box 9"/>
          <p:cNvSpPr txBox="1">
            <a:spLocks noChangeArrowheads="1"/>
          </p:cNvSpPr>
          <p:nvPr/>
        </p:nvSpPr>
        <p:spPr bwMode="auto">
          <a:xfrm>
            <a:off x="551384" y="1192187"/>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倒</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型电阻网络</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转换器 </a:t>
            </a:r>
          </a:p>
        </p:txBody>
      </p:sp>
      <p:graphicFrame>
        <p:nvGraphicFramePr>
          <p:cNvPr id="10" name="Object 7"/>
          <p:cNvGraphicFramePr>
            <a:graphicFrameLocks noChangeAspect="1"/>
          </p:cNvGraphicFramePr>
          <p:nvPr>
            <p:extLst>
              <p:ext uri="{D42A27DB-BD31-4B8C-83A1-F6EECF244321}">
                <p14:modId xmlns:p14="http://schemas.microsoft.com/office/powerpoint/2010/main" val="2833246516"/>
              </p:ext>
            </p:extLst>
          </p:nvPr>
        </p:nvGraphicFramePr>
        <p:xfrm>
          <a:off x="1775520" y="1649387"/>
          <a:ext cx="8794189" cy="4032448"/>
        </p:xfrm>
        <a:graphic>
          <a:graphicData uri="http://schemas.openxmlformats.org/presentationml/2006/ole">
            <mc:AlternateContent xmlns:mc="http://schemas.openxmlformats.org/markup-compatibility/2006">
              <mc:Choice xmlns:v="urn:schemas-microsoft-com:vml" Requires="v">
                <p:oleObj spid="_x0000_s38980" name="图片" r:id="rId3" imgW="5596128" imgH="2865120" progId="Word.Picture.8">
                  <p:embed/>
                </p:oleObj>
              </mc:Choice>
              <mc:Fallback>
                <p:oleObj name="图片" r:id="rId3" imgW="5596128" imgH="2865120" progId="Word.Picture.8">
                  <p:embed/>
                  <p:pic>
                    <p:nvPicPr>
                      <p:cNvPr id="1536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1649387"/>
                        <a:ext cx="8794189" cy="4032448"/>
                      </a:xfrm>
                      <a:prstGeom prst="rect">
                        <a:avLst/>
                      </a:prstGeom>
                      <a:noFill/>
                      <a:ln>
                        <a:noFill/>
                      </a:ln>
                      <a:effectLst/>
                    </p:spPr>
                  </p:pic>
                </p:oleObj>
              </mc:Fallback>
            </mc:AlternateContent>
          </a:graphicData>
        </a:graphic>
      </p:graphicFrame>
      <p:sp>
        <p:nvSpPr>
          <p:cNvPr id="11" name="Text Box 8"/>
          <p:cNvSpPr txBox="1">
            <a:spLocks noChangeArrowheads="1"/>
          </p:cNvSpPr>
          <p:nvPr/>
        </p:nvSpPr>
        <p:spPr bwMode="auto">
          <a:xfrm>
            <a:off x="2451188" y="5994761"/>
            <a:ext cx="413861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参考电压</a:t>
            </a:r>
            <a:r>
              <a:rPr kumimoji="1" lang="en-US" altLang="zh-CN" sz="22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REF</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供出的总电流为：</a:t>
            </a:r>
          </a:p>
        </p:txBody>
      </p:sp>
      <p:graphicFrame>
        <p:nvGraphicFramePr>
          <p:cNvPr id="12" name="Object 9"/>
          <p:cNvGraphicFramePr>
            <a:graphicFrameLocks noChangeAspect="1"/>
          </p:cNvGraphicFramePr>
          <p:nvPr>
            <p:extLst>
              <p:ext uri="{D42A27DB-BD31-4B8C-83A1-F6EECF244321}">
                <p14:modId xmlns:p14="http://schemas.microsoft.com/office/powerpoint/2010/main" val="3618331490"/>
              </p:ext>
            </p:extLst>
          </p:nvPr>
        </p:nvGraphicFramePr>
        <p:xfrm>
          <a:off x="6456040" y="5862998"/>
          <a:ext cx="1079500" cy="690562"/>
        </p:xfrm>
        <a:graphic>
          <a:graphicData uri="http://schemas.openxmlformats.org/presentationml/2006/ole">
            <mc:AlternateContent xmlns:mc="http://schemas.openxmlformats.org/markup-compatibility/2006">
              <mc:Choice xmlns:v="urn:schemas-microsoft-com:vml" Requires="v">
                <p:oleObj spid="_x0000_s38981" name="公式" r:id="rId5" imgW="519078" imgH="290355" progId="Equation.3">
                  <p:embed/>
                </p:oleObj>
              </mc:Choice>
              <mc:Fallback>
                <p:oleObj name="公式" r:id="rId5" imgW="519078" imgH="290355" progId="Equation.3">
                  <p:embed/>
                  <p:pic>
                    <p:nvPicPr>
                      <p:cNvPr id="1536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0" y="5862998"/>
                        <a:ext cx="1079500"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2227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10" name="Text Box 12"/>
          <p:cNvSpPr txBox="1">
            <a:spLocks noChangeArrowheads="1"/>
          </p:cNvSpPr>
          <p:nvPr/>
        </p:nvSpPr>
        <p:spPr bwMode="auto">
          <a:xfrm>
            <a:off x="767408" y="1383159"/>
            <a:ext cx="4680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buClrTx/>
              <a:buSzTx/>
              <a:buFont typeface="Arial" panose="020B0604020202020204" pitchFamily="34" charset="0"/>
              <a:buChar char="•"/>
            </a:pP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权电阻网络</a:t>
            </a:r>
            <a:r>
              <a:rPr kumimoji="1"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转换器的特点</a:t>
            </a:r>
          </a:p>
        </p:txBody>
      </p:sp>
      <p:sp>
        <p:nvSpPr>
          <p:cNvPr id="11" name="Text Box 13"/>
          <p:cNvSpPr txBox="1">
            <a:spLocks noChangeArrowheads="1"/>
          </p:cNvSpPr>
          <p:nvPr/>
        </p:nvSpPr>
        <p:spPr bwMode="auto">
          <a:xfrm>
            <a:off x="1199456" y="1822850"/>
            <a:ext cx="59055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优点：结构简单，电阻元件数较少；</a:t>
            </a:r>
          </a:p>
          <a:p>
            <a:pPr eaLnBrk="1" hangingPunct="1">
              <a:lnSpc>
                <a:spcPct val="150000"/>
              </a:lnSpc>
              <a:spcBef>
                <a:spcPct val="0"/>
              </a:spcBef>
              <a:buClrTx/>
              <a:buSzTx/>
              <a:buFontTx/>
              <a:buNone/>
            </a:pP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②缺点：阻值相差较大，制造工艺复杂。</a:t>
            </a:r>
          </a:p>
        </p:txBody>
      </p:sp>
      <p:sp>
        <p:nvSpPr>
          <p:cNvPr id="12" name="Text Box 5"/>
          <p:cNvSpPr txBox="1">
            <a:spLocks noChangeArrowheads="1"/>
          </p:cNvSpPr>
          <p:nvPr/>
        </p:nvSpPr>
        <p:spPr bwMode="auto">
          <a:xfrm>
            <a:off x="767408" y="3501008"/>
            <a:ext cx="1085148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buClrTx/>
              <a:buSzTx/>
              <a:buFont typeface="Arial" panose="020B0604020202020204" pitchFamily="34" charset="0"/>
              <a:buChar char="•"/>
            </a:pP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倒</a:t>
            </a:r>
            <a:r>
              <a:rPr kumimoji="1"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型电阻网络</a:t>
            </a:r>
            <a:r>
              <a:rPr kumimoji="1"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转换器的</a:t>
            </a:r>
            <a:r>
              <a:rPr kumimoji="1"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特点</a:t>
            </a:r>
            <a:endPar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30000"/>
              </a:lnSpc>
              <a:buClrTx/>
              <a:buSzTx/>
              <a:buFontTx/>
              <a:buNone/>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①优点：电阻种类少，只有</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2R</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，提高了制造精度。</a:t>
            </a:r>
          </a:p>
          <a:p>
            <a:pPr eaLnBrk="1" hangingPunct="1">
              <a:lnSpc>
                <a:spcPct val="130000"/>
              </a:lnSpc>
              <a:buClrTx/>
              <a:buSzTx/>
              <a:buFontTx/>
              <a:buNone/>
            </a:pP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②应用：它是目前集成</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转换器中转换速度较高且使用较多的一种，如</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DAC0832</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，就是采用倒</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型电阻网络。</a:t>
            </a:r>
          </a:p>
        </p:txBody>
      </p:sp>
    </p:spTree>
    <p:extLst>
      <p:ext uri="{BB962C8B-B14F-4D97-AF65-F5344CB8AC3E}">
        <p14:creationId xmlns:p14="http://schemas.microsoft.com/office/powerpoint/2010/main" val="3962589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6">
            <a:extLst>
              <a:ext uri="{FF2B5EF4-FFF2-40B4-BE49-F238E27FC236}">
                <a16:creationId xmlns:a16="http://schemas.microsoft.com/office/drawing/2014/main" id="{E1F5406E-4185-467A-BF34-756C2FDD9A14}"/>
              </a:ext>
            </a:extLst>
          </p:cNvPr>
          <p:cNvSpPr txBox="1">
            <a:spLocks noChangeArrowheads="1"/>
          </p:cNvSpPr>
          <p:nvPr/>
        </p:nvSpPr>
        <p:spPr bwMode="auto">
          <a:xfrm>
            <a:off x="1061164" y="1899445"/>
            <a:ext cx="8552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tx1"/>
                </a:solidFill>
                <a:latin typeface="Arial" panose="020B0604020202020204" pitchFamily="34" charset="0"/>
                <a:ea typeface="宋体" panose="02010600030101010101" pitchFamily="2" charset="-122"/>
              </a:defRPr>
            </a:lvl1pPr>
            <a:lvl2pPr marL="914400" indent="-457200">
              <a:defRPr b="1">
                <a:solidFill>
                  <a:schemeClr val="tx1"/>
                </a:solidFill>
                <a:latin typeface="Arial" panose="020B0604020202020204" pitchFamily="34" charset="0"/>
                <a:ea typeface="宋体" panose="02010600030101010101" pitchFamily="2" charset="-122"/>
              </a:defRPr>
            </a:lvl2pPr>
            <a:lvl3pPr marL="1371600" indent="-457200">
              <a:defRPr b="1">
                <a:solidFill>
                  <a:schemeClr val="tx1"/>
                </a:solidFill>
                <a:latin typeface="Arial" panose="020B0604020202020204" pitchFamily="34" charset="0"/>
                <a:ea typeface="宋体" panose="02010600030101010101" pitchFamily="2" charset="-122"/>
              </a:defRPr>
            </a:lvl3pPr>
            <a:lvl4pPr marL="1828800" indent="-457200">
              <a:defRPr b="1">
                <a:solidFill>
                  <a:schemeClr val="tx1"/>
                </a:solidFill>
                <a:latin typeface="Arial" panose="020B0604020202020204" pitchFamily="34" charset="0"/>
                <a:ea typeface="宋体" panose="02010600030101010101" pitchFamily="2" charset="-122"/>
              </a:defRPr>
            </a:lvl4pPr>
            <a:lvl5pPr marL="2286000" indent="-457200">
              <a:defRPr b="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defTabSz="914400" fontAlgn="base">
              <a:lnSpc>
                <a:spcPct val="145000"/>
              </a:lnSpc>
              <a:spcBef>
                <a:spcPct val="50000"/>
              </a:spcBef>
              <a:spcAft>
                <a:spcPct val="0"/>
              </a:spcAft>
            </a:pPr>
            <a:r>
              <a:rPr kumimoji="1" lang="zh-CN" altLang="en-US" sz="2200" dirty="0">
                <a:solidFill>
                  <a:srgbClr val="7030A0"/>
                </a:solidFill>
                <a:latin typeface="Times New Roman" panose="02020603050405020304" pitchFamily="18" charset="0"/>
                <a:ea typeface="黑体" panose="02010609060101010101" pitchFamily="49" charset="-122"/>
              </a:rPr>
              <a:t>分辨率用于表征</a:t>
            </a:r>
            <a:r>
              <a:rPr kumimoji="1" lang="en-US" altLang="zh-CN" sz="2200" dirty="0">
                <a:solidFill>
                  <a:srgbClr val="7030A0"/>
                </a:solidFill>
                <a:latin typeface="Times New Roman" panose="02020603050405020304" pitchFamily="18" charset="0"/>
                <a:ea typeface="黑体" panose="02010609060101010101" pitchFamily="49" charset="-122"/>
              </a:rPr>
              <a:t>D/A</a:t>
            </a:r>
            <a:r>
              <a:rPr kumimoji="1" lang="zh-CN" altLang="en-US" sz="2200" dirty="0">
                <a:solidFill>
                  <a:srgbClr val="7030A0"/>
                </a:solidFill>
                <a:latin typeface="Times New Roman" panose="02020603050405020304" pitchFamily="18" charset="0"/>
                <a:ea typeface="黑体" panose="02010609060101010101" pitchFamily="49" charset="-122"/>
              </a:rPr>
              <a:t>转换器对输入微小量变化的敏感程度。 </a:t>
            </a:r>
          </a:p>
        </p:txBody>
      </p:sp>
      <p:grpSp>
        <p:nvGrpSpPr>
          <p:cNvPr id="4" name="Group 10">
            <a:extLst>
              <a:ext uri="{FF2B5EF4-FFF2-40B4-BE49-F238E27FC236}">
                <a16:creationId xmlns:a16="http://schemas.microsoft.com/office/drawing/2014/main" id="{24359FEB-681D-471B-9016-C4BB9680578B}"/>
              </a:ext>
            </a:extLst>
          </p:cNvPr>
          <p:cNvGrpSpPr>
            <a:grpSpLocks/>
          </p:cNvGrpSpPr>
          <p:nvPr/>
        </p:nvGrpSpPr>
        <p:grpSpPr bwMode="auto">
          <a:xfrm>
            <a:off x="2388801" y="4200970"/>
            <a:ext cx="3788817" cy="1096963"/>
            <a:chOff x="1712" y="2294"/>
            <a:chExt cx="2110" cy="691"/>
          </a:xfrm>
        </p:grpSpPr>
        <p:graphicFrame>
          <p:nvGraphicFramePr>
            <p:cNvPr id="5" name="Object 8">
              <a:extLst>
                <a:ext uri="{FF2B5EF4-FFF2-40B4-BE49-F238E27FC236}">
                  <a16:creationId xmlns:a16="http://schemas.microsoft.com/office/drawing/2014/main" id="{1BD08CDF-FE92-4784-88CD-654C265BE3D4}"/>
                </a:ext>
              </a:extLst>
            </p:cNvPr>
            <p:cNvGraphicFramePr>
              <a:graphicFrameLocks noChangeAspect="1"/>
            </p:cNvGraphicFramePr>
            <p:nvPr>
              <p:extLst>
                <p:ext uri="{D42A27DB-BD31-4B8C-83A1-F6EECF244321}">
                  <p14:modId xmlns:p14="http://schemas.microsoft.com/office/powerpoint/2010/main" val="1588057241"/>
                </p:ext>
              </p:extLst>
            </p:nvPr>
          </p:nvGraphicFramePr>
          <p:xfrm>
            <a:off x="2323" y="2294"/>
            <a:ext cx="1499" cy="691"/>
          </p:xfrm>
          <a:graphic>
            <a:graphicData uri="http://schemas.openxmlformats.org/presentationml/2006/ole">
              <mc:AlternateContent xmlns:mc="http://schemas.openxmlformats.org/markup-compatibility/2006">
                <mc:Choice xmlns:v="urn:schemas-microsoft-com:vml" Requires="v">
                  <p:oleObj spid="_x0000_s23603" name="公式" r:id="rId3" imgW="838052" imgH="323981" progId="Equation.3">
                    <p:embed/>
                  </p:oleObj>
                </mc:Choice>
                <mc:Fallback>
                  <p:oleObj name="公式" r:id="rId3" imgW="838052" imgH="323981" progId="Equation.3">
                    <p:embed/>
                    <p:pic>
                      <p:nvPicPr>
                        <p:cNvPr id="10286" name="Object 8">
                          <a:extLst>
                            <a:ext uri="{FF2B5EF4-FFF2-40B4-BE49-F238E27FC236}">
                              <a16:creationId xmlns:a16="http://schemas.microsoft.com/office/drawing/2014/main" id="{156152DD-6273-4C27-810B-6BA09DD78E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 y="2294"/>
                          <a:ext cx="1499" cy="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9">
              <a:extLst>
                <a:ext uri="{FF2B5EF4-FFF2-40B4-BE49-F238E27FC236}">
                  <a16:creationId xmlns:a16="http://schemas.microsoft.com/office/drawing/2014/main" id="{02C63C97-7CDB-4FD6-8F26-F5303BF4B959}"/>
                </a:ext>
              </a:extLst>
            </p:cNvPr>
            <p:cNvSpPr txBox="1">
              <a:spLocks noChangeArrowheads="1"/>
            </p:cNvSpPr>
            <p:nvPr/>
          </p:nvSpPr>
          <p:spPr bwMode="auto">
            <a:xfrm>
              <a:off x="1712" y="2474"/>
              <a:ext cx="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分辨率 </a:t>
              </a:r>
            </a:p>
          </p:txBody>
        </p:sp>
      </p:grpSp>
      <p:sp>
        <p:nvSpPr>
          <p:cNvPr id="7" name="Text Box 11">
            <a:extLst>
              <a:ext uri="{FF2B5EF4-FFF2-40B4-BE49-F238E27FC236}">
                <a16:creationId xmlns:a16="http://schemas.microsoft.com/office/drawing/2014/main" id="{2A28CF8B-FA24-4150-AEC0-338A4EBBDAAC}"/>
              </a:ext>
            </a:extLst>
          </p:cNvPr>
          <p:cNvSpPr txBox="1">
            <a:spLocks noChangeArrowheads="1"/>
          </p:cNvSpPr>
          <p:nvPr/>
        </p:nvSpPr>
        <p:spPr bwMode="auto">
          <a:xfrm>
            <a:off x="763999" y="5844069"/>
            <a:ext cx="1088337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0"/>
              </a:spcBef>
              <a:spcAft>
                <a:spcPct val="0"/>
              </a:spcAft>
              <a:buClrTx/>
              <a:buSzTx/>
              <a:buFontTx/>
              <a:buNone/>
            </a:pPr>
            <a:r>
              <a:rPr kumimoji="1" lang="en-US" altLang="zh-CN" sz="2200" b="1" dirty="0">
                <a:latin typeface="Times New Roman" panose="02020603050405020304" pitchFamily="18" charset="0"/>
                <a:ea typeface="黑体" panose="02010609060101010101" pitchFamily="49" charset="-122"/>
              </a:rPr>
              <a:t>        </a:t>
            </a:r>
            <a:r>
              <a:rPr kumimoji="1" lang="zh-CN" altLang="en-US" sz="2200" b="1" dirty="0">
                <a:latin typeface="Times New Roman" panose="02020603050405020304" pitchFamily="18" charset="0"/>
                <a:ea typeface="黑体" panose="02010609060101010101" pitchFamily="49" charset="-122"/>
              </a:rPr>
              <a:t>分辨率越高，转换时对输入量的微小变化的反应越灵敏。 而分辨率与输入数字量的位数有关，</a:t>
            </a:r>
            <a:r>
              <a:rPr kumimoji="1" lang="en-US" altLang="zh-CN" sz="2200" b="1" i="1" dirty="0">
                <a:solidFill>
                  <a:srgbClr val="C00000"/>
                </a:solidFill>
                <a:latin typeface="Times New Roman" panose="02020603050405020304" pitchFamily="18" charset="0"/>
                <a:ea typeface="黑体" panose="02010609060101010101" pitchFamily="49" charset="-122"/>
              </a:rPr>
              <a:t>n</a:t>
            </a:r>
            <a:r>
              <a:rPr kumimoji="1" lang="zh-CN" altLang="en-US" sz="2200" b="1" dirty="0">
                <a:solidFill>
                  <a:srgbClr val="C00000"/>
                </a:solidFill>
                <a:latin typeface="Times New Roman" panose="02020603050405020304" pitchFamily="18" charset="0"/>
                <a:ea typeface="黑体" panose="02010609060101010101" pitchFamily="49" charset="-122"/>
              </a:rPr>
              <a:t>越大，分辨率越高</a:t>
            </a:r>
            <a:r>
              <a:rPr kumimoji="1" lang="zh-CN" altLang="en-US" sz="2200" b="1" dirty="0">
                <a:latin typeface="Times New Roman" panose="02020603050405020304" pitchFamily="18" charset="0"/>
                <a:ea typeface="黑体" panose="02010609060101010101" pitchFamily="49" charset="-122"/>
              </a:rPr>
              <a:t>。 </a:t>
            </a:r>
          </a:p>
        </p:txBody>
      </p:sp>
      <p:sp>
        <p:nvSpPr>
          <p:cNvPr id="8" name="Text Box 13">
            <a:extLst>
              <a:ext uri="{FF2B5EF4-FFF2-40B4-BE49-F238E27FC236}">
                <a16:creationId xmlns:a16="http://schemas.microsoft.com/office/drawing/2014/main" id="{2DFF3C3E-782C-456F-8243-F82FA6BB1765}"/>
              </a:ext>
            </a:extLst>
          </p:cNvPr>
          <p:cNvSpPr txBox="1">
            <a:spLocks noChangeArrowheads="1"/>
          </p:cNvSpPr>
          <p:nvPr/>
        </p:nvSpPr>
        <p:spPr bwMode="auto">
          <a:xfrm>
            <a:off x="773826" y="1539082"/>
            <a:ext cx="309569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400" b="1" dirty="0">
                <a:solidFill>
                  <a:srgbClr val="C00000"/>
                </a:solidFill>
                <a:latin typeface="Times New Roman" panose="02020603050405020304" pitchFamily="18" charset="0"/>
                <a:ea typeface="黑体" panose="02010609060101010101" pitchFamily="49" charset="-122"/>
              </a:rPr>
              <a:t>1. </a:t>
            </a:r>
            <a:r>
              <a:rPr kumimoji="1" lang="zh-CN" altLang="en-US" sz="2400" b="1" dirty="0">
                <a:solidFill>
                  <a:srgbClr val="C00000"/>
                </a:solidFill>
                <a:latin typeface="Times New Roman" panose="02020603050405020304" pitchFamily="18" charset="0"/>
                <a:ea typeface="黑体" panose="02010609060101010101" pitchFamily="49" charset="-122"/>
              </a:rPr>
              <a:t>分辨率 </a:t>
            </a:r>
          </a:p>
        </p:txBody>
      </p:sp>
      <p:sp>
        <p:nvSpPr>
          <p:cNvPr id="9" name="Text Box 15">
            <a:extLst>
              <a:ext uri="{FF2B5EF4-FFF2-40B4-BE49-F238E27FC236}">
                <a16:creationId xmlns:a16="http://schemas.microsoft.com/office/drawing/2014/main" id="{15D3C95B-0167-4E7B-BEF7-005359029076}"/>
              </a:ext>
            </a:extLst>
          </p:cNvPr>
          <p:cNvSpPr txBox="1">
            <a:spLocks noChangeArrowheads="1"/>
          </p:cNvSpPr>
          <p:nvPr/>
        </p:nvSpPr>
        <p:spPr bwMode="auto">
          <a:xfrm>
            <a:off x="778589" y="2348707"/>
            <a:ext cx="10881662" cy="134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tx1"/>
                </a:solidFill>
                <a:latin typeface="Arial" panose="020B0604020202020204" pitchFamily="34" charset="0"/>
                <a:ea typeface="宋体" panose="02010600030101010101" pitchFamily="2" charset="-122"/>
              </a:defRPr>
            </a:lvl1pPr>
            <a:lvl2pPr marL="914400" indent="-457200">
              <a:defRPr b="1">
                <a:solidFill>
                  <a:schemeClr val="tx1"/>
                </a:solidFill>
                <a:latin typeface="Arial" panose="020B0604020202020204" pitchFamily="34" charset="0"/>
                <a:ea typeface="宋体" panose="02010600030101010101" pitchFamily="2" charset="-122"/>
              </a:defRPr>
            </a:lvl2pPr>
            <a:lvl3pPr marL="1371600" indent="-457200">
              <a:defRPr b="1">
                <a:solidFill>
                  <a:schemeClr val="tx1"/>
                </a:solidFill>
                <a:latin typeface="Arial" panose="020B0604020202020204" pitchFamily="34" charset="0"/>
                <a:ea typeface="宋体" panose="02010600030101010101" pitchFamily="2" charset="-122"/>
              </a:defRPr>
            </a:lvl3pPr>
            <a:lvl4pPr marL="1828800" indent="-457200">
              <a:defRPr b="1">
                <a:solidFill>
                  <a:schemeClr val="tx1"/>
                </a:solidFill>
                <a:latin typeface="Arial" panose="020B0604020202020204" pitchFamily="34" charset="0"/>
                <a:ea typeface="宋体" panose="02010600030101010101" pitchFamily="2" charset="-122"/>
              </a:defRPr>
            </a:lvl4pPr>
            <a:lvl5pPr marL="2286000" indent="-457200">
              <a:defRPr b="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10000"/>
              </a:spcBef>
              <a:spcAft>
                <a:spcPct val="0"/>
              </a:spcAft>
            </a:pPr>
            <a:r>
              <a:rPr kumimoji="1" lang="en-US" altLang="zh-CN" sz="2200" dirty="0">
                <a:latin typeface="Times New Roman" panose="02020603050405020304" pitchFamily="18" charset="0"/>
                <a:ea typeface="黑体" panose="02010609060101010101" pitchFamily="49" charset="-122"/>
              </a:rPr>
              <a:t>①D/A</a:t>
            </a:r>
            <a:r>
              <a:rPr kumimoji="1" lang="zh-CN" altLang="en-US" sz="2200" dirty="0">
                <a:latin typeface="Times New Roman" panose="02020603050405020304" pitchFamily="18" charset="0"/>
                <a:ea typeface="黑体" panose="02010609060101010101" pitchFamily="49" charset="-122"/>
              </a:rPr>
              <a:t>转换器模拟输出电压可能被分离的等级数－－可用输入数字量的</a:t>
            </a:r>
            <a:r>
              <a:rPr kumimoji="1" lang="zh-CN" altLang="en-US" sz="2200" dirty="0">
                <a:solidFill>
                  <a:srgbClr val="C00000"/>
                </a:solidFill>
                <a:latin typeface="Times New Roman" panose="02020603050405020304" pitchFamily="18" charset="0"/>
                <a:ea typeface="黑体" panose="02010609060101010101" pitchFamily="49" charset="-122"/>
              </a:rPr>
              <a:t>位数</a:t>
            </a:r>
            <a:r>
              <a:rPr kumimoji="1" lang="en-US" altLang="zh-CN" sz="2200" dirty="0">
                <a:solidFill>
                  <a:srgbClr val="C00000"/>
                </a:solidFill>
                <a:latin typeface="Times New Roman" panose="02020603050405020304" pitchFamily="18" charset="0"/>
                <a:ea typeface="黑体" panose="02010609060101010101" pitchFamily="49" charset="-122"/>
              </a:rPr>
              <a:t>n</a:t>
            </a:r>
            <a:r>
              <a:rPr kumimoji="1" lang="zh-CN" altLang="en-US" sz="2200" dirty="0">
                <a:latin typeface="Times New Roman" panose="02020603050405020304" pitchFamily="18" charset="0"/>
                <a:ea typeface="黑体" panose="02010609060101010101" pitchFamily="49" charset="-122"/>
              </a:rPr>
              <a:t>表示</a:t>
            </a:r>
            <a:r>
              <a:rPr kumimoji="1" lang="en-US" altLang="zh-CN" sz="2200" dirty="0">
                <a:latin typeface="Times New Roman" panose="02020603050405020304" pitchFamily="18" charset="0"/>
                <a:ea typeface="黑体" panose="02010609060101010101" pitchFamily="49" charset="-122"/>
              </a:rPr>
              <a:t>D/A</a:t>
            </a:r>
            <a:r>
              <a:rPr kumimoji="1" lang="zh-CN" altLang="en-US" sz="2200" dirty="0">
                <a:latin typeface="Times New Roman" panose="02020603050405020304" pitchFamily="18" charset="0"/>
                <a:ea typeface="黑体" panose="02010609060101010101" pitchFamily="49" charset="-122"/>
              </a:rPr>
              <a:t>转换器的分辨率；</a:t>
            </a:r>
          </a:p>
          <a:p>
            <a:pPr algn="just" defTabSz="914400" fontAlgn="base">
              <a:lnSpc>
                <a:spcPct val="120000"/>
              </a:lnSpc>
              <a:spcBef>
                <a:spcPct val="10000"/>
              </a:spcBef>
              <a:spcAft>
                <a:spcPct val="0"/>
              </a:spcAft>
            </a:pPr>
            <a:r>
              <a:rPr kumimoji="1" lang="zh-CN" altLang="en-US" sz="2200" dirty="0">
                <a:latin typeface="Times New Roman" panose="02020603050405020304" pitchFamily="18" charset="0"/>
                <a:ea typeface="黑体" panose="02010609060101010101" pitchFamily="49" charset="-122"/>
              </a:rPr>
              <a:t>②可用</a:t>
            </a:r>
            <a:r>
              <a:rPr kumimoji="1" lang="en-US" altLang="zh-CN" sz="2200" dirty="0">
                <a:latin typeface="Times New Roman" panose="02020603050405020304" pitchFamily="18" charset="0"/>
                <a:ea typeface="黑体" panose="02010609060101010101" pitchFamily="49" charset="-122"/>
              </a:rPr>
              <a:t>D/A</a:t>
            </a:r>
            <a:r>
              <a:rPr kumimoji="1" lang="zh-CN" altLang="en-US" sz="2200" dirty="0">
                <a:latin typeface="Times New Roman" panose="02020603050405020304" pitchFamily="18" charset="0"/>
                <a:ea typeface="黑体" panose="02010609060101010101" pitchFamily="49" charset="-122"/>
              </a:rPr>
              <a:t>转换器的</a:t>
            </a:r>
            <a:r>
              <a:rPr kumimoji="1" lang="zh-CN" altLang="en-US" sz="2200" dirty="0">
                <a:solidFill>
                  <a:srgbClr val="C00000"/>
                </a:solidFill>
                <a:latin typeface="Times New Roman" panose="02020603050405020304" pitchFamily="18" charset="0"/>
                <a:ea typeface="黑体" panose="02010609060101010101" pitchFamily="49" charset="-122"/>
              </a:rPr>
              <a:t>最小输出电压与最大输出电压之比</a:t>
            </a:r>
            <a:r>
              <a:rPr kumimoji="1" lang="zh-CN" altLang="en-US" sz="2200" dirty="0">
                <a:latin typeface="Times New Roman" panose="02020603050405020304" pitchFamily="18" charset="0"/>
                <a:ea typeface="黑体" panose="02010609060101010101" pitchFamily="49" charset="-122"/>
              </a:rPr>
              <a:t>来表示分辨率。</a:t>
            </a:r>
          </a:p>
        </p:txBody>
      </p:sp>
      <p:grpSp>
        <p:nvGrpSpPr>
          <p:cNvPr id="10" name="Group 16">
            <a:extLst>
              <a:ext uri="{FF2B5EF4-FFF2-40B4-BE49-F238E27FC236}">
                <a16:creationId xmlns:a16="http://schemas.microsoft.com/office/drawing/2014/main" id="{89237F8D-F940-447A-9BFE-68877926FAD5}"/>
              </a:ext>
            </a:extLst>
          </p:cNvPr>
          <p:cNvGrpSpPr>
            <a:grpSpLocks/>
          </p:cNvGrpSpPr>
          <p:nvPr/>
        </p:nvGrpSpPr>
        <p:grpSpPr bwMode="auto">
          <a:xfrm>
            <a:off x="6205687" y="3491715"/>
            <a:ext cx="4729737" cy="2460625"/>
            <a:chOff x="2807" y="1876"/>
            <a:chExt cx="2760" cy="1550"/>
          </a:xfrm>
        </p:grpSpPr>
        <p:sp>
          <p:nvSpPr>
            <p:cNvPr id="11" name="Line 17">
              <a:extLst>
                <a:ext uri="{FF2B5EF4-FFF2-40B4-BE49-F238E27FC236}">
                  <a16:creationId xmlns:a16="http://schemas.microsoft.com/office/drawing/2014/main" id="{9048D1C9-0EF6-49BE-B3FF-117DB1F54095}"/>
                </a:ext>
              </a:extLst>
            </p:cNvPr>
            <p:cNvSpPr>
              <a:spLocks noChangeShapeType="1"/>
            </p:cNvSpPr>
            <p:nvPr/>
          </p:nvSpPr>
          <p:spPr bwMode="auto">
            <a:xfrm flipV="1">
              <a:off x="3111" y="1897"/>
              <a:ext cx="1" cy="1364"/>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 name="Line 18">
              <a:extLst>
                <a:ext uri="{FF2B5EF4-FFF2-40B4-BE49-F238E27FC236}">
                  <a16:creationId xmlns:a16="http://schemas.microsoft.com/office/drawing/2014/main" id="{27356434-9A42-4A00-8949-771FDB1EFFAC}"/>
                </a:ext>
              </a:extLst>
            </p:cNvPr>
            <p:cNvSpPr>
              <a:spLocks noChangeShapeType="1"/>
            </p:cNvSpPr>
            <p:nvPr/>
          </p:nvSpPr>
          <p:spPr bwMode="auto">
            <a:xfrm>
              <a:off x="3111" y="1897"/>
              <a:ext cx="21" cy="95"/>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3" name="Line 19">
              <a:extLst>
                <a:ext uri="{FF2B5EF4-FFF2-40B4-BE49-F238E27FC236}">
                  <a16:creationId xmlns:a16="http://schemas.microsoft.com/office/drawing/2014/main" id="{1418D3D6-7886-4BF3-850B-6E9A0DBD084A}"/>
                </a:ext>
              </a:extLst>
            </p:cNvPr>
            <p:cNvSpPr>
              <a:spLocks noChangeShapeType="1"/>
            </p:cNvSpPr>
            <p:nvPr/>
          </p:nvSpPr>
          <p:spPr bwMode="auto">
            <a:xfrm flipH="1">
              <a:off x="5408" y="3251"/>
              <a:ext cx="105" cy="21"/>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4" name="Line 20">
              <a:extLst>
                <a:ext uri="{FF2B5EF4-FFF2-40B4-BE49-F238E27FC236}">
                  <a16:creationId xmlns:a16="http://schemas.microsoft.com/office/drawing/2014/main" id="{1606E3AA-EEEB-4C2D-8A4B-62F878ED7C9B}"/>
                </a:ext>
              </a:extLst>
            </p:cNvPr>
            <p:cNvSpPr>
              <a:spLocks noChangeShapeType="1"/>
            </p:cNvSpPr>
            <p:nvPr/>
          </p:nvSpPr>
          <p:spPr bwMode="auto">
            <a:xfrm flipV="1">
              <a:off x="3100" y="2160"/>
              <a:ext cx="2203" cy="1091"/>
            </a:xfrm>
            <a:prstGeom prst="line">
              <a:avLst/>
            </a:prstGeom>
            <a:noFill/>
            <a:ln w="15875">
              <a:solidFill>
                <a:srgbClr val="8000FF"/>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5" name="Line 21">
              <a:extLst>
                <a:ext uri="{FF2B5EF4-FFF2-40B4-BE49-F238E27FC236}">
                  <a16:creationId xmlns:a16="http://schemas.microsoft.com/office/drawing/2014/main" id="{9FC91AC8-1ABC-466A-A236-3320A4C49548}"/>
                </a:ext>
              </a:extLst>
            </p:cNvPr>
            <p:cNvSpPr>
              <a:spLocks noChangeShapeType="1"/>
            </p:cNvSpPr>
            <p:nvPr/>
          </p:nvSpPr>
          <p:spPr bwMode="auto">
            <a:xfrm>
              <a:off x="3100" y="3251"/>
              <a:ext cx="2402" cy="1"/>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6" name="Line 22">
              <a:extLst>
                <a:ext uri="{FF2B5EF4-FFF2-40B4-BE49-F238E27FC236}">
                  <a16:creationId xmlns:a16="http://schemas.microsoft.com/office/drawing/2014/main" id="{52FEEBFB-C872-4ECF-A036-7BB444D8A7C0}"/>
                </a:ext>
              </a:extLst>
            </p:cNvPr>
            <p:cNvSpPr>
              <a:spLocks noChangeShapeType="1"/>
            </p:cNvSpPr>
            <p:nvPr/>
          </p:nvSpPr>
          <p:spPr bwMode="auto">
            <a:xfrm flipH="1">
              <a:off x="3090" y="1887"/>
              <a:ext cx="21" cy="105"/>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7" name="Line 23">
              <a:extLst>
                <a:ext uri="{FF2B5EF4-FFF2-40B4-BE49-F238E27FC236}">
                  <a16:creationId xmlns:a16="http://schemas.microsoft.com/office/drawing/2014/main" id="{326E4275-ACCD-4626-B8C8-04196F506A9B}"/>
                </a:ext>
              </a:extLst>
            </p:cNvPr>
            <p:cNvSpPr>
              <a:spLocks noChangeShapeType="1"/>
            </p:cNvSpPr>
            <p:nvPr/>
          </p:nvSpPr>
          <p:spPr bwMode="auto">
            <a:xfrm flipH="1" flipV="1">
              <a:off x="5408" y="3230"/>
              <a:ext cx="94" cy="21"/>
            </a:xfrm>
            <a:prstGeom prst="line">
              <a:avLst/>
            </a:prstGeom>
            <a:noFill/>
            <a:ln w="15875">
              <a:solidFill>
                <a:srgbClr val="FF008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8" name="Line 24">
              <a:extLst>
                <a:ext uri="{FF2B5EF4-FFF2-40B4-BE49-F238E27FC236}">
                  <a16:creationId xmlns:a16="http://schemas.microsoft.com/office/drawing/2014/main" id="{D1F2D74D-6C30-4FEA-8927-5624C78DC8AF}"/>
                </a:ext>
              </a:extLst>
            </p:cNvPr>
            <p:cNvSpPr>
              <a:spLocks noChangeShapeType="1"/>
            </p:cNvSpPr>
            <p:nvPr/>
          </p:nvSpPr>
          <p:spPr bwMode="auto">
            <a:xfrm>
              <a:off x="3426" y="3083"/>
              <a:ext cx="1" cy="178"/>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9" name="Line 25">
              <a:extLst>
                <a:ext uri="{FF2B5EF4-FFF2-40B4-BE49-F238E27FC236}">
                  <a16:creationId xmlns:a16="http://schemas.microsoft.com/office/drawing/2014/main" id="{A3FC01B4-5DBA-425B-8651-B2A537E25A4C}"/>
                </a:ext>
              </a:extLst>
            </p:cNvPr>
            <p:cNvSpPr>
              <a:spLocks noChangeShapeType="1"/>
            </p:cNvSpPr>
            <p:nvPr/>
          </p:nvSpPr>
          <p:spPr bwMode="auto">
            <a:xfrm>
              <a:off x="3740" y="2946"/>
              <a:ext cx="1" cy="315"/>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0" name="Line 26">
              <a:extLst>
                <a:ext uri="{FF2B5EF4-FFF2-40B4-BE49-F238E27FC236}">
                  <a16:creationId xmlns:a16="http://schemas.microsoft.com/office/drawing/2014/main" id="{221117E8-FC4A-4ACF-9C9F-F750517509C8}"/>
                </a:ext>
              </a:extLst>
            </p:cNvPr>
            <p:cNvSpPr>
              <a:spLocks noChangeShapeType="1"/>
            </p:cNvSpPr>
            <p:nvPr/>
          </p:nvSpPr>
          <p:spPr bwMode="auto">
            <a:xfrm>
              <a:off x="4065" y="2789"/>
              <a:ext cx="1" cy="472"/>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1" name="Line 27">
              <a:extLst>
                <a:ext uri="{FF2B5EF4-FFF2-40B4-BE49-F238E27FC236}">
                  <a16:creationId xmlns:a16="http://schemas.microsoft.com/office/drawing/2014/main" id="{D97DD08F-E33E-48B8-AB31-4CE25752297D}"/>
                </a:ext>
              </a:extLst>
            </p:cNvPr>
            <p:cNvSpPr>
              <a:spLocks noChangeShapeType="1"/>
            </p:cNvSpPr>
            <p:nvPr/>
          </p:nvSpPr>
          <p:spPr bwMode="auto">
            <a:xfrm>
              <a:off x="4380" y="2621"/>
              <a:ext cx="1" cy="630"/>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2" name="Line 28">
              <a:extLst>
                <a:ext uri="{FF2B5EF4-FFF2-40B4-BE49-F238E27FC236}">
                  <a16:creationId xmlns:a16="http://schemas.microsoft.com/office/drawing/2014/main" id="{40B63B2E-9FE2-4A13-B8D7-9F72A06F898F}"/>
                </a:ext>
              </a:extLst>
            </p:cNvPr>
            <p:cNvSpPr>
              <a:spLocks noChangeShapeType="1"/>
            </p:cNvSpPr>
            <p:nvPr/>
          </p:nvSpPr>
          <p:spPr bwMode="auto">
            <a:xfrm>
              <a:off x="4684" y="2474"/>
              <a:ext cx="1" cy="787"/>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3" name="Line 29">
              <a:extLst>
                <a:ext uri="{FF2B5EF4-FFF2-40B4-BE49-F238E27FC236}">
                  <a16:creationId xmlns:a16="http://schemas.microsoft.com/office/drawing/2014/main" id="{AA007FE1-A5D1-4F99-B404-9E9CBC3B492A}"/>
                </a:ext>
              </a:extLst>
            </p:cNvPr>
            <p:cNvSpPr>
              <a:spLocks noChangeShapeType="1"/>
            </p:cNvSpPr>
            <p:nvPr/>
          </p:nvSpPr>
          <p:spPr bwMode="auto">
            <a:xfrm>
              <a:off x="4999" y="2349"/>
              <a:ext cx="1" cy="923"/>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4" name="Line 30">
              <a:extLst>
                <a:ext uri="{FF2B5EF4-FFF2-40B4-BE49-F238E27FC236}">
                  <a16:creationId xmlns:a16="http://schemas.microsoft.com/office/drawing/2014/main" id="{47FE3C32-6C5A-45EC-851A-068A5FAFAC2E}"/>
                </a:ext>
              </a:extLst>
            </p:cNvPr>
            <p:cNvSpPr>
              <a:spLocks noChangeShapeType="1"/>
            </p:cNvSpPr>
            <p:nvPr/>
          </p:nvSpPr>
          <p:spPr bwMode="auto">
            <a:xfrm>
              <a:off x="5313" y="2139"/>
              <a:ext cx="1" cy="110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5" name="Line 31">
              <a:extLst>
                <a:ext uri="{FF2B5EF4-FFF2-40B4-BE49-F238E27FC236}">
                  <a16:creationId xmlns:a16="http://schemas.microsoft.com/office/drawing/2014/main" id="{77991BA5-37BF-49CE-BC6C-07F680F9EAF8}"/>
                </a:ext>
              </a:extLst>
            </p:cNvPr>
            <p:cNvSpPr>
              <a:spLocks noChangeShapeType="1"/>
            </p:cNvSpPr>
            <p:nvPr/>
          </p:nvSpPr>
          <p:spPr bwMode="auto">
            <a:xfrm>
              <a:off x="3111" y="3083"/>
              <a:ext cx="315"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6" name="Line 32">
              <a:extLst>
                <a:ext uri="{FF2B5EF4-FFF2-40B4-BE49-F238E27FC236}">
                  <a16:creationId xmlns:a16="http://schemas.microsoft.com/office/drawing/2014/main" id="{8BF5B98F-D04F-47B9-A998-18F9EA7E6E97}"/>
                </a:ext>
              </a:extLst>
            </p:cNvPr>
            <p:cNvSpPr>
              <a:spLocks noChangeShapeType="1"/>
            </p:cNvSpPr>
            <p:nvPr/>
          </p:nvSpPr>
          <p:spPr bwMode="auto">
            <a:xfrm>
              <a:off x="3111" y="2936"/>
              <a:ext cx="608"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7" name="Line 33">
              <a:extLst>
                <a:ext uri="{FF2B5EF4-FFF2-40B4-BE49-F238E27FC236}">
                  <a16:creationId xmlns:a16="http://schemas.microsoft.com/office/drawing/2014/main" id="{FA963C7F-DA27-4794-B8F6-677BD205D9A3}"/>
                </a:ext>
              </a:extLst>
            </p:cNvPr>
            <p:cNvSpPr>
              <a:spLocks noChangeShapeType="1"/>
            </p:cNvSpPr>
            <p:nvPr/>
          </p:nvSpPr>
          <p:spPr bwMode="auto">
            <a:xfrm>
              <a:off x="3121" y="2779"/>
              <a:ext cx="934"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8" name="Line 34">
              <a:extLst>
                <a:ext uri="{FF2B5EF4-FFF2-40B4-BE49-F238E27FC236}">
                  <a16:creationId xmlns:a16="http://schemas.microsoft.com/office/drawing/2014/main" id="{FA4F0597-9DCD-4A13-96F8-BE4BFD6B418F}"/>
                </a:ext>
              </a:extLst>
            </p:cNvPr>
            <p:cNvSpPr>
              <a:spLocks noChangeShapeType="1"/>
            </p:cNvSpPr>
            <p:nvPr/>
          </p:nvSpPr>
          <p:spPr bwMode="auto">
            <a:xfrm>
              <a:off x="3111" y="2621"/>
              <a:ext cx="1248"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9" name="Line 35">
              <a:extLst>
                <a:ext uri="{FF2B5EF4-FFF2-40B4-BE49-F238E27FC236}">
                  <a16:creationId xmlns:a16="http://schemas.microsoft.com/office/drawing/2014/main" id="{494FB268-D15C-4AD7-85C2-B803EAEB1C08}"/>
                </a:ext>
              </a:extLst>
            </p:cNvPr>
            <p:cNvSpPr>
              <a:spLocks noChangeShapeType="1"/>
            </p:cNvSpPr>
            <p:nvPr/>
          </p:nvSpPr>
          <p:spPr bwMode="auto">
            <a:xfrm>
              <a:off x="3111" y="2464"/>
              <a:ext cx="1542"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0" name="Line 36">
              <a:extLst>
                <a:ext uri="{FF2B5EF4-FFF2-40B4-BE49-F238E27FC236}">
                  <a16:creationId xmlns:a16="http://schemas.microsoft.com/office/drawing/2014/main" id="{18E06974-AB4D-4A06-B91C-6EF2F6365C10}"/>
                </a:ext>
              </a:extLst>
            </p:cNvPr>
            <p:cNvSpPr>
              <a:spLocks noChangeShapeType="1"/>
            </p:cNvSpPr>
            <p:nvPr/>
          </p:nvSpPr>
          <p:spPr bwMode="auto">
            <a:xfrm>
              <a:off x="3111" y="2307"/>
              <a:ext cx="1856"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1" name="Line 37">
              <a:extLst>
                <a:ext uri="{FF2B5EF4-FFF2-40B4-BE49-F238E27FC236}">
                  <a16:creationId xmlns:a16="http://schemas.microsoft.com/office/drawing/2014/main" id="{C266FA29-BAAC-47F5-9C2D-626FA0DCC00E}"/>
                </a:ext>
              </a:extLst>
            </p:cNvPr>
            <p:cNvSpPr>
              <a:spLocks noChangeShapeType="1"/>
            </p:cNvSpPr>
            <p:nvPr/>
          </p:nvSpPr>
          <p:spPr bwMode="auto">
            <a:xfrm>
              <a:off x="3121" y="2149"/>
              <a:ext cx="2182" cy="1"/>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2" name="Rectangle 38">
              <a:extLst>
                <a:ext uri="{FF2B5EF4-FFF2-40B4-BE49-F238E27FC236}">
                  <a16:creationId xmlns:a16="http://schemas.microsoft.com/office/drawing/2014/main" id="{52C27A74-C76C-48DB-9AD6-3694317C211A}"/>
                </a:ext>
              </a:extLst>
            </p:cNvPr>
            <p:cNvSpPr>
              <a:spLocks noChangeArrowheads="1"/>
            </p:cNvSpPr>
            <p:nvPr/>
          </p:nvSpPr>
          <p:spPr bwMode="auto">
            <a:xfrm>
              <a:off x="2996" y="3156"/>
              <a:ext cx="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0</a:t>
              </a:r>
              <a:endParaRPr kumimoji="1" lang="en-US" altLang="zh-CN" sz="2400">
                <a:solidFill>
                  <a:srgbClr val="0033CC"/>
                </a:solidFill>
                <a:latin typeface="Times New Roman" panose="02020603050405020304" pitchFamily="18" charset="0"/>
              </a:endParaRPr>
            </a:p>
          </p:txBody>
        </p:sp>
        <p:sp>
          <p:nvSpPr>
            <p:cNvPr id="33" name="Rectangle 39">
              <a:extLst>
                <a:ext uri="{FF2B5EF4-FFF2-40B4-BE49-F238E27FC236}">
                  <a16:creationId xmlns:a16="http://schemas.microsoft.com/office/drawing/2014/main" id="{142FEFB1-97C3-4EA7-AFF2-BD6482542185}"/>
                </a:ext>
              </a:extLst>
            </p:cNvPr>
            <p:cNvSpPr>
              <a:spLocks noChangeArrowheads="1"/>
            </p:cNvSpPr>
            <p:nvPr/>
          </p:nvSpPr>
          <p:spPr bwMode="auto">
            <a:xfrm>
              <a:off x="2917" y="3000"/>
              <a:ext cx="1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b="1">
                  <a:solidFill>
                    <a:srgbClr val="FF0000"/>
                  </a:solidFill>
                  <a:latin typeface="Times New Roman" panose="02020603050405020304" pitchFamily="18" charset="0"/>
                </a:rPr>
                <a:t>5/7</a:t>
              </a:r>
              <a:endParaRPr kumimoji="1" lang="en-US" altLang="zh-CN" sz="2400" b="1">
                <a:solidFill>
                  <a:srgbClr val="FF0000"/>
                </a:solidFill>
                <a:latin typeface="Times New Roman" panose="02020603050405020304" pitchFamily="18" charset="0"/>
              </a:endParaRPr>
            </a:p>
          </p:txBody>
        </p:sp>
        <p:sp>
          <p:nvSpPr>
            <p:cNvPr id="34" name="Rectangle 40">
              <a:extLst>
                <a:ext uri="{FF2B5EF4-FFF2-40B4-BE49-F238E27FC236}">
                  <a16:creationId xmlns:a16="http://schemas.microsoft.com/office/drawing/2014/main" id="{FFC4E0D0-20FB-4B0B-AF73-08E2E6A3271E}"/>
                </a:ext>
              </a:extLst>
            </p:cNvPr>
            <p:cNvSpPr>
              <a:spLocks noChangeArrowheads="1"/>
            </p:cNvSpPr>
            <p:nvPr/>
          </p:nvSpPr>
          <p:spPr bwMode="auto">
            <a:xfrm>
              <a:off x="2985" y="2107"/>
              <a:ext cx="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b="1">
                  <a:solidFill>
                    <a:srgbClr val="FF0000"/>
                  </a:solidFill>
                  <a:latin typeface="Times New Roman" panose="02020603050405020304" pitchFamily="18" charset="0"/>
                </a:rPr>
                <a:t>5</a:t>
              </a:r>
              <a:endParaRPr kumimoji="1" lang="en-US" altLang="zh-CN" sz="2400" b="1">
                <a:solidFill>
                  <a:srgbClr val="FF0000"/>
                </a:solidFill>
                <a:latin typeface="Times New Roman" panose="02020603050405020304" pitchFamily="18" charset="0"/>
              </a:endParaRPr>
            </a:p>
          </p:txBody>
        </p:sp>
        <p:sp>
          <p:nvSpPr>
            <p:cNvPr id="35" name="Rectangle 41">
              <a:extLst>
                <a:ext uri="{FF2B5EF4-FFF2-40B4-BE49-F238E27FC236}">
                  <a16:creationId xmlns:a16="http://schemas.microsoft.com/office/drawing/2014/main" id="{8A4C2B2B-B012-4978-A7F2-DE1552186A47}"/>
                </a:ext>
              </a:extLst>
            </p:cNvPr>
            <p:cNvSpPr>
              <a:spLocks noChangeArrowheads="1"/>
            </p:cNvSpPr>
            <p:nvPr/>
          </p:nvSpPr>
          <p:spPr bwMode="auto">
            <a:xfrm>
              <a:off x="3321" y="3272"/>
              <a:ext cx="2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001</a:t>
              </a:r>
              <a:endParaRPr kumimoji="1" lang="en-US" altLang="zh-CN" sz="2400">
                <a:solidFill>
                  <a:srgbClr val="0033CC"/>
                </a:solidFill>
                <a:latin typeface="Times New Roman" panose="02020603050405020304" pitchFamily="18" charset="0"/>
              </a:endParaRPr>
            </a:p>
          </p:txBody>
        </p:sp>
        <p:sp>
          <p:nvSpPr>
            <p:cNvPr id="36" name="Rectangle 42">
              <a:extLst>
                <a:ext uri="{FF2B5EF4-FFF2-40B4-BE49-F238E27FC236}">
                  <a16:creationId xmlns:a16="http://schemas.microsoft.com/office/drawing/2014/main" id="{5A7643D4-A720-403F-B2A3-C13B56767E19}"/>
                </a:ext>
              </a:extLst>
            </p:cNvPr>
            <p:cNvSpPr>
              <a:spLocks noChangeArrowheads="1"/>
            </p:cNvSpPr>
            <p:nvPr/>
          </p:nvSpPr>
          <p:spPr bwMode="auto">
            <a:xfrm>
              <a:off x="3656" y="3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010</a:t>
              </a:r>
              <a:endParaRPr kumimoji="1" lang="en-US" altLang="zh-CN" sz="2400">
                <a:solidFill>
                  <a:srgbClr val="0033CC"/>
                </a:solidFill>
                <a:latin typeface="Times New Roman" panose="02020603050405020304" pitchFamily="18" charset="0"/>
              </a:endParaRPr>
            </a:p>
          </p:txBody>
        </p:sp>
        <p:sp>
          <p:nvSpPr>
            <p:cNvPr id="37" name="Rectangle 43">
              <a:extLst>
                <a:ext uri="{FF2B5EF4-FFF2-40B4-BE49-F238E27FC236}">
                  <a16:creationId xmlns:a16="http://schemas.microsoft.com/office/drawing/2014/main" id="{72FC4A1E-A0F1-4DAA-93D5-F5B4996A884D}"/>
                </a:ext>
              </a:extLst>
            </p:cNvPr>
            <p:cNvSpPr>
              <a:spLocks noChangeArrowheads="1"/>
            </p:cNvSpPr>
            <p:nvPr/>
          </p:nvSpPr>
          <p:spPr bwMode="auto">
            <a:xfrm>
              <a:off x="3971" y="3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011</a:t>
              </a:r>
              <a:endParaRPr kumimoji="1" lang="en-US" altLang="zh-CN" sz="2400">
                <a:solidFill>
                  <a:srgbClr val="0033CC"/>
                </a:solidFill>
                <a:latin typeface="Times New Roman" panose="02020603050405020304" pitchFamily="18" charset="0"/>
              </a:endParaRPr>
            </a:p>
          </p:txBody>
        </p:sp>
        <p:sp>
          <p:nvSpPr>
            <p:cNvPr id="38" name="Rectangle 44">
              <a:extLst>
                <a:ext uri="{FF2B5EF4-FFF2-40B4-BE49-F238E27FC236}">
                  <a16:creationId xmlns:a16="http://schemas.microsoft.com/office/drawing/2014/main" id="{EE63FB20-C459-441A-94B7-FC9111F4698E}"/>
                </a:ext>
              </a:extLst>
            </p:cNvPr>
            <p:cNvSpPr>
              <a:spLocks noChangeArrowheads="1"/>
            </p:cNvSpPr>
            <p:nvPr/>
          </p:nvSpPr>
          <p:spPr bwMode="auto">
            <a:xfrm>
              <a:off x="4285" y="3272"/>
              <a:ext cx="2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100</a:t>
              </a:r>
              <a:endParaRPr kumimoji="1" lang="en-US" altLang="zh-CN" sz="2400">
                <a:solidFill>
                  <a:srgbClr val="0033CC"/>
                </a:solidFill>
                <a:latin typeface="Times New Roman" panose="02020603050405020304" pitchFamily="18" charset="0"/>
              </a:endParaRPr>
            </a:p>
          </p:txBody>
        </p:sp>
        <p:sp>
          <p:nvSpPr>
            <p:cNvPr id="39" name="Rectangle 45">
              <a:extLst>
                <a:ext uri="{FF2B5EF4-FFF2-40B4-BE49-F238E27FC236}">
                  <a16:creationId xmlns:a16="http://schemas.microsoft.com/office/drawing/2014/main" id="{E4ACC19F-D06D-43F4-8717-2754129ED781}"/>
                </a:ext>
              </a:extLst>
            </p:cNvPr>
            <p:cNvSpPr>
              <a:spLocks noChangeArrowheads="1"/>
            </p:cNvSpPr>
            <p:nvPr/>
          </p:nvSpPr>
          <p:spPr bwMode="auto">
            <a:xfrm>
              <a:off x="4590" y="3272"/>
              <a:ext cx="20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101</a:t>
              </a:r>
              <a:endParaRPr kumimoji="1" lang="en-US" altLang="zh-CN" sz="2400">
                <a:solidFill>
                  <a:srgbClr val="0033CC"/>
                </a:solidFill>
                <a:latin typeface="Times New Roman" panose="02020603050405020304" pitchFamily="18" charset="0"/>
              </a:endParaRPr>
            </a:p>
          </p:txBody>
        </p:sp>
        <p:sp>
          <p:nvSpPr>
            <p:cNvPr id="40" name="Rectangle 46">
              <a:extLst>
                <a:ext uri="{FF2B5EF4-FFF2-40B4-BE49-F238E27FC236}">
                  <a16:creationId xmlns:a16="http://schemas.microsoft.com/office/drawing/2014/main" id="{9473EB1F-52B5-404A-B94A-24934818F3A1}"/>
                </a:ext>
              </a:extLst>
            </p:cNvPr>
            <p:cNvSpPr>
              <a:spLocks noChangeArrowheads="1"/>
            </p:cNvSpPr>
            <p:nvPr/>
          </p:nvSpPr>
          <p:spPr bwMode="auto">
            <a:xfrm>
              <a:off x="4915" y="3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110</a:t>
              </a:r>
              <a:endParaRPr kumimoji="1" lang="en-US" altLang="zh-CN" sz="2400">
                <a:solidFill>
                  <a:srgbClr val="0033CC"/>
                </a:solidFill>
                <a:latin typeface="Times New Roman" panose="02020603050405020304" pitchFamily="18" charset="0"/>
              </a:endParaRPr>
            </a:p>
          </p:txBody>
        </p:sp>
        <p:sp>
          <p:nvSpPr>
            <p:cNvPr id="41" name="Rectangle 47">
              <a:extLst>
                <a:ext uri="{FF2B5EF4-FFF2-40B4-BE49-F238E27FC236}">
                  <a16:creationId xmlns:a16="http://schemas.microsoft.com/office/drawing/2014/main" id="{2DAEAA96-7A41-4393-85E3-B0AA92874A82}"/>
                </a:ext>
              </a:extLst>
            </p:cNvPr>
            <p:cNvSpPr>
              <a:spLocks noChangeArrowheads="1"/>
            </p:cNvSpPr>
            <p:nvPr/>
          </p:nvSpPr>
          <p:spPr bwMode="auto">
            <a:xfrm>
              <a:off x="5229" y="3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111</a:t>
              </a:r>
              <a:endParaRPr kumimoji="1" lang="en-US" altLang="zh-CN" sz="2400">
                <a:solidFill>
                  <a:srgbClr val="0033CC"/>
                </a:solidFill>
                <a:latin typeface="Times New Roman" panose="02020603050405020304" pitchFamily="18" charset="0"/>
              </a:endParaRPr>
            </a:p>
          </p:txBody>
        </p:sp>
        <p:sp>
          <p:nvSpPr>
            <p:cNvPr id="42" name="Rectangle 48">
              <a:extLst>
                <a:ext uri="{FF2B5EF4-FFF2-40B4-BE49-F238E27FC236}">
                  <a16:creationId xmlns:a16="http://schemas.microsoft.com/office/drawing/2014/main" id="{D4A9C5AB-691F-452D-AE72-34EA265EC91B}"/>
                </a:ext>
              </a:extLst>
            </p:cNvPr>
            <p:cNvSpPr>
              <a:spLocks noChangeArrowheads="1"/>
            </p:cNvSpPr>
            <p:nvPr/>
          </p:nvSpPr>
          <p:spPr bwMode="auto">
            <a:xfrm>
              <a:off x="2807" y="1876"/>
              <a:ext cx="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800" i="1">
                  <a:solidFill>
                    <a:srgbClr val="400080"/>
                  </a:solidFill>
                  <a:latin typeface="Times New Roman" panose="02020603050405020304" pitchFamily="18" charset="0"/>
                </a:rPr>
                <a:t>v</a:t>
              </a:r>
              <a:endParaRPr kumimoji="1" lang="en-US" altLang="zh-CN" sz="2400">
                <a:solidFill>
                  <a:srgbClr val="0033CC"/>
                </a:solidFill>
                <a:latin typeface="Times New Roman" panose="02020603050405020304" pitchFamily="18" charset="0"/>
              </a:endParaRPr>
            </a:p>
          </p:txBody>
        </p:sp>
        <p:sp>
          <p:nvSpPr>
            <p:cNvPr id="43" name="Rectangle 49">
              <a:extLst>
                <a:ext uri="{FF2B5EF4-FFF2-40B4-BE49-F238E27FC236}">
                  <a16:creationId xmlns:a16="http://schemas.microsoft.com/office/drawing/2014/main" id="{7472A1D9-FD14-4BC6-8F96-7C2FFDAE9DDA}"/>
                </a:ext>
              </a:extLst>
            </p:cNvPr>
            <p:cNvSpPr>
              <a:spLocks noChangeArrowheads="1"/>
            </p:cNvSpPr>
            <p:nvPr/>
          </p:nvSpPr>
          <p:spPr bwMode="auto">
            <a:xfrm>
              <a:off x="2880" y="1918"/>
              <a:ext cx="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300">
                  <a:solidFill>
                    <a:srgbClr val="400080"/>
                  </a:solidFill>
                  <a:latin typeface="Times New Roman" panose="02020603050405020304" pitchFamily="18" charset="0"/>
                </a:rPr>
                <a:t>o</a:t>
              </a:r>
              <a:endParaRPr kumimoji="1" lang="en-US" altLang="zh-CN" sz="2400">
                <a:solidFill>
                  <a:srgbClr val="0033CC"/>
                </a:solidFill>
                <a:latin typeface="Times New Roman" panose="02020603050405020304" pitchFamily="18" charset="0"/>
              </a:endParaRPr>
            </a:p>
          </p:txBody>
        </p:sp>
        <p:sp>
          <p:nvSpPr>
            <p:cNvPr id="44" name="Rectangle 50">
              <a:extLst>
                <a:ext uri="{FF2B5EF4-FFF2-40B4-BE49-F238E27FC236}">
                  <a16:creationId xmlns:a16="http://schemas.microsoft.com/office/drawing/2014/main" id="{75BDA499-33F0-45F6-B093-6BBD437C5994}"/>
                </a:ext>
              </a:extLst>
            </p:cNvPr>
            <p:cNvSpPr>
              <a:spLocks noChangeArrowheads="1"/>
            </p:cNvSpPr>
            <p:nvPr/>
          </p:nvSpPr>
          <p:spPr bwMode="auto">
            <a:xfrm>
              <a:off x="2933" y="1908"/>
              <a:ext cx="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/V</a:t>
              </a:r>
              <a:endParaRPr kumimoji="1" lang="en-US" altLang="zh-CN" sz="2400">
                <a:solidFill>
                  <a:srgbClr val="0033CC"/>
                </a:solidFill>
                <a:latin typeface="Times New Roman" panose="02020603050405020304" pitchFamily="18" charset="0"/>
              </a:endParaRPr>
            </a:p>
          </p:txBody>
        </p:sp>
        <p:sp>
          <p:nvSpPr>
            <p:cNvPr id="45" name="Rectangle 51">
              <a:extLst>
                <a:ext uri="{FF2B5EF4-FFF2-40B4-BE49-F238E27FC236}">
                  <a16:creationId xmlns:a16="http://schemas.microsoft.com/office/drawing/2014/main" id="{F91C812B-D4CD-48A0-9938-CB2750D5B0D1}"/>
                </a:ext>
              </a:extLst>
            </p:cNvPr>
            <p:cNvSpPr>
              <a:spLocks noChangeArrowheads="1"/>
            </p:cNvSpPr>
            <p:nvPr/>
          </p:nvSpPr>
          <p:spPr bwMode="auto">
            <a:xfrm>
              <a:off x="5471" y="3261"/>
              <a:ext cx="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D</a:t>
              </a:r>
              <a:endParaRPr kumimoji="1" lang="en-US" altLang="zh-CN" sz="2400">
                <a:solidFill>
                  <a:srgbClr val="0033CC"/>
                </a:solidFill>
                <a:latin typeface="Times New Roman" panose="02020603050405020304" pitchFamily="18" charset="0"/>
              </a:endParaRPr>
            </a:p>
          </p:txBody>
        </p:sp>
        <p:sp>
          <p:nvSpPr>
            <p:cNvPr id="46" name="Rectangle 52">
              <a:extLst>
                <a:ext uri="{FF2B5EF4-FFF2-40B4-BE49-F238E27FC236}">
                  <a16:creationId xmlns:a16="http://schemas.microsoft.com/office/drawing/2014/main" id="{89659421-6FEF-4E43-83CA-13FF614A4C4A}"/>
                </a:ext>
              </a:extLst>
            </p:cNvPr>
            <p:cNvSpPr>
              <a:spLocks noChangeArrowheads="1"/>
            </p:cNvSpPr>
            <p:nvPr/>
          </p:nvSpPr>
          <p:spPr bwMode="auto">
            <a:xfrm>
              <a:off x="3048" y="3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600">
                  <a:solidFill>
                    <a:srgbClr val="400080"/>
                  </a:solidFill>
                  <a:latin typeface="Times New Roman" panose="02020603050405020304" pitchFamily="18" charset="0"/>
                </a:rPr>
                <a:t>000</a:t>
              </a:r>
              <a:endParaRPr kumimoji="1" lang="en-US" altLang="zh-CN" sz="2400">
                <a:solidFill>
                  <a:srgbClr val="0033CC"/>
                </a:solidFill>
                <a:latin typeface="Times New Roman" panose="02020603050405020304" pitchFamily="18" charset="0"/>
              </a:endParaRPr>
            </a:p>
          </p:txBody>
        </p:sp>
      </p:grpSp>
      <p:sp>
        <p:nvSpPr>
          <p:cNvPr id="48" name="文本框 47">
            <a:extLst>
              <a:ext uri="{FF2B5EF4-FFF2-40B4-BE49-F238E27FC236}">
                <a16:creationId xmlns:a16="http://schemas.microsoft.com/office/drawing/2014/main" id="{90D22680-79EB-42B5-A6AB-B83B2A499787}"/>
              </a:ext>
            </a:extLst>
          </p:cNvPr>
          <p:cNvSpPr txBox="1"/>
          <p:nvPr/>
        </p:nvSpPr>
        <p:spPr>
          <a:xfrm>
            <a:off x="551384" y="1082032"/>
            <a:ext cx="6096000"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noProof="0" dirty="0" smtClean="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三、</a:t>
            </a:r>
            <a:r>
              <a:rPr kumimoji="1" lang="en-US" altLang="zh-CN"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转换器的主要技术指标</a:t>
            </a:r>
          </a:p>
        </p:txBody>
      </p:sp>
    </p:spTree>
    <p:extLst>
      <p:ext uri="{BB962C8B-B14F-4D97-AF65-F5344CB8AC3E}">
        <p14:creationId xmlns:p14="http://schemas.microsoft.com/office/powerpoint/2010/main" val="56594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aphicFrame>
        <p:nvGraphicFramePr>
          <p:cNvPr id="3" name="Object 10">
            <a:extLst>
              <a:ext uri="{FF2B5EF4-FFF2-40B4-BE49-F238E27FC236}">
                <a16:creationId xmlns:a16="http://schemas.microsoft.com/office/drawing/2014/main" id="{8B0263E2-9E11-412F-8D15-13AD2F14BA8C}"/>
              </a:ext>
            </a:extLst>
          </p:cNvPr>
          <p:cNvGraphicFramePr>
            <a:graphicFrameLocks noChangeAspect="1"/>
          </p:cNvGraphicFramePr>
          <p:nvPr>
            <p:extLst>
              <p:ext uri="{D42A27DB-BD31-4B8C-83A1-F6EECF244321}">
                <p14:modId xmlns:p14="http://schemas.microsoft.com/office/powerpoint/2010/main" val="2096671417"/>
              </p:ext>
            </p:extLst>
          </p:nvPr>
        </p:nvGraphicFramePr>
        <p:xfrm>
          <a:off x="6960096" y="2508421"/>
          <a:ext cx="3676650" cy="2809875"/>
        </p:xfrm>
        <a:graphic>
          <a:graphicData uri="http://schemas.openxmlformats.org/presentationml/2006/ole">
            <mc:AlternateContent xmlns:mc="http://schemas.openxmlformats.org/markup-compatibility/2006">
              <mc:Choice xmlns:v="urn:schemas-microsoft-com:vml" Requires="v">
                <p:oleObj spid="_x0000_s24625" name="Photo Editor 照片" r:id="rId3" imgW="18466667" imgH="14114286" progId="MSPhotoEd.3">
                  <p:embed/>
                </p:oleObj>
              </mc:Choice>
              <mc:Fallback>
                <p:oleObj name="Photo Editor 照片" r:id="rId3" imgW="18466667" imgH="14114286" progId="MSPhotoEd.3">
                  <p:embed/>
                  <p:pic>
                    <p:nvPicPr>
                      <p:cNvPr id="11266" name="Object 10">
                        <a:extLst>
                          <a:ext uri="{FF2B5EF4-FFF2-40B4-BE49-F238E27FC236}">
                            <a16:creationId xmlns:a16="http://schemas.microsoft.com/office/drawing/2014/main" id="{2487F73A-382C-4429-91B7-268806372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508421"/>
                        <a:ext cx="3676650" cy="2809875"/>
                      </a:xfrm>
                      <a:prstGeom prst="rect">
                        <a:avLst/>
                      </a:prstGeom>
                      <a:noFill/>
                      <a:ln>
                        <a:noFill/>
                      </a:ln>
                      <a:effectLst/>
                    </p:spPr>
                  </p:pic>
                </p:oleObj>
              </mc:Fallback>
            </mc:AlternateContent>
          </a:graphicData>
        </a:graphic>
      </p:graphicFrame>
      <p:sp>
        <p:nvSpPr>
          <p:cNvPr id="4" name="Text Box 5">
            <a:extLst>
              <a:ext uri="{FF2B5EF4-FFF2-40B4-BE49-F238E27FC236}">
                <a16:creationId xmlns:a16="http://schemas.microsoft.com/office/drawing/2014/main" id="{64F10885-C81B-4869-BB9C-5220B90924DB}"/>
              </a:ext>
            </a:extLst>
          </p:cNvPr>
          <p:cNvSpPr txBox="1">
            <a:spLocks noChangeArrowheads="1"/>
          </p:cNvSpPr>
          <p:nvPr/>
        </p:nvSpPr>
        <p:spPr bwMode="auto">
          <a:xfrm>
            <a:off x="755849" y="1174921"/>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400" b="1" dirty="0">
                <a:solidFill>
                  <a:srgbClr val="C00000"/>
                </a:solidFill>
                <a:latin typeface="Times New Roman" panose="02020603050405020304" pitchFamily="18" charset="0"/>
                <a:ea typeface="黑体" panose="02010609060101010101" pitchFamily="49" charset="-122"/>
              </a:rPr>
              <a:t>2. </a:t>
            </a:r>
            <a:r>
              <a:rPr kumimoji="1" lang="zh-CN" altLang="en-US" sz="2400" b="1" dirty="0">
                <a:solidFill>
                  <a:srgbClr val="C00000"/>
                </a:solidFill>
                <a:latin typeface="Times New Roman" panose="02020603050405020304" pitchFamily="18" charset="0"/>
                <a:ea typeface="黑体" panose="02010609060101010101" pitchFamily="49" charset="-122"/>
              </a:rPr>
              <a:t>转换精度 </a:t>
            </a:r>
          </a:p>
        </p:txBody>
      </p:sp>
      <p:sp>
        <p:nvSpPr>
          <p:cNvPr id="5" name="Rectangle 6">
            <a:extLst>
              <a:ext uri="{FF2B5EF4-FFF2-40B4-BE49-F238E27FC236}">
                <a16:creationId xmlns:a16="http://schemas.microsoft.com/office/drawing/2014/main" id="{192ECF14-51CA-4853-AD36-BE0D4C8F8E57}"/>
              </a:ext>
            </a:extLst>
          </p:cNvPr>
          <p:cNvSpPr>
            <a:spLocks noChangeArrowheads="1"/>
          </p:cNvSpPr>
          <p:nvPr/>
        </p:nvSpPr>
        <p:spPr bwMode="auto">
          <a:xfrm>
            <a:off x="768548" y="1628946"/>
            <a:ext cx="1007997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D/A</a:t>
            </a:r>
            <a:r>
              <a:rPr kumimoji="1" lang="zh-CN" altLang="en-US" sz="2200" b="1" dirty="0">
                <a:solidFill>
                  <a:srgbClr val="000000"/>
                </a:solidFill>
                <a:latin typeface="Times New Roman" panose="02020603050405020304" pitchFamily="18" charset="0"/>
                <a:ea typeface="黑体" panose="02010609060101010101" pitchFamily="49" charset="-122"/>
              </a:rPr>
              <a:t>转换器的转换精度是指输出模拟电压的</a:t>
            </a:r>
            <a:r>
              <a:rPr kumimoji="1" lang="zh-CN" altLang="en-US" sz="2200" b="1" dirty="0">
                <a:solidFill>
                  <a:srgbClr val="C00000"/>
                </a:solidFill>
                <a:latin typeface="Times New Roman" panose="02020603050405020304" pitchFamily="18" charset="0"/>
                <a:ea typeface="黑体" panose="02010609060101010101" pitchFamily="49" charset="-122"/>
              </a:rPr>
              <a:t>实际值与理想值之差</a:t>
            </a:r>
            <a:r>
              <a:rPr kumimoji="1" lang="zh-CN" altLang="en-US" sz="2200" b="1" dirty="0">
                <a:solidFill>
                  <a:srgbClr val="000000"/>
                </a:solidFill>
                <a:latin typeface="Times New Roman" panose="02020603050405020304" pitchFamily="18" charset="0"/>
                <a:ea typeface="黑体" panose="02010609060101010101" pitchFamily="49" charset="-122"/>
              </a:rPr>
              <a:t>，即最大静态转换误差。</a:t>
            </a:r>
          </a:p>
        </p:txBody>
      </p:sp>
      <p:sp>
        <p:nvSpPr>
          <p:cNvPr id="6" name="Text Box 7">
            <a:extLst>
              <a:ext uri="{FF2B5EF4-FFF2-40B4-BE49-F238E27FC236}">
                <a16:creationId xmlns:a16="http://schemas.microsoft.com/office/drawing/2014/main" id="{75F25C45-86D7-492A-ACCC-B12DF87D7A1E}"/>
              </a:ext>
            </a:extLst>
          </p:cNvPr>
          <p:cNvSpPr txBox="1">
            <a:spLocks noChangeArrowheads="1"/>
          </p:cNvSpPr>
          <p:nvPr/>
        </p:nvSpPr>
        <p:spPr bwMode="auto">
          <a:xfrm>
            <a:off x="768549" y="2471909"/>
            <a:ext cx="234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400" b="1" dirty="0">
                <a:solidFill>
                  <a:srgbClr val="C00000"/>
                </a:solidFill>
                <a:latin typeface="Times New Roman" panose="02020603050405020304" pitchFamily="18" charset="0"/>
                <a:ea typeface="黑体" panose="02010609060101010101" pitchFamily="49" charset="-122"/>
              </a:rPr>
              <a:t>3. </a:t>
            </a:r>
            <a:r>
              <a:rPr kumimoji="1" lang="zh-CN" altLang="en-US" sz="2400" b="1" dirty="0">
                <a:solidFill>
                  <a:srgbClr val="C00000"/>
                </a:solidFill>
                <a:latin typeface="Times New Roman" panose="02020603050405020304" pitchFamily="18" charset="0"/>
                <a:ea typeface="黑体" panose="02010609060101010101" pitchFamily="49" charset="-122"/>
              </a:rPr>
              <a:t>转换速度 </a:t>
            </a:r>
          </a:p>
        </p:txBody>
      </p:sp>
      <p:sp>
        <p:nvSpPr>
          <p:cNvPr id="7" name="Rectangle 9">
            <a:extLst>
              <a:ext uri="{FF2B5EF4-FFF2-40B4-BE49-F238E27FC236}">
                <a16:creationId xmlns:a16="http://schemas.microsoft.com/office/drawing/2014/main" id="{306B5D49-EC82-43A5-A55D-41D36F50FE70}"/>
              </a:ext>
            </a:extLst>
          </p:cNvPr>
          <p:cNvSpPr>
            <a:spLocks noChangeArrowheads="1"/>
          </p:cNvSpPr>
          <p:nvPr/>
        </p:nvSpPr>
        <p:spPr bwMode="auto">
          <a:xfrm>
            <a:off x="768549" y="2878309"/>
            <a:ext cx="59035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从输入的数字量发生突变开始，到输出电压进入与稳定值相差</a:t>
            </a:r>
            <a:r>
              <a:rPr kumimoji="1" lang="en-US"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0.5LSB</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范围内所需要的时间，称为</a:t>
            </a:r>
            <a:r>
              <a:rPr kumimoji="1" lang="zh-CN" altLang="en-US" sz="22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建立时间</a:t>
            </a:r>
            <a:r>
              <a:rPr kumimoji="1" lang="en-US" altLang="zh-CN" sz="2200" b="1" i="1" u="none" strike="noStrike" kern="0" cap="none" spc="0" normalizeH="0" baseline="0" noProof="0" dirty="0" err="1">
                <a:ln>
                  <a:noFill/>
                </a:ln>
                <a:solidFill>
                  <a:srgbClr val="C00000"/>
                </a:solidFill>
                <a:effectLst/>
                <a:uLnTx/>
                <a:uFillTx/>
                <a:latin typeface="Times New Roman" panose="02020603050405020304" pitchFamily="18" charset="0"/>
                <a:ea typeface="黑体" panose="02010609060101010101" pitchFamily="49" charset="-122"/>
              </a:rPr>
              <a:t>t</a:t>
            </a:r>
            <a:r>
              <a:rPr kumimoji="1" lang="en-US" altLang="zh-CN" sz="2200" b="1" i="1" u="none" strike="noStrike" kern="0" cap="none" spc="0" normalizeH="0" baseline="-25000" noProof="0" dirty="0" err="1">
                <a:ln>
                  <a:noFill/>
                </a:ln>
                <a:solidFill>
                  <a:srgbClr val="C00000"/>
                </a:solidFill>
                <a:effectLst/>
                <a:uLnTx/>
                <a:uFillTx/>
                <a:latin typeface="Times New Roman" panose="02020603050405020304" pitchFamily="18" charset="0"/>
                <a:ea typeface="黑体" panose="02010609060101010101" pitchFamily="49" charset="-122"/>
              </a:rPr>
              <a:t>set</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。目前单片集成</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D/A</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转换器（不包括运算放大器）的建立时间最短达到</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0.1</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微秒以内。 </a:t>
            </a:r>
          </a:p>
        </p:txBody>
      </p:sp>
      <p:sp>
        <p:nvSpPr>
          <p:cNvPr id="8" name="Text Box 12">
            <a:extLst>
              <a:ext uri="{FF2B5EF4-FFF2-40B4-BE49-F238E27FC236}">
                <a16:creationId xmlns:a16="http://schemas.microsoft.com/office/drawing/2014/main" id="{EB7B8C10-0F0A-4A07-9460-0D25395855BE}"/>
              </a:ext>
            </a:extLst>
          </p:cNvPr>
          <p:cNvSpPr txBox="1">
            <a:spLocks noChangeArrowheads="1"/>
          </p:cNvSpPr>
          <p:nvPr/>
        </p:nvSpPr>
        <p:spPr bwMode="auto">
          <a:xfrm>
            <a:off x="839986" y="5089696"/>
            <a:ext cx="234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C00000"/>
                </a:solidFill>
                <a:latin typeface="Times New Roman" panose="02020603050405020304" pitchFamily="18" charset="0"/>
                <a:ea typeface="黑体" panose="02010609060101010101" pitchFamily="49" charset="-122"/>
              </a:rPr>
              <a:t>4. </a:t>
            </a:r>
            <a:r>
              <a:rPr kumimoji="1" lang="zh-CN" altLang="en-US" sz="2400" b="1" dirty="0">
                <a:solidFill>
                  <a:srgbClr val="C00000"/>
                </a:solidFill>
                <a:latin typeface="Times New Roman" panose="02020603050405020304" pitchFamily="18" charset="0"/>
                <a:ea typeface="黑体" panose="02010609060101010101" pitchFamily="49" charset="-122"/>
              </a:rPr>
              <a:t>温度系数 </a:t>
            </a:r>
          </a:p>
        </p:txBody>
      </p:sp>
      <p:sp>
        <p:nvSpPr>
          <p:cNvPr id="9" name="Rectangle 13">
            <a:extLst>
              <a:ext uri="{FF2B5EF4-FFF2-40B4-BE49-F238E27FC236}">
                <a16:creationId xmlns:a16="http://schemas.microsoft.com/office/drawing/2014/main" id="{A7D6D9A0-3CC3-4585-A892-25D4131B4B22}"/>
              </a:ext>
            </a:extLst>
          </p:cNvPr>
          <p:cNvSpPr>
            <a:spLocks noChangeArrowheads="1"/>
          </p:cNvSpPr>
          <p:nvPr/>
        </p:nvSpPr>
        <p:spPr bwMode="auto">
          <a:xfrm>
            <a:off x="911424" y="5592934"/>
            <a:ext cx="104411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zh-CN" altLang="en-US" sz="2200" b="1" dirty="0">
                <a:solidFill>
                  <a:srgbClr val="000000"/>
                </a:solidFill>
                <a:latin typeface="Times New Roman" panose="02020603050405020304" pitchFamily="18" charset="0"/>
                <a:ea typeface="黑体" panose="02010609060101010101" pitchFamily="49" charset="-122"/>
              </a:rPr>
              <a:t>在输入不变的情况下，输出模拟电压随温度变化产生的变化量。一般用满刻度输出条件下温度每升高</a:t>
            </a:r>
            <a:r>
              <a:rPr kumimoji="1" lang="en-US" altLang="zh-CN" sz="2200" b="1" dirty="0">
                <a:solidFill>
                  <a:srgbClr val="000000"/>
                </a:solidFill>
                <a:latin typeface="Times New Roman" panose="02020603050405020304" pitchFamily="18" charset="0"/>
                <a:ea typeface="黑体" panose="02010609060101010101" pitchFamily="49" charset="-122"/>
              </a:rPr>
              <a:t>1℃</a:t>
            </a:r>
            <a:r>
              <a:rPr kumimoji="1" lang="zh-CN" altLang="en-US" sz="2200" b="1" dirty="0">
                <a:solidFill>
                  <a:srgbClr val="000000"/>
                </a:solidFill>
                <a:latin typeface="Times New Roman" panose="02020603050405020304" pitchFamily="18" charset="0"/>
                <a:ea typeface="黑体" panose="02010609060101010101" pitchFamily="49" charset="-122"/>
              </a:rPr>
              <a:t>，输出电压变化的</a:t>
            </a:r>
            <a:r>
              <a:rPr kumimoji="1" lang="zh-CN" altLang="en-US" sz="2200" b="1" dirty="0">
                <a:solidFill>
                  <a:srgbClr val="C00000"/>
                </a:solidFill>
                <a:latin typeface="Times New Roman" panose="02020603050405020304" pitchFamily="18" charset="0"/>
                <a:ea typeface="黑体" panose="02010609060101010101" pitchFamily="49" charset="-122"/>
              </a:rPr>
              <a:t>百分数</a:t>
            </a:r>
            <a:r>
              <a:rPr kumimoji="1" lang="zh-CN" altLang="en-US" sz="2200" b="1" dirty="0">
                <a:solidFill>
                  <a:srgbClr val="000000"/>
                </a:solidFill>
                <a:latin typeface="Times New Roman" panose="02020603050405020304" pitchFamily="18" charset="0"/>
                <a:ea typeface="黑体" panose="02010609060101010101" pitchFamily="49" charset="-122"/>
              </a:rPr>
              <a:t>作为温度系数。</a:t>
            </a:r>
          </a:p>
        </p:txBody>
      </p:sp>
    </p:spTree>
    <p:extLst>
      <p:ext uri="{BB962C8B-B14F-4D97-AF65-F5344CB8AC3E}">
        <p14:creationId xmlns:p14="http://schemas.microsoft.com/office/powerpoint/2010/main" val="952789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8">
            <a:extLst>
              <a:ext uri="{FF2B5EF4-FFF2-40B4-BE49-F238E27FC236}">
                <a16:creationId xmlns:a16="http://schemas.microsoft.com/office/drawing/2014/main" id="{21EC2A83-EC74-47F8-B270-35D72035A345}"/>
              </a:ext>
            </a:extLst>
          </p:cNvPr>
          <p:cNvSpPr txBox="1">
            <a:spLocks noChangeArrowheads="1"/>
          </p:cNvSpPr>
          <p:nvPr/>
        </p:nvSpPr>
        <p:spPr bwMode="auto">
          <a:xfrm>
            <a:off x="661295" y="1500188"/>
            <a:ext cx="297460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C00000"/>
                </a:solidFill>
                <a:latin typeface="Times New Roman" panose="02020603050405020304" pitchFamily="18" charset="0"/>
                <a:ea typeface="黑体" panose="02010609060101010101" pitchFamily="49" charset="-122"/>
              </a:rPr>
              <a:t>1.DAC0832</a:t>
            </a:r>
            <a:r>
              <a:rPr kumimoji="1" lang="zh-CN" altLang="en-US" sz="2200" b="1" dirty="0">
                <a:solidFill>
                  <a:srgbClr val="C00000"/>
                </a:solidFill>
                <a:latin typeface="Times New Roman" panose="02020603050405020304" pitchFamily="18" charset="0"/>
                <a:ea typeface="黑体" panose="02010609060101010101" pitchFamily="49" charset="-122"/>
              </a:rPr>
              <a:t>结构框图 </a:t>
            </a:r>
          </a:p>
        </p:txBody>
      </p:sp>
      <p:sp>
        <p:nvSpPr>
          <p:cNvPr id="4" name="Text Box 9">
            <a:extLst>
              <a:ext uri="{FF2B5EF4-FFF2-40B4-BE49-F238E27FC236}">
                <a16:creationId xmlns:a16="http://schemas.microsoft.com/office/drawing/2014/main" id="{AEDB420F-D394-4BC2-8850-1B2A638116C4}"/>
              </a:ext>
            </a:extLst>
          </p:cNvPr>
          <p:cNvSpPr txBox="1">
            <a:spLocks noChangeArrowheads="1"/>
          </p:cNvSpPr>
          <p:nvPr/>
        </p:nvSpPr>
        <p:spPr bwMode="auto">
          <a:xfrm>
            <a:off x="542232" y="1096963"/>
            <a:ext cx="38344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smtClean="0">
                <a:solidFill>
                  <a:srgbClr val="0000FF"/>
                </a:solidFill>
                <a:latin typeface="Times New Roman" panose="02020603050405020304" pitchFamily="18" charset="0"/>
                <a:ea typeface="黑体" panose="02010609060101010101" pitchFamily="49" charset="-122"/>
              </a:rPr>
              <a:t>四、</a:t>
            </a:r>
            <a:r>
              <a:rPr kumimoji="1" lang="en-US" altLang="zh-CN" sz="2400" b="1" dirty="0">
                <a:solidFill>
                  <a:srgbClr val="0000FF"/>
                </a:solidFill>
                <a:latin typeface="Times New Roman" panose="02020603050405020304" pitchFamily="18" charset="0"/>
                <a:ea typeface="黑体" panose="02010609060101010101" pitchFamily="49" charset="-122"/>
              </a:rPr>
              <a:t>8</a:t>
            </a:r>
            <a:r>
              <a:rPr kumimoji="1" lang="zh-CN" altLang="en-US" sz="2400" b="1" dirty="0">
                <a:solidFill>
                  <a:srgbClr val="0000FF"/>
                </a:solidFill>
                <a:latin typeface="Times New Roman" panose="02020603050405020304" pitchFamily="18" charset="0"/>
                <a:ea typeface="黑体" panose="02010609060101010101" pitchFamily="49" charset="-122"/>
              </a:rPr>
              <a:t>位集成</a:t>
            </a:r>
            <a:r>
              <a:rPr kumimoji="1" lang="en-US" altLang="zh-CN" sz="2400" b="1" dirty="0">
                <a:solidFill>
                  <a:srgbClr val="0000FF"/>
                </a:solidFill>
                <a:latin typeface="Times New Roman" panose="02020603050405020304" pitchFamily="18" charset="0"/>
                <a:ea typeface="黑体" panose="02010609060101010101" pitchFamily="49" charset="-122"/>
              </a:rPr>
              <a:t>DAC0832</a:t>
            </a:r>
          </a:p>
        </p:txBody>
      </p:sp>
      <p:grpSp>
        <p:nvGrpSpPr>
          <p:cNvPr id="5" name="Group 96">
            <a:extLst>
              <a:ext uri="{FF2B5EF4-FFF2-40B4-BE49-F238E27FC236}">
                <a16:creationId xmlns:a16="http://schemas.microsoft.com/office/drawing/2014/main" id="{6B1EDB9A-E431-4BF5-83C7-DA923FED49B9}"/>
              </a:ext>
            </a:extLst>
          </p:cNvPr>
          <p:cNvGrpSpPr>
            <a:grpSpLocks/>
          </p:cNvGrpSpPr>
          <p:nvPr/>
        </p:nvGrpSpPr>
        <p:grpSpPr bwMode="auto">
          <a:xfrm>
            <a:off x="3143672" y="2530476"/>
            <a:ext cx="6708303" cy="4248150"/>
            <a:chOff x="658" y="1162"/>
            <a:chExt cx="4127" cy="2676"/>
          </a:xfrm>
        </p:grpSpPr>
        <p:sp>
          <p:nvSpPr>
            <p:cNvPr id="6" name="Rectangle 11">
              <a:extLst>
                <a:ext uri="{FF2B5EF4-FFF2-40B4-BE49-F238E27FC236}">
                  <a16:creationId xmlns:a16="http://schemas.microsoft.com/office/drawing/2014/main" id="{0D944273-6C3E-43E7-8A7F-944B4AC3DB7C}"/>
                </a:ext>
              </a:extLst>
            </p:cNvPr>
            <p:cNvSpPr>
              <a:spLocks noChangeArrowheads="1"/>
            </p:cNvSpPr>
            <p:nvPr/>
          </p:nvSpPr>
          <p:spPr bwMode="auto">
            <a:xfrm>
              <a:off x="1292" y="1162"/>
              <a:ext cx="2767" cy="2676"/>
            </a:xfrm>
            <a:prstGeom prst="rect">
              <a:avLst/>
            </a:prstGeom>
            <a:solidFill>
              <a:srgbClr val="C0C0C0">
                <a:alpha val="50195"/>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 name="Text Box 12">
              <a:extLst>
                <a:ext uri="{FF2B5EF4-FFF2-40B4-BE49-F238E27FC236}">
                  <a16:creationId xmlns:a16="http://schemas.microsoft.com/office/drawing/2014/main" id="{80726BC3-E7AA-4DBA-91FB-AEB8430DD191}"/>
                </a:ext>
              </a:extLst>
            </p:cNvPr>
            <p:cNvSpPr txBox="1">
              <a:spLocks noChangeArrowheads="1"/>
            </p:cNvSpPr>
            <p:nvPr/>
          </p:nvSpPr>
          <p:spPr bwMode="auto">
            <a:xfrm>
              <a:off x="1608" y="1388"/>
              <a:ext cx="514" cy="603"/>
            </a:xfrm>
            <a:prstGeom prst="rect">
              <a:avLst/>
            </a:prstGeom>
            <a:solidFill>
              <a:srgbClr val="CCFF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7572"/>
                  </a:solidFill>
                  <a:effectLst/>
                  <a:uLnTx/>
                  <a:uFillTx/>
                  <a:latin typeface="Times New Roman" panose="02020603050405020304" pitchFamily="18" charset="0"/>
                  <a:ea typeface="楷体_GB2312" pitchFamily="49" charset="-122"/>
                </a:rPr>
                <a:t>8</a:t>
              </a:r>
              <a:r>
                <a:rPr kumimoji="1" lang="zh-CN" altLang="en-US" sz="2000" b="1" i="0" u="none" strike="noStrike" kern="0" cap="none" spc="0" normalizeH="0" baseline="0" noProof="0">
                  <a:ln>
                    <a:noFill/>
                  </a:ln>
                  <a:solidFill>
                    <a:srgbClr val="007572"/>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7572"/>
                  </a:solidFill>
                  <a:effectLst/>
                  <a:uLnTx/>
                  <a:uFillTx/>
                  <a:latin typeface="Times New Roman" panose="02020603050405020304" pitchFamily="18" charset="0"/>
                  <a:ea typeface="楷体_GB2312" pitchFamily="49" charset="-122"/>
                </a:rPr>
                <a:t>输入</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7572"/>
                  </a:solidFill>
                  <a:effectLst/>
                  <a:uLnTx/>
                  <a:uFillTx/>
                  <a:latin typeface="Times New Roman" panose="02020603050405020304" pitchFamily="18" charset="0"/>
                  <a:ea typeface="楷体_GB2312" pitchFamily="49" charset="-122"/>
                </a:rPr>
                <a:t>寄存器</a:t>
              </a:r>
            </a:p>
          </p:txBody>
        </p:sp>
        <p:sp>
          <p:nvSpPr>
            <p:cNvPr id="8" name="Text Box 13">
              <a:extLst>
                <a:ext uri="{FF2B5EF4-FFF2-40B4-BE49-F238E27FC236}">
                  <a16:creationId xmlns:a16="http://schemas.microsoft.com/office/drawing/2014/main" id="{26837301-AA14-43EC-94B9-FE09226E6BE0}"/>
                </a:ext>
              </a:extLst>
            </p:cNvPr>
            <p:cNvSpPr txBox="1">
              <a:spLocks noChangeArrowheads="1"/>
            </p:cNvSpPr>
            <p:nvPr/>
          </p:nvSpPr>
          <p:spPr bwMode="auto">
            <a:xfrm>
              <a:off x="2479" y="1388"/>
              <a:ext cx="513" cy="603"/>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8</a:t>
              </a:r>
              <a:r>
                <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DAC</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FF"/>
                  </a:solidFill>
                  <a:effectLst/>
                  <a:uLnTx/>
                  <a:uFillTx/>
                  <a:latin typeface="Times New Roman" panose="02020603050405020304" pitchFamily="18" charset="0"/>
                  <a:ea typeface="楷体_GB2312" pitchFamily="49" charset="-122"/>
                </a:rPr>
                <a:t>寄存器</a:t>
              </a:r>
            </a:p>
          </p:txBody>
        </p:sp>
        <p:sp>
          <p:nvSpPr>
            <p:cNvPr id="9" name="Text Box 14">
              <a:extLst>
                <a:ext uri="{FF2B5EF4-FFF2-40B4-BE49-F238E27FC236}">
                  <a16:creationId xmlns:a16="http://schemas.microsoft.com/office/drawing/2014/main" id="{A9A25FE7-6A72-4049-936B-27E29074A27E}"/>
                </a:ext>
              </a:extLst>
            </p:cNvPr>
            <p:cNvSpPr txBox="1">
              <a:spLocks noChangeArrowheads="1"/>
            </p:cNvSpPr>
            <p:nvPr/>
          </p:nvSpPr>
          <p:spPr bwMode="auto">
            <a:xfrm>
              <a:off x="3342" y="1374"/>
              <a:ext cx="514" cy="617"/>
            </a:xfrm>
            <a:prstGeom prst="rect">
              <a:avLst/>
            </a:prstGeom>
            <a:solidFill>
              <a:srgbClr val="00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8</a:t>
              </a:r>
              <a:r>
                <a:rPr kumimoji="1" lang="zh-CN" altLang="en-US" sz="20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D/A</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转换器</a:t>
              </a:r>
              <a:endParaRPr kumimoji="1" lang="zh-CN" altLang="en-US" sz="20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endParaRPr>
            </a:p>
          </p:txBody>
        </p:sp>
        <p:sp>
          <p:nvSpPr>
            <p:cNvPr id="10" name="Line 15">
              <a:extLst>
                <a:ext uri="{FF2B5EF4-FFF2-40B4-BE49-F238E27FC236}">
                  <a16:creationId xmlns:a16="http://schemas.microsoft.com/office/drawing/2014/main" id="{CED61CD3-7715-4E9F-9E1F-342B6E0DB39C}"/>
                </a:ext>
              </a:extLst>
            </p:cNvPr>
            <p:cNvSpPr>
              <a:spLocks noChangeShapeType="1"/>
            </p:cNvSpPr>
            <p:nvPr/>
          </p:nvSpPr>
          <p:spPr bwMode="auto">
            <a:xfrm>
              <a:off x="3870" y="1382"/>
              <a:ext cx="3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1" name="Text Box 16">
              <a:extLst>
                <a:ext uri="{FF2B5EF4-FFF2-40B4-BE49-F238E27FC236}">
                  <a16:creationId xmlns:a16="http://schemas.microsoft.com/office/drawing/2014/main" id="{339EF1C6-AAE4-4F7E-BC74-5FA530F2363C}"/>
                </a:ext>
              </a:extLst>
            </p:cNvPr>
            <p:cNvSpPr txBox="1">
              <a:spLocks noChangeArrowheads="1"/>
            </p:cNvSpPr>
            <p:nvPr/>
          </p:nvSpPr>
          <p:spPr bwMode="auto">
            <a:xfrm>
              <a:off x="4294" y="1298"/>
              <a:ext cx="432"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REF</a:t>
              </a:r>
            </a:p>
          </p:txBody>
        </p:sp>
        <p:sp>
          <p:nvSpPr>
            <p:cNvPr id="12" name="Oval 17">
              <a:extLst>
                <a:ext uri="{FF2B5EF4-FFF2-40B4-BE49-F238E27FC236}">
                  <a16:creationId xmlns:a16="http://schemas.microsoft.com/office/drawing/2014/main" id="{1ECD1475-6214-4B0D-9644-591F6DAEDE83}"/>
                </a:ext>
              </a:extLst>
            </p:cNvPr>
            <p:cNvSpPr>
              <a:spLocks noChangeArrowheads="1"/>
            </p:cNvSpPr>
            <p:nvPr/>
          </p:nvSpPr>
          <p:spPr bwMode="auto">
            <a:xfrm>
              <a:off x="4207" y="1364"/>
              <a:ext cx="41" cy="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3" name="Line 18">
              <a:extLst>
                <a:ext uri="{FF2B5EF4-FFF2-40B4-BE49-F238E27FC236}">
                  <a16:creationId xmlns:a16="http://schemas.microsoft.com/office/drawing/2014/main" id="{917E90E4-7763-4835-871D-929428D201DD}"/>
                </a:ext>
              </a:extLst>
            </p:cNvPr>
            <p:cNvSpPr>
              <a:spLocks noChangeShapeType="1"/>
            </p:cNvSpPr>
            <p:nvPr/>
          </p:nvSpPr>
          <p:spPr bwMode="auto">
            <a:xfrm>
              <a:off x="3856" y="1656"/>
              <a:ext cx="3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4" name="Text Box 19">
              <a:extLst>
                <a:ext uri="{FF2B5EF4-FFF2-40B4-BE49-F238E27FC236}">
                  <a16:creationId xmlns:a16="http://schemas.microsoft.com/office/drawing/2014/main" id="{E7A00091-0ABD-4C65-ACF8-73C5402D809A}"/>
                </a:ext>
              </a:extLst>
            </p:cNvPr>
            <p:cNvSpPr txBox="1">
              <a:spLocks noChangeArrowheads="1"/>
            </p:cNvSpPr>
            <p:nvPr/>
          </p:nvSpPr>
          <p:spPr bwMode="auto">
            <a:xfrm>
              <a:off x="4279" y="1567"/>
              <a:ext cx="506"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OUT2</a:t>
              </a:r>
            </a:p>
          </p:txBody>
        </p:sp>
        <p:sp>
          <p:nvSpPr>
            <p:cNvPr id="15" name="Line 20">
              <a:extLst>
                <a:ext uri="{FF2B5EF4-FFF2-40B4-BE49-F238E27FC236}">
                  <a16:creationId xmlns:a16="http://schemas.microsoft.com/office/drawing/2014/main" id="{140DCC10-0DBA-46FD-8E34-4FA329599EF6}"/>
                </a:ext>
              </a:extLst>
            </p:cNvPr>
            <p:cNvSpPr>
              <a:spLocks noChangeShapeType="1"/>
            </p:cNvSpPr>
            <p:nvPr/>
          </p:nvSpPr>
          <p:spPr bwMode="auto">
            <a:xfrm>
              <a:off x="3856" y="1945"/>
              <a:ext cx="33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Line 21">
              <a:extLst>
                <a:ext uri="{FF2B5EF4-FFF2-40B4-BE49-F238E27FC236}">
                  <a16:creationId xmlns:a16="http://schemas.microsoft.com/office/drawing/2014/main" id="{EF4A503E-2575-42BB-A3E1-D85DED21CBF8}"/>
                </a:ext>
              </a:extLst>
            </p:cNvPr>
            <p:cNvSpPr>
              <a:spLocks noChangeShapeType="1"/>
            </p:cNvSpPr>
            <p:nvPr/>
          </p:nvSpPr>
          <p:spPr bwMode="auto">
            <a:xfrm>
              <a:off x="3943" y="1945"/>
              <a:ext cx="0" cy="24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7" name="Rectangle 22">
              <a:extLst>
                <a:ext uri="{FF2B5EF4-FFF2-40B4-BE49-F238E27FC236}">
                  <a16:creationId xmlns:a16="http://schemas.microsoft.com/office/drawing/2014/main" id="{4E25EDB4-A589-4129-A60C-913AE02DC785}"/>
                </a:ext>
              </a:extLst>
            </p:cNvPr>
            <p:cNvSpPr>
              <a:spLocks noChangeArrowheads="1"/>
            </p:cNvSpPr>
            <p:nvPr/>
          </p:nvSpPr>
          <p:spPr bwMode="auto">
            <a:xfrm>
              <a:off x="3893" y="2193"/>
              <a:ext cx="109" cy="264"/>
            </a:xfrm>
            <a:prstGeom prst="rect">
              <a:avLst/>
            </a:prstGeom>
            <a:solidFill>
              <a:srgbClr val="993366"/>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23">
              <a:extLst>
                <a:ext uri="{FF2B5EF4-FFF2-40B4-BE49-F238E27FC236}">
                  <a16:creationId xmlns:a16="http://schemas.microsoft.com/office/drawing/2014/main" id="{BC61F477-6DBC-4CE3-B537-8C8214471D6D}"/>
                </a:ext>
              </a:extLst>
            </p:cNvPr>
            <p:cNvSpPr>
              <a:spLocks noChangeShapeType="1"/>
            </p:cNvSpPr>
            <p:nvPr/>
          </p:nvSpPr>
          <p:spPr bwMode="auto">
            <a:xfrm flipV="1">
              <a:off x="3936" y="2633"/>
              <a:ext cx="271" cy="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Text Box 24">
              <a:extLst>
                <a:ext uri="{FF2B5EF4-FFF2-40B4-BE49-F238E27FC236}">
                  <a16:creationId xmlns:a16="http://schemas.microsoft.com/office/drawing/2014/main" id="{F95A28BD-E16A-4E65-B7A9-97AF125EB7F7}"/>
                </a:ext>
              </a:extLst>
            </p:cNvPr>
            <p:cNvSpPr txBox="1">
              <a:spLocks noChangeArrowheads="1"/>
            </p:cNvSpPr>
            <p:nvPr/>
          </p:nvSpPr>
          <p:spPr bwMode="auto">
            <a:xfrm>
              <a:off x="4301" y="2537"/>
              <a:ext cx="34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R</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fb</a:t>
              </a:r>
            </a:p>
          </p:txBody>
        </p:sp>
        <p:sp>
          <p:nvSpPr>
            <p:cNvPr id="20" name="Line 25">
              <a:extLst>
                <a:ext uri="{FF2B5EF4-FFF2-40B4-BE49-F238E27FC236}">
                  <a16:creationId xmlns:a16="http://schemas.microsoft.com/office/drawing/2014/main" id="{FE1509DF-FA89-441D-98BF-8989EDC3C901}"/>
                </a:ext>
              </a:extLst>
            </p:cNvPr>
            <p:cNvSpPr>
              <a:spLocks noChangeShapeType="1"/>
            </p:cNvSpPr>
            <p:nvPr/>
          </p:nvSpPr>
          <p:spPr bwMode="auto">
            <a:xfrm>
              <a:off x="3943" y="2450"/>
              <a:ext cx="0" cy="19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1" name="Line 26">
              <a:extLst>
                <a:ext uri="{FF2B5EF4-FFF2-40B4-BE49-F238E27FC236}">
                  <a16:creationId xmlns:a16="http://schemas.microsoft.com/office/drawing/2014/main" id="{69C5948A-AABE-4B0D-A8C6-47BFDDD9E8CD}"/>
                </a:ext>
              </a:extLst>
            </p:cNvPr>
            <p:cNvSpPr>
              <a:spLocks noChangeShapeType="1"/>
            </p:cNvSpPr>
            <p:nvPr/>
          </p:nvSpPr>
          <p:spPr bwMode="auto">
            <a:xfrm>
              <a:off x="3578" y="2013"/>
              <a:ext cx="0" cy="97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2" name="Line 27">
              <a:extLst>
                <a:ext uri="{FF2B5EF4-FFF2-40B4-BE49-F238E27FC236}">
                  <a16:creationId xmlns:a16="http://schemas.microsoft.com/office/drawing/2014/main" id="{879C81D9-6671-4EF4-977E-A7DF805F615D}"/>
                </a:ext>
              </a:extLst>
            </p:cNvPr>
            <p:cNvSpPr>
              <a:spLocks noChangeShapeType="1"/>
            </p:cNvSpPr>
            <p:nvPr/>
          </p:nvSpPr>
          <p:spPr bwMode="auto">
            <a:xfrm>
              <a:off x="3585" y="2984"/>
              <a:ext cx="60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3" name="Text Box 28">
              <a:extLst>
                <a:ext uri="{FF2B5EF4-FFF2-40B4-BE49-F238E27FC236}">
                  <a16:creationId xmlns:a16="http://schemas.microsoft.com/office/drawing/2014/main" id="{56A1E2C8-BED1-496D-8011-875329BB3B96}"/>
                </a:ext>
              </a:extLst>
            </p:cNvPr>
            <p:cNvSpPr txBox="1">
              <a:spLocks noChangeArrowheads="1"/>
            </p:cNvSpPr>
            <p:nvPr/>
          </p:nvSpPr>
          <p:spPr bwMode="auto">
            <a:xfrm>
              <a:off x="4273" y="2901"/>
              <a:ext cx="446"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AGND</a:t>
              </a:r>
            </a:p>
          </p:txBody>
        </p:sp>
        <p:sp>
          <p:nvSpPr>
            <p:cNvPr id="24" name="Line 29">
              <a:extLst>
                <a:ext uri="{FF2B5EF4-FFF2-40B4-BE49-F238E27FC236}">
                  <a16:creationId xmlns:a16="http://schemas.microsoft.com/office/drawing/2014/main" id="{E1808E16-6C6D-4731-BCCE-7E6AA9BC088E}"/>
                </a:ext>
              </a:extLst>
            </p:cNvPr>
            <p:cNvSpPr>
              <a:spLocks noChangeShapeType="1"/>
            </p:cNvSpPr>
            <p:nvPr/>
          </p:nvSpPr>
          <p:spPr bwMode="auto">
            <a:xfrm flipV="1">
              <a:off x="3951" y="3316"/>
              <a:ext cx="256" cy="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5" name="Text Box 30">
              <a:extLst>
                <a:ext uri="{FF2B5EF4-FFF2-40B4-BE49-F238E27FC236}">
                  <a16:creationId xmlns:a16="http://schemas.microsoft.com/office/drawing/2014/main" id="{3B285CB0-82D5-4111-84CB-D3AC9B33F899}"/>
                </a:ext>
              </a:extLst>
            </p:cNvPr>
            <p:cNvSpPr txBox="1">
              <a:spLocks noChangeArrowheads="1"/>
            </p:cNvSpPr>
            <p:nvPr/>
          </p:nvSpPr>
          <p:spPr bwMode="auto">
            <a:xfrm>
              <a:off x="4301" y="3226"/>
              <a:ext cx="34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V</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CC</a:t>
              </a:r>
            </a:p>
          </p:txBody>
        </p:sp>
        <p:sp>
          <p:nvSpPr>
            <p:cNvPr id="26" name="Line 31">
              <a:extLst>
                <a:ext uri="{FF2B5EF4-FFF2-40B4-BE49-F238E27FC236}">
                  <a16:creationId xmlns:a16="http://schemas.microsoft.com/office/drawing/2014/main" id="{1CD615AE-6B12-46F5-BDA5-9AEC7427039F}"/>
                </a:ext>
              </a:extLst>
            </p:cNvPr>
            <p:cNvSpPr>
              <a:spLocks noChangeShapeType="1"/>
            </p:cNvSpPr>
            <p:nvPr/>
          </p:nvSpPr>
          <p:spPr bwMode="auto">
            <a:xfrm flipV="1">
              <a:off x="3958" y="3694"/>
              <a:ext cx="257" cy="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7" name="Text Box 32">
              <a:extLst>
                <a:ext uri="{FF2B5EF4-FFF2-40B4-BE49-F238E27FC236}">
                  <a16:creationId xmlns:a16="http://schemas.microsoft.com/office/drawing/2014/main" id="{E44DD636-3466-4BB1-9BDA-26F0D6577ED7}"/>
                </a:ext>
              </a:extLst>
            </p:cNvPr>
            <p:cNvSpPr txBox="1">
              <a:spLocks noChangeArrowheads="1"/>
            </p:cNvSpPr>
            <p:nvPr/>
          </p:nvSpPr>
          <p:spPr bwMode="auto">
            <a:xfrm>
              <a:off x="4287" y="3605"/>
              <a:ext cx="44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DGND</a:t>
              </a:r>
            </a:p>
          </p:txBody>
        </p:sp>
        <p:sp>
          <p:nvSpPr>
            <p:cNvPr id="28" name="AutoShape 33">
              <a:extLst>
                <a:ext uri="{FF2B5EF4-FFF2-40B4-BE49-F238E27FC236}">
                  <a16:creationId xmlns:a16="http://schemas.microsoft.com/office/drawing/2014/main" id="{CA982B3C-FAB4-4B10-BD72-5AC7538CBAB8}"/>
                </a:ext>
              </a:extLst>
            </p:cNvPr>
            <p:cNvSpPr>
              <a:spLocks noChangeArrowheads="1"/>
            </p:cNvSpPr>
            <p:nvPr/>
          </p:nvSpPr>
          <p:spPr bwMode="auto">
            <a:xfrm>
              <a:off x="2992" y="1539"/>
              <a:ext cx="351" cy="264"/>
            </a:xfrm>
            <a:prstGeom prst="rightArrow">
              <a:avLst>
                <a:gd name="adj1" fmla="val 50065"/>
                <a:gd name="adj2" fmla="val 45149"/>
              </a:avLst>
            </a:prstGeom>
            <a:solidFill>
              <a:srgbClr val="FF00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9" name="AutoShape 34">
              <a:extLst>
                <a:ext uri="{FF2B5EF4-FFF2-40B4-BE49-F238E27FC236}">
                  <a16:creationId xmlns:a16="http://schemas.microsoft.com/office/drawing/2014/main" id="{3C1691ED-3B8A-4707-AFB1-B337F5E5318B}"/>
                </a:ext>
              </a:extLst>
            </p:cNvPr>
            <p:cNvSpPr>
              <a:spLocks noChangeArrowheads="1"/>
            </p:cNvSpPr>
            <p:nvPr/>
          </p:nvSpPr>
          <p:spPr bwMode="auto">
            <a:xfrm>
              <a:off x="2122" y="1517"/>
              <a:ext cx="351" cy="263"/>
            </a:xfrm>
            <a:prstGeom prst="rightArrow">
              <a:avLst>
                <a:gd name="adj1" fmla="val 50065"/>
                <a:gd name="adj2" fmla="val 45321"/>
              </a:avLst>
            </a:prstGeom>
            <a:solidFill>
              <a:srgbClr val="3366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0" name="Text Box 35">
              <a:extLst>
                <a:ext uri="{FF2B5EF4-FFF2-40B4-BE49-F238E27FC236}">
                  <a16:creationId xmlns:a16="http://schemas.microsoft.com/office/drawing/2014/main" id="{6A573DD9-72A4-478C-B625-99DD455665E0}"/>
                </a:ext>
              </a:extLst>
            </p:cNvPr>
            <p:cNvSpPr txBox="1">
              <a:spLocks noChangeArrowheads="1"/>
            </p:cNvSpPr>
            <p:nvPr/>
          </p:nvSpPr>
          <p:spPr bwMode="auto">
            <a:xfrm>
              <a:off x="667" y="1373"/>
              <a:ext cx="65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DI</a:t>
              </a:r>
              <a:r>
                <a:rPr kumimoji="1" lang="en-US" altLang="zh-CN" sz="20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7</a:t>
              </a: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~DI</a:t>
              </a:r>
              <a:r>
                <a:rPr kumimoji="1" lang="en-US" altLang="zh-CN" sz="20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0</a:t>
              </a:r>
            </a:p>
          </p:txBody>
        </p:sp>
        <p:sp>
          <p:nvSpPr>
            <p:cNvPr id="31" name="Line 36">
              <a:extLst>
                <a:ext uri="{FF2B5EF4-FFF2-40B4-BE49-F238E27FC236}">
                  <a16:creationId xmlns:a16="http://schemas.microsoft.com/office/drawing/2014/main" id="{DCCE57EA-A531-4D94-B640-C5E0761F719C}"/>
                </a:ext>
              </a:extLst>
            </p:cNvPr>
            <p:cNvSpPr>
              <a:spLocks noChangeShapeType="1"/>
            </p:cNvSpPr>
            <p:nvPr/>
          </p:nvSpPr>
          <p:spPr bwMode="auto">
            <a:xfrm>
              <a:off x="1185" y="2307"/>
              <a:ext cx="34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2" name="Line 37">
              <a:extLst>
                <a:ext uri="{FF2B5EF4-FFF2-40B4-BE49-F238E27FC236}">
                  <a16:creationId xmlns:a16="http://schemas.microsoft.com/office/drawing/2014/main" id="{80075161-A5C1-4F7A-95C9-738020808779}"/>
                </a:ext>
              </a:extLst>
            </p:cNvPr>
            <p:cNvSpPr>
              <a:spLocks noChangeShapeType="1"/>
            </p:cNvSpPr>
            <p:nvPr/>
          </p:nvSpPr>
          <p:spPr bwMode="auto">
            <a:xfrm>
              <a:off x="1441" y="2514"/>
              <a:ext cx="10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3" name="Line 38">
              <a:extLst>
                <a:ext uri="{FF2B5EF4-FFF2-40B4-BE49-F238E27FC236}">
                  <a16:creationId xmlns:a16="http://schemas.microsoft.com/office/drawing/2014/main" id="{99E9D16B-E5D7-48E5-87DF-C46E6792D4E3}"/>
                </a:ext>
              </a:extLst>
            </p:cNvPr>
            <p:cNvSpPr>
              <a:spLocks noChangeShapeType="1"/>
            </p:cNvSpPr>
            <p:nvPr/>
          </p:nvSpPr>
          <p:spPr bwMode="auto">
            <a:xfrm flipH="1">
              <a:off x="1897" y="1991"/>
              <a:ext cx="0" cy="4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4" name="Line 39">
              <a:extLst>
                <a:ext uri="{FF2B5EF4-FFF2-40B4-BE49-F238E27FC236}">
                  <a16:creationId xmlns:a16="http://schemas.microsoft.com/office/drawing/2014/main" id="{B45566E1-7014-42DD-AA16-F21491B85C77}"/>
                </a:ext>
              </a:extLst>
            </p:cNvPr>
            <p:cNvSpPr>
              <a:spLocks noChangeShapeType="1"/>
            </p:cNvSpPr>
            <p:nvPr/>
          </p:nvSpPr>
          <p:spPr bwMode="auto">
            <a:xfrm>
              <a:off x="1809" y="2404"/>
              <a:ext cx="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5" name="Oval 40">
              <a:extLst>
                <a:ext uri="{FF2B5EF4-FFF2-40B4-BE49-F238E27FC236}">
                  <a16:creationId xmlns:a16="http://schemas.microsoft.com/office/drawing/2014/main" id="{0F3847F2-A552-4A15-9117-1090E9D14C78}"/>
                </a:ext>
              </a:extLst>
            </p:cNvPr>
            <p:cNvSpPr>
              <a:spLocks noChangeArrowheads="1"/>
            </p:cNvSpPr>
            <p:nvPr/>
          </p:nvSpPr>
          <p:spPr bwMode="auto">
            <a:xfrm>
              <a:off x="4192" y="1638"/>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6" name="Oval 41">
              <a:extLst>
                <a:ext uri="{FF2B5EF4-FFF2-40B4-BE49-F238E27FC236}">
                  <a16:creationId xmlns:a16="http://schemas.microsoft.com/office/drawing/2014/main" id="{9BF1F626-8CC9-4099-9FCF-66F6A86F304F}"/>
                </a:ext>
              </a:extLst>
            </p:cNvPr>
            <p:cNvSpPr>
              <a:spLocks noChangeArrowheads="1"/>
            </p:cNvSpPr>
            <p:nvPr/>
          </p:nvSpPr>
          <p:spPr bwMode="auto">
            <a:xfrm>
              <a:off x="4192" y="1927"/>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7" name="Oval 42">
              <a:extLst>
                <a:ext uri="{FF2B5EF4-FFF2-40B4-BE49-F238E27FC236}">
                  <a16:creationId xmlns:a16="http://schemas.microsoft.com/office/drawing/2014/main" id="{11E36EA8-3E15-4B1E-BA0B-50DA0EA30E75}"/>
                </a:ext>
              </a:extLst>
            </p:cNvPr>
            <p:cNvSpPr>
              <a:spLocks noChangeArrowheads="1"/>
            </p:cNvSpPr>
            <p:nvPr/>
          </p:nvSpPr>
          <p:spPr bwMode="auto">
            <a:xfrm>
              <a:off x="4192" y="2619"/>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8" name="Oval 43">
              <a:extLst>
                <a:ext uri="{FF2B5EF4-FFF2-40B4-BE49-F238E27FC236}">
                  <a16:creationId xmlns:a16="http://schemas.microsoft.com/office/drawing/2014/main" id="{621FC3A0-9780-4DF9-9B63-DFB44A7E109F}"/>
                </a:ext>
              </a:extLst>
            </p:cNvPr>
            <p:cNvSpPr>
              <a:spLocks noChangeArrowheads="1"/>
            </p:cNvSpPr>
            <p:nvPr/>
          </p:nvSpPr>
          <p:spPr bwMode="auto">
            <a:xfrm>
              <a:off x="4177" y="2963"/>
              <a:ext cx="42"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9" name="Oval 44">
              <a:extLst>
                <a:ext uri="{FF2B5EF4-FFF2-40B4-BE49-F238E27FC236}">
                  <a16:creationId xmlns:a16="http://schemas.microsoft.com/office/drawing/2014/main" id="{834BDC7B-03EE-4933-841C-2BB517BE9087}"/>
                </a:ext>
              </a:extLst>
            </p:cNvPr>
            <p:cNvSpPr>
              <a:spLocks noChangeArrowheads="1"/>
            </p:cNvSpPr>
            <p:nvPr/>
          </p:nvSpPr>
          <p:spPr bwMode="auto">
            <a:xfrm>
              <a:off x="4215" y="3302"/>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0" name="Oval 45">
              <a:extLst>
                <a:ext uri="{FF2B5EF4-FFF2-40B4-BE49-F238E27FC236}">
                  <a16:creationId xmlns:a16="http://schemas.microsoft.com/office/drawing/2014/main" id="{82E5DE6C-2CA8-4F3B-927B-AA404C85643D}"/>
                </a:ext>
              </a:extLst>
            </p:cNvPr>
            <p:cNvSpPr>
              <a:spLocks noChangeArrowheads="1"/>
            </p:cNvSpPr>
            <p:nvPr/>
          </p:nvSpPr>
          <p:spPr bwMode="auto">
            <a:xfrm>
              <a:off x="4222" y="3680"/>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1" name="Text Box 47">
              <a:extLst>
                <a:ext uri="{FF2B5EF4-FFF2-40B4-BE49-F238E27FC236}">
                  <a16:creationId xmlns:a16="http://schemas.microsoft.com/office/drawing/2014/main" id="{003759BA-6B30-4193-A0C0-0AB5CDCFF7A1}"/>
                </a:ext>
              </a:extLst>
            </p:cNvPr>
            <p:cNvSpPr txBox="1">
              <a:spLocks noChangeArrowheads="1"/>
            </p:cNvSpPr>
            <p:nvPr/>
          </p:nvSpPr>
          <p:spPr bwMode="auto">
            <a:xfrm>
              <a:off x="811" y="2841"/>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CS</a:t>
              </a:r>
            </a:p>
          </p:txBody>
        </p:sp>
        <p:sp>
          <p:nvSpPr>
            <p:cNvPr id="42" name="Line 48">
              <a:extLst>
                <a:ext uri="{FF2B5EF4-FFF2-40B4-BE49-F238E27FC236}">
                  <a16:creationId xmlns:a16="http://schemas.microsoft.com/office/drawing/2014/main" id="{A0955BA5-740A-464A-B191-75C1E029F023}"/>
                </a:ext>
              </a:extLst>
            </p:cNvPr>
            <p:cNvSpPr>
              <a:spLocks noChangeShapeType="1"/>
            </p:cNvSpPr>
            <p:nvPr/>
          </p:nvSpPr>
          <p:spPr bwMode="auto">
            <a:xfrm>
              <a:off x="826" y="2861"/>
              <a:ext cx="19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3" name="Text Box 50">
              <a:extLst>
                <a:ext uri="{FF2B5EF4-FFF2-40B4-BE49-F238E27FC236}">
                  <a16:creationId xmlns:a16="http://schemas.microsoft.com/office/drawing/2014/main" id="{79111AF5-98A3-4A05-B143-A9DE8DED8CB7}"/>
                </a:ext>
              </a:extLst>
            </p:cNvPr>
            <p:cNvSpPr txBox="1">
              <a:spLocks noChangeArrowheads="1"/>
            </p:cNvSpPr>
            <p:nvPr/>
          </p:nvSpPr>
          <p:spPr bwMode="auto">
            <a:xfrm>
              <a:off x="764" y="3036"/>
              <a:ext cx="366"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WR</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p>
          </p:txBody>
        </p:sp>
        <p:sp>
          <p:nvSpPr>
            <p:cNvPr id="44" name="Line 51">
              <a:extLst>
                <a:ext uri="{FF2B5EF4-FFF2-40B4-BE49-F238E27FC236}">
                  <a16:creationId xmlns:a16="http://schemas.microsoft.com/office/drawing/2014/main" id="{2C24620E-4636-45BC-9068-E07C1743D0ED}"/>
                </a:ext>
              </a:extLst>
            </p:cNvPr>
            <p:cNvSpPr>
              <a:spLocks noChangeShapeType="1"/>
            </p:cNvSpPr>
            <p:nvPr/>
          </p:nvSpPr>
          <p:spPr bwMode="auto">
            <a:xfrm>
              <a:off x="773" y="3057"/>
              <a:ext cx="2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5" name="Text Box 53">
              <a:extLst>
                <a:ext uri="{FF2B5EF4-FFF2-40B4-BE49-F238E27FC236}">
                  <a16:creationId xmlns:a16="http://schemas.microsoft.com/office/drawing/2014/main" id="{C4D16326-7C50-48C7-A3ED-6D42F3423473}"/>
                </a:ext>
              </a:extLst>
            </p:cNvPr>
            <p:cNvSpPr txBox="1">
              <a:spLocks noChangeArrowheads="1"/>
            </p:cNvSpPr>
            <p:nvPr/>
          </p:nvSpPr>
          <p:spPr bwMode="auto">
            <a:xfrm>
              <a:off x="760" y="3591"/>
              <a:ext cx="36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WR</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2</a:t>
              </a:r>
            </a:p>
          </p:txBody>
        </p:sp>
        <p:sp>
          <p:nvSpPr>
            <p:cNvPr id="46" name="Text Box 56">
              <a:extLst>
                <a:ext uri="{FF2B5EF4-FFF2-40B4-BE49-F238E27FC236}">
                  <a16:creationId xmlns:a16="http://schemas.microsoft.com/office/drawing/2014/main" id="{1EBE71E7-16C8-4E23-985C-EBBF95D1A9EC}"/>
                </a:ext>
              </a:extLst>
            </p:cNvPr>
            <p:cNvSpPr txBox="1">
              <a:spLocks noChangeArrowheads="1"/>
            </p:cNvSpPr>
            <p:nvPr/>
          </p:nvSpPr>
          <p:spPr bwMode="auto">
            <a:xfrm>
              <a:off x="694" y="3391"/>
              <a:ext cx="439"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XFER</a:t>
              </a:r>
            </a:p>
          </p:txBody>
        </p:sp>
        <p:sp>
          <p:nvSpPr>
            <p:cNvPr id="47" name="Line 57">
              <a:extLst>
                <a:ext uri="{FF2B5EF4-FFF2-40B4-BE49-F238E27FC236}">
                  <a16:creationId xmlns:a16="http://schemas.microsoft.com/office/drawing/2014/main" id="{CFD8ECE2-780B-4F58-AECD-C3E97064C2DF}"/>
                </a:ext>
              </a:extLst>
            </p:cNvPr>
            <p:cNvSpPr>
              <a:spLocks noChangeShapeType="1"/>
            </p:cNvSpPr>
            <p:nvPr/>
          </p:nvSpPr>
          <p:spPr bwMode="auto">
            <a:xfrm>
              <a:off x="698" y="3404"/>
              <a:ext cx="3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8" name="Line 58">
              <a:extLst>
                <a:ext uri="{FF2B5EF4-FFF2-40B4-BE49-F238E27FC236}">
                  <a16:creationId xmlns:a16="http://schemas.microsoft.com/office/drawing/2014/main" id="{982BA423-8CF2-4689-B513-8D311616DC4D}"/>
                </a:ext>
              </a:extLst>
            </p:cNvPr>
            <p:cNvSpPr>
              <a:spLocks noChangeShapeType="1"/>
            </p:cNvSpPr>
            <p:nvPr/>
          </p:nvSpPr>
          <p:spPr bwMode="auto">
            <a:xfrm>
              <a:off x="1441" y="2514"/>
              <a:ext cx="0" cy="21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9" name="Line 59">
              <a:extLst>
                <a:ext uri="{FF2B5EF4-FFF2-40B4-BE49-F238E27FC236}">
                  <a16:creationId xmlns:a16="http://schemas.microsoft.com/office/drawing/2014/main" id="{772E2C89-A136-4751-8487-9FBC36BFB923}"/>
                </a:ext>
              </a:extLst>
            </p:cNvPr>
            <p:cNvSpPr>
              <a:spLocks noChangeShapeType="1"/>
            </p:cNvSpPr>
            <p:nvPr/>
          </p:nvSpPr>
          <p:spPr bwMode="auto">
            <a:xfrm>
              <a:off x="1433" y="2726"/>
              <a:ext cx="88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0" name="Line 60">
              <a:extLst>
                <a:ext uri="{FF2B5EF4-FFF2-40B4-BE49-F238E27FC236}">
                  <a16:creationId xmlns:a16="http://schemas.microsoft.com/office/drawing/2014/main" id="{38C7E86F-C1AA-4961-A88F-2F8B4DE71F60}"/>
                </a:ext>
              </a:extLst>
            </p:cNvPr>
            <p:cNvSpPr>
              <a:spLocks noChangeShapeType="1"/>
            </p:cNvSpPr>
            <p:nvPr/>
          </p:nvSpPr>
          <p:spPr bwMode="auto">
            <a:xfrm>
              <a:off x="2327" y="2726"/>
              <a:ext cx="0" cy="31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1" name="Oval 61">
              <a:extLst>
                <a:ext uri="{FF2B5EF4-FFF2-40B4-BE49-F238E27FC236}">
                  <a16:creationId xmlns:a16="http://schemas.microsoft.com/office/drawing/2014/main" id="{CE132D73-74B1-4F00-AB72-5B26D7F4924F}"/>
                </a:ext>
              </a:extLst>
            </p:cNvPr>
            <p:cNvSpPr>
              <a:spLocks noChangeArrowheads="1"/>
            </p:cNvSpPr>
            <p:nvPr/>
          </p:nvSpPr>
          <p:spPr bwMode="auto">
            <a:xfrm>
              <a:off x="1690" y="2913"/>
              <a:ext cx="62" cy="58"/>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2" name="Line 62">
              <a:extLst>
                <a:ext uri="{FF2B5EF4-FFF2-40B4-BE49-F238E27FC236}">
                  <a16:creationId xmlns:a16="http://schemas.microsoft.com/office/drawing/2014/main" id="{323BE8B1-853F-44F7-B770-BB7EDB0607AB}"/>
                </a:ext>
              </a:extLst>
            </p:cNvPr>
            <p:cNvSpPr>
              <a:spLocks noChangeShapeType="1"/>
            </p:cNvSpPr>
            <p:nvPr/>
          </p:nvSpPr>
          <p:spPr bwMode="auto">
            <a:xfrm>
              <a:off x="1170" y="2933"/>
              <a:ext cx="5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3" name="Oval 63">
              <a:extLst>
                <a:ext uri="{FF2B5EF4-FFF2-40B4-BE49-F238E27FC236}">
                  <a16:creationId xmlns:a16="http://schemas.microsoft.com/office/drawing/2014/main" id="{BE24328A-3BBA-4E4C-A3A8-6EBADEA72360}"/>
                </a:ext>
              </a:extLst>
            </p:cNvPr>
            <p:cNvSpPr>
              <a:spLocks noChangeArrowheads="1"/>
            </p:cNvSpPr>
            <p:nvPr/>
          </p:nvSpPr>
          <p:spPr bwMode="auto">
            <a:xfrm>
              <a:off x="1122" y="2915"/>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4" name="Oval 64">
              <a:extLst>
                <a:ext uri="{FF2B5EF4-FFF2-40B4-BE49-F238E27FC236}">
                  <a16:creationId xmlns:a16="http://schemas.microsoft.com/office/drawing/2014/main" id="{84F94684-44D8-42DA-9F7A-53AF71558559}"/>
                </a:ext>
              </a:extLst>
            </p:cNvPr>
            <p:cNvSpPr>
              <a:spLocks noChangeArrowheads="1"/>
            </p:cNvSpPr>
            <p:nvPr/>
          </p:nvSpPr>
          <p:spPr bwMode="auto">
            <a:xfrm>
              <a:off x="1690" y="3094"/>
              <a:ext cx="62" cy="5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5" name="Line 65">
              <a:extLst>
                <a:ext uri="{FF2B5EF4-FFF2-40B4-BE49-F238E27FC236}">
                  <a16:creationId xmlns:a16="http://schemas.microsoft.com/office/drawing/2014/main" id="{A3D3B396-771E-4A1C-861A-17D4DA27409C}"/>
                </a:ext>
              </a:extLst>
            </p:cNvPr>
            <p:cNvSpPr>
              <a:spLocks noChangeShapeType="1"/>
            </p:cNvSpPr>
            <p:nvPr/>
          </p:nvSpPr>
          <p:spPr bwMode="auto">
            <a:xfrm>
              <a:off x="1170" y="3115"/>
              <a:ext cx="5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6" name="Oval 66">
              <a:extLst>
                <a:ext uri="{FF2B5EF4-FFF2-40B4-BE49-F238E27FC236}">
                  <a16:creationId xmlns:a16="http://schemas.microsoft.com/office/drawing/2014/main" id="{64563615-32AF-47A2-BFC4-3DA6296166D1}"/>
                </a:ext>
              </a:extLst>
            </p:cNvPr>
            <p:cNvSpPr>
              <a:spLocks noChangeArrowheads="1"/>
            </p:cNvSpPr>
            <p:nvPr/>
          </p:nvSpPr>
          <p:spPr bwMode="auto">
            <a:xfrm>
              <a:off x="1122" y="3097"/>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7" name="Line 67">
              <a:extLst>
                <a:ext uri="{FF2B5EF4-FFF2-40B4-BE49-F238E27FC236}">
                  <a16:creationId xmlns:a16="http://schemas.microsoft.com/office/drawing/2014/main" id="{69001298-99C1-41D3-93F6-A47F2761A9BF}"/>
                </a:ext>
              </a:extLst>
            </p:cNvPr>
            <p:cNvSpPr>
              <a:spLocks noChangeShapeType="1"/>
            </p:cNvSpPr>
            <p:nvPr/>
          </p:nvSpPr>
          <p:spPr bwMode="auto">
            <a:xfrm flipV="1">
              <a:off x="2041" y="3029"/>
              <a:ext cx="278" cy="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8" name="Oval 68">
              <a:extLst>
                <a:ext uri="{FF2B5EF4-FFF2-40B4-BE49-F238E27FC236}">
                  <a16:creationId xmlns:a16="http://schemas.microsoft.com/office/drawing/2014/main" id="{B0884E67-89A6-4662-9E69-F770F3DD8F0A}"/>
                </a:ext>
              </a:extLst>
            </p:cNvPr>
            <p:cNvSpPr>
              <a:spLocks noChangeArrowheads="1"/>
            </p:cNvSpPr>
            <p:nvPr/>
          </p:nvSpPr>
          <p:spPr bwMode="auto">
            <a:xfrm>
              <a:off x="1709" y="3467"/>
              <a:ext cx="62" cy="5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9" name="Line 69">
              <a:extLst>
                <a:ext uri="{FF2B5EF4-FFF2-40B4-BE49-F238E27FC236}">
                  <a16:creationId xmlns:a16="http://schemas.microsoft.com/office/drawing/2014/main" id="{FB7C5BDA-3CF1-4FC2-81F2-1B0D7425450F}"/>
                </a:ext>
              </a:extLst>
            </p:cNvPr>
            <p:cNvSpPr>
              <a:spLocks noChangeShapeType="1"/>
            </p:cNvSpPr>
            <p:nvPr/>
          </p:nvSpPr>
          <p:spPr bwMode="auto">
            <a:xfrm>
              <a:off x="1190" y="3488"/>
              <a:ext cx="511" cy="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0" name="Oval 70">
              <a:extLst>
                <a:ext uri="{FF2B5EF4-FFF2-40B4-BE49-F238E27FC236}">
                  <a16:creationId xmlns:a16="http://schemas.microsoft.com/office/drawing/2014/main" id="{ED0CF070-6735-45E8-9FE0-4BD8B1BFB8CA}"/>
                </a:ext>
              </a:extLst>
            </p:cNvPr>
            <p:cNvSpPr>
              <a:spLocks noChangeArrowheads="1"/>
            </p:cNvSpPr>
            <p:nvPr/>
          </p:nvSpPr>
          <p:spPr bwMode="auto">
            <a:xfrm>
              <a:off x="1141" y="3470"/>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1" name="Oval 71">
              <a:extLst>
                <a:ext uri="{FF2B5EF4-FFF2-40B4-BE49-F238E27FC236}">
                  <a16:creationId xmlns:a16="http://schemas.microsoft.com/office/drawing/2014/main" id="{3D3DAF7C-94E1-420C-868E-277C6833D379}"/>
                </a:ext>
              </a:extLst>
            </p:cNvPr>
            <p:cNvSpPr>
              <a:spLocks noChangeArrowheads="1"/>
            </p:cNvSpPr>
            <p:nvPr/>
          </p:nvSpPr>
          <p:spPr bwMode="auto">
            <a:xfrm>
              <a:off x="1709" y="3649"/>
              <a:ext cx="62" cy="5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2" name="Line 72">
              <a:extLst>
                <a:ext uri="{FF2B5EF4-FFF2-40B4-BE49-F238E27FC236}">
                  <a16:creationId xmlns:a16="http://schemas.microsoft.com/office/drawing/2014/main" id="{6D8658C2-19E7-4F65-B95B-9741F28182EA}"/>
                </a:ext>
              </a:extLst>
            </p:cNvPr>
            <p:cNvSpPr>
              <a:spLocks noChangeShapeType="1"/>
            </p:cNvSpPr>
            <p:nvPr/>
          </p:nvSpPr>
          <p:spPr bwMode="auto">
            <a:xfrm>
              <a:off x="1190" y="3670"/>
              <a:ext cx="5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3" name="Oval 73">
              <a:extLst>
                <a:ext uri="{FF2B5EF4-FFF2-40B4-BE49-F238E27FC236}">
                  <a16:creationId xmlns:a16="http://schemas.microsoft.com/office/drawing/2014/main" id="{D3FC9A9A-4108-4B80-B34E-BC37B1CF0715}"/>
                </a:ext>
              </a:extLst>
            </p:cNvPr>
            <p:cNvSpPr>
              <a:spLocks noChangeArrowheads="1"/>
            </p:cNvSpPr>
            <p:nvPr/>
          </p:nvSpPr>
          <p:spPr bwMode="auto">
            <a:xfrm>
              <a:off x="1141" y="3652"/>
              <a:ext cx="41" cy="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4" name="Line 74">
              <a:extLst>
                <a:ext uri="{FF2B5EF4-FFF2-40B4-BE49-F238E27FC236}">
                  <a16:creationId xmlns:a16="http://schemas.microsoft.com/office/drawing/2014/main" id="{85CFA8CD-D6BE-45C3-99C5-559F334B30A7}"/>
                </a:ext>
              </a:extLst>
            </p:cNvPr>
            <p:cNvSpPr>
              <a:spLocks noChangeShapeType="1"/>
            </p:cNvSpPr>
            <p:nvPr/>
          </p:nvSpPr>
          <p:spPr bwMode="auto">
            <a:xfrm>
              <a:off x="2070" y="3591"/>
              <a:ext cx="68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5" name="Line 75">
              <a:extLst>
                <a:ext uri="{FF2B5EF4-FFF2-40B4-BE49-F238E27FC236}">
                  <a16:creationId xmlns:a16="http://schemas.microsoft.com/office/drawing/2014/main" id="{CB8FD4DF-DA38-4EF2-9FC7-1B899DD8DD54}"/>
                </a:ext>
              </a:extLst>
            </p:cNvPr>
            <p:cNvSpPr>
              <a:spLocks noChangeShapeType="1"/>
            </p:cNvSpPr>
            <p:nvPr/>
          </p:nvSpPr>
          <p:spPr bwMode="auto">
            <a:xfrm>
              <a:off x="2736" y="1991"/>
              <a:ext cx="0" cy="160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6" name="Text Box 76">
              <a:extLst>
                <a:ext uri="{FF2B5EF4-FFF2-40B4-BE49-F238E27FC236}">
                  <a16:creationId xmlns:a16="http://schemas.microsoft.com/office/drawing/2014/main" id="{9621E7DB-F6BC-4F34-BB89-BC3488F2FBED}"/>
                </a:ext>
              </a:extLst>
            </p:cNvPr>
            <p:cNvSpPr txBox="1">
              <a:spLocks noChangeArrowheads="1"/>
            </p:cNvSpPr>
            <p:nvPr/>
          </p:nvSpPr>
          <p:spPr bwMode="auto">
            <a:xfrm>
              <a:off x="782" y="2197"/>
              <a:ext cx="30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ILE</a:t>
              </a:r>
            </a:p>
          </p:txBody>
        </p:sp>
        <p:sp>
          <p:nvSpPr>
            <p:cNvPr id="67" name="Oval 77">
              <a:extLst>
                <a:ext uri="{FF2B5EF4-FFF2-40B4-BE49-F238E27FC236}">
                  <a16:creationId xmlns:a16="http://schemas.microsoft.com/office/drawing/2014/main" id="{5928A53D-8559-4349-8C5D-120321AC1D03}"/>
                </a:ext>
              </a:extLst>
            </p:cNvPr>
            <p:cNvSpPr>
              <a:spLocks noChangeArrowheads="1"/>
            </p:cNvSpPr>
            <p:nvPr/>
          </p:nvSpPr>
          <p:spPr bwMode="auto">
            <a:xfrm>
              <a:off x="1129" y="2280"/>
              <a:ext cx="41" cy="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8" name="Text Box 78">
              <a:extLst>
                <a:ext uri="{FF2B5EF4-FFF2-40B4-BE49-F238E27FC236}">
                  <a16:creationId xmlns:a16="http://schemas.microsoft.com/office/drawing/2014/main" id="{30BD1EDF-49AE-437A-9C4F-F89B5BADFDBE}"/>
                </a:ext>
              </a:extLst>
            </p:cNvPr>
            <p:cNvSpPr txBox="1">
              <a:spLocks noChangeArrowheads="1"/>
            </p:cNvSpPr>
            <p:nvPr/>
          </p:nvSpPr>
          <p:spPr bwMode="auto">
            <a:xfrm>
              <a:off x="1942" y="2039"/>
              <a:ext cx="345"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LE</a:t>
              </a:r>
            </a:p>
          </p:txBody>
        </p:sp>
        <p:sp>
          <p:nvSpPr>
            <p:cNvPr id="69" name="Text Box 79">
              <a:extLst>
                <a:ext uri="{FF2B5EF4-FFF2-40B4-BE49-F238E27FC236}">
                  <a16:creationId xmlns:a16="http://schemas.microsoft.com/office/drawing/2014/main" id="{FCFA5F14-E54D-4667-B5FE-5034EF37DF81}"/>
                </a:ext>
              </a:extLst>
            </p:cNvPr>
            <p:cNvSpPr txBox="1">
              <a:spLocks noChangeArrowheads="1"/>
            </p:cNvSpPr>
            <p:nvPr/>
          </p:nvSpPr>
          <p:spPr bwMode="auto">
            <a:xfrm>
              <a:off x="2799" y="2043"/>
              <a:ext cx="38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LE</a:t>
              </a:r>
            </a:p>
          </p:txBody>
        </p:sp>
        <p:sp>
          <p:nvSpPr>
            <p:cNvPr id="70" name="Text Box 80">
              <a:extLst>
                <a:ext uri="{FF2B5EF4-FFF2-40B4-BE49-F238E27FC236}">
                  <a16:creationId xmlns:a16="http://schemas.microsoft.com/office/drawing/2014/main" id="{EA850A80-8817-4736-BCF8-7DFFA9410279}"/>
                </a:ext>
              </a:extLst>
            </p:cNvPr>
            <p:cNvSpPr txBox="1">
              <a:spLocks noChangeArrowheads="1"/>
            </p:cNvSpPr>
            <p:nvPr/>
          </p:nvSpPr>
          <p:spPr bwMode="auto">
            <a:xfrm>
              <a:off x="4287" y="1852"/>
              <a:ext cx="44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2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OUT1</a:t>
              </a:r>
            </a:p>
          </p:txBody>
        </p:sp>
        <p:sp>
          <p:nvSpPr>
            <p:cNvPr id="71" name="AutoShape 81">
              <a:extLst>
                <a:ext uri="{FF2B5EF4-FFF2-40B4-BE49-F238E27FC236}">
                  <a16:creationId xmlns:a16="http://schemas.microsoft.com/office/drawing/2014/main" id="{81D6A0F7-CFA1-44C4-ADDE-19C65B5C46F1}"/>
                </a:ext>
              </a:extLst>
            </p:cNvPr>
            <p:cNvSpPr>
              <a:spLocks noChangeArrowheads="1"/>
            </p:cNvSpPr>
            <p:nvPr/>
          </p:nvSpPr>
          <p:spPr bwMode="auto">
            <a:xfrm>
              <a:off x="658" y="1531"/>
              <a:ext cx="951" cy="255"/>
            </a:xfrm>
            <a:prstGeom prst="rightArrow">
              <a:avLst>
                <a:gd name="adj1" fmla="val 50000"/>
                <a:gd name="adj2" fmla="val 74899"/>
              </a:avLst>
            </a:prstGeom>
            <a:solidFill>
              <a:srgbClr val="00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2" name="Rectangle 82">
              <a:extLst>
                <a:ext uri="{FF2B5EF4-FFF2-40B4-BE49-F238E27FC236}">
                  <a16:creationId xmlns:a16="http://schemas.microsoft.com/office/drawing/2014/main" id="{755ADA95-3112-46F1-B146-D660476804AA}"/>
                </a:ext>
              </a:extLst>
            </p:cNvPr>
            <p:cNvSpPr>
              <a:spLocks noChangeAspect="1" noChangeArrowheads="1"/>
            </p:cNvSpPr>
            <p:nvPr/>
          </p:nvSpPr>
          <p:spPr bwMode="auto">
            <a:xfrm>
              <a:off x="1767" y="2846"/>
              <a:ext cx="285" cy="345"/>
            </a:xfrm>
            <a:prstGeom prst="rect">
              <a:avLst/>
            </a:prstGeom>
            <a:solidFill>
              <a:srgbClr val="FF99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3" name="Text Box 83">
              <a:extLst>
                <a:ext uri="{FF2B5EF4-FFF2-40B4-BE49-F238E27FC236}">
                  <a16:creationId xmlns:a16="http://schemas.microsoft.com/office/drawing/2014/main" id="{A7770E78-84CC-4877-BAA3-B0D280F192D3}"/>
                </a:ext>
              </a:extLst>
            </p:cNvPr>
            <p:cNvSpPr txBox="1">
              <a:spLocks noChangeAspect="1" noChangeArrowheads="1"/>
            </p:cNvSpPr>
            <p:nvPr/>
          </p:nvSpPr>
          <p:spPr bwMode="auto">
            <a:xfrm>
              <a:off x="1779" y="2819"/>
              <a:ext cx="245" cy="30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6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rPr>
                <a:t>&amp;</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4" name="Rectangle 84">
              <a:extLst>
                <a:ext uri="{FF2B5EF4-FFF2-40B4-BE49-F238E27FC236}">
                  <a16:creationId xmlns:a16="http://schemas.microsoft.com/office/drawing/2014/main" id="{D3E2EA72-24CE-4138-A944-007BF477A775}"/>
                </a:ext>
              </a:extLst>
            </p:cNvPr>
            <p:cNvSpPr>
              <a:spLocks noChangeAspect="1" noChangeArrowheads="1"/>
            </p:cNvSpPr>
            <p:nvPr/>
          </p:nvSpPr>
          <p:spPr bwMode="auto">
            <a:xfrm>
              <a:off x="1510" y="2228"/>
              <a:ext cx="286" cy="346"/>
            </a:xfrm>
            <a:prstGeom prst="rect">
              <a:avLst/>
            </a:prstGeom>
            <a:solidFill>
              <a:srgbClr val="FF99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5" name="Text Box 85">
              <a:extLst>
                <a:ext uri="{FF2B5EF4-FFF2-40B4-BE49-F238E27FC236}">
                  <a16:creationId xmlns:a16="http://schemas.microsoft.com/office/drawing/2014/main" id="{D45A3D16-C920-4399-9619-A7CBF7573C0D}"/>
                </a:ext>
              </a:extLst>
            </p:cNvPr>
            <p:cNvSpPr txBox="1">
              <a:spLocks noChangeAspect="1" noChangeArrowheads="1"/>
            </p:cNvSpPr>
            <p:nvPr/>
          </p:nvSpPr>
          <p:spPr bwMode="auto">
            <a:xfrm>
              <a:off x="1522" y="2202"/>
              <a:ext cx="245" cy="30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6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rPr>
                <a:t>&amp;</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6" name="Rectangle 86">
              <a:extLst>
                <a:ext uri="{FF2B5EF4-FFF2-40B4-BE49-F238E27FC236}">
                  <a16:creationId xmlns:a16="http://schemas.microsoft.com/office/drawing/2014/main" id="{E3F81301-12BC-43D1-BA85-74CAB619D21D}"/>
                </a:ext>
              </a:extLst>
            </p:cNvPr>
            <p:cNvSpPr>
              <a:spLocks noChangeAspect="1" noChangeArrowheads="1"/>
            </p:cNvSpPr>
            <p:nvPr/>
          </p:nvSpPr>
          <p:spPr bwMode="auto">
            <a:xfrm>
              <a:off x="1781" y="3391"/>
              <a:ext cx="286" cy="346"/>
            </a:xfrm>
            <a:prstGeom prst="rect">
              <a:avLst/>
            </a:prstGeom>
            <a:solidFill>
              <a:srgbClr val="FF99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7" name="Text Box 87">
              <a:extLst>
                <a:ext uri="{FF2B5EF4-FFF2-40B4-BE49-F238E27FC236}">
                  <a16:creationId xmlns:a16="http://schemas.microsoft.com/office/drawing/2014/main" id="{89079980-8F6B-40BF-80C3-B56BF4E734A5}"/>
                </a:ext>
              </a:extLst>
            </p:cNvPr>
            <p:cNvSpPr txBox="1">
              <a:spLocks noChangeAspect="1" noChangeArrowheads="1"/>
            </p:cNvSpPr>
            <p:nvPr/>
          </p:nvSpPr>
          <p:spPr bwMode="auto">
            <a:xfrm>
              <a:off x="1793" y="3405"/>
              <a:ext cx="246" cy="309"/>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6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黑体" panose="02010609060101010101" pitchFamily="49" charset="-122"/>
                </a:rPr>
                <a:t>&amp;</a:t>
              </a:r>
            </a:p>
          </p:txBody>
        </p:sp>
        <p:sp>
          <p:nvSpPr>
            <p:cNvPr id="78" name="Text Box 88">
              <a:extLst>
                <a:ext uri="{FF2B5EF4-FFF2-40B4-BE49-F238E27FC236}">
                  <a16:creationId xmlns:a16="http://schemas.microsoft.com/office/drawing/2014/main" id="{257DF7C5-77F0-48B8-B097-141F757A816E}"/>
                </a:ext>
              </a:extLst>
            </p:cNvPr>
            <p:cNvSpPr txBox="1">
              <a:spLocks noChangeArrowheads="1"/>
            </p:cNvSpPr>
            <p:nvPr/>
          </p:nvSpPr>
          <p:spPr bwMode="auto">
            <a:xfrm>
              <a:off x="3601" y="2280"/>
              <a:ext cx="27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R</a:t>
              </a:r>
              <a:r>
                <a:rPr kumimoji="1" lang="en-US" altLang="zh-CN" sz="20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FB</a:t>
              </a:r>
            </a:p>
          </p:txBody>
        </p:sp>
        <p:sp>
          <p:nvSpPr>
            <p:cNvPr id="79" name="Oval 89">
              <a:extLst>
                <a:ext uri="{FF2B5EF4-FFF2-40B4-BE49-F238E27FC236}">
                  <a16:creationId xmlns:a16="http://schemas.microsoft.com/office/drawing/2014/main" id="{61BAD634-79CC-4FAB-9E47-2A62ABEA750C}"/>
                </a:ext>
              </a:extLst>
            </p:cNvPr>
            <p:cNvSpPr>
              <a:spLocks noChangeArrowheads="1"/>
            </p:cNvSpPr>
            <p:nvPr/>
          </p:nvSpPr>
          <p:spPr bwMode="auto">
            <a:xfrm>
              <a:off x="1859" y="1991"/>
              <a:ext cx="62" cy="5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0" name="Oval 90">
              <a:extLst>
                <a:ext uri="{FF2B5EF4-FFF2-40B4-BE49-F238E27FC236}">
                  <a16:creationId xmlns:a16="http://schemas.microsoft.com/office/drawing/2014/main" id="{DC179B67-C765-4A12-B5A6-D3A1B41DBF32}"/>
                </a:ext>
              </a:extLst>
            </p:cNvPr>
            <p:cNvSpPr>
              <a:spLocks noChangeArrowheads="1"/>
            </p:cNvSpPr>
            <p:nvPr/>
          </p:nvSpPr>
          <p:spPr bwMode="auto">
            <a:xfrm>
              <a:off x="2711" y="1991"/>
              <a:ext cx="62" cy="59"/>
            </a:xfrm>
            <a:prstGeom prst="ellipse">
              <a:avLst/>
            </a:prstGeom>
            <a:solidFill>
              <a:srgbClr val="FFFF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1" name="Line 91">
              <a:extLst>
                <a:ext uri="{FF2B5EF4-FFF2-40B4-BE49-F238E27FC236}">
                  <a16:creationId xmlns:a16="http://schemas.microsoft.com/office/drawing/2014/main" id="{E7B9CEDD-0D9B-4E50-A5F9-E5E0AEC1EB7A}"/>
                </a:ext>
              </a:extLst>
            </p:cNvPr>
            <p:cNvSpPr>
              <a:spLocks noChangeShapeType="1"/>
            </p:cNvSpPr>
            <p:nvPr/>
          </p:nvSpPr>
          <p:spPr bwMode="auto">
            <a:xfrm>
              <a:off x="755" y="3606"/>
              <a:ext cx="2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2" name="Line 92">
              <a:extLst>
                <a:ext uri="{FF2B5EF4-FFF2-40B4-BE49-F238E27FC236}">
                  <a16:creationId xmlns:a16="http://schemas.microsoft.com/office/drawing/2014/main" id="{F757D233-14CA-4E63-846F-248AACF42CF9}"/>
                </a:ext>
              </a:extLst>
            </p:cNvPr>
            <p:cNvSpPr>
              <a:spLocks noChangeShapeType="1"/>
            </p:cNvSpPr>
            <p:nvPr/>
          </p:nvSpPr>
          <p:spPr bwMode="auto">
            <a:xfrm>
              <a:off x="1938" y="2052"/>
              <a:ext cx="1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3" name="Line 93">
              <a:extLst>
                <a:ext uri="{FF2B5EF4-FFF2-40B4-BE49-F238E27FC236}">
                  <a16:creationId xmlns:a16="http://schemas.microsoft.com/office/drawing/2014/main" id="{1004FEAB-783D-45DA-899A-1752B71049FF}"/>
                </a:ext>
              </a:extLst>
            </p:cNvPr>
            <p:cNvSpPr>
              <a:spLocks noChangeShapeType="1"/>
            </p:cNvSpPr>
            <p:nvPr/>
          </p:nvSpPr>
          <p:spPr bwMode="auto">
            <a:xfrm>
              <a:off x="2809" y="2066"/>
              <a:ext cx="19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4" name="Oval 94">
              <a:extLst>
                <a:ext uri="{FF2B5EF4-FFF2-40B4-BE49-F238E27FC236}">
                  <a16:creationId xmlns:a16="http://schemas.microsoft.com/office/drawing/2014/main" id="{C12C2E46-B541-4FCB-8A0C-89B9B70A834E}"/>
                </a:ext>
              </a:extLst>
            </p:cNvPr>
            <p:cNvSpPr>
              <a:spLocks noChangeArrowheads="1"/>
            </p:cNvSpPr>
            <p:nvPr/>
          </p:nvSpPr>
          <p:spPr bwMode="auto">
            <a:xfrm>
              <a:off x="3922" y="1926"/>
              <a:ext cx="41" cy="3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85" name="Rectangle 97">
            <a:extLst>
              <a:ext uri="{FF2B5EF4-FFF2-40B4-BE49-F238E27FC236}">
                <a16:creationId xmlns:a16="http://schemas.microsoft.com/office/drawing/2014/main" id="{9E236EAF-3B09-49B2-975D-E9C31F935ADB}"/>
              </a:ext>
            </a:extLst>
          </p:cNvPr>
          <p:cNvSpPr>
            <a:spLocks noChangeArrowheads="1"/>
          </p:cNvSpPr>
          <p:nvPr/>
        </p:nvSpPr>
        <p:spPr bwMode="auto">
          <a:xfrm>
            <a:off x="661295" y="1889125"/>
            <a:ext cx="109793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000" b="1" dirty="0">
                <a:solidFill>
                  <a:srgbClr val="000000"/>
                </a:solidFill>
                <a:latin typeface="Times New Roman" panose="02020603050405020304" pitchFamily="18" charset="0"/>
                <a:ea typeface="黑体" panose="02010609060101010101" pitchFamily="49" charset="-122"/>
              </a:rPr>
              <a:t>    </a:t>
            </a:r>
            <a:r>
              <a:rPr kumimoji="1" lang="zh-CN" altLang="en-US" sz="2000" b="1" dirty="0">
                <a:solidFill>
                  <a:srgbClr val="000000"/>
                </a:solidFill>
                <a:latin typeface="Times New Roman" panose="02020603050405020304" pitchFamily="18" charset="0"/>
                <a:ea typeface="黑体" panose="02010609060101010101" pitchFamily="49" charset="-122"/>
              </a:rPr>
              <a:t>它由一个</a:t>
            </a:r>
            <a:r>
              <a:rPr kumimoji="1" lang="en-US" altLang="zh-CN" sz="2000" b="1" dirty="0">
                <a:solidFill>
                  <a:srgbClr val="C00000"/>
                </a:solidFill>
                <a:latin typeface="Times New Roman" panose="02020603050405020304" pitchFamily="18" charset="0"/>
                <a:ea typeface="黑体" panose="02010609060101010101" pitchFamily="49" charset="-122"/>
              </a:rPr>
              <a:t>8</a:t>
            </a:r>
            <a:r>
              <a:rPr kumimoji="1" lang="zh-CN" altLang="en-US" sz="2000" b="1" dirty="0">
                <a:solidFill>
                  <a:srgbClr val="C00000"/>
                </a:solidFill>
                <a:latin typeface="Times New Roman" panose="02020603050405020304" pitchFamily="18" charset="0"/>
                <a:ea typeface="黑体" panose="02010609060101010101" pitchFamily="49" charset="-122"/>
              </a:rPr>
              <a:t>位输入寄存器</a:t>
            </a:r>
            <a:r>
              <a:rPr kumimoji="1" lang="zh-CN" altLang="en-US" sz="2000" b="1" dirty="0">
                <a:solidFill>
                  <a:srgbClr val="000000"/>
                </a:solidFill>
                <a:latin typeface="Times New Roman" panose="02020603050405020304" pitchFamily="18" charset="0"/>
                <a:ea typeface="黑体" panose="02010609060101010101" pitchFamily="49" charset="-122"/>
              </a:rPr>
              <a:t>、一个</a:t>
            </a:r>
            <a:r>
              <a:rPr kumimoji="1" lang="en-US" altLang="zh-CN" sz="2000" b="1" dirty="0">
                <a:solidFill>
                  <a:srgbClr val="C00000"/>
                </a:solidFill>
                <a:latin typeface="Times New Roman" panose="02020603050405020304" pitchFamily="18" charset="0"/>
                <a:ea typeface="黑体" panose="02010609060101010101" pitchFamily="49" charset="-122"/>
              </a:rPr>
              <a:t>8</a:t>
            </a:r>
            <a:r>
              <a:rPr kumimoji="1" lang="zh-CN" altLang="en-US" sz="2000" b="1" dirty="0">
                <a:solidFill>
                  <a:srgbClr val="C00000"/>
                </a:solidFill>
                <a:latin typeface="Times New Roman" panose="02020603050405020304" pitchFamily="18" charset="0"/>
                <a:ea typeface="黑体" panose="02010609060101010101" pitchFamily="49" charset="-122"/>
              </a:rPr>
              <a:t>位</a:t>
            </a:r>
            <a:r>
              <a:rPr kumimoji="1" lang="en-US" altLang="zh-CN" sz="2000" b="1" dirty="0">
                <a:solidFill>
                  <a:srgbClr val="C00000"/>
                </a:solidFill>
                <a:latin typeface="Times New Roman" panose="02020603050405020304" pitchFamily="18" charset="0"/>
                <a:ea typeface="黑体" panose="02010609060101010101" pitchFamily="49" charset="-122"/>
              </a:rPr>
              <a:t>DAC</a:t>
            </a:r>
            <a:r>
              <a:rPr kumimoji="1" lang="zh-CN" altLang="en-US" sz="2000" b="1" dirty="0">
                <a:solidFill>
                  <a:srgbClr val="C00000"/>
                </a:solidFill>
                <a:latin typeface="Times New Roman" panose="02020603050405020304" pitchFamily="18" charset="0"/>
                <a:ea typeface="黑体" panose="02010609060101010101" pitchFamily="49" charset="-122"/>
              </a:rPr>
              <a:t>寄存器</a:t>
            </a:r>
            <a:r>
              <a:rPr kumimoji="1" lang="zh-CN" altLang="en-US" sz="2000" b="1" dirty="0">
                <a:solidFill>
                  <a:srgbClr val="000000"/>
                </a:solidFill>
                <a:latin typeface="Times New Roman" panose="02020603050405020304" pitchFamily="18" charset="0"/>
                <a:ea typeface="黑体" panose="02010609060101010101" pitchFamily="49" charset="-122"/>
              </a:rPr>
              <a:t>和一个</a:t>
            </a:r>
            <a:r>
              <a:rPr kumimoji="1" lang="en-US" altLang="zh-CN" sz="2000" b="1" dirty="0">
                <a:solidFill>
                  <a:srgbClr val="C00000"/>
                </a:solidFill>
                <a:latin typeface="Times New Roman" panose="02020603050405020304" pitchFamily="18" charset="0"/>
                <a:ea typeface="黑体" panose="02010609060101010101" pitchFamily="49" charset="-122"/>
              </a:rPr>
              <a:t>8</a:t>
            </a:r>
            <a:r>
              <a:rPr kumimoji="1" lang="zh-CN" altLang="en-US" sz="2000" b="1" dirty="0">
                <a:solidFill>
                  <a:srgbClr val="C00000"/>
                </a:solidFill>
                <a:latin typeface="Times New Roman" panose="02020603050405020304" pitchFamily="18" charset="0"/>
                <a:ea typeface="黑体" panose="02010609060101010101" pitchFamily="49" charset="-122"/>
              </a:rPr>
              <a:t>位</a:t>
            </a:r>
            <a:r>
              <a:rPr kumimoji="1" lang="en-US" altLang="zh-CN" sz="2000" b="1" dirty="0">
                <a:solidFill>
                  <a:srgbClr val="C00000"/>
                </a:solidFill>
                <a:latin typeface="Times New Roman" panose="02020603050405020304" pitchFamily="18" charset="0"/>
                <a:ea typeface="黑体" panose="02010609060101010101" pitchFamily="49" charset="-122"/>
              </a:rPr>
              <a:t>D/A</a:t>
            </a:r>
            <a:r>
              <a:rPr kumimoji="1" lang="zh-CN" altLang="en-US" sz="2000" b="1" dirty="0">
                <a:solidFill>
                  <a:srgbClr val="C00000"/>
                </a:solidFill>
                <a:latin typeface="Times New Roman" panose="02020603050405020304" pitchFamily="18" charset="0"/>
                <a:ea typeface="黑体" panose="02010609060101010101" pitchFamily="49" charset="-122"/>
              </a:rPr>
              <a:t>转换器</a:t>
            </a:r>
            <a:r>
              <a:rPr kumimoji="1" lang="zh-CN" altLang="en-US" sz="2000" b="1" dirty="0">
                <a:solidFill>
                  <a:srgbClr val="000000"/>
                </a:solidFill>
                <a:latin typeface="Times New Roman" panose="02020603050405020304" pitchFamily="18" charset="0"/>
                <a:ea typeface="黑体" panose="02010609060101010101" pitchFamily="49" charset="-122"/>
              </a:rPr>
              <a:t>三大部分组成，</a:t>
            </a:r>
            <a:r>
              <a:rPr kumimoji="1" lang="en-US" altLang="zh-CN" sz="2000" b="1" dirty="0">
                <a:solidFill>
                  <a:srgbClr val="000000"/>
                </a:solidFill>
                <a:latin typeface="Times New Roman" panose="02020603050405020304" pitchFamily="18" charset="0"/>
                <a:ea typeface="黑体" panose="02010609060101010101" pitchFamily="49" charset="-122"/>
              </a:rPr>
              <a:t>D/A</a:t>
            </a:r>
            <a:r>
              <a:rPr kumimoji="1" lang="zh-CN" altLang="en-US" sz="2000" b="1" dirty="0">
                <a:solidFill>
                  <a:srgbClr val="000000"/>
                </a:solidFill>
                <a:latin typeface="Times New Roman" panose="02020603050405020304" pitchFamily="18" charset="0"/>
                <a:ea typeface="黑体" panose="02010609060101010101" pitchFamily="49" charset="-122"/>
              </a:rPr>
              <a:t>转换器采用</a:t>
            </a:r>
            <a:r>
              <a:rPr kumimoji="1" lang="zh-CN" altLang="en-US" sz="2000" b="1" dirty="0">
                <a:latin typeface="Times New Roman" panose="02020603050405020304" pitchFamily="18" charset="0"/>
                <a:ea typeface="黑体" panose="02010609060101010101" pitchFamily="49" charset="-122"/>
              </a:rPr>
              <a:t>了</a:t>
            </a:r>
            <a:r>
              <a:rPr kumimoji="1" lang="zh-CN" altLang="en-US" sz="2000" b="1" dirty="0">
                <a:solidFill>
                  <a:srgbClr val="C00000"/>
                </a:solidFill>
                <a:latin typeface="Times New Roman" panose="02020603050405020304" pitchFamily="18" charset="0"/>
                <a:ea typeface="黑体" panose="02010609060101010101" pitchFamily="49" charset="-122"/>
              </a:rPr>
              <a:t>倒</a:t>
            </a:r>
            <a:r>
              <a:rPr kumimoji="1" lang="en-US" altLang="zh-CN" sz="2000" b="1" dirty="0">
                <a:solidFill>
                  <a:srgbClr val="C00000"/>
                </a:solidFill>
                <a:latin typeface="Times New Roman" panose="02020603050405020304" pitchFamily="18" charset="0"/>
                <a:ea typeface="黑体" panose="02010609060101010101" pitchFamily="49" charset="-122"/>
              </a:rPr>
              <a:t>T</a:t>
            </a:r>
            <a:r>
              <a:rPr kumimoji="1" lang="zh-CN" altLang="en-US" sz="2000" b="1" dirty="0">
                <a:solidFill>
                  <a:srgbClr val="C00000"/>
                </a:solidFill>
                <a:latin typeface="Times New Roman" panose="02020603050405020304" pitchFamily="18" charset="0"/>
                <a:ea typeface="黑体" panose="02010609060101010101" pitchFamily="49" charset="-122"/>
              </a:rPr>
              <a:t>型</a:t>
            </a:r>
            <a:r>
              <a:rPr kumimoji="1" lang="en-US" altLang="zh-CN" sz="2000" b="1" i="1" dirty="0">
                <a:solidFill>
                  <a:srgbClr val="C00000"/>
                </a:solidFill>
                <a:latin typeface="Times New Roman" panose="02020603050405020304" pitchFamily="18" charset="0"/>
                <a:ea typeface="黑体" panose="02010609060101010101" pitchFamily="49" charset="-122"/>
              </a:rPr>
              <a:t>R</a:t>
            </a:r>
            <a:r>
              <a:rPr kumimoji="1" lang="en-US" altLang="zh-CN" sz="2000" b="1" dirty="0">
                <a:solidFill>
                  <a:srgbClr val="C00000"/>
                </a:solidFill>
                <a:latin typeface="Times New Roman" panose="02020603050405020304" pitchFamily="18" charset="0"/>
                <a:ea typeface="黑体" panose="02010609060101010101" pitchFamily="49" charset="-122"/>
              </a:rPr>
              <a:t>-2</a:t>
            </a:r>
            <a:r>
              <a:rPr kumimoji="1" lang="en-US" altLang="zh-CN" sz="2000" b="1" i="1" dirty="0">
                <a:solidFill>
                  <a:srgbClr val="C00000"/>
                </a:solidFill>
                <a:latin typeface="Times New Roman" panose="02020603050405020304" pitchFamily="18" charset="0"/>
                <a:ea typeface="黑体" panose="02010609060101010101" pitchFamily="49" charset="-122"/>
              </a:rPr>
              <a:t>R</a:t>
            </a:r>
            <a:r>
              <a:rPr kumimoji="1" lang="zh-CN" altLang="en-US" sz="2000" b="1" dirty="0">
                <a:solidFill>
                  <a:srgbClr val="C00000"/>
                </a:solidFill>
                <a:latin typeface="Times New Roman" panose="02020603050405020304" pitchFamily="18" charset="0"/>
                <a:ea typeface="黑体" panose="02010609060101010101" pitchFamily="49" charset="-122"/>
              </a:rPr>
              <a:t>电阻网络</a:t>
            </a:r>
            <a:r>
              <a:rPr kumimoji="1" lang="zh-CN" altLang="en-US" sz="2000" b="1" dirty="0">
                <a:solidFill>
                  <a:srgbClr val="000000"/>
                </a:solidFill>
                <a:latin typeface="Times New Roman" panose="02020603050405020304" pitchFamily="18" charset="0"/>
                <a:ea typeface="黑体" panose="02010609060101010101" pitchFamily="49" charset="-122"/>
              </a:rPr>
              <a:t>。</a:t>
            </a:r>
          </a:p>
        </p:txBody>
      </p:sp>
      <p:grpSp>
        <p:nvGrpSpPr>
          <p:cNvPr id="86" name="Group 100">
            <a:extLst>
              <a:ext uri="{FF2B5EF4-FFF2-40B4-BE49-F238E27FC236}">
                <a16:creationId xmlns:a16="http://schemas.microsoft.com/office/drawing/2014/main" id="{45C604E0-C4BD-4440-B73F-0C96FE910294}"/>
              </a:ext>
            </a:extLst>
          </p:cNvPr>
          <p:cNvGrpSpPr>
            <a:grpSpLocks/>
          </p:cNvGrpSpPr>
          <p:nvPr/>
        </p:nvGrpSpPr>
        <p:grpSpPr bwMode="auto">
          <a:xfrm>
            <a:off x="9078252" y="1205706"/>
            <a:ext cx="1547445" cy="649288"/>
            <a:chOff x="2744" y="300"/>
            <a:chExt cx="952" cy="409"/>
          </a:xfrm>
        </p:grpSpPr>
        <p:sp>
          <p:nvSpPr>
            <p:cNvPr id="87" name="AutoShape 98">
              <a:extLst>
                <a:ext uri="{FF2B5EF4-FFF2-40B4-BE49-F238E27FC236}">
                  <a16:creationId xmlns:a16="http://schemas.microsoft.com/office/drawing/2014/main" id="{41463454-EE85-497C-93C2-F46235DE024A}"/>
                </a:ext>
              </a:extLst>
            </p:cNvPr>
            <p:cNvSpPr>
              <a:spLocks/>
            </p:cNvSpPr>
            <p:nvPr/>
          </p:nvSpPr>
          <p:spPr bwMode="auto">
            <a:xfrm>
              <a:off x="2744" y="300"/>
              <a:ext cx="952" cy="409"/>
            </a:xfrm>
            <a:prstGeom prst="borderCallout1">
              <a:avLst>
                <a:gd name="adj1" fmla="val 17602"/>
                <a:gd name="adj2" fmla="val -5042"/>
                <a:gd name="adj3" fmla="val 415568"/>
                <a:gd name="adj4" fmla="val -139134"/>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LE</a:t>
              </a:r>
              <a:r>
                <a:rPr kumimoji="0" lang="zh-CN" altLang="en-US"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1</a:t>
              </a:r>
              <a:r>
                <a:rPr kumimoji="0" lang="zh-CN" altLang="en-US"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，跟随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0</a:t>
              </a:r>
              <a:r>
                <a:rPr kumimoji="0" lang="zh-CN" altLang="en-US" sz="18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，锁存</a:t>
              </a:r>
            </a:p>
          </p:txBody>
        </p:sp>
        <p:sp>
          <p:nvSpPr>
            <p:cNvPr id="88" name="Line 99">
              <a:extLst>
                <a:ext uri="{FF2B5EF4-FFF2-40B4-BE49-F238E27FC236}">
                  <a16:creationId xmlns:a16="http://schemas.microsoft.com/office/drawing/2014/main" id="{9757F356-41FC-4B05-B18D-35F7A23E4236}"/>
                </a:ext>
              </a:extLst>
            </p:cNvPr>
            <p:cNvSpPr>
              <a:spLocks noChangeShapeType="1"/>
            </p:cNvSpPr>
            <p:nvPr/>
          </p:nvSpPr>
          <p:spPr bwMode="auto">
            <a:xfrm>
              <a:off x="2805" y="346"/>
              <a:ext cx="136"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96282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10">
            <a:extLst>
              <a:ext uri="{FF2B5EF4-FFF2-40B4-BE49-F238E27FC236}">
                <a16:creationId xmlns:a16="http://schemas.microsoft.com/office/drawing/2014/main" id="{83B9E32A-9241-4C60-BE94-07238CB076C0}"/>
              </a:ext>
            </a:extLst>
          </p:cNvPr>
          <p:cNvSpPr txBox="1">
            <a:spLocks noChangeArrowheads="1"/>
          </p:cNvSpPr>
          <p:nvPr/>
        </p:nvSpPr>
        <p:spPr bwMode="auto">
          <a:xfrm>
            <a:off x="391617" y="1011589"/>
            <a:ext cx="4315009"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C00000"/>
                </a:solidFill>
                <a:latin typeface="Times New Roman" panose="02020603050405020304" pitchFamily="18" charset="0"/>
                <a:ea typeface="黑体" panose="02010609060101010101" pitchFamily="49" charset="-122"/>
              </a:rPr>
              <a:t>2.DAC0832</a:t>
            </a:r>
            <a:r>
              <a:rPr kumimoji="1" lang="zh-CN" altLang="en-US" sz="2200" b="1" dirty="0">
                <a:solidFill>
                  <a:srgbClr val="C00000"/>
                </a:solidFill>
                <a:latin typeface="Times New Roman" panose="02020603050405020304" pitchFamily="18" charset="0"/>
                <a:ea typeface="黑体" panose="02010609060101010101" pitchFamily="49" charset="-122"/>
              </a:rPr>
              <a:t>引脚功能 </a:t>
            </a:r>
          </a:p>
        </p:txBody>
      </p:sp>
      <p:sp>
        <p:nvSpPr>
          <p:cNvPr id="4" name="Rectangle 21">
            <a:extLst>
              <a:ext uri="{FF2B5EF4-FFF2-40B4-BE49-F238E27FC236}">
                <a16:creationId xmlns:a16="http://schemas.microsoft.com/office/drawing/2014/main" id="{82C5529C-867F-468A-89E0-F29145015868}"/>
              </a:ext>
            </a:extLst>
          </p:cNvPr>
          <p:cNvSpPr>
            <a:spLocks noChangeArrowheads="1"/>
          </p:cNvSpPr>
          <p:nvPr/>
        </p:nvSpPr>
        <p:spPr bwMode="auto">
          <a:xfrm>
            <a:off x="585292" y="1443389"/>
            <a:ext cx="5753346"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C00000"/>
                </a:solidFill>
                <a:latin typeface="Times New Roman" panose="02020603050405020304" pitchFamily="18" charset="0"/>
                <a:ea typeface="黑体" panose="02010609060101010101" pitchFamily="49" charset="-122"/>
              </a:rPr>
              <a:t>DI</a:t>
            </a:r>
            <a:r>
              <a:rPr kumimoji="1" lang="en-US" altLang="zh-CN" sz="2200" b="1" baseline="-25000" dirty="0">
                <a:solidFill>
                  <a:srgbClr val="C00000"/>
                </a:solidFill>
                <a:latin typeface="Times New Roman" panose="02020603050405020304" pitchFamily="18" charset="0"/>
                <a:ea typeface="黑体" panose="02010609060101010101" pitchFamily="49" charset="-122"/>
              </a:rPr>
              <a:t>7</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en-US" altLang="zh-CN" sz="2200" b="1" dirty="0">
                <a:solidFill>
                  <a:srgbClr val="C00000"/>
                </a:solidFill>
                <a:latin typeface="Times New Roman" panose="02020603050405020304" pitchFamily="18" charset="0"/>
                <a:ea typeface="黑体" panose="02010609060101010101" pitchFamily="49" charset="-122"/>
              </a:rPr>
              <a:t>DI</a:t>
            </a:r>
            <a:r>
              <a:rPr kumimoji="1" lang="en-US" altLang="zh-CN" sz="2200" b="1" baseline="-25000" dirty="0">
                <a:solidFill>
                  <a:srgbClr val="C00000"/>
                </a:solidFill>
                <a:latin typeface="Times New Roman" panose="02020603050405020304" pitchFamily="18" charset="0"/>
                <a:ea typeface="黑体" panose="02010609060101010101" pitchFamily="49" charset="-122"/>
              </a:rPr>
              <a:t>0</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en-US" altLang="zh-CN" sz="2200" b="1" dirty="0">
                <a:latin typeface="Times New Roman" panose="02020603050405020304" pitchFamily="18" charset="0"/>
                <a:ea typeface="黑体" panose="02010609060101010101" pitchFamily="49" charset="-122"/>
              </a:rPr>
              <a:t>8</a:t>
            </a:r>
            <a:r>
              <a:rPr kumimoji="1" lang="zh-CN" altLang="en-US" sz="2200" b="1" dirty="0">
                <a:latin typeface="Times New Roman" panose="02020603050405020304" pitchFamily="18" charset="0"/>
                <a:ea typeface="黑体" panose="02010609060101010101" pitchFamily="49" charset="-122"/>
              </a:rPr>
              <a:t>位输入数据信号。</a:t>
            </a:r>
          </a:p>
        </p:txBody>
      </p:sp>
      <p:grpSp>
        <p:nvGrpSpPr>
          <p:cNvPr id="5" name="Group 29">
            <a:extLst>
              <a:ext uri="{FF2B5EF4-FFF2-40B4-BE49-F238E27FC236}">
                <a16:creationId xmlns:a16="http://schemas.microsoft.com/office/drawing/2014/main" id="{42D6FC51-1262-4EAE-A66C-94EB392E361C}"/>
              </a:ext>
            </a:extLst>
          </p:cNvPr>
          <p:cNvGrpSpPr>
            <a:grpSpLocks/>
          </p:cNvGrpSpPr>
          <p:nvPr/>
        </p:nvGrpSpPr>
        <p:grpSpPr bwMode="auto">
          <a:xfrm>
            <a:off x="682129" y="3878613"/>
            <a:ext cx="11114831" cy="1616074"/>
            <a:chOff x="558" y="2288"/>
            <a:chExt cx="4907" cy="1018"/>
          </a:xfrm>
        </p:grpSpPr>
        <p:sp>
          <p:nvSpPr>
            <p:cNvPr id="6" name="Rectangle 27">
              <a:extLst>
                <a:ext uri="{FF2B5EF4-FFF2-40B4-BE49-F238E27FC236}">
                  <a16:creationId xmlns:a16="http://schemas.microsoft.com/office/drawing/2014/main" id="{0E9CDDE3-1AA7-4F14-B4F6-F85528D10BD4}"/>
                </a:ext>
              </a:extLst>
            </p:cNvPr>
            <p:cNvSpPr>
              <a:spLocks noChangeArrowheads="1"/>
            </p:cNvSpPr>
            <p:nvPr/>
          </p:nvSpPr>
          <p:spPr bwMode="auto">
            <a:xfrm>
              <a:off x="604" y="2288"/>
              <a:ext cx="4861"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10000"/>
                </a:lnSpc>
                <a:spcBef>
                  <a:spcPct val="10000"/>
                </a:spcBef>
                <a:spcAft>
                  <a:spcPct val="0"/>
                </a:spcAft>
                <a:buClrTx/>
                <a:buSzTx/>
                <a:buFont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IOUT1</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en-US" altLang="zh-CN" sz="2200" b="1" dirty="0">
                  <a:latin typeface="Times New Roman" panose="02020603050405020304" pitchFamily="18" charset="0"/>
                  <a:ea typeface="黑体" panose="02010609060101010101" pitchFamily="49" charset="-122"/>
                </a:rPr>
                <a:t>DAC</a:t>
              </a:r>
              <a:r>
                <a:rPr kumimoji="1" lang="zh-CN" altLang="en-US" sz="2200" b="1" dirty="0">
                  <a:latin typeface="Times New Roman" panose="02020603050405020304" pitchFamily="18" charset="0"/>
                  <a:ea typeface="黑体" panose="02010609060101010101" pitchFamily="49" charset="-122"/>
                </a:rPr>
                <a:t>输出电流</a:t>
              </a:r>
              <a:r>
                <a:rPr kumimoji="1" lang="en-US" altLang="zh-CN" sz="2200" b="1" dirty="0">
                  <a:latin typeface="Times New Roman" panose="02020603050405020304" pitchFamily="18" charset="0"/>
                  <a:ea typeface="黑体" panose="02010609060101010101" pitchFamily="49" charset="-122"/>
                </a:rPr>
                <a:t>1</a:t>
              </a:r>
              <a:r>
                <a:rPr kumimoji="1" lang="zh-CN" altLang="en-US" sz="2200" b="1" dirty="0">
                  <a:latin typeface="Times New Roman" panose="02020603050405020304" pitchFamily="18" charset="0"/>
                  <a:ea typeface="黑体" panose="02010609060101010101" pitchFamily="49" charset="-122"/>
                </a:rPr>
                <a:t>。当</a:t>
              </a:r>
              <a:r>
                <a:rPr kumimoji="1" lang="en-US" altLang="zh-CN" sz="2200" b="1" dirty="0">
                  <a:latin typeface="Times New Roman" panose="02020603050405020304" pitchFamily="18" charset="0"/>
                  <a:ea typeface="黑体" panose="02010609060101010101" pitchFamily="49" charset="-122"/>
                </a:rPr>
                <a:t>DAC</a:t>
              </a:r>
              <a:r>
                <a:rPr kumimoji="1" lang="zh-CN" altLang="en-US" sz="2200" b="1" dirty="0">
                  <a:latin typeface="Times New Roman" panose="02020603050405020304" pitchFamily="18" charset="0"/>
                  <a:ea typeface="黑体" panose="02010609060101010101" pitchFamily="49" charset="-122"/>
                </a:rPr>
                <a:t>锁存器中为全</a:t>
              </a:r>
              <a:r>
                <a:rPr kumimoji="1" lang="en-US" altLang="zh-CN" sz="2200" b="1" dirty="0">
                  <a:latin typeface="Times New Roman" panose="02020603050405020304" pitchFamily="18" charset="0"/>
                  <a:ea typeface="黑体" panose="02010609060101010101" pitchFamily="49" charset="-122"/>
                </a:rPr>
                <a:t>1</a:t>
              </a:r>
              <a:r>
                <a:rPr kumimoji="1" lang="zh-CN" altLang="en-US" sz="2200" b="1" dirty="0">
                  <a:latin typeface="Times New Roman" panose="02020603050405020304" pitchFamily="18" charset="0"/>
                  <a:ea typeface="黑体" panose="02010609060101010101" pitchFamily="49" charset="-122"/>
                </a:rPr>
                <a:t>时，</a:t>
              </a:r>
              <a:r>
                <a:rPr kumimoji="1" lang="en-US" altLang="zh-CN" sz="2200" b="1" dirty="0">
                  <a:latin typeface="Times New Roman" panose="02020603050405020304" pitchFamily="18" charset="0"/>
                  <a:ea typeface="黑体" panose="02010609060101010101" pitchFamily="49" charset="-122"/>
                </a:rPr>
                <a:t>IOUT1</a:t>
              </a:r>
              <a:r>
                <a:rPr kumimoji="1" lang="zh-CN" altLang="en-US" sz="2200" b="1" dirty="0">
                  <a:latin typeface="Times New Roman" panose="02020603050405020304" pitchFamily="18" charset="0"/>
                  <a:ea typeface="黑体" panose="02010609060101010101" pitchFamily="49" charset="-122"/>
                </a:rPr>
                <a:t>最大（满量程输出）；为全</a:t>
              </a:r>
              <a:r>
                <a:rPr kumimoji="1" lang="en-US" altLang="zh-CN" sz="2200" b="1" dirty="0">
                  <a:latin typeface="Times New Roman" panose="02020603050405020304" pitchFamily="18" charset="0"/>
                  <a:ea typeface="黑体" panose="02010609060101010101" pitchFamily="49" charset="-122"/>
                </a:rPr>
                <a:t>0</a:t>
              </a:r>
              <a:r>
                <a:rPr kumimoji="1" lang="zh-CN" altLang="en-US" sz="2200" b="1" dirty="0">
                  <a:latin typeface="Times New Roman" panose="02020603050405020304" pitchFamily="18" charset="0"/>
                  <a:ea typeface="黑体" panose="02010609060101010101" pitchFamily="49" charset="-122"/>
                </a:rPr>
                <a:t>时，</a:t>
              </a:r>
              <a:r>
                <a:rPr kumimoji="1" lang="en-US" altLang="zh-CN" sz="2200" b="1" dirty="0">
                  <a:latin typeface="Times New Roman" panose="02020603050405020304" pitchFamily="18" charset="0"/>
                  <a:ea typeface="黑体" panose="02010609060101010101" pitchFamily="49" charset="-122"/>
                </a:rPr>
                <a:t>IOUT1</a:t>
              </a:r>
              <a:r>
                <a:rPr kumimoji="1" lang="zh-CN" altLang="en-US" sz="2200" b="1" dirty="0">
                  <a:latin typeface="Times New Roman" panose="02020603050405020304" pitchFamily="18" charset="0"/>
                  <a:ea typeface="黑体" panose="02010609060101010101" pitchFamily="49" charset="-122"/>
                </a:rPr>
                <a:t>为</a:t>
              </a:r>
              <a:r>
                <a:rPr kumimoji="1" lang="en-US" altLang="zh-CN" sz="2200" b="1" dirty="0">
                  <a:latin typeface="Times New Roman" panose="02020603050405020304" pitchFamily="18" charset="0"/>
                  <a:ea typeface="黑体" panose="02010609060101010101" pitchFamily="49" charset="-122"/>
                </a:rPr>
                <a:t>0</a:t>
              </a:r>
              <a:r>
                <a:rPr kumimoji="1" lang="zh-CN" altLang="en-US" sz="2200" b="1" dirty="0">
                  <a:latin typeface="Times New Roman" panose="02020603050405020304" pitchFamily="18" charset="0"/>
                  <a:ea typeface="黑体" panose="02010609060101010101" pitchFamily="49" charset="-122"/>
                </a:rPr>
                <a:t>。 </a:t>
              </a:r>
            </a:p>
            <a:p>
              <a:pPr marL="0" marR="0" lvl="0" indent="0" defTabSz="914400" eaLnBrk="1" fontAlgn="base" latinLnBrk="0" hangingPunct="1">
                <a:lnSpc>
                  <a:spcPct val="110000"/>
                </a:lnSpc>
                <a:spcBef>
                  <a:spcPct val="10000"/>
                </a:spcBef>
                <a:spcAft>
                  <a:spcPct val="0"/>
                </a:spcAft>
                <a:buClrTx/>
                <a:buSzTx/>
                <a:buFont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IOUT2</a:t>
              </a:r>
              <a:r>
                <a:rPr kumimoji="1" lang="zh-CN" altLang="en-US" sz="2200" b="1" dirty="0">
                  <a:latin typeface="Times New Roman" panose="02020603050405020304" pitchFamily="18" charset="0"/>
                  <a:ea typeface="黑体" panose="02010609060101010101" pitchFamily="49" charset="-122"/>
                </a:rPr>
                <a:t>：</a:t>
              </a:r>
              <a:r>
                <a:rPr kumimoji="1" lang="en-US" altLang="zh-CN" sz="2200" b="1" dirty="0">
                  <a:latin typeface="Times New Roman" panose="02020603050405020304" pitchFamily="18" charset="0"/>
                  <a:ea typeface="黑体" panose="02010609060101010101" pitchFamily="49" charset="-122"/>
                </a:rPr>
                <a:t>DAC</a:t>
              </a:r>
              <a:r>
                <a:rPr kumimoji="1" lang="zh-CN" altLang="en-US" sz="2200" b="1" dirty="0">
                  <a:latin typeface="Times New Roman" panose="02020603050405020304" pitchFamily="18" charset="0"/>
                  <a:ea typeface="黑体" panose="02010609060101010101" pitchFamily="49" charset="-122"/>
                </a:rPr>
                <a:t>输出电流</a:t>
              </a:r>
              <a:r>
                <a:rPr kumimoji="1" lang="en-US" altLang="zh-CN" sz="2200" b="1" dirty="0">
                  <a:latin typeface="Times New Roman" panose="02020603050405020304" pitchFamily="18" charset="0"/>
                  <a:ea typeface="黑体" panose="02010609060101010101" pitchFamily="49" charset="-122"/>
                </a:rPr>
                <a:t>2</a:t>
              </a:r>
              <a:r>
                <a:rPr kumimoji="1" lang="zh-CN" altLang="en-US" sz="2200" b="1" dirty="0">
                  <a:latin typeface="Times New Roman" panose="02020603050405020304" pitchFamily="18" charset="0"/>
                  <a:ea typeface="黑体" panose="02010609060101010101" pitchFamily="49" charset="-122"/>
                </a:rPr>
                <a:t>。它作为运算放大器的另一个差分输入信号（一般接地）。满足 </a:t>
              </a:r>
              <a:r>
                <a:rPr kumimoji="1" lang="en-US" altLang="zh-CN" sz="2200" b="1" dirty="0">
                  <a:latin typeface="Times New Roman" panose="02020603050405020304" pitchFamily="18" charset="0"/>
                  <a:ea typeface="黑体" panose="02010609060101010101" pitchFamily="49" charset="-122"/>
                </a:rPr>
                <a:t>IOUT1+IOUT2 </a:t>
              </a:r>
              <a:r>
                <a:rPr kumimoji="1" lang="zh-CN" altLang="en-US" sz="2200" b="1" dirty="0">
                  <a:latin typeface="Times New Roman" panose="02020603050405020304" pitchFamily="18" charset="0"/>
                  <a:ea typeface="黑体" panose="02010609060101010101" pitchFamily="49" charset="-122"/>
                </a:rPr>
                <a:t>＝ 满量程输出电流。</a:t>
              </a:r>
              <a:r>
                <a:rPr kumimoji="1" lang="zh-CN" altLang="en-US" sz="2200" b="1" i="0" u="none" strike="noStrike" kern="0" cap="none" spc="0" normalizeH="0" baseline="0" noProof="0" dirty="0">
                  <a:ln>
                    <a:noFill/>
                  </a:ln>
                  <a:effectLst/>
                  <a:uLnTx/>
                  <a:uFillTx/>
                  <a:latin typeface="宋体" panose="02010600030101010101" pitchFamily="2" charset="-122"/>
                  <a:ea typeface="宋体" panose="02010600030101010101" pitchFamily="2" charset="-122"/>
                </a:rPr>
                <a:t></a:t>
              </a:r>
            </a:p>
          </p:txBody>
        </p:sp>
        <p:sp>
          <p:nvSpPr>
            <p:cNvPr id="7" name="AutoShape 28">
              <a:extLst>
                <a:ext uri="{FF2B5EF4-FFF2-40B4-BE49-F238E27FC236}">
                  <a16:creationId xmlns:a16="http://schemas.microsoft.com/office/drawing/2014/main" id="{9D880CB8-71BF-4E04-85D5-C7F79871B860}"/>
                </a:ext>
              </a:extLst>
            </p:cNvPr>
            <p:cNvSpPr>
              <a:spLocks/>
            </p:cNvSpPr>
            <p:nvPr/>
          </p:nvSpPr>
          <p:spPr bwMode="auto">
            <a:xfrm>
              <a:off x="558" y="2419"/>
              <a:ext cx="44" cy="817"/>
            </a:xfrm>
            <a:prstGeom prst="leftBrace">
              <a:avLst>
                <a:gd name="adj1" fmla="val 154735"/>
                <a:gd name="adj2" fmla="val 5000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sp>
        <p:nvSpPr>
          <p:cNvPr id="8" name="Rectangle 30">
            <a:extLst>
              <a:ext uri="{FF2B5EF4-FFF2-40B4-BE49-F238E27FC236}">
                <a16:creationId xmlns:a16="http://schemas.microsoft.com/office/drawing/2014/main" id="{9A418235-39FD-4FBE-9BCD-5609C3FE063B}"/>
              </a:ext>
            </a:extLst>
          </p:cNvPr>
          <p:cNvSpPr>
            <a:spLocks noChangeArrowheads="1"/>
          </p:cNvSpPr>
          <p:nvPr/>
        </p:nvSpPr>
        <p:spPr bwMode="auto">
          <a:xfrm>
            <a:off x="623392" y="5561364"/>
            <a:ext cx="114047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spcBef>
                <a:spcPct val="0"/>
              </a:spcBef>
              <a:spcAft>
                <a:spcPct val="0"/>
              </a:spcAft>
              <a:buClrTx/>
              <a:buSzTx/>
              <a:buFontTx/>
              <a:buNone/>
            </a:pPr>
            <a:r>
              <a:rPr kumimoji="1" lang="en-US" altLang="zh-CN" sz="2200" b="1" dirty="0" err="1">
                <a:solidFill>
                  <a:srgbClr val="C00000"/>
                </a:solidFill>
                <a:latin typeface="Times New Roman" panose="02020603050405020304" pitchFamily="18" charset="0"/>
                <a:ea typeface="黑体" panose="02010609060101010101" pitchFamily="49" charset="-122"/>
              </a:rPr>
              <a:t>Rfb</a:t>
            </a:r>
            <a:r>
              <a:rPr kumimoji="1" lang="zh-CN" altLang="en-US" sz="2200" b="1" dirty="0">
                <a:solidFill>
                  <a:srgbClr val="C00000"/>
                </a:solidFill>
                <a:latin typeface="宋体" panose="02010600030101010101" pitchFamily="2" charset="-122"/>
              </a:rPr>
              <a:t>：</a:t>
            </a:r>
            <a:r>
              <a:rPr kumimoji="1" lang="zh-CN" altLang="en-US" sz="2200" b="1" dirty="0">
                <a:latin typeface="Times New Roman" panose="02020603050405020304" pitchFamily="18" charset="0"/>
                <a:ea typeface="黑体" panose="02010609060101010101" pitchFamily="49" charset="-122"/>
              </a:rPr>
              <a:t>反馈电阻（内已含一个反馈电阻）接线端。</a:t>
            </a:r>
            <a:r>
              <a:rPr kumimoji="1" lang="en-US" altLang="zh-CN" sz="2200" b="1" dirty="0">
                <a:latin typeface="Times New Roman" panose="02020603050405020304" pitchFamily="18" charset="0"/>
                <a:ea typeface="黑体" panose="02010609060101010101" pitchFamily="49" charset="-122"/>
              </a:rPr>
              <a:t>DAC0832</a:t>
            </a:r>
            <a:r>
              <a:rPr kumimoji="1" lang="zh-CN" altLang="en-US" sz="2200" b="1" dirty="0">
                <a:latin typeface="Times New Roman" panose="02020603050405020304" pitchFamily="18" charset="0"/>
                <a:ea typeface="黑体" panose="02010609060101010101" pitchFamily="49" charset="-122"/>
              </a:rPr>
              <a:t>中无运放，且为电流输出，使用时须外接运放。芯片中已设置了</a:t>
            </a:r>
            <a:r>
              <a:rPr kumimoji="1" lang="en-US" altLang="zh-CN" sz="2200" b="1" dirty="0" err="1">
                <a:latin typeface="Times New Roman" panose="02020603050405020304" pitchFamily="18" charset="0"/>
                <a:ea typeface="黑体" panose="02010609060101010101" pitchFamily="49" charset="-122"/>
              </a:rPr>
              <a:t>Rfb</a:t>
            </a:r>
            <a:r>
              <a:rPr kumimoji="1" lang="zh-CN" altLang="en-US" sz="2200" b="1" dirty="0">
                <a:latin typeface="Times New Roman" panose="02020603050405020304" pitchFamily="18" charset="0"/>
                <a:ea typeface="黑体" panose="02010609060101010101" pitchFamily="49" charset="-122"/>
              </a:rPr>
              <a:t>，只要将此引脚接到运放的输出端即可。若运放增益不够，还须外加反馈电阻。</a:t>
            </a:r>
          </a:p>
        </p:txBody>
      </p:sp>
      <p:grpSp>
        <p:nvGrpSpPr>
          <p:cNvPr id="29" name="Group 40">
            <a:extLst>
              <a:ext uri="{FF2B5EF4-FFF2-40B4-BE49-F238E27FC236}">
                <a16:creationId xmlns:a16="http://schemas.microsoft.com/office/drawing/2014/main" id="{A075EDD9-329C-4875-B194-E2D12EE395E9}"/>
              </a:ext>
            </a:extLst>
          </p:cNvPr>
          <p:cNvGrpSpPr>
            <a:grpSpLocks/>
          </p:cNvGrpSpPr>
          <p:nvPr/>
        </p:nvGrpSpPr>
        <p:grpSpPr bwMode="auto">
          <a:xfrm>
            <a:off x="733772" y="1870425"/>
            <a:ext cx="7810500" cy="1108074"/>
            <a:chOff x="545" y="927"/>
            <a:chExt cx="4920" cy="698"/>
          </a:xfrm>
        </p:grpSpPr>
        <p:grpSp>
          <p:nvGrpSpPr>
            <p:cNvPr id="30" name="Group 18">
              <a:extLst>
                <a:ext uri="{FF2B5EF4-FFF2-40B4-BE49-F238E27FC236}">
                  <a16:creationId xmlns:a16="http://schemas.microsoft.com/office/drawing/2014/main" id="{DA12BC3E-A1BA-48D2-A4BA-4205D3FA8920}"/>
                </a:ext>
              </a:extLst>
            </p:cNvPr>
            <p:cNvGrpSpPr>
              <a:grpSpLocks/>
            </p:cNvGrpSpPr>
            <p:nvPr/>
          </p:nvGrpSpPr>
          <p:grpSpPr bwMode="auto">
            <a:xfrm>
              <a:off x="545" y="927"/>
              <a:ext cx="4920" cy="698"/>
              <a:chOff x="599" y="709"/>
              <a:chExt cx="4686" cy="698"/>
            </a:xfrm>
          </p:grpSpPr>
          <p:sp>
            <p:nvSpPr>
              <p:cNvPr id="35" name="Rectangle 11">
                <a:extLst>
                  <a:ext uri="{FF2B5EF4-FFF2-40B4-BE49-F238E27FC236}">
                    <a16:creationId xmlns:a16="http://schemas.microsoft.com/office/drawing/2014/main" id="{751D8F68-714F-4632-A67B-1F5B87CC214B}"/>
                  </a:ext>
                </a:extLst>
              </p:cNvPr>
              <p:cNvSpPr>
                <a:spLocks noChangeArrowheads="1"/>
              </p:cNvSpPr>
              <p:nvPr/>
            </p:nvSpPr>
            <p:spPr bwMode="auto">
              <a:xfrm>
                <a:off x="658" y="709"/>
                <a:ext cx="4627"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R="0" lvl="0" indent="0" defTabSz="914400" fontAlgn="base">
                  <a:lnSpc>
                    <a:spcPct val="100000"/>
                  </a:lnSpc>
                  <a:spcBef>
                    <a:spcPct val="0"/>
                  </a:spcBef>
                  <a:spcAft>
                    <a:spcPct val="0"/>
                  </a:spcAft>
                  <a:buClrTx/>
                  <a:buSz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ILE</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输入锁存允许信号，高电平有效。 </a:t>
                </a:r>
              </a:p>
              <a:p>
                <a:pPr marR="0" lvl="0" indent="0" defTabSz="914400" fontAlgn="base">
                  <a:lnSpc>
                    <a:spcPct val="100000"/>
                  </a:lnSpc>
                  <a:spcBef>
                    <a:spcPct val="0"/>
                  </a:spcBef>
                  <a:spcAft>
                    <a:spcPct val="0"/>
                  </a:spcAft>
                  <a:buClrTx/>
                  <a:buSzTx/>
                  <a:buNone/>
                  <a:tabLst/>
                  <a:defRPr/>
                </a:pPr>
                <a:r>
                  <a:rPr kumimoji="1" lang="zh-CN" altLang="en-US" sz="2200" b="1" dirty="0">
                    <a:latin typeface="Times New Roman" panose="02020603050405020304" pitchFamily="18" charset="0"/>
                    <a:ea typeface="黑体" panose="02010609060101010101" pitchFamily="49" charset="-122"/>
                  </a:rPr>
                  <a:t> </a:t>
                </a:r>
                <a:r>
                  <a:rPr kumimoji="1" lang="en-US" altLang="zh-CN" sz="2200" b="1" dirty="0">
                    <a:solidFill>
                      <a:srgbClr val="C00000"/>
                    </a:solidFill>
                    <a:latin typeface="Times New Roman" panose="02020603050405020304" pitchFamily="18" charset="0"/>
                    <a:ea typeface="黑体" panose="02010609060101010101" pitchFamily="49" charset="-122"/>
                  </a:rPr>
                  <a:t>CS</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片选信号，低电平有效。 </a:t>
                </a:r>
              </a:p>
              <a:p>
                <a:pPr marR="0" lvl="0" indent="0" defTabSz="914400" fontAlgn="base">
                  <a:lnSpc>
                    <a:spcPct val="100000"/>
                  </a:lnSpc>
                  <a:spcBef>
                    <a:spcPct val="0"/>
                  </a:spcBef>
                  <a:spcAft>
                    <a:spcPct val="0"/>
                  </a:spcAft>
                  <a:buClrTx/>
                  <a:buSz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WR1</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输入数据选通信号，低电平有效。（    上升沿锁存）</a:t>
                </a:r>
              </a:p>
            </p:txBody>
          </p:sp>
          <p:sp>
            <p:nvSpPr>
              <p:cNvPr id="36" name="Line 5">
                <a:extLst>
                  <a:ext uri="{FF2B5EF4-FFF2-40B4-BE49-F238E27FC236}">
                    <a16:creationId xmlns:a16="http://schemas.microsoft.com/office/drawing/2014/main" id="{C4EDC6D2-5B96-41D5-AE2A-182F5770BD99}"/>
                  </a:ext>
                </a:extLst>
              </p:cNvPr>
              <p:cNvSpPr>
                <a:spLocks noChangeShapeType="1"/>
              </p:cNvSpPr>
              <p:nvPr/>
            </p:nvSpPr>
            <p:spPr bwMode="auto">
              <a:xfrm>
                <a:off x="813" y="981"/>
                <a:ext cx="19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37" name="AutoShape 12">
                <a:extLst>
                  <a:ext uri="{FF2B5EF4-FFF2-40B4-BE49-F238E27FC236}">
                    <a16:creationId xmlns:a16="http://schemas.microsoft.com/office/drawing/2014/main" id="{24638657-D244-42D6-9D31-BE5700203E4B}"/>
                  </a:ext>
                </a:extLst>
              </p:cNvPr>
              <p:cNvSpPr>
                <a:spLocks/>
              </p:cNvSpPr>
              <p:nvPr/>
            </p:nvSpPr>
            <p:spPr bwMode="auto">
              <a:xfrm>
                <a:off x="599" y="800"/>
                <a:ext cx="46" cy="544"/>
              </a:xfrm>
              <a:prstGeom prst="leftBrace">
                <a:avLst>
                  <a:gd name="adj1" fmla="val 98551"/>
                  <a:gd name="adj2" fmla="val 5000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38" name="Line 13">
                <a:extLst>
                  <a:ext uri="{FF2B5EF4-FFF2-40B4-BE49-F238E27FC236}">
                    <a16:creationId xmlns:a16="http://schemas.microsoft.com/office/drawing/2014/main" id="{9564D07B-EB15-4633-B888-55D3C9EB506A}"/>
                  </a:ext>
                </a:extLst>
              </p:cNvPr>
              <p:cNvSpPr>
                <a:spLocks noChangeShapeType="1"/>
              </p:cNvSpPr>
              <p:nvPr/>
            </p:nvSpPr>
            <p:spPr bwMode="auto">
              <a:xfrm>
                <a:off x="733" y="1186"/>
                <a:ext cx="19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nvGrpSpPr>
            <p:cNvPr id="31" name="Group 32">
              <a:extLst>
                <a:ext uri="{FF2B5EF4-FFF2-40B4-BE49-F238E27FC236}">
                  <a16:creationId xmlns:a16="http://schemas.microsoft.com/office/drawing/2014/main" id="{3DC875C8-D9E5-4176-9468-76463D938CD4}"/>
                </a:ext>
              </a:extLst>
            </p:cNvPr>
            <p:cNvGrpSpPr>
              <a:grpSpLocks/>
            </p:cNvGrpSpPr>
            <p:nvPr/>
          </p:nvGrpSpPr>
          <p:grpSpPr bwMode="auto">
            <a:xfrm>
              <a:off x="3950" y="1384"/>
              <a:ext cx="296" cy="200"/>
              <a:chOff x="1056" y="3792"/>
              <a:chExt cx="296" cy="200"/>
            </a:xfrm>
          </p:grpSpPr>
          <p:sp>
            <p:nvSpPr>
              <p:cNvPr id="32" name="Line 33">
                <a:extLst>
                  <a:ext uri="{FF2B5EF4-FFF2-40B4-BE49-F238E27FC236}">
                    <a16:creationId xmlns:a16="http://schemas.microsoft.com/office/drawing/2014/main" id="{4C68F305-E86E-489A-A345-261A4D85A3FE}"/>
                  </a:ext>
                </a:extLst>
              </p:cNvPr>
              <p:cNvSpPr>
                <a:spLocks noChangeShapeType="1"/>
              </p:cNvSpPr>
              <p:nvPr/>
            </p:nvSpPr>
            <p:spPr bwMode="auto">
              <a:xfrm>
                <a:off x="1056" y="3984"/>
                <a:ext cx="209" cy="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33" name="Line 34">
                <a:extLst>
                  <a:ext uri="{FF2B5EF4-FFF2-40B4-BE49-F238E27FC236}">
                    <a16:creationId xmlns:a16="http://schemas.microsoft.com/office/drawing/2014/main" id="{C0FFDDE8-8A98-4B12-A4C1-882A2BBD699C}"/>
                  </a:ext>
                </a:extLst>
              </p:cNvPr>
              <p:cNvSpPr>
                <a:spLocks noChangeShapeType="1"/>
              </p:cNvSpPr>
              <p:nvPr/>
            </p:nvSpPr>
            <p:spPr bwMode="auto">
              <a:xfrm>
                <a:off x="1248" y="3792"/>
                <a:ext cx="1" cy="2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34" name="Line 35">
                <a:extLst>
                  <a:ext uri="{FF2B5EF4-FFF2-40B4-BE49-F238E27FC236}">
                    <a16:creationId xmlns:a16="http://schemas.microsoft.com/office/drawing/2014/main" id="{F23D5AE9-27AA-4439-80F5-53847B9002E2}"/>
                  </a:ext>
                </a:extLst>
              </p:cNvPr>
              <p:cNvSpPr>
                <a:spLocks noChangeShapeType="1"/>
              </p:cNvSpPr>
              <p:nvPr/>
            </p:nvSpPr>
            <p:spPr bwMode="auto">
              <a:xfrm>
                <a:off x="1248" y="3792"/>
                <a:ext cx="104" cy="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grpSp>
        <p:nvGrpSpPr>
          <p:cNvPr id="41" name="Group 41">
            <a:extLst>
              <a:ext uri="{FF2B5EF4-FFF2-40B4-BE49-F238E27FC236}">
                <a16:creationId xmlns:a16="http://schemas.microsoft.com/office/drawing/2014/main" id="{70E37450-9105-4556-93D4-B44A7FEAEC26}"/>
              </a:ext>
            </a:extLst>
          </p:cNvPr>
          <p:cNvGrpSpPr>
            <a:grpSpLocks/>
          </p:cNvGrpSpPr>
          <p:nvPr/>
        </p:nvGrpSpPr>
        <p:grpSpPr bwMode="auto">
          <a:xfrm>
            <a:off x="695672" y="3103563"/>
            <a:ext cx="7800975" cy="762000"/>
            <a:chOff x="551" y="1672"/>
            <a:chExt cx="4914" cy="480"/>
          </a:xfrm>
        </p:grpSpPr>
        <p:grpSp>
          <p:nvGrpSpPr>
            <p:cNvPr id="42" name="Group 22">
              <a:extLst>
                <a:ext uri="{FF2B5EF4-FFF2-40B4-BE49-F238E27FC236}">
                  <a16:creationId xmlns:a16="http://schemas.microsoft.com/office/drawing/2014/main" id="{FEC46B58-72CF-435A-95E8-A9157A61D0D5}"/>
                </a:ext>
              </a:extLst>
            </p:cNvPr>
            <p:cNvGrpSpPr>
              <a:grpSpLocks/>
            </p:cNvGrpSpPr>
            <p:nvPr/>
          </p:nvGrpSpPr>
          <p:grpSpPr bwMode="auto">
            <a:xfrm>
              <a:off x="551" y="1672"/>
              <a:ext cx="4914" cy="480"/>
              <a:chOff x="681" y="3203"/>
              <a:chExt cx="4784" cy="480"/>
            </a:xfrm>
          </p:grpSpPr>
          <p:sp>
            <p:nvSpPr>
              <p:cNvPr id="47" name="Rectangle 19">
                <a:extLst>
                  <a:ext uri="{FF2B5EF4-FFF2-40B4-BE49-F238E27FC236}">
                    <a16:creationId xmlns:a16="http://schemas.microsoft.com/office/drawing/2014/main" id="{F4232C7D-BA6B-48DA-971D-226C45E30780}"/>
                  </a:ext>
                </a:extLst>
              </p:cNvPr>
              <p:cNvSpPr>
                <a:spLocks noChangeArrowheads="1"/>
              </p:cNvSpPr>
              <p:nvPr/>
            </p:nvSpPr>
            <p:spPr bwMode="auto">
              <a:xfrm>
                <a:off x="748" y="3203"/>
                <a:ext cx="471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XFER</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数据传送选通信号，低电平有效。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200" b="1" dirty="0">
                    <a:solidFill>
                      <a:srgbClr val="C00000"/>
                    </a:solidFill>
                    <a:latin typeface="Times New Roman" panose="02020603050405020304" pitchFamily="18" charset="0"/>
                    <a:ea typeface="黑体" panose="02010609060101010101" pitchFamily="49" charset="-122"/>
                  </a:rPr>
                  <a:t>WR2</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数据传送选通信号，低电平有效。（    上升沿锁存）</a:t>
                </a:r>
              </a:p>
            </p:txBody>
          </p:sp>
          <p:sp>
            <p:nvSpPr>
              <p:cNvPr id="48" name="Line 6">
                <a:extLst>
                  <a:ext uri="{FF2B5EF4-FFF2-40B4-BE49-F238E27FC236}">
                    <a16:creationId xmlns:a16="http://schemas.microsoft.com/office/drawing/2014/main" id="{D1B4E913-1A05-4556-B688-50783213F849}"/>
                  </a:ext>
                </a:extLst>
              </p:cNvPr>
              <p:cNvSpPr>
                <a:spLocks noChangeShapeType="1"/>
              </p:cNvSpPr>
              <p:nvPr/>
            </p:nvSpPr>
            <p:spPr bwMode="auto">
              <a:xfrm>
                <a:off x="823" y="3249"/>
                <a:ext cx="33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49" name="Line 15">
                <a:extLst>
                  <a:ext uri="{FF2B5EF4-FFF2-40B4-BE49-F238E27FC236}">
                    <a16:creationId xmlns:a16="http://schemas.microsoft.com/office/drawing/2014/main" id="{849B5DCA-F0F1-42B9-A51B-F1837542AF88}"/>
                  </a:ext>
                </a:extLst>
              </p:cNvPr>
              <p:cNvSpPr>
                <a:spLocks noChangeShapeType="1"/>
              </p:cNvSpPr>
              <p:nvPr/>
            </p:nvSpPr>
            <p:spPr bwMode="auto">
              <a:xfrm>
                <a:off x="793" y="3475"/>
                <a:ext cx="36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50" name="AutoShape 17">
                <a:extLst>
                  <a:ext uri="{FF2B5EF4-FFF2-40B4-BE49-F238E27FC236}">
                    <a16:creationId xmlns:a16="http://schemas.microsoft.com/office/drawing/2014/main" id="{6374D4EA-64C5-4B1C-9AC8-A51D1AC20631}"/>
                  </a:ext>
                </a:extLst>
              </p:cNvPr>
              <p:cNvSpPr>
                <a:spLocks/>
              </p:cNvSpPr>
              <p:nvPr/>
            </p:nvSpPr>
            <p:spPr bwMode="auto">
              <a:xfrm>
                <a:off x="681" y="3273"/>
                <a:ext cx="46" cy="363"/>
              </a:xfrm>
              <a:prstGeom prst="leftBrace">
                <a:avLst>
                  <a:gd name="adj1" fmla="val 65761"/>
                  <a:gd name="adj2" fmla="val 5000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nvGrpSpPr>
            <p:cNvPr id="43" name="Group 36">
              <a:extLst>
                <a:ext uri="{FF2B5EF4-FFF2-40B4-BE49-F238E27FC236}">
                  <a16:creationId xmlns:a16="http://schemas.microsoft.com/office/drawing/2014/main" id="{7F9C269D-B5D0-45A5-AA12-A9C152AC5154}"/>
                </a:ext>
              </a:extLst>
            </p:cNvPr>
            <p:cNvGrpSpPr>
              <a:grpSpLocks/>
            </p:cNvGrpSpPr>
            <p:nvPr/>
          </p:nvGrpSpPr>
          <p:grpSpPr bwMode="auto">
            <a:xfrm>
              <a:off x="3961" y="1912"/>
              <a:ext cx="296" cy="200"/>
              <a:chOff x="1056" y="3792"/>
              <a:chExt cx="296" cy="200"/>
            </a:xfrm>
          </p:grpSpPr>
          <p:sp>
            <p:nvSpPr>
              <p:cNvPr id="44" name="Line 37">
                <a:extLst>
                  <a:ext uri="{FF2B5EF4-FFF2-40B4-BE49-F238E27FC236}">
                    <a16:creationId xmlns:a16="http://schemas.microsoft.com/office/drawing/2014/main" id="{5E12F689-12CF-4ED1-BADD-1AEEABF7927A}"/>
                  </a:ext>
                </a:extLst>
              </p:cNvPr>
              <p:cNvSpPr>
                <a:spLocks noChangeShapeType="1"/>
              </p:cNvSpPr>
              <p:nvPr/>
            </p:nvSpPr>
            <p:spPr bwMode="auto">
              <a:xfrm>
                <a:off x="1056" y="3984"/>
                <a:ext cx="209" cy="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45" name="Line 38">
                <a:extLst>
                  <a:ext uri="{FF2B5EF4-FFF2-40B4-BE49-F238E27FC236}">
                    <a16:creationId xmlns:a16="http://schemas.microsoft.com/office/drawing/2014/main" id="{F6762942-A762-4251-BA61-3E17B88AA82F}"/>
                  </a:ext>
                </a:extLst>
              </p:cNvPr>
              <p:cNvSpPr>
                <a:spLocks noChangeShapeType="1"/>
              </p:cNvSpPr>
              <p:nvPr/>
            </p:nvSpPr>
            <p:spPr bwMode="auto">
              <a:xfrm>
                <a:off x="1248" y="3792"/>
                <a:ext cx="1" cy="2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sp>
            <p:nvSpPr>
              <p:cNvPr id="46" name="Line 39">
                <a:extLst>
                  <a:ext uri="{FF2B5EF4-FFF2-40B4-BE49-F238E27FC236}">
                    <a16:creationId xmlns:a16="http://schemas.microsoft.com/office/drawing/2014/main" id="{07A1FEF0-D00B-4F14-92CE-E88B9AB1F654}"/>
                  </a:ext>
                </a:extLst>
              </p:cNvPr>
              <p:cNvSpPr>
                <a:spLocks noChangeShapeType="1"/>
              </p:cNvSpPr>
              <p:nvPr/>
            </p:nvSpPr>
            <p:spPr bwMode="auto">
              <a:xfrm>
                <a:off x="1248" y="3792"/>
                <a:ext cx="104" cy="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spTree>
    <p:extLst>
      <p:ext uri="{BB962C8B-B14F-4D97-AF65-F5344CB8AC3E}">
        <p14:creationId xmlns:p14="http://schemas.microsoft.com/office/powerpoint/2010/main" val="906290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6">
            <a:extLst>
              <a:ext uri="{FF2B5EF4-FFF2-40B4-BE49-F238E27FC236}">
                <a16:creationId xmlns:a16="http://schemas.microsoft.com/office/drawing/2014/main" id="{192B8412-1C75-40F2-8F34-1A2EC2C2ABF4}"/>
              </a:ext>
            </a:extLst>
          </p:cNvPr>
          <p:cNvSpPr>
            <a:spLocks noChangeArrowheads="1"/>
          </p:cNvSpPr>
          <p:nvPr/>
        </p:nvSpPr>
        <p:spPr bwMode="auto">
          <a:xfrm>
            <a:off x="671790" y="3913913"/>
            <a:ext cx="10585176" cy="224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30000"/>
              </a:lnSpc>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en-US" altLang="zh-CN" sz="2200" b="1" dirty="0" smtClean="0">
                <a:solidFill>
                  <a:srgbClr val="000000"/>
                </a:solidFill>
                <a:latin typeface="Times New Roman" panose="02020603050405020304" pitchFamily="18" charset="0"/>
                <a:ea typeface="黑体" panose="02010609060101010101" pitchFamily="49" charset="-122"/>
              </a:rPr>
              <a:t>    </a:t>
            </a:r>
            <a:r>
              <a:rPr kumimoji="1" lang="zh-CN" altLang="en-US" sz="2200" b="1" dirty="0" smtClean="0">
                <a:solidFill>
                  <a:srgbClr val="000000"/>
                </a:solidFill>
                <a:latin typeface="Times New Roman" panose="02020603050405020304" pitchFamily="18" charset="0"/>
                <a:ea typeface="黑体" panose="02010609060101010101" pitchFamily="49" charset="-122"/>
              </a:rPr>
              <a:t>任何</a:t>
            </a:r>
            <a:r>
              <a:rPr kumimoji="1" lang="zh-CN" altLang="en-US" sz="2200" b="1" dirty="0">
                <a:solidFill>
                  <a:srgbClr val="000000"/>
                </a:solidFill>
                <a:latin typeface="Times New Roman" panose="02020603050405020304" pitchFamily="18" charset="0"/>
                <a:ea typeface="黑体" panose="02010609060101010101" pitchFamily="49" charset="-122"/>
              </a:rPr>
              <a:t>导线都可以被理解成电阻，因此，尽管连在一起的“地”，其各个位置上的电压也并非一致的，对于数字电路，由于噪声容限较高，通常是不需要考虑“地”的形式的，但对于模拟电路而言，这个不同地方的“地”对测量的精度是构成影响的，因此，</a:t>
            </a:r>
            <a:r>
              <a:rPr kumimoji="1" lang="zh-CN" altLang="en-US" sz="2200" b="1" dirty="0">
                <a:solidFill>
                  <a:srgbClr val="C00000"/>
                </a:solidFill>
                <a:latin typeface="Times New Roman" panose="02020603050405020304" pitchFamily="18" charset="0"/>
                <a:ea typeface="黑体" panose="02010609060101010101" pitchFamily="49" charset="-122"/>
              </a:rPr>
              <a:t>通常是把数字电路部分的地和模拟部分的地分开布线</a:t>
            </a:r>
            <a:r>
              <a:rPr kumimoji="1" lang="zh-CN" altLang="en-US" sz="2200" b="1" dirty="0">
                <a:solidFill>
                  <a:srgbClr val="000000"/>
                </a:solidFill>
                <a:latin typeface="Times New Roman" panose="02020603050405020304" pitchFamily="18" charset="0"/>
                <a:ea typeface="黑体" panose="02010609060101010101" pitchFamily="49" charset="-122"/>
              </a:rPr>
              <a:t>，只在板中的一点把它们连接起来。 </a:t>
            </a:r>
          </a:p>
        </p:txBody>
      </p:sp>
      <p:grpSp>
        <p:nvGrpSpPr>
          <p:cNvPr id="4" name="Group 12">
            <a:extLst>
              <a:ext uri="{FF2B5EF4-FFF2-40B4-BE49-F238E27FC236}">
                <a16:creationId xmlns:a16="http://schemas.microsoft.com/office/drawing/2014/main" id="{9A7F5179-14AD-48CB-A2DB-EE4A4CB8929A}"/>
              </a:ext>
            </a:extLst>
          </p:cNvPr>
          <p:cNvGrpSpPr>
            <a:grpSpLocks/>
          </p:cNvGrpSpPr>
          <p:nvPr/>
        </p:nvGrpSpPr>
        <p:grpSpPr bwMode="auto">
          <a:xfrm>
            <a:off x="719582" y="2924944"/>
            <a:ext cx="11886667" cy="769937"/>
            <a:chOff x="392" y="2478"/>
            <a:chExt cx="5164" cy="485"/>
          </a:xfrm>
        </p:grpSpPr>
        <p:sp>
          <p:nvSpPr>
            <p:cNvPr id="5" name="Text Box 4">
              <a:extLst>
                <a:ext uri="{FF2B5EF4-FFF2-40B4-BE49-F238E27FC236}">
                  <a16:creationId xmlns:a16="http://schemas.microsoft.com/office/drawing/2014/main" id="{24A32C57-A2B5-403D-ABED-B53FC7199D28}"/>
                </a:ext>
              </a:extLst>
            </p:cNvPr>
            <p:cNvSpPr txBox="1">
              <a:spLocks noChangeArrowheads="1"/>
            </p:cNvSpPr>
            <p:nvPr/>
          </p:nvSpPr>
          <p:spPr bwMode="auto">
            <a:xfrm>
              <a:off x="431" y="2478"/>
              <a:ext cx="512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DGND</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数字地，是控制电路中各种数字电路的零电位。 </a:t>
              </a:r>
            </a:p>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AGND</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模拟地，是放大器、</a:t>
              </a:r>
              <a:r>
                <a:rPr kumimoji="1" lang="en-US" altLang="zh-CN" sz="2200" b="1" dirty="0">
                  <a:latin typeface="Times New Roman" panose="02020603050405020304" pitchFamily="18" charset="0"/>
                  <a:ea typeface="黑体" panose="02010609060101010101" pitchFamily="49" charset="-122"/>
                </a:rPr>
                <a:t>A/D</a:t>
              </a:r>
              <a:r>
                <a:rPr kumimoji="1" lang="zh-CN" altLang="en-US" sz="2200" b="1" dirty="0">
                  <a:latin typeface="Times New Roman" panose="02020603050405020304" pitchFamily="18" charset="0"/>
                  <a:ea typeface="黑体" panose="02010609060101010101" pitchFamily="49" charset="-122"/>
                </a:rPr>
                <a:t>和</a:t>
              </a:r>
              <a:r>
                <a:rPr kumimoji="1" lang="en-US" altLang="zh-CN" sz="2200" b="1" dirty="0">
                  <a:latin typeface="Times New Roman" panose="02020603050405020304" pitchFamily="18" charset="0"/>
                  <a:ea typeface="黑体" panose="02010609060101010101" pitchFamily="49" charset="-122"/>
                </a:rPr>
                <a:t>D/A</a:t>
              </a:r>
              <a:r>
                <a:rPr kumimoji="1" lang="zh-CN" altLang="en-US" sz="2200" b="1" dirty="0">
                  <a:latin typeface="Times New Roman" panose="02020603050405020304" pitchFamily="18" charset="0"/>
                  <a:ea typeface="黑体" panose="02010609060101010101" pitchFamily="49" charset="-122"/>
                </a:rPr>
                <a:t>转换器中模拟电路的零电位。</a:t>
              </a:r>
              <a:r>
                <a:rPr kumimoji="1" lang="zh-CN" altLang="en-US" sz="2200" b="1" i="0" u="none" strike="noStrike" kern="0" cap="none" spc="0" normalizeH="0" baseline="0" noProof="0" dirty="0">
                  <a:ln>
                    <a:noFill/>
                  </a:ln>
                  <a:effectLst/>
                  <a:uLnTx/>
                  <a:uFillTx/>
                  <a:latin typeface="宋体" panose="02010600030101010101" pitchFamily="2" charset="-122"/>
                  <a:ea typeface="宋体" panose="02010600030101010101" pitchFamily="2" charset="-122"/>
                </a:rPr>
                <a:t> </a:t>
              </a:r>
            </a:p>
          </p:txBody>
        </p:sp>
        <p:sp>
          <p:nvSpPr>
            <p:cNvPr id="6" name="AutoShape 11">
              <a:extLst>
                <a:ext uri="{FF2B5EF4-FFF2-40B4-BE49-F238E27FC236}">
                  <a16:creationId xmlns:a16="http://schemas.microsoft.com/office/drawing/2014/main" id="{234B721E-11E0-4A26-AF18-2E888A9420DE}"/>
                </a:ext>
              </a:extLst>
            </p:cNvPr>
            <p:cNvSpPr>
              <a:spLocks/>
            </p:cNvSpPr>
            <p:nvPr/>
          </p:nvSpPr>
          <p:spPr bwMode="auto">
            <a:xfrm>
              <a:off x="392" y="2598"/>
              <a:ext cx="44" cy="362"/>
            </a:xfrm>
            <a:prstGeom prst="leftBrace">
              <a:avLst>
                <a:gd name="adj1" fmla="val 68561"/>
                <a:gd name="adj2" fmla="val 5000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nvGrpSpPr>
          <p:cNvPr id="7" name="Group 13">
            <a:extLst>
              <a:ext uri="{FF2B5EF4-FFF2-40B4-BE49-F238E27FC236}">
                <a16:creationId xmlns:a16="http://schemas.microsoft.com/office/drawing/2014/main" id="{6F0DC987-858B-4C70-8820-A3ACB8DA675D}"/>
              </a:ext>
            </a:extLst>
          </p:cNvPr>
          <p:cNvGrpSpPr>
            <a:grpSpLocks/>
          </p:cNvGrpSpPr>
          <p:nvPr/>
        </p:nvGrpSpPr>
        <p:grpSpPr bwMode="auto">
          <a:xfrm>
            <a:off x="695399" y="1608888"/>
            <a:ext cx="10945217" cy="1152525"/>
            <a:chOff x="393" y="2069"/>
            <a:chExt cx="4755" cy="726"/>
          </a:xfrm>
        </p:grpSpPr>
        <p:sp>
          <p:nvSpPr>
            <p:cNvPr id="8" name="Text Box 14">
              <a:extLst>
                <a:ext uri="{FF2B5EF4-FFF2-40B4-BE49-F238E27FC236}">
                  <a16:creationId xmlns:a16="http://schemas.microsoft.com/office/drawing/2014/main" id="{7B124AC9-7BBB-44D5-A424-A98D84FE1169}"/>
                </a:ext>
              </a:extLst>
            </p:cNvPr>
            <p:cNvSpPr txBox="1">
              <a:spLocks noChangeArrowheads="1"/>
            </p:cNvSpPr>
            <p:nvPr/>
          </p:nvSpPr>
          <p:spPr bwMode="auto">
            <a:xfrm>
              <a:off x="431" y="2069"/>
              <a:ext cx="4717"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UREF</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参考电压输入。一般此端外接一个精确、稳定的电压基准源。</a:t>
              </a:r>
              <a:r>
                <a:rPr kumimoji="1" lang="en-US" altLang="zh-CN" sz="2200" b="1" dirty="0">
                  <a:latin typeface="Times New Roman" panose="02020603050405020304" pitchFamily="18" charset="0"/>
                  <a:ea typeface="黑体" panose="02010609060101010101" pitchFamily="49" charset="-122"/>
                </a:rPr>
                <a:t>UREF</a:t>
              </a:r>
              <a:r>
                <a:rPr kumimoji="1" lang="zh-CN" altLang="en-US" sz="2200" b="1" dirty="0">
                  <a:latin typeface="Times New Roman" panose="02020603050405020304" pitchFamily="18" charset="0"/>
                  <a:ea typeface="黑体" panose="02010609060101010101" pitchFamily="49" charset="-122"/>
                </a:rPr>
                <a:t>可在</a:t>
              </a:r>
              <a:r>
                <a:rPr kumimoji="1" lang="en-US" altLang="zh-CN" sz="2200" b="1" dirty="0">
                  <a:latin typeface="Times New Roman" panose="02020603050405020304" pitchFamily="18" charset="0"/>
                  <a:ea typeface="黑体" panose="02010609060101010101" pitchFamily="49" charset="-122"/>
                </a:rPr>
                <a:t>-10V</a:t>
              </a:r>
              <a:r>
                <a:rPr kumimoji="1" lang="zh-CN" altLang="en-US" sz="2200" b="1" dirty="0">
                  <a:latin typeface="Times New Roman" panose="02020603050405020304" pitchFamily="18" charset="0"/>
                  <a:ea typeface="黑体" panose="02010609060101010101" pitchFamily="49" charset="-122"/>
                </a:rPr>
                <a:t>至</a:t>
              </a:r>
              <a:r>
                <a:rPr kumimoji="1" lang="en-US" altLang="zh-CN" sz="2200" b="1" dirty="0">
                  <a:latin typeface="Times New Roman" panose="02020603050405020304" pitchFamily="18" charset="0"/>
                  <a:ea typeface="黑体" panose="02010609060101010101" pitchFamily="49" charset="-122"/>
                </a:rPr>
                <a:t>+10V</a:t>
              </a:r>
              <a:r>
                <a:rPr kumimoji="1" lang="zh-CN" altLang="en-US" sz="2200" b="1" dirty="0">
                  <a:latin typeface="Times New Roman" panose="02020603050405020304" pitchFamily="18" charset="0"/>
                  <a:ea typeface="黑体" panose="02010609060101010101" pitchFamily="49" charset="-122"/>
                </a:rPr>
                <a:t>范围内选择。</a:t>
              </a:r>
            </a:p>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UCC</a:t>
              </a:r>
              <a:r>
                <a:rPr kumimoji="1" lang="zh-CN" altLang="en-US" sz="2200" b="1" dirty="0">
                  <a:solidFill>
                    <a:srgbClr val="C00000"/>
                  </a:solidFill>
                  <a:latin typeface="Times New Roman" panose="02020603050405020304" pitchFamily="18" charset="0"/>
                  <a:ea typeface="黑体" panose="02010609060101010101" pitchFamily="49" charset="-122"/>
                </a:rPr>
                <a:t>：</a:t>
              </a:r>
              <a:r>
                <a:rPr kumimoji="1" lang="zh-CN" altLang="en-US" sz="2200" b="1" dirty="0">
                  <a:latin typeface="Times New Roman" panose="02020603050405020304" pitchFamily="18" charset="0"/>
                  <a:ea typeface="黑体" panose="02010609060101010101" pitchFamily="49" charset="-122"/>
                </a:rPr>
                <a:t>电源输入端（一般取</a:t>
              </a:r>
              <a:r>
                <a:rPr kumimoji="1" lang="en-US" altLang="zh-CN" sz="2200" b="1" dirty="0">
                  <a:latin typeface="Times New Roman" panose="02020603050405020304" pitchFamily="18" charset="0"/>
                  <a:ea typeface="黑体" panose="02010609060101010101" pitchFamily="49" charset="-122"/>
                </a:rPr>
                <a:t>+5V</a:t>
              </a:r>
              <a:r>
                <a:rPr kumimoji="1" lang="zh-CN" altLang="en-US" sz="2200" b="1" dirty="0">
                  <a:latin typeface="Times New Roman" panose="02020603050405020304" pitchFamily="18" charset="0"/>
                  <a:ea typeface="黑体" panose="02010609060101010101" pitchFamily="49" charset="-122"/>
                </a:rPr>
                <a:t>～</a:t>
              </a:r>
              <a:r>
                <a:rPr kumimoji="1" lang="en-US" altLang="zh-CN" sz="2200" b="1" dirty="0">
                  <a:latin typeface="Times New Roman" panose="02020603050405020304" pitchFamily="18" charset="0"/>
                  <a:ea typeface="黑体" panose="02010609060101010101" pitchFamily="49" charset="-122"/>
                </a:rPr>
                <a:t>+15V</a:t>
              </a:r>
              <a:r>
                <a:rPr kumimoji="1" lang="zh-CN" altLang="en-US" sz="2200" b="1" dirty="0">
                  <a:latin typeface="Times New Roman" panose="02020603050405020304" pitchFamily="18" charset="0"/>
                  <a:ea typeface="黑体" panose="02010609060101010101" pitchFamily="49" charset="-122"/>
                </a:rPr>
                <a:t>）。 </a:t>
              </a:r>
            </a:p>
          </p:txBody>
        </p:sp>
        <p:sp>
          <p:nvSpPr>
            <p:cNvPr id="9" name="AutoShape 15">
              <a:extLst>
                <a:ext uri="{FF2B5EF4-FFF2-40B4-BE49-F238E27FC236}">
                  <a16:creationId xmlns:a16="http://schemas.microsoft.com/office/drawing/2014/main" id="{6EF0B994-BF58-4DF1-BB6D-E45E5A4A110A}"/>
                </a:ext>
              </a:extLst>
            </p:cNvPr>
            <p:cNvSpPr>
              <a:spLocks/>
            </p:cNvSpPr>
            <p:nvPr/>
          </p:nvSpPr>
          <p:spPr bwMode="auto">
            <a:xfrm>
              <a:off x="393" y="2205"/>
              <a:ext cx="46" cy="590"/>
            </a:xfrm>
            <a:prstGeom prst="leftBrace">
              <a:avLst>
                <a:gd name="adj1" fmla="val 106884"/>
                <a:gd name="adj2" fmla="val 50000"/>
              </a:avLst>
            </a:prstGeom>
            <a:noFill/>
            <a:ln w="952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28285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7">
            <a:extLst>
              <a:ext uri="{FF2B5EF4-FFF2-40B4-BE49-F238E27FC236}">
                <a16:creationId xmlns:a16="http://schemas.microsoft.com/office/drawing/2014/main" id="{0C2FD30F-74E0-4415-9360-72674D0B65B4}"/>
              </a:ext>
            </a:extLst>
          </p:cNvPr>
          <p:cNvSpPr txBox="1">
            <a:spLocks noChangeArrowheads="1"/>
          </p:cNvSpPr>
          <p:nvPr/>
        </p:nvSpPr>
        <p:spPr bwMode="auto">
          <a:xfrm>
            <a:off x="610452" y="1184647"/>
            <a:ext cx="411079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3.DAC0832</a:t>
            </a:r>
            <a:r>
              <a:rPr kumimoji="1" lang="zh-CN" altLang="en-US" sz="2200" b="1" dirty="0">
                <a:solidFill>
                  <a:srgbClr val="C00000"/>
                </a:solidFill>
                <a:latin typeface="Times New Roman" panose="02020603050405020304" pitchFamily="18" charset="0"/>
                <a:ea typeface="黑体" panose="02010609060101010101" pitchFamily="49" charset="-122"/>
              </a:rPr>
              <a:t>特性参数 </a:t>
            </a:r>
          </a:p>
        </p:txBody>
      </p:sp>
      <p:sp>
        <p:nvSpPr>
          <p:cNvPr id="4" name="Text Box 9">
            <a:extLst>
              <a:ext uri="{FF2B5EF4-FFF2-40B4-BE49-F238E27FC236}">
                <a16:creationId xmlns:a16="http://schemas.microsoft.com/office/drawing/2014/main" id="{64C1F295-5369-4106-9563-58CF53B29E20}"/>
              </a:ext>
            </a:extLst>
          </p:cNvPr>
          <p:cNvSpPr txBox="1">
            <a:spLocks noChangeArrowheads="1"/>
          </p:cNvSpPr>
          <p:nvPr/>
        </p:nvSpPr>
        <p:spPr bwMode="auto">
          <a:xfrm>
            <a:off x="915252" y="1702172"/>
            <a:ext cx="9982431"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10000"/>
              </a:spcBef>
              <a:spcAft>
                <a:spcPct val="0"/>
              </a:spcAft>
              <a:buClrTx/>
              <a:buSzTx/>
              <a:buFontTx/>
              <a:buNone/>
            </a:pPr>
            <a:r>
              <a:rPr lang="zh-CN" altLang="en-US" sz="2200" b="1" dirty="0">
                <a:latin typeface="Times New Roman" panose="02020603050405020304" pitchFamily="18" charset="0"/>
                <a:ea typeface="黑体" panose="02010609060101010101" pitchFamily="49" charset="-122"/>
              </a:rPr>
              <a:t>分辨率：       </a:t>
            </a:r>
            <a:r>
              <a:rPr lang="en-US" altLang="zh-CN" sz="2200" b="1" dirty="0">
                <a:latin typeface="Times New Roman" panose="02020603050405020304" pitchFamily="18" charset="0"/>
                <a:ea typeface="黑体" panose="02010609060101010101" pitchFamily="49" charset="-122"/>
              </a:rPr>
              <a:t>8</a:t>
            </a:r>
            <a:r>
              <a:rPr lang="zh-CN" altLang="en-US" sz="2200" b="1" dirty="0">
                <a:latin typeface="Times New Roman" panose="02020603050405020304" pitchFamily="18" charset="0"/>
                <a:ea typeface="黑体" panose="02010609060101010101" pitchFamily="49" charset="-122"/>
              </a:rPr>
              <a:t>位</a:t>
            </a:r>
          </a:p>
          <a:p>
            <a:pPr defTabSz="914400" fontAlgn="base">
              <a:spcBef>
                <a:spcPct val="10000"/>
              </a:spcBef>
              <a:spcAft>
                <a:spcPct val="0"/>
              </a:spcAft>
              <a:buClrTx/>
              <a:buSzTx/>
              <a:buFontTx/>
              <a:buNone/>
            </a:pPr>
            <a:r>
              <a:rPr lang="zh-CN" altLang="en-US" sz="2200" b="1" dirty="0">
                <a:latin typeface="Times New Roman" panose="02020603050405020304" pitchFamily="18" charset="0"/>
                <a:ea typeface="黑体" panose="02010609060101010101" pitchFamily="49" charset="-122"/>
              </a:rPr>
              <a:t>建立时间：     </a:t>
            </a:r>
            <a:r>
              <a:rPr lang="en-US" altLang="zh-CN" sz="2200" b="1" dirty="0">
                <a:latin typeface="Times New Roman" panose="02020603050405020304" pitchFamily="18" charset="0"/>
                <a:ea typeface="黑体" panose="02010609060101010101" pitchFamily="49" charset="-122"/>
              </a:rPr>
              <a:t>1</a:t>
            </a:r>
            <a:r>
              <a:rPr lang="en-US" altLang="zh-CN" sz="2200" b="1" dirty="0">
                <a:latin typeface="Times New Roman" panose="02020603050405020304" pitchFamily="18" charset="0"/>
                <a:ea typeface="黑体" panose="02010609060101010101" pitchFamily="49" charset="-122"/>
                <a:cs typeface="Arial" panose="020B0604020202020204" pitchFamily="34" charset="0"/>
              </a:rPr>
              <a:t>µs</a:t>
            </a:r>
          </a:p>
          <a:p>
            <a:pPr defTabSz="914400" fontAlgn="base">
              <a:spcBef>
                <a:spcPct val="10000"/>
              </a:spcBef>
              <a:spcAft>
                <a:spcPct val="0"/>
              </a:spcAft>
              <a:buClrTx/>
              <a:buSzTx/>
              <a:buFontTx/>
              <a:buNone/>
            </a:pPr>
            <a:r>
              <a:rPr lang="zh-CN" altLang="en-US" sz="2200" b="1" dirty="0">
                <a:latin typeface="Times New Roman" panose="02020603050405020304" pitchFamily="18" charset="0"/>
                <a:ea typeface="黑体" panose="02010609060101010101" pitchFamily="49" charset="-122"/>
                <a:cs typeface="Arial" panose="020B0604020202020204" pitchFamily="34" charset="0"/>
              </a:rPr>
              <a:t>增益温度系数： </a:t>
            </a:r>
            <a:r>
              <a:rPr lang="en-US" altLang="zh-CN" sz="2200" b="1" dirty="0">
                <a:latin typeface="Times New Roman" panose="02020603050405020304" pitchFamily="18" charset="0"/>
                <a:ea typeface="黑体" panose="02010609060101010101" pitchFamily="49" charset="-122"/>
                <a:cs typeface="Arial" panose="020B0604020202020204" pitchFamily="34" charset="0"/>
              </a:rPr>
              <a:t>20ppm/</a:t>
            </a:r>
            <a:r>
              <a:rPr lang="en-US" altLang="zh-CN" sz="2200" b="1" dirty="0">
                <a:latin typeface="Times New Roman" panose="02020603050405020304" pitchFamily="18" charset="0"/>
                <a:ea typeface="黑体" panose="02010609060101010101" pitchFamily="49" charset="-122"/>
              </a:rPr>
              <a:t>℃</a:t>
            </a:r>
            <a:r>
              <a:rPr lang="zh-CN" altLang="en-US" sz="2200" b="1" dirty="0">
                <a:latin typeface="Times New Roman" panose="02020603050405020304" pitchFamily="18" charset="0"/>
                <a:ea typeface="黑体" panose="02010609060101010101" pitchFamily="49" charset="-122"/>
              </a:rPr>
              <a:t>（</a:t>
            </a:r>
            <a:r>
              <a:rPr lang="en-US" altLang="zh-CN" sz="2200" b="1" dirty="0">
                <a:latin typeface="Times New Roman" panose="02020603050405020304" pitchFamily="18" charset="0"/>
                <a:ea typeface="黑体" panose="02010609060101010101" pitchFamily="49" charset="-122"/>
              </a:rPr>
              <a:t>ppm----</a:t>
            </a:r>
            <a:r>
              <a:rPr lang="zh-CN" altLang="en-US" sz="2200" b="1" dirty="0">
                <a:latin typeface="Times New Roman" panose="02020603050405020304" pitchFamily="18" charset="0"/>
                <a:ea typeface="黑体" panose="02010609060101010101" pitchFamily="49" charset="-122"/>
              </a:rPr>
              <a:t>百万分之一，</a:t>
            </a:r>
            <a:r>
              <a:rPr lang="en-US" altLang="zh-CN" sz="2200" b="1" dirty="0">
                <a:latin typeface="Times New Roman" panose="02020603050405020304" pitchFamily="18" charset="0"/>
                <a:ea typeface="黑体" panose="02010609060101010101" pitchFamily="49" charset="-122"/>
              </a:rPr>
              <a:t>10</a:t>
            </a:r>
            <a:r>
              <a:rPr lang="en-US" altLang="zh-CN" sz="2200" b="1" baseline="50000" dirty="0">
                <a:latin typeface="Times New Roman" panose="02020603050405020304" pitchFamily="18" charset="0"/>
                <a:ea typeface="黑体" panose="02010609060101010101" pitchFamily="49" charset="-122"/>
              </a:rPr>
              <a:t>-6</a:t>
            </a:r>
            <a:r>
              <a:rPr lang="zh-CN" altLang="en-US" sz="2200" b="1" dirty="0">
                <a:latin typeface="Times New Roman" panose="02020603050405020304" pitchFamily="18" charset="0"/>
                <a:ea typeface="黑体" panose="02010609060101010101" pitchFamily="49" charset="-122"/>
              </a:rPr>
              <a:t>）</a:t>
            </a:r>
          </a:p>
          <a:p>
            <a:pPr defTabSz="914400" fontAlgn="base">
              <a:spcBef>
                <a:spcPct val="10000"/>
              </a:spcBef>
              <a:spcAft>
                <a:spcPct val="0"/>
              </a:spcAft>
              <a:buClrTx/>
              <a:buSzTx/>
              <a:buFontTx/>
              <a:buNone/>
            </a:pPr>
            <a:r>
              <a:rPr lang="zh-CN" altLang="en-US" sz="2200" b="1" dirty="0">
                <a:latin typeface="Times New Roman" panose="02020603050405020304" pitchFamily="18" charset="0"/>
                <a:ea typeface="黑体" panose="02010609060101010101" pitchFamily="49" charset="-122"/>
              </a:rPr>
              <a:t>输入电平：     </a:t>
            </a:r>
            <a:r>
              <a:rPr lang="en-US" altLang="zh-CN" sz="2200" b="1" dirty="0">
                <a:latin typeface="Times New Roman" panose="02020603050405020304" pitchFamily="18" charset="0"/>
                <a:ea typeface="黑体" panose="02010609060101010101" pitchFamily="49" charset="-122"/>
              </a:rPr>
              <a:t>TTL</a:t>
            </a:r>
          </a:p>
          <a:p>
            <a:pPr defTabSz="914400" fontAlgn="base">
              <a:spcBef>
                <a:spcPct val="10000"/>
              </a:spcBef>
              <a:spcAft>
                <a:spcPct val="0"/>
              </a:spcAft>
              <a:buClrTx/>
              <a:buSzTx/>
              <a:buFontTx/>
              <a:buNone/>
            </a:pPr>
            <a:r>
              <a:rPr lang="zh-CN" altLang="en-US" sz="2200" b="1" dirty="0">
                <a:latin typeface="Times New Roman" panose="02020603050405020304" pitchFamily="18" charset="0"/>
                <a:ea typeface="黑体" panose="02010609060101010101" pitchFamily="49" charset="-122"/>
              </a:rPr>
              <a:t>功耗：         </a:t>
            </a:r>
            <a:r>
              <a:rPr lang="en-US" altLang="zh-CN" sz="2200" b="1" dirty="0">
                <a:latin typeface="Times New Roman" panose="02020603050405020304" pitchFamily="18" charset="0"/>
                <a:ea typeface="黑体" panose="02010609060101010101" pitchFamily="49" charset="-122"/>
              </a:rPr>
              <a:t>20mW</a:t>
            </a:r>
          </a:p>
        </p:txBody>
      </p:sp>
      <p:sp>
        <p:nvSpPr>
          <p:cNvPr id="5" name="Text Box 10">
            <a:extLst>
              <a:ext uri="{FF2B5EF4-FFF2-40B4-BE49-F238E27FC236}">
                <a16:creationId xmlns:a16="http://schemas.microsoft.com/office/drawing/2014/main" id="{BC397364-718B-41B4-8525-4464246DFDFB}"/>
              </a:ext>
            </a:extLst>
          </p:cNvPr>
          <p:cNvSpPr txBox="1">
            <a:spLocks noChangeArrowheads="1"/>
          </p:cNvSpPr>
          <p:nvPr/>
        </p:nvSpPr>
        <p:spPr bwMode="auto">
          <a:xfrm>
            <a:off x="635852" y="3718297"/>
            <a:ext cx="411079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200" b="1" dirty="0">
                <a:solidFill>
                  <a:srgbClr val="C00000"/>
                </a:solidFill>
                <a:latin typeface="Times New Roman" panose="02020603050405020304" pitchFamily="18" charset="0"/>
                <a:ea typeface="黑体" panose="02010609060101010101" pitchFamily="49" charset="-122"/>
              </a:rPr>
              <a:t>4.DAC0832</a:t>
            </a:r>
            <a:r>
              <a:rPr kumimoji="1" lang="zh-CN" altLang="en-US" sz="2200" b="1" dirty="0">
                <a:solidFill>
                  <a:srgbClr val="C00000"/>
                </a:solidFill>
                <a:latin typeface="Times New Roman" panose="02020603050405020304" pitchFamily="18" charset="0"/>
                <a:ea typeface="黑体" panose="02010609060101010101" pitchFamily="49" charset="-122"/>
              </a:rPr>
              <a:t>工作方式 </a:t>
            </a:r>
          </a:p>
        </p:txBody>
      </p:sp>
      <p:sp>
        <p:nvSpPr>
          <p:cNvPr id="6" name="Text Box 11">
            <a:extLst>
              <a:ext uri="{FF2B5EF4-FFF2-40B4-BE49-F238E27FC236}">
                <a16:creationId xmlns:a16="http://schemas.microsoft.com/office/drawing/2014/main" id="{BB842A02-DB03-485C-B67D-09DD65A95077}"/>
              </a:ext>
            </a:extLst>
          </p:cNvPr>
          <p:cNvSpPr txBox="1">
            <a:spLocks noChangeArrowheads="1"/>
          </p:cNvSpPr>
          <p:nvPr/>
        </p:nvSpPr>
        <p:spPr bwMode="auto">
          <a:xfrm>
            <a:off x="770788" y="4077072"/>
            <a:ext cx="10565063" cy="215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10000"/>
              </a:spcBef>
              <a:spcAft>
                <a:spcPct val="0"/>
              </a:spcAft>
              <a:buClrTx/>
              <a:buSzTx/>
              <a:buFontTx/>
              <a:buNone/>
            </a:pPr>
            <a:r>
              <a:rPr kumimoji="1" lang="en-US" altLang="zh-CN" sz="2200" b="1" dirty="0">
                <a:latin typeface="宋体" panose="02010600030101010101" pitchFamily="2" charset="-122"/>
              </a:rPr>
              <a:t>    </a:t>
            </a:r>
            <a:r>
              <a:rPr lang="zh-CN" altLang="en-US" sz="2200" b="1" dirty="0">
                <a:latin typeface="Times New Roman" panose="02020603050405020304" pitchFamily="18" charset="0"/>
                <a:ea typeface="黑体" panose="02010609060101010101" pitchFamily="49" charset="-122"/>
              </a:rPr>
              <a:t>当</a:t>
            </a:r>
            <a:r>
              <a:rPr lang="en-US" altLang="zh-CN" sz="2200" b="1" dirty="0">
                <a:latin typeface="Times New Roman" panose="02020603050405020304" pitchFamily="18" charset="0"/>
                <a:ea typeface="黑体" panose="02010609060101010101" pitchFamily="49" charset="-122"/>
              </a:rPr>
              <a:t>ILE</a:t>
            </a:r>
            <a:r>
              <a:rPr lang="zh-CN" altLang="en-US" sz="2200" b="1" dirty="0">
                <a:latin typeface="Times New Roman" panose="02020603050405020304" pitchFamily="18" charset="0"/>
                <a:ea typeface="黑体" panose="02010609060101010101" pitchFamily="49" charset="-122"/>
              </a:rPr>
              <a:t>、</a:t>
            </a:r>
            <a:r>
              <a:rPr lang="en-US" altLang="zh-CN" sz="2200" b="1" dirty="0">
                <a:latin typeface="Times New Roman" panose="02020603050405020304" pitchFamily="18" charset="0"/>
                <a:ea typeface="黑体" panose="02010609060101010101" pitchFamily="49" charset="-122"/>
              </a:rPr>
              <a:t>CS</a:t>
            </a:r>
            <a:r>
              <a:rPr lang="zh-CN" altLang="en-US" sz="2200" b="1" dirty="0">
                <a:latin typeface="Times New Roman" panose="02020603050405020304" pitchFamily="18" charset="0"/>
                <a:ea typeface="黑体" panose="02010609060101010101" pitchFamily="49" charset="-122"/>
              </a:rPr>
              <a:t>和</a:t>
            </a:r>
            <a:r>
              <a:rPr lang="en-US" altLang="zh-CN" sz="2200" b="1" dirty="0">
                <a:latin typeface="Times New Roman" panose="02020603050405020304" pitchFamily="18" charset="0"/>
                <a:ea typeface="黑体" panose="02010609060101010101" pitchFamily="49" charset="-122"/>
              </a:rPr>
              <a:t>WR1</a:t>
            </a:r>
            <a:r>
              <a:rPr lang="zh-CN" altLang="en-US" sz="2200" b="1" dirty="0">
                <a:latin typeface="Times New Roman" panose="02020603050405020304" pitchFamily="18" charset="0"/>
                <a:ea typeface="黑体" panose="02010609060101010101" pitchFamily="49" charset="-122"/>
              </a:rPr>
              <a:t>同时有效时，输入数据</a:t>
            </a:r>
            <a:r>
              <a:rPr lang="en-US" altLang="zh-CN" sz="2200" b="1" dirty="0">
                <a:latin typeface="Times New Roman" panose="02020603050405020304" pitchFamily="18" charset="0"/>
                <a:ea typeface="黑体" panose="02010609060101010101" pitchFamily="49" charset="-122"/>
              </a:rPr>
              <a:t>DI</a:t>
            </a:r>
            <a:r>
              <a:rPr lang="en-US" altLang="zh-CN" sz="2200" b="1" baseline="-25000" dirty="0">
                <a:latin typeface="Times New Roman" panose="02020603050405020304" pitchFamily="18" charset="0"/>
                <a:ea typeface="黑体" panose="02010609060101010101" pitchFamily="49" charset="-122"/>
              </a:rPr>
              <a:t>7</a:t>
            </a:r>
            <a:r>
              <a:rPr lang="zh-CN" altLang="en-US" sz="2200" b="1" dirty="0">
                <a:latin typeface="Times New Roman" panose="02020603050405020304" pitchFamily="18" charset="0"/>
                <a:ea typeface="黑体" panose="02010609060101010101" pitchFamily="49" charset="-122"/>
              </a:rPr>
              <a:t>～</a:t>
            </a:r>
            <a:r>
              <a:rPr lang="en-US" altLang="zh-CN" sz="2200" b="1" dirty="0">
                <a:latin typeface="Times New Roman" panose="02020603050405020304" pitchFamily="18" charset="0"/>
                <a:ea typeface="黑体" panose="02010609060101010101" pitchFamily="49" charset="-122"/>
              </a:rPr>
              <a:t>DI</a:t>
            </a:r>
            <a:r>
              <a:rPr lang="en-US" altLang="zh-CN" sz="2200" b="1" baseline="-25000" dirty="0">
                <a:latin typeface="Times New Roman" panose="02020603050405020304" pitchFamily="18" charset="0"/>
                <a:ea typeface="黑体" panose="02010609060101010101" pitchFamily="49" charset="-122"/>
              </a:rPr>
              <a:t>0</a:t>
            </a:r>
            <a:r>
              <a:rPr lang="zh-CN" altLang="en-US" sz="2200" b="1" dirty="0">
                <a:latin typeface="Times New Roman" panose="02020603050405020304" pitchFamily="18" charset="0"/>
                <a:ea typeface="黑体" panose="02010609060101010101" pitchFamily="49" charset="-122"/>
              </a:rPr>
              <a:t>进入输入寄存器；并在</a:t>
            </a:r>
            <a:r>
              <a:rPr lang="en-US" altLang="zh-CN" sz="2200" b="1" dirty="0">
                <a:latin typeface="Times New Roman" panose="02020603050405020304" pitchFamily="18" charset="0"/>
                <a:ea typeface="黑体" panose="02010609060101010101" pitchFamily="49" charset="-122"/>
              </a:rPr>
              <a:t>WR1</a:t>
            </a:r>
            <a:r>
              <a:rPr lang="zh-CN" altLang="en-US" sz="2200" b="1" dirty="0">
                <a:latin typeface="Times New Roman" panose="02020603050405020304" pitchFamily="18" charset="0"/>
                <a:ea typeface="黑体" panose="02010609060101010101" pitchFamily="49" charset="-122"/>
              </a:rPr>
              <a:t>的上升沿实现数据锁存。当</a:t>
            </a:r>
            <a:r>
              <a:rPr lang="en-US" altLang="zh-CN" sz="2200" b="1" dirty="0">
                <a:latin typeface="Times New Roman" panose="02020603050405020304" pitchFamily="18" charset="0"/>
                <a:ea typeface="黑体" panose="02010609060101010101" pitchFamily="49" charset="-122"/>
              </a:rPr>
              <a:t>WR2</a:t>
            </a:r>
            <a:r>
              <a:rPr lang="zh-CN" altLang="en-US" sz="2200" b="1" dirty="0">
                <a:latin typeface="Times New Roman" panose="02020603050405020304" pitchFamily="18" charset="0"/>
                <a:ea typeface="黑体" panose="02010609060101010101" pitchFamily="49" charset="-122"/>
              </a:rPr>
              <a:t>和</a:t>
            </a:r>
            <a:r>
              <a:rPr lang="en-US" altLang="zh-CN" sz="2200" b="1" dirty="0">
                <a:latin typeface="Times New Roman" panose="02020603050405020304" pitchFamily="18" charset="0"/>
                <a:ea typeface="黑体" panose="02010609060101010101" pitchFamily="49" charset="-122"/>
              </a:rPr>
              <a:t>XFER</a:t>
            </a:r>
            <a:r>
              <a:rPr lang="zh-CN" altLang="en-US" sz="2200" b="1" dirty="0">
                <a:latin typeface="Times New Roman" panose="02020603050405020304" pitchFamily="18" charset="0"/>
                <a:ea typeface="黑体" panose="02010609060101010101" pitchFamily="49" charset="-122"/>
              </a:rPr>
              <a:t>同时有效时，输入寄存器的数据进入</a:t>
            </a:r>
            <a:r>
              <a:rPr lang="en-US" altLang="zh-CN" sz="2200" b="1" dirty="0">
                <a:latin typeface="Times New Roman" panose="02020603050405020304" pitchFamily="18" charset="0"/>
                <a:ea typeface="黑体" panose="02010609060101010101" pitchFamily="49" charset="-122"/>
              </a:rPr>
              <a:t>DAC</a:t>
            </a:r>
            <a:r>
              <a:rPr lang="zh-CN" altLang="en-US" sz="2200" b="1" dirty="0">
                <a:latin typeface="Times New Roman" panose="02020603050405020304" pitchFamily="18" charset="0"/>
                <a:ea typeface="黑体" panose="02010609060101010101" pitchFamily="49" charset="-122"/>
              </a:rPr>
              <a:t>寄存器；并在</a:t>
            </a:r>
            <a:r>
              <a:rPr lang="en-US" altLang="zh-CN" sz="2200" b="1" dirty="0">
                <a:latin typeface="Times New Roman" panose="02020603050405020304" pitchFamily="18" charset="0"/>
                <a:ea typeface="黑体" panose="02010609060101010101" pitchFamily="49" charset="-122"/>
              </a:rPr>
              <a:t>WR2</a:t>
            </a:r>
            <a:r>
              <a:rPr lang="zh-CN" altLang="en-US" sz="2200" b="1" dirty="0">
                <a:latin typeface="Times New Roman" panose="02020603050405020304" pitchFamily="18" charset="0"/>
                <a:ea typeface="黑体" panose="02010609060101010101" pitchFamily="49" charset="-122"/>
              </a:rPr>
              <a:t>的上升沿实现数据锁存。八位</a:t>
            </a:r>
            <a:r>
              <a:rPr lang="en-US" altLang="zh-CN" sz="2200" b="1" dirty="0">
                <a:latin typeface="Times New Roman" panose="02020603050405020304" pitchFamily="18" charset="0"/>
                <a:ea typeface="黑体" panose="02010609060101010101" pitchFamily="49" charset="-122"/>
              </a:rPr>
              <a:t>D/A</a:t>
            </a:r>
            <a:r>
              <a:rPr lang="zh-CN" altLang="en-US" sz="2200" b="1" dirty="0">
                <a:latin typeface="Times New Roman" panose="02020603050405020304" pitchFamily="18" charset="0"/>
                <a:ea typeface="黑体" panose="02010609060101010101" pitchFamily="49" charset="-122"/>
              </a:rPr>
              <a:t>转换电路随时将</a:t>
            </a:r>
            <a:r>
              <a:rPr lang="en-US" altLang="zh-CN" sz="2200" b="1" dirty="0">
                <a:latin typeface="Times New Roman" panose="02020603050405020304" pitchFamily="18" charset="0"/>
                <a:ea typeface="黑体" panose="02010609060101010101" pitchFamily="49" charset="-122"/>
              </a:rPr>
              <a:t>DAC</a:t>
            </a:r>
            <a:r>
              <a:rPr lang="zh-CN" altLang="en-US" sz="2200" b="1" dirty="0">
                <a:latin typeface="Times New Roman" panose="02020603050405020304" pitchFamily="18" charset="0"/>
                <a:ea typeface="黑体" panose="02010609060101010101" pitchFamily="49" charset="-122"/>
              </a:rPr>
              <a:t>寄存器的数据转换为模拟信号</a:t>
            </a:r>
            <a:r>
              <a:rPr lang="zh-CN" altLang="en-US" sz="2200" b="1" dirty="0">
                <a:solidFill>
                  <a:srgbClr val="FFC000"/>
                </a:solidFill>
                <a:latin typeface="Times New Roman" panose="02020603050405020304" pitchFamily="18" charset="0"/>
                <a:ea typeface="黑体" panose="02010609060101010101" pitchFamily="49" charset="-122"/>
              </a:rPr>
              <a:t>（</a:t>
            </a:r>
            <a:r>
              <a:rPr lang="en-US" altLang="zh-CN" sz="2200" b="1" dirty="0">
                <a:solidFill>
                  <a:srgbClr val="FFC000"/>
                </a:solidFill>
                <a:latin typeface="Times New Roman" panose="02020603050405020304" pitchFamily="18" charset="0"/>
                <a:ea typeface="黑体" panose="02010609060101010101" pitchFamily="49" charset="-122"/>
              </a:rPr>
              <a:t>IOUT1+IOUT2</a:t>
            </a:r>
            <a:r>
              <a:rPr lang="zh-CN" altLang="en-US" sz="2200" b="1" dirty="0">
                <a:solidFill>
                  <a:srgbClr val="FFC000"/>
                </a:solidFill>
                <a:latin typeface="Times New Roman" panose="02020603050405020304" pitchFamily="18" charset="0"/>
                <a:ea typeface="黑体" panose="02010609060101010101" pitchFamily="49" charset="-122"/>
              </a:rPr>
              <a:t>）</a:t>
            </a:r>
            <a:r>
              <a:rPr lang="zh-CN" altLang="en-US" sz="2200" b="1" dirty="0">
                <a:latin typeface="Times New Roman" panose="02020603050405020304" pitchFamily="18" charset="0"/>
                <a:ea typeface="黑体" panose="02010609060101010101" pitchFamily="49" charset="-122"/>
              </a:rPr>
              <a:t>输出。 </a:t>
            </a:r>
            <a:r>
              <a:rPr kumimoji="1" lang="zh-CN" altLang="en-US" sz="2200" b="1" dirty="0">
                <a:latin typeface="宋体" panose="02010600030101010101" pitchFamily="2" charset="-122"/>
              </a:rPr>
              <a:t></a:t>
            </a:r>
          </a:p>
          <a:p>
            <a:pPr defTabSz="914400" fontAlgn="base">
              <a:lnSpc>
                <a:spcPct val="120000"/>
              </a:lnSpc>
              <a:spcBef>
                <a:spcPct val="10000"/>
              </a:spcBef>
              <a:spcAft>
                <a:spcPct val="0"/>
              </a:spcAft>
              <a:buClrTx/>
              <a:buSzTx/>
              <a:buFontTx/>
              <a:buNone/>
            </a:pPr>
            <a:r>
              <a:rPr kumimoji="1" lang="en-US" altLang="zh-CN" sz="2200" b="1" dirty="0">
                <a:latin typeface="Times New Roman" panose="02020603050405020304" pitchFamily="18" charset="0"/>
                <a:ea typeface="黑体" panose="02010609060101010101" pitchFamily="49" charset="-122"/>
              </a:rPr>
              <a:t>        DAC0832 </a:t>
            </a:r>
            <a:r>
              <a:rPr kumimoji="1" lang="zh-CN" altLang="en-US" sz="2200" b="1" dirty="0">
                <a:latin typeface="Times New Roman" panose="02020603050405020304" pitchFamily="18" charset="0"/>
                <a:ea typeface="黑体" panose="02010609060101010101" pitchFamily="49" charset="-122"/>
              </a:rPr>
              <a:t>的使用有</a:t>
            </a:r>
            <a:r>
              <a:rPr kumimoji="1" lang="zh-CN" altLang="en-US" sz="2200" b="1" dirty="0">
                <a:solidFill>
                  <a:srgbClr val="C00000"/>
                </a:solidFill>
                <a:latin typeface="Times New Roman" panose="02020603050405020304" pitchFamily="18" charset="0"/>
                <a:ea typeface="黑体" panose="02010609060101010101" pitchFamily="49" charset="-122"/>
              </a:rPr>
              <a:t>双缓冲器型</a:t>
            </a:r>
            <a:r>
              <a:rPr kumimoji="1" lang="zh-CN" altLang="en-US" sz="2200" b="1" dirty="0">
                <a:latin typeface="Times New Roman" panose="02020603050405020304" pitchFamily="18" charset="0"/>
                <a:ea typeface="黑体" panose="02010609060101010101" pitchFamily="49" charset="-122"/>
              </a:rPr>
              <a:t>、</a:t>
            </a:r>
            <a:r>
              <a:rPr kumimoji="1" lang="zh-CN" altLang="en-US" sz="2200" b="1" dirty="0">
                <a:solidFill>
                  <a:srgbClr val="C00000"/>
                </a:solidFill>
                <a:latin typeface="Times New Roman" panose="02020603050405020304" pitchFamily="18" charset="0"/>
                <a:ea typeface="黑体" panose="02010609060101010101" pitchFamily="49" charset="-122"/>
              </a:rPr>
              <a:t>单缓冲器型</a:t>
            </a:r>
            <a:r>
              <a:rPr kumimoji="1" lang="zh-CN" altLang="en-US" sz="2200" b="1" dirty="0">
                <a:latin typeface="Times New Roman" panose="02020603050405020304" pitchFamily="18" charset="0"/>
                <a:ea typeface="黑体" panose="02010609060101010101" pitchFamily="49" charset="-122"/>
              </a:rPr>
              <a:t>和</a:t>
            </a:r>
            <a:r>
              <a:rPr kumimoji="1" lang="zh-CN" altLang="en-US" sz="2200" b="1" dirty="0">
                <a:solidFill>
                  <a:srgbClr val="C00000"/>
                </a:solidFill>
                <a:latin typeface="Times New Roman" panose="02020603050405020304" pitchFamily="18" charset="0"/>
                <a:ea typeface="黑体" panose="02010609060101010101" pitchFamily="49" charset="-122"/>
              </a:rPr>
              <a:t>直通型</a:t>
            </a:r>
            <a:r>
              <a:rPr kumimoji="1" lang="zh-CN" altLang="en-US" sz="2200" b="1" dirty="0">
                <a:latin typeface="Times New Roman" panose="02020603050405020304" pitchFamily="18" charset="0"/>
                <a:ea typeface="黑体" panose="02010609060101010101" pitchFamily="49" charset="-122"/>
              </a:rPr>
              <a:t>三种工作方式。 </a:t>
            </a:r>
          </a:p>
        </p:txBody>
      </p:sp>
      <p:sp>
        <p:nvSpPr>
          <p:cNvPr id="7" name="Line 12">
            <a:extLst>
              <a:ext uri="{FF2B5EF4-FFF2-40B4-BE49-F238E27FC236}">
                <a16:creationId xmlns:a16="http://schemas.microsoft.com/office/drawing/2014/main" id="{AF688CF8-106A-4F09-9D26-E065BA029B4D}"/>
              </a:ext>
            </a:extLst>
          </p:cNvPr>
          <p:cNvSpPr>
            <a:spLocks noChangeShapeType="1"/>
          </p:cNvSpPr>
          <p:nvPr/>
        </p:nvSpPr>
        <p:spPr bwMode="auto">
          <a:xfrm>
            <a:off x="3143672" y="4202492"/>
            <a:ext cx="41431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 name="Line 13">
            <a:extLst>
              <a:ext uri="{FF2B5EF4-FFF2-40B4-BE49-F238E27FC236}">
                <a16:creationId xmlns:a16="http://schemas.microsoft.com/office/drawing/2014/main" id="{06CCA13A-91AA-425F-95E8-10934201A208}"/>
              </a:ext>
            </a:extLst>
          </p:cNvPr>
          <p:cNvSpPr>
            <a:spLocks noChangeShapeType="1"/>
          </p:cNvSpPr>
          <p:nvPr/>
        </p:nvSpPr>
        <p:spPr bwMode="auto">
          <a:xfrm>
            <a:off x="2441324" y="4202492"/>
            <a:ext cx="41431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 name="Line 14">
            <a:extLst>
              <a:ext uri="{FF2B5EF4-FFF2-40B4-BE49-F238E27FC236}">
                <a16:creationId xmlns:a16="http://schemas.microsoft.com/office/drawing/2014/main" id="{053A213C-829B-4EAB-BA09-E7C20348CA23}"/>
              </a:ext>
            </a:extLst>
          </p:cNvPr>
          <p:cNvSpPr>
            <a:spLocks noChangeShapeType="1"/>
          </p:cNvSpPr>
          <p:nvPr/>
        </p:nvSpPr>
        <p:spPr bwMode="auto">
          <a:xfrm>
            <a:off x="10690525" y="4168217"/>
            <a:ext cx="41431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0" name="Line 15">
            <a:extLst>
              <a:ext uri="{FF2B5EF4-FFF2-40B4-BE49-F238E27FC236}">
                <a16:creationId xmlns:a16="http://schemas.microsoft.com/office/drawing/2014/main" id="{EBA0AFD8-28C2-45F9-9D39-38B0B03C8EEC}"/>
              </a:ext>
            </a:extLst>
          </p:cNvPr>
          <p:cNvSpPr>
            <a:spLocks noChangeShapeType="1"/>
          </p:cNvSpPr>
          <p:nvPr/>
        </p:nvSpPr>
        <p:spPr bwMode="auto">
          <a:xfrm>
            <a:off x="2648482" y="4941168"/>
            <a:ext cx="41431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1" name="Line 16">
            <a:extLst>
              <a:ext uri="{FF2B5EF4-FFF2-40B4-BE49-F238E27FC236}">
                <a16:creationId xmlns:a16="http://schemas.microsoft.com/office/drawing/2014/main" id="{65C6402F-79D8-4CAD-90EA-D0EA12908429}"/>
              </a:ext>
            </a:extLst>
          </p:cNvPr>
          <p:cNvSpPr>
            <a:spLocks noChangeShapeType="1"/>
          </p:cNvSpPr>
          <p:nvPr/>
        </p:nvSpPr>
        <p:spPr bwMode="auto">
          <a:xfrm>
            <a:off x="4457548" y="4581128"/>
            <a:ext cx="41431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2" name="Line 18">
            <a:extLst>
              <a:ext uri="{FF2B5EF4-FFF2-40B4-BE49-F238E27FC236}">
                <a16:creationId xmlns:a16="http://schemas.microsoft.com/office/drawing/2014/main" id="{BDFD3700-DC35-4613-8721-CF6EEDD68114}"/>
              </a:ext>
            </a:extLst>
          </p:cNvPr>
          <p:cNvSpPr>
            <a:spLocks noChangeShapeType="1"/>
          </p:cNvSpPr>
          <p:nvPr/>
        </p:nvSpPr>
        <p:spPr bwMode="auto">
          <a:xfrm>
            <a:off x="5231904" y="4581128"/>
            <a:ext cx="75742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9401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pic>
        <p:nvPicPr>
          <p:cNvPr id="3" name="Picture 5" descr="未标题-1 拷贝">
            <a:extLst>
              <a:ext uri="{FF2B5EF4-FFF2-40B4-BE49-F238E27FC236}">
                <a16:creationId xmlns:a16="http://schemas.microsoft.com/office/drawing/2014/main" id="{456DFC0A-582E-4ED8-B820-78BCE9DB09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9536" y="1538248"/>
            <a:ext cx="8640763"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a:extLst>
              <a:ext uri="{FF2B5EF4-FFF2-40B4-BE49-F238E27FC236}">
                <a16:creationId xmlns:a16="http://schemas.microsoft.com/office/drawing/2014/main" id="{96D417E5-D095-4F33-8552-49232A413B0C}"/>
              </a:ext>
            </a:extLst>
          </p:cNvPr>
          <p:cNvSpPr txBox="1">
            <a:spLocks noChangeArrowheads="1"/>
          </p:cNvSpPr>
          <p:nvPr/>
        </p:nvSpPr>
        <p:spPr bwMode="auto">
          <a:xfrm>
            <a:off x="806202" y="1119177"/>
            <a:ext cx="36279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007572"/>
                </a:solidFill>
                <a:latin typeface="Times New Roman" panose="02020603050405020304" pitchFamily="18" charset="0"/>
                <a:ea typeface="黑体" panose="02010609060101010101" pitchFamily="49" charset="-122"/>
              </a:rPr>
              <a:t>DAC0832</a:t>
            </a:r>
            <a:r>
              <a:rPr kumimoji="1" lang="zh-CN" altLang="en-US" sz="2200" b="1" dirty="0">
                <a:solidFill>
                  <a:srgbClr val="007572"/>
                </a:solidFill>
                <a:latin typeface="Times New Roman" panose="02020603050405020304" pitchFamily="18" charset="0"/>
                <a:ea typeface="黑体" panose="02010609060101010101" pitchFamily="49" charset="-122"/>
              </a:rPr>
              <a:t>的三种工作方式    </a:t>
            </a:r>
          </a:p>
        </p:txBody>
      </p:sp>
      <p:sp>
        <p:nvSpPr>
          <p:cNvPr id="5" name="Text Box 8">
            <a:extLst>
              <a:ext uri="{FF2B5EF4-FFF2-40B4-BE49-F238E27FC236}">
                <a16:creationId xmlns:a16="http://schemas.microsoft.com/office/drawing/2014/main" id="{04D69219-B5A7-49F5-9A7A-50E881432326}"/>
              </a:ext>
            </a:extLst>
          </p:cNvPr>
          <p:cNvSpPr txBox="1">
            <a:spLocks noChangeArrowheads="1"/>
          </p:cNvSpPr>
          <p:nvPr/>
        </p:nvSpPr>
        <p:spPr bwMode="auto">
          <a:xfrm>
            <a:off x="1055440" y="5604293"/>
            <a:ext cx="10225136" cy="703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en-US" altLang="zh-CN" sz="2000" b="1" dirty="0">
                <a:solidFill>
                  <a:srgbClr val="0033CC"/>
                </a:solidFill>
                <a:latin typeface="Times New Roman" panose="02020603050405020304" pitchFamily="18" charset="0"/>
                <a:ea typeface="黑体" panose="02010609060101010101" pitchFamily="49" charset="-122"/>
              </a:rPr>
              <a:t>b</a:t>
            </a: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zh-CN" altLang="en-US" sz="2000" b="1" dirty="0">
                <a:solidFill>
                  <a:srgbClr val="FF0000"/>
                </a:solidFill>
                <a:latin typeface="Times New Roman" panose="02020603050405020304" pitchFamily="18" charset="0"/>
                <a:ea typeface="黑体" panose="02010609060101010101" pitchFamily="49" charset="-122"/>
              </a:rPr>
              <a:t>单缓冲方式</a:t>
            </a:r>
            <a:r>
              <a:rPr kumimoji="1" lang="zh-CN" altLang="en-US" sz="2000" b="1" dirty="0">
                <a:solidFill>
                  <a:srgbClr val="0033CC"/>
                </a:solidFill>
                <a:latin typeface="Times New Roman" panose="02020603050405020304" pitchFamily="18" charset="0"/>
                <a:ea typeface="黑体" panose="02010609060101010101" pitchFamily="49" charset="-122"/>
              </a:rPr>
              <a:t>：适合在不要求多片</a:t>
            </a:r>
            <a:r>
              <a:rPr kumimoji="1" lang="en-US" altLang="zh-CN" sz="2000" b="1" dirty="0">
                <a:solidFill>
                  <a:srgbClr val="0033CC"/>
                </a:solidFill>
                <a:latin typeface="Times New Roman" panose="02020603050405020304" pitchFamily="18" charset="0"/>
                <a:ea typeface="黑体" panose="02010609060101010101" pitchFamily="49" charset="-122"/>
              </a:rPr>
              <a:t>D/A</a:t>
            </a:r>
            <a:r>
              <a:rPr kumimoji="1" lang="zh-CN" altLang="en-US" sz="2000" b="1" dirty="0">
                <a:solidFill>
                  <a:srgbClr val="0033CC"/>
                </a:solidFill>
                <a:latin typeface="Times New Roman" panose="02020603050405020304" pitchFamily="18" charset="0"/>
                <a:ea typeface="黑体" panose="02010609060101010101" pitchFamily="49" charset="-122"/>
              </a:rPr>
              <a:t>同时输出时。此时只需一次写操作，就开始转换，提高了</a:t>
            </a:r>
            <a:r>
              <a:rPr kumimoji="1" lang="en-US" altLang="zh-CN" sz="2000" b="1" dirty="0">
                <a:solidFill>
                  <a:srgbClr val="0033CC"/>
                </a:solidFill>
                <a:latin typeface="Times New Roman" panose="02020603050405020304" pitchFamily="18" charset="0"/>
                <a:ea typeface="黑体" panose="02010609060101010101" pitchFamily="49" charset="-122"/>
              </a:rPr>
              <a:t>D/A</a:t>
            </a:r>
            <a:r>
              <a:rPr kumimoji="1" lang="zh-CN" altLang="en-US" sz="2000" b="1" dirty="0">
                <a:solidFill>
                  <a:srgbClr val="0033CC"/>
                </a:solidFill>
                <a:latin typeface="Times New Roman" panose="02020603050405020304" pitchFamily="18" charset="0"/>
                <a:ea typeface="黑体" panose="02010609060101010101" pitchFamily="49" charset="-122"/>
              </a:rPr>
              <a:t>的数据吞吐量。</a:t>
            </a:r>
          </a:p>
        </p:txBody>
      </p:sp>
      <p:sp>
        <p:nvSpPr>
          <p:cNvPr id="6" name="Text Box 9">
            <a:extLst>
              <a:ext uri="{FF2B5EF4-FFF2-40B4-BE49-F238E27FC236}">
                <a16:creationId xmlns:a16="http://schemas.microsoft.com/office/drawing/2014/main" id="{B7575341-B7B8-4071-B5FE-7F23C5F9CDBE}"/>
              </a:ext>
            </a:extLst>
          </p:cNvPr>
          <p:cNvSpPr txBox="1">
            <a:spLocks noChangeArrowheads="1"/>
          </p:cNvSpPr>
          <p:nvPr/>
        </p:nvSpPr>
        <p:spPr bwMode="auto">
          <a:xfrm>
            <a:off x="1055440" y="4887168"/>
            <a:ext cx="1029714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en-US" altLang="zh-CN" sz="2000" b="1" dirty="0">
                <a:solidFill>
                  <a:srgbClr val="0033CC"/>
                </a:solidFill>
                <a:latin typeface="Times New Roman" panose="02020603050405020304" pitchFamily="18" charset="0"/>
                <a:ea typeface="黑体" panose="02010609060101010101" pitchFamily="49" charset="-122"/>
              </a:rPr>
              <a:t>a</a:t>
            </a: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zh-CN" altLang="en-US" sz="2000" b="1" dirty="0">
                <a:solidFill>
                  <a:srgbClr val="FF0000"/>
                </a:solidFill>
                <a:latin typeface="Times New Roman" panose="02020603050405020304" pitchFamily="18" charset="0"/>
                <a:ea typeface="黑体" panose="02010609060101010101" pitchFamily="49" charset="-122"/>
              </a:rPr>
              <a:t>双缓冲方式</a:t>
            </a:r>
            <a:r>
              <a:rPr kumimoji="1" lang="zh-CN" altLang="en-US" sz="2000" b="1" dirty="0">
                <a:solidFill>
                  <a:srgbClr val="0033CC"/>
                </a:solidFill>
                <a:latin typeface="Times New Roman" panose="02020603050405020304" pitchFamily="18" charset="0"/>
                <a:ea typeface="黑体" panose="02010609060101010101" pitchFamily="49" charset="-122"/>
              </a:rPr>
              <a:t>：采用二次缓冲方式，可在输出的同时，采集下一个数据，提高了转换速度；也可在多个转换器同时工作时，实现多通道</a:t>
            </a:r>
            <a:r>
              <a:rPr kumimoji="1" lang="en-US" altLang="zh-CN" sz="2000" b="1" dirty="0">
                <a:solidFill>
                  <a:srgbClr val="0033CC"/>
                </a:solidFill>
                <a:latin typeface="Times New Roman" panose="02020603050405020304" pitchFamily="18" charset="0"/>
                <a:ea typeface="黑体" panose="02010609060101010101" pitchFamily="49" charset="-122"/>
              </a:rPr>
              <a:t>D/A</a:t>
            </a:r>
            <a:r>
              <a:rPr kumimoji="1" lang="zh-CN" altLang="en-US" sz="2000" b="1" dirty="0">
                <a:solidFill>
                  <a:srgbClr val="0033CC"/>
                </a:solidFill>
                <a:latin typeface="Times New Roman" panose="02020603050405020304" pitchFamily="18" charset="0"/>
                <a:ea typeface="黑体" panose="02010609060101010101" pitchFamily="49" charset="-122"/>
              </a:rPr>
              <a:t>的同步转换输出。</a:t>
            </a:r>
          </a:p>
        </p:txBody>
      </p:sp>
      <p:sp>
        <p:nvSpPr>
          <p:cNvPr id="7" name="Text Box 10">
            <a:extLst>
              <a:ext uri="{FF2B5EF4-FFF2-40B4-BE49-F238E27FC236}">
                <a16:creationId xmlns:a16="http://schemas.microsoft.com/office/drawing/2014/main" id="{3689B948-8F74-445D-BCFB-ED92C2E23B9D}"/>
              </a:ext>
            </a:extLst>
          </p:cNvPr>
          <p:cNvSpPr txBox="1">
            <a:spLocks noChangeArrowheads="1"/>
          </p:cNvSpPr>
          <p:nvPr/>
        </p:nvSpPr>
        <p:spPr bwMode="auto">
          <a:xfrm>
            <a:off x="994321" y="6444443"/>
            <a:ext cx="7993062" cy="3340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en-US" altLang="zh-CN" sz="2000" b="1" dirty="0">
                <a:solidFill>
                  <a:srgbClr val="0033CC"/>
                </a:solidFill>
                <a:latin typeface="Times New Roman" panose="02020603050405020304" pitchFamily="18" charset="0"/>
                <a:ea typeface="黑体" panose="02010609060101010101" pitchFamily="49" charset="-122"/>
              </a:rPr>
              <a:t>c</a:t>
            </a:r>
            <a:r>
              <a:rPr kumimoji="1" lang="zh-CN" altLang="en-US" sz="2000" b="1" dirty="0">
                <a:solidFill>
                  <a:srgbClr val="0033CC"/>
                </a:solidFill>
                <a:latin typeface="Times New Roman" panose="02020603050405020304" pitchFamily="18" charset="0"/>
                <a:ea typeface="黑体" panose="02010609060101010101" pitchFamily="49" charset="-122"/>
              </a:rPr>
              <a:t>）</a:t>
            </a:r>
            <a:r>
              <a:rPr kumimoji="1" lang="zh-CN" altLang="en-US" sz="2000" b="1" dirty="0">
                <a:solidFill>
                  <a:srgbClr val="FF0000"/>
                </a:solidFill>
                <a:latin typeface="Times New Roman" panose="02020603050405020304" pitchFamily="18" charset="0"/>
                <a:ea typeface="黑体" panose="02010609060101010101" pitchFamily="49" charset="-122"/>
              </a:rPr>
              <a:t>直通方式</a:t>
            </a:r>
            <a:r>
              <a:rPr kumimoji="1" lang="zh-CN" altLang="en-US" sz="2000" b="1" dirty="0">
                <a:solidFill>
                  <a:srgbClr val="0033CC"/>
                </a:solidFill>
                <a:latin typeface="Times New Roman" panose="02020603050405020304" pitchFamily="18" charset="0"/>
                <a:ea typeface="黑体" panose="02010609060101010101" pitchFamily="49" charset="-122"/>
              </a:rPr>
              <a:t>：输出随输入的变化随时转换</a:t>
            </a:r>
            <a:r>
              <a:rPr kumimoji="1" lang="zh-CN" altLang="en-US" sz="2000" b="1" dirty="0">
                <a:solidFill>
                  <a:srgbClr val="0033CC"/>
                </a:solidFill>
                <a:latin typeface="宋体" panose="02010600030101010101" pitchFamily="2" charset="-122"/>
              </a:rPr>
              <a:t>。</a:t>
            </a:r>
          </a:p>
        </p:txBody>
      </p:sp>
    </p:spTree>
    <p:extLst>
      <p:ext uri="{BB962C8B-B14F-4D97-AF65-F5344CB8AC3E}">
        <p14:creationId xmlns:p14="http://schemas.microsoft.com/office/powerpoint/2010/main" val="1102439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1340768"/>
            <a:ext cx="11017224" cy="4934173"/>
          </a:xfrm>
        </p:spPr>
        <p:txBody>
          <a:bodyPr/>
          <a:lstStyle/>
          <a:p>
            <a:pPr>
              <a:lnSpc>
                <a:spcPct val="150000"/>
              </a:lnSpc>
            </a:pPr>
            <a:r>
              <a:rPr lang="en-US" altLang="zh-CN"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10.1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概述 </a:t>
            </a:r>
          </a:p>
          <a:p>
            <a:pPr>
              <a:lnSpc>
                <a:spcPct val="150000"/>
              </a:lnSpc>
            </a:pPr>
            <a:r>
              <a:rPr lang="en-US" altLang="zh-CN"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10.2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数模转换器 </a:t>
            </a:r>
          </a:p>
          <a:p>
            <a:pPr>
              <a:lnSpc>
                <a:spcPct val="150000"/>
              </a:lnSpc>
            </a:pPr>
            <a:r>
              <a:rPr lang="en-US" altLang="zh-CN"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10.3 </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模数转换器</a:t>
            </a:r>
          </a:p>
          <a:p>
            <a:endPar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标题 1"/>
          <p:cNvSpPr>
            <a:spLocks noGrp="1"/>
          </p:cNvSpPr>
          <p:nvPr>
            <p:ph type="title" idx="4294967295"/>
          </p:nvPr>
        </p:nvSpPr>
        <p:spPr>
          <a:xfrm>
            <a:off x="551384" y="188640"/>
            <a:ext cx="9066212" cy="792162"/>
          </a:xfrm>
        </p:spPr>
        <p:txBody>
          <a:bodyPr/>
          <a:lstStyle/>
          <a:p>
            <a:pPr algn="l">
              <a:buClrTx/>
              <a:buSzTx/>
              <a:buFontTx/>
            </a:pPr>
            <a:r>
              <a:rPr lang="zh-CN" altLang="en-US" sz="4000" b="1" dirty="0" smtClean="0">
                <a:solidFill>
                  <a:srgbClr val="333399"/>
                </a:solidFill>
                <a:latin typeface="Times New Roman" panose="02020603050405020304" pitchFamily="18" charset="0"/>
                <a:ea typeface="黑体" panose="02010609060101010101" pitchFamily="49" charset="-122"/>
              </a:rPr>
              <a:t>第</a:t>
            </a:r>
            <a:r>
              <a:rPr lang="en-US" altLang="zh-CN" sz="4000" b="1" dirty="0" smtClean="0">
                <a:solidFill>
                  <a:srgbClr val="333399"/>
                </a:solidFill>
                <a:latin typeface="Times New Roman" panose="02020603050405020304" pitchFamily="18" charset="0"/>
                <a:ea typeface="黑体" panose="02010609060101010101" pitchFamily="49" charset="-122"/>
              </a:rPr>
              <a:t>10</a:t>
            </a:r>
            <a:r>
              <a:rPr lang="zh-CN" altLang="en-US" sz="4000" b="1" dirty="0" smtClean="0">
                <a:solidFill>
                  <a:srgbClr val="333399"/>
                </a:solidFill>
                <a:latin typeface="Times New Roman" panose="02020603050405020304" pitchFamily="18" charset="0"/>
                <a:ea typeface="黑体" panose="02010609060101010101" pitchFamily="49" charset="-122"/>
              </a:rPr>
              <a:t>章 </a:t>
            </a:r>
            <a:r>
              <a:rPr lang="zh-CN" altLang="en-US" sz="4000" b="1" dirty="0">
                <a:solidFill>
                  <a:srgbClr val="333399"/>
                </a:solidFill>
                <a:latin typeface="Times New Roman" panose="02020603050405020304" pitchFamily="18" charset="0"/>
                <a:ea typeface="黑体" panose="02010609060101010101" pitchFamily="49" charset="-122"/>
              </a:rPr>
              <a:t>数模和模数转换</a:t>
            </a:r>
            <a:endParaRPr lang="en-US" altLang="zh-CN" sz="4000" b="1" dirty="0">
              <a:solidFill>
                <a:srgbClr val="33339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28847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83AA8649-AC51-4029-BB68-6F0A2DD33356}"/>
              </a:ext>
            </a:extLst>
          </p:cNvPr>
          <p:cNvSpPr txBox="1">
            <a:spLocks noChangeArrowheads="1"/>
          </p:cNvSpPr>
          <p:nvPr/>
        </p:nvSpPr>
        <p:spPr bwMode="auto">
          <a:xfrm>
            <a:off x="500336" y="1087301"/>
            <a:ext cx="1157232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40000"/>
              </a:lnSpc>
              <a:spcBef>
                <a:spcPct val="0"/>
              </a:spcBef>
              <a:spcAft>
                <a:spcPct val="0"/>
              </a:spcAft>
              <a:buClrTx/>
              <a:buSzTx/>
              <a:buFontTx/>
              <a:buNone/>
              <a:tabLst/>
              <a:defRPr/>
            </a:pPr>
            <a:r>
              <a:rPr kumimoji="1" lang="en-US" altLang="zh-CN" sz="2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(2) </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工作</a:t>
            </a:r>
            <a:r>
              <a:rPr kumimoji="1" lang="zh-CN" altLang="en-US" sz="2400" b="1" i="0" u="none" strike="noStrike" kern="0" cap="none" spc="0" normalizeH="0" noProof="0" dirty="0" smtClean="0">
                <a:ln>
                  <a:noFill/>
                </a:ln>
                <a:solidFill>
                  <a:srgbClr val="0000FF"/>
                </a:solidFill>
                <a:effectLst/>
                <a:uLnTx/>
                <a:uFillTx/>
                <a:latin typeface="Times New Roman" panose="02020603050405020304" pitchFamily="18" charset="0"/>
                <a:ea typeface="黑体" panose="02010609060101010101" pitchFamily="49" charset="-122"/>
              </a:rPr>
              <a:t>方式 </a:t>
            </a:r>
            <a:endPar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endParaRPr>
          </a:p>
          <a:p>
            <a:pPr marL="0" marR="0" lvl="0" indent="0" algn="just" defTabSz="914400" eaLnBrk="0" fontAlgn="base" latinLnBrk="0" hangingPunct="0">
              <a:lnSpc>
                <a:spcPct val="140000"/>
              </a:lnSpc>
              <a:spcBef>
                <a:spcPct val="0"/>
              </a:spcBef>
              <a:spcAft>
                <a:spcPct val="0"/>
              </a:spcAft>
              <a:buClrTx/>
              <a:buSzTx/>
              <a:buFontTx/>
              <a:buNone/>
              <a:tabLst/>
              <a:defRPr/>
            </a:pPr>
            <a:r>
              <a:rPr kumimoji="1" lang="zh-CN" altLang="en-US" sz="24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DAC0832</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内部有两个寄存器，能实现三种工作方式</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双缓冲</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缓冲</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和</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直通方式。 </a:t>
            </a:r>
          </a:p>
          <a:p>
            <a:pPr marL="0" marR="0" lvl="0" indent="0" algn="just" defTabSz="914400" eaLnBrk="0" fontAlgn="base" latinLnBrk="0" hangingPunct="0">
              <a:lnSpc>
                <a:spcPct val="140000"/>
              </a:lnSpc>
              <a:spcBef>
                <a:spcPct val="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双缓冲</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工作方式是指两个寄存器分别受到控制。当</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ILE</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和         信号均有效时，</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位数字量被写入输入寄存器， 此时并不进行</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转换。当            和            信号均有效时，原来存在输入寄存器中的数据被写入</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DAC</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寄存器，并进入</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转换器后进行</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转换。在一次转换完成后到下一次转换开始之前，由于寄存器的锁存作用，</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位</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转换器的输入数据保持恒定，因此</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转换的输出也保持恒定。在双缓冲工作方式下， 利用输入寄存器暂存数据， 给使用带来方便，可以实现多路数字量的同步转换输出。 </a:t>
            </a:r>
          </a:p>
        </p:txBody>
      </p:sp>
      <p:graphicFrame>
        <p:nvGraphicFramePr>
          <p:cNvPr id="4" name="Object 3">
            <a:extLst>
              <a:ext uri="{FF2B5EF4-FFF2-40B4-BE49-F238E27FC236}">
                <a16:creationId xmlns:a16="http://schemas.microsoft.com/office/drawing/2014/main" id="{A20EFCD9-E37B-4731-8FE6-939EC648E3BD}"/>
              </a:ext>
            </a:extLst>
          </p:cNvPr>
          <p:cNvGraphicFramePr>
            <a:graphicFrameLocks noChangeAspect="1"/>
          </p:cNvGraphicFramePr>
          <p:nvPr>
            <p:extLst>
              <p:ext uri="{D42A27DB-BD31-4B8C-83A1-F6EECF244321}">
                <p14:modId xmlns:p14="http://schemas.microsoft.com/office/powerpoint/2010/main" val="897566523"/>
              </p:ext>
            </p:extLst>
          </p:nvPr>
        </p:nvGraphicFramePr>
        <p:xfrm>
          <a:off x="8328248" y="2132856"/>
          <a:ext cx="744015" cy="503237"/>
        </p:xfrm>
        <a:graphic>
          <a:graphicData uri="http://schemas.openxmlformats.org/presentationml/2006/ole">
            <mc:AlternateContent xmlns:mc="http://schemas.openxmlformats.org/markup-compatibility/2006">
              <mc:Choice xmlns:v="urn:schemas-microsoft-com:vml" Requires="v">
                <p:oleObj spid="_x0000_s25798" name="Microsoft 公式 3.0" r:id="rId3" imgW="228501" imgH="215806" progId="Equation.3">
                  <p:embed/>
                </p:oleObj>
              </mc:Choice>
              <mc:Fallback>
                <p:oleObj name="Microsoft 公式 3.0" r:id="rId3" imgW="228501" imgH="215806" progId="Equation.3">
                  <p:embed/>
                  <p:pic>
                    <p:nvPicPr>
                      <p:cNvPr id="17411" name="Object 3">
                        <a:extLst>
                          <a:ext uri="{FF2B5EF4-FFF2-40B4-BE49-F238E27FC236}">
                            <a16:creationId xmlns:a16="http://schemas.microsoft.com/office/drawing/2014/main" id="{E2BB5DA6-EBC3-4645-BE08-D6A2240B8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248" y="2132856"/>
                        <a:ext cx="744015" cy="503237"/>
                      </a:xfrm>
                      <a:prstGeom prst="rect">
                        <a:avLst/>
                      </a:prstGeom>
                      <a:noFill/>
                      <a:ln>
                        <a:noFill/>
                      </a:ln>
                    </p:spPr>
                  </p:pic>
                </p:oleObj>
              </mc:Fallback>
            </mc:AlternateContent>
          </a:graphicData>
        </a:graphic>
      </p:graphicFrame>
      <p:graphicFrame>
        <p:nvGraphicFramePr>
          <p:cNvPr id="5" name="Object 4">
            <a:extLst>
              <a:ext uri="{FF2B5EF4-FFF2-40B4-BE49-F238E27FC236}">
                <a16:creationId xmlns:a16="http://schemas.microsoft.com/office/drawing/2014/main" id="{E75BEFF3-F2A2-42FA-B377-C472C999D3B9}"/>
              </a:ext>
            </a:extLst>
          </p:cNvPr>
          <p:cNvGraphicFramePr>
            <a:graphicFrameLocks noChangeAspect="1"/>
          </p:cNvGraphicFramePr>
          <p:nvPr>
            <p:extLst>
              <p:ext uri="{D42A27DB-BD31-4B8C-83A1-F6EECF244321}">
                <p14:modId xmlns:p14="http://schemas.microsoft.com/office/powerpoint/2010/main" val="3571674598"/>
              </p:ext>
            </p:extLst>
          </p:nvPr>
        </p:nvGraphicFramePr>
        <p:xfrm>
          <a:off x="9432501" y="2152382"/>
          <a:ext cx="767955" cy="561975"/>
        </p:xfrm>
        <a:graphic>
          <a:graphicData uri="http://schemas.openxmlformats.org/presentationml/2006/ole">
            <mc:AlternateContent xmlns:mc="http://schemas.openxmlformats.org/markup-compatibility/2006">
              <mc:Choice xmlns:v="urn:schemas-microsoft-com:vml" Requires="v">
                <p:oleObj spid="_x0000_s25799" name="Microsoft 公式 3.0" r:id="rId5" imgW="291973" imgH="241195" progId="Equation.3">
                  <p:embed/>
                </p:oleObj>
              </mc:Choice>
              <mc:Fallback>
                <p:oleObj name="Microsoft 公式 3.0" r:id="rId5" imgW="291973" imgH="241195" progId="Equation.3">
                  <p:embed/>
                  <p:pic>
                    <p:nvPicPr>
                      <p:cNvPr id="17412" name="Object 4">
                        <a:extLst>
                          <a:ext uri="{FF2B5EF4-FFF2-40B4-BE49-F238E27FC236}">
                            <a16:creationId xmlns:a16="http://schemas.microsoft.com/office/drawing/2014/main" id="{8CDA0070-567C-4511-8381-439391C9AF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501" y="2152382"/>
                        <a:ext cx="767955" cy="561975"/>
                      </a:xfrm>
                      <a:prstGeom prst="rect">
                        <a:avLst/>
                      </a:prstGeom>
                      <a:noFill/>
                      <a:ln>
                        <a:noFill/>
                      </a:ln>
                    </p:spPr>
                  </p:pic>
                </p:oleObj>
              </mc:Fallback>
            </mc:AlternateContent>
          </a:graphicData>
        </a:graphic>
      </p:graphicFrame>
      <p:graphicFrame>
        <p:nvGraphicFramePr>
          <p:cNvPr id="6" name="Object 5">
            <a:extLst>
              <a:ext uri="{FF2B5EF4-FFF2-40B4-BE49-F238E27FC236}">
                <a16:creationId xmlns:a16="http://schemas.microsoft.com/office/drawing/2014/main" id="{0FCD4EE8-36FB-4EA3-8133-E6F8F085E370}"/>
              </a:ext>
            </a:extLst>
          </p:cNvPr>
          <p:cNvGraphicFramePr>
            <a:graphicFrameLocks noChangeAspect="1"/>
          </p:cNvGraphicFramePr>
          <p:nvPr>
            <p:extLst>
              <p:ext uri="{D42A27DB-BD31-4B8C-83A1-F6EECF244321}">
                <p14:modId xmlns:p14="http://schemas.microsoft.com/office/powerpoint/2010/main" val="574142619"/>
              </p:ext>
            </p:extLst>
          </p:nvPr>
        </p:nvGraphicFramePr>
        <p:xfrm>
          <a:off x="8822244" y="2694831"/>
          <a:ext cx="795352" cy="561975"/>
        </p:xfrm>
        <a:graphic>
          <a:graphicData uri="http://schemas.openxmlformats.org/presentationml/2006/ole">
            <mc:AlternateContent xmlns:mc="http://schemas.openxmlformats.org/markup-compatibility/2006">
              <mc:Choice xmlns:v="urn:schemas-microsoft-com:vml" Requires="v">
                <p:oleObj spid="_x0000_s25800" name="Microsoft 公式 3.0" r:id="rId7" imgW="304668" imgH="241195" progId="Equation.3">
                  <p:embed/>
                </p:oleObj>
              </mc:Choice>
              <mc:Fallback>
                <p:oleObj name="Microsoft 公式 3.0" r:id="rId7" imgW="304668" imgH="241195" progId="Equation.3">
                  <p:embed/>
                  <p:pic>
                    <p:nvPicPr>
                      <p:cNvPr id="17413" name="Object 5">
                        <a:extLst>
                          <a:ext uri="{FF2B5EF4-FFF2-40B4-BE49-F238E27FC236}">
                            <a16:creationId xmlns:a16="http://schemas.microsoft.com/office/drawing/2014/main" id="{28768C44-C8B9-413F-8BB2-A37BDF9106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2244" y="2694831"/>
                        <a:ext cx="795352" cy="561975"/>
                      </a:xfrm>
                      <a:prstGeom prst="rect">
                        <a:avLst/>
                      </a:prstGeom>
                      <a:noFill/>
                      <a:ln>
                        <a:noFill/>
                      </a:ln>
                    </p:spPr>
                  </p:pic>
                </p:oleObj>
              </mc:Fallback>
            </mc:AlternateContent>
          </a:graphicData>
        </a:graphic>
      </p:graphicFrame>
      <p:graphicFrame>
        <p:nvGraphicFramePr>
          <p:cNvPr id="7" name="Object 6">
            <a:extLst>
              <a:ext uri="{FF2B5EF4-FFF2-40B4-BE49-F238E27FC236}">
                <a16:creationId xmlns:a16="http://schemas.microsoft.com/office/drawing/2014/main" id="{EBB92C8F-0FAA-46FD-8F00-707C0E8276C7}"/>
              </a:ext>
            </a:extLst>
          </p:cNvPr>
          <p:cNvGraphicFramePr>
            <a:graphicFrameLocks noChangeAspect="1"/>
          </p:cNvGraphicFramePr>
          <p:nvPr>
            <p:extLst>
              <p:ext uri="{D42A27DB-BD31-4B8C-83A1-F6EECF244321}">
                <p14:modId xmlns:p14="http://schemas.microsoft.com/office/powerpoint/2010/main" val="1911217810"/>
              </p:ext>
            </p:extLst>
          </p:nvPr>
        </p:nvGraphicFramePr>
        <p:xfrm>
          <a:off x="10108528" y="2702426"/>
          <a:ext cx="994234" cy="622300"/>
        </p:xfrm>
        <a:graphic>
          <a:graphicData uri="http://schemas.openxmlformats.org/presentationml/2006/ole">
            <mc:AlternateContent xmlns:mc="http://schemas.openxmlformats.org/markup-compatibility/2006">
              <mc:Choice xmlns:v="urn:schemas-microsoft-com:vml" Requires="v">
                <p:oleObj spid="_x0000_s25801" name="Microsoft 公式 3.0" r:id="rId9" imgW="469696" imgH="266584" progId="Equation.3">
                  <p:embed/>
                </p:oleObj>
              </mc:Choice>
              <mc:Fallback>
                <p:oleObj name="Microsoft 公式 3.0" r:id="rId9" imgW="469696" imgH="266584" progId="Equation.3">
                  <p:embed/>
                  <p:pic>
                    <p:nvPicPr>
                      <p:cNvPr id="17414" name="Object 6">
                        <a:extLst>
                          <a:ext uri="{FF2B5EF4-FFF2-40B4-BE49-F238E27FC236}">
                            <a16:creationId xmlns:a16="http://schemas.microsoft.com/office/drawing/2014/main" id="{3B1E34DC-B5E5-4AD8-B00C-2F2E3C41A9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8528" y="2702426"/>
                        <a:ext cx="994234" cy="622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2588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4BB8C733-CEC9-4996-8335-0D86F5CE2336}"/>
              </a:ext>
            </a:extLst>
          </p:cNvPr>
          <p:cNvSpPr txBox="1">
            <a:spLocks noChangeArrowheads="1"/>
          </p:cNvSpPr>
          <p:nvPr/>
        </p:nvSpPr>
        <p:spPr bwMode="auto">
          <a:xfrm>
            <a:off x="551384" y="1268760"/>
            <a:ext cx="1130525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25000"/>
              </a:lnSpc>
              <a:spcBef>
                <a:spcPct val="50000"/>
              </a:spcBef>
              <a:spcAft>
                <a:spcPct val="0"/>
              </a:spcAft>
              <a:buClrTx/>
              <a:buSzTx/>
              <a:buFontTx/>
              <a:buNone/>
              <a:tabLst/>
              <a:defRPr/>
            </a:pPr>
            <a:r>
              <a:rPr kumimoji="1" lang="en-US" altLang="zh-CN" sz="2400" b="0"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单缓冲</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工作方式是指只有一个寄存器受到控制。这时将另一个寄存器的有关控制信号预先设置成有效，使之开通； 或者将两个寄存器的控制信号连在一起，两个寄存器作为一个来使用。 </a:t>
            </a:r>
          </a:p>
          <a:p>
            <a:pPr marL="0" marR="0" lvl="0" indent="0" algn="just" defTabSz="914400" eaLnBrk="0" fontAlgn="base" latinLnBrk="0" hangingPunct="0">
              <a:lnSpc>
                <a:spcPct val="125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smtClean="0">
                <a:ln>
                  <a:noFill/>
                </a:ln>
                <a:solidFill>
                  <a:srgbClr val="C00000"/>
                </a:solidFill>
                <a:effectLst/>
                <a:uLnTx/>
                <a:uFillTx/>
                <a:latin typeface="Times New Roman" panose="02020603050405020304" pitchFamily="18" charset="0"/>
                <a:ea typeface="黑体" panose="02010609060101010101" pitchFamily="49" charset="-122"/>
              </a:rPr>
              <a:t> 直通</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工作方式是指两个寄存器的有关控制信号都预先置为有效，两个寄存器都开通。只要数字量送到数据输入端，就立即进入</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转换器进行转换。这种方式应用较少。 </a:t>
            </a:r>
          </a:p>
          <a:p>
            <a:pPr marL="0" marR="0" lvl="0" indent="0" algn="just" defTabSz="914400" eaLnBrk="0" fontAlgn="base" latinLnBrk="0" hangingPunct="0">
              <a:lnSpc>
                <a:spcPct val="125000"/>
              </a:lnSpc>
              <a:spcBef>
                <a:spcPct val="50000"/>
              </a:spcBef>
              <a:spcAft>
                <a:spcPct val="0"/>
              </a:spcAft>
              <a:buClrTx/>
              <a:buSzTx/>
              <a:buFontTx/>
              <a:buNone/>
              <a:tabLst/>
              <a:defRPr/>
            </a:pP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(3) </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电压输出电路的</a:t>
            </a:r>
            <a:r>
              <a:rPr kumimoji="1" lang="zh-CN" altLang="en-US" sz="2400" b="1" i="0" u="none" strike="noStrike" kern="0" cap="none" spc="0" normalizeH="0" noProof="0" dirty="0" smtClean="0">
                <a:ln>
                  <a:noFill/>
                </a:ln>
                <a:solidFill>
                  <a:srgbClr val="0000FF"/>
                </a:solidFill>
                <a:effectLst/>
                <a:uLnTx/>
                <a:uFillTx/>
                <a:latin typeface="Times New Roman" panose="02020603050405020304" pitchFamily="18" charset="0"/>
                <a:ea typeface="黑体" panose="02010609060101010101" pitchFamily="49" charset="-122"/>
              </a:rPr>
              <a:t>连接 </a:t>
            </a:r>
            <a:endPar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endParaRPr>
          </a:p>
          <a:p>
            <a:pPr marL="0" marR="0" lvl="0" indent="0" algn="just" defTabSz="914400" eaLnBrk="0" fontAlgn="base" latinLnBrk="0" hangingPunct="0">
              <a:lnSpc>
                <a:spcPct val="125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DAC0832</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以</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电流形式</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输出转换结果，得到电压形式需外加</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I/V</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转换的电路，常采用运算放大器。下图是</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DAC0832</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的电压输出电路。 </a:t>
            </a:r>
          </a:p>
        </p:txBody>
      </p:sp>
    </p:spTree>
    <p:extLst>
      <p:ext uri="{BB962C8B-B14F-4D97-AF65-F5344CB8AC3E}">
        <p14:creationId xmlns:p14="http://schemas.microsoft.com/office/powerpoint/2010/main" val="2282359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pSp>
        <p:nvGrpSpPr>
          <p:cNvPr id="3" name="Group 167">
            <a:extLst>
              <a:ext uri="{FF2B5EF4-FFF2-40B4-BE49-F238E27FC236}">
                <a16:creationId xmlns:a16="http://schemas.microsoft.com/office/drawing/2014/main" id="{9E4E17AB-9E1A-4323-92FA-5DAC3B71C7C6}"/>
              </a:ext>
            </a:extLst>
          </p:cNvPr>
          <p:cNvGrpSpPr>
            <a:grpSpLocks/>
          </p:cNvGrpSpPr>
          <p:nvPr/>
        </p:nvGrpSpPr>
        <p:grpSpPr bwMode="auto">
          <a:xfrm>
            <a:off x="3215680" y="1124744"/>
            <a:ext cx="6637338" cy="5733256"/>
            <a:chOff x="1328" y="288"/>
            <a:chExt cx="4181" cy="3761"/>
          </a:xfrm>
        </p:grpSpPr>
        <p:sp>
          <p:nvSpPr>
            <p:cNvPr id="4" name="Freeform 3">
              <a:extLst>
                <a:ext uri="{FF2B5EF4-FFF2-40B4-BE49-F238E27FC236}">
                  <a16:creationId xmlns:a16="http://schemas.microsoft.com/office/drawing/2014/main" id="{46C80B1C-8A98-4D8B-B343-6A5AB8384FE6}"/>
                </a:ext>
              </a:extLst>
            </p:cNvPr>
            <p:cNvSpPr>
              <a:spLocks/>
            </p:cNvSpPr>
            <p:nvPr/>
          </p:nvSpPr>
          <p:spPr bwMode="auto">
            <a:xfrm>
              <a:off x="3029" y="487"/>
              <a:ext cx="1522" cy="574"/>
            </a:xfrm>
            <a:custGeom>
              <a:avLst/>
              <a:gdLst>
                <a:gd name="T0" fmla="*/ 1142 w 1522"/>
                <a:gd name="T1" fmla="*/ 0 h 574"/>
                <a:gd name="T2" fmla="*/ 0 w 1522"/>
                <a:gd name="T3" fmla="*/ 0 h 574"/>
                <a:gd name="T4" fmla="*/ 0 w 1522"/>
                <a:gd name="T5" fmla="*/ 574 h 574"/>
                <a:gd name="T6" fmla="*/ 1142 w 1522"/>
                <a:gd name="T7" fmla="*/ 574 h 574"/>
                <a:gd name="T8" fmla="*/ 1522 w 1522"/>
                <a:gd name="T9" fmla="*/ 281 h 574"/>
                <a:gd name="T10" fmla="*/ 1142 w 1522"/>
                <a:gd name="T11" fmla="*/ 0 h 5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2" h="574">
                  <a:moveTo>
                    <a:pt x="1142" y="0"/>
                  </a:moveTo>
                  <a:lnTo>
                    <a:pt x="0" y="0"/>
                  </a:lnTo>
                  <a:lnTo>
                    <a:pt x="0" y="574"/>
                  </a:lnTo>
                  <a:lnTo>
                    <a:pt x="1142" y="574"/>
                  </a:lnTo>
                  <a:lnTo>
                    <a:pt x="1522" y="281"/>
                  </a:lnTo>
                  <a:lnTo>
                    <a:pt x="1142" y="0"/>
                  </a:lnTo>
                  <a:close/>
                </a:path>
              </a:pathLst>
            </a:custGeom>
            <a:solidFill>
              <a:srgbClr val="FF99FF"/>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5" name="Freeform 4">
              <a:extLst>
                <a:ext uri="{FF2B5EF4-FFF2-40B4-BE49-F238E27FC236}">
                  <a16:creationId xmlns:a16="http://schemas.microsoft.com/office/drawing/2014/main" id="{C278367B-D9B7-4A8F-969C-F1BA9F20CE8C}"/>
                </a:ext>
              </a:extLst>
            </p:cNvPr>
            <p:cNvSpPr>
              <a:spLocks/>
            </p:cNvSpPr>
            <p:nvPr/>
          </p:nvSpPr>
          <p:spPr bwMode="auto">
            <a:xfrm>
              <a:off x="4675" y="449"/>
              <a:ext cx="537" cy="632"/>
            </a:xfrm>
            <a:custGeom>
              <a:avLst/>
              <a:gdLst>
                <a:gd name="T0" fmla="*/ 537 w 537"/>
                <a:gd name="T1" fmla="*/ 316 h 632"/>
                <a:gd name="T2" fmla="*/ 0 w 537"/>
                <a:gd name="T3" fmla="*/ 0 h 632"/>
                <a:gd name="T4" fmla="*/ 0 w 537"/>
                <a:gd name="T5" fmla="*/ 632 h 632"/>
                <a:gd name="T6" fmla="*/ 537 w 537"/>
                <a:gd name="T7" fmla="*/ 316 h 6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7" h="632">
                  <a:moveTo>
                    <a:pt x="537" y="316"/>
                  </a:moveTo>
                  <a:lnTo>
                    <a:pt x="0" y="0"/>
                  </a:lnTo>
                  <a:lnTo>
                    <a:pt x="0" y="632"/>
                  </a:lnTo>
                  <a:lnTo>
                    <a:pt x="537" y="316"/>
                  </a:lnTo>
                  <a:close/>
                </a:path>
              </a:pathLst>
            </a:custGeom>
            <a:solidFill>
              <a:srgbClr val="FFFF99"/>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 name="Line 5">
              <a:extLst>
                <a:ext uri="{FF2B5EF4-FFF2-40B4-BE49-F238E27FC236}">
                  <a16:creationId xmlns:a16="http://schemas.microsoft.com/office/drawing/2014/main" id="{EA04F3FF-9497-40CF-A65B-B2008165C271}"/>
                </a:ext>
              </a:extLst>
            </p:cNvPr>
            <p:cNvSpPr>
              <a:spLocks noChangeShapeType="1"/>
            </p:cNvSpPr>
            <p:nvPr/>
          </p:nvSpPr>
          <p:spPr bwMode="auto">
            <a:xfrm flipV="1">
              <a:off x="4350" y="897"/>
              <a:ext cx="32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 name="Line 6">
              <a:extLst>
                <a:ext uri="{FF2B5EF4-FFF2-40B4-BE49-F238E27FC236}">
                  <a16:creationId xmlns:a16="http://schemas.microsoft.com/office/drawing/2014/main" id="{AC9B1FDF-CED3-4C3E-A099-559D8934D113}"/>
                </a:ext>
              </a:extLst>
            </p:cNvPr>
            <p:cNvSpPr>
              <a:spLocks noChangeShapeType="1"/>
            </p:cNvSpPr>
            <p:nvPr/>
          </p:nvSpPr>
          <p:spPr bwMode="auto">
            <a:xfrm>
              <a:off x="4350" y="628"/>
              <a:ext cx="32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8" name="Line 7">
              <a:extLst>
                <a:ext uri="{FF2B5EF4-FFF2-40B4-BE49-F238E27FC236}">
                  <a16:creationId xmlns:a16="http://schemas.microsoft.com/office/drawing/2014/main" id="{80583316-C6BD-4F1A-90E8-A152DE068B9B}"/>
                </a:ext>
              </a:extLst>
            </p:cNvPr>
            <p:cNvSpPr>
              <a:spLocks noChangeShapeType="1"/>
            </p:cNvSpPr>
            <p:nvPr/>
          </p:nvSpPr>
          <p:spPr bwMode="auto">
            <a:xfrm flipV="1">
              <a:off x="3981" y="288"/>
              <a:ext cx="0" cy="199"/>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 name="Line 8">
              <a:extLst>
                <a:ext uri="{FF2B5EF4-FFF2-40B4-BE49-F238E27FC236}">
                  <a16:creationId xmlns:a16="http://schemas.microsoft.com/office/drawing/2014/main" id="{ECBF605E-E963-4DE4-90F6-DA7FE0AA497D}"/>
                </a:ext>
              </a:extLst>
            </p:cNvPr>
            <p:cNvSpPr>
              <a:spLocks noChangeShapeType="1"/>
            </p:cNvSpPr>
            <p:nvPr/>
          </p:nvSpPr>
          <p:spPr bwMode="auto">
            <a:xfrm>
              <a:off x="3969" y="288"/>
              <a:ext cx="1332"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10" name="Group 9">
              <a:extLst>
                <a:ext uri="{FF2B5EF4-FFF2-40B4-BE49-F238E27FC236}">
                  <a16:creationId xmlns:a16="http://schemas.microsoft.com/office/drawing/2014/main" id="{F7F31A49-470D-4E93-8F35-3D3CFC549B9C}"/>
                </a:ext>
              </a:extLst>
            </p:cNvPr>
            <p:cNvGrpSpPr>
              <a:grpSpLocks/>
            </p:cNvGrpSpPr>
            <p:nvPr/>
          </p:nvGrpSpPr>
          <p:grpSpPr bwMode="auto">
            <a:xfrm>
              <a:off x="5178" y="747"/>
              <a:ext cx="314" cy="49"/>
              <a:chOff x="4941" y="839"/>
              <a:chExt cx="537" cy="58"/>
            </a:xfrm>
          </p:grpSpPr>
          <p:sp>
            <p:nvSpPr>
              <p:cNvPr id="163" name="Line 10">
                <a:extLst>
                  <a:ext uri="{FF2B5EF4-FFF2-40B4-BE49-F238E27FC236}">
                    <a16:creationId xmlns:a16="http://schemas.microsoft.com/office/drawing/2014/main" id="{AAE99833-F340-4D9A-B699-4E371AF6998D}"/>
                  </a:ext>
                </a:extLst>
              </p:cNvPr>
              <p:cNvSpPr>
                <a:spLocks noChangeShapeType="1"/>
              </p:cNvSpPr>
              <p:nvPr/>
            </p:nvSpPr>
            <p:spPr bwMode="auto">
              <a:xfrm>
                <a:off x="4941" y="862"/>
                <a:ext cx="504"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64" name="Freeform 11">
                <a:extLst>
                  <a:ext uri="{FF2B5EF4-FFF2-40B4-BE49-F238E27FC236}">
                    <a16:creationId xmlns:a16="http://schemas.microsoft.com/office/drawing/2014/main" id="{F98B6793-D601-464F-8DD8-E3EBC57A5530}"/>
                  </a:ext>
                </a:extLst>
              </p:cNvPr>
              <p:cNvSpPr>
                <a:spLocks/>
              </p:cNvSpPr>
              <p:nvPr/>
            </p:nvSpPr>
            <p:spPr bwMode="auto">
              <a:xfrm>
                <a:off x="5422" y="839"/>
                <a:ext cx="56" cy="58"/>
              </a:xfrm>
              <a:custGeom>
                <a:avLst/>
                <a:gdLst>
                  <a:gd name="T0" fmla="*/ 0 w 56"/>
                  <a:gd name="T1" fmla="*/ 58 h 58"/>
                  <a:gd name="T2" fmla="*/ 56 w 56"/>
                  <a:gd name="T3" fmla="*/ 23 h 58"/>
                  <a:gd name="T4" fmla="*/ 0 w 56"/>
                  <a:gd name="T5" fmla="*/ 0 h 58"/>
                  <a:gd name="T6" fmla="*/ 0 w 56"/>
                  <a:gd name="T7" fmla="*/ 58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8">
                    <a:moveTo>
                      <a:pt x="0" y="58"/>
                    </a:moveTo>
                    <a:lnTo>
                      <a:pt x="56" y="23"/>
                    </a:lnTo>
                    <a:lnTo>
                      <a:pt x="0" y="0"/>
                    </a:lnTo>
                    <a:lnTo>
                      <a:pt x="0" y="58"/>
                    </a:lnTo>
                    <a:close/>
                  </a:path>
                </a:pathLst>
              </a:custGeom>
              <a:solidFill>
                <a:srgbClr val="463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11" name="Line 12">
              <a:extLst>
                <a:ext uri="{FF2B5EF4-FFF2-40B4-BE49-F238E27FC236}">
                  <a16:creationId xmlns:a16="http://schemas.microsoft.com/office/drawing/2014/main" id="{069ED17E-92F9-4A7C-A577-1A4938397833}"/>
                </a:ext>
              </a:extLst>
            </p:cNvPr>
            <p:cNvSpPr>
              <a:spLocks noChangeShapeType="1"/>
            </p:cNvSpPr>
            <p:nvPr/>
          </p:nvSpPr>
          <p:spPr bwMode="auto">
            <a:xfrm>
              <a:off x="5301" y="304"/>
              <a:ext cx="0" cy="458"/>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 name="Rectangle 13">
              <a:extLst>
                <a:ext uri="{FF2B5EF4-FFF2-40B4-BE49-F238E27FC236}">
                  <a16:creationId xmlns:a16="http://schemas.microsoft.com/office/drawing/2014/main" id="{2C8BBCF2-5933-4150-A908-32FBADAAF21B}"/>
                </a:ext>
              </a:extLst>
            </p:cNvPr>
            <p:cNvSpPr>
              <a:spLocks noChangeArrowheads="1"/>
            </p:cNvSpPr>
            <p:nvPr/>
          </p:nvSpPr>
          <p:spPr bwMode="auto">
            <a:xfrm>
              <a:off x="4820" y="487"/>
              <a:ext cx="19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3" name="Rectangle 14">
              <a:extLst>
                <a:ext uri="{FF2B5EF4-FFF2-40B4-BE49-F238E27FC236}">
                  <a16:creationId xmlns:a16="http://schemas.microsoft.com/office/drawing/2014/main" id="{5CAF77A9-EA44-4BF2-A095-4784F56965D9}"/>
                </a:ext>
              </a:extLst>
            </p:cNvPr>
            <p:cNvSpPr>
              <a:spLocks noChangeArrowheads="1"/>
            </p:cNvSpPr>
            <p:nvPr/>
          </p:nvSpPr>
          <p:spPr bwMode="auto">
            <a:xfrm>
              <a:off x="4735" y="493"/>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2400" b="1">
                  <a:solidFill>
                    <a:srgbClr val="0033CC"/>
                  </a:solidFill>
                  <a:latin typeface="Times New Roman" panose="02020603050405020304" pitchFamily="18" charset="0"/>
                </a:rPr>
                <a:t>-</a:t>
              </a:r>
            </a:p>
          </p:txBody>
        </p:sp>
        <p:sp>
          <p:nvSpPr>
            <p:cNvPr id="14" name="Rectangle 15">
              <a:extLst>
                <a:ext uri="{FF2B5EF4-FFF2-40B4-BE49-F238E27FC236}">
                  <a16:creationId xmlns:a16="http://schemas.microsoft.com/office/drawing/2014/main" id="{F8F8E134-89DB-4289-805A-0FCA70251451}"/>
                </a:ext>
              </a:extLst>
            </p:cNvPr>
            <p:cNvSpPr>
              <a:spLocks noChangeArrowheads="1"/>
            </p:cNvSpPr>
            <p:nvPr/>
          </p:nvSpPr>
          <p:spPr bwMode="auto">
            <a:xfrm>
              <a:off x="4735" y="797"/>
              <a:ext cx="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a:t>
              </a:r>
              <a:endParaRPr kumimoji="1" lang="en-US" altLang="zh-CN" sz="2400" b="1">
                <a:solidFill>
                  <a:srgbClr val="0033CC"/>
                </a:solidFill>
                <a:latin typeface="Times New Roman" panose="02020603050405020304" pitchFamily="18" charset="0"/>
              </a:endParaRPr>
            </a:p>
          </p:txBody>
        </p:sp>
        <p:sp>
          <p:nvSpPr>
            <p:cNvPr id="15" name="Rectangle 16">
              <a:extLst>
                <a:ext uri="{FF2B5EF4-FFF2-40B4-BE49-F238E27FC236}">
                  <a16:creationId xmlns:a16="http://schemas.microsoft.com/office/drawing/2014/main" id="{82D492AD-BAB7-4F05-BA91-AC13B7FCCC7D}"/>
                </a:ext>
              </a:extLst>
            </p:cNvPr>
            <p:cNvSpPr>
              <a:spLocks noChangeArrowheads="1"/>
            </p:cNvSpPr>
            <p:nvPr/>
          </p:nvSpPr>
          <p:spPr bwMode="auto">
            <a:xfrm>
              <a:off x="3040" y="850"/>
              <a:ext cx="1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6" name="Rectangle 17">
              <a:extLst>
                <a:ext uri="{FF2B5EF4-FFF2-40B4-BE49-F238E27FC236}">
                  <a16:creationId xmlns:a16="http://schemas.microsoft.com/office/drawing/2014/main" id="{F35B2D51-7669-4AB9-8A0D-AD5E33EC3E52}"/>
                </a:ext>
              </a:extLst>
            </p:cNvPr>
            <p:cNvSpPr>
              <a:spLocks noChangeArrowheads="1"/>
            </p:cNvSpPr>
            <p:nvPr/>
          </p:nvSpPr>
          <p:spPr bwMode="auto">
            <a:xfrm>
              <a:off x="3108" y="886"/>
              <a:ext cx="2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CS    </a:t>
              </a:r>
              <a:endParaRPr kumimoji="1" lang="en-US" altLang="zh-CN" sz="2400" b="1">
                <a:solidFill>
                  <a:srgbClr val="0033CC"/>
                </a:solidFill>
                <a:latin typeface="Times New Roman" panose="02020603050405020304" pitchFamily="18" charset="0"/>
              </a:endParaRPr>
            </a:p>
          </p:txBody>
        </p:sp>
        <p:sp>
          <p:nvSpPr>
            <p:cNvPr id="17" name="Rectangle 18">
              <a:extLst>
                <a:ext uri="{FF2B5EF4-FFF2-40B4-BE49-F238E27FC236}">
                  <a16:creationId xmlns:a16="http://schemas.microsoft.com/office/drawing/2014/main" id="{8C819563-49B4-4ACE-8C81-640037D82530}"/>
                </a:ext>
              </a:extLst>
            </p:cNvPr>
            <p:cNvSpPr>
              <a:spLocks noChangeArrowheads="1"/>
            </p:cNvSpPr>
            <p:nvPr/>
          </p:nvSpPr>
          <p:spPr bwMode="auto">
            <a:xfrm>
              <a:off x="3376" y="886"/>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18" name="Rectangle 19">
              <a:extLst>
                <a:ext uri="{FF2B5EF4-FFF2-40B4-BE49-F238E27FC236}">
                  <a16:creationId xmlns:a16="http://schemas.microsoft.com/office/drawing/2014/main" id="{D6CBF03E-E37D-4BCD-AC65-74EAB5C5322C}"/>
                </a:ext>
              </a:extLst>
            </p:cNvPr>
            <p:cNvSpPr>
              <a:spLocks noChangeArrowheads="1"/>
            </p:cNvSpPr>
            <p:nvPr/>
          </p:nvSpPr>
          <p:spPr bwMode="auto">
            <a:xfrm>
              <a:off x="3399" y="886"/>
              <a:ext cx="4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XFER  </a:t>
              </a:r>
              <a:endParaRPr kumimoji="1" lang="en-US" altLang="zh-CN" sz="2400" b="1">
                <a:solidFill>
                  <a:srgbClr val="0033CC"/>
                </a:solidFill>
                <a:latin typeface="Times New Roman" panose="02020603050405020304" pitchFamily="18" charset="0"/>
              </a:endParaRPr>
            </a:p>
          </p:txBody>
        </p:sp>
        <p:sp>
          <p:nvSpPr>
            <p:cNvPr id="19" name="Rectangle 20">
              <a:extLst>
                <a:ext uri="{FF2B5EF4-FFF2-40B4-BE49-F238E27FC236}">
                  <a16:creationId xmlns:a16="http://schemas.microsoft.com/office/drawing/2014/main" id="{2061EE05-4D42-480C-A7BC-A257FD3CE932}"/>
                </a:ext>
              </a:extLst>
            </p:cNvPr>
            <p:cNvSpPr>
              <a:spLocks noChangeArrowheads="1"/>
            </p:cNvSpPr>
            <p:nvPr/>
          </p:nvSpPr>
          <p:spPr bwMode="auto">
            <a:xfrm>
              <a:off x="3802" y="88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20" name="Rectangle 21">
              <a:extLst>
                <a:ext uri="{FF2B5EF4-FFF2-40B4-BE49-F238E27FC236}">
                  <a16:creationId xmlns:a16="http://schemas.microsoft.com/office/drawing/2014/main" id="{E7FFC793-0313-4884-AA56-3D0B2DF9B08A}"/>
                </a:ext>
              </a:extLst>
            </p:cNvPr>
            <p:cNvSpPr>
              <a:spLocks noChangeArrowheads="1"/>
            </p:cNvSpPr>
            <p:nvPr/>
          </p:nvSpPr>
          <p:spPr bwMode="auto">
            <a:xfrm>
              <a:off x="3857" y="886"/>
              <a:ext cx="3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WR2</a:t>
              </a:r>
              <a:endParaRPr kumimoji="1" lang="en-US" altLang="zh-CN" sz="2400" b="1">
                <a:solidFill>
                  <a:srgbClr val="0033CC"/>
                </a:solidFill>
                <a:latin typeface="Times New Roman" panose="02020603050405020304" pitchFamily="18" charset="0"/>
              </a:endParaRPr>
            </a:p>
          </p:txBody>
        </p:sp>
        <p:sp>
          <p:nvSpPr>
            <p:cNvPr id="21" name="Rectangle 22">
              <a:extLst>
                <a:ext uri="{FF2B5EF4-FFF2-40B4-BE49-F238E27FC236}">
                  <a16:creationId xmlns:a16="http://schemas.microsoft.com/office/drawing/2014/main" id="{136CB05F-E1DB-4041-9B77-5D4EC962C9E9}"/>
                </a:ext>
              </a:extLst>
            </p:cNvPr>
            <p:cNvSpPr>
              <a:spLocks noChangeArrowheads="1"/>
            </p:cNvSpPr>
            <p:nvPr/>
          </p:nvSpPr>
          <p:spPr bwMode="auto">
            <a:xfrm>
              <a:off x="3175" y="686"/>
              <a:ext cx="8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22" name="Rectangle 23">
              <a:extLst>
                <a:ext uri="{FF2B5EF4-FFF2-40B4-BE49-F238E27FC236}">
                  <a16:creationId xmlns:a16="http://schemas.microsoft.com/office/drawing/2014/main" id="{F76A068F-18F5-4E21-9671-DAA26DA4FDA6}"/>
                </a:ext>
              </a:extLst>
            </p:cNvPr>
            <p:cNvSpPr>
              <a:spLocks noChangeArrowheads="1"/>
            </p:cNvSpPr>
            <p:nvPr/>
          </p:nvSpPr>
          <p:spPr bwMode="auto">
            <a:xfrm>
              <a:off x="3287" y="722"/>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ILE      WR1</a:t>
              </a:r>
              <a:endParaRPr kumimoji="1" lang="en-US" altLang="zh-CN" sz="2400" b="1">
                <a:solidFill>
                  <a:srgbClr val="0033CC"/>
                </a:solidFill>
                <a:latin typeface="Times New Roman" panose="02020603050405020304" pitchFamily="18" charset="0"/>
              </a:endParaRPr>
            </a:p>
          </p:txBody>
        </p:sp>
        <p:sp>
          <p:nvSpPr>
            <p:cNvPr id="23" name="Rectangle 24">
              <a:extLst>
                <a:ext uri="{FF2B5EF4-FFF2-40B4-BE49-F238E27FC236}">
                  <a16:creationId xmlns:a16="http://schemas.microsoft.com/office/drawing/2014/main" id="{62550FF0-935B-42ED-9102-77DECBF4B687}"/>
                </a:ext>
              </a:extLst>
            </p:cNvPr>
            <p:cNvSpPr>
              <a:spLocks noChangeArrowheads="1"/>
            </p:cNvSpPr>
            <p:nvPr/>
          </p:nvSpPr>
          <p:spPr bwMode="auto">
            <a:xfrm>
              <a:off x="3443" y="487"/>
              <a:ext cx="4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24" name="Rectangle 25">
              <a:extLst>
                <a:ext uri="{FF2B5EF4-FFF2-40B4-BE49-F238E27FC236}">
                  <a16:creationId xmlns:a16="http://schemas.microsoft.com/office/drawing/2014/main" id="{65345DCE-B0EA-464E-89CE-75EF4ACF2377}"/>
                </a:ext>
              </a:extLst>
            </p:cNvPr>
            <p:cNvSpPr>
              <a:spLocks noChangeArrowheads="1"/>
            </p:cNvSpPr>
            <p:nvPr/>
          </p:nvSpPr>
          <p:spPr bwMode="auto">
            <a:xfrm>
              <a:off x="3499" y="523"/>
              <a:ext cx="3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DAC1</a:t>
              </a:r>
              <a:endParaRPr kumimoji="1" lang="en-US" altLang="zh-CN" sz="2400" b="1">
                <a:solidFill>
                  <a:srgbClr val="0033CC"/>
                </a:solidFill>
                <a:latin typeface="Times New Roman" panose="02020603050405020304" pitchFamily="18" charset="0"/>
              </a:endParaRPr>
            </a:p>
          </p:txBody>
        </p:sp>
        <p:sp>
          <p:nvSpPr>
            <p:cNvPr id="25" name="Line 26">
              <a:extLst>
                <a:ext uri="{FF2B5EF4-FFF2-40B4-BE49-F238E27FC236}">
                  <a16:creationId xmlns:a16="http://schemas.microsoft.com/office/drawing/2014/main" id="{2BB7D197-2BCD-48A9-9586-53E3DA6DC633}"/>
                </a:ext>
              </a:extLst>
            </p:cNvPr>
            <p:cNvSpPr>
              <a:spLocks noChangeShapeType="1"/>
            </p:cNvSpPr>
            <p:nvPr/>
          </p:nvSpPr>
          <p:spPr bwMode="auto">
            <a:xfrm>
              <a:off x="3163" y="1061"/>
              <a:ext cx="12"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6" name="Line 27">
              <a:extLst>
                <a:ext uri="{FF2B5EF4-FFF2-40B4-BE49-F238E27FC236}">
                  <a16:creationId xmlns:a16="http://schemas.microsoft.com/office/drawing/2014/main" id="{08A8467E-E47F-41CB-AFA6-411EAE84D40D}"/>
                </a:ext>
              </a:extLst>
            </p:cNvPr>
            <p:cNvSpPr>
              <a:spLocks noChangeShapeType="1"/>
            </p:cNvSpPr>
            <p:nvPr/>
          </p:nvSpPr>
          <p:spPr bwMode="auto">
            <a:xfrm>
              <a:off x="3320" y="1061"/>
              <a:ext cx="1" cy="176"/>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7" name="Line 28">
              <a:extLst>
                <a:ext uri="{FF2B5EF4-FFF2-40B4-BE49-F238E27FC236}">
                  <a16:creationId xmlns:a16="http://schemas.microsoft.com/office/drawing/2014/main" id="{BB17E8B1-F14D-4C23-BCC6-2DCEF03787D3}"/>
                </a:ext>
              </a:extLst>
            </p:cNvPr>
            <p:cNvSpPr>
              <a:spLocks noChangeShapeType="1"/>
            </p:cNvSpPr>
            <p:nvPr/>
          </p:nvSpPr>
          <p:spPr bwMode="auto">
            <a:xfrm>
              <a:off x="3589" y="1061"/>
              <a:ext cx="0" cy="262"/>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8" name="Line 29">
              <a:extLst>
                <a:ext uri="{FF2B5EF4-FFF2-40B4-BE49-F238E27FC236}">
                  <a16:creationId xmlns:a16="http://schemas.microsoft.com/office/drawing/2014/main" id="{D8541BB2-E390-42A6-8199-6726E4B25B5B}"/>
                </a:ext>
              </a:extLst>
            </p:cNvPr>
            <p:cNvSpPr>
              <a:spLocks noChangeShapeType="1"/>
            </p:cNvSpPr>
            <p:nvPr/>
          </p:nvSpPr>
          <p:spPr bwMode="auto">
            <a:xfrm>
              <a:off x="3957" y="1062"/>
              <a:ext cx="0" cy="353"/>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29" name="Line 30">
              <a:extLst>
                <a:ext uri="{FF2B5EF4-FFF2-40B4-BE49-F238E27FC236}">
                  <a16:creationId xmlns:a16="http://schemas.microsoft.com/office/drawing/2014/main" id="{6596BC40-86E1-46EF-AD60-31A0B2EAA217}"/>
                </a:ext>
              </a:extLst>
            </p:cNvPr>
            <p:cNvSpPr>
              <a:spLocks noChangeShapeType="1"/>
            </p:cNvSpPr>
            <p:nvPr/>
          </p:nvSpPr>
          <p:spPr bwMode="auto">
            <a:xfrm>
              <a:off x="3175" y="1051"/>
              <a:ext cx="0" cy="128"/>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0" name="Line 31">
              <a:extLst>
                <a:ext uri="{FF2B5EF4-FFF2-40B4-BE49-F238E27FC236}">
                  <a16:creationId xmlns:a16="http://schemas.microsoft.com/office/drawing/2014/main" id="{A0C5D3D0-3FAF-426F-9C52-E230E0CF6032}"/>
                </a:ext>
              </a:extLst>
            </p:cNvPr>
            <p:cNvSpPr>
              <a:spLocks noChangeShapeType="1"/>
            </p:cNvSpPr>
            <p:nvPr/>
          </p:nvSpPr>
          <p:spPr bwMode="auto">
            <a:xfrm>
              <a:off x="3802" y="1061"/>
              <a:ext cx="1" cy="117"/>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1" name="Line 32">
              <a:extLst>
                <a:ext uri="{FF2B5EF4-FFF2-40B4-BE49-F238E27FC236}">
                  <a16:creationId xmlns:a16="http://schemas.microsoft.com/office/drawing/2014/main" id="{6F56A248-4254-4993-A0CF-AF8AFE30EC6D}"/>
                </a:ext>
              </a:extLst>
            </p:cNvPr>
            <p:cNvSpPr>
              <a:spLocks noChangeShapeType="1"/>
            </p:cNvSpPr>
            <p:nvPr/>
          </p:nvSpPr>
          <p:spPr bwMode="auto">
            <a:xfrm flipV="1">
              <a:off x="3802" y="1161"/>
              <a:ext cx="167" cy="6"/>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2" name="Line 33">
              <a:extLst>
                <a:ext uri="{FF2B5EF4-FFF2-40B4-BE49-F238E27FC236}">
                  <a16:creationId xmlns:a16="http://schemas.microsoft.com/office/drawing/2014/main" id="{9D507087-2E85-49E8-8509-41A0E0AAE837}"/>
                </a:ext>
              </a:extLst>
            </p:cNvPr>
            <p:cNvSpPr>
              <a:spLocks noChangeShapeType="1"/>
            </p:cNvSpPr>
            <p:nvPr/>
          </p:nvSpPr>
          <p:spPr bwMode="auto">
            <a:xfrm flipV="1">
              <a:off x="2101" y="1178"/>
              <a:ext cx="1088"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3" name="Line 34">
              <a:extLst>
                <a:ext uri="{FF2B5EF4-FFF2-40B4-BE49-F238E27FC236}">
                  <a16:creationId xmlns:a16="http://schemas.microsoft.com/office/drawing/2014/main" id="{0C079FB0-6058-4732-A709-F36F8D4DD852}"/>
                </a:ext>
              </a:extLst>
            </p:cNvPr>
            <p:cNvSpPr>
              <a:spLocks noChangeShapeType="1"/>
            </p:cNvSpPr>
            <p:nvPr/>
          </p:nvSpPr>
          <p:spPr bwMode="auto">
            <a:xfrm flipV="1">
              <a:off x="2693" y="1227"/>
              <a:ext cx="628" cy="4"/>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4" name="Line 35">
              <a:extLst>
                <a:ext uri="{FF2B5EF4-FFF2-40B4-BE49-F238E27FC236}">
                  <a16:creationId xmlns:a16="http://schemas.microsoft.com/office/drawing/2014/main" id="{A0F1AAF7-73E0-476E-9479-7F99DBBB2305}"/>
                </a:ext>
              </a:extLst>
            </p:cNvPr>
            <p:cNvSpPr>
              <a:spLocks noChangeShapeType="1"/>
            </p:cNvSpPr>
            <p:nvPr/>
          </p:nvSpPr>
          <p:spPr bwMode="auto">
            <a:xfrm>
              <a:off x="2816" y="1323"/>
              <a:ext cx="773" cy="1"/>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5" name="Line 36">
              <a:extLst>
                <a:ext uri="{FF2B5EF4-FFF2-40B4-BE49-F238E27FC236}">
                  <a16:creationId xmlns:a16="http://schemas.microsoft.com/office/drawing/2014/main" id="{175728CA-723C-4F30-86AD-D0DBC7EBEF60}"/>
                </a:ext>
              </a:extLst>
            </p:cNvPr>
            <p:cNvSpPr>
              <a:spLocks noChangeShapeType="1"/>
            </p:cNvSpPr>
            <p:nvPr/>
          </p:nvSpPr>
          <p:spPr bwMode="auto">
            <a:xfrm>
              <a:off x="2928" y="1419"/>
              <a:ext cx="1041" cy="1"/>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6" name="Freeform 37">
              <a:extLst>
                <a:ext uri="{FF2B5EF4-FFF2-40B4-BE49-F238E27FC236}">
                  <a16:creationId xmlns:a16="http://schemas.microsoft.com/office/drawing/2014/main" id="{484322EF-3579-4571-AFCC-2965B9BA6044}"/>
                </a:ext>
              </a:extLst>
            </p:cNvPr>
            <p:cNvSpPr>
              <a:spLocks/>
            </p:cNvSpPr>
            <p:nvPr/>
          </p:nvSpPr>
          <p:spPr bwMode="auto">
            <a:xfrm>
              <a:off x="3029" y="1776"/>
              <a:ext cx="1522" cy="574"/>
            </a:xfrm>
            <a:custGeom>
              <a:avLst/>
              <a:gdLst>
                <a:gd name="T0" fmla="*/ 1142 w 1522"/>
                <a:gd name="T1" fmla="*/ 0 h 574"/>
                <a:gd name="T2" fmla="*/ 0 w 1522"/>
                <a:gd name="T3" fmla="*/ 0 h 574"/>
                <a:gd name="T4" fmla="*/ 0 w 1522"/>
                <a:gd name="T5" fmla="*/ 574 h 574"/>
                <a:gd name="T6" fmla="*/ 1142 w 1522"/>
                <a:gd name="T7" fmla="*/ 574 h 574"/>
                <a:gd name="T8" fmla="*/ 1522 w 1522"/>
                <a:gd name="T9" fmla="*/ 281 h 574"/>
                <a:gd name="T10" fmla="*/ 1142 w 1522"/>
                <a:gd name="T11" fmla="*/ 0 h 5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2" h="574">
                  <a:moveTo>
                    <a:pt x="1142" y="0"/>
                  </a:moveTo>
                  <a:lnTo>
                    <a:pt x="0" y="0"/>
                  </a:lnTo>
                  <a:lnTo>
                    <a:pt x="0" y="574"/>
                  </a:lnTo>
                  <a:lnTo>
                    <a:pt x="1142" y="574"/>
                  </a:lnTo>
                  <a:lnTo>
                    <a:pt x="1522" y="281"/>
                  </a:lnTo>
                  <a:lnTo>
                    <a:pt x="1142" y="0"/>
                  </a:lnTo>
                  <a:close/>
                </a:path>
              </a:pathLst>
            </a:custGeom>
            <a:solidFill>
              <a:srgbClr val="FF99FF"/>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7" name="Freeform 38">
              <a:extLst>
                <a:ext uri="{FF2B5EF4-FFF2-40B4-BE49-F238E27FC236}">
                  <a16:creationId xmlns:a16="http://schemas.microsoft.com/office/drawing/2014/main" id="{CA91C88A-90F1-4ED6-AF08-458FEDFF32BC}"/>
                </a:ext>
              </a:extLst>
            </p:cNvPr>
            <p:cNvSpPr>
              <a:spLocks/>
            </p:cNvSpPr>
            <p:nvPr/>
          </p:nvSpPr>
          <p:spPr bwMode="auto">
            <a:xfrm>
              <a:off x="4675" y="1740"/>
              <a:ext cx="537" cy="633"/>
            </a:xfrm>
            <a:custGeom>
              <a:avLst/>
              <a:gdLst>
                <a:gd name="T0" fmla="*/ 537 w 537"/>
                <a:gd name="T1" fmla="*/ 316 h 633"/>
                <a:gd name="T2" fmla="*/ 0 w 537"/>
                <a:gd name="T3" fmla="*/ 0 h 633"/>
                <a:gd name="T4" fmla="*/ 0 w 537"/>
                <a:gd name="T5" fmla="*/ 633 h 633"/>
                <a:gd name="T6" fmla="*/ 537 w 537"/>
                <a:gd name="T7" fmla="*/ 316 h 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7" h="633">
                  <a:moveTo>
                    <a:pt x="537" y="316"/>
                  </a:moveTo>
                  <a:lnTo>
                    <a:pt x="0" y="0"/>
                  </a:lnTo>
                  <a:lnTo>
                    <a:pt x="0" y="633"/>
                  </a:lnTo>
                  <a:lnTo>
                    <a:pt x="537" y="316"/>
                  </a:lnTo>
                  <a:close/>
                </a:path>
              </a:pathLst>
            </a:custGeom>
            <a:solidFill>
              <a:srgbClr val="FFFF99"/>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8" name="Line 39">
              <a:extLst>
                <a:ext uri="{FF2B5EF4-FFF2-40B4-BE49-F238E27FC236}">
                  <a16:creationId xmlns:a16="http://schemas.microsoft.com/office/drawing/2014/main" id="{A33E6BAF-35DB-4DC6-B4AE-F47B7117C750}"/>
                </a:ext>
              </a:extLst>
            </p:cNvPr>
            <p:cNvSpPr>
              <a:spLocks noChangeShapeType="1"/>
            </p:cNvSpPr>
            <p:nvPr/>
          </p:nvSpPr>
          <p:spPr bwMode="auto">
            <a:xfrm>
              <a:off x="4350" y="2187"/>
              <a:ext cx="325"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39" name="Line 40">
              <a:extLst>
                <a:ext uri="{FF2B5EF4-FFF2-40B4-BE49-F238E27FC236}">
                  <a16:creationId xmlns:a16="http://schemas.microsoft.com/office/drawing/2014/main" id="{DE58937D-EE1F-4BA6-88C0-F06C60BE2FDB}"/>
                </a:ext>
              </a:extLst>
            </p:cNvPr>
            <p:cNvSpPr>
              <a:spLocks noChangeShapeType="1"/>
            </p:cNvSpPr>
            <p:nvPr/>
          </p:nvSpPr>
          <p:spPr bwMode="auto">
            <a:xfrm>
              <a:off x="4350" y="1916"/>
              <a:ext cx="32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40" name="Line 41">
              <a:extLst>
                <a:ext uri="{FF2B5EF4-FFF2-40B4-BE49-F238E27FC236}">
                  <a16:creationId xmlns:a16="http://schemas.microsoft.com/office/drawing/2014/main" id="{202CFBB8-24E3-4D5C-B76E-AA99BA31E209}"/>
                </a:ext>
              </a:extLst>
            </p:cNvPr>
            <p:cNvSpPr>
              <a:spLocks noChangeShapeType="1"/>
            </p:cNvSpPr>
            <p:nvPr/>
          </p:nvSpPr>
          <p:spPr bwMode="auto">
            <a:xfrm flipV="1">
              <a:off x="3981" y="1577"/>
              <a:ext cx="0" cy="199"/>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41" name="Line 42">
              <a:extLst>
                <a:ext uri="{FF2B5EF4-FFF2-40B4-BE49-F238E27FC236}">
                  <a16:creationId xmlns:a16="http://schemas.microsoft.com/office/drawing/2014/main" id="{F368C27E-ED56-4A52-877D-A7BF743305DF}"/>
                </a:ext>
              </a:extLst>
            </p:cNvPr>
            <p:cNvSpPr>
              <a:spLocks noChangeShapeType="1"/>
            </p:cNvSpPr>
            <p:nvPr/>
          </p:nvSpPr>
          <p:spPr bwMode="auto">
            <a:xfrm>
              <a:off x="3969" y="1577"/>
              <a:ext cx="1332"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42" name="Group 43">
              <a:extLst>
                <a:ext uri="{FF2B5EF4-FFF2-40B4-BE49-F238E27FC236}">
                  <a16:creationId xmlns:a16="http://schemas.microsoft.com/office/drawing/2014/main" id="{15D7A145-AC24-4F46-9126-672DEA0D03AB}"/>
                </a:ext>
              </a:extLst>
            </p:cNvPr>
            <p:cNvGrpSpPr>
              <a:grpSpLocks/>
            </p:cNvGrpSpPr>
            <p:nvPr/>
          </p:nvGrpSpPr>
          <p:grpSpPr bwMode="auto">
            <a:xfrm>
              <a:off x="5212" y="2022"/>
              <a:ext cx="291" cy="53"/>
              <a:chOff x="4941" y="2127"/>
              <a:chExt cx="537" cy="59"/>
            </a:xfrm>
          </p:grpSpPr>
          <p:sp>
            <p:nvSpPr>
              <p:cNvPr id="161" name="Line 44">
                <a:extLst>
                  <a:ext uri="{FF2B5EF4-FFF2-40B4-BE49-F238E27FC236}">
                    <a16:creationId xmlns:a16="http://schemas.microsoft.com/office/drawing/2014/main" id="{4C0FC89B-D67E-4F70-B173-62EC4760FA4A}"/>
                  </a:ext>
                </a:extLst>
              </p:cNvPr>
              <p:cNvSpPr>
                <a:spLocks noChangeShapeType="1"/>
              </p:cNvSpPr>
              <p:nvPr/>
            </p:nvSpPr>
            <p:spPr bwMode="auto">
              <a:xfrm>
                <a:off x="4941" y="2150"/>
                <a:ext cx="504"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62" name="Freeform 45">
                <a:extLst>
                  <a:ext uri="{FF2B5EF4-FFF2-40B4-BE49-F238E27FC236}">
                    <a16:creationId xmlns:a16="http://schemas.microsoft.com/office/drawing/2014/main" id="{E3AF7610-8220-4622-A3A1-F0B20F5BA19D}"/>
                  </a:ext>
                </a:extLst>
              </p:cNvPr>
              <p:cNvSpPr>
                <a:spLocks/>
              </p:cNvSpPr>
              <p:nvPr/>
            </p:nvSpPr>
            <p:spPr bwMode="auto">
              <a:xfrm>
                <a:off x="5422" y="2127"/>
                <a:ext cx="56" cy="59"/>
              </a:xfrm>
              <a:custGeom>
                <a:avLst/>
                <a:gdLst>
                  <a:gd name="T0" fmla="*/ 0 w 56"/>
                  <a:gd name="T1" fmla="*/ 59 h 59"/>
                  <a:gd name="T2" fmla="*/ 56 w 56"/>
                  <a:gd name="T3" fmla="*/ 23 h 59"/>
                  <a:gd name="T4" fmla="*/ 0 w 56"/>
                  <a:gd name="T5" fmla="*/ 0 h 59"/>
                  <a:gd name="T6" fmla="*/ 0 w 56"/>
                  <a:gd name="T7" fmla="*/ 59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9">
                    <a:moveTo>
                      <a:pt x="0" y="59"/>
                    </a:moveTo>
                    <a:lnTo>
                      <a:pt x="56" y="23"/>
                    </a:lnTo>
                    <a:lnTo>
                      <a:pt x="0" y="0"/>
                    </a:lnTo>
                    <a:lnTo>
                      <a:pt x="0" y="59"/>
                    </a:lnTo>
                    <a:close/>
                  </a:path>
                </a:pathLst>
              </a:custGeom>
              <a:solidFill>
                <a:srgbClr val="463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43" name="Line 46">
              <a:extLst>
                <a:ext uri="{FF2B5EF4-FFF2-40B4-BE49-F238E27FC236}">
                  <a16:creationId xmlns:a16="http://schemas.microsoft.com/office/drawing/2014/main" id="{93DCD60B-6375-4FB5-AF2C-7179AE0A63DA}"/>
                </a:ext>
              </a:extLst>
            </p:cNvPr>
            <p:cNvSpPr>
              <a:spLocks noChangeShapeType="1"/>
            </p:cNvSpPr>
            <p:nvPr/>
          </p:nvSpPr>
          <p:spPr bwMode="auto">
            <a:xfrm>
              <a:off x="5301" y="1577"/>
              <a:ext cx="0" cy="469"/>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44" name="Rectangle 47">
              <a:extLst>
                <a:ext uri="{FF2B5EF4-FFF2-40B4-BE49-F238E27FC236}">
                  <a16:creationId xmlns:a16="http://schemas.microsoft.com/office/drawing/2014/main" id="{DA35D9FF-62CF-4737-8BA5-22AE96264BE9}"/>
                </a:ext>
              </a:extLst>
            </p:cNvPr>
            <p:cNvSpPr>
              <a:spLocks noChangeArrowheads="1"/>
            </p:cNvSpPr>
            <p:nvPr/>
          </p:nvSpPr>
          <p:spPr bwMode="auto">
            <a:xfrm>
              <a:off x="4820" y="1776"/>
              <a:ext cx="19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45" name="Rectangle 48">
              <a:extLst>
                <a:ext uri="{FF2B5EF4-FFF2-40B4-BE49-F238E27FC236}">
                  <a16:creationId xmlns:a16="http://schemas.microsoft.com/office/drawing/2014/main" id="{7C24C746-D162-4723-BC12-FED884C60AD4}"/>
                </a:ext>
              </a:extLst>
            </p:cNvPr>
            <p:cNvSpPr>
              <a:spLocks noChangeArrowheads="1"/>
            </p:cNvSpPr>
            <p:nvPr/>
          </p:nvSpPr>
          <p:spPr bwMode="auto">
            <a:xfrm>
              <a:off x="4713" y="1792"/>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2400" b="1">
                  <a:solidFill>
                    <a:srgbClr val="0033CC"/>
                  </a:solidFill>
                  <a:latin typeface="Times New Roman" panose="02020603050405020304" pitchFamily="18" charset="0"/>
                </a:rPr>
                <a:t>-</a:t>
              </a:r>
            </a:p>
          </p:txBody>
        </p:sp>
        <p:sp>
          <p:nvSpPr>
            <p:cNvPr id="46" name="Rectangle 49">
              <a:extLst>
                <a:ext uri="{FF2B5EF4-FFF2-40B4-BE49-F238E27FC236}">
                  <a16:creationId xmlns:a16="http://schemas.microsoft.com/office/drawing/2014/main" id="{21B287BB-6BD7-462E-9D54-F6932D9493A4}"/>
                </a:ext>
              </a:extLst>
            </p:cNvPr>
            <p:cNvSpPr>
              <a:spLocks noChangeArrowheads="1"/>
            </p:cNvSpPr>
            <p:nvPr/>
          </p:nvSpPr>
          <p:spPr bwMode="auto">
            <a:xfrm>
              <a:off x="4713" y="2092"/>
              <a:ext cx="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a:t>
              </a:r>
              <a:endParaRPr kumimoji="1" lang="en-US" altLang="zh-CN" sz="2400" b="1">
                <a:solidFill>
                  <a:srgbClr val="0033CC"/>
                </a:solidFill>
                <a:latin typeface="Times New Roman" panose="02020603050405020304" pitchFamily="18" charset="0"/>
              </a:endParaRPr>
            </a:p>
          </p:txBody>
        </p:sp>
        <p:sp>
          <p:nvSpPr>
            <p:cNvPr id="47" name="Rectangle 50">
              <a:extLst>
                <a:ext uri="{FF2B5EF4-FFF2-40B4-BE49-F238E27FC236}">
                  <a16:creationId xmlns:a16="http://schemas.microsoft.com/office/drawing/2014/main" id="{865A4BA4-0B5F-48ED-AB4E-2B892F4B59AA}"/>
                </a:ext>
              </a:extLst>
            </p:cNvPr>
            <p:cNvSpPr>
              <a:spLocks noChangeArrowheads="1"/>
            </p:cNvSpPr>
            <p:nvPr/>
          </p:nvSpPr>
          <p:spPr bwMode="auto">
            <a:xfrm>
              <a:off x="3040" y="2139"/>
              <a:ext cx="1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48" name="Rectangle 51">
              <a:extLst>
                <a:ext uri="{FF2B5EF4-FFF2-40B4-BE49-F238E27FC236}">
                  <a16:creationId xmlns:a16="http://schemas.microsoft.com/office/drawing/2014/main" id="{B9D1A26D-632E-492F-869E-13877AB8253E}"/>
                </a:ext>
              </a:extLst>
            </p:cNvPr>
            <p:cNvSpPr>
              <a:spLocks noChangeArrowheads="1"/>
            </p:cNvSpPr>
            <p:nvPr/>
          </p:nvSpPr>
          <p:spPr bwMode="auto">
            <a:xfrm>
              <a:off x="3108" y="2120"/>
              <a:ext cx="2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2400" b="1">
                  <a:solidFill>
                    <a:srgbClr val="0033CC"/>
                  </a:solidFill>
                  <a:latin typeface="Times New Roman" panose="02020603050405020304" pitchFamily="18" charset="0"/>
                </a:rPr>
                <a:t>cs</a:t>
              </a:r>
            </a:p>
          </p:txBody>
        </p:sp>
        <p:sp>
          <p:nvSpPr>
            <p:cNvPr id="49" name="Rectangle 52">
              <a:extLst>
                <a:ext uri="{FF2B5EF4-FFF2-40B4-BE49-F238E27FC236}">
                  <a16:creationId xmlns:a16="http://schemas.microsoft.com/office/drawing/2014/main" id="{03000107-D0E4-4B70-B66B-08235F648F13}"/>
                </a:ext>
              </a:extLst>
            </p:cNvPr>
            <p:cNvSpPr>
              <a:spLocks noChangeArrowheads="1"/>
            </p:cNvSpPr>
            <p:nvPr/>
          </p:nvSpPr>
          <p:spPr bwMode="auto">
            <a:xfrm>
              <a:off x="3376" y="217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50" name="Rectangle 53">
              <a:extLst>
                <a:ext uri="{FF2B5EF4-FFF2-40B4-BE49-F238E27FC236}">
                  <a16:creationId xmlns:a16="http://schemas.microsoft.com/office/drawing/2014/main" id="{A52D88EE-C65E-46F2-95F7-AE3D800AEF3F}"/>
                </a:ext>
              </a:extLst>
            </p:cNvPr>
            <p:cNvSpPr>
              <a:spLocks noChangeArrowheads="1"/>
            </p:cNvSpPr>
            <p:nvPr/>
          </p:nvSpPr>
          <p:spPr bwMode="auto">
            <a:xfrm>
              <a:off x="3399" y="2174"/>
              <a:ext cx="4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XFER  </a:t>
              </a:r>
              <a:endParaRPr kumimoji="1" lang="en-US" altLang="zh-CN" sz="2400" b="1">
                <a:solidFill>
                  <a:srgbClr val="0033CC"/>
                </a:solidFill>
                <a:latin typeface="Times New Roman" panose="02020603050405020304" pitchFamily="18" charset="0"/>
              </a:endParaRPr>
            </a:p>
          </p:txBody>
        </p:sp>
        <p:sp>
          <p:nvSpPr>
            <p:cNvPr id="51" name="Rectangle 54">
              <a:extLst>
                <a:ext uri="{FF2B5EF4-FFF2-40B4-BE49-F238E27FC236}">
                  <a16:creationId xmlns:a16="http://schemas.microsoft.com/office/drawing/2014/main" id="{931C74A0-D2D8-4309-9047-B72A4B743844}"/>
                </a:ext>
              </a:extLst>
            </p:cNvPr>
            <p:cNvSpPr>
              <a:spLocks noChangeArrowheads="1"/>
            </p:cNvSpPr>
            <p:nvPr/>
          </p:nvSpPr>
          <p:spPr bwMode="auto">
            <a:xfrm>
              <a:off x="3802" y="217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52" name="Rectangle 55">
              <a:extLst>
                <a:ext uri="{FF2B5EF4-FFF2-40B4-BE49-F238E27FC236}">
                  <a16:creationId xmlns:a16="http://schemas.microsoft.com/office/drawing/2014/main" id="{9D0DCA95-670C-4DB3-AC20-00275C8D26C4}"/>
                </a:ext>
              </a:extLst>
            </p:cNvPr>
            <p:cNvSpPr>
              <a:spLocks noChangeArrowheads="1"/>
            </p:cNvSpPr>
            <p:nvPr/>
          </p:nvSpPr>
          <p:spPr bwMode="auto">
            <a:xfrm>
              <a:off x="3857" y="2174"/>
              <a:ext cx="3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WR2</a:t>
              </a:r>
              <a:endParaRPr kumimoji="1" lang="en-US" altLang="zh-CN" sz="2400" b="1">
                <a:solidFill>
                  <a:srgbClr val="0033CC"/>
                </a:solidFill>
                <a:latin typeface="Times New Roman" panose="02020603050405020304" pitchFamily="18" charset="0"/>
              </a:endParaRPr>
            </a:p>
          </p:txBody>
        </p:sp>
        <p:sp>
          <p:nvSpPr>
            <p:cNvPr id="53" name="Rectangle 56">
              <a:extLst>
                <a:ext uri="{FF2B5EF4-FFF2-40B4-BE49-F238E27FC236}">
                  <a16:creationId xmlns:a16="http://schemas.microsoft.com/office/drawing/2014/main" id="{9649C348-3627-432C-B2C6-C194E1C8780D}"/>
                </a:ext>
              </a:extLst>
            </p:cNvPr>
            <p:cNvSpPr>
              <a:spLocks noChangeArrowheads="1"/>
            </p:cNvSpPr>
            <p:nvPr/>
          </p:nvSpPr>
          <p:spPr bwMode="auto">
            <a:xfrm>
              <a:off x="3175" y="1975"/>
              <a:ext cx="8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54" name="Rectangle 57">
              <a:extLst>
                <a:ext uri="{FF2B5EF4-FFF2-40B4-BE49-F238E27FC236}">
                  <a16:creationId xmlns:a16="http://schemas.microsoft.com/office/drawing/2014/main" id="{52FE0D37-48B8-4FFD-B043-24A6DDED72BA}"/>
                </a:ext>
              </a:extLst>
            </p:cNvPr>
            <p:cNvSpPr>
              <a:spLocks noChangeArrowheads="1"/>
            </p:cNvSpPr>
            <p:nvPr/>
          </p:nvSpPr>
          <p:spPr bwMode="auto">
            <a:xfrm>
              <a:off x="3287" y="2010"/>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ILE      WR1</a:t>
              </a:r>
              <a:endParaRPr kumimoji="1" lang="en-US" altLang="zh-CN" sz="2400" b="1">
                <a:solidFill>
                  <a:srgbClr val="0033CC"/>
                </a:solidFill>
                <a:latin typeface="Times New Roman" panose="02020603050405020304" pitchFamily="18" charset="0"/>
              </a:endParaRPr>
            </a:p>
          </p:txBody>
        </p:sp>
        <p:sp>
          <p:nvSpPr>
            <p:cNvPr id="55" name="Rectangle 58">
              <a:extLst>
                <a:ext uri="{FF2B5EF4-FFF2-40B4-BE49-F238E27FC236}">
                  <a16:creationId xmlns:a16="http://schemas.microsoft.com/office/drawing/2014/main" id="{B4ED102D-126F-4CC7-B896-3DACBB2815AD}"/>
                </a:ext>
              </a:extLst>
            </p:cNvPr>
            <p:cNvSpPr>
              <a:spLocks noChangeArrowheads="1"/>
            </p:cNvSpPr>
            <p:nvPr/>
          </p:nvSpPr>
          <p:spPr bwMode="auto">
            <a:xfrm>
              <a:off x="3443" y="1776"/>
              <a:ext cx="4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56" name="Rectangle 59">
              <a:extLst>
                <a:ext uri="{FF2B5EF4-FFF2-40B4-BE49-F238E27FC236}">
                  <a16:creationId xmlns:a16="http://schemas.microsoft.com/office/drawing/2014/main" id="{0DC256BD-A201-4667-9A93-6511B94DBD55}"/>
                </a:ext>
              </a:extLst>
            </p:cNvPr>
            <p:cNvSpPr>
              <a:spLocks noChangeArrowheads="1"/>
            </p:cNvSpPr>
            <p:nvPr/>
          </p:nvSpPr>
          <p:spPr bwMode="auto">
            <a:xfrm>
              <a:off x="3499" y="1811"/>
              <a:ext cx="3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DAC2</a:t>
              </a:r>
              <a:endParaRPr kumimoji="1" lang="en-US" altLang="zh-CN" sz="2400" b="1">
                <a:solidFill>
                  <a:srgbClr val="0033CC"/>
                </a:solidFill>
                <a:latin typeface="Times New Roman" panose="02020603050405020304" pitchFamily="18" charset="0"/>
              </a:endParaRPr>
            </a:p>
          </p:txBody>
        </p:sp>
        <p:sp>
          <p:nvSpPr>
            <p:cNvPr id="57" name="Line 60">
              <a:extLst>
                <a:ext uri="{FF2B5EF4-FFF2-40B4-BE49-F238E27FC236}">
                  <a16:creationId xmlns:a16="http://schemas.microsoft.com/office/drawing/2014/main" id="{0D3A4C3F-1CD3-4C43-9D9E-290B57303A82}"/>
                </a:ext>
              </a:extLst>
            </p:cNvPr>
            <p:cNvSpPr>
              <a:spLocks noChangeShapeType="1"/>
            </p:cNvSpPr>
            <p:nvPr/>
          </p:nvSpPr>
          <p:spPr bwMode="auto">
            <a:xfrm>
              <a:off x="3163" y="2350"/>
              <a:ext cx="12"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58" name="Line 61">
              <a:extLst>
                <a:ext uri="{FF2B5EF4-FFF2-40B4-BE49-F238E27FC236}">
                  <a16:creationId xmlns:a16="http://schemas.microsoft.com/office/drawing/2014/main" id="{EF342A17-D982-48AF-8BD7-82F878505D23}"/>
                </a:ext>
              </a:extLst>
            </p:cNvPr>
            <p:cNvSpPr>
              <a:spLocks noChangeShapeType="1"/>
            </p:cNvSpPr>
            <p:nvPr/>
          </p:nvSpPr>
          <p:spPr bwMode="auto">
            <a:xfrm>
              <a:off x="3320" y="2350"/>
              <a:ext cx="1" cy="18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59" name="Line 62">
              <a:extLst>
                <a:ext uri="{FF2B5EF4-FFF2-40B4-BE49-F238E27FC236}">
                  <a16:creationId xmlns:a16="http://schemas.microsoft.com/office/drawing/2014/main" id="{BF809E91-80D2-427E-871E-2F3AD6C8177A}"/>
                </a:ext>
              </a:extLst>
            </p:cNvPr>
            <p:cNvSpPr>
              <a:spLocks noChangeShapeType="1"/>
            </p:cNvSpPr>
            <p:nvPr/>
          </p:nvSpPr>
          <p:spPr bwMode="auto">
            <a:xfrm flipH="1">
              <a:off x="3573" y="2350"/>
              <a:ext cx="0" cy="281"/>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0" name="Line 63">
              <a:extLst>
                <a:ext uri="{FF2B5EF4-FFF2-40B4-BE49-F238E27FC236}">
                  <a16:creationId xmlns:a16="http://schemas.microsoft.com/office/drawing/2014/main" id="{7C4BE25E-0E3B-4CA8-A738-34FF637779F1}"/>
                </a:ext>
              </a:extLst>
            </p:cNvPr>
            <p:cNvSpPr>
              <a:spLocks noChangeShapeType="1"/>
            </p:cNvSpPr>
            <p:nvPr/>
          </p:nvSpPr>
          <p:spPr bwMode="auto">
            <a:xfrm flipH="1">
              <a:off x="3957" y="2350"/>
              <a:ext cx="0" cy="374"/>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1" name="Line 64">
              <a:extLst>
                <a:ext uri="{FF2B5EF4-FFF2-40B4-BE49-F238E27FC236}">
                  <a16:creationId xmlns:a16="http://schemas.microsoft.com/office/drawing/2014/main" id="{9F8EBFEF-C45A-4E84-BE9A-15914E671910}"/>
                </a:ext>
              </a:extLst>
            </p:cNvPr>
            <p:cNvSpPr>
              <a:spLocks noChangeShapeType="1"/>
            </p:cNvSpPr>
            <p:nvPr/>
          </p:nvSpPr>
          <p:spPr bwMode="auto">
            <a:xfrm flipH="1">
              <a:off x="3175" y="2350"/>
              <a:ext cx="0" cy="117"/>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2" name="Line 65">
              <a:extLst>
                <a:ext uri="{FF2B5EF4-FFF2-40B4-BE49-F238E27FC236}">
                  <a16:creationId xmlns:a16="http://schemas.microsoft.com/office/drawing/2014/main" id="{6BD049B9-2657-4DEB-B067-C810C9E2197C}"/>
                </a:ext>
              </a:extLst>
            </p:cNvPr>
            <p:cNvSpPr>
              <a:spLocks noChangeShapeType="1"/>
            </p:cNvSpPr>
            <p:nvPr/>
          </p:nvSpPr>
          <p:spPr bwMode="auto">
            <a:xfrm>
              <a:off x="3802" y="2358"/>
              <a:ext cx="1" cy="117"/>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3" name="Line 66">
              <a:extLst>
                <a:ext uri="{FF2B5EF4-FFF2-40B4-BE49-F238E27FC236}">
                  <a16:creationId xmlns:a16="http://schemas.microsoft.com/office/drawing/2014/main" id="{AC243ECC-39D6-4499-B42F-EA7E178C383A}"/>
                </a:ext>
              </a:extLst>
            </p:cNvPr>
            <p:cNvSpPr>
              <a:spLocks noChangeShapeType="1"/>
            </p:cNvSpPr>
            <p:nvPr/>
          </p:nvSpPr>
          <p:spPr bwMode="auto">
            <a:xfrm>
              <a:off x="3802" y="2475"/>
              <a:ext cx="167" cy="0"/>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4" name="Line 67">
              <a:extLst>
                <a:ext uri="{FF2B5EF4-FFF2-40B4-BE49-F238E27FC236}">
                  <a16:creationId xmlns:a16="http://schemas.microsoft.com/office/drawing/2014/main" id="{F4AFB401-3C30-4A07-B3DB-9B594BB1E01A}"/>
                </a:ext>
              </a:extLst>
            </p:cNvPr>
            <p:cNvSpPr>
              <a:spLocks noChangeShapeType="1"/>
            </p:cNvSpPr>
            <p:nvPr/>
          </p:nvSpPr>
          <p:spPr bwMode="auto">
            <a:xfrm>
              <a:off x="2585" y="2467"/>
              <a:ext cx="604"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5" name="Line 68">
              <a:extLst>
                <a:ext uri="{FF2B5EF4-FFF2-40B4-BE49-F238E27FC236}">
                  <a16:creationId xmlns:a16="http://schemas.microsoft.com/office/drawing/2014/main" id="{158AFCC5-FE6D-4097-A67A-FF50B086A77F}"/>
                </a:ext>
              </a:extLst>
            </p:cNvPr>
            <p:cNvSpPr>
              <a:spLocks noChangeShapeType="1"/>
            </p:cNvSpPr>
            <p:nvPr/>
          </p:nvSpPr>
          <p:spPr bwMode="auto">
            <a:xfrm>
              <a:off x="2693" y="2537"/>
              <a:ext cx="628"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6" name="Line 69">
              <a:extLst>
                <a:ext uri="{FF2B5EF4-FFF2-40B4-BE49-F238E27FC236}">
                  <a16:creationId xmlns:a16="http://schemas.microsoft.com/office/drawing/2014/main" id="{ACA331AF-AD4F-4534-9C12-E0DA3700E966}"/>
                </a:ext>
              </a:extLst>
            </p:cNvPr>
            <p:cNvSpPr>
              <a:spLocks noChangeShapeType="1"/>
            </p:cNvSpPr>
            <p:nvPr/>
          </p:nvSpPr>
          <p:spPr bwMode="auto">
            <a:xfrm>
              <a:off x="2816" y="2631"/>
              <a:ext cx="773" cy="1"/>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7" name="Line 70">
              <a:extLst>
                <a:ext uri="{FF2B5EF4-FFF2-40B4-BE49-F238E27FC236}">
                  <a16:creationId xmlns:a16="http://schemas.microsoft.com/office/drawing/2014/main" id="{5A1D0022-F43C-488E-94A5-3E4B9AF4714B}"/>
                </a:ext>
              </a:extLst>
            </p:cNvPr>
            <p:cNvSpPr>
              <a:spLocks noChangeShapeType="1"/>
            </p:cNvSpPr>
            <p:nvPr/>
          </p:nvSpPr>
          <p:spPr bwMode="auto">
            <a:xfrm>
              <a:off x="2928" y="2724"/>
              <a:ext cx="1041" cy="0"/>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8" name="Line 71">
              <a:extLst>
                <a:ext uri="{FF2B5EF4-FFF2-40B4-BE49-F238E27FC236}">
                  <a16:creationId xmlns:a16="http://schemas.microsoft.com/office/drawing/2014/main" id="{587AEE85-2744-40D1-9BA5-5E5D737578FB}"/>
                </a:ext>
              </a:extLst>
            </p:cNvPr>
            <p:cNvSpPr>
              <a:spLocks noChangeShapeType="1"/>
            </p:cNvSpPr>
            <p:nvPr/>
          </p:nvSpPr>
          <p:spPr bwMode="auto">
            <a:xfrm>
              <a:off x="2929" y="1415"/>
              <a:ext cx="1" cy="2577"/>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69" name="Freeform 72">
              <a:extLst>
                <a:ext uri="{FF2B5EF4-FFF2-40B4-BE49-F238E27FC236}">
                  <a16:creationId xmlns:a16="http://schemas.microsoft.com/office/drawing/2014/main" id="{AAB194FA-D501-4E70-908D-4409D8BF7419}"/>
                </a:ext>
              </a:extLst>
            </p:cNvPr>
            <p:cNvSpPr>
              <a:spLocks/>
            </p:cNvSpPr>
            <p:nvPr/>
          </p:nvSpPr>
          <p:spPr bwMode="auto">
            <a:xfrm>
              <a:off x="3029" y="3076"/>
              <a:ext cx="1522" cy="574"/>
            </a:xfrm>
            <a:custGeom>
              <a:avLst/>
              <a:gdLst>
                <a:gd name="T0" fmla="*/ 1142 w 1522"/>
                <a:gd name="T1" fmla="*/ 0 h 574"/>
                <a:gd name="T2" fmla="*/ 0 w 1522"/>
                <a:gd name="T3" fmla="*/ 0 h 574"/>
                <a:gd name="T4" fmla="*/ 0 w 1522"/>
                <a:gd name="T5" fmla="*/ 574 h 574"/>
                <a:gd name="T6" fmla="*/ 1142 w 1522"/>
                <a:gd name="T7" fmla="*/ 574 h 574"/>
                <a:gd name="T8" fmla="*/ 1522 w 1522"/>
                <a:gd name="T9" fmla="*/ 281 h 574"/>
                <a:gd name="T10" fmla="*/ 1142 w 1522"/>
                <a:gd name="T11" fmla="*/ 0 h 5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2" h="574">
                  <a:moveTo>
                    <a:pt x="1142" y="0"/>
                  </a:moveTo>
                  <a:lnTo>
                    <a:pt x="0" y="0"/>
                  </a:lnTo>
                  <a:lnTo>
                    <a:pt x="0" y="574"/>
                  </a:lnTo>
                  <a:lnTo>
                    <a:pt x="1142" y="574"/>
                  </a:lnTo>
                  <a:lnTo>
                    <a:pt x="1522" y="281"/>
                  </a:lnTo>
                  <a:lnTo>
                    <a:pt x="1142" y="0"/>
                  </a:lnTo>
                  <a:close/>
                </a:path>
              </a:pathLst>
            </a:custGeom>
            <a:solidFill>
              <a:srgbClr val="FF99FF"/>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0" name="Freeform 73">
              <a:extLst>
                <a:ext uri="{FF2B5EF4-FFF2-40B4-BE49-F238E27FC236}">
                  <a16:creationId xmlns:a16="http://schemas.microsoft.com/office/drawing/2014/main" id="{CF88C854-0234-43F3-A346-2D78C22B1BC9}"/>
                </a:ext>
              </a:extLst>
            </p:cNvPr>
            <p:cNvSpPr>
              <a:spLocks/>
            </p:cNvSpPr>
            <p:nvPr/>
          </p:nvSpPr>
          <p:spPr bwMode="auto">
            <a:xfrm>
              <a:off x="4713" y="3042"/>
              <a:ext cx="537" cy="633"/>
            </a:xfrm>
            <a:custGeom>
              <a:avLst/>
              <a:gdLst>
                <a:gd name="T0" fmla="*/ 537 w 537"/>
                <a:gd name="T1" fmla="*/ 317 h 633"/>
                <a:gd name="T2" fmla="*/ 0 w 537"/>
                <a:gd name="T3" fmla="*/ 0 h 633"/>
                <a:gd name="T4" fmla="*/ 0 w 537"/>
                <a:gd name="T5" fmla="*/ 633 h 633"/>
                <a:gd name="T6" fmla="*/ 537 w 537"/>
                <a:gd name="T7" fmla="*/ 317 h 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7" h="633">
                  <a:moveTo>
                    <a:pt x="537" y="317"/>
                  </a:moveTo>
                  <a:lnTo>
                    <a:pt x="0" y="0"/>
                  </a:lnTo>
                  <a:lnTo>
                    <a:pt x="0" y="633"/>
                  </a:lnTo>
                  <a:lnTo>
                    <a:pt x="537" y="317"/>
                  </a:lnTo>
                  <a:close/>
                </a:path>
              </a:pathLst>
            </a:custGeom>
            <a:solidFill>
              <a:srgbClr val="FFFF99"/>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1" name="Line 74">
              <a:extLst>
                <a:ext uri="{FF2B5EF4-FFF2-40B4-BE49-F238E27FC236}">
                  <a16:creationId xmlns:a16="http://schemas.microsoft.com/office/drawing/2014/main" id="{DAE55AA6-AE41-429D-9483-633758ED4779}"/>
                </a:ext>
              </a:extLst>
            </p:cNvPr>
            <p:cNvSpPr>
              <a:spLocks noChangeShapeType="1"/>
            </p:cNvSpPr>
            <p:nvPr/>
          </p:nvSpPr>
          <p:spPr bwMode="auto">
            <a:xfrm>
              <a:off x="4350" y="3487"/>
              <a:ext cx="363"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2" name="Line 75">
              <a:extLst>
                <a:ext uri="{FF2B5EF4-FFF2-40B4-BE49-F238E27FC236}">
                  <a16:creationId xmlns:a16="http://schemas.microsoft.com/office/drawing/2014/main" id="{77A4A9CD-BA0D-484F-8599-ED5D3CA40D3F}"/>
                </a:ext>
              </a:extLst>
            </p:cNvPr>
            <p:cNvSpPr>
              <a:spLocks noChangeShapeType="1"/>
            </p:cNvSpPr>
            <p:nvPr/>
          </p:nvSpPr>
          <p:spPr bwMode="auto">
            <a:xfrm>
              <a:off x="4350" y="3216"/>
              <a:ext cx="363"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3" name="Line 76">
              <a:extLst>
                <a:ext uri="{FF2B5EF4-FFF2-40B4-BE49-F238E27FC236}">
                  <a16:creationId xmlns:a16="http://schemas.microsoft.com/office/drawing/2014/main" id="{A38B05F3-0576-47B8-BC72-62413BD7B921}"/>
                </a:ext>
              </a:extLst>
            </p:cNvPr>
            <p:cNvSpPr>
              <a:spLocks noChangeShapeType="1"/>
            </p:cNvSpPr>
            <p:nvPr/>
          </p:nvSpPr>
          <p:spPr bwMode="auto">
            <a:xfrm flipH="1" flipV="1">
              <a:off x="3969" y="2877"/>
              <a:ext cx="0" cy="199"/>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4" name="Line 77">
              <a:extLst>
                <a:ext uri="{FF2B5EF4-FFF2-40B4-BE49-F238E27FC236}">
                  <a16:creationId xmlns:a16="http://schemas.microsoft.com/office/drawing/2014/main" id="{E55E88FB-76E4-4F4C-8F47-E79C8728D2C3}"/>
                </a:ext>
              </a:extLst>
            </p:cNvPr>
            <p:cNvSpPr>
              <a:spLocks noChangeShapeType="1"/>
            </p:cNvSpPr>
            <p:nvPr/>
          </p:nvSpPr>
          <p:spPr bwMode="auto">
            <a:xfrm>
              <a:off x="3969" y="2877"/>
              <a:ext cx="1366"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75" name="Group 78">
              <a:extLst>
                <a:ext uri="{FF2B5EF4-FFF2-40B4-BE49-F238E27FC236}">
                  <a16:creationId xmlns:a16="http://schemas.microsoft.com/office/drawing/2014/main" id="{627E7967-2922-4C23-A43C-C80305D497D5}"/>
                </a:ext>
              </a:extLst>
            </p:cNvPr>
            <p:cNvGrpSpPr>
              <a:grpSpLocks/>
            </p:cNvGrpSpPr>
            <p:nvPr/>
          </p:nvGrpSpPr>
          <p:grpSpPr bwMode="auto">
            <a:xfrm>
              <a:off x="5255" y="3328"/>
              <a:ext cx="248" cy="59"/>
              <a:chOff x="4941" y="3427"/>
              <a:chExt cx="537" cy="59"/>
            </a:xfrm>
          </p:grpSpPr>
          <p:sp>
            <p:nvSpPr>
              <p:cNvPr id="159" name="Line 79">
                <a:extLst>
                  <a:ext uri="{FF2B5EF4-FFF2-40B4-BE49-F238E27FC236}">
                    <a16:creationId xmlns:a16="http://schemas.microsoft.com/office/drawing/2014/main" id="{3846A14D-898D-4360-9A63-414CB6566FD0}"/>
                  </a:ext>
                </a:extLst>
              </p:cNvPr>
              <p:cNvSpPr>
                <a:spLocks noChangeShapeType="1"/>
              </p:cNvSpPr>
              <p:nvPr/>
            </p:nvSpPr>
            <p:spPr bwMode="auto">
              <a:xfrm>
                <a:off x="4941" y="3451"/>
                <a:ext cx="504"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60" name="Freeform 80">
                <a:extLst>
                  <a:ext uri="{FF2B5EF4-FFF2-40B4-BE49-F238E27FC236}">
                    <a16:creationId xmlns:a16="http://schemas.microsoft.com/office/drawing/2014/main" id="{92E1E1CC-6929-424B-9397-19980CF69F21}"/>
                  </a:ext>
                </a:extLst>
              </p:cNvPr>
              <p:cNvSpPr>
                <a:spLocks/>
              </p:cNvSpPr>
              <p:nvPr/>
            </p:nvSpPr>
            <p:spPr bwMode="auto">
              <a:xfrm>
                <a:off x="5422" y="3427"/>
                <a:ext cx="56" cy="59"/>
              </a:xfrm>
              <a:custGeom>
                <a:avLst/>
                <a:gdLst>
                  <a:gd name="T0" fmla="*/ 0 w 56"/>
                  <a:gd name="T1" fmla="*/ 59 h 59"/>
                  <a:gd name="T2" fmla="*/ 56 w 56"/>
                  <a:gd name="T3" fmla="*/ 24 h 59"/>
                  <a:gd name="T4" fmla="*/ 0 w 56"/>
                  <a:gd name="T5" fmla="*/ 0 h 59"/>
                  <a:gd name="T6" fmla="*/ 0 w 56"/>
                  <a:gd name="T7" fmla="*/ 59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9">
                    <a:moveTo>
                      <a:pt x="0" y="59"/>
                    </a:moveTo>
                    <a:lnTo>
                      <a:pt x="56" y="24"/>
                    </a:lnTo>
                    <a:lnTo>
                      <a:pt x="0" y="0"/>
                    </a:lnTo>
                    <a:lnTo>
                      <a:pt x="0" y="59"/>
                    </a:lnTo>
                    <a:close/>
                  </a:path>
                </a:pathLst>
              </a:custGeom>
              <a:solidFill>
                <a:srgbClr val="463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76" name="Line 81">
              <a:extLst>
                <a:ext uri="{FF2B5EF4-FFF2-40B4-BE49-F238E27FC236}">
                  <a16:creationId xmlns:a16="http://schemas.microsoft.com/office/drawing/2014/main" id="{F41A575E-B4C2-4D3A-BBE4-101CCC1AF2BF}"/>
                </a:ext>
              </a:extLst>
            </p:cNvPr>
            <p:cNvSpPr>
              <a:spLocks noChangeShapeType="1"/>
            </p:cNvSpPr>
            <p:nvPr/>
          </p:nvSpPr>
          <p:spPr bwMode="auto">
            <a:xfrm>
              <a:off x="5335" y="2877"/>
              <a:ext cx="0" cy="475"/>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77" name="Rectangle 82">
              <a:extLst>
                <a:ext uri="{FF2B5EF4-FFF2-40B4-BE49-F238E27FC236}">
                  <a16:creationId xmlns:a16="http://schemas.microsoft.com/office/drawing/2014/main" id="{53665A43-7F95-4F74-8E98-7AFFF644394A}"/>
                </a:ext>
              </a:extLst>
            </p:cNvPr>
            <p:cNvSpPr>
              <a:spLocks noChangeArrowheads="1"/>
            </p:cNvSpPr>
            <p:nvPr/>
          </p:nvSpPr>
          <p:spPr bwMode="auto">
            <a:xfrm>
              <a:off x="4820" y="3076"/>
              <a:ext cx="19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78" name="Rectangle 83">
              <a:extLst>
                <a:ext uri="{FF2B5EF4-FFF2-40B4-BE49-F238E27FC236}">
                  <a16:creationId xmlns:a16="http://schemas.microsoft.com/office/drawing/2014/main" id="{BE4D7AFA-4059-4C01-9ED7-DBBA0D784F89}"/>
                </a:ext>
              </a:extLst>
            </p:cNvPr>
            <p:cNvSpPr>
              <a:spLocks noChangeArrowheads="1"/>
            </p:cNvSpPr>
            <p:nvPr/>
          </p:nvSpPr>
          <p:spPr bwMode="auto">
            <a:xfrm>
              <a:off x="4748" y="3099"/>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2400" b="1">
                  <a:solidFill>
                    <a:srgbClr val="0033CC"/>
                  </a:solidFill>
                  <a:latin typeface="Times New Roman" panose="02020603050405020304" pitchFamily="18" charset="0"/>
                </a:rPr>
                <a:t>-</a:t>
              </a:r>
            </a:p>
          </p:txBody>
        </p:sp>
        <p:sp>
          <p:nvSpPr>
            <p:cNvPr id="79" name="Rectangle 84">
              <a:extLst>
                <a:ext uri="{FF2B5EF4-FFF2-40B4-BE49-F238E27FC236}">
                  <a16:creationId xmlns:a16="http://schemas.microsoft.com/office/drawing/2014/main" id="{1C2E8F85-A174-4857-9DB1-15FA5318189D}"/>
                </a:ext>
              </a:extLst>
            </p:cNvPr>
            <p:cNvSpPr>
              <a:spLocks noChangeArrowheads="1"/>
            </p:cNvSpPr>
            <p:nvPr/>
          </p:nvSpPr>
          <p:spPr bwMode="auto">
            <a:xfrm>
              <a:off x="4735" y="3387"/>
              <a:ext cx="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a:t>
              </a:r>
              <a:endParaRPr kumimoji="1" lang="en-US" altLang="zh-CN" sz="2400" b="1">
                <a:solidFill>
                  <a:srgbClr val="0033CC"/>
                </a:solidFill>
                <a:latin typeface="Times New Roman" panose="02020603050405020304" pitchFamily="18" charset="0"/>
              </a:endParaRPr>
            </a:p>
          </p:txBody>
        </p:sp>
        <p:sp>
          <p:nvSpPr>
            <p:cNvPr id="80" name="Rectangle 85">
              <a:extLst>
                <a:ext uri="{FF2B5EF4-FFF2-40B4-BE49-F238E27FC236}">
                  <a16:creationId xmlns:a16="http://schemas.microsoft.com/office/drawing/2014/main" id="{D0C77AB0-DB84-44FB-90B2-EBC4964E418E}"/>
                </a:ext>
              </a:extLst>
            </p:cNvPr>
            <p:cNvSpPr>
              <a:spLocks noChangeArrowheads="1"/>
            </p:cNvSpPr>
            <p:nvPr/>
          </p:nvSpPr>
          <p:spPr bwMode="auto">
            <a:xfrm>
              <a:off x="3040" y="3439"/>
              <a:ext cx="1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81" name="Rectangle 86">
              <a:extLst>
                <a:ext uri="{FF2B5EF4-FFF2-40B4-BE49-F238E27FC236}">
                  <a16:creationId xmlns:a16="http://schemas.microsoft.com/office/drawing/2014/main" id="{B7C0C20E-67EE-4343-832F-701804EBF3D6}"/>
                </a:ext>
              </a:extLst>
            </p:cNvPr>
            <p:cNvSpPr>
              <a:spLocks noChangeArrowheads="1"/>
            </p:cNvSpPr>
            <p:nvPr/>
          </p:nvSpPr>
          <p:spPr bwMode="auto">
            <a:xfrm>
              <a:off x="3108" y="3474"/>
              <a:ext cx="2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CS    </a:t>
              </a:r>
              <a:endParaRPr kumimoji="1" lang="en-US" altLang="zh-CN" sz="2400" b="1">
                <a:solidFill>
                  <a:srgbClr val="0033CC"/>
                </a:solidFill>
                <a:latin typeface="Times New Roman" panose="02020603050405020304" pitchFamily="18" charset="0"/>
              </a:endParaRPr>
            </a:p>
          </p:txBody>
        </p:sp>
        <p:sp>
          <p:nvSpPr>
            <p:cNvPr id="82" name="Rectangle 87">
              <a:extLst>
                <a:ext uri="{FF2B5EF4-FFF2-40B4-BE49-F238E27FC236}">
                  <a16:creationId xmlns:a16="http://schemas.microsoft.com/office/drawing/2014/main" id="{C506EA27-9693-40B8-8C89-0B6C90C5372B}"/>
                </a:ext>
              </a:extLst>
            </p:cNvPr>
            <p:cNvSpPr>
              <a:spLocks noChangeArrowheads="1"/>
            </p:cNvSpPr>
            <p:nvPr/>
          </p:nvSpPr>
          <p:spPr bwMode="auto">
            <a:xfrm>
              <a:off x="3376" y="3474"/>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83" name="Rectangle 88">
              <a:extLst>
                <a:ext uri="{FF2B5EF4-FFF2-40B4-BE49-F238E27FC236}">
                  <a16:creationId xmlns:a16="http://schemas.microsoft.com/office/drawing/2014/main" id="{3A4880B1-07BE-4B86-9B57-0B8A70789AB1}"/>
                </a:ext>
              </a:extLst>
            </p:cNvPr>
            <p:cNvSpPr>
              <a:spLocks noChangeArrowheads="1"/>
            </p:cNvSpPr>
            <p:nvPr/>
          </p:nvSpPr>
          <p:spPr bwMode="auto">
            <a:xfrm>
              <a:off x="3399" y="3474"/>
              <a:ext cx="4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XFER  </a:t>
              </a:r>
              <a:endParaRPr kumimoji="1" lang="en-US" altLang="zh-CN" sz="2400" b="1">
                <a:solidFill>
                  <a:srgbClr val="0033CC"/>
                </a:solidFill>
                <a:latin typeface="Times New Roman" panose="02020603050405020304" pitchFamily="18" charset="0"/>
              </a:endParaRPr>
            </a:p>
          </p:txBody>
        </p:sp>
        <p:sp>
          <p:nvSpPr>
            <p:cNvPr id="84" name="Rectangle 89">
              <a:extLst>
                <a:ext uri="{FF2B5EF4-FFF2-40B4-BE49-F238E27FC236}">
                  <a16:creationId xmlns:a16="http://schemas.microsoft.com/office/drawing/2014/main" id="{C4C711B6-2AE9-44A8-A6DD-7AF821A0783E}"/>
                </a:ext>
              </a:extLst>
            </p:cNvPr>
            <p:cNvSpPr>
              <a:spLocks noChangeArrowheads="1"/>
            </p:cNvSpPr>
            <p:nvPr/>
          </p:nvSpPr>
          <p:spPr bwMode="auto">
            <a:xfrm>
              <a:off x="3802" y="347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a:t>
              </a:r>
              <a:endParaRPr kumimoji="1" lang="en-US" altLang="zh-CN" sz="2400" b="1">
                <a:solidFill>
                  <a:srgbClr val="0033CC"/>
                </a:solidFill>
                <a:latin typeface="Times New Roman" panose="02020603050405020304" pitchFamily="18" charset="0"/>
              </a:endParaRPr>
            </a:p>
          </p:txBody>
        </p:sp>
        <p:sp>
          <p:nvSpPr>
            <p:cNvPr id="85" name="Rectangle 90">
              <a:extLst>
                <a:ext uri="{FF2B5EF4-FFF2-40B4-BE49-F238E27FC236}">
                  <a16:creationId xmlns:a16="http://schemas.microsoft.com/office/drawing/2014/main" id="{D4F975BF-5608-4011-B6ED-838D1840D50E}"/>
                </a:ext>
              </a:extLst>
            </p:cNvPr>
            <p:cNvSpPr>
              <a:spLocks noChangeArrowheads="1"/>
            </p:cNvSpPr>
            <p:nvPr/>
          </p:nvSpPr>
          <p:spPr bwMode="auto">
            <a:xfrm>
              <a:off x="3857" y="3474"/>
              <a:ext cx="3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 WR2</a:t>
              </a:r>
              <a:endParaRPr kumimoji="1" lang="en-US" altLang="zh-CN" sz="2400" b="1">
                <a:solidFill>
                  <a:srgbClr val="0033CC"/>
                </a:solidFill>
                <a:latin typeface="Times New Roman" panose="02020603050405020304" pitchFamily="18" charset="0"/>
              </a:endParaRPr>
            </a:p>
          </p:txBody>
        </p:sp>
        <p:sp>
          <p:nvSpPr>
            <p:cNvPr id="86" name="Rectangle 91">
              <a:extLst>
                <a:ext uri="{FF2B5EF4-FFF2-40B4-BE49-F238E27FC236}">
                  <a16:creationId xmlns:a16="http://schemas.microsoft.com/office/drawing/2014/main" id="{DDE5A70B-84BC-4D64-8EEC-27EA883DCDEA}"/>
                </a:ext>
              </a:extLst>
            </p:cNvPr>
            <p:cNvSpPr>
              <a:spLocks noChangeArrowheads="1"/>
            </p:cNvSpPr>
            <p:nvPr/>
          </p:nvSpPr>
          <p:spPr bwMode="auto">
            <a:xfrm>
              <a:off x="3175" y="3275"/>
              <a:ext cx="86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87" name="Rectangle 92">
              <a:extLst>
                <a:ext uri="{FF2B5EF4-FFF2-40B4-BE49-F238E27FC236}">
                  <a16:creationId xmlns:a16="http://schemas.microsoft.com/office/drawing/2014/main" id="{FA8C6B8B-4DD9-4DF8-954E-ABDFCBE936CC}"/>
                </a:ext>
              </a:extLst>
            </p:cNvPr>
            <p:cNvSpPr>
              <a:spLocks noChangeArrowheads="1"/>
            </p:cNvSpPr>
            <p:nvPr/>
          </p:nvSpPr>
          <p:spPr bwMode="auto">
            <a:xfrm>
              <a:off x="3287" y="3310"/>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ILE      WR1</a:t>
              </a:r>
              <a:endParaRPr kumimoji="1" lang="en-US" altLang="zh-CN" sz="2400" b="1">
                <a:solidFill>
                  <a:srgbClr val="0033CC"/>
                </a:solidFill>
                <a:latin typeface="Times New Roman" panose="02020603050405020304" pitchFamily="18" charset="0"/>
              </a:endParaRPr>
            </a:p>
          </p:txBody>
        </p:sp>
        <p:sp>
          <p:nvSpPr>
            <p:cNvPr id="88" name="Rectangle 93">
              <a:extLst>
                <a:ext uri="{FF2B5EF4-FFF2-40B4-BE49-F238E27FC236}">
                  <a16:creationId xmlns:a16="http://schemas.microsoft.com/office/drawing/2014/main" id="{2519DF95-DFEA-416C-B699-1C826B0B3E0C}"/>
                </a:ext>
              </a:extLst>
            </p:cNvPr>
            <p:cNvSpPr>
              <a:spLocks noChangeArrowheads="1"/>
            </p:cNvSpPr>
            <p:nvPr/>
          </p:nvSpPr>
          <p:spPr bwMode="auto">
            <a:xfrm>
              <a:off x="3443" y="3076"/>
              <a:ext cx="42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89" name="Rectangle 94">
              <a:extLst>
                <a:ext uri="{FF2B5EF4-FFF2-40B4-BE49-F238E27FC236}">
                  <a16:creationId xmlns:a16="http://schemas.microsoft.com/office/drawing/2014/main" id="{9CC86733-7E5E-4D6A-9720-0A5A9DFF591B}"/>
                </a:ext>
              </a:extLst>
            </p:cNvPr>
            <p:cNvSpPr>
              <a:spLocks noChangeArrowheads="1"/>
            </p:cNvSpPr>
            <p:nvPr/>
          </p:nvSpPr>
          <p:spPr bwMode="auto">
            <a:xfrm>
              <a:off x="3499" y="3111"/>
              <a:ext cx="3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DAC3</a:t>
              </a:r>
              <a:endParaRPr kumimoji="1" lang="en-US" altLang="zh-CN" sz="2400" b="1">
                <a:solidFill>
                  <a:srgbClr val="0033CC"/>
                </a:solidFill>
                <a:latin typeface="Times New Roman" panose="02020603050405020304" pitchFamily="18" charset="0"/>
              </a:endParaRPr>
            </a:p>
          </p:txBody>
        </p:sp>
        <p:sp>
          <p:nvSpPr>
            <p:cNvPr id="90" name="Line 95">
              <a:extLst>
                <a:ext uri="{FF2B5EF4-FFF2-40B4-BE49-F238E27FC236}">
                  <a16:creationId xmlns:a16="http://schemas.microsoft.com/office/drawing/2014/main" id="{F276213D-C9B1-456D-889A-5C9831320E22}"/>
                </a:ext>
              </a:extLst>
            </p:cNvPr>
            <p:cNvSpPr>
              <a:spLocks noChangeShapeType="1"/>
            </p:cNvSpPr>
            <p:nvPr/>
          </p:nvSpPr>
          <p:spPr bwMode="auto">
            <a:xfrm>
              <a:off x="3163" y="3650"/>
              <a:ext cx="12"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1" name="Line 96">
              <a:extLst>
                <a:ext uri="{FF2B5EF4-FFF2-40B4-BE49-F238E27FC236}">
                  <a16:creationId xmlns:a16="http://schemas.microsoft.com/office/drawing/2014/main" id="{97B0D67D-3819-42A9-94ED-8F22196297DE}"/>
                </a:ext>
              </a:extLst>
            </p:cNvPr>
            <p:cNvSpPr>
              <a:spLocks noChangeShapeType="1"/>
            </p:cNvSpPr>
            <p:nvPr/>
          </p:nvSpPr>
          <p:spPr bwMode="auto">
            <a:xfrm>
              <a:off x="3320" y="3650"/>
              <a:ext cx="1" cy="187"/>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2" name="Line 97">
              <a:extLst>
                <a:ext uri="{FF2B5EF4-FFF2-40B4-BE49-F238E27FC236}">
                  <a16:creationId xmlns:a16="http://schemas.microsoft.com/office/drawing/2014/main" id="{ACD2B970-DB7C-4A33-A9E5-14554CC99F31}"/>
                </a:ext>
              </a:extLst>
            </p:cNvPr>
            <p:cNvSpPr>
              <a:spLocks noChangeShapeType="1"/>
            </p:cNvSpPr>
            <p:nvPr/>
          </p:nvSpPr>
          <p:spPr bwMode="auto">
            <a:xfrm>
              <a:off x="3589" y="3650"/>
              <a:ext cx="0" cy="258"/>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3" name="Line 98">
              <a:extLst>
                <a:ext uri="{FF2B5EF4-FFF2-40B4-BE49-F238E27FC236}">
                  <a16:creationId xmlns:a16="http://schemas.microsoft.com/office/drawing/2014/main" id="{B668A53F-0C74-4736-A28F-C43187CA642D}"/>
                </a:ext>
              </a:extLst>
            </p:cNvPr>
            <p:cNvSpPr>
              <a:spLocks noChangeShapeType="1"/>
            </p:cNvSpPr>
            <p:nvPr/>
          </p:nvSpPr>
          <p:spPr bwMode="auto">
            <a:xfrm>
              <a:off x="3969" y="3650"/>
              <a:ext cx="0" cy="342"/>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4" name="Line 99">
              <a:extLst>
                <a:ext uri="{FF2B5EF4-FFF2-40B4-BE49-F238E27FC236}">
                  <a16:creationId xmlns:a16="http://schemas.microsoft.com/office/drawing/2014/main" id="{D0E46F4F-1CD8-4923-B199-E9D1BB854740}"/>
                </a:ext>
              </a:extLst>
            </p:cNvPr>
            <p:cNvSpPr>
              <a:spLocks noChangeShapeType="1"/>
            </p:cNvSpPr>
            <p:nvPr/>
          </p:nvSpPr>
          <p:spPr bwMode="auto">
            <a:xfrm>
              <a:off x="3163" y="3650"/>
              <a:ext cx="0" cy="118"/>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5" name="Line 100">
              <a:extLst>
                <a:ext uri="{FF2B5EF4-FFF2-40B4-BE49-F238E27FC236}">
                  <a16:creationId xmlns:a16="http://schemas.microsoft.com/office/drawing/2014/main" id="{EF071AC9-D83C-44C6-9DAF-E43BA637F89D}"/>
                </a:ext>
              </a:extLst>
            </p:cNvPr>
            <p:cNvSpPr>
              <a:spLocks noChangeShapeType="1"/>
            </p:cNvSpPr>
            <p:nvPr/>
          </p:nvSpPr>
          <p:spPr bwMode="auto">
            <a:xfrm>
              <a:off x="3802" y="3650"/>
              <a:ext cx="1" cy="117"/>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6" name="Line 101">
              <a:extLst>
                <a:ext uri="{FF2B5EF4-FFF2-40B4-BE49-F238E27FC236}">
                  <a16:creationId xmlns:a16="http://schemas.microsoft.com/office/drawing/2014/main" id="{80999C37-0841-43DC-AFA7-4D31E20E6579}"/>
                </a:ext>
              </a:extLst>
            </p:cNvPr>
            <p:cNvSpPr>
              <a:spLocks noChangeShapeType="1"/>
            </p:cNvSpPr>
            <p:nvPr/>
          </p:nvSpPr>
          <p:spPr bwMode="auto">
            <a:xfrm>
              <a:off x="3802" y="3767"/>
              <a:ext cx="167" cy="1"/>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7" name="Line 102">
              <a:extLst>
                <a:ext uri="{FF2B5EF4-FFF2-40B4-BE49-F238E27FC236}">
                  <a16:creationId xmlns:a16="http://schemas.microsoft.com/office/drawing/2014/main" id="{EA904A86-BE27-4805-ADF8-5BFDF796F879}"/>
                </a:ext>
              </a:extLst>
            </p:cNvPr>
            <p:cNvSpPr>
              <a:spLocks noChangeShapeType="1"/>
            </p:cNvSpPr>
            <p:nvPr/>
          </p:nvSpPr>
          <p:spPr bwMode="auto">
            <a:xfrm>
              <a:off x="2517" y="3767"/>
              <a:ext cx="646"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8" name="Line 103">
              <a:extLst>
                <a:ext uri="{FF2B5EF4-FFF2-40B4-BE49-F238E27FC236}">
                  <a16:creationId xmlns:a16="http://schemas.microsoft.com/office/drawing/2014/main" id="{CF7D535C-DED7-446F-9C87-E3862B0F5B13}"/>
                </a:ext>
              </a:extLst>
            </p:cNvPr>
            <p:cNvSpPr>
              <a:spLocks noChangeShapeType="1"/>
            </p:cNvSpPr>
            <p:nvPr/>
          </p:nvSpPr>
          <p:spPr bwMode="auto">
            <a:xfrm flipV="1">
              <a:off x="1988" y="3838"/>
              <a:ext cx="1333" cy="0"/>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9" name="Line 104">
              <a:extLst>
                <a:ext uri="{FF2B5EF4-FFF2-40B4-BE49-F238E27FC236}">
                  <a16:creationId xmlns:a16="http://schemas.microsoft.com/office/drawing/2014/main" id="{E28FCAA9-AB95-4C4E-84FC-EF9DFF845F10}"/>
                </a:ext>
              </a:extLst>
            </p:cNvPr>
            <p:cNvSpPr>
              <a:spLocks noChangeShapeType="1"/>
            </p:cNvSpPr>
            <p:nvPr/>
          </p:nvSpPr>
          <p:spPr bwMode="auto">
            <a:xfrm flipV="1">
              <a:off x="2346" y="3908"/>
              <a:ext cx="1243" cy="0"/>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0" name="Line 105">
              <a:extLst>
                <a:ext uri="{FF2B5EF4-FFF2-40B4-BE49-F238E27FC236}">
                  <a16:creationId xmlns:a16="http://schemas.microsoft.com/office/drawing/2014/main" id="{A8525271-C1B9-4D78-8464-8FFECAFAE0B8}"/>
                </a:ext>
              </a:extLst>
            </p:cNvPr>
            <p:cNvSpPr>
              <a:spLocks noChangeShapeType="1"/>
            </p:cNvSpPr>
            <p:nvPr/>
          </p:nvSpPr>
          <p:spPr bwMode="auto">
            <a:xfrm>
              <a:off x="1937" y="3993"/>
              <a:ext cx="2044" cy="0"/>
            </a:xfrm>
            <a:prstGeom prst="line">
              <a:avLst/>
            </a:prstGeom>
            <a:noFill/>
            <a:ln w="17463">
              <a:solidFill>
                <a:srgbClr val="00CC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1" name="Line 106">
              <a:extLst>
                <a:ext uri="{FF2B5EF4-FFF2-40B4-BE49-F238E27FC236}">
                  <a16:creationId xmlns:a16="http://schemas.microsoft.com/office/drawing/2014/main" id="{21BB3CDA-7A37-47B0-A2CC-F8C2D0D5C1AD}"/>
                </a:ext>
              </a:extLst>
            </p:cNvPr>
            <p:cNvSpPr>
              <a:spLocks noChangeShapeType="1"/>
            </p:cNvSpPr>
            <p:nvPr/>
          </p:nvSpPr>
          <p:spPr bwMode="auto">
            <a:xfrm>
              <a:off x="2817" y="1323"/>
              <a:ext cx="1" cy="2589"/>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2" name="Line 107">
              <a:extLst>
                <a:ext uri="{FF2B5EF4-FFF2-40B4-BE49-F238E27FC236}">
                  <a16:creationId xmlns:a16="http://schemas.microsoft.com/office/drawing/2014/main" id="{3DC803CC-94AA-44F7-9831-E28C8CE61017}"/>
                </a:ext>
              </a:extLst>
            </p:cNvPr>
            <p:cNvSpPr>
              <a:spLocks noChangeShapeType="1"/>
            </p:cNvSpPr>
            <p:nvPr/>
          </p:nvSpPr>
          <p:spPr bwMode="auto">
            <a:xfrm>
              <a:off x="2693" y="1227"/>
              <a:ext cx="0" cy="2611"/>
            </a:xfrm>
            <a:prstGeom prst="line">
              <a:avLst/>
            </a:prstGeom>
            <a:noFill/>
            <a:ln w="17463">
              <a:solidFill>
                <a:srgbClr val="FF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3" name="Rectangle 108">
              <a:extLst>
                <a:ext uri="{FF2B5EF4-FFF2-40B4-BE49-F238E27FC236}">
                  <a16:creationId xmlns:a16="http://schemas.microsoft.com/office/drawing/2014/main" id="{D96316FD-76F9-4BFB-AD9D-E7423C1118FA}"/>
                </a:ext>
              </a:extLst>
            </p:cNvPr>
            <p:cNvSpPr>
              <a:spLocks noChangeArrowheads="1"/>
            </p:cNvSpPr>
            <p:nvPr/>
          </p:nvSpPr>
          <p:spPr bwMode="auto">
            <a:xfrm>
              <a:off x="1675" y="907"/>
              <a:ext cx="417" cy="1257"/>
            </a:xfrm>
            <a:prstGeom prst="rect">
              <a:avLst/>
            </a:prstGeom>
            <a:solidFill>
              <a:srgbClr val="DACA9C"/>
            </a:solidFill>
            <a:ln w="17463">
              <a:solidFill>
                <a:srgbClr val="463634"/>
              </a:solidFill>
              <a:miter lim="800000"/>
              <a:headEnd/>
              <a:tailEnd/>
            </a:ln>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04" name="Rectangle 109">
              <a:extLst>
                <a:ext uri="{FF2B5EF4-FFF2-40B4-BE49-F238E27FC236}">
                  <a16:creationId xmlns:a16="http://schemas.microsoft.com/office/drawing/2014/main" id="{77813ACD-E53B-4747-842C-02734DEAB8B1}"/>
                </a:ext>
              </a:extLst>
            </p:cNvPr>
            <p:cNvSpPr>
              <a:spLocks noChangeArrowheads="1"/>
            </p:cNvSpPr>
            <p:nvPr/>
          </p:nvSpPr>
          <p:spPr bwMode="auto">
            <a:xfrm>
              <a:off x="1764" y="1103"/>
              <a:ext cx="224"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50000"/>
                </a:spcBef>
                <a:spcAft>
                  <a:spcPct val="0"/>
                </a:spcAft>
                <a:buClrTx/>
                <a:buSzTx/>
                <a:buFontTx/>
                <a:buNone/>
              </a:pPr>
              <a:r>
                <a:rPr kumimoji="1" lang="zh-CN" altLang="en-US" sz="2300" b="1">
                  <a:solidFill>
                    <a:srgbClr val="0033CC"/>
                  </a:solidFill>
                  <a:latin typeface="楷体_GB2312" pitchFamily="49" charset="-122"/>
                  <a:ea typeface="楷体_GB2312" pitchFamily="49" charset="-122"/>
                </a:rPr>
                <a:t>译码器</a:t>
              </a:r>
              <a:endParaRPr kumimoji="1" lang="zh-CN" altLang="en-US" sz="2400" b="1">
                <a:solidFill>
                  <a:srgbClr val="0033CC"/>
                </a:solidFill>
                <a:latin typeface="Times New Roman" panose="02020603050405020304" pitchFamily="18" charset="0"/>
              </a:endParaRPr>
            </a:p>
          </p:txBody>
        </p:sp>
        <p:sp>
          <p:nvSpPr>
            <p:cNvPr id="105" name="Line 110">
              <a:extLst>
                <a:ext uri="{FF2B5EF4-FFF2-40B4-BE49-F238E27FC236}">
                  <a16:creationId xmlns:a16="http://schemas.microsoft.com/office/drawing/2014/main" id="{50E7C7EE-CFA7-4B42-B18B-28E625DB0EC5}"/>
                </a:ext>
              </a:extLst>
            </p:cNvPr>
            <p:cNvSpPr>
              <a:spLocks noChangeShapeType="1"/>
            </p:cNvSpPr>
            <p:nvPr/>
          </p:nvSpPr>
          <p:spPr bwMode="auto">
            <a:xfrm flipV="1">
              <a:off x="2092" y="2010"/>
              <a:ext cx="254" cy="0"/>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6" name="Line 111">
              <a:extLst>
                <a:ext uri="{FF2B5EF4-FFF2-40B4-BE49-F238E27FC236}">
                  <a16:creationId xmlns:a16="http://schemas.microsoft.com/office/drawing/2014/main" id="{C5781A4A-1183-4203-8447-F8EA1D1746E3}"/>
                </a:ext>
              </a:extLst>
            </p:cNvPr>
            <p:cNvSpPr>
              <a:spLocks noChangeShapeType="1"/>
            </p:cNvSpPr>
            <p:nvPr/>
          </p:nvSpPr>
          <p:spPr bwMode="auto">
            <a:xfrm>
              <a:off x="2346" y="2010"/>
              <a:ext cx="0" cy="1910"/>
            </a:xfrm>
            <a:prstGeom prst="line">
              <a:avLst/>
            </a:prstGeom>
            <a:noFill/>
            <a:ln w="12700">
              <a:solidFill>
                <a:srgbClr val="533AAE"/>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7" name="Line 112">
              <a:extLst>
                <a:ext uri="{FF2B5EF4-FFF2-40B4-BE49-F238E27FC236}">
                  <a16:creationId xmlns:a16="http://schemas.microsoft.com/office/drawing/2014/main" id="{2668CFFB-964E-4F87-9F4A-6E7C9AA9B299}"/>
                </a:ext>
              </a:extLst>
            </p:cNvPr>
            <p:cNvSpPr>
              <a:spLocks noChangeShapeType="1"/>
            </p:cNvSpPr>
            <p:nvPr/>
          </p:nvSpPr>
          <p:spPr bwMode="auto">
            <a:xfrm flipV="1">
              <a:off x="2517" y="1719"/>
              <a:ext cx="0" cy="2048"/>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8" name="Line 113">
              <a:extLst>
                <a:ext uri="{FF2B5EF4-FFF2-40B4-BE49-F238E27FC236}">
                  <a16:creationId xmlns:a16="http://schemas.microsoft.com/office/drawing/2014/main" id="{3892EEDA-071C-4D51-B070-8886A26AB697}"/>
                </a:ext>
              </a:extLst>
            </p:cNvPr>
            <p:cNvSpPr>
              <a:spLocks noChangeShapeType="1"/>
            </p:cNvSpPr>
            <p:nvPr/>
          </p:nvSpPr>
          <p:spPr bwMode="auto">
            <a:xfrm>
              <a:off x="2092" y="1718"/>
              <a:ext cx="42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9" name="Line 114">
              <a:extLst>
                <a:ext uri="{FF2B5EF4-FFF2-40B4-BE49-F238E27FC236}">
                  <a16:creationId xmlns:a16="http://schemas.microsoft.com/office/drawing/2014/main" id="{7429609D-FC35-4470-BDD6-45B2F626CAC2}"/>
                </a:ext>
              </a:extLst>
            </p:cNvPr>
            <p:cNvSpPr>
              <a:spLocks noChangeShapeType="1"/>
            </p:cNvSpPr>
            <p:nvPr/>
          </p:nvSpPr>
          <p:spPr bwMode="auto">
            <a:xfrm>
              <a:off x="2092" y="1438"/>
              <a:ext cx="493"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0" name="Line 115">
              <a:extLst>
                <a:ext uri="{FF2B5EF4-FFF2-40B4-BE49-F238E27FC236}">
                  <a16:creationId xmlns:a16="http://schemas.microsoft.com/office/drawing/2014/main" id="{4E752CFE-DE20-499F-96AC-B45DF587A2EC}"/>
                </a:ext>
              </a:extLst>
            </p:cNvPr>
            <p:cNvSpPr>
              <a:spLocks noChangeShapeType="1"/>
            </p:cNvSpPr>
            <p:nvPr/>
          </p:nvSpPr>
          <p:spPr bwMode="auto">
            <a:xfrm>
              <a:off x="2585" y="1432"/>
              <a:ext cx="0" cy="1043"/>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1" name="Line 116">
              <a:extLst>
                <a:ext uri="{FF2B5EF4-FFF2-40B4-BE49-F238E27FC236}">
                  <a16:creationId xmlns:a16="http://schemas.microsoft.com/office/drawing/2014/main" id="{78B9137C-77F8-48E4-91E7-079E4EA326EA}"/>
                </a:ext>
              </a:extLst>
            </p:cNvPr>
            <p:cNvSpPr>
              <a:spLocks noChangeShapeType="1"/>
            </p:cNvSpPr>
            <p:nvPr/>
          </p:nvSpPr>
          <p:spPr bwMode="auto">
            <a:xfrm flipV="1">
              <a:off x="3119" y="3487"/>
              <a:ext cx="123" cy="2"/>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2" name="Line 117">
              <a:extLst>
                <a:ext uri="{FF2B5EF4-FFF2-40B4-BE49-F238E27FC236}">
                  <a16:creationId xmlns:a16="http://schemas.microsoft.com/office/drawing/2014/main" id="{E3E8A78D-54C8-472A-9D83-7FA05D6EECE3}"/>
                </a:ext>
              </a:extLst>
            </p:cNvPr>
            <p:cNvSpPr>
              <a:spLocks noChangeShapeType="1"/>
            </p:cNvSpPr>
            <p:nvPr/>
          </p:nvSpPr>
          <p:spPr bwMode="auto">
            <a:xfrm flipV="1">
              <a:off x="3443" y="3487"/>
              <a:ext cx="280" cy="2"/>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3" name="Line 118">
              <a:extLst>
                <a:ext uri="{FF2B5EF4-FFF2-40B4-BE49-F238E27FC236}">
                  <a16:creationId xmlns:a16="http://schemas.microsoft.com/office/drawing/2014/main" id="{028C6916-FF93-4273-AC76-47398E726301}"/>
                </a:ext>
              </a:extLst>
            </p:cNvPr>
            <p:cNvSpPr>
              <a:spLocks noChangeShapeType="1"/>
            </p:cNvSpPr>
            <p:nvPr/>
          </p:nvSpPr>
          <p:spPr bwMode="auto">
            <a:xfrm>
              <a:off x="3656" y="3310"/>
              <a:ext cx="23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4" name="Line 119">
              <a:extLst>
                <a:ext uri="{FF2B5EF4-FFF2-40B4-BE49-F238E27FC236}">
                  <a16:creationId xmlns:a16="http://schemas.microsoft.com/office/drawing/2014/main" id="{7AA4DDCB-63F6-4EA7-ABD7-B6FDE859B180}"/>
                </a:ext>
              </a:extLst>
            </p:cNvPr>
            <p:cNvSpPr>
              <a:spLocks noChangeShapeType="1"/>
            </p:cNvSpPr>
            <p:nvPr/>
          </p:nvSpPr>
          <p:spPr bwMode="auto">
            <a:xfrm>
              <a:off x="3891" y="3487"/>
              <a:ext cx="235"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5" name="Line 120">
              <a:extLst>
                <a:ext uri="{FF2B5EF4-FFF2-40B4-BE49-F238E27FC236}">
                  <a16:creationId xmlns:a16="http://schemas.microsoft.com/office/drawing/2014/main" id="{E0565F00-CEFA-4B7D-9E26-5AF852DBF1F9}"/>
                </a:ext>
              </a:extLst>
            </p:cNvPr>
            <p:cNvSpPr>
              <a:spLocks noChangeShapeType="1"/>
            </p:cNvSpPr>
            <p:nvPr/>
          </p:nvSpPr>
          <p:spPr bwMode="auto">
            <a:xfrm>
              <a:off x="3891" y="2187"/>
              <a:ext cx="235"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6" name="Line 121">
              <a:extLst>
                <a:ext uri="{FF2B5EF4-FFF2-40B4-BE49-F238E27FC236}">
                  <a16:creationId xmlns:a16="http://schemas.microsoft.com/office/drawing/2014/main" id="{6A6EDE1E-AF09-4173-9FB9-87FC62F1EF83}"/>
                </a:ext>
              </a:extLst>
            </p:cNvPr>
            <p:cNvSpPr>
              <a:spLocks noChangeShapeType="1"/>
            </p:cNvSpPr>
            <p:nvPr/>
          </p:nvSpPr>
          <p:spPr bwMode="auto">
            <a:xfrm>
              <a:off x="3443" y="2187"/>
              <a:ext cx="280"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7" name="Line 122">
              <a:extLst>
                <a:ext uri="{FF2B5EF4-FFF2-40B4-BE49-F238E27FC236}">
                  <a16:creationId xmlns:a16="http://schemas.microsoft.com/office/drawing/2014/main" id="{2C239120-4461-4D70-AE15-20E018F28B10}"/>
                </a:ext>
              </a:extLst>
            </p:cNvPr>
            <p:cNvSpPr>
              <a:spLocks noChangeShapeType="1"/>
            </p:cNvSpPr>
            <p:nvPr/>
          </p:nvSpPr>
          <p:spPr bwMode="auto">
            <a:xfrm flipV="1">
              <a:off x="3656" y="2022"/>
              <a:ext cx="235"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8" name="Line 123">
              <a:extLst>
                <a:ext uri="{FF2B5EF4-FFF2-40B4-BE49-F238E27FC236}">
                  <a16:creationId xmlns:a16="http://schemas.microsoft.com/office/drawing/2014/main" id="{BD23B69D-A905-4DA2-B737-2FA6D1701DD3}"/>
                </a:ext>
              </a:extLst>
            </p:cNvPr>
            <p:cNvSpPr>
              <a:spLocks noChangeShapeType="1"/>
            </p:cNvSpPr>
            <p:nvPr/>
          </p:nvSpPr>
          <p:spPr bwMode="auto">
            <a:xfrm>
              <a:off x="3119" y="2187"/>
              <a:ext cx="123"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19" name="Line 124">
              <a:extLst>
                <a:ext uri="{FF2B5EF4-FFF2-40B4-BE49-F238E27FC236}">
                  <a16:creationId xmlns:a16="http://schemas.microsoft.com/office/drawing/2014/main" id="{3322633A-3E5A-4E10-9D26-77DB6CD76F2B}"/>
                </a:ext>
              </a:extLst>
            </p:cNvPr>
            <p:cNvSpPr>
              <a:spLocks noChangeShapeType="1"/>
            </p:cNvSpPr>
            <p:nvPr/>
          </p:nvSpPr>
          <p:spPr bwMode="auto">
            <a:xfrm>
              <a:off x="3119" y="897"/>
              <a:ext cx="14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0" name="Line 125">
              <a:extLst>
                <a:ext uri="{FF2B5EF4-FFF2-40B4-BE49-F238E27FC236}">
                  <a16:creationId xmlns:a16="http://schemas.microsoft.com/office/drawing/2014/main" id="{4A0B887C-40D4-49F9-BCF0-4EF71681CBFA}"/>
                </a:ext>
              </a:extLst>
            </p:cNvPr>
            <p:cNvSpPr>
              <a:spLocks noChangeShapeType="1"/>
            </p:cNvSpPr>
            <p:nvPr/>
          </p:nvSpPr>
          <p:spPr bwMode="auto">
            <a:xfrm>
              <a:off x="3443" y="897"/>
              <a:ext cx="280"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1" name="Line 126">
              <a:extLst>
                <a:ext uri="{FF2B5EF4-FFF2-40B4-BE49-F238E27FC236}">
                  <a16:creationId xmlns:a16="http://schemas.microsoft.com/office/drawing/2014/main" id="{A180559C-688E-4168-B8CF-0D715D3815B9}"/>
                </a:ext>
              </a:extLst>
            </p:cNvPr>
            <p:cNvSpPr>
              <a:spLocks noChangeShapeType="1"/>
            </p:cNvSpPr>
            <p:nvPr/>
          </p:nvSpPr>
          <p:spPr bwMode="auto">
            <a:xfrm flipV="1">
              <a:off x="3656" y="723"/>
              <a:ext cx="235"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2" name="Line 127">
              <a:extLst>
                <a:ext uri="{FF2B5EF4-FFF2-40B4-BE49-F238E27FC236}">
                  <a16:creationId xmlns:a16="http://schemas.microsoft.com/office/drawing/2014/main" id="{D1E8C4C0-15CF-4BE3-A4D3-04D290FA2A96}"/>
                </a:ext>
              </a:extLst>
            </p:cNvPr>
            <p:cNvSpPr>
              <a:spLocks noChangeShapeType="1"/>
            </p:cNvSpPr>
            <p:nvPr/>
          </p:nvSpPr>
          <p:spPr bwMode="auto">
            <a:xfrm>
              <a:off x="3891" y="897"/>
              <a:ext cx="235"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3" name="Freeform 128">
              <a:extLst>
                <a:ext uri="{FF2B5EF4-FFF2-40B4-BE49-F238E27FC236}">
                  <a16:creationId xmlns:a16="http://schemas.microsoft.com/office/drawing/2014/main" id="{C710EF7E-FE14-4A9A-95BC-DCF83E694C8B}"/>
                </a:ext>
              </a:extLst>
            </p:cNvPr>
            <p:cNvSpPr>
              <a:spLocks/>
            </p:cNvSpPr>
            <p:nvPr/>
          </p:nvSpPr>
          <p:spPr bwMode="auto">
            <a:xfrm>
              <a:off x="1328" y="1457"/>
              <a:ext cx="347" cy="281"/>
            </a:xfrm>
            <a:custGeom>
              <a:avLst/>
              <a:gdLst>
                <a:gd name="T0" fmla="*/ 268 w 347"/>
                <a:gd name="T1" fmla="*/ 0 h 281"/>
                <a:gd name="T2" fmla="*/ 268 w 347"/>
                <a:gd name="T3" fmla="*/ 70 h 281"/>
                <a:gd name="T4" fmla="*/ 0 w 347"/>
                <a:gd name="T5" fmla="*/ 70 h 281"/>
                <a:gd name="T6" fmla="*/ 0 w 347"/>
                <a:gd name="T7" fmla="*/ 211 h 281"/>
                <a:gd name="T8" fmla="*/ 268 w 347"/>
                <a:gd name="T9" fmla="*/ 211 h 281"/>
                <a:gd name="T10" fmla="*/ 268 w 347"/>
                <a:gd name="T11" fmla="*/ 281 h 281"/>
                <a:gd name="T12" fmla="*/ 347 w 347"/>
                <a:gd name="T13" fmla="*/ 141 h 281"/>
                <a:gd name="T14" fmla="*/ 268 w 347"/>
                <a:gd name="T15" fmla="*/ 0 h 2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7" h="281">
                  <a:moveTo>
                    <a:pt x="268" y="0"/>
                  </a:moveTo>
                  <a:lnTo>
                    <a:pt x="268" y="70"/>
                  </a:lnTo>
                  <a:lnTo>
                    <a:pt x="0" y="70"/>
                  </a:lnTo>
                  <a:lnTo>
                    <a:pt x="0" y="211"/>
                  </a:lnTo>
                  <a:lnTo>
                    <a:pt x="268" y="211"/>
                  </a:lnTo>
                  <a:lnTo>
                    <a:pt x="268" y="281"/>
                  </a:lnTo>
                  <a:lnTo>
                    <a:pt x="347" y="141"/>
                  </a:lnTo>
                  <a:lnTo>
                    <a:pt x="268" y="0"/>
                  </a:lnTo>
                  <a:close/>
                </a:path>
              </a:pathLst>
            </a:custGeom>
            <a:solidFill>
              <a:srgbClr val="FFCC00"/>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4" name="Rectangle 129">
              <a:extLst>
                <a:ext uri="{FF2B5EF4-FFF2-40B4-BE49-F238E27FC236}">
                  <a16:creationId xmlns:a16="http://schemas.microsoft.com/office/drawing/2014/main" id="{48F39081-FE0B-4028-8796-AF71765EEEB3}"/>
                </a:ext>
              </a:extLst>
            </p:cNvPr>
            <p:cNvSpPr>
              <a:spLocks noChangeArrowheads="1"/>
            </p:cNvSpPr>
            <p:nvPr/>
          </p:nvSpPr>
          <p:spPr bwMode="auto">
            <a:xfrm>
              <a:off x="1404" y="1519"/>
              <a:ext cx="1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AB</a:t>
              </a:r>
              <a:endParaRPr kumimoji="1" lang="en-US" altLang="zh-CN" sz="2400" b="1">
                <a:solidFill>
                  <a:srgbClr val="0033CC"/>
                </a:solidFill>
                <a:latin typeface="Times New Roman" panose="02020603050405020304" pitchFamily="18" charset="0"/>
              </a:endParaRPr>
            </a:p>
          </p:txBody>
        </p:sp>
        <p:sp>
          <p:nvSpPr>
            <p:cNvPr id="125" name="Rectangle 130">
              <a:extLst>
                <a:ext uri="{FF2B5EF4-FFF2-40B4-BE49-F238E27FC236}">
                  <a16:creationId xmlns:a16="http://schemas.microsoft.com/office/drawing/2014/main" id="{F56F3722-3DD0-4FB6-8B27-F0B167BF3776}"/>
                </a:ext>
              </a:extLst>
            </p:cNvPr>
            <p:cNvSpPr>
              <a:spLocks noChangeArrowheads="1"/>
            </p:cNvSpPr>
            <p:nvPr/>
          </p:nvSpPr>
          <p:spPr bwMode="auto">
            <a:xfrm>
              <a:off x="1988" y="944"/>
              <a:ext cx="3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26" name="Rectangle 131">
              <a:extLst>
                <a:ext uri="{FF2B5EF4-FFF2-40B4-BE49-F238E27FC236}">
                  <a16:creationId xmlns:a16="http://schemas.microsoft.com/office/drawing/2014/main" id="{770B028D-D063-4335-AA17-C3178195D294}"/>
                </a:ext>
              </a:extLst>
            </p:cNvPr>
            <p:cNvSpPr>
              <a:spLocks noChangeArrowheads="1"/>
            </p:cNvSpPr>
            <p:nvPr/>
          </p:nvSpPr>
          <p:spPr bwMode="auto">
            <a:xfrm>
              <a:off x="2159" y="979"/>
              <a:ext cx="2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CS1</a:t>
              </a:r>
              <a:endParaRPr kumimoji="1" lang="en-US" altLang="zh-CN" sz="2400" b="1">
                <a:solidFill>
                  <a:srgbClr val="0033CC"/>
                </a:solidFill>
                <a:latin typeface="Times New Roman" panose="02020603050405020304" pitchFamily="18" charset="0"/>
              </a:endParaRPr>
            </a:p>
          </p:txBody>
        </p:sp>
        <p:sp>
          <p:nvSpPr>
            <p:cNvPr id="127" name="Line 132">
              <a:extLst>
                <a:ext uri="{FF2B5EF4-FFF2-40B4-BE49-F238E27FC236}">
                  <a16:creationId xmlns:a16="http://schemas.microsoft.com/office/drawing/2014/main" id="{F5988A57-8684-417A-93BE-6EE4906192CD}"/>
                </a:ext>
              </a:extLst>
            </p:cNvPr>
            <p:cNvSpPr>
              <a:spLocks noChangeShapeType="1"/>
            </p:cNvSpPr>
            <p:nvPr/>
          </p:nvSpPr>
          <p:spPr bwMode="auto">
            <a:xfrm>
              <a:off x="2182" y="989"/>
              <a:ext cx="220" cy="3"/>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28" name="Rectangle 133">
              <a:extLst>
                <a:ext uri="{FF2B5EF4-FFF2-40B4-BE49-F238E27FC236}">
                  <a16:creationId xmlns:a16="http://schemas.microsoft.com/office/drawing/2014/main" id="{CABF115A-A907-4A39-BA8C-752522515894}"/>
                </a:ext>
              </a:extLst>
            </p:cNvPr>
            <p:cNvSpPr>
              <a:spLocks noChangeArrowheads="1"/>
            </p:cNvSpPr>
            <p:nvPr/>
          </p:nvSpPr>
          <p:spPr bwMode="auto">
            <a:xfrm>
              <a:off x="1988" y="1190"/>
              <a:ext cx="35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29" name="Rectangle 134">
              <a:extLst>
                <a:ext uri="{FF2B5EF4-FFF2-40B4-BE49-F238E27FC236}">
                  <a16:creationId xmlns:a16="http://schemas.microsoft.com/office/drawing/2014/main" id="{F80BDE28-6445-4DAD-A058-9B9CDFD41EC1}"/>
                </a:ext>
              </a:extLst>
            </p:cNvPr>
            <p:cNvSpPr>
              <a:spLocks noChangeArrowheads="1"/>
            </p:cNvSpPr>
            <p:nvPr/>
          </p:nvSpPr>
          <p:spPr bwMode="auto">
            <a:xfrm>
              <a:off x="2149" y="1275"/>
              <a:ext cx="2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CS2</a:t>
              </a:r>
              <a:endParaRPr kumimoji="1" lang="en-US" altLang="zh-CN" sz="2400" b="1">
                <a:solidFill>
                  <a:srgbClr val="0033CC"/>
                </a:solidFill>
                <a:latin typeface="Times New Roman" panose="02020603050405020304" pitchFamily="18" charset="0"/>
              </a:endParaRPr>
            </a:p>
          </p:txBody>
        </p:sp>
        <p:sp>
          <p:nvSpPr>
            <p:cNvPr id="130" name="Line 135">
              <a:extLst>
                <a:ext uri="{FF2B5EF4-FFF2-40B4-BE49-F238E27FC236}">
                  <a16:creationId xmlns:a16="http://schemas.microsoft.com/office/drawing/2014/main" id="{F708E11C-4562-4D20-AF1E-051038EF3CD8}"/>
                </a:ext>
              </a:extLst>
            </p:cNvPr>
            <p:cNvSpPr>
              <a:spLocks noChangeShapeType="1"/>
            </p:cNvSpPr>
            <p:nvPr/>
          </p:nvSpPr>
          <p:spPr bwMode="auto">
            <a:xfrm>
              <a:off x="2182" y="1275"/>
              <a:ext cx="220" cy="0"/>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131" name="Group 136">
              <a:extLst>
                <a:ext uri="{FF2B5EF4-FFF2-40B4-BE49-F238E27FC236}">
                  <a16:creationId xmlns:a16="http://schemas.microsoft.com/office/drawing/2014/main" id="{1C23BDA0-2CF9-4C41-A466-E8329CA284E2}"/>
                </a:ext>
              </a:extLst>
            </p:cNvPr>
            <p:cNvGrpSpPr>
              <a:grpSpLocks/>
            </p:cNvGrpSpPr>
            <p:nvPr/>
          </p:nvGrpSpPr>
          <p:grpSpPr bwMode="auto">
            <a:xfrm>
              <a:off x="2100" y="1472"/>
              <a:ext cx="358" cy="246"/>
              <a:chOff x="1583" y="1588"/>
              <a:chExt cx="358" cy="246"/>
            </a:xfrm>
          </p:grpSpPr>
          <p:sp>
            <p:nvSpPr>
              <p:cNvPr id="156" name="Rectangle 137">
                <a:extLst>
                  <a:ext uri="{FF2B5EF4-FFF2-40B4-BE49-F238E27FC236}">
                    <a16:creationId xmlns:a16="http://schemas.microsoft.com/office/drawing/2014/main" id="{38AF02F7-7C49-453F-94AD-0E2472AC5FA7}"/>
                  </a:ext>
                </a:extLst>
              </p:cNvPr>
              <p:cNvSpPr>
                <a:spLocks noChangeArrowheads="1"/>
              </p:cNvSpPr>
              <p:nvPr/>
            </p:nvSpPr>
            <p:spPr bwMode="auto">
              <a:xfrm>
                <a:off x="1583" y="1588"/>
                <a:ext cx="3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57" name="Rectangle 138">
                <a:extLst>
                  <a:ext uri="{FF2B5EF4-FFF2-40B4-BE49-F238E27FC236}">
                    <a16:creationId xmlns:a16="http://schemas.microsoft.com/office/drawing/2014/main" id="{AC982D79-2AB6-44E9-9C72-9D1D961358A1}"/>
                  </a:ext>
                </a:extLst>
              </p:cNvPr>
              <p:cNvSpPr>
                <a:spLocks noChangeArrowheads="1"/>
              </p:cNvSpPr>
              <p:nvPr/>
            </p:nvSpPr>
            <p:spPr bwMode="auto">
              <a:xfrm>
                <a:off x="1628" y="1623"/>
                <a:ext cx="27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CS3</a:t>
                </a:r>
                <a:endParaRPr kumimoji="1" lang="en-US" altLang="zh-CN" sz="2400" b="1">
                  <a:solidFill>
                    <a:srgbClr val="0033CC"/>
                  </a:solidFill>
                  <a:latin typeface="Times New Roman" panose="02020603050405020304" pitchFamily="18" charset="0"/>
                </a:endParaRPr>
              </a:p>
            </p:txBody>
          </p:sp>
          <p:sp>
            <p:nvSpPr>
              <p:cNvPr id="158" name="Line 139">
                <a:extLst>
                  <a:ext uri="{FF2B5EF4-FFF2-40B4-BE49-F238E27FC236}">
                    <a16:creationId xmlns:a16="http://schemas.microsoft.com/office/drawing/2014/main" id="{E7784A9B-DD02-428F-BB6D-1299E0395571}"/>
                  </a:ext>
                </a:extLst>
              </p:cNvPr>
              <p:cNvSpPr>
                <a:spLocks noChangeShapeType="1"/>
              </p:cNvSpPr>
              <p:nvPr/>
            </p:nvSpPr>
            <p:spPr bwMode="auto">
              <a:xfrm>
                <a:off x="1650" y="1635"/>
                <a:ext cx="191"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grpSp>
          <p:nvGrpSpPr>
            <p:cNvPr id="132" name="Group 140">
              <a:extLst>
                <a:ext uri="{FF2B5EF4-FFF2-40B4-BE49-F238E27FC236}">
                  <a16:creationId xmlns:a16="http://schemas.microsoft.com/office/drawing/2014/main" id="{A1154ED0-8CA4-47D3-ACE3-3F3D48651F82}"/>
                </a:ext>
              </a:extLst>
            </p:cNvPr>
            <p:cNvGrpSpPr>
              <a:grpSpLocks/>
            </p:cNvGrpSpPr>
            <p:nvPr/>
          </p:nvGrpSpPr>
          <p:grpSpPr bwMode="auto">
            <a:xfrm>
              <a:off x="2045" y="1818"/>
              <a:ext cx="492" cy="246"/>
              <a:chOff x="1561" y="1904"/>
              <a:chExt cx="492" cy="246"/>
            </a:xfrm>
          </p:grpSpPr>
          <p:sp>
            <p:nvSpPr>
              <p:cNvPr id="153" name="Rectangle 141">
                <a:extLst>
                  <a:ext uri="{FF2B5EF4-FFF2-40B4-BE49-F238E27FC236}">
                    <a16:creationId xmlns:a16="http://schemas.microsoft.com/office/drawing/2014/main" id="{80CA9484-A527-477D-BEE2-218A1E222527}"/>
                  </a:ext>
                </a:extLst>
              </p:cNvPr>
              <p:cNvSpPr>
                <a:spLocks noChangeArrowheads="1"/>
              </p:cNvSpPr>
              <p:nvPr/>
            </p:nvSpPr>
            <p:spPr bwMode="auto">
              <a:xfrm>
                <a:off x="1561" y="1904"/>
                <a:ext cx="49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54" name="Rectangle 142">
                <a:extLst>
                  <a:ext uri="{FF2B5EF4-FFF2-40B4-BE49-F238E27FC236}">
                    <a16:creationId xmlns:a16="http://schemas.microsoft.com/office/drawing/2014/main" id="{D0B98677-662C-43B7-AFD3-C46624C48B66}"/>
                  </a:ext>
                </a:extLst>
              </p:cNvPr>
              <p:cNvSpPr>
                <a:spLocks noChangeArrowheads="1"/>
              </p:cNvSpPr>
              <p:nvPr/>
            </p:nvSpPr>
            <p:spPr bwMode="auto">
              <a:xfrm>
                <a:off x="1617" y="1939"/>
                <a:ext cx="4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XFER</a:t>
                </a:r>
                <a:endParaRPr kumimoji="1" lang="en-US" altLang="zh-CN" sz="2400" b="1">
                  <a:solidFill>
                    <a:srgbClr val="0033CC"/>
                  </a:solidFill>
                  <a:latin typeface="Times New Roman" panose="02020603050405020304" pitchFamily="18" charset="0"/>
                </a:endParaRPr>
              </a:p>
            </p:txBody>
          </p:sp>
          <p:sp>
            <p:nvSpPr>
              <p:cNvPr id="155" name="Line 143">
                <a:extLst>
                  <a:ext uri="{FF2B5EF4-FFF2-40B4-BE49-F238E27FC236}">
                    <a16:creationId xmlns:a16="http://schemas.microsoft.com/office/drawing/2014/main" id="{921999D9-3638-4A7E-9FF9-327C64CD4649}"/>
                  </a:ext>
                </a:extLst>
              </p:cNvPr>
              <p:cNvSpPr>
                <a:spLocks noChangeShapeType="1"/>
              </p:cNvSpPr>
              <p:nvPr/>
            </p:nvSpPr>
            <p:spPr bwMode="auto">
              <a:xfrm>
                <a:off x="1628" y="1951"/>
                <a:ext cx="336"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133" name="Rectangle 144">
              <a:extLst>
                <a:ext uri="{FF2B5EF4-FFF2-40B4-BE49-F238E27FC236}">
                  <a16:creationId xmlns:a16="http://schemas.microsoft.com/office/drawing/2014/main" id="{84B18BE2-6B41-45CD-888E-48369B6B77F7}"/>
                </a:ext>
              </a:extLst>
            </p:cNvPr>
            <p:cNvSpPr>
              <a:spLocks noChangeArrowheads="1"/>
            </p:cNvSpPr>
            <p:nvPr/>
          </p:nvSpPr>
          <p:spPr bwMode="auto">
            <a:xfrm>
              <a:off x="1742" y="3650"/>
              <a:ext cx="37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34" name="Rectangle 145">
              <a:extLst>
                <a:ext uri="{FF2B5EF4-FFF2-40B4-BE49-F238E27FC236}">
                  <a16:creationId xmlns:a16="http://schemas.microsoft.com/office/drawing/2014/main" id="{AE4E7D87-7C03-4A9D-A611-7E5F87FCAE0F}"/>
                </a:ext>
              </a:extLst>
            </p:cNvPr>
            <p:cNvSpPr>
              <a:spLocks noChangeArrowheads="1"/>
            </p:cNvSpPr>
            <p:nvPr/>
          </p:nvSpPr>
          <p:spPr bwMode="auto">
            <a:xfrm>
              <a:off x="1798" y="3665"/>
              <a:ext cx="3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IO/M</a:t>
              </a:r>
              <a:endParaRPr kumimoji="1" lang="en-US" altLang="zh-CN" sz="2400" b="1">
                <a:solidFill>
                  <a:srgbClr val="0033CC"/>
                </a:solidFill>
                <a:latin typeface="Times New Roman" panose="02020603050405020304" pitchFamily="18" charset="0"/>
              </a:endParaRPr>
            </a:p>
          </p:txBody>
        </p:sp>
        <p:sp>
          <p:nvSpPr>
            <p:cNvPr id="135" name="Line 146">
              <a:extLst>
                <a:ext uri="{FF2B5EF4-FFF2-40B4-BE49-F238E27FC236}">
                  <a16:creationId xmlns:a16="http://schemas.microsoft.com/office/drawing/2014/main" id="{0499F10F-C12B-4B33-B9A1-A518AC361D44}"/>
                </a:ext>
              </a:extLst>
            </p:cNvPr>
            <p:cNvSpPr>
              <a:spLocks noChangeShapeType="1"/>
            </p:cNvSpPr>
            <p:nvPr/>
          </p:nvSpPr>
          <p:spPr bwMode="auto">
            <a:xfrm>
              <a:off x="1966" y="3675"/>
              <a:ext cx="126"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136" name="Group 147">
              <a:extLst>
                <a:ext uri="{FF2B5EF4-FFF2-40B4-BE49-F238E27FC236}">
                  <a16:creationId xmlns:a16="http://schemas.microsoft.com/office/drawing/2014/main" id="{26943DE6-DC46-47DB-9078-64FB7D611353}"/>
                </a:ext>
              </a:extLst>
            </p:cNvPr>
            <p:cNvGrpSpPr>
              <a:grpSpLocks/>
            </p:cNvGrpSpPr>
            <p:nvPr/>
          </p:nvGrpSpPr>
          <p:grpSpPr bwMode="auto">
            <a:xfrm>
              <a:off x="1675" y="3838"/>
              <a:ext cx="303" cy="211"/>
              <a:chOff x="1135" y="3954"/>
              <a:chExt cx="303" cy="211"/>
            </a:xfrm>
          </p:grpSpPr>
          <p:sp>
            <p:nvSpPr>
              <p:cNvPr id="150" name="Rectangle 148">
                <a:extLst>
                  <a:ext uri="{FF2B5EF4-FFF2-40B4-BE49-F238E27FC236}">
                    <a16:creationId xmlns:a16="http://schemas.microsoft.com/office/drawing/2014/main" id="{A3A1BBC2-0239-4C4A-AD06-C17D09223A26}"/>
                  </a:ext>
                </a:extLst>
              </p:cNvPr>
              <p:cNvSpPr>
                <a:spLocks noChangeArrowheads="1"/>
              </p:cNvSpPr>
              <p:nvPr/>
            </p:nvSpPr>
            <p:spPr bwMode="auto">
              <a:xfrm>
                <a:off x="1135" y="3954"/>
                <a:ext cx="30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endParaRPr kumimoji="1" lang="zh-CN" altLang="en-US" sz="2000" b="1">
                  <a:solidFill>
                    <a:srgbClr val="0033CC"/>
                  </a:solidFill>
                  <a:latin typeface="Times New Roman" panose="02020603050405020304" pitchFamily="18" charset="0"/>
                </a:endParaRPr>
              </a:p>
            </p:txBody>
          </p:sp>
          <p:sp>
            <p:nvSpPr>
              <p:cNvPr id="151" name="Rectangle 149">
                <a:extLst>
                  <a:ext uri="{FF2B5EF4-FFF2-40B4-BE49-F238E27FC236}">
                    <a16:creationId xmlns:a16="http://schemas.microsoft.com/office/drawing/2014/main" id="{F82FBEF9-74F6-4100-BB3D-378DE5F6689E}"/>
                  </a:ext>
                </a:extLst>
              </p:cNvPr>
              <p:cNvSpPr>
                <a:spLocks noChangeArrowheads="1"/>
              </p:cNvSpPr>
              <p:nvPr/>
            </p:nvSpPr>
            <p:spPr bwMode="auto">
              <a:xfrm>
                <a:off x="1191" y="3989"/>
                <a:ext cx="2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600" b="1">
                    <a:solidFill>
                      <a:srgbClr val="0033CC"/>
                    </a:solidFill>
                    <a:latin typeface="Times New Roman" panose="02020603050405020304" pitchFamily="18" charset="0"/>
                  </a:rPr>
                  <a:t>WR</a:t>
                </a:r>
                <a:endParaRPr kumimoji="1" lang="en-US" altLang="zh-CN" sz="2400" b="1">
                  <a:solidFill>
                    <a:srgbClr val="0033CC"/>
                  </a:solidFill>
                  <a:latin typeface="Times New Roman" panose="02020603050405020304" pitchFamily="18" charset="0"/>
                </a:endParaRPr>
              </a:p>
            </p:txBody>
          </p:sp>
          <p:sp>
            <p:nvSpPr>
              <p:cNvPr id="152" name="Line 150">
                <a:extLst>
                  <a:ext uri="{FF2B5EF4-FFF2-40B4-BE49-F238E27FC236}">
                    <a16:creationId xmlns:a16="http://schemas.microsoft.com/office/drawing/2014/main" id="{692F5EC6-86AA-4144-B371-8445E4100B52}"/>
                  </a:ext>
                </a:extLst>
              </p:cNvPr>
              <p:cNvSpPr>
                <a:spLocks noChangeShapeType="1"/>
              </p:cNvSpPr>
              <p:nvPr/>
            </p:nvSpPr>
            <p:spPr bwMode="auto">
              <a:xfrm>
                <a:off x="1191" y="4001"/>
                <a:ext cx="168" cy="1"/>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137" name="Line 151">
              <a:extLst>
                <a:ext uri="{FF2B5EF4-FFF2-40B4-BE49-F238E27FC236}">
                  <a16:creationId xmlns:a16="http://schemas.microsoft.com/office/drawing/2014/main" id="{3C743423-B11B-4BBC-8E95-143DF524EDC8}"/>
                </a:ext>
              </a:extLst>
            </p:cNvPr>
            <p:cNvSpPr>
              <a:spLocks noChangeShapeType="1"/>
            </p:cNvSpPr>
            <p:nvPr/>
          </p:nvSpPr>
          <p:spPr bwMode="auto">
            <a:xfrm>
              <a:off x="4551" y="898"/>
              <a:ext cx="0" cy="94"/>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38" name="Freeform 152">
              <a:extLst>
                <a:ext uri="{FF2B5EF4-FFF2-40B4-BE49-F238E27FC236}">
                  <a16:creationId xmlns:a16="http://schemas.microsoft.com/office/drawing/2014/main" id="{69900AB4-4387-4B96-B415-8EA90DA0CD5B}"/>
                </a:ext>
              </a:extLst>
            </p:cNvPr>
            <p:cNvSpPr>
              <a:spLocks/>
            </p:cNvSpPr>
            <p:nvPr/>
          </p:nvSpPr>
          <p:spPr bwMode="auto">
            <a:xfrm>
              <a:off x="4483" y="987"/>
              <a:ext cx="124" cy="94"/>
            </a:xfrm>
            <a:custGeom>
              <a:avLst/>
              <a:gdLst>
                <a:gd name="T0" fmla="*/ 68 w 124"/>
                <a:gd name="T1" fmla="*/ 94 h 94"/>
                <a:gd name="T2" fmla="*/ 124 w 124"/>
                <a:gd name="T3" fmla="*/ 0 h 94"/>
                <a:gd name="T4" fmla="*/ 0 w 124"/>
                <a:gd name="T5" fmla="*/ 0 h 94"/>
                <a:gd name="T6" fmla="*/ 68 w 124"/>
                <a:gd name="T7" fmla="*/ 94 h 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 h="94">
                  <a:moveTo>
                    <a:pt x="68" y="94"/>
                  </a:moveTo>
                  <a:lnTo>
                    <a:pt x="124" y="0"/>
                  </a:lnTo>
                  <a:lnTo>
                    <a:pt x="0" y="0"/>
                  </a:lnTo>
                  <a:lnTo>
                    <a:pt x="68" y="94"/>
                  </a:lnTo>
                  <a:close/>
                </a:path>
              </a:pathLst>
            </a:custGeom>
            <a:solidFill>
              <a:srgbClr val="AA947E"/>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nvGrpSpPr>
            <p:cNvPr id="139" name="Group 153">
              <a:extLst>
                <a:ext uri="{FF2B5EF4-FFF2-40B4-BE49-F238E27FC236}">
                  <a16:creationId xmlns:a16="http://schemas.microsoft.com/office/drawing/2014/main" id="{D60B7971-952E-4699-8358-1AE8E89AB627}"/>
                </a:ext>
              </a:extLst>
            </p:cNvPr>
            <p:cNvGrpSpPr>
              <a:grpSpLocks/>
            </p:cNvGrpSpPr>
            <p:nvPr/>
          </p:nvGrpSpPr>
          <p:grpSpPr bwMode="auto">
            <a:xfrm>
              <a:off x="4485" y="2186"/>
              <a:ext cx="124" cy="187"/>
              <a:chOff x="4146" y="2303"/>
              <a:chExt cx="124" cy="187"/>
            </a:xfrm>
          </p:grpSpPr>
          <p:sp>
            <p:nvSpPr>
              <p:cNvPr id="148" name="Line 154">
                <a:extLst>
                  <a:ext uri="{FF2B5EF4-FFF2-40B4-BE49-F238E27FC236}">
                    <a16:creationId xmlns:a16="http://schemas.microsoft.com/office/drawing/2014/main" id="{0F874E4A-3B4C-42CD-B893-810BFAC66E5E}"/>
                  </a:ext>
                </a:extLst>
              </p:cNvPr>
              <p:cNvSpPr>
                <a:spLocks noChangeShapeType="1"/>
              </p:cNvSpPr>
              <p:nvPr/>
            </p:nvSpPr>
            <p:spPr bwMode="auto">
              <a:xfrm>
                <a:off x="4202" y="2303"/>
                <a:ext cx="1" cy="93"/>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49" name="Freeform 155">
                <a:extLst>
                  <a:ext uri="{FF2B5EF4-FFF2-40B4-BE49-F238E27FC236}">
                    <a16:creationId xmlns:a16="http://schemas.microsoft.com/office/drawing/2014/main" id="{B9299BA1-8AF0-45ED-A7B4-09DD9B0CE051}"/>
                  </a:ext>
                </a:extLst>
              </p:cNvPr>
              <p:cNvSpPr>
                <a:spLocks/>
              </p:cNvSpPr>
              <p:nvPr/>
            </p:nvSpPr>
            <p:spPr bwMode="auto">
              <a:xfrm>
                <a:off x="4146" y="2396"/>
                <a:ext cx="124" cy="94"/>
              </a:xfrm>
              <a:custGeom>
                <a:avLst/>
                <a:gdLst>
                  <a:gd name="T0" fmla="*/ 68 w 124"/>
                  <a:gd name="T1" fmla="*/ 94 h 94"/>
                  <a:gd name="T2" fmla="*/ 124 w 124"/>
                  <a:gd name="T3" fmla="*/ 0 h 94"/>
                  <a:gd name="T4" fmla="*/ 0 w 124"/>
                  <a:gd name="T5" fmla="*/ 0 h 94"/>
                  <a:gd name="T6" fmla="*/ 68 w 124"/>
                  <a:gd name="T7" fmla="*/ 94 h 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 h="94">
                    <a:moveTo>
                      <a:pt x="68" y="94"/>
                    </a:moveTo>
                    <a:lnTo>
                      <a:pt x="124" y="0"/>
                    </a:lnTo>
                    <a:lnTo>
                      <a:pt x="0" y="0"/>
                    </a:lnTo>
                    <a:lnTo>
                      <a:pt x="68" y="94"/>
                    </a:lnTo>
                    <a:close/>
                  </a:path>
                </a:pathLst>
              </a:custGeom>
              <a:solidFill>
                <a:srgbClr val="AA947E"/>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grpSp>
          <p:nvGrpSpPr>
            <p:cNvPr id="140" name="Group 156">
              <a:extLst>
                <a:ext uri="{FF2B5EF4-FFF2-40B4-BE49-F238E27FC236}">
                  <a16:creationId xmlns:a16="http://schemas.microsoft.com/office/drawing/2014/main" id="{B4EC0E79-A16F-4BCD-BC2F-399A40B67857}"/>
                </a:ext>
              </a:extLst>
            </p:cNvPr>
            <p:cNvGrpSpPr>
              <a:grpSpLocks/>
            </p:cNvGrpSpPr>
            <p:nvPr/>
          </p:nvGrpSpPr>
          <p:grpSpPr bwMode="auto">
            <a:xfrm>
              <a:off x="4427" y="3489"/>
              <a:ext cx="124" cy="187"/>
              <a:chOff x="4146" y="3603"/>
              <a:chExt cx="124" cy="187"/>
            </a:xfrm>
          </p:grpSpPr>
          <p:sp>
            <p:nvSpPr>
              <p:cNvPr id="146" name="Line 157">
                <a:extLst>
                  <a:ext uri="{FF2B5EF4-FFF2-40B4-BE49-F238E27FC236}">
                    <a16:creationId xmlns:a16="http://schemas.microsoft.com/office/drawing/2014/main" id="{5A37CD5E-A4ED-433A-AD90-482322C78BF6}"/>
                  </a:ext>
                </a:extLst>
              </p:cNvPr>
              <p:cNvSpPr>
                <a:spLocks noChangeShapeType="1"/>
              </p:cNvSpPr>
              <p:nvPr/>
            </p:nvSpPr>
            <p:spPr bwMode="auto">
              <a:xfrm>
                <a:off x="4202" y="3603"/>
                <a:ext cx="1" cy="94"/>
              </a:xfrm>
              <a:prstGeom prst="line">
                <a:avLst/>
              </a:prstGeom>
              <a:noFill/>
              <a:ln w="17463">
                <a:solidFill>
                  <a:srgbClr val="463634"/>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47" name="Freeform 158">
                <a:extLst>
                  <a:ext uri="{FF2B5EF4-FFF2-40B4-BE49-F238E27FC236}">
                    <a16:creationId xmlns:a16="http://schemas.microsoft.com/office/drawing/2014/main" id="{DC582B89-D843-4FB9-9E7F-017D043103A6}"/>
                  </a:ext>
                </a:extLst>
              </p:cNvPr>
              <p:cNvSpPr>
                <a:spLocks/>
              </p:cNvSpPr>
              <p:nvPr/>
            </p:nvSpPr>
            <p:spPr bwMode="auto">
              <a:xfrm>
                <a:off x="4146" y="3697"/>
                <a:ext cx="124" cy="93"/>
              </a:xfrm>
              <a:custGeom>
                <a:avLst/>
                <a:gdLst>
                  <a:gd name="T0" fmla="*/ 68 w 124"/>
                  <a:gd name="T1" fmla="*/ 93 h 93"/>
                  <a:gd name="T2" fmla="*/ 124 w 124"/>
                  <a:gd name="T3" fmla="*/ 0 h 93"/>
                  <a:gd name="T4" fmla="*/ 0 w 124"/>
                  <a:gd name="T5" fmla="*/ 0 h 93"/>
                  <a:gd name="T6" fmla="*/ 68 w 12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 h="93">
                    <a:moveTo>
                      <a:pt x="68" y="93"/>
                    </a:moveTo>
                    <a:lnTo>
                      <a:pt x="124" y="0"/>
                    </a:lnTo>
                    <a:lnTo>
                      <a:pt x="0" y="0"/>
                    </a:lnTo>
                    <a:lnTo>
                      <a:pt x="68" y="93"/>
                    </a:lnTo>
                    <a:close/>
                  </a:path>
                </a:pathLst>
              </a:custGeom>
              <a:solidFill>
                <a:srgbClr val="AA947E"/>
              </a:solidFill>
              <a:ln w="17463">
                <a:solidFill>
                  <a:srgbClr val="463634"/>
                </a:solidFill>
                <a:prstDash val="solid"/>
                <a:round/>
                <a:headEnd/>
                <a:tailEnd/>
              </a:ln>
            </p:spPr>
            <p:txBody>
              <a:bodyP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grpSp>
        <p:sp>
          <p:nvSpPr>
            <p:cNvPr id="141" name="Rectangle 159">
              <a:extLst>
                <a:ext uri="{FF2B5EF4-FFF2-40B4-BE49-F238E27FC236}">
                  <a16:creationId xmlns:a16="http://schemas.microsoft.com/office/drawing/2014/main" id="{9A5F9001-98F3-41A8-B207-96DA5E2818CC}"/>
                </a:ext>
              </a:extLst>
            </p:cNvPr>
            <p:cNvSpPr>
              <a:spLocks noChangeArrowheads="1"/>
            </p:cNvSpPr>
            <p:nvPr/>
          </p:nvSpPr>
          <p:spPr bwMode="auto">
            <a:xfrm>
              <a:off x="5255" y="767"/>
              <a:ext cx="24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V</a:t>
              </a:r>
              <a:r>
                <a:rPr kumimoji="1" lang="en-US" altLang="zh-CN" sz="1900" b="1" baseline="-18000">
                  <a:solidFill>
                    <a:srgbClr val="0033CC"/>
                  </a:solidFill>
                  <a:latin typeface="Times New Roman" panose="02020603050405020304" pitchFamily="18" charset="0"/>
                </a:rPr>
                <a:t>O1</a:t>
              </a:r>
              <a:endParaRPr kumimoji="1" lang="en-US" altLang="zh-CN" sz="2400" b="1">
                <a:solidFill>
                  <a:srgbClr val="0033CC"/>
                </a:solidFill>
                <a:latin typeface="Times New Roman" panose="02020603050405020304" pitchFamily="18" charset="0"/>
              </a:endParaRPr>
            </a:p>
          </p:txBody>
        </p:sp>
        <p:sp>
          <p:nvSpPr>
            <p:cNvPr id="142" name="Rectangle 160">
              <a:extLst>
                <a:ext uri="{FF2B5EF4-FFF2-40B4-BE49-F238E27FC236}">
                  <a16:creationId xmlns:a16="http://schemas.microsoft.com/office/drawing/2014/main" id="{F613558B-2CF0-4A70-9E71-EB98C4344E8B}"/>
                </a:ext>
              </a:extLst>
            </p:cNvPr>
            <p:cNvSpPr>
              <a:spLocks noChangeArrowheads="1"/>
            </p:cNvSpPr>
            <p:nvPr/>
          </p:nvSpPr>
          <p:spPr bwMode="auto">
            <a:xfrm>
              <a:off x="5255" y="2092"/>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V</a:t>
              </a:r>
              <a:endParaRPr kumimoji="1" lang="en-US" altLang="zh-CN" sz="2400" b="1">
                <a:solidFill>
                  <a:srgbClr val="0033CC"/>
                </a:solidFill>
                <a:latin typeface="Times New Roman" panose="02020603050405020304" pitchFamily="18" charset="0"/>
              </a:endParaRPr>
            </a:p>
          </p:txBody>
        </p:sp>
        <p:sp>
          <p:nvSpPr>
            <p:cNvPr id="143" name="Rectangle 161">
              <a:extLst>
                <a:ext uri="{FF2B5EF4-FFF2-40B4-BE49-F238E27FC236}">
                  <a16:creationId xmlns:a16="http://schemas.microsoft.com/office/drawing/2014/main" id="{2A515308-B808-4191-8CB9-937245259C99}"/>
                </a:ext>
              </a:extLst>
            </p:cNvPr>
            <p:cNvSpPr>
              <a:spLocks noChangeArrowheads="1"/>
            </p:cNvSpPr>
            <p:nvPr/>
          </p:nvSpPr>
          <p:spPr bwMode="auto">
            <a:xfrm>
              <a:off x="5358" y="2154"/>
              <a:ext cx="1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300" b="1">
                  <a:solidFill>
                    <a:srgbClr val="0033CC"/>
                  </a:solidFill>
                  <a:latin typeface="Times New Roman" panose="02020603050405020304" pitchFamily="18" charset="0"/>
                </a:rPr>
                <a:t>O2</a:t>
              </a:r>
              <a:endParaRPr kumimoji="1" lang="en-US" altLang="zh-CN" sz="2400" b="1">
                <a:solidFill>
                  <a:srgbClr val="0033CC"/>
                </a:solidFill>
                <a:latin typeface="Times New Roman" panose="02020603050405020304" pitchFamily="18" charset="0"/>
              </a:endParaRPr>
            </a:p>
          </p:txBody>
        </p:sp>
        <p:sp>
          <p:nvSpPr>
            <p:cNvPr id="144" name="Rectangle 162">
              <a:extLst>
                <a:ext uri="{FF2B5EF4-FFF2-40B4-BE49-F238E27FC236}">
                  <a16:creationId xmlns:a16="http://schemas.microsoft.com/office/drawing/2014/main" id="{C747D963-66AC-4D76-B704-81286EB1CAA1}"/>
                </a:ext>
              </a:extLst>
            </p:cNvPr>
            <p:cNvSpPr>
              <a:spLocks noChangeArrowheads="1"/>
            </p:cNvSpPr>
            <p:nvPr/>
          </p:nvSpPr>
          <p:spPr bwMode="auto">
            <a:xfrm>
              <a:off x="5301" y="338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900" b="1">
                  <a:solidFill>
                    <a:srgbClr val="0033CC"/>
                  </a:solidFill>
                  <a:latin typeface="Times New Roman" panose="02020603050405020304" pitchFamily="18" charset="0"/>
                </a:rPr>
                <a:t>V</a:t>
              </a:r>
              <a:endParaRPr kumimoji="1" lang="en-US" altLang="zh-CN" sz="2400" b="1">
                <a:solidFill>
                  <a:srgbClr val="0033CC"/>
                </a:solidFill>
                <a:latin typeface="Times New Roman" panose="02020603050405020304" pitchFamily="18" charset="0"/>
              </a:endParaRPr>
            </a:p>
          </p:txBody>
        </p:sp>
        <p:sp>
          <p:nvSpPr>
            <p:cNvPr id="145" name="Rectangle 163">
              <a:extLst>
                <a:ext uri="{FF2B5EF4-FFF2-40B4-BE49-F238E27FC236}">
                  <a16:creationId xmlns:a16="http://schemas.microsoft.com/office/drawing/2014/main" id="{A34D9045-94A8-4141-BF6C-741837B60BBD}"/>
                </a:ext>
              </a:extLst>
            </p:cNvPr>
            <p:cNvSpPr>
              <a:spLocks noChangeArrowheads="1"/>
            </p:cNvSpPr>
            <p:nvPr/>
          </p:nvSpPr>
          <p:spPr bwMode="auto">
            <a:xfrm>
              <a:off x="5376" y="3455"/>
              <a:ext cx="1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1300" b="1">
                  <a:solidFill>
                    <a:srgbClr val="0033CC"/>
                  </a:solidFill>
                  <a:latin typeface="Times New Roman" panose="02020603050405020304" pitchFamily="18" charset="0"/>
                </a:rPr>
                <a:t>O3</a:t>
              </a:r>
              <a:endParaRPr kumimoji="1" lang="en-US" altLang="zh-CN" sz="2400" b="1">
                <a:solidFill>
                  <a:srgbClr val="0033CC"/>
                </a:solidFill>
                <a:latin typeface="Times New Roman" panose="02020603050405020304" pitchFamily="18" charset="0"/>
              </a:endParaRPr>
            </a:p>
          </p:txBody>
        </p:sp>
      </p:grpSp>
      <p:sp>
        <p:nvSpPr>
          <p:cNvPr id="165" name="Text Box 164">
            <a:extLst>
              <a:ext uri="{FF2B5EF4-FFF2-40B4-BE49-F238E27FC236}">
                <a16:creationId xmlns:a16="http://schemas.microsoft.com/office/drawing/2014/main" id="{EA7FCF5A-E3F6-4874-9B80-CC76A8FED9C3}"/>
              </a:ext>
            </a:extLst>
          </p:cNvPr>
          <p:cNvSpPr txBox="1">
            <a:spLocks noChangeArrowheads="1"/>
          </p:cNvSpPr>
          <p:nvPr/>
        </p:nvSpPr>
        <p:spPr bwMode="auto">
          <a:xfrm>
            <a:off x="1019139" y="1206641"/>
            <a:ext cx="33432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000" b="1" dirty="0">
                <a:latin typeface="Times New Roman" panose="02020603050405020304" pitchFamily="18" charset="0"/>
                <a:ea typeface="黑体" panose="02010609060101010101" pitchFamily="49" charset="-122"/>
              </a:rPr>
              <a:t>在多路</a:t>
            </a:r>
            <a:r>
              <a:rPr kumimoji="1" lang="en-US" altLang="zh-CN" sz="2000" b="1" dirty="0">
                <a:latin typeface="Times New Roman" panose="02020603050405020304" pitchFamily="18" charset="0"/>
                <a:ea typeface="黑体" panose="02010609060101010101" pitchFamily="49" charset="-122"/>
              </a:rPr>
              <a:t>DAC</a:t>
            </a:r>
            <a:r>
              <a:rPr kumimoji="1" lang="zh-CN" altLang="en-US" sz="2000" b="1" dirty="0">
                <a:latin typeface="Times New Roman" panose="02020603050405020304" pitchFamily="18" charset="0"/>
                <a:ea typeface="黑体" panose="02010609060101010101" pitchFamily="49" charset="-122"/>
              </a:rPr>
              <a:t>系统中，需要同步</a:t>
            </a:r>
            <a:r>
              <a:rPr kumimoji="1" lang="en-US" altLang="zh-CN" sz="2000" b="1" dirty="0">
                <a:latin typeface="Times New Roman" panose="02020603050405020304" pitchFamily="18" charset="0"/>
                <a:ea typeface="黑体" panose="02010609060101010101" pitchFamily="49" charset="-122"/>
              </a:rPr>
              <a:t>D/A</a:t>
            </a:r>
            <a:r>
              <a:rPr kumimoji="1" lang="zh-CN" altLang="zh-CN" sz="2000" b="1" dirty="0">
                <a:latin typeface="Times New Roman" panose="02020603050405020304" pitchFamily="18" charset="0"/>
                <a:ea typeface="黑体" panose="02010609060101010101" pitchFamily="49" charset="-122"/>
              </a:rPr>
              <a:t>转换时，采用双缓冲方式。</a:t>
            </a:r>
            <a:endParaRPr kumimoji="1" lang="zh-CN" altLang="en-US" sz="2000" b="1" dirty="0">
              <a:latin typeface="Times New Roman" panose="02020603050405020304" pitchFamily="18" charset="0"/>
              <a:ea typeface="黑体" panose="02010609060101010101" pitchFamily="49" charset="-122"/>
            </a:endParaRPr>
          </a:p>
        </p:txBody>
      </p:sp>
      <p:sp>
        <p:nvSpPr>
          <p:cNvPr id="166" name="Text Box 165">
            <a:extLst>
              <a:ext uri="{FF2B5EF4-FFF2-40B4-BE49-F238E27FC236}">
                <a16:creationId xmlns:a16="http://schemas.microsoft.com/office/drawing/2014/main" id="{6FFE2BB7-47CA-4F7C-9F19-403C61388EF9}"/>
              </a:ext>
            </a:extLst>
          </p:cNvPr>
          <p:cNvSpPr txBox="1">
            <a:spLocks noChangeArrowheads="1"/>
          </p:cNvSpPr>
          <p:nvPr/>
        </p:nvSpPr>
        <p:spPr bwMode="auto">
          <a:xfrm>
            <a:off x="982051" y="4263970"/>
            <a:ext cx="3326882"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None/>
            </a:pPr>
            <a:r>
              <a:rPr kumimoji="1" lang="zh-CN" altLang="en-US" sz="2000" b="1" dirty="0">
                <a:latin typeface="Times New Roman" panose="02020603050405020304" pitchFamily="18" charset="0"/>
                <a:ea typeface="黑体" panose="02010609060101010101" pitchFamily="49" charset="-122"/>
              </a:rPr>
              <a:t>在不同的时刻将要转换的数据分别打入各</a:t>
            </a:r>
            <a:r>
              <a:rPr kumimoji="1" lang="en-US" altLang="zh-CN" sz="2000" b="1" dirty="0">
                <a:latin typeface="Times New Roman" panose="02020603050405020304" pitchFamily="18" charset="0"/>
                <a:ea typeface="黑体" panose="02010609060101010101" pitchFamily="49" charset="-122"/>
              </a:rPr>
              <a:t>DAC</a:t>
            </a:r>
            <a:r>
              <a:rPr kumimoji="1" lang="zh-CN" altLang="zh-CN" sz="2000" b="1" dirty="0">
                <a:latin typeface="Times New Roman" panose="02020603050405020304" pitchFamily="18" charset="0"/>
                <a:ea typeface="黑体" panose="02010609060101010101" pitchFamily="49" charset="-122"/>
              </a:rPr>
              <a:t>的输入寄存器，然后由一个转换命令同时启动，各个</a:t>
            </a:r>
            <a:r>
              <a:rPr kumimoji="1" lang="en-US" altLang="zh-CN" sz="2000" b="1" dirty="0">
                <a:latin typeface="Times New Roman" panose="02020603050405020304" pitchFamily="18" charset="0"/>
                <a:ea typeface="黑体" panose="02010609060101010101" pitchFamily="49" charset="-122"/>
              </a:rPr>
              <a:t>DAC</a:t>
            </a:r>
            <a:r>
              <a:rPr kumimoji="1" lang="zh-CN" altLang="zh-CN" sz="2000" b="1" dirty="0">
                <a:latin typeface="Times New Roman" panose="02020603050405020304" pitchFamily="18" charset="0"/>
                <a:ea typeface="黑体" panose="02010609060101010101" pitchFamily="49" charset="-122"/>
              </a:rPr>
              <a:t>转换。</a:t>
            </a:r>
            <a:endParaRPr kumimoji="1" lang="zh-CN" altLang="en-US" sz="20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320628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4">
            <a:extLst>
              <a:ext uri="{FF2B5EF4-FFF2-40B4-BE49-F238E27FC236}">
                <a16:creationId xmlns:a16="http://schemas.microsoft.com/office/drawing/2014/main" id="{F50C29F7-564B-4C05-AC9D-D1C8797784DA}"/>
              </a:ext>
            </a:extLst>
          </p:cNvPr>
          <p:cNvSpPr txBox="1">
            <a:spLocks noChangeArrowheads="1"/>
          </p:cNvSpPr>
          <p:nvPr/>
        </p:nvSpPr>
        <p:spPr bwMode="auto">
          <a:xfrm>
            <a:off x="839416" y="1196752"/>
            <a:ext cx="1036915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0832</a:t>
            </a:r>
            <a:r>
              <a:rPr kumimoji="1" lang="zh-CN" altLang="en-US"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是电流型</a:t>
            </a:r>
            <a:r>
              <a:rPr kumimoji="1" lang="en-US" altLang="zh-CN"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a:t>
            </a:r>
            <a:r>
              <a:rPr kumimoji="1" lang="zh-CN" altLang="en-US"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若需要电压信号</a:t>
            </a:r>
            <a:r>
              <a:rPr kumimoji="1" lang="en-US" altLang="zh-CN"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a:t>
            </a:r>
            <a:r>
              <a:rPr kumimoji="1" lang="zh-CN" altLang="en-US"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可用运算放大器将电流信号转换成电压信号</a:t>
            </a:r>
            <a:r>
              <a:rPr kumimoji="1" lang="en-US" altLang="zh-CN"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mj-cs"/>
              </a:rPr>
              <a:t>:</a:t>
            </a:r>
          </a:p>
        </p:txBody>
      </p:sp>
      <p:grpSp>
        <p:nvGrpSpPr>
          <p:cNvPr id="4" name="Group 5">
            <a:extLst>
              <a:ext uri="{FF2B5EF4-FFF2-40B4-BE49-F238E27FC236}">
                <a16:creationId xmlns:a16="http://schemas.microsoft.com/office/drawing/2014/main" id="{A7941BE1-1E96-4DA2-A220-EC001BD10B03}"/>
              </a:ext>
            </a:extLst>
          </p:cNvPr>
          <p:cNvGrpSpPr>
            <a:grpSpLocks/>
          </p:cNvGrpSpPr>
          <p:nvPr/>
        </p:nvGrpSpPr>
        <p:grpSpPr bwMode="auto">
          <a:xfrm>
            <a:off x="1775520" y="2252935"/>
            <a:ext cx="8166096" cy="4416425"/>
            <a:chOff x="816" y="1296"/>
            <a:chExt cx="3936" cy="2640"/>
          </a:xfrm>
        </p:grpSpPr>
        <p:grpSp>
          <p:nvGrpSpPr>
            <p:cNvPr id="5" name="Group 6">
              <a:extLst>
                <a:ext uri="{FF2B5EF4-FFF2-40B4-BE49-F238E27FC236}">
                  <a16:creationId xmlns:a16="http://schemas.microsoft.com/office/drawing/2014/main" id="{CCC2D6AF-B336-4821-B9E3-301C2CABA1F8}"/>
                </a:ext>
              </a:extLst>
            </p:cNvPr>
            <p:cNvGrpSpPr>
              <a:grpSpLocks/>
            </p:cNvGrpSpPr>
            <p:nvPr/>
          </p:nvGrpSpPr>
          <p:grpSpPr bwMode="auto">
            <a:xfrm>
              <a:off x="816" y="1296"/>
              <a:ext cx="3936" cy="2640"/>
              <a:chOff x="720" y="1296"/>
              <a:chExt cx="3936" cy="2640"/>
            </a:xfrm>
          </p:grpSpPr>
          <p:pic>
            <p:nvPicPr>
              <p:cNvPr id="7" name="Picture 7" descr="7">
                <a:extLst>
                  <a:ext uri="{FF2B5EF4-FFF2-40B4-BE49-F238E27FC236}">
                    <a16:creationId xmlns:a16="http://schemas.microsoft.com/office/drawing/2014/main" id="{E85804B6-CF7D-4A9A-B434-518686F27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296"/>
                <a:ext cx="3936"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a:extLst>
                  <a:ext uri="{FF2B5EF4-FFF2-40B4-BE49-F238E27FC236}">
                    <a16:creationId xmlns:a16="http://schemas.microsoft.com/office/drawing/2014/main" id="{43389041-3AFA-44CD-920D-BBAD4C8A8582}"/>
                  </a:ext>
                </a:extLst>
              </p:cNvPr>
              <p:cNvSpPr>
                <a:spLocks noChangeArrowheads="1"/>
              </p:cNvSpPr>
              <p:nvPr/>
            </p:nvSpPr>
            <p:spPr bwMode="auto">
              <a:xfrm>
                <a:off x="1078" y="1953"/>
                <a:ext cx="1152" cy="1776"/>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6" name="Rectangle 9">
              <a:extLst>
                <a:ext uri="{FF2B5EF4-FFF2-40B4-BE49-F238E27FC236}">
                  <a16:creationId xmlns:a16="http://schemas.microsoft.com/office/drawing/2014/main" id="{D9640F1F-1C2E-4399-9A47-154E52F9482C}"/>
                </a:ext>
              </a:extLst>
            </p:cNvPr>
            <p:cNvSpPr>
              <a:spLocks noChangeArrowheads="1"/>
            </p:cNvSpPr>
            <p:nvPr/>
          </p:nvSpPr>
          <p:spPr bwMode="auto">
            <a:xfrm>
              <a:off x="3094" y="2773"/>
              <a:ext cx="401" cy="772"/>
            </a:xfrm>
            <a:prstGeom prst="rect">
              <a:avLst/>
            </a:prstGeom>
            <a:solidFill>
              <a:srgbClr val="FFFFFF"/>
            </a:solidFill>
            <a:ln w="9525">
              <a:noFill/>
              <a:miter lim="800000"/>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1542916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21317AB9-B642-40B7-8C57-43F4A419B976}"/>
              </a:ext>
            </a:extLst>
          </p:cNvPr>
          <p:cNvSpPr txBox="1"/>
          <p:nvPr/>
        </p:nvSpPr>
        <p:spPr>
          <a:xfrm>
            <a:off x="911424" y="1124744"/>
            <a:ext cx="7776864" cy="6001643"/>
          </a:xfrm>
          <a:prstGeom prst="rect">
            <a:avLst/>
          </a:prstGeom>
          <a:noFill/>
        </p:spPr>
        <p:txBody>
          <a:bodyPr wrap="square">
            <a:spAutoFit/>
          </a:bodyPr>
          <a:lstStyle/>
          <a:p>
            <a:pPr marL="0" marR="0" lvl="0" indent="0" algn="just" defTabSz="914400" rtl="0" eaLnBrk="0" fontAlgn="base" latinLnBrk="0" hangingPunct="0">
              <a:lnSpc>
                <a:spcPct val="13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(4) </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主要</a:t>
            </a:r>
            <a:r>
              <a:rPr kumimoji="1" lang="zh-CN" altLang="en-US"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rPr>
              <a:t>性能指标</a:t>
            </a:r>
            <a:endParaRPr kumimoji="1" lang="en-US" altLang="zh-CN" sz="2400" b="1" i="0" u="none" strike="noStrike" kern="1200" cap="none" spc="0" normalizeH="0" baseline="0" noProof="0" dirty="0" smtClean="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just" defTabSz="914400" rtl="0" eaLnBrk="0" fontAlgn="base" latinLnBrk="0" hangingPunct="0">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分辨率为</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8</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位。</a:t>
            </a:r>
          </a:p>
          <a:p>
            <a:pPr marL="0" marR="0" lvl="0" indent="0" algn="just" defTabSz="914400" rtl="0" eaLnBrk="0" fontAlgn="base" latinLnBrk="0" hangingPunct="0">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输出电流稳定时间为</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1 </a:t>
            </a:r>
            <a:r>
              <a:rPr kumimoji="1" lang="en-US" altLang="zh-CN" sz="2400" b="1"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mn-cs"/>
              </a:rPr>
              <a:t>μs</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a:t>
            </a:r>
          </a:p>
          <a:p>
            <a:pPr marL="0" marR="0" lvl="0" indent="0" algn="just" defTabSz="914400" rtl="0" eaLnBrk="0" fontAlgn="base" latinLnBrk="0" hangingPunct="0">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非线性误差为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0.20%FSR</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p>
          <a:p>
            <a:pPr marL="0" marR="0" lvl="0" indent="0" algn="just" defTabSz="914400" rtl="0" eaLnBrk="0" fontAlgn="base" latinLnBrk="0" hangingPunct="0">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温度系数为</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2×10</a:t>
            </a:r>
            <a:r>
              <a:rPr kumimoji="1" lang="en-US" altLang="zh-CN" sz="24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mn-cs"/>
              </a:rPr>
              <a:t>-6</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工作方式为双缓冲、 单缓冲和直通方式。</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逻辑输入与</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TTL</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电平兼容。</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功耗为</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20 </a:t>
            </a:r>
            <a:r>
              <a:rPr kumimoji="1" lang="en-US" altLang="zh-CN" sz="2400" b="1"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mn-cs"/>
              </a:rPr>
              <a:t>mW</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电源</a:t>
            </a:r>
            <a:r>
              <a:rPr kumimoji="1"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5~15 V</a:t>
            </a: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mn-cs"/>
              </a:rPr>
              <a:t>。</a:t>
            </a:r>
          </a:p>
          <a:p>
            <a:pPr marL="0" marR="0" lvl="0" indent="0" algn="just"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86720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3">
            <a:extLst>
              <a:ext uri="{FF2B5EF4-FFF2-40B4-BE49-F238E27FC236}">
                <a16:creationId xmlns:a16="http://schemas.microsoft.com/office/drawing/2014/main" id="{A4332F0D-F267-4E33-BE0F-4627B27640C5}"/>
              </a:ext>
            </a:extLst>
          </p:cNvPr>
          <p:cNvSpPr txBox="1">
            <a:spLocks noChangeArrowheads="1"/>
          </p:cNvSpPr>
          <p:nvPr/>
        </p:nvSpPr>
        <p:spPr bwMode="auto">
          <a:xfrm>
            <a:off x="850469" y="1210647"/>
            <a:ext cx="5211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DAC0832</a:t>
            </a:r>
            <a:r>
              <a:rPr kumimoji="1"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的应用举例</a:t>
            </a:r>
          </a:p>
        </p:txBody>
      </p:sp>
      <p:sp>
        <p:nvSpPr>
          <p:cNvPr id="4" name="Line 5">
            <a:extLst>
              <a:ext uri="{FF2B5EF4-FFF2-40B4-BE49-F238E27FC236}">
                <a16:creationId xmlns:a16="http://schemas.microsoft.com/office/drawing/2014/main" id="{20F6E083-E86E-44F4-8A79-EE0951F49764}"/>
              </a:ext>
            </a:extLst>
          </p:cNvPr>
          <p:cNvSpPr>
            <a:spLocks noChangeShapeType="1"/>
          </p:cNvSpPr>
          <p:nvPr/>
        </p:nvSpPr>
        <p:spPr bwMode="auto">
          <a:xfrm flipH="1">
            <a:off x="4088479" y="2043172"/>
            <a:ext cx="533400" cy="838200"/>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5" name="Line 6">
            <a:extLst>
              <a:ext uri="{FF2B5EF4-FFF2-40B4-BE49-F238E27FC236}">
                <a16:creationId xmlns:a16="http://schemas.microsoft.com/office/drawing/2014/main" id="{BAE46573-AAFD-4AB6-A512-A7FB04B940D6}"/>
              </a:ext>
            </a:extLst>
          </p:cNvPr>
          <p:cNvSpPr>
            <a:spLocks noChangeShapeType="1"/>
          </p:cNvSpPr>
          <p:nvPr/>
        </p:nvSpPr>
        <p:spPr bwMode="auto">
          <a:xfrm>
            <a:off x="4621879" y="2043172"/>
            <a:ext cx="0" cy="838200"/>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6" name="Line 7">
            <a:extLst>
              <a:ext uri="{FF2B5EF4-FFF2-40B4-BE49-F238E27FC236}">
                <a16:creationId xmlns:a16="http://schemas.microsoft.com/office/drawing/2014/main" id="{725451FC-047A-4A13-B273-B0C44D7F384C}"/>
              </a:ext>
            </a:extLst>
          </p:cNvPr>
          <p:cNvSpPr>
            <a:spLocks noChangeShapeType="1"/>
          </p:cNvSpPr>
          <p:nvPr/>
        </p:nvSpPr>
        <p:spPr bwMode="auto">
          <a:xfrm flipH="1">
            <a:off x="4621879" y="2043172"/>
            <a:ext cx="609600" cy="838200"/>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7" name="Line 8">
            <a:extLst>
              <a:ext uri="{FF2B5EF4-FFF2-40B4-BE49-F238E27FC236}">
                <a16:creationId xmlns:a16="http://schemas.microsoft.com/office/drawing/2014/main" id="{7911DA58-29A9-4E32-A7EB-F6A662F9C02D}"/>
              </a:ext>
            </a:extLst>
          </p:cNvPr>
          <p:cNvSpPr>
            <a:spLocks noChangeShapeType="1"/>
          </p:cNvSpPr>
          <p:nvPr/>
        </p:nvSpPr>
        <p:spPr bwMode="auto">
          <a:xfrm flipH="1">
            <a:off x="5231479" y="2043172"/>
            <a:ext cx="0" cy="838200"/>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grpSp>
        <p:nvGrpSpPr>
          <p:cNvPr id="8" name="Group 9">
            <a:extLst>
              <a:ext uri="{FF2B5EF4-FFF2-40B4-BE49-F238E27FC236}">
                <a16:creationId xmlns:a16="http://schemas.microsoft.com/office/drawing/2014/main" id="{8323553E-9BA5-4C42-B226-BD6EBFF49E74}"/>
              </a:ext>
            </a:extLst>
          </p:cNvPr>
          <p:cNvGrpSpPr>
            <a:grpSpLocks/>
          </p:cNvGrpSpPr>
          <p:nvPr/>
        </p:nvGrpSpPr>
        <p:grpSpPr bwMode="auto">
          <a:xfrm>
            <a:off x="3593179" y="5645337"/>
            <a:ext cx="2667000" cy="914400"/>
            <a:chOff x="672" y="3552"/>
            <a:chExt cx="1680" cy="576"/>
          </a:xfrm>
        </p:grpSpPr>
        <p:sp>
          <p:nvSpPr>
            <p:cNvPr id="9" name="Line 10">
              <a:extLst>
                <a:ext uri="{FF2B5EF4-FFF2-40B4-BE49-F238E27FC236}">
                  <a16:creationId xmlns:a16="http://schemas.microsoft.com/office/drawing/2014/main" id="{45A4D034-03CC-4C9E-8739-C1ED481AB532}"/>
                </a:ext>
              </a:extLst>
            </p:cNvPr>
            <p:cNvSpPr>
              <a:spLocks noChangeShapeType="1"/>
            </p:cNvSpPr>
            <p:nvPr/>
          </p:nvSpPr>
          <p:spPr bwMode="auto">
            <a:xfrm>
              <a:off x="672" y="3552"/>
              <a:ext cx="0" cy="528"/>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0" name="Line 11">
              <a:extLst>
                <a:ext uri="{FF2B5EF4-FFF2-40B4-BE49-F238E27FC236}">
                  <a16:creationId xmlns:a16="http://schemas.microsoft.com/office/drawing/2014/main" id="{7E3DB3E9-63A6-4A0C-97DE-82A2EDADA58E}"/>
                </a:ext>
              </a:extLst>
            </p:cNvPr>
            <p:cNvSpPr>
              <a:spLocks noChangeShapeType="1"/>
            </p:cNvSpPr>
            <p:nvPr/>
          </p:nvSpPr>
          <p:spPr bwMode="auto">
            <a:xfrm>
              <a:off x="672" y="3552"/>
              <a:ext cx="288" cy="576"/>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1" name="Line 12">
              <a:extLst>
                <a:ext uri="{FF2B5EF4-FFF2-40B4-BE49-F238E27FC236}">
                  <a16:creationId xmlns:a16="http://schemas.microsoft.com/office/drawing/2014/main" id="{C50AD17F-BDB3-493D-953E-C2A7E2BB5B61}"/>
                </a:ext>
              </a:extLst>
            </p:cNvPr>
            <p:cNvSpPr>
              <a:spLocks noChangeShapeType="1"/>
            </p:cNvSpPr>
            <p:nvPr/>
          </p:nvSpPr>
          <p:spPr bwMode="auto">
            <a:xfrm>
              <a:off x="960" y="3552"/>
              <a:ext cx="0" cy="576"/>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2" name="Line 13">
              <a:extLst>
                <a:ext uri="{FF2B5EF4-FFF2-40B4-BE49-F238E27FC236}">
                  <a16:creationId xmlns:a16="http://schemas.microsoft.com/office/drawing/2014/main" id="{5709216A-6E7C-497E-A3D1-8DF9D1698DF2}"/>
                </a:ext>
              </a:extLst>
            </p:cNvPr>
            <p:cNvSpPr>
              <a:spLocks noChangeShapeType="1"/>
            </p:cNvSpPr>
            <p:nvPr/>
          </p:nvSpPr>
          <p:spPr bwMode="auto">
            <a:xfrm>
              <a:off x="960" y="3552"/>
              <a:ext cx="288" cy="576"/>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3" name="Line 14">
              <a:extLst>
                <a:ext uri="{FF2B5EF4-FFF2-40B4-BE49-F238E27FC236}">
                  <a16:creationId xmlns:a16="http://schemas.microsoft.com/office/drawing/2014/main" id="{249394C2-3C35-4FB3-BCE0-1EDC625017AC}"/>
                </a:ext>
              </a:extLst>
            </p:cNvPr>
            <p:cNvSpPr>
              <a:spLocks noChangeShapeType="1"/>
            </p:cNvSpPr>
            <p:nvPr/>
          </p:nvSpPr>
          <p:spPr bwMode="auto">
            <a:xfrm>
              <a:off x="1248" y="3552"/>
              <a:ext cx="0" cy="576"/>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4" name="Line 15">
              <a:extLst>
                <a:ext uri="{FF2B5EF4-FFF2-40B4-BE49-F238E27FC236}">
                  <a16:creationId xmlns:a16="http://schemas.microsoft.com/office/drawing/2014/main" id="{C3B6F692-7E1C-42CF-A3AC-AD6C65C5720A}"/>
                </a:ext>
              </a:extLst>
            </p:cNvPr>
            <p:cNvSpPr>
              <a:spLocks noChangeShapeType="1"/>
            </p:cNvSpPr>
            <p:nvPr/>
          </p:nvSpPr>
          <p:spPr bwMode="auto">
            <a:xfrm>
              <a:off x="1248" y="3552"/>
              <a:ext cx="288" cy="576"/>
            </a:xfrm>
            <a:prstGeom prst="line">
              <a:avLst/>
            </a:prstGeom>
            <a:noFill/>
            <a:ln w="28575">
              <a:solidFill>
                <a:srgbClr val="0033CC"/>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5" name="Text Box 16">
              <a:extLst>
                <a:ext uri="{FF2B5EF4-FFF2-40B4-BE49-F238E27FC236}">
                  <a16:creationId xmlns:a16="http://schemas.microsoft.com/office/drawing/2014/main" id="{252E7D93-8B23-4B2E-9951-09A50161B409}"/>
                </a:ext>
              </a:extLst>
            </p:cNvPr>
            <p:cNvSpPr txBox="1">
              <a:spLocks noChangeArrowheads="1"/>
            </p:cNvSpPr>
            <p:nvPr/>
          </p:nvSpPr>
          <p:spPr bwMode="auto">
            <a:xfrm>
              <a:off x="1632" y="3696"/>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32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a:t>
              </a:r>
            </a:p>
          </p:txBody>
        </p:sp>
      </p:grpSp>
      <p:pic>
        <p:nvPicPr>
          <p:cNvPr id="16" name="图片 1">
            <a:extLst>
              <a:ext uri="{FF2B5EF4-FFF2-40B4-BE49-F238E27FC236}">
                <a16:creationId xmlns:a16="http://schemas.microsoft.com/office/drawing/2014/main" id="{A53D1BB8-B729-4F71-8C28-FB4FBB1D1B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109242"/>
            <a:ext cx="43370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B372F1DD-0647-4931-8E48-80675F8890F3}"/>
              </a:ext>
            </a:extLst>
          </p:cNvPr>
          <p:cNvSpPr txBox="1"/>
          <p:nvPr/>
        </p:nvSpPr>
        <p:spPr>
          <a:xfrm>
            <a:off x="6892986" y="1630486"/>
            <a:ext cx="6096000" cy="4459682"/>
          </a:xfrm>
          <a:prstGeom prst="rect">
            <a:avLst/>
          </a:prstGeom>
          <a:noFill/>
        </p:spPr>
        <p:txBody>
          <a:bodyPr wrap="square">
            <a:spAutoFit/>
          </a:bodyPr>
          <a:lstStyle/>
          <a:p>
            <a:pPr marL="0" marR="0" lvl="0" indent="0" algn="l" defTabSz="914400" rtl="0" eaLnBrk="0" fontAlgn="base" latinLnBrk="0" hangingPunct="0">
              <a:lnSpc>
                <a:spcPct val="100000"/>
              </a:lnSpc>
              <a:spcBef>
                <a:spcPct val="15000"/>
              </a:spcBef>
              <a:spcAft>
                <a:spcPts val="600"/>
              </a:spcAft>
              <a:buClrTx/>
              <a:buSzTx/>
              <a:buFontTx/>
              <a:buNone/>
              <a:tabLst/>
              <a:defRPr/>
            </a:pP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1:</a:t>
            </a: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转换一个数据</a:t>
            </a:r>
            <a:r>
              <a:rPr kumimoji="1" lang="en-US" altLang="zh-CN"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DX</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P-AD</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AL</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[BX]</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OUT    DX</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AL</a:t>
            </a:r>
          </a:p>
          <a:p>
            <a:pPr marL="0" marR="0" lvl="0" indent="0" algn="l" defTabSz="914400" rtl="0" eaLnBrk="0" fontAlgn="base" latinLnBrk="0" hangingPunct="0">
              <a:lnSpc>
                <a:spcPct val="100000"/>
              </a:lnSpc>
              <a:spcBef>
                <a:spcPts val="600"/>
              </a:spcBef>
              <a:spcAft>
                <a:spcPts val="600"/>
              </a:spcAft>
              <a:buClrTx/>
              <a:buSzTx/>
              <a:buFontTx/>
              <a:buNone/>
              <a:tabLst/>
              <a:defRPr/>
            </a:pP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例</a:t>
            </a:r>
            <a:r>
              <a:rPr kumimoji="1" lang="en-US" altLang="zh-CN"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2</a:t>
            </a: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D/A</a:t>
            </a: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转换产生一</a:t>
            </a:r>
            <a:r>
              <a:rPr kumimoji="1" lang="zh-CN" altLang="en-US" sz="2400" b="1" i="0" u="none" strike="noStrike" kern="1200" cap="none" spc="0" normalizeH="0" noProof="0" dirty="0" smtClean="0">
                <a:ln>
                  <a:noFill/>
                </a:ln>
                <a:solidFill>
                  <a:srgbClr val="C00000"/>
                </a:solidFill>
                <a:effectLst/>
                <a:uLnTx/>
                <a:uFillTx/>
                <a:latin typeface="Times New Roman" panose="02020603050405020304" pitchFamily="18" charset="0"/>
                <a:ea typeface="黑体" panose="02010609060101010101" pitchFamily="49" charset="-122"/>
                <a:cs typeface="+mn-cs"/>
              </a:rPr>
              <a:t>个踞</a:t>
            </a:r>
            <a:r>
              <a:rPr kumimoji="1" lang="zh-CN" altLang="en-US" sz="24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齿波：</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MOV   DX</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PORTA</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AL</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0FFH</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ROTATE</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INC     AL</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OUT   DX</a:t>
            </a:r>
            <a:r>
              <a:rPr kumimoji="1"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AL</a:t>
            </a:r>
          </a:p>
          <a:p>
            <a:pPr marL="0" marR="0" lvl="0" indent="0" algn="l" defTabSz="914400" rtl="0" eaLnBrk="0" fontAlgn="base" latinLnBrk="0" hangingPunct="0">
              <a:lnSpc>
                <a:spcPct val="100000"/>
              </a:lnSpc>
              <a:spcBef>
                <a:spcPct val="15000"/>
              </a:spcBef>
              <a:spcAft>
                <a:spcPct val="0"/>
              </a:spcAft>
              <a:buClrTx/>
              <a:buSzTx/>
              <a:buFontTx/>
              <a:buNone/>
              <a:tabLst/>
              <a:defRPr/>
            </a:pPr>
            <a:r>
              <a:rPr kumimoji="1"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JMP    ROTATE</a:t>
            </a:r>
          </a:p>
        </p:txBody>
      </p:sp>
    </p:spTree>
    <p:extLst>
      <p:ext uri="{BB962C8B-B14F-4D97-AF65-F5344CB8AC3E}">
        <p14:creationId xmlns:p14="http://schemas.microsoft.com/office/powerpoint/2010/main" val="2383688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A6FF751D-DCA1-4894-AF60-6D056C84669A}"/>
              </a:ext>
            </a:extLst>
          </p:cNvPr>
          <p:cNvSpPr txBox="1">
            <a:spLocks noChangeArrowheads="1"/>
          </p:cNvSpPr>
          <p:nvPr/>
        </p:nvSpPr>
        <p:spPr bwMode="auto">
          <a:xfrm>
            <a:off x="767407" y="1196752"/>
            <a:ext cx="797425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zh-CN" altLang="en-US"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例</a:t>
            </a:r>
            <a:r>
              <a:rPr kumimoji="0" lang="en-US" altLang="zh-CN"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3</a:t>
            </a:r>
            <a:r>
              <a:rPr kumimoji="0" lang="zh-CN" altLang="en-US"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D/A</a:t>
            </a:r>
            <a:r>
              <a:rPr kumimoji="0" lang="zh-CN" altLang="en-US" sz="24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转换产生周期性踞齿波：用延时程序控制周期。</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zh-CN" altLang="en-US" sz="2400" b="0" i="0" u="none" strike="noStrike" kern="1200" cap="none" spc="0" normalizeH="0" noProof="0" dirty="0">
                <a:ln>
                  <a:noFill/>
                </a:ln>
                <a:solidFill>
                  <a:srgbClr val="0033CC">
                    <a:lumMod val="75000"/>
                  </a:srgbClr>
                </a:solidFill>
                <a:effectLst/>
                <a:uLnTx/>
                <a:uFillTx/>
                <a:latin typeface="Times New Roman" panose="02020603050405020304" pitchFamily="18" charset="0"/>
                <a:ea typeface="黑体" panose="02010609060101010101" pitchFamily="49" charset="-122"/>
                <a:cs typeface="+mn-cs"/>
              </a:rPr>
              <a:t>             </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MOV   DX</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PORTA</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AL</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0FFH</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DON</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INC     AL</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OUT   DX</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AL</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CALL  DELAY</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JMP    DON</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DELAY  PROC  NEAR</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CX</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DATA</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X</a:t>
            </a:r>
            <a:r>
              <a:rPr kumimoji="0" lang="zh-CN" altLang="en-US"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a:t>
            </a: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LOOP  X</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RET</a:t>
            </a:r>
          </a:p>
          <a:p>
            <a:pPr marL="0" marR="0" lvl="0" indent="0" algn="l" defTabSz="914400" rtl="0" eaLnBrk="1" fontAlgn="base" latinLnBrk="0" hangingPunct="1">
              <a:lnSpc>
                <a:spcPct val="100000"/>
              </a:lnSpc>
              <a:spcBef>
                <a:spcPct val="15000"/>
              </a:spcBef>
              <a:spcAft>
                <a:spcPct val="0"/>
              </a:spcAft>
              <a:buClr>
                <a:srgbClr val="CC0066"/>
              </a:buClr>
              <a:buSzPct val="70000"/>
              <a:buNone/>
              <a:tabLst/>
              <a:defRPr/>
            </a:pPr>
            <a:r>
              <a:rPr kumimoji="0" lang="en-US" altLang="zh-CN" sz="2400" b="1"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DELAY  ENDP</a:t>
            </a:r>
          </a:p>
        </p:txBody>
      </p:sp>
      <p:grpSp>
        <p:nvGrpSpPr>
          <p:cNvPr id="4" name="Group 3">
            <a:extLst>
              <a:ext uri="{FF2B5EF4-FFF2-40B4-BE49-F238E27FC236}">
                <a16:creationId xmlns:a16="http://schemas.microsoft.com/office/drawing/2014/main" id="{D65A4EA2-AF80-4CF2-B072-B13949010F30}"/>
              </a:ext>
            </a:extLst>
          </p:cNvPr>
          <p:cNvGrpSpPr>
            <a:grpSpLocks/>
          </p:cNvGrpSpPr>
          <p:nvPr/>
        </p:nvGrpSpPr>
        <p:grpSpPr bwMode="auto">
          <a:xfrm>
            <a:off x="7827268" y="5521846"/>
            <a:ext cx="2667000" cy="914400"/>
            <a:chOff x="672" y="3552"/>
            <a:chExt cx="1680" cy="576"/>
          </a:xfrm>
        </p:grpSpPr>
        <p:sp>
          <p:nvSpPr>
            <p:cNvPr id="5" name="Line 4">
              <a:extLst>
                <a:ext uri="{FF2B5EF4-FFF2-40B4-BE49-F238E27FC236}">
                  <a16:creationId xmlns:a16="http://schemas.microsoft.com/office/drawing/2014/main" id="{579B59C2-A7CF-446B-8664-BB69F6AF5CB4}"/>
                </a:ext>
              </a:extLst>
            </p:cNvPr>
            <p:cNvSpPr>
              <a:spLocks noChangeShapeType="1"/>
            </p:cNvSpPr>
            <p:nvPr/>
          </p:nvSpPr>
          <p:spPr bwMode="auto">
            <a:xfrm>
              <a:off x="672" y="3552"/>
              <a:ext cx="0" cy="528"/>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6" name="Line 5">
              <a:extLst>
                <a:ext uri="{FF2B5EF4-FFF2-40B4-BE49-F238E27FC236}">
                  <a16:creationId xmlns:a16="http://schemas.microsoft.com/office/drawing/2014/main" id="{3D60E83C-9BD5-4F27-9142-4108D84F3DD1}"/>
                </a:ext>
              </a:extLst>
            </p:cNvPr>
            <p:cNvSpPr>
              <a:spLocks noChangeShapeType="1"/>
            </p:cNvSpPr>
            <p:nvPr/>
          </p:nvSpPr>
          <p:spPr bwMode="auto">
            <a:xfrm>
              <a:off x="672" y="3552"/>
              <a:ext cx="288" cy="576"/>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7" name="Line 6">
              <a:extLst>
                <a:ext uri="{FF2B5EF4-FFF2-40B4-BE49-F238E27FC236}">
                  <a16:creationId xmlns:a16="http://schemas.microsoft.com/office/drawing/2014/main" id="{F34E02A0-7A40-4BE6-86B5-F07332F83C10}"/>
                </a:ext>
              </a:extLst>
            </p:cNvPr>
            <p:cNvSpPr>
              <a:spLocks noChangeShapeType="1"/>
            </p:cNvSpPr>
            <p:nvPr/>
          </p:nvSpPr>
          <p:spPr bwMode="auto">
            <a:xfrm>
              <a:off x="960" y="3552"/>
              <a:ext cx="0" cy="576"/>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8" name="Line 7">
              <a:extLst>
                <a:ext uri="{FF2B5EF4-FFF2-40B4-BE49-F238E27FC236}">
                  <a16:creationId xmlns:a16="http://schemas.microsoft.com/office/drawing/2014/main" id="{B50EF46C-7E89-4AE8-93C3-2DDD59224727}"/>
                </a:ext>
              </a:extLst>
            </p:cNvPr>
            <p:cNvSpPr>
              <a:spLocks noChangeShapeType="1"/>
            </p:cNvSpPr>
            <p:nvPr/>
          </p:nvSpPr>
          <p:spPr bwMode="auto">
            <a:xfrm>
              <a:off x="960" y="3552"/>
              <a:ext cx="288" cy="576"/>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9" name="Line 8">
              <a:extLst>
                <a:ext uri="{FF2B5EF4-FFF2-40B4-BE49-F238E27FC236}">
                  <a16:creationId xmlns:a16="http://schemas.microsoft.com/office/drawing/2014/main" id="{A23306D3-0834-4A0E-A4E4-78EEED40C7F6}"/>
                </a:ext>
              </a:extLst>
            </p:cNvPr>
            <p:cNvSpPr>
              <a:spLocks noChangeShapeType="1"/>
            </p:cNvSpPr>
            <p:nvPr/>
          </p:nvSpPr>
          <p:spPr bwMode="auto">
            <a:xfrm>
              <a:off x="1248" y="3552"/>
              <a:ext cx="0" cy="576"/>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0" name="Line 9">
              <a:extLst>
                <a:ext uri="{FF2B5EF4-FFF2-40B4-BE49-F238E27FC236}">
                  <a16:creationId xmlns:a16="http://schemas.microsoft.com/office/drawing/2014/main" id="{D07B8609-6309-47D4-9536-4510E832698F}"/>
                </a:ext>
              </a:extLst>
            </p:cNvPr>
            <p:cNvSpPr>
              <a:spLocks noChangeShapeType="1"/>
            </p:cNvSpPr>
            <p:nvPr/>
          </p:nvSpPr>
          <p:spPr bwMode="auto">
            <a:xfrm>
              <a:off x="1248" y="3552"/>
              <a:ext cx="288" cy="576"/>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1" name="Text Box 10">
              <a:extLst>
                <a:ext uri="{FF2B5EF4-FFF2-40B4-BE49-F238E27FC236}">
                  <a16:creationId xmlns:a16="http://schemas.microsoft.com/office/drawing/2014/main" id="{B2A41136-9232-42AE-8234-3821F5C3F584}"/>
                </a:ext>
              </a:extLst>
            </p:cNvPr>
            <p:cNvSpPr txBox="1">
              <a:spLocks noChangeArrowheads="1"/>
            </p:cNvSpPr>
            <p:nvPr/>
          </p:nvSpPr>
          <p:spPr bwMode="auto">
            <a:xfrm>
              <a:off x="1632" y="3696"/>
              <a:ext cx="720" cy="37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b="1">
                  <a:solidFill>
                    <a:srgbClr val="0033CC"/>
                  </a:solidFill>
                  <a:latin typeface="Times New Roman" panose="02020603050405020304" pitchFamily="18" charset="0"/>
                </a:rPr>
                <a:t>？</a:t>
              </a:r>
            </a:p>
          </p:txBody>
        </p:sp>
      </p:grpSp>
      <p:sp>
        <p:nvSpPr>
          <p:cNvPr id="12" name="Text Box 11">
            <a:extLst>
              <a:ext uri="{FF2B5EF4-FFF2-40B4-BE49-F238E27FC236}">
                <a16:creationId xmlns:a16="http://schemas.microsoft.com/office/drawing/2014/main" id="{86E054B7-7E6A-4060-9DB3-9B4D3F0EA428}"/>
              </a:ext>
            </a:extLst>
          </p:cNvPr>
          <p:cNvSpPr txBox="1">
            <a:spLocks noChangeArrowheads="1"/>
          </p:cNvSpPr>
          <p:nvPr/>
        </p:nvSpPr>
        <p:spPr bwMode="auto">
          <a:xfrm>
            <a:off x="9084568" y="5250384"/>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en-US" altLang="zh-CN" sz="2800" b="1">
                <a:solidFill>
                  <a:srgbClr val="FF0000"/>
                </a:solidFill>
                <a:latin typeface="Times New Roman" panose="02020603050405020304" pitchFamily="18" charset="0"/>
              </a:rPr>
              <a:t>DEC  AL</a:t>
            </a:r>
          </a:p>
        </p:txBody>
      </p:sp>
      <p:grpSp>
        <p:nvGrpSpPr>
          <p:cNvPr id="13" name="Group 12">
            <a:extLst>
              <a:ext uri="{FF2B5EF4-FFF2-40B4-BE49-F238E27FC236}">
                <a16:creationId xmlns:a16="http://schemas.microsoft.com/office/drawing/2014/main" id="{585318AF-D9DA-4C3E-9262-062185165B1F}"/>
              </a:ext>
            </a:extLst>
          </p:cNvPr>
          <p:cNvGrpSpPr>
            <a:grpSpLocks/>
          </p:cNvGrpSpPr>
          <p:nvPr/>
        </p:nvGrpSpPr>
        <p:grpSpPr bwMode="auto">
          <a:xfrm>
            <a:off x="8097143" y="2327796"/>
            <a:ext cx="1828800" cy="1371600"/>
            <a:chOff x="3984" y="1488"/>
            <a:chExt cx="1152" cy="864"/>
          </a:xfrm>
        </p:grpSpPr>
        <p:sp>
          <p:nvSpPr>
            <p:cNvPr id="14" name="Line 13">
              <a:extLst>
                <a:ext uri="{FF2B5EF4-FFF2-40B4-BE49-F238E27FC236}">
                  <a16:creationId xmlns:a16="http://schemas.microsoft.com/office/drawing/2014/main" id="{B189F858-908C-4330-B477-46979232E366}"/>
                </a:ext>
              </a:extLst>
            </p:cNvPr>
            <p:cNvSpPr>
              <a:spLocks noChangeShapeType="1"/>
            </p:cNvSpPr>
            <p:nvPr/>
          </p:nvSpPr>
          <p:spPr bwMode="auto">
            <a:xfrm flipV="1">
              <a:off x="3984" y="1488"/>
              <a:ext cx="624" cy="816"/>
            </a:xfrm>
            <a:prstGeom prst="line">
              <a:avLst/>
            </a:prstGeom>
            <a:noFill/>
            <a:ln w="38100">
              <a:solidFill>
                <a:srgbClr val="66FF99"/>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5" name="Line 14">
              <a:extLst>
                <a:ext uri="{FF2B5EF4-FFF2-40B4-BE49-F238E27FC236}">
                  <a16:creationId xmlns:a16="http://schemas.microsoft.com/office/drawing/2014/main" id="{2985F67A-B5BA-4D8A-842D-E1413872C414}"/>
                </a:ext>
              </a:extLst>
            </p:cNvPr>
            <p:cNvSpPr>
              <a:spLocks noChangeShapeType="1"/>
            </p:cNvSpPr>
            <p:nvPr/>
          </p:nvSpPr>
          <p:spPr bwMode="auto">
            <a:xfrm>
              <a:off x="4608" y="1488"/>
              <a:ext cx="0" cy="816"/>
            </a:xfrm>
            <a:prstGeom prst="line">
              <a:avLst/>
            </a:prstGeom>
            <a:noFill/>
            <a:ln w="38100">
              <a:solidFill>
                <a:srgbClr val="66FF99"/>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6" name="Line 15">
              <a:extLst>
                <a:ext uri="{FF2B5EF4-FFF2-40B4-BE49-F238E27FC236}">
                  <a16:creationId xmlns:a16="http://schemas.microsoft.com/office/drawing/2014/main" id="{574F39D9-AA6A-4C17-A093-D2FE7925C315}"/>
                </a:ext>
              </a:extLst>
            </p:cNvPr>
            <p:cNvSpPr>
              <a:spLocks noChangeShapeType="1"/>
            </p:cNvSpPr>
            <p:nvPr/>
          </p:nvSpPr>
          <p:spPr bwMode="auto">
            <a:xfrm flipV="1">
              <a:off x="4608" y="1488"/>
              <a:ext cx="528" cy="816"/>
            </a:xfrm>
            <a:prstGeom prst="line">
              <a:avLst/>
            </a:prstGeom>
            <a:noFill/>
            <a:ln w="38100">
              <a:solidFill>
                <a:srgbClr val="66FF99"/>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 name="Line 16">
              <a:extLst>
                <a:ext uri="{FF2B5EF4-FFF2-40B4-BE49-F238E27FC236}">
                  <a16:creationId xmlns:a16="http://schemas.microsoft.com/office/drawing/2014/main" id="{948125A8-A3D9-4DA1-B9F7-2806F2E73675}"/>
                </a:ext>
              </a:extLst>
            </p:cNvPr>
            <p:cNvSpPr>
              <a:spLocks noChangeShapeType="1"/>
            </p:cNvSpPr>
            <p:nvPr/>
          </p:nvSpPr>
          <p:spPr bwMode="auto">
            <a:xfrm>
              <a:off x="5136" y="1488"/>
              <a:ext cx="0" cy="864"/>
            </a:xfrm>
            <a:prstGeom prst="line">
              <a:avLst/>
            </a:prstGeom>
            <a:noFill/>
            <a:ln w="38100">
              <a:solidFill>
                <a:srgbClr val="66FF99"/>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18" name="Freeform 17">
            <a:extLst>
              <a:ext uri="{FF2B5EF4-FFF2-40B4-BE49-F238E27FC236}">
                <a16:creationId xmlns:a16="http://schemas.microsoft.com/office/drawing/2014/main" id="{A24B4798-C95B-4F40-AB63-6088B9E4FBB3}"/>
              </a:ext>
            </a:extLst>
          </p:cNvPr>
          <p:cNvSpPr>
            <a:spLocks/>
          </p:cNvSpPr>
          <p:nvPr/>
        </p:nvSpPr>
        <p:spPr bwMode="auto">
          <a:xfrm>
            <a:off x="5807968" y="2492896"/>
            <a:ext cx="3276600" cy="2895600"/>
          </a:xfrm>
          <a:custGeom>
            <a:avLst/>
            <a:gdLst/>
            <a:ahLst/>
            <a:cxnLst>
              <a:cxn ang="0">
                <a:pos x="0" y="0"/>
              </a:cxn>
              <a:cxn ang="0">
                <a:pos x="1104" y="480"/>
              </a:cxn>
              <a:cxn ang="0">
                <a:pos x="1680" y="1488"/>
              </a:cxn>
              <a:cxn ang="0">
                <a:pos x="2064" y="1824"/>
              </a:cxn>
            </a:cxnLst>
            <a:rect l="0" t="0" r="r" b="b"/>
            <a:pathLst>
              <a:path w="2064" h="1824">
                <a:moveTo>
                  <a:pt x="0" y="0"/>
                </a:moveTo>
                <a:cubicBezTo>
                  <a:pt x="412" y="116"/>
                  <a:pt x="824" y="232"/>
                  <a:pt x="1104" y="480"/>
                </a:cubicBezTo>
                <a:cubicBezTo>
                  <a:pt x="1384" y="728"/>
                  <a:pt x="1520" y="1264"/>
                  <a:pt x="1680" y="1488"/>
                </a:cubicBezTo>
                <a:cubicBezTo>
                  <a:pt x="1840" y="1712"/>
                  <a:pt x="2000" y="1768"/>
                  <a:pt x="2064" y="1824"/>
                </a:cubicBezTo>
              </a:path>
            </a:pathLst>
          </a:custGeom>
          <a:noFill/>
          <a:ln w="38100" cmpd="sng">
            <a:solidFill>
              <a:srgbClr val="FF0000"/>
            </a:solidFill>
            <a:round/>
            <a:headEnd type="none" w="med" len="med"/>
            <a:tailEnd type="triangle" w="med" len="me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673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D977036F-1951-41E1-9FD1-BA28E92D6CE6}"/>
              </a:ext>
            </a:extLst>
          </p:cNvPr>
          <p:cNvSpPr txBox="1">
            <a:spLocks noRot="1" noChangeArrowheads="1"/>
          </p:cNvSpPr>
          <p:nvPr/>
        </p:nvSpPr>
        <p:spPr bwMode="auto">
          <a:xfrm>
            <a:off x="45343" y="1252240"/>
            <a:ext cx="577123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产生周期性三角波：</a:t>
            </a:r>
          </a:p>
        </p:txBody>
      </p:sp>
      <p:sp>
        <p:nvSpPr>
          <p:cNvPr id="4" name="Rectangle 3">
            <a:extLst>
              <a:ext uri="{FF2B5EF4-FFF2-40B4-BE49-F238E27FC236}">
                <a16:creationId xmlns:a16="http://schemas.microsoft.com/office/drawing/2014/main" id="{2A815667-7DDC-4CEA-9C1D-78FDB60DD8AC}"/>
              </a:ext>
            </a:extLst>
          </p:cNvPr>
          <p:cNvSpPr txBox="1">
            <a:spLocks noChangeArrowheads="1"/>
          </p:cNvSpPr>
          <p:nvPr/>
        </p:nvSpPr>
        <p:spPr bwMode="auto">
          <a:xfrm>
            <a:off x="1055440" y="1988840"/>
            <a:ext cx="7848872"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DX</a:t>
            </a:r>
            <a:r>
              <a:rPr kumimoji="0" lang="zh-CN" altLang="en-US"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PORT</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               MOV   AL</a:t>
            </a:r>
            <a:r>
              <a:rPr kumimoji="0" lang="zh-CN" altLang="en-US"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0FFH</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DON1</a:t>
            </a:r>
            <a:r>
              <a:rPr kumimoji="0" lang="zh-CN" altLang="en-US"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INC     AL</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               OUT   DX</a:t>
            </a:r>
            <a:r>
              <a:rPr kumimoji="0" lang="zh-CN" altLang="en-US"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AL</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               CMP   AL</a:t>
            </a:r>
            <a:r>
              <a:rPr kumimoji="0" lang="zh-CN" altLang="en-US"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0FFH</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FF0000"/>
                </a:solidFill>
                <a:effectLst/>
                <a:uLnTx/>
                <a:uFillTx/>
                <a:latin typeface="Times New Roman" panose="02020603050405020304" pitchFamily="18" charset="0"/>
                <a:ea typeface="黑体" panose="02010609060101010101" pitchFamily="49" charset="-122"/>
                <a:cs typeface="+mn-cs"/>
              </a:rPr>
              <a:t>               JNZ     DON1 </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DON2</a:t>
            </a:r>
            <a:r>
              <a:rPr kumimoji="0" lang="zh-CN" altLang="en-US"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DEC    AL</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               OUT    DX</a:t>
            </a:r>
            <a:r>
              <a:rPr kumimoji="0" lang="zh-CN" altLang="en-US"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AL</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               CMP    AL</a:t>
            </a:r>
            <a:r>
              <a:rPr kumimoji="0" lang="zh-CN" altLang="en-US"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0</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66FF99"/>
                </a:solidFill>
                <a:effectLst/>
                <a:uLnTx/>
                <a:uFillTx/>
                <a:latin typeface="Times New Roman" panose="02020603050405020304" pitchFamily="18" charset="0"/>
                <a:ea typeface="黑体" panose="02010609060101010101" pitchFamily="49" charset="-122"/>
                <a:cs typeface="+mn-cs"/>
              </a:rPr>
              <a:t>               JNZ     DON2</a:t>
            </a:r>
            <a:r>
              <a:rPr kumimoji="0" lang="en-US" altLang="zh-CN"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r>
              <a:rPr kumimoji="0" lang="en-US" altLang="zh-CN"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1200" cap="none" spc="0" normalizeH="0" noProof="0" dirty="0">
                <a:ln>
                  <a:noFill/>
                </a:ln>
                <a:effectLst/>
                <a:uLnTx/>
                <a:uFillTx/>
                <a:latin typeface="Times New Roman" panose="02020603050405020304" pitchFamily="18" charset="0"/>
                <a:ea typeface="黑体" panose="02010609060101010101" pitchFamily="49" charset="-122"/>
                <a:cs typeface="+mn-cs"/>
              </a:rPr>
              <a:t>JMP      DON1                               </a:t>
            </a:r>
          </a:p>
          <a:p>
            <a:pPr marL="342900" marR="0" lvl="0" indent="-342900" algn="l" defTabSz="914400" rtl="0" eaLnBrk="1" fontAlgn="base" latinLnBrk="0" hangingPunct="1">
              <a:lnSpc>
                <a:spcPct val="100000"/>
              </a:lnSpc>
              <a:spcBef>
                <a:spcPct val="10000"/>
              </a:spcBef>
              <a:spcAft>
                <a:spcPct val="0"/>
              </a:spcAft>
              <a:buClr>
                <a:srgbClr val="CC0066"/>
              </a:buClr>
              <a:buSzPct val="70000"/>
              <a:buFont typeface="Wingdings" panose="05000000000000000000" pitchFamily="2" charset="2"/>
              <a:buNone/>
              <a:tabLst/>
              <a:defRPr/>
            </a:pPr>
            <a:endParaRPr kumimoji="0" lang="en-US" altLang="zh-CN" sz="2400"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endParaRPr>
          </a:p>
        </p:txBody>
      </p:sp>
      <p:sp>
        <p:nvSpPr>
          <p:cNvPr id="5" name="Line 5">
            <a:extLst>
              <a:ext uri="{FF2B5EF4-FFF2-40B4-BE49-F238E27FC236}">
                <a16:creationId xmlns:a16="http://schemas.microsoft.com/office/drawing/2014/main" id="{A5DC184A-0869-470D-8303-5F33B67D0EEF}"/>
              </a:ext>
            </a:extLst>
          </p:cNvPr>
          <p:cNvSpPr>
            <a:spLocks noChangeShapeType="1"/>
          </p:cNvSpPr>
          <p:nvPr/>
        </p:nvSpPr>
        <p:spPr bwMode="auto">
          <a:xfrm flipH="1">
            <a:off x="6198096" y="3068960"/>
            <a:ext cx="769497" cy="762000"/>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6" name="Line 6">
            <a:extLst>
              <a:ext uri="{FF2B5EF4-FFF2-40B4-BE49-F238E27FC236}">
                <a16:creationId xmlns:a16="http://schemas.microsoft.com/office/drawing/2014/main" id="{B6A0BF31-A27D-4FDA-B7C7-F3DEEA2A60EC}"/>
              </a:ext>
            </a:extLst>
          </p:cNvPr>
          <p:cNvSpPr>
            <a:spLocks noChangeShapeType="1"/>
          </p:cNvSpPr>
          <p:nvPr/>
        </p:nvSpPr>
        <p:spPr bwMode="auto">
          <a:xfrm>
            <a:off x="6960096" y="3068960"/>
            <a:ext cx="769497" cy="838200"/>
          </a:xfrm>
          <a:prstGeom prst="line">
            <a:avLst/>
          </a:prstGeom>
          <a:noFill/>
          <a:ln w="28575">
            <a:solidFill>
              <a:srgbClr val="00FF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7" name="Line 7">
            <a:extLst>
              <a:ext uri="{FF2B5EF4-FFF2-40B4-BE49-F238E27FC236}">
                <a16:creationId xmlns:a16="http://schemas.microsoft.com/office/drawing/2014/main" id="{D3634779-1F36-49CA-B83C-E913FACB22E5}"/>
              </a:ext>
            </a:extLst>
          </p:cNvPr>
          <p:cNvSpPr>
            <a:spLocks noChangeShapeType="1"/>
          </p:cNvSpPr>
          <p:nvPr/>
        </p:nvSpPr>
        <p:spPr bwMode="auto">
          <a:xfrm flipV="1">
            <a:off x="7722096" y="3068960"/>
            <a:ext cx="923397" cy="838200"/>
          </a:xfrm>
          <a:prstGeom prst="line">
            <a:avLst/>
          </a:prstGeom>
          <a:noFill/>
          <a:ln w="28575">
            <a:solidFill>
              <a:srgbClr val="FF00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8" name="Line 8">
            <a:extLst>
              <a:ext uri="{FF2B5EF4-FFF2-40B4-BE49-F238E27FC236}">
                <a16:creationId xmlns:a16="http://schemas.microsoft.com/office/drawing/2014/main" id="{65F804AA-9CDE-49A1-89FA-F11BB7AD4245}"/>
              </a:ext>
            </a:extLst>
          </p:cNvPr>
          <p:cNvSpPr>
            <a:spLocks noChangeShapeType="1"/>
          </p:cNvSpPr>
          <p:nvPr/>
        </p:nvSpPr>
        <p:spPr bwMode="auto">
          <a:xfrm>
            <a:off x="8636496" y="3068960"/>
            <a:ext cx="846447" cy="838200"/>
          </a:xfrm>
          <a:prstGeom prst="line">
            <a:avLst/>
          </a:prstGeom>
          <a:noFill/>
          <a:ln w="28575">
            <a:solidFill>
              <a:srgbClr val="00FF00"/>
            </a:solidFill>
            <a:round/>
            <a:headEnd/>
            <a:tailEnd/>
          </a:ln>
          <a:effectLst/>
        </p:spPr>
        <p:txBody>
          <a:bodyPr wrap="none" anchor="ct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6531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EF95DB28-5E73-416A-8218-A42B1B636343}"/>
              </a:ext>
            </a:extLst>
          </p:cNvPr>
          <p:cNvSpPr txBox="1">
            <a:spLocks noChangeArrowheads="1"/>
          </p:cNvSpPr>
          <p:nvPr/>
        </p:nvSpPr>
        <p:spPr bwMode="auto">
          <a:xfrm>
            <a:off x="729839" y="1373654"/>
            <a:ext cx="3772785" cy="523220"/>
          </a:xfrm>
          <a:prstGeom prst="rect">
            <a:avLst/>
          </a:prstGeom>
          <a:solidFill>
            <a:schemeClr val="bg1"/>
          </a:solidFill>
          <a:ln>
            <a:noFill/>
          </a:ln>
          <a:effectLs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457200" indent="-457200" defTabSz="914400" eaLnBrk="0" fontAlgn="base" hangingPunct="0">
              <a:spcBef>
                <a:spcPct val="50000"/>
              </a:spcBef>
              <a:spcAft>
                <a:spcPct val="0"/>
              </a:spcAft>
              <a:buClrTx/>
              <a:buSzTx/>
              <a:buFont typeface="Arial" panose="020B0604020202020204" pitchFamily="34" charset="0"/>
              <a:buChar char="•"/>
            </a:pPr>
            <a:r>
              <a:rPr lang="zh-CN" altLang="en-US" sz="2800" b="1" dirty="0">
                <a:solidFill>
                  <a:srgbClr val="0000FF"/>
                </a:solidFill>
                <a:latin typeface="黑体" panose="02010609060101010101" pitchFamily="49" charset="-122"/>
                <a:ea typeface="黑体" panose="02010609060101010101" pitchFamily="49" charset="-122"/>
              </a:rPr>
              <a:t>单缓冲方式的应用</a:t>
            </a:r>
          </a:p>
        </p:txBody>
      </p:sp>
      <p:sp>
        <p:nvSpPr>
          <p:cNvPr id="4" name="Text Box 3">
            <a:extLst>
              <a:ext uri="{FF2B5EF4-FFF2-40B4-BE49-F238E27FC236}">
                <a16:creationId xmlns:a16="http://schemas.microsoft.com/office/drawing/2014/main" id="{C1F4B28B-50D6-49BA-A1E4-10752C45362C}"/>
              </a:ext>
            </a:extLst>
          </p:cNvPr>
          <p:cNvSpPr txBox="1">
            <a:spLocks noChangeArrowheads="1"/>
          </p:cNvSpPr>
          <p:nvPr/>
        </p:nvSpPr>
        <p:spPr bwMode="auto">
          <a:xfrm>
            <a:off x="839416" y="2191484"/>
            <a:ext cx="766335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rPr>
              <a:t>例</a:t>
            </a:r>
            <a:r>
              <a:rPr lang="en-US" altLang="zh-CN" sz="2400" b="1" dirty="0">
                <a:solidFill>
                  <a:srgbClr val="0000FF"/>
                </a:solidFill>
                <a:latin typeface="Times New Roman" panose="02020603050405020304" pitchFamily="18" charset="0"/>
                <a:ea typeface="黑体" panose="02010609060101010101" pitchFamily="49" charset="-122"/>
              </a:rPr>
              <a:t>1  </a:t>
            </a:r>
            <a:r>
              <a:rPr lang="zh-CN" altLang="en-US" sz="2400" b="1" dirty="0">
                <a:solidFill>
                  <a:srgbClr val="0000FF"/>
                </a:solidFill>
                <a:latin typeface="Times New Roman" panose="02020603050405020304" pitchFamily="18" charset="0"/>
                <a:ea typeface="黑体" panose="02010609060101010101" pitchFamily="49" charset="-122"/>
              </a:rPr>
              <a:t>设</a:t>
            </a:r>
            <a:r>
              <a:rPr lang="en-US" altLang="zh-CN" sz="2400" b="1" dirty="0">
                <a:solidFill>
                  <a:srgbClr val="0000FF"/>
                </a:solidFill>
                <a:latin typeface="Times New Roman" panose="02020603050405020304" pitchFamily="18" charset="0"/>
                <a:ea typeface="黑体" panose="02010609060101010101" pitchFamily="49" charset="-122"/>
              </a:rPr>
              <a:t>DAC</a:t>
            </a:r>
            <a:r>
              <a:rPr lang="zh-CN" altLang="en-US" sz="2400" b="1" dirty="0">
                <a:solidFill>
                  <a:srgbClr val="0000FF"/>
                </a:solidFill>
                <a:latin typeface="Times New Roman" panose="02020603050405020304" pitchFamily="18" charset="0"/>
                <a:ea typeface="黑体" panose="02010609060101010101" pitchFamily="49" charset="-122"/>
              </a:rPr>
              <a:t>的口地址为</a:t>
            </a:r>
            <a:r>
              <a:rPr lang="en-US" altLang="zh-CN" sz="2400" b="1" dirty="0">
                <a:solidFill>
                  <a:srgbClr val="0000FF"/>
                </a:solidFill>
                <a:latin typeface="Times New Roman" panose="02020603050405020304" pitchFamily="18" charset="0"/>
                <a:ea typeface="黑体" panose="02010609060101010101" pitchFamily="49" charset="-122"/>
              </a:rPr>
              <a:t>80H</a:t>
            </a:r>
            <a:r>
              <a:rPr lang="zh-CN" altLang="en-US" sz="2400" b="1" dirty="0">
                <a:solidFill>
                  <a:srgbClr val="0000FF"/>
                </a:solidFill>
                <a:latin typeface="Times New Roman" panose="02020603050405020304" pitchFamily="18" charset="0"/>
                <a:ea typeface="黑体" panose="02010609060101010101" pitchFamily="49" charset="-122"/>
              </a:rPr>
              <a:t>，要求输出</a:t>
            </a:r>
            <a:r>
              <a:rPr lang="en-US" altLang="zh-CN" sz="2400" b="1" dirty="0">
                <a:solidFill>
                  <a:srgbClr val="0000FF"/>
                </a:solidFill>
                <a:latin typeface="Times New Roman" panose="02020603050405020304" pitchFamily="18" charset="0"/>
                <a:ea typeface="黑体" panose="02010609060101010101" pitchFamily="49" charset="-122"/>
              </a:rPr>
              <a:t>0~5V</a:t>
            </a:r>
            <a:r>
              <a:rPr lang="zh-CN" altLang="en-US" sz="2400" b="1" dirty="0">
                <a:solidFill>
                  <a:srgbClr val="0000FF"/>
                </a:solidFill>
                <a:latin typeface="Times New Roman" panose="02020603050405020304" pitchFamily="18" charset="0"/>
                <a:ea typeface="黑体" panose="02010609060101010101" pitchFamily="49" charset="-122"/>
              </a:rPr>
              <a:t>的锯齿波</a:t>
            </a:r>
          </a:p>
        </p:txBody>
      </p:sp>
      <p:sp>
        <p:nvSpPr>
          <p:cNvPr id="5" name="Text Box 4">
            <a:extLst>
              <a:ext uri="{FF2B5EF4-FFF2-40B4-BE49-F238E27FC236}">
                <a16:creationId xmlns:a16="http://schemas.microsoft.com/office/drawing/2014/main" id="{4801E33A-D10C-4CE6-9145-798C5B54A8E4}"/>
              </a:ext>
            </a:extLst>
          </p:cNvPr>
          <p:cNvSpPr txBox="1">
            <a:spLocks noChangeArrowheads="1"/>
          </p:cNvSpPr>
          <p:nvPr/>
        </p:nvSpPr>
        <p:spPr bwMode="auto">
          <a:xfrm>
            <a:off x="6482691" y="2833333"/>
            <a:ext cx="6122821"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START</a:t>
            </a: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MOV     AL</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0FFH</a:t>
            </a:r>
          </a:p>
          <a:p>
            <a:pPr defTabSz="914400" eaLnBrk="0" fontAlgn="base" hangingPunct="0">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AGAIN</a:t>
            </a: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INC       AL</a:t>
            </a:r>
          </a:p>
          <a:p>
            <a:pPr defTabSz="914400" eaLnBrk="0" fontAlgn="base" hangingPunct="0">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                   OUT      80H</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AL</a:t>
            </a:r>
          </a:p>
          <a:p>
            <a:pPr defTabSz="914400" eaLnBrk="0" fontAlgn="base" hangingPunct="0">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                   CALL    DELAY</a:t>
            </a:r>
          </a:p>
          <a:p>
            <a:pPr defTabSz="914400" eaLnBrk="0" fontAlgn="base" hangingPunct="0">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                   JMP       AGAIN</a:t>
            </a:r>
          </a:p>
        </p:txBody>
      </p:sp>
      <p:grpSp>
        <p:nvGrpSpPr>
          <p:cNvPr id="6" name="Group 38">
            <a:extLst>
              <a:ext uri="{FF2B5EF4-FFF2-40B4-BE49-F238E27FC236}">
                <a16:creationId xmlns:a16="http://schemas.microsoft.com/office/drawing/2014/main" id="{C92845E8-8764-431B-A000-E639BBD9AE72}"/>
              </a:ext>
            </a:extLst>
          </p:cNvPr>
          <p:cNvGrpSpPr>
            <a:grpSpLocks/>
          </p:cNvGrpSpPr>
          <p:nvPr/>
        </p:nvGrpSpPr>
        <p:grpSpPr bwMode="auto">
          <a:xfrm>
            <a:off x="665868" y="3956384"/>
            <a:ext cx="5354542" cy="1162704"/>
            <a:chOff x="452" y="1391"/>
            <a:chExt cx="2092" cy="607"/>
          </a:xfrm>
        </p:grpSpPr>
        <p:sp>
          <p:nvSpPr>
            <p:cNvPr id="7" name="Line 6">
              <a:extLst>
                <a:ext uri="{FF2B5EF4-FFF2-40B4-BE49-F238E27FC236}">
                  <a16:creationId xmlns:a16="http://schemas.microsoft.com/office/drawing/2014/main" id="{6CFAE2FD-905F-438F-A1FF-14A9D5D640EC}"/>
                </a:ext>
              </a:extLst>
            </p:cNvPr>
            <p:cNvSpPr>
              <a:spLocks noChangeShapeType="1"/>
            </p:cNvSpPr>
            <p:nvPr/>
          </p:nvSpPr>
          <p:spPr bwMode="auto">
            <a:xfrm flipV="1">
              <a:off x="452" y="1536"/>
              <a:ext cx="508"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 name="Line 7">
              <a:extLst>
                <a:ext uri="{FF2B5EF4-FFF2-40B4-BE49-F238E27FC236}">
                  <a16:creationId xmlns:a16="http://schemas.microsoft.com/office/drawing/2014/main" id="{7A551529-D935-46D4-B78F-3C7E4C713141}"/>
                </a:ext>
              </a:extLst>
            </p:cNvPr>
            <p:cNvSpPr>
              <a:spLocks noChangeShapeType="1"/>
            </p:cNvSpPr>
            <p:nvPr/>
          </p:nvSpPr>
          <p:spPr bwMode="auto">
            <a:xfrm>
              <a:off x="960" y="1536"/>
              <a:ext cx="0"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 name="Line 8">
              <a:extLst>
                <a:ext uri="{FF2B5EF4-FFF2-40B4-BE49-F238E27FC236}">
                  <a16:creationId xmlns:a16="http://schemas.microsoft.com/office/drawing/2014/main" id="{2FF17AA2-EF0D-492A-AFD6-DC73D8BBBB4D}"/>
                </a:ext>
              </a:extLst>
            </p:cNvPr>
            <p:cNvSpPr>
              <a:spLocks noChangeShapeType="1"/>
            </p:cNvSpPr>
            <p:nvPr/>
          </p:nvSpPr>
          <p:spPr bwMode="auto">
            <a:xfrm flipV="1">
              <a:off x="960" y="1536"/>
              <a:ext cx="508"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0" name="Line 9">
              <a:extLst>
                <a:ext uri="{FF2B5EF4-FFF2-40B4-BE49-F238E27FC236}">
                  <a16:creationId xmlns:a16="http://schemas.microsoft.com/office/drawing/2014/main" id="{6F7BF6F0-19B2-46DF-B67A-62FF41610514}"/>
                </a:ext>
              </a:extLst>
            </p:cNvPr>
            <p:cNvSpPr>
              <a:spLocks noChangeShapeType="1"/>
            </p:cNvSpPr>
            <p:nvPr/>
          </p:nvSpPr>
          <p:spPr bwMode="auto">
            <a:xfrm>
              <a:off x="1468" y="1536"/>
              <a:ext cx="0"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1" name="Line 10">
              <a:extLst>
                <a:ext uri="{FF2B5EF4-FFF2-40B4-BE49-F238E27FC236}">
                  <a16:creationId xmlns:a16="http://schemas.microsoft.com/office/drawing/2014/main" id="{8099FFFA-6B14-4EC2-9AC5-2718B8DAC9D3}"/>
                </a:ext>
              </a:extLst>
            </p:cNvPr>
            <p:cNvSpPr>
              <a:spLocks noChangeShapeType="1"/>
            </p:cNvSpPr>
            <p:nvPr/>
          </p:nvSpPr>
          <p:spPr bwMode="auto">
            <a:xfrm flipV="1">
              <a:off x="1468" y="1536"/>
              <a:ext cx="508"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2" name="Line 11">
              <a:extLst>
                <a:ext uri="{FF2B5EF4-FFF2-40B4-BE49-F238E27FC236}">
                  <a16:creationId xmlns:a16="http://schemas.microsoft.com/office/drawing/2014/main" id="{47B6A1AD-3B4A-4A61-84E5-9E3EB5807604}"/>
                </a:ext>
              </a:extLst>
            </p:cNvPr>
            <p:cNvSpPr>
              <a:spLocks noChangeShapeType="1"/>
            </p:cNvSpPr>
            <p:nvPr/>
          </p:nvSpPr>
          <p:spPr bwMode="auto">
            <a:xfrm>
              <a:off x="1976" y="1536"/>
              <a:ext cx="0" cy="43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3" name="AutoShape 13">
              <a:extLst>
                <a:ext uri="{FF2B5EF4-FFF2-40B4-BE49-F238E27FC236}">
                  <a16:creationId xmlns:a16="http://schemas.microsoft.com/office/drawing/2014/main" id="{167985B6-64BA-4DE9-B570-6CEAA593070A}"/>
                </a:ext>
              </a:extLst>
            </p:cNvPr>
            <p:cNvSpPr>
              <a:spLocks noChangeArrowheads="1"/>
            </p:cNvSpPr>
            <p:nvPr/>
          </p:nvSpPr>
          <p:spPr bwMode="auto">
            <a:xfrm>
              <a:off x="1720" y="1391"/>
              <a:ext cx="384" cy="384"/>
            </a:xfrm>
            <a:prstGeom prst="flowChartConnector">
              <a:avLst/>
            </a:prstGeom>
            <a:noFill/>
            <a:ln w="952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14" name="Group 20">
              <a:extLst>
                <a:ext uri="{FF2B5EF4-FFF2-40B4-BE49-F238E27FC236}">
                  <a16:creationId xmlns:a16="http://schemas.microsoft.com/office/drawing/2014/main" id="{09629DBF-93EB-4C15-B244-5159B160F632}"/>
                </a:ext>
              </a:extLst>
            </p:cNvPr>
            <p:cNvGrpSpPr>
              <a:grpSpLocks/>
            </p:cNvGrpSpPr>
            <p:nvPr/>
          </p:nvGrpSpPr>
          <p:grpSpPr bwMode="auto">
            <a:xfrm>
              <a:off x="2125" y="1671"/>
              <a:ext cx="419" cy="327"/>
              <a:chOff x="2256" y="1671"/>
              <a:chExt cx="419" cy="327"/>
            </a:xfrm>
          </p:grpSpPr>
          <p:sp>
            <p:nvSpPr>
              <p:cNvPr id="16" name="Line 14">
                <a:extLst>
                  <a:ext uri="{FF2B5EF4-FFF2-40B4-BE49-F238E27FC236}">
                    <a16:creationId xmlns:a16="http://schemas.microsoft.com/office/drawing/2014/main" id="{E3186881-0F08-4FF1-A4CB-C29DA2D29462}"/>
                  </a:ext>
                </a:extLst>
              </p:cNvPr>
              <p:cNvSpPr>
                <a:spLocks noChangeShapeType="1"/>
              </p:cNvSpPr>
              <p:nvPr/>
            </p:nvSpPr>
            <p:spPr bwMode="auto">
              <a:xfrm>
                <a:off x="2256" y="1968"/>
                <a:ext cx="14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7" name="Line 15">
                <a:extLst>
                  <a:ext uri="{FF2B5EF4-FFF2-40B4-BE49-F238E27FC236}">
                    <a16:creationId xmlns:a16="http://schemas.microsoft.com/office/drawing/2014/main" id="{DCF64A7F-3EDE-4801-8208-80A22416C662}"/>
                  </a:ext>
                </a:extLst>
              </p:cNvPr>
              <p:cNvSpPr>
                <a:spLocks noChangeShapeType="1"/>
              </p:cNvSpPr>
              <p:nvPr/>
            </p:nvSpPr>
            <p:spPr bwMode="auto">
              <a:xfrm flipV="1">
                <a:off x="2400" y="1818"/>
                <a:ext cx="0" cy="15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16">
                <a:extLst>
                  <a:ext uri="{FF2B5EF4-FFF2-40B4-BE49-F238E27FC236}">
                    <a16:creationId xmlns:a16="http://schemas.microsoft.com/office/drawing/2014/main" id="{0163382C-42BA-4162-89FC-184B4BC25AD5}"/>
                  </a:ext>
                </a:extLst>
              </p:cNvPr>
              <p:cNvSpPr>
                <a:spLocks noChangeShapeType="1"/>
              </p:cNvSpPr>
              <p:nvPr/>
            </p:nvSpPr>
            <p:spPr bwMode="auto">
              <a:xfrm>
                <a:off x="2400" y="1818"/>
                <a:ext cx="14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Line 17">
                <a:extLst>
                  <a:ext uri="{FF2B5EF4-FFF2-40B4-BE49-F238E27FC236}">
                    <a16:creationId xmlns:a16="http://schemas.microsoft.com/office/drawing/2014/main" id="{301FB318-72A7-4A58-AD10-4DFDBB858358}"/>
                  </a:ext>
                </a:extLst>
              </p:cNvPr>
              <p:cNvSpPr>
                <a:spLocks noChangeShapeType="1"/>
              </p:cNvSpPr>
              <p:nvPr/>
            </p:nvSpPr>
            <p:spPr bwMode="auto">
              <a:xfrm flipV="1">
                <a:off x="2544" y="1671"/>
                <a:ext cx="0" cy="147"/>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0" name="Line 18">
                <a:extLst>
                  <a:ext uri="{FF2B5EF4-FFF2-40B4-BE49-F238E27FC236}">
                    <a16:creationId xmlns:a16="http://schemas.microsoft.com/office/drawing/2014/main" id="{0C3ECA62-1F53-4ADF-BE41-72BF7AEF64A5}"/>
                  </a:ext>
                </a:extLst>
              </p:cNvPr>
              <p:cNvSpPr>
                <a:spLocks noChangeShapeType="1"/>
              </p:cNvSpPr>
              <p:nvPr/>
            </p:nvSpPr>
            <p:spPr bwMode="auto">
              <a:xfrm>
                <a:off x="2544" y="1671"/>
                <a:ext cx="131"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1" name="Line 19">
                <a:extLst>
                  <a:ext uri="{FF2B5EF4-FFF2-40B4-BE49-F238E27FC236}">
                    <a16:creationId xmlns:a16="http://schemas.microsoft.com/office/drawing/2014/main" id="{01393669-462D-4238-8399-312009186A8E}"/>
                  </a:ext>
                </a:extLst>
              </p:cNvPr>
              <p:cNvSpPr>
                <a:spLocks noChangeShapeType="1"/>
              </p:cNvSpPr>
              <p:nvPr/>
            </p:nvSpPr>
            <p:spPr bwMode="auto">
              <a:xfrm>
                <a:off x="2675" y="1671"/>
                <a:ext cx="0" cy="327"/>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15" name="Line 21">
              <a:extLst>
                <a:ext uri="{FF2B5EF4-FFF2-40B4-BE49-F238E27FC236}">
                  <a16:creationId xmlns:a16="http://schemas.microsoft.com/office/drawing/2014/main" id="{92DCD51D-A8DF-49DF-AFF7-00487A021B40}"/>
                </a:ext>
              </a:extLst>
            </p:cNvPr>
            <p:cNvSpPr>
              <a:spLocks noChangeShapeType="1"/>
            </p:cNvSpPr>
            <p:nvPr/>
          </p:nvSpPr>
          <p:spPr bwMode="auto">
            <a:xfrm flipH="1" flipV="1">
              <a:off x="2125" y="1671"/>
              <a:ext cx="144" cy="104"/>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22" name="Text Box 22">
            <a:extLst>
              <a:ext uri="{FF2B5EF4-FFF2-40B4-BE49-F238E27FC236}">
                <a16:creationId xmlns:a16="http://schemas.microsoft.com/office/drawing/2014/main" id="{0EF9F4D5-5885-4D93-BD3F-4C35C9FB75D9}"/>
              </a:ext>
            </a:extLst>
          </p:cNvPr>
          <p:cNvSpPr txBox="1">
            <a:spLocks noChangeArrowheads="1"/>
          </p:cNvSpPr>
          <p:nvPr/>
        </p:nvSpPr>
        <p:spPr bwMode="auto">
          <a:xfrm>
            <a:off x="6853917" y="5944521"/>
            <a:ext cx="552735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2400" b="1" dirty="0">
                <a:solidFill>
                  <a:srgbClr val="C00000"/>
                </a:solidFill>
                <a:latin typeface="黑体" panose="02010609060101010101" pitchFamily="49" charset="-122"/>
                <a:ea typeface="黑体" panose="02010609060101010101" pitchFamily="49" charset="-122"/>
              </a:rPr>
              <a:t>阶梯的宽度由延时时间决定</a:t>
            </a:r>
            <a:endParaRPr lang="zh-CN" altLang="en-US" sz="16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3199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4">
            <a:extLst>
              <a:ext uri="{FF2B5EF4-FFF2-40B4-BE49-F238E27FC236}">
                <a16:creationId xmlns:a16="http://schemas.microsoft.com/office/drawing/2014/main" id="{86E417B0-3CD1-4CCF-9AE5-950AC7E314DD}"/>
              </a:ext>
            </a:extLst>
          </p:cNvPr>
          <p:cNvSpPr txBox="1">
            <a:spLocks noChangeArrowheads="1"/>
          </p:cNvSpPr>
          <p:nvPr/>
        </p:nvSpPr>
        <p:spPr bwMode="auto">
          <a:xfrm>
            <a:off x="827140" y="1388452"/>
            <a:ext cx="641600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rPr>
              <a:t>例</a:t>
            </a:r>
            <a:r>
              <a:rPr lang="en-US" altLang="zh-CN" sz="2400" b="1" dirty="0">
                <a:solidFill>
                  <a:srgbClr val="0000FF"/>
                </a:solidFill>
                <a:latin typeface="Times New Roman" panose="02020603050405020304" pitchFamily="18" charset="0"/>
                <a:ea typeface="黑体" panose="02010609060101010101" pitchFamily="49" charset="-122"/>
              </a:rPr>
              <a:t>2    </a:t>
            </a:r>
            <a:r>
              <a:rPr lang="zh-CN" altLang="en-US" sz="2400" b="1" dirty="0">
                <a:solidFill>
                  <a:srgbClr val="0000FF"/>
                </a:solidFill>
                <a:latin typeface="Times New Roman" panose="02020603050405020304" pitchFamily="18" charset="0"/>
                <a:ea typeface="黑体" panose="02010609060101010101" pitchFamily="49" charset="-122"/>
              </a:rPr>
              <a:t>要求</a:t>
            </a:r>
            <a:r>
              <a:rPr lang="en-US" altLang="zh-CN" sz="2400" b="1" dirty="0" smtClean="0">
                <a:solidFill>
                  <a:srgbClr val="0000FF"/>
                </a:solidFill>
                <a:latin typeface="Times New Roman" panose="02020603050405020304" pitchFamily="18" charset="0"/>
                <a:ea typeface="黑体" panose="02010609060101010101" pitchFamily="49" charset="-122"/>
              </a:rPr>
              <a:t>DAC(</a:t>
            </a:r>
            <a:r>
              <a:rPr lang="zh-CN" altLang="en-US" sz="2400" b="1" dirty="0" smtClean="0">
                <a:solidFill>
                  <a:srgbClr val="FFC000"/>
                </a:solidFill>
                <a:latin typeface="Times New Roman" panose="02020603050405020304" pitchFamily="18" charset="0"/>
                <a:ea typeface="黑体" panose="02010609060101010101" pitchFamily="49" charset="-122"/>
              </a:rPr>
              <a:t>端口</a:t>
            </a:r>
            <a:r>
              <a:rPr lang="en-US" altLang="zh-CN" sz="2400" b="1" dirty="0" smtClean="0">
                <a:solidFill>
                  <a:srgbClr val="FFC000"/>
                </a:solidFill>
                <a:latin typeface="Times New Roman" panose="02020603050405020304" pitchFamily="18" charset="0"/>
                <a:ea typeface="黑体" panose="02010609060101010101" pitchFamily="49" charset="-122"/>
              </a:rPr>
              <a:t>50H</a:t>
            </a:r>
            <a:r>
              <a:rPr lang="en-US" altLang="zh-CN" sz="2400" b="1" dirty="0" smtClean="0">
                <a:solidFill>
                  <a:srgbClr val="0000FF"/>
                </a:solidFill>
                <a:latin typeface="Times New Roman" panose="02020603050405020304" pitchFamily="18" charset="0"/>
                <a:ea typeface="黑体" panose="02010609060101010101" pitchFamily="49" charset="-122"/>
              </a:rPr>
              <a:t>)</a:t>
            </a:r>
            <a:r>
              <a:rPr lang="zh-CN" altLang="en-US" sz="2400" b="1" dirty="0" smtClean="0">
                <a:solidFill>
                  <a:srgbClr val="0000FF"/>
                </a:solidFill>
                <a:latin typeface="Times New Roman" panose="02020603050405020304" pitchFamily="18" charset="0"/>
                <a:ea typeface="黑体" panose="02010609060101010101" pitchFamily="49" charset="-122"/>
              </a:rPr>
              <a:t>输出</a:t>
            </a:r>
            <a:r>
              <a:rPr lang="zh-CN" altLang="en-US" sz="2400" b="1" dirty="0">
                <a:solidFill>
                  <a:srgbClr val="0000FF"/>
                </a:solidFill>
                <a:latin typeface="Times New Roman" panose="02020603050405020304" pitchFamily="18" charset="0"/>
                <a:ea typeface="黑体" panose="02010609060101010101" pitchFamily="49" charset="-122"/>
              </a:rPr>
              <a:t>一三角波，波形下限电压为</a:t>
            </a:r>
            <a:r>
              <a:rPr lang="en-US" altLang="zh-CN" sz="2400" b="1" dirty="0">
                <a:solidFill>
                  <a:srgbClr val="0000FF"/>
                </a:solidFill>
                <a:latin typeface="Times New Roman" panose="02020603050405020304" pitchFamily="18" charset="0"/>
                <a:ea typeface="黑体" panose="02010609060101010101" pitchFamily="49" charset="-122"/>
              </a:rPr>
              <a:t>0.5V</a:t>
            </a:r>
            <a:r>
              <a:rPr lang="zh-CN" altLang="en-US" sz="2400" b="1" dirty="0">
                <a:solidFill>
                  <a:srgbClr val="0000FF"/>
                </a:solidFill>
                <a:latin typeface="Times New Roman" panose="02020603050405020304" pitchFamily="18" charset="0"/>
                <a:ea typeface="黑体" panose="02010609060101010101" pitchFamily="49" charset="-122"/>
              </a:rPr>
              <a:t>，上限电压为</a:t>
            </a:r>
            <a:r>
              <a:rPr lang="en-US" altLang="zh-CN" sz="2400" b="1" dirty="0">
                <a:solidFill>
                  <a:srgbClr val="0000FF"/>
                </a:solidFill>
                <a:latin typeface="Times New Roman" panose="02020603050405020304" pitchFamily="18" charset="0"/>
                <a:ea typeface="黑体" panose="02010609060101010101" pitchFamily="49" charset="-122"/>
              </a:rPr>
              <a:t>2.5V</a:t>
            </a:r>
            <a:r>
              <a:rPr lang="zh-CN" altLang="en-US" sz="2400" b="1" dirty="0">
                <a:solidFill>
                  <a:srgbClr val="0000FF"/>
                </a:solidFill>
                <a:latin typeface="Times New Roman" panose="02020603050405020304" pitchFamily="18" charset="0"/>
                <a:ea typeface="黑体" panose="02010609060101010101" pitchFamily="49" charset="-122"/>
              </a:rPr>
              <a:t>。</a:t>
            </a:r>
          </a:p>
        </p:txBody>
      </p:sp>
      <p:grpSp>
        <p:nvGrpSpPr>
          <p:cNvPr id="4" name="Group 37">
            <a:extLst>
              <a:ext uri="{FF2B5EF4-FFF2-40B4-BE49-F238E27FC236}">
                <a16:creationId xmlns:a16="http://schemas.microsoft.com/office/drawing/2014/main" id="{FC28E318-E1B1-4506-B8F9-08D3E6B091CC}"/>
              </a:ext>
            </a:extLst>
          </p:cNvPr>
          <p:cNvGrpSpPr>
            <a:grpSpLocks/>
          </p:cNvGrpSpPr>
          <p:nvPr/>
        </p:nvGrpSpPr>
        <p:grpSpPr bwMode="auto">
          <a:xfrm>
            <a:off x="1542217" y="2739132"/>
            <a:ext cx="4036426" cy="444500"/>
            <a:chOff x="3240" y="1391"/>
            <a:chExt cx="1776" cy="280"/>
          </a:xfrm>
        </p:grpSpPr>
        <p:grpSp>
          <p:nvGrpSpPr>
            <p:cNvPr id="5" name="Group 27">
              <a:extLst>
                <a:ext uri="{FF2B5EF4-FFF2-40B4-BE49-F238E27FC236}">
                  <a16:creationId xmlns:a16="http://schemas.microsoft.com/office/drawing/2014/main" id="{2A8671D9-29EC-4793-9792-D233C8D4CD45}"/>
                </a:ext>
              </a:extLst>
            </p:cNvPr>
            <p:cNvGrpSpPr>
              <a:grpSpLocks/>
            </p:cNvGrpSpPr>
            <p:nvPr/>
          </p:nvGrpSpPr>
          <p:grpSpPr bwMode="auto">
            <a:xfrm>
              <a:off x="3240" y="1391"/>
              <a:ext cx="444" cy="280"/>
              <a:chOff x="3240" y="1391"/>
              <a:chExt cx="444" cy="280"/>
            </a:xfrm>
          </p:grpSpPr>
          <p:sp>
            <p:nvSpPr>
              <p:cNvPr id="15" name="Line 25">
                <a:extLst>
                  <a:ext uri="{FF2B5EF4-FFF2-40B4-BE49-F238E27FC236}">
                    <a16:creationId xmlns:a16="http://schemas.microsoft.com/office/drawing/2014/main" id="{DE9117EC-96F1-4C69-825E-CF3F4F24E48C}"/>
                  </a:ext>
                </a:extLst>
              </p:cNvPr>
              <p:cNvSpPr>
                <a:spLocks noChangeShapeType="1"/>
              </p:cNvSpPr>
              <p:nvPr/>
            </p:nvSpPr>
            <p:spPr bwMode="auto">
              <a:xfrm flipV="1">
                <a:off x="3240" y="1391"/>
                <a:ext cx="25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Line 26">
                <a:extLst>
                  <a:ext uri="{FF2B5EF4-FFF2-40B4-BE49-F238E27FC236}">
                    <a16:creationId xmlns:a16="http://schemas.microsoft.com/office/drawing/2014/main" id="{45279453-0BA0-4945-BCA6-53451CF9723F}"/>
                  </a:ext>
                </a:extLst>
              </p:cNvPr>
              <p:cNvSpPr>
                <a:spLocks noChangeShapeType="1"/>
              </p:cNvSpPr>
              <p:nvPr/>
            </p:nvSpPr>
            <p:spPr bwMode="auto">
              <a:xfrm>
                <a:off x="3492" y="1391"/>
                <a:ext cx="19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6" name="Group 28">
              <a:extLst>
                <a:ext uri="{FF2B5EF4-FFF2-40B4-BE49-F238E27FC236}">
                  <a16:creationId xmlns:a16="http://schemas.microsoft.com/office/drawing/2014/main" id="{91531A93-2005-45F6-8BAB-01BDE3D1F214}"/>
                </a:ext>
              </a:extLst>
            </p:cNvPr>
            <p:cNvGrpSpPr>
              <a:grpSpLocks/>
            </p:cNvGrpSpPr>
            <p:nvPr/>
          </p:nvGrpSpPr>
          <p:grpSpPr bwMode="auto">
            <a:xfrm>
              <a:off x="3684" y="1391"/>
              <a:ext cx="444" cy="280"/>
              <a:chOff x="3240" y="1391"/>
              <a:chExt cx="444" cy="280"/>
            </a:xfrm>
          </p:grpSpPr>
          <p:sp>
            <p:nvSpPr>
              <p:cNvPr id="13" name="Line 29">
                <a:extLst>
                  <a:ext uri="{FF2B5EF4-FFF2-40B4-BE49-F238E27FC236}">
                    <a16:creationId xmlns:a16="http://schemas.microsoft.com/office/drawing/2014/main" id="{D64C9B40-3240-40CF-84B1-DE63D3271883}"/>
                  </a:ext>
                </a:extLst>
              </p:cNvPr>
              <p:cNvSpPr>
                <a:spLocks noChangeShapeType="1"/>
              </p:cNvSpPr>
              <p:nvPr/>
            </p:nvSpPr>
            <p:spPr bwMode="auto">
              <a:xfrm flipV="1">
                <a:off x="3240" y="1391"/>
                <a:ext cx="25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4" name="Line 30">
                <a:extLst>
                  <a:ext uri="{FF2B5EF4-FFF2-40B4-BE49-F238E27FC236}">
                    <a16:creationId xmlns:a16="http://schemas.microsoft.com/office/drawing/2014/main" id="{6928AB12-7D8F-4EFF-B132-77287B41F7BB}"/>
                  </a:ext>
                </a:extLst>
              </p:cNvPr>
              <p:cNvSpPr>
                <a:spLocks noChangeShapeType="1"/>
              </p:cNvSpPr>
              <p:nvPr/>
            </p:nvSpPr>
            <p:spPr bwMode="auto">
              <a:xfrm>
                <a:off x="3492" y="1391"/>
                <a:ext cx="19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7" name="Group 31">
              <a:extLst>
                <a:ext uri="{FF2B5EF4-FFF2-40B4-BE49-F238E27FC236}">
                  <a16:creationId xmlns:a16="http://schemas.microsoft.com/office/drawing/2014/main" id="{5CF06691-16DF-4FEA-BC93-94537DDBCD66}"/>
                </a:ext>
              </a:extLst>
            </p:cNvPr>
            <p:cNvGrpSpPr>
              <a:grpSpLocks/>
            </p:cNvGrpSpPr>
            <p:nvPr/>
          </p:nvGrpSpPr>
          <p:grpSpPr bwMode="auto">
            <a:xfrm>
              <a:off x="4128" y="1391"/>
              <a:ext cx="444" cy="280"/>
              <a:chOff x="3240" y="1391"/>
              <a:chExt cx="444" cy="280"/>
            </a:xfrm>
          </p:grpSpPr>
          <p:sp>
            <p:nvSpPr>
              <p:cNvPr id="11" name="Line 32">
                <a:extLst>
                  <a:ext uri="{FF2B5EF4-FFF2-40B4-BE49-F238E27FC236}">
                    <a16:creationId xmlns:a16="http://schemas.microsoft.com/office/drawing/2014/main" id="{5E696E51-46ED-4DAD-9116-4820AA7F585E}"/>
                  </a:ext>
                </a:extLst>
              </p:cNvPr>
              <p:cNvSpPr>
                <a:spLocks noChangeShapeType="1"/>
              </p:cNvSpPr>
              <p:nvPr/>
            </p:nvSpPr>
            <p:spPr bwMode="auto">
              <a:xfrm flipV="1">
                <a:off x="3240" y="1391"/>
                <a:ext cx="25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2" name="Line 33">
                <a:extLst>
                  <a:ext uri="{FF2B5EF4-FFF2-40B4-BE49-F238E27FC236}">
                    <a16:creationId xmlns:a16="http://schemas.microsoft.com/office/drawing/2014/main" id="{34A4A79C-FF7B-4A48-9200-BA034C7B8457}"/>
                  </a:ext>
                </a:extLst>
              </p:cNvPr>
              <p:cNvSpPr>
                <a:spLocks noChangeShapeType="1"/>
              </p:cNvSpPr>
              <p:nvPr/>
            </p:nvSpPr>
            <p:spPr bwMode="auto">
              <a:xfrm>
                <a:off x="3492" y="1391"/>
                <a:ext cx="19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8" name="Group 34">
              <a:extLst>
                <a:ext uri="{FF2B5EF4-FFF2-40B4-BE49-F238E27FC236}">
                  <a16:creationId xmlns:a16="http://schemas.microsoft.com/office/drawing/2014/main" id="{3C24F296-BC5B-462F-A63C-EEB9B4C5D010}"/>
                </a:ext>
              </a:extLst>
            </p:cNvPr>
            <p:cNvGrpSpPr>
              <a:grpSpLocks/>
            </p:cNvGrpSpPr>
            <p:nvPr/>
          </p:nvGrpSpPr>
          <p:grpSpPr bwMode="auto">
            <a:xfrm>
              <a:off x="4572" y="1391"/>
              <a:ext cx="444" cy="280"/>
              <a:chOff x="3240" y="1391"/>
              <a:chExt cx="444" cy="280"/>
            </a:xfrm>
          </p:grpSpPr>
          <p:sp>
            <p:nvSpPr>
              <p:cNvPr id="9" name="Line 35">
                <a:extLst>
                  <a:ext uri="{FF2B5EF4-FFF2-40B4-BE49-F238E27FC236}">
                    <a16:creationId xmlns:a16="http://schemas.microsoft.com/office/drawing/2014/main" id="{40959364-C1D2-40E3-A886-491B9557A2D9}"/>
                  </a:ext>
                </a:extLst>
              </p:cNvPr>
              <p:cNvSpPr>
                <a:spLocks noChangeShapeType="1"/>
              </p:cNvSpPr>
              <p:nvPr/>
            </p:nvSpPr>
            <p:spPr bwMode="auto">
              <a:xfrm flipV="1">
                <a:off x="3240" y="1391"/>
                <a:ext cx="25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dirty="0">
                  <a:ln>
                    <a:noFill/>
                  </a:ln>
                  <a:solidFill>
                    <a:srgbClr val="0033CC"/>
                  </a:solidFill>
                  <a:effectLst/>
                  <a:uLnTx/>
                  <a:uFillTx/>
                  <a:latin typeface="Arial" panose="020B0604020202020204" pitchFamily="34" charset="0"/>
                  <a:ea typeface="宋体" panose="02010600030101010101" pitchFamily="2" charset="-122"/>
                </a:endParaRPr>
              </a:p>
            </p:txBody>
          </p:sp>
          <p:sp>
            <p:nvSpPr>
              <p:cNvPr id="10" name="Line 36">
                <a:extLst>
                  <a:ext uri="{FF2B5EF4-FFF2-40B4-BE49-F238E27FC236}">
                    <a16:creationId xmlns:a16="http://schemas.microsoft.com/office/drawing/2014/main" id="{7E12387C-17E4-488A-8F4F-E5F13E83274C}"/>
                  </a:ext>
                </a:extLst>
              </p:cNvPr>
              <p:cNvSpPr>
                <a:spLocks noChangeShapeType="1"/>
              </p:cNvSpPr>
              <p:nvPr/>
            </p:nvSpPr>
            <p:spPr bwMode="auto">
              <a:xfrm>
                <a:off x="3492" y="1391"/>
                <a:ext cx="192" cy="28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sp>
        <p:nvSpPr>
          <p:cNvPr id="17" name="Text Box 39">
            <a:extLst>
              <a:ext uri="{FF2B5EF4-FFF2-40B4-BE49-F238E27FC236}">
                <a16:creationId xmlns:a16="http://schemas.microsoft.com/office/drawing/2014/main" id="{314E0623-5E90-4032-9A49-F60D317A6E06}"/>
              </a:ext>
            </a:extLst>
          </p:cNvPr>
          <p:cNvSpPr txBox="1">
            <a:spLocks noChangeArrowheads="1"/>
          </p:cNvSpPr>
          <p:nvPr/>
        </p:nvSpPr>
        <p:spPr bwMode="auto">
          <a:xfrm>
            <a:off x="1271464" y="3717032"/>
            <a:ext cx="5971683"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None/>
            </a:pPr>
            <a:r>
              <a:rPr lang="zh-CN" altLang="en-US" sz="2400" b="1" dirty="0">
                <a:solidFill>
                  <a:srgbClr val="C00000"/>
                </a:solidFill>
                <a:latin typeface="Times New Roman" panose="02020603050405020304" pitchFamily="18" charset="0"/>
                <a:ea typeface="黑体" panose="02010609060101010101" pitchFamily="49" charset="-122"/>
              </a:rPr>
              <a:t>下限电压对应的数字量为：</a:t>
            </a:r>
          </a:p>
          <a:p>
            <a:pPr defTabSz="914400" eaLnBrk="0" fontAlgn="base" hangingPunct="0">
              <a:spcBef>
                <a:spcPct val="50000"/>
              </a:spcBef>
              <a:spcAft>
                <a:spcPct val="0"/>
              </a:spcAft>
              <a:buClrTx/>
              <a:buSzTx/>
              <a:buNone/>
            </a:pPr>
            <a:r>
              <a:rPr lang="en-US" altLang="zh-CN" sz="2400" b="1" dirty="0">
                <a:solidFill>
                  <a:srgbClr val="C00000"/>
                </a:solidFill>
                <a:latin typeface="Times New Roman" panose="02020603050405020304" pitchFamily="18" charset="0"/>
                <a:ea typeface="黑体" panose="02010609060101010101" pitchFamily="49" charset="-122"/>
              </a:rPr>
              <a:t>0.5*256/5=26=1AH</a:t>
            </a:r>
          </a:p>
          <a:p>
            <a:pPr defTabSz="914400" eaLnBrk="0" fontAlgn="base" hangingPunct="0">
              <a:spcBef>
                <a:spcPct val="50000"/>
              </a:spcBef>
              <a:spcAft>
                <a:spcPct val="0"/>
              </a:spcAft>
              <a:buClrTx/>
              <a:buSzTx/>
              <a:buNone/>
            </a:pPr>
            <a:r>
              <a:rPr lang="zh-CN" altLang="en-US" sz="2400" b="1" dirty="0">
                <a:solidFill>
                  <a:srgbClr val="C00000"/>
                </a:solidFill>
                <a:latin typeface="Times New Roman" panose="02020603050405020304" pitchFamily="18" charset="0"/>
                <a:ea typeface="黑体" panose="02010609060101010101" pitchFamily="49" charset="-122"/>
              </a:rPr>
              <a:t>上限电压对应的数字量为：</a:t>
            </a:r>
          </a:p>
          <a:p>
            <a:pPr defTabSz="914400" eaLnBrk="0" fontAlgn="base" hangingPunct="0">
              <a:spcBef>
                <a:spcPct val="50000"/>
              </a:spcBef>
              <a:spcAft>
                <a:spcPct val="0"/>
              </a:spcAft>
              <a:buClrTx/>
              <a:buSzTx/>
              <a:buNone/>
            </a:pPr>
            <a:r>
              <a:rPr lang="en-US" altLang="zh-CN" sz="2400" b="1" dirty="0">
                <a:solidFill>
                  <a:srgbClr val="C00000"/>
                </a:solidFill>
                <a:latin typeface="Times New Roman" panose="02020603050405020304" pitchFamily="18" charset="0"/>
                <a:ea typeface="黑体" panose="02010609060101010101" pitchFamily="49" charset="-122"/>
              </a:rPr>
              <a:t>2.5*256/5=128=80H</a:t>
            </a:r>
          </a:p>
        </p:txBody>
      </p:sp>
      <p:sp>
        <p:nvSpPr>
          <p:cNvPr id="18" name="Text Box 40">
            <a:extLst>
              <a:ext uri="{FF2B5EF4-FFF2-40B4-BE49-F238E27FC236}">
                <a16:creationId xmlns:a16="http://schemas.microsoft.com/office/drawing/2014/main" id="{94BED573-17C9-4C3B-9952-C6574CF0D674}"/>
              </a:ext>
            </a:extLst>
          </p:cNvPr>
          <p:cNvSpPr txBox="1">
            <a:spLocks noChangeArrowheads="1"/>
          </p:cNvSpPr>
          <p:nvPr/>
        </p:nvSpPr>
        <p:spPr bwMode="auto">
          <a:xfrm>
            <a:off x="6960096" y="1847687"/>
            <a:ext cx="4470524" cy="4293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BEGIN</a:t>
            </a:r>
            <a:r>
              <a:rPr lang="zh-CN" altLang="en-US" sz="2100" b="1" dirty="0">
                <a:latin typeface="Times New Roman" panose="02020603050405020304" pitchFamily="18" charset="0"/>
                <a:ea typeface="楷体_GB2312" pitchFamily="49" charset="-122"/>
                <a:cs typeface="Times New Roman" panose="02020603050405020304" pitchFamily="18" charset="0"/>
              </a:rPr>
              <a:t>：  </a:t>
            </a:r>
            <a:r>
              <a:rPr lang="en-US" altLang="zh-CN" sz="2100" b="1" dirty="0">
                <a:latin typeface="Times New Roman" panose="02020603050405020304" pitchFamily="18" charset="0"/>
                <a:ea typeface="楷体_GB2312" pitchFamily="49" charset="-122"/>
                <a:cs typeface="Times New Roman" panose="02020603050405020304" pitchFamily="18" charset="0"/>
              </a:rPr>
              <a:t>MOV    AL</a:t>
            </a:r>
            <a:r>
              <a:rPr lang="zh-CN" altLang="en-US" sz="2100" b="1" dirty="0">
                <a:latin typeface="Times New Roman" panose="02020603050405020304" pitchFamily="18" charset="0"/>
                <a:ea typeface="楷体_GB2312" pitchFamily="49" charset="-122"/>
                <a:cs typeface="Times New Roman" panose="02020603050405020304" pitchFamily="18" charset="0"/>
              </a:rPr>
              <a:t>，</a:t>
            </a:r>
            <a:r>
              <a:rPr lang="en-US" altLang="zh-CN" sz="2100" b="1" dirty="0">
                <a:latin typeface="Times New Roman" panose="02020603050405020304" pitchFamily="18" charset="0"/>
                <a:ea typeface="楷体_GB2312" pitchFamily="49" charset="-122"/>
                <a:cs typeface="Times New Roman" panose="02020603050405020304" pitchFamily="18" charset="0"/>
              </a:rPr>
              <a:t>1AH</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UP  </a:t>
            </a:r>
            <a:r>
              <a:rPr lang="zh-CN" altLang="en-US" sz="2100" b="1" dirty="0">
                <a:latin typeface="Times New Roman" panose="02020603050405020304" pitchFamily="18" charset="0"/>
                <a:ea typeface="楷体_GB2312" pitchFamily="49" charset="-122"/>
                <a:cs typeface="Times New Roman" panose="02020603050405020304" pitchFamily="18" charset="0"/>
              </a:rPr>
              <a:t>：        </a:t>
            </a:r>
            <a:r>
              <a:rPr lang="en-US" altLang="zh-CN" sz="2100" b="1" dirty="0">
                <a:latin typeface="Times New Roman" panose="02020603050405020304" pitchFamily="18" charset="0"/>
                <a:ea typeface="楷体_GB2312" pitchFamily="49" charset="-122"/>
                <a:cs typeface="Times New Roman" panose="02020603050405020304" pitchFamily="18" charset="0"/>
              </a:rPr>
              <a:t>OUT    </a:t>
            </a:r>
            <a:r>
              <a:rPr lang="en-US" altLang="zh-CN" sz="2100" b="1" dirty="0" smtClean="0">
                <a:latin typeface="Times New Roman" panose="02020603050405020304" pitchFamily="18" charset="0"/>
                <a:ea typeface="楷体_GB2312" pitchFamily="49" charset="-122"/>
                <a:cs typeface="Times New Roman" panose="02020603050405020304" pitchFamily="18" charset="0"/>
              </a:rPr>
              <a:t>50H</a:t>
            </a:r>
            <a:r>
              <a:rPr lang="zh-CN" altLang="en-US" sz="2100" b="1" dirty="0">
                <a:latin typeface="Times New Roman" panose="02020603050405020304" pitchFamily="18" charset="0"/>
                <a:ea typeface="楷体_GB2312" pitchFamily="49" charset="-122"/>
                <a:cs typeface="Times New Roman" panose="02020603050405020304" pitchFamily="18" charset="0"/>
              </a:rPr>
              <a:t>，</a:t>
            </a:r>
            <a:r>
              <a:rPr lang="en-US" altLang="zh-CN" sz="2100" b="1" dirty="0">
                <a:latin typeface="Times New Roman" panose="02020603050405020304" pitchFamily="18" charset="0"/>
                <a:ea typeface="楷体_GB2312" pitchFamily="49" charset="-122"/>
                <a:cs typeface="Times New Roman" panose="02020603050405020304" pitchFamily="18" charset="0"/>
              </a:rPr>
              <a:t>AL</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INC     AL</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CMP    AL</a:t>
            </a:r>
            <a:r>
              <a:rPr lang="zh-CN" altLang="en-US" sz="2100" b="1" dirty="0">
                <a:latin typeface="Times New Roman" panose="02020603050405020304" pitchFamily="18" charset="0"/>
                <a:ea typeface="楷体_GB2312" pitchFamily="49" charset="-122"/>
                <a:cs typeface="Times New Roman" panose="02020603050405020304" pitchFamily="18" charset="0"/>
              </a:rPr>
              <a:t>，</a:t>
            </a:r>
            <a:r>
              <a:rPr lang="en-US" altLang="zh-CN" sz="2100" b="1" dirty="0" smtClean="0">
                <a:latin typeface="Times New Roman" panose="02020603050405020304" pitchFamily="18" charset="0"/>
                <a:ea typeface="楷体_GB2312" pitchFamily="49" charset="-122"/>
                <a:cs typeface="Times New Roman" panose="02020603050405020304" pitchFamily="18" charset="0"/>
              </a:rPr>
              <a:t>81H</a:t>
            </a:r>
            <a:endParaRPr lang="en-US" altLang="zh-CN" sz="2100" b="1" dirty="0">
              <a:latin typeface="Times New Roman" panose="02020603050405020304" pitchFamily="18" charset="0"/>
              <a:ea typeface="楷体_GB2312" pitchFamily="49" charset="-122"/>
              <a:cs typeface="Times New Roman" panose="02020603050405020304" pitchFamily="18" charset="0"/>
            </a:endParaRP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JNZ     UP</a:t>
            </a:r>
          </a:p>
          <a:p>
            <a:pPr defTabSz="914400" eaLnBrk="0" fontAlgn="base" hangingPunct="0">
              <a:spcBef>
                <a:spcPct val="0"/>
              </a:spcBef>
              <a:spcAft>
                <a:spcPct val="0"/>
              </a:spcAft>
              <a:buClrTx/>
              <a:buSzTx/>
              <a:buFontTx/>
              <a:buNone/>
            </a:pPr>
            <a:r>
              <a:rPr lang="en-US" altLang="zh-CN" sz="2100" b="1" dirty="0" smtClean="0">
                <a:latin typeface="Times New Roman" panose="02020603050405020304" pitchFamily="18" charset="0"/>
                <a:ea typeface="楷体_GB2312" pitchFamily="49" charset="-122"/>
                <a:cs typeface="Times New Roman" panose="02020603050405020304" pitchFamily="18" charset="0"/>
              </a:rPr>
              <a:t>                   DEC    AL</a:t>
            </a:r>
          </a:p>
          <a:p>
            <a:pPr defTabSz="914400" eaLnBrk="0" fontAlgn="base" hangingPunct="0">
              <a:spcBef>
                <a:spcPct val="0"/>
              </a:spcBef>
              <a:spcAft>
                <a:spcPct val="0"/>
              </a:spcAft>
              <a:buClrTx/>
              <a:buSzTx/>
              <a:buFontTx/>
              <a:buNone/>
            </a:pPr>
            <a:r>
              <a:rPr lang="en-US" altLang="zh-CN" sz="2100" b="1" dirty="0" smtClean="0">
                <a:latin typeface="Times New Roman" panose="02020603050405020304" pitchFamily="18" charset="0"/>
                <a:ea typeface="楷体_GB2312" pitchFamily="49" charset="-122"/>
                <a:cs typeface="Times New Roman" panose="02020603050405020304" pitchFamily="18" charset="0"/>
              </a:rPr>
              <a:t>                   DEC    AL</a:t>
            </a:r>
          </a:p>
          <a:p>
            <a:pPr defTabSz="914400" eaLnBrk="0" fontAlgn="base" hangingPunct="0">
              <a:spcBef>
                <a:spcPct val="0"/>
              </a:spcBef>
              <a:spcAft>
                <a:spcPct val="0"/>
              </a:spcAft>
              <a:buClrTx/>
              <a:buSzTx/>
              <a:buFontTx/>
              <a:buNone/>
            </a:pPr>
            <a:r>
              <a:rPr lang="en-US" altLang="zh-CN" sz="2100" b="1" dirty="0" smtClean="0">
                <a:latin typeface="Times New Roman" panose="02020603050405020304" pitchFamily="18" charset="0"/>
                <a:ea typeface="楷体_GB2312" pitchFamily="49" charset="-122"/>
                <a:cs typeface="Times New Roman" panose="02020603050405020304" pitchFamily="18" charset="0"/>
              </a:rPr>
              <a:t>DOWN</a:t>
            </a:r>
            <a:r>
              <a:rPr lang="zh-CN" altLang="en-US" sz="2100" b="1" dirty="0">
                <a:latin typeface="Times New Roman" panose="02020603050405020304" pitchFamily="18" charset="0"/>
                <a:ea typeface="楷体_GB2312" pitchFamily="49" charset="-122"/>
                <a:cs typeface="Times New Roman" panose="02020603050405020304" pitchFamily="18" charset="0"/>
              </a:rPr>
              <a:t>：  </a:t>
            </a:r>
            <a:r>
              <a:rPr lang="en-US" altLang="zh-CN" sz="2100" b="1" dirty="0">
                <a:latin typeface="Times New Roman" panose="02020603050405020304" pitchFamily="18" charset="0"/>
                <a:ea typeface="楷体_GB2312" pitchFamily="49" charset="-122"/>
                <a:cs typeface="Times New Roman" panose="02020603050405020304" pitchFamily="18" charset="0"/>
              </a:rPr>
              <a:t>OUT    </a:t>
            </a:r>
            <a:r>
              <a:rPr lang="en-US" altLang="zh-CN" sz="2100" b="1" dirty="0" smtClean="0">
                <a:latin typeface="Times New Roman" panose="02020603050405020304" pitchFamily="18" charset="0"/>
                <a:ea typeface="楷体_GB2312" pitchFamily="49" charset="-122"/>
                <a:cs typeface="Times New Roman" panose="02020603050405020304" pitchFamily="18" charset="0"/>
              </a:rPr>
              <a:t>50H</a:t>
            </a:r>
            <a:r>
              <a:rPr lang="zh-CN" altLang="en-US" sz="2100" b="1" dirty="0">
                <a:latin typeface="Times New Roman" panose="02020603050405020304" pitchFamily="18" charset="0"/>
                <a:ea typeface="楷体_GB2312" pitchFamily="49" charset="-122"/>
                <a:cs typeface="Times New Roman" panose="02020603050405020304" pitchFamily="18" charset="0"/>
              </a:rPr>
              <a:t>，</a:t>
            </a:r>
            <a:r>
              <a:rPr lang="en-US" altLang="zh-CN" sz="2100" b="1" dirty="0">
                <a:latin typeface="Times New Roman" panose="02020603050405020304" pitchFamily="18" charset="0"/>
                <a:ea typeface="楷体_GB2312" pitchFamily="49" charset="-122"/>
                <a:cs typeface="Times New Roman" panose="02020603050405020304" pitchFamily="18" charset="0"/>
              </a:rPr>
              <a:t>AL</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DEC     AL</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CMP    AL</a:t>
            </a:r>
            <a:r>
              <a:rPr lang="zh-CN" altLang="en-US" sz="2100" b="1" dirty="0">
                <a:latin typeface="Times New Roman" panose="02020603050405020304" pitchFamily="18" charset="0"/>
                <a:ea typeface="楷体_GB2312" pitchFamily="49" charset="-122"/>
                <a:cs typeface="Times New Roman" panose="02020603050405020304" pitchFamily="18" charset="0"/>
              </a:rPr>
              <a:t>，</a:t>
            </a:r>
            <a:r>
              <a:rPr lang="en-US" altLang="zh-CN" sz="2100" b="1" dirty="0">
                <a:latin typeface="Times New Roman" panose="02020603050405020304" pitchFamily="18" charset="0"/>
                <a:ea typeface="楷体_GB2312" pitchFamily="49" charset="-122"/>
                <a:cs typeface="Times New Roman" panose="02020603050405020304" pitchFamily="18" charset="0"/>
              </a:rPr>
              <a:t>19H</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JNZ      DOWN</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INC     AL</a:t>
            </a:r>
          </a:p>
          <a:p>
            <a:pPr defTabSz="914400" eaLnBrk="0" fontAlgn="base" hangingPunct="0">
              <a:spcBef>
                <a:spcPct val="0"/>
              </a:spcBef>
              <a:spcAft>
                <a:spcPct val="0"/>
              </a:spcAft>
              <a:buClrTx/>
              <a:buSzTx/>
              <a:buFontTx/>
              <a:buNone/>
            </a:pPr>
            <a:r>
              <a:rPr lang="en-US" altLang="zh-CN" sz="2100" b="1" dirty="0">
                <a:latin typeface="Times New Roman" panose="02020603050405020304" pitchFamily="18" charset="0"/>
                <a:ea typeface="楷体_GB2312" pitchFamily="49" charset="-122"/>
                <a:cs typeface="Times New Roman" panose="02020603050405020304" pitchFamily="18" charset="0"/>
              </a:rPr>
              <a:t>                   JMP      BEGIN</a:t>
            </a:r>
          </a:p>
        </p:txBody>
      </p:sp>
    </p:spTree>
    <p:extLst>
      <p:ext uri="{BB962C8B-B14F-4D97-AF65-F5344CB8AC3E}">
        <p14:creationId xmlns:p14="http://schemas.microsoft.com/office/powerpoint/2010/main" val="367889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3392" y="188640"/>
            <a:ext cx="9066212" cy="792162"/>
          </a:xfrm>
          <a:prstGeom prst="rect">
            <a:avLst/>
          </a:prstGeom>
        </p:spPr>
        <p:txBody>
          <a:bodyPr/>
          <a:lstStyle/>
          <a:p>
            <a:pPr fontAlgn="base">
              <a:spcAft>
                <a:spcPct val="0"/>
              </a:spcAft>
            </a:pPr>
            <a:r>
              <a:rPr lang="zh-CN" altLang="en-US" sz="4401" b="1" kern="0" dirty="0">
                <a:solidFill>
                  <a:srgbClr val="333399"/>
                </a:solidFill>
                <a:latin typeface="微软雅黑" panose="020B0503020204020204" pitchFamily="34" charset="-122"/>
                <a:ea typeface="微软雅黑" panose="020B0503020204020204" pitchFamily="34" charset="-122"/>
                <a:sym typeface="+mn-ea"/>
              </a:rPr>
              <a:t>学 习 目 的</a:t>
            </a:r>
            <a:endParaRPr lang="zh-CN" altLang="en-US" sz="4401" b="1" kern="0" dirty="0">
              <a:solidFill>
                <a:srgbClr val="333399"/>
              </a:solidFill>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idx="4294967295"/>
          </p:nvPr>
        </p:nvSpPr>
        <p:spPr>
          <a:xfrm>
            <a:off x="839416" y="1412776"/>
            <a:ext cx="9361040" cy="4933950"/>
          </a:xfrm>
        </p:spPr>
        <p:txBody>
          <a:bodyPr>
            <a:normAutofit/>
          </a:bodyPr>
          <a:lstStyle/>
          <a:p>
            <a:pPr marL="0" indent="0">
              <a:lnSpc>
                <a:spcPct val="150000"/>
              </a:lnSpc>
              <a:buNone/>
            </a:pPr>
            <a:r>
              <a:rPr lang="zh-CN" altLang="en-US" sz="32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Arrows1" pitchFamily="34" charset="2"/>
              </a:rPr>
              <a:t>  通过</a:t>
            </a: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Arrows1" pitchFamily="34" charset="2"/>
              </a:rPr>
              <a:t>对本章的学习，</a:t>
            </a: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mn-ea"/>
              </a:rPr>
              <a:t>应该能够达到下列要求：</a:t>
            </a:r>
            <a:endPar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marL="720000" eaLnBrk="1" hangingPunct="1">
              <a:lnSpc>
                <a:spcPct val="110000"/>
              </a:lnSpc>
            </a:pP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数模转换和模数转换的概念</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720000" eaLnBrk="1" hangingPunct="1">
              <a:lnSpc>
                <a:spcPct val="110000"/>
              </a:lnSpc>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0832</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芯片的编程结构和应用</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a:p>
            <a:pPr marL="720000" eaLnBrk="1" hangingPunct="1">
              <a:lnSpc>
                <a:spcPct val="110000"/>
              </a:lnSpc>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0809</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芯片的编程结构和应用</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255634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53A01208-8D95-4C89-BC94-C7CF4F24D07A}"/>
              </a:ext>
            </a:extLst>
          </p:cNvPr>
          <p:cNvSpPr>
            <a:spLocks noChangeArrowheads="1"/>
          </p:cNvSpPr>
          <p:nvPr/>
        </p:nvSpPr>
        <p:spPr bwMode="auto">
          <a:xfrm>
            <a:off x="767408" y="1340768"/>
            <a:ext cx="10801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v"/>
              <a:tabLst>
                <a:tab pos="1028700" algn="l"/>
              </a:tabLst>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buChar char=""/>
              <a:tabLst>
                <a:tab pos="10287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tabLst>
                <a:tab pos="10287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10287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1028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1028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1028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1028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1028700" algn="l"/>
              </a:tabLst>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50000"/>
              </a:lnSpc>
              <a:spcBef>
                <a:spcPct val="0"/>
              </a:spcBef>
              <a:spcAft>
                <a:spcPct val="0"/>
              </a:spcAft>
              <a:buClrTx/>
              <a:buSzTx/>
              <a:buFontTx/>
              <a:buNone/>
              <a:tabLst>
                <a:tab pos="1028700" algn="l"/>
              </a:tabLst>
              <a:defRPr/>
            </a:pPr>
            <a:r>
              <a:rPr kumimoji="1" lang="en-US"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例</a:t>
            </a: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4</a:t>
            </a:r>
            <a:r>
              <a:rPr kumimoji="1" lang="en-US"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用</a:t>
            </a: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8255A</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控制</a:t>
            </a: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DAC0832</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进行、</a:t>
            </a: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D/A</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转换，控制</a:t>
            </a: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8253</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产生方波</a:t>
            </a:r>
            <a:r>
              <a:rPr kumimoji="1" lang="zh-CN" altLang="en-US" sz="2800" b="1" i="0" u="none" strike="noStrike" kern="0" cap="none" spc="0" normalizeH="0" noProof="0" dirty="0" smtClean="0">
                <a:ln>
                  <a:noFill/>
                </a:ln>
                <a:solidFill>
                  <a:srgbClr val="0000FF"/>
                </a:solidFill>
                <a:effectLst/>
                <a:uLnTx/>
                <a:uFillTx/>
                <a:latin typeface="Times New Roman" panose="02020603050405020304" pitchFamily="18" charset="0"/>
                <a:ea typeface="黑体" panose="02010609060101010101" pitchFamily="49" charset="-122"/>
              </a:rPr>
              <a:t>。</a:t>
            </a:r>
            <a:endPar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endParaRPr>
          </a:p>
          <a:p>
            <a:pPr marL="0" marR="0" lvl="0" indent="0" defTabSz="914400" eaLnBrk="0" fontAlgn="base" latinLnBrk="0" hangingPunct="0">
              <a:lnSpc>
                <a:spcPct val="150000"/>
              </a:lnSpc>
              <a:spcBef>
                <a:spcPct val="0"/>
              </a:spcBef>
              <a:spcAft>
                <a:spcPct val="0"/>
              </a:spcAft>
              <a:buClrTx/>
              <a:buSzTx/>
              <a:buFontTx/>
              <a:buNone/>
              <a:tabLst>
                <a:tab pos="1028700" algn="l"/>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(1)</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试根据图所示的连线，给出</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8255A</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和</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8253</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的端口地址，并为</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8253</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选择合适的工作方式，确定计数初值。</a:t>
            </a:r>
          </a:p>
          <a:p>
            <a:pPr marL="0" marR="0" lvl="0" indent="0" defTabSz="914400" eaLnBrk="0" fontAlgn="base" latinLnBrk="0" hangingPunct="0">
              <a:lnSpc>
                <a:spcPct val="150000"/>
              </a:lnSpc>
              <a:spcBef>
                <a:spcPct val="0"/>
              </a:spcBef>
              <a:spcAft>
                <a:spcPct val="0"/>
              </a:spcAft>
              <a:buClrTx/>
              <a:buSzTx/>
              <a:buFontTx/>
              <a:buNone/>
              <a:tabLst>
                <a:tab pos="1028700" algn="l"/>
              </a:tabLst>
              <a:defRPr/>
            </a:pP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(2)</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编程要求：设</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8255</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工作在方式</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0</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，需转换的数字量在</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BL</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中存放，试编写程序段，使得</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DAC0832</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产生模拟量输出，</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8253</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产生所要求的方波。</a:t>
            </a:r>
          </a:p>
          <a:p>
            <a:pPr marL="0" marR="0" lvl="0" indent="0" defTabSz="914400" eaLnBrk="0" fontAlgn="base" latinLnBrk="0" hangingPunct="0">
              <a:lnSpc>
                <a:spcPct val="150000"/>
              </a:lnSpc>
              <a:spcBef>
                <a:spcPct val="0"/>
              </a:spcBef>
              <a:spcAft>
                <a:spcPct val="0"/>
              </a:spcAft>
              <a:buClrTx/>
              <a:buSzTx/>
              <a:buFontTx/>
              <a:buNone/>
              <a:tabLst>
                <a:tab pos="1028700" algn="l"/>
              </a:tabLst>
              <a:defRPr/>
            </a:pP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解</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首先从图中译码电路可知：</a:t>
            </a:r>
          </a:p>
          <a:p>
            <a:pPr marL="0" marR="0" lvl="0" indent="0" defTabSz="914400" eaLnBrk="0" fontAlgn="base" latinLnBrk="0" hangingPunct="0">
              <a:lnSpc>
                <a:spcPct val="150000"/>
              </a:lnSpc>
              <a:spcBef>
                <a:spcPct val="0"/>
              </a:spcBef>
              <a:spcAft>
                <a:spcPct val="0"/>
              </a:spcAft>
              <a:buClrTx/>
              <a:buSzTx/>
              <a:buFontTx/>
              <a:buNone/>
              <a:tabLst>
                <a:tab pos="1028700" algn="l"/>
              </a:tabLst>
              <a:defRPr/>
            </a:pP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8255A</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的地址为</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0218H</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021BH</a:t>
            </a:r>
          </a:p>
          <a:p>
            <a:pPr marL="0" marR="0" lvl="1" indent="0" defTabSz="914400" eaLnBrk="0" fontAlgn="base" latinLnBrk="0" hangingPunct="0">
              <a:lnSpc>
                <a:spcPct val="150000"/>
              </a:lnSpc>
              <a:spcBef>
                <a:spcPct val="0"/>
              </a:spcBef>
              <a:spcAft>
                <a:spcPct val="0"/>
              </a:spcAft>
              <a:buClrTx/>
              <a:buSzTx/>
              <a:buFontTx/>
              <a:buNone/>
              <a:tabLst>
                <a:tab pos="1028700" algn="l"/>
              </a:tabLst>
              <a:defRPr/>
            </a:pP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8253</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的地址为</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0238H</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023BH </a:t>
            </a:r>
          </a:p>
        </p:txBody>
      </p:sp>
    </p:spTree>
    <p:extLst>
      <p:ext uri="{BB962C8B-B14F-4D97-AF65-F5344CB8AC3E}">
        <p14:creationId xmlns:p14="http://schemas.microsoft.com/office/powerpoint/2010/main" val="29168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9EC7BC68-D56A-4D52-9D1A-6699388AB142}"/>
              </a:ext>
            </a:extLst>
          </p:cNvPr>
          <p:cNvSpPr>
            <a:spLocks noChangeArrowheads="1"/>
          </p:cNvSpPr>
          <p:nvPr/>
        </p:nvSpPr>
        <p:spPr bwMode="auto">
          <a:xfrm>
            <a:off x="532458" y="2732623"/>
            <a:ext cx="9144000" cy="0"/>
          </a:xfrm>
          <a:prstGeom prst="rect">
            <a:avLst/>
          </a:prstGeom>
          <a:noFill/>
          <a:ln w="9525">
            <a:noFill/>
            <a:miter lim="800000"/>
            <a:headEnd/>
            <a:tailEnd/>
          </a:ln>
          <a:effectLst/>
        </p:spPr>
        <p:txBody>
          <a:bodyPr wrap="none" anchor="ctr">
            <a:spAutoFit/>
          </a:bodyPr>
          <a:lstStyle/>
          <a:p>
            <a:pPr defTabSz="914400" eaLnBrk="0" fontAlgn="base" hangingPunct="0">
              <a:spcBef>
                <a:spcPct val="0"/>
              </a:spcBef>
              <a:spcAft>
                <a:spcPct val="0"/>
              </a:spcAft>
              <a:defRPr/>
            </a:pPr>
            <a:endParaRPr lang="zh-CN" altLang="en-US" b="1">
              <a:solidFill>
                <a:srgbClr val="0033CC"/>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aphicFrame>
        <p:nvGraphicFramePr>
          <p:cNvPr id="4" name="Object 3">
            <a:extLst>
              <a:ext uri="{FF2B5EF4-FFF2-40B4-BE49-F238E27FC236}">
                <a16:creationId xmlns:a16="http://schemas.microsoft.com/office/drawing/2014/main" id="{F8E264EB-944A-41C2-9E7D-14A873332480}"/>
              </a:ext>
            </a:extLst>
          </p:cNvPr>
          <p:cNvGraphicFramePr>
            <a:graphicFrameLocks noChangeAspect="1"/>
          </p:cNvGraphicFramePr>
          <p:nvPr>
            <p:extLst>
              <p:ext uri="{D42A27DB-BD31-4B8C-83A1-F6EECF244321}">
                <p14:modId xmlns:p14="http://schemas.microsoft.com/office/powerpoint/2010/main" val="1629246566"/>
              </p:ext>
            </p:extLst>
          </p:nvPr>
        </p:nvGraphicFramePr>
        <p:xfrm>
          <a:off x="1847528" y="1340768"/>
          <a:ext cx="8101012" cy="4624388"/>
        </p:xfrm>
        <a:graphic>
          <a:graphicData uri="http://schemas.openxmlformats.org/presentationml/2006/ole">
            <mc:AlternateContent xmlns:mc="http://schemas.openxmlformats.org/markup-compatibility/2006">
              <mc:Choice xmlns:v="urn:schemas-microsoft-com:vml" Requires="v">
                <p:oleObj spid="_x0000_s28721" name="位图图像" r:id="rId3" imgW="4610744" imgH="3076190" progId="Paint.Picture">
                  <p:embed/>
                </p:oleObj>
              </mc:Choice>
              <mc:Fallback>
                <p:oleObj name="位图图像" r:id="rId3" imgW="4610744" imgH="3076190" progId="Paint.Picture">
                  <p:embed/>
                  <p:pic>
                    <p:nvPicPr>
                      <p:cNvPr id="30723" name="Object 3">
                        <a:extLst>
                          <a:ext uri="{FF2B5EF4-FFF2-40B4-BE49-F238E27FC236}">
                            <a16:creationId xmlns:a16="http://schemas.microsoft.com/office/drawing/2014/main" id="{ED967238-564A-440F-80AF-346244E8A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340768"/>
                        <a:ext cx="8101012"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a:extLst>
              <a:ext uri="{FF2B5EF4-FFF2-40B4-BE49-F238E27FC236}">
                <a16:creationId xmlns:a16="http://schemas.microsoft.com/office/drawing/2014/main" id="{3F58E5D7-1816-40D4-9B3E-B0DD05A8382A}"/>
              </a:ext>
            </a:extLst>
          </p:cNvPr>
          <p:cNvSpPr>
            <a:spLocks noChangeArrowheads="1"/>
          </p:cNvSpPr>
          <p:nvPr/>
        </p:nvSpPr>
        <p:spPr bwMode="auto">
          <a:xfrm>
            <a:off x="1737184" y="6055349"/>
            <a:ext cx="96874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根据题意，</a:t>
            </a:r>
            <a:r>
              <a:rPr kumimoji="1" lang="en-US" altLang="zh-CN"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8253</a:t>
            </a:r>
            <a:r>
              <a:rPr kumimoji="1" lang="zh-CN" altLang="en-US"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的计数器应工作于方式</a:t>
            </a:r>
            <a:r>
              <a:rPr kumimoji="1" lang="en-US" altLang="zh-CN"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3</a:t>
            </a:r>
            <a:r>
              <a:rPr kumimoji="1" lang="zh-CN" altLang="en-US"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，计数初值为  </a:t>
            </a:r>
            <a:r>
              <a:rPr kumimoji="1" lang="en-US" altLang="zh-CN"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n</a:t>
            </a:r>
            <a:r>
              <a:rPr kumimoji="1" lang="zh-CN" altLang="en-US"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a:t>
            </a:r>
            <a:r>
              <a:rPr kumimoji="1" lang="en-US" altLang="zh-CN"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0.03×(200×1000)</a:t>
            </a:r>
            <a:r>
              <a:rPr kumimoji="1" lang="zh-CN" altLang="en-US"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a:t>
            </a:r>
            <a:r>
              <a:rPr kumimoji="1" lang="en-US" altLang="zh-CN" sz="20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6000</a:t>
            </a:r>
          </a:p>
        </p:txBody>
      </p:sp>
    </p:spTree>
    <p:extLst>
      <p:ext uri="{BB962C8B-B14F-4D97-AF65-F5344CB8AC3E}">
        <p14:creationId xmlns:p14="http://schemas.microsoft.com/office/powerpoint/2010/main" val="1137751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26A7C0E6-6718-43ED-A905-B64EF14D45DD}"/>
              </a:ext>
            </a:extLst>
          </p:cNvPr>
          <p:cNvSpPr>
            <a:spLocks noChangeArrowheads="1"/>
          </p:cNvSpPr>
          <p:nvPr/>
        </p:nvSpPr>
        <p:spPr bwMode="auto">
          <a:xfrm>
            <a:off x="557446" y="1268760"/>
            <a:ext cx="8758237" cy="523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276225" defTabSz="914400" eaLnBrk="0" fontAlgn="base" latinLnBrk="0" hangingPunct="0">
              <a:lnSpc>
                <a:spcPct val="80000"/>
              </a:lnSpc>
              <a:spcBef>
                <a:spcPct val="0"/>
              </a:spcBef>
              <a:spcAft>
                <a:spcPct val="0"/>
              </a:spcAft>
              <a:buClrTx/>
              <a:buSzTx/>
              <a:buFontTx/>
              <a:buNone/>
              <a:tabLst/>
              <a:defRPr/>
            </a:pPr>
            <a:r>
              <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(2)</a:t>
            </a:r>
            <a:r>
              <a:rPr kumimoji="1" lang="zh-CN" altLang="en-US"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完成题目要求的程序段如下：</a:t>
            </a:r>
            <a:endParaRPr kumimoji="1" lang="en-US" altLang="zh-CN" sz="2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endParaRPr>
          </a:p>
          <a:p>
            <a:pPr marL="0" marR="0" lvl="0" indent="276225" defTabSz="914400" eaLnBrk="0" fontAlgn="base" latinLnBrk="0" hangingPunct="0">
              <a:spcBef>
                <a:spcPct val="0"/>
              </a:spcBef>
              <a:spcAft>
                <a:spcPct val="0"/>
              </a:spcAft>
              <a:buClrTx/>
              <a:buSzTx/>
              <a:buFontTx/>
              <a:buNone/>
              <a:tabLst/>
              <a:defRPr/>
            </a:pPr>
            <a:endParaRPr kumimoji="1" lang="zh-CN" altLang="en-US" sz="24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endParaRPr>
          </a:p>
          <a:p>
            <a:pPr marL="0" marR="0" lvl="0" indent="276225"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MOV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021BH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8255A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控制字端口</a:t>
            </a:r>
          </a:p>
          <a:p>
            <a:pPr marL="0" marR="0" lvl="0" indent="276225"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MOV   AL</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10000000B</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OUT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AL</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MOV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0218H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8255A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的</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端口</a:t>
            </a:r>
          </a:p>
          <a:p>
            <a:pPr marL="0" marR="0" lvl="0" indent="276225"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MOV   AL</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BL;</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OUT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AL </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MOV   AL</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00001011B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PC5</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置</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l</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0832</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进行</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a:t>
            </a:r>
          </a:p>
          <a:p>
            <a:pPr marL="0" marR="0" lvl="0" indent="276225"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MOV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021BH</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OUT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AL</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MOV   AL</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00001010B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PC5</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清</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OUT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AL</a:t>
            </a:r>
          </a:p>
          <a:p>
            <a:pPr marL="0" marR="0" lvl="0" indent="276225" defTabSz="914400" eaLnBrk="0" fontAlgn="base" latinLnBrk="0" hangingPunct="0">
              <a:spcBef>
                <a:spcPct val="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MOV    DX</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023BH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8253</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控制字端口</a:t>
            </a:r>
          </a:p>
        </p:txBody>
      </p:sp>
    </p:spTree>
    <p:extLst>
      <p:ext uri="{BB962C8B-B14F-4D97-AF65-F5344CB8AC3E}">
        <p14:creationId xmlns:p14="http://schemas.microsoft.com/office/powerpoint/2010/main" val="1168538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D68938EB-4AC9-4870-A316-CB2B773F7CFC}"/>
              </a:ext>
            </a:extLst>
          </p:cNvPr>
          <p:cNvSpPr>
            <a:spLocks noChangeArrowheads="1"/>
          </p:cNvSpPr>
          <p:nvPr/>
        </p:nvSpPr>
        <p:spPr bwMode="auto">
          <a:xfrm>
            <a:off x="1127448" y="1556792"/>
            <a:ext cx="9066212" cy="484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AL</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10110110B   </a:t>
            </a:r>
            <a:r>
              <a:rPr kumimoji="1" lang="zh-CN" altLang="en-US" sz="2400" b="1" kern="0" dirty="0">
                <a:latin typeface="Times New Roman" panose="02020603050405020304" pitchFamily="18" charset="0"/>
                <a:ea typeface="黑体" panose="02010609060101010101" pitchFamily="49" charset="-122"/>
              </a:rPr>
              <a:t>；计数器</a:t>
            </a:r>
            <a:r>
              <a:rPr kumimoji="1" lang="en-US" altLang="zh-CN" sz="2400" b="1" kern="0" dirty="0">
                <a:latin typeface="Times New Roman" panose="02020603050405020304" pitchFamily="18" charset="0"/>
                <a:ea typeface="黑体" panose="02010609060101010101" pitchFamily="49" charset="-122"/>
              </a:rPr>
              <a:t>2</a:t>
            </a:r>
            <a:r>
              <a:rPr kumimoji="1" lang="zh-CN" altLang="en-US" sz="2400" b="1" kern="0" dirty="0">
                <a:latin typeface="Times New Roman" panose="02020603050405020304" pitchFamily="18" charset="0"/>
                <a:ea typeface="黑体" panose="02010609060101010101" pitchFamily="49" charset="-122"/>
              </a:rPr>
              <a:t>，方式</a:t>
            </a:r>
            <a:r>
              <a:rPr kumimoji="1" lang="en-US" altLang="zh-CN" sz="2400" b="1" kern="0" dirty="0">
                <a:latin typeface="Times New Roman" panose="02020603050405020304" pitchFamily="18" charset="0"/>
                <a:ea typeface="黑体" panose="02010609060101010101" pitchFamily="49" charset="-122"/>
              </a:rPr>
              <a:t>3</a:t>
            </a:r>
            <a:r>
              <a:rPr kumimoji="1" lang="zh-CN" altLang="en-US" sz="2400" b="1" kern="0" dirty="0">
                <a:latin typeface="Times New Roman" panose="02020603050405020304" pitchFamily="18" charset="0"/>
                <a:ea typeface="黑体" panose="02010609060101010101" pitchFamily="49" charset="-122"/>
              </a:rPr>
              <a:t>，二进制计数</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OUT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AL</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AX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6000</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023AH    </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OUT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AL         </a:t>
            </a:r>
            <a:r>
              <a:rPr kumimoji="1" lang="zh-CN" altLang="en-US" sz="2400" b="1" kern="0" dirty="0">
                <a:latin typeface="Times New Roman" panose="02020603050405020304" pitchFamily="18" charset="0"/>
                <a:ea typeface="黑体" panose="02010609060101010101" pitchFamily="49" charset="-122"/>
              </a:rPr>
              <a:t>；送计数初值低</a:t>
            </a:r>
            <a:r>
              <a:rPr kumimoji="1" lang="en-US" altLang="zh-CN" sz="2400" b="1" kern="0" dirty="0">
                <a:latin typeface="Times New Roman" panose="02020603050405020304" pitchFamily="18" charset="0"/>
                <a:ea typeface="黑体" panose="02010609060101010101" pitchFamily="49" charset="-122"/>
              </a:rPr>
              <a:t>8</a:t>
            </a:r>
            <a:r>
              <a:rPr kumimoji="1" lang="zh-CN" altLang="en-US" sz="2400" b="1" kern="0" dirty="0">
                <a:latin typeface="Times New Roman" panose="02020603050405020304" pitchFamily="18" charset="0"/>
                <a:ea typeface="黑体" panose="02010609060101010101" pitchFamily="49" charset="-122"/>
              </a:rPr>
              <a:t>位   </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AL</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AH </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OUT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AL         </a:t>
            </a:r>
            <a:r>
              <a:rPr kumimoji="1" lang="zh-CN" altLang="en-US" sz="2400" b="1" kern="0" dirty="0">
                <a:latin typeface="Times New Roman" panose="02020603050405020304" pitchFamily="18" charset="0"/>
                <a:ea typeface="黑体" panose="02010609060101010101" pitchFamily="49" charset="-122"/>
              </a:rPr>
              <a:t>；送计数初值高</a:t>
            </a:r>
            <a:r>
              <a:rPr kumimoji="1" lang="en-US" altLang="zh-CN" sz="2400" b="1" kern="0" dirty="0">
                <a:latin typeface="Times New Roman" panose="02020603050405020304" pitchFamily="18" charset="0"/>
                <a:ea typeface="黑体" panose="02010609060101010101" pitchFamily="49" charset="-122"/>
              </a:rPr>
              <a:t>8</a:t>
            </a:r>
            <a:r>
              <a:rPr kumimoji="1" lang="zh-CN" altLang="en-US" sz="2400" b="1" kern="0" dirty="0">
                <a:latin typeface="Times New Roman" panose="02020603050405020304" pitchFamily="18" charset="0"/>
                <a:ea typeface="黑体" panose="02010609060101010101" pitchFamily="49" charset="-122"/>
              </a:rPr>
              <a:t>位   </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0219H      </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8255A</a:t>
            </a:r>
            <a:r>
              <a:rPr kumimoji="1" lang="zh-CN" altLang="en-US" sz="2400" b="1" kern="0" dirty="0">
                <a:latin typeface="Times New Roman" panose="02020603050405020304" pitchFamily="18" charset="0"/>
                <a:ea typeface="黑体" panose="02010609060101010101" pitchFamily="49" charset="-122"/>
              </a:rPr>
              <a:t>的</a:t>
            </a:r>
            <a:r>
              <a:rPr kumimoji="1" lang="en-US" altLang="zh-CN" sz="2400" b="1" kern="0" dirty="0">
                <a:latin typeface="Times New Roman" panose="02020603050405020304" pitchFamily="18" charset="0"/>
                <a:ea typeface="黑体" panose="02010609060101010101" pitchFamily="49" charset="-122"/>
              </a:rPr>
              <a:t>B</a:t>
            </a:r>
            <a:r>
              <a:rPr kumimoji="1" lang="zh-CN" altLang="en-US" sz="2400" b="1" kern="0" dirty="0">
                <a:latin typeface="Times New Roman" panose="02020603050405020304" pitchFamily="18" charset="0"/>
                <a:ea typeface="黑体" panose="02010609060101010101" pitchFamily="49" charset="-122"/>
              </a:rPr>
              <a:t>端口</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MOV	AL</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00010000B  </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PB4</a:t>
            </a:r>
            <a:r>
              <a:rPr kumimoji="1" lang="zh-CN" altLang="en-US" sz="2400" b="1" kern="0" dirty="0">
                <a:latin typeface="Times New Roman" panose="02020603050405020304" pitchFamily="18" charset="0"/>
                <a:ea typeface="黑体" panose="02010609060101010101" pitchFamily="49" charset="-122"/>
              </a:rPr>
              <a:t>置</a:t>
            </a:r>
            <a:r>
              <a:rPr kumimoji="1" lang="en-US" altLang="zh-CN" sz="2400" b="1" kern="0" dirty="0">
                <a:latin typeface="Times New Roman" panose="02020603050405020304" pitchFamily="18" charset="0"/>
                <a:ea typeface="黑体" panose="02010609060101010101" pitchFamily="49" charset="-122"/>
              </a:rPr>
              <a:t>1</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GATE2</a:t>
            </a:r>
            <a:r>
              <a:rPr kumimoji="1" lang="zh-CN" altLang="en-US" sz="2400" b="1" kern="0" dirty="0">
                <a:latin typeface="Times New Roman" panose="02020603050405020304" pitchFamily="18" charset="0"/>
                <a:ea typeface="黑体" panose="02010609060101010101" pitchFamily="49" charset="-122"/>
              </a:rPr>
              <a:t>有效</a:t>
            </a:r>
          </a:p>
          <a:p>
            <a:pPr marL="0" indent="276225" defTabSz="914400" eaLnBrk="0" fontAlgn="base" hangingPunct="0">
              <a:lnSpc>
                <a:spcPct val="130000"/>
              </a:lnSpc>
              <a:spcBef>
                <a:spcPct val="0"/>
              </a:spcBef>
              <a:spcAft>
                <a:spcPct val="0"/>
              </a:spcAft>
              <a:buClrTx/>
              <a:buSzTx/>
              <a:buNone/>
            </a:pPr>
            <a:r>
              <a:rPr kumimoji="1" lang="en-US" altLang="zh-CN" sz="2400" b="1" kern="0" dirty="0">
                <a:latin typeface="Times New Roman" panose="02020603050405020304" pitchFamily="18" charset="0"/>
                <a:ea typeface="黑体" panose="02010609060101010101" pitchFamily="49" charset="-122"/>
              </a:rPr>
              <a:t>OUT	DX</a:t>
            </a:r>
            <a:r>
              <a:rPr kumimoji="1" lang="zh-CN" altLang="en-US" sz="2400" b="1" kern="0" dirty="0">
                <a:latin typeface="Times New Roman" panose="02020603050405020304" pitchFamily="18" charset="0"/>
                <a:ea typeface="黑体" panose="02010609060101010101" pitchFamily="49" charset="-122"/>
              </a:rPr>
              <a:t>，</a:t>
            </a:r>
            <a:r>
              <a:rPr kumimoji="1" lang="en-US" altLang="zh-CN" sz="2400" b="1" kern="0" dirty="0">
                <a:latin typeface="Times New Roman" panose="02020603050405020304" pitchFamily="18" charset="0"/>
                <a:ea typeface="黑体" panose="02010609060101010101" pitchFamily="49" charset="-122"/>
              </a:rPr>
              <a:t>AL</a:t>
            </a:r>
          </a:p>
        </p:txBody>
      </p:sp>
    </p:spTree>
    <p:extLst>
      <p:ext uri="{BB962C8B-B14F-4D97-AF65-F5344CB8AC3E}">
        <p14:creationId xmlns:p14="http://schemas.microsoft.com/office/powerpoint/2010/main" val="1195801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5">
            <a:extLst>
              <a:ext uri="{FF2B5EF4-FFF2-40B4-BE49-F238E27FC236}">
                <a16:creationId xmlns:a16="http://schemas.microsoft.com/office/drawing/2014/main" id="{3049DE18-1E4A-43DD-A892-375D57BB3AF9}"/>
              </a:ext>
            </a:extLst>
          </p:cNvPr>
          <p:cNvSpPr txBox="1">
            <a:spLocks noChangeArrowheads="1"/>
          </p:cNvSpPr>
          <p:nvPr/>
        </p:nvSpPr>
        <p:spPr bwMode="auto">
          <a:xfrm>
            <a:off x="767408" y="1916832"/>
            <a:ext cx="1094521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Aft>
                <a:spcPct val="0"/>
              </a:spcAft>
              <a:buClrTx/>
              <a:buSzTx/>
              <a:buFontTx/>
              <a:buNone/>
            </a:pPr>
            <a:r>
              <a:rPr kumimoji="1" lang="en-US" altLang="zh-CN" sz="2400" b="1" dirty="0">
                <a:solidFill>
                  <a:srgbClr val="000000"/>
                </a:solidFill>
                <a:latin typeface="Times New Roman" panose="02020603050405020304" pitchFamily="18" charset="0"/>
                <a:ea typeface="黑体" panose="02010609060101010101" pitchFamily="49" charset="-122"/>
              </a:rPr>
              <a:t>    A/D</a:t>
            </a:r>
            <a:r>
              <a:rPr kumimoji="1" lang="zh-CN" altLang="en-US" sz="2400" b="1" dirty="0">
                <a:solidFill>
                  <a:srgbClr val="000000"/>
                </a:solidFill>
                <a:latin typeface="Times New Roman" panose="02020603050405020304" pitchFamily="18" charset="0"/>
                <a:ea typeface="黑体" panose="02010609060101010101" pitchFamily="49" charset="-122"/>
              </a:rPr>
              <a:t>转换是将模拟信号转换为数字信号，转换过程通过</a:t>
            </a:r>
            <a:r>
              <a:rPr kumimoji="1" lang="zh-CN" altLang="en-US" sz="2400" b="1" dirty="0">
                <a:solidFill>
                  <a:srgbClr val="C00000"/>
                </a:solidFill>
                <a:latin typeface="Times New Roman" panose="02020603050405020304" pitchFamily="18" charset="0"/>
                <a:ea typeface="黑体" panose="02010609060101010101" pitchFamily="49" charset="-122"/>
              </a:rPr>
              <a:t>取样、保持、量化和编码</a:t>
            </a:r>
            <a:r>
              <a:rPr kumimoji="1" lang="zh-CN" altLang="en-US" sz="2400" b="1" dirty="0">
                <a:solidFill>
                  <a:srgbClr val="000000"/>
                </a:solidFill>
                <a:latin typeface="Times New Roman" panose="02020603050405020304" pitchFamily="18" charset="0"/>
                <a:ea typeface="黑体" panose="02010609060101010101" pitchFamily="49" charset="-122"/>
              </a:rPr>
              <a:t>四个步骤完成。 </a:t>
            </a:r>
          </a:p>
        </p:txBody>
      </p:sp>
      <p:sp>
        <p:nvSpPr>
          <p:cNvPr id="4" name="Text Box 10">
            <a:extLst>
              <a:ext uri="{FF2B5EF4-FFF2-40B4-BE49-F238E27FC236}">
                <a16:creationId xmlns:a16="http://schemas.microsoft.com/office/drawing/2014/main" id="{8A147E4F-7E57-4FCF-A1EA-557024852397}"/>
              </a:ext>
            </a:extLst>
          </p:cNvPr>
          <p:cNvSpPr txBox="1">
            <a:spLocks noChangeArrowheads="1"/>
          </p:cNvSpPr>
          <p:nvPr/>
        </p:nvSpPr>
        <p:spPr bwMode="auto">
          <a:xfrm>
            <a:off x="820337" y="1340768"/>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rPr>
              <a:t>一、</a:t>
            </a:r>
            <a:r>
              <a:rPr kumimoji="1" lang="en-US" altLang="zh-CN" sz="2400" b="1" dirty="0">
                <a:solidFill>
                  <a:srgbClr val="0000FF"/>
                </a:solidFill>
                <a:latin typeface="Times New Roman" panose="02020603050405020304" pitchFamily="18" charset="0"/>
                <a:ea typeface="黑体" panose="02010609060101010101" pitchFamily="49" charset="-122"/>
              </a:rPr>
              <a:t>A/D</a:t>
            </a:r>
            <a:r>
              <a:rPr kumimoji="1" lang="zh-CN" altLang="en-US" sz="2400" b="1" dirty="0">
                <a:solidFill>
                  <a:srgbClr val="0000FF"/>
                </a:solidFill>
                <a:latin typeface="Times New Roman" panose="02020603050405020304" pitchFamily="18" charset="0"/>
                <a:ea typeface="黑体" panose="02010609060101010101" pitchFamily="49" charset="-122"/>
              </a:rPr>
              <a:t>转换器的基本工作原理</a:t>
            </a:r>
          </a:p>
        </p:txBody>
      </p:sp>
      <p:grpSp>
        <p:nvGrpSpPr>
          <p:cNvPr id="5" name="Group 49">
            <a:extLst>
              <a:ext uri="{FF2B5EF4-FFF2-40B4-BE49-F238E27FC236}">
                <a16:creationId xmlns:a16="http://schemas.microsoft.com/office/drawing/2014/main" id="{7B8F6F6A-6B8D-41E5-AA71-05FA75766C83}"/>
              </a:ext>
            </a:extLst>
          </p:cNvPr>
          <p:cNvGrpSpPr>
            <a:grpSpLocks/>
          </p:cNvGrpSpPr>
          <p:nvPr/>
        </p:nvGrpSpPr>
        <p:grpSpPr bwMode="auto">
          <a:xfrm>
            <a:off x="2279576" y="4437112"/>
            <a:ext cx="7704138" cy="579438"/>
            <a:chOff x="476" y="2296"/>
            <a:chExt cx="4853" cy="365"/>
          </a:xfrm>
        </p:grpSpPr>
        <p:sp>
          <p:nvSpPr>
            <p:cNvPr id="6" name="Text Box 30">
              <a:extLst>
                <a:ext uri="{FF2B5EF4-FFF2-40B4-BE49-F238E27FC236}">
                  <a16:creationId xmlns:a16="http://schemas.microsoft.com/office/drawing/2014/main" id="{E14341E1-2028-4FB5-BE47-7155AF874750}"/>
                </a:ext>
              </a:extLst>
            </p:cNvPr>
            <p:cNvSpPr txBox="1">
              <a:spLocks noChangeArrowheads="1"/>
            </p:cNvSpPr>
            <p:nvPr/>
          </p:nvSpPr>
          <p:spPr bwMode="auto">
            <a:xfrm>
              <a:off x="1292" y="2296"/>
              <a:ext cx="644" cy="36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采样</a:t>
              </a:r>
            </a:p>
          </p:txBody>
        </p:sp>
        <p:sp>
          <p:nvSpPr>
            <p:cNvPr id="7" name="Text Box 31">
              <a:extLst>
                <a:ext uri="{FF2B5EF4-FFF2-40B4-BE49-F238E27FC236}">
                  <a16:creationId xmlns:a16="http://schemas.microsoft.com/office/drawing/2014/main" id="{3D3552BB-9E75-4D12-BA90-0EDD801FCAFB}"/>
                </a:ext>
              </a:extLst>
            </p:cNvPr>
            <p:cNvSpPr txBox="1">
              <a:spLocks noChangeArrowheads="1"/>
            </p:cNvSpPr>
            <p:nvPr/>
          </p:nvSpPr>
          <p:spPr bwMode="auto">
            <a:xfrm>
              <a:off x="2152" y="2296"/>
              <a:ext cx="644" cy="36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保持</a:t>
              </a:r>
            </a:p>
          </p:txBody>
        </p:sp>
        <p:sp>
          <p:nvSpPr>
            <p:cNvPr id="8" name="Text Box 32">
              <a:extLst>
                <a:ext uri="{FF2B5EF4-FFF2-40B4-BE49-F238E27FC236}">
                  <a16:creationId xmlns:a16="http://schemas.microsoft.com/office/drawing/2014/main" id="{CF22B69C-CCE0-443A-9C56-AF2ADAF405F4}"/>
                </a:ext>
              </a:extLst>
            </p:cNvPr>
            <p:cNvSpPr txBox="1">
              <a:spLocks noChangeArrowheads="1"/>
            </p:cNvSpPr>
            <p:nvPr/>
          </p:nvSpPr>
          <p:spPr bwMode="auto">
            <a:xfrm>
              <a:off x="3009" y="2296"/>
              <a:ext cx="644" cy="36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量化</a:t>
              </a:r>
            </a:p>
          </p:txBody>
        </p:sp>
        <p:sp>
          <p:nvSpPr>
            <p:cNvPr id="9" name="Text Box 33">
              <a:extLst>
                <a:ext uri="{FF2B5EF4-FFF2-40B4-BE49-F238E27FC236}">
                  <a16:creationId xmlns:a16="http://schemas.microsoft.com/office/drawing/2014/main" id="{5F4776BC-FB36-4488-BE8B-30C681FF7449}"/>
                </a:ext>
              </a:extLst>
            </p:cNvPr>
            <p:cNvSpPr txBox="1">
              <a:spLocks noChangeArrowheads="1"/>
            </p:cNvSpPr>
            <p:nvPr/>
          </p:nvSpPr>
          <p:spPr bwMode="auto">
            <a:xfrm>
              <a:off x="3869" y="2296"/>
              <a:ext cx="644" cy="36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zh-CN" altLang="en-US" sz="32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编码</a:t>
              </a:r>
            </a:p>
          </p:txBody>
        </p:sp>
        <p:sp>
          <p:nvSpPr>
            <p:cNvPr id="10" name="Line 34">
              <a:extLst>
                <a:ext uri="{FF2B5EF4-FFF2-40B4-BE49-F238E27FC236}">
                  <a16:creationId xmlns:a16="http://schemas.microsoft.com/office/drawing/2014/main" id="{A705FBC8-CB6B-4678-8274-5E682D0E208A}"/>
                </a:ext>
              </a:extLst>
            </p:cNvPr>
            <p:cNvSpPr>
              <a:spLocks noChangeShapeType="1"/>
            </p:cNvSpPr>
            <p:nvPr/>
          </p:nvSpPr>
          <p:spPr bwMode="auto">
            <a:xfrm>
              <a:off x="1936" y="2477"/>
              <a:ext cx="215" cy="0"/>
            </a:xfrm>
            <a:prstGeom prst="line">
              <a:avLst/>
            </a:prstGeom>
            <a:noFill/>
            <a:ln w="12700">
              <a:solidFill>
                <a:srgbClr val="0033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endParaRPr>
            </a:p>
          </p:txBody>
        </p:sp>
        <p:sp>
          <p:nvSpPr>
            <p:cNvPr id="11" name="Line 35">
              <a:extLst>
                <a:ext uri="{FF2B5EF4-FFF2-40B4-BE49-F238E27FC236}">
                  <a16:creationId xmlns:a16="http://schemas.microsoft.com/office/drawing/2014/main" id="{E45DC79B-4FB5-45B2-BFA2-C05BC86203C4}"/>
                </a:ext>
              </a:extLst>
            </p:cNvPr>
            <p:cNvSpPr>
              <a:spLocks noChangeShapeType="1"/>
            </p:cNvSpPr>
            <p:nvPr/>
          </p:nvSpPr>
          <p:spPr bwMode="auto">
            <a:xfrm>
              <a:off x="1077" y="2477"/>
              <a:ext cx="215" cy="0"/>
            </a:xfrm>
            <a:prstGeom prst="line">
              <a:avLst/>
            </a:prstGeom>
            <a:noFill/>
            <a:ln w="12700">
              <a:solidFill>
                <a:srgbClr val="0033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endParaRPr>
            </a:p>
          </p:txBody>
        </p:sp>
        <p:sp>
          <p:nvSpPr>
            <p:cNvPr id="12" name="Line 36">
              <a:extLst>
                <a:ext uri="{FF2B5EF4-FFF2-40B4-BE49-F238E27FC236}">
                  <a16:creationId xmlns:a16="http://schemas.microsoft.com/office/drawing/2014/main" id="{474B6512-A885-4672-8FC9-12C470EFD55D}"/>
                </a:ext>
              </a:extLst>
            </p:cNvPr>
            <p:cNvSpPr>
              <a:spLocks noChangeShapeType="1"/>
            </p:cNvSpPr>
            <p:nvPr/>
          </p:nvSpPr>
          <p:spPr bwMode="auto">
            <a:xfrm>
              <a:off x="2796" y="2477"/>
              <a:ext cx="214" cy="0"/>
            </a:xfrm>
            <a:prstGeom prst="line">
              <a:avLst/>
            </a:prstGeom>
            <a:noFill/>
            <a:ln w="12700">
              <a:solidFill>
                <a:srgbClr val="0033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endParaRPr>
            </a:p>
          </p:txBody>
        </p:sp>
        <p:sp>
          <p:nvSpPr>
            <p:cNvPr id="13" name="Line 37">
              <a:extLst>
                <a:ext uri="{FF2B5EF4-FFF2-40B4-BE49-F238E27FC236}">
                  <a16:creationId xmlns:a16="http://schemas.microsoft.com/office/drawing/2014/main" id="{FD7CFFF9-4989-46EF-9101-4DD1353CA06D}"/>
                </a:ext>
              </a:extLst>
            </p:cNvPr>
            <p:cNvSpPr>
              <a:spLocks noChangeShapeType="1"/>
            </p:cNvSpPr>
            <p:nvPr/>
          </p:nvSpPr>
          <p:spPr bwMode="auto">
            <a:xfrm>
              <a:off x="3654" y="2477"/>
              <a:ext cx="215" cy="0"/>
            </a:xfrm>
            <a:prstGeom prst="line">
              <a:avLst/>
            </a:prstGeom>
            <a:noFill/>
            <a:ln w="12700">
              <a:solidFill>
                <a:srgbClr val="0033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endParaRPr>
            </a:p>
          </p:txBody>
        </p:sp>
        <p:sp>
          <p:nvSpPr>
            <p:cNvPr id="14" name="Line 38">
              <a:extLst>
                <a:ext uri="{FF2B5EF4-FFF2-40B4-BE49-F238E27FC236}">
                  <a16:creationId xmlns:a16="http://schemas.microsoft.com/office/drawing/2014/main" id="{9F7E0B47-D196-4133-AACB-9AF43971A7A1}"/>
                </a:ext>
              </a:extLst>
            </p:cNvPr>
            <p:cNvSpPr>
              <a:spLocks noChangeShapeType="1"/>
            </p:cNvSpPr>
            <p:nvPr/>
          </p:nvSpPr>
          <p:spPr bwMode="auto">
            <a:xfrm>
              <a:off x="4513" y="2477"/>
              <a:ext cx="215" cy="0"/>
            </a:xfrm>
            <a:prstGeom prst="line">
              <a:avLst/>
            </a:prstGeom>
            <a:noFill/>
            <a:ln w="12700">
              <a:solidFill>
                <a:srgbClr val="0033CC"/>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endParaRPr>
            </a:p>
          </p:txBody>
        </p:sp>
        <p:sp>
          <p:nvSpPr>
            <p:cNvPr id="15" name="Text Box 39">
              <a:extLst>
                <a:ext uri="{FF2B5EF4-FFF2-40B4-BE49-F238E27FC236}">
                  <a16:creationId xmlns:a16="http://schemas.microsoft.com/office/drawing/2014/main" id="{126DB61D-173D-4D71-9E65-6FFB16354A5D}"/>
                </a:ext>
              </a:extLst>
            </p:cNvPr>
            <p:cNvSpPr txBox="1">
              <a:spLocks noChangeArrowheads="1"/>
            </p:cNvSpPr>
            <p:nvPr/>
          </p:nvSpPr>
          <p:spPr bwMode="auto">
            <a:xfrm>
              <a:off x="476" y="2336"/>
              <a:ext cx="601" cy="2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V</a:t>
              </a:r>
              <a:r>
                <a:rPr kumimoji="1" lang="en-US" altLang="zh-CN" sz="2400" b="0" i="0" u="none" strike="noStrike" kern="0" cap="none" spc="0" normalizeH="0" baseline="-25000" noProof="0">
                  <a:ln>
                    <a:noFill/>
                  </a:ln>
                  <a:solidFill>
                    <a:srgbClr val="FF0000"/>
                  </a:solidFill>
                  <a:effectLst/>
                  <a:uLnTx/>
                  <a:uFillTx/>
                  <a:latin typeface="黑体" panose="02010609060101010101" pitchFamily="49" charset="-122"/>
                  <a:ea typeface="黑体" panose="02010609060101010101" pitchFamily="49" charset="-122"/>
                </a:rPr>
                <a:t>I</a:t>
              </a:r>
            </a:p>
          </p:txBody>
        </p:sp>
        <p:sp>
          <p:nvSpPr>
            <p:cNvPr id="16" name="Text Box 40">
              <a:extLst>
                <a:ext uri="{FF2B5EF4-FFF2-40B4-BE49-F238E27FC236}">
                  <a16:creationId xmlns:a16="http://schemas.microsoft.com/office/drawing/2014/main" id="{D7BA21C2-1B1A-451F-A061-ECA4705C2CD2}"/>
                </a:ext>
              </a:extLst>
            </p:cNvPr>
            <p:cNvSpPr txBox="1">
              <a:spLocks noChangeArrowheads="1"/>
            </p:cNvSpPr>
            <p:nvPr/>
          </p:nvSpPr>
          <p:spPr bwMode="auto">
            <a:xfrm>
              <a:off x="4728" y="2325"/>
              <a:ext cx="601" cy="288"/>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D</a:t>
              </a:r>
              <a:r>
                <a:rPr kumimoji="1" lang="en-US" altLang="zh-CN" sz="2400" b="0" i="0" u="none" strike="noStrike" kern="0" cap="none" spc="0" normalizeH="0" baseline="-25000" noProof="0">
                  <a:ln>
                    <a:noFill/>
                  </a:ln>
                  <a:solidFill>
                    <a:srgbClr val="FF0000"/>
                  </a:solidFill>
                  <a:effectLst/>
                  <a:uLnTx/>
                  <a:uFillTx/>
                  <a:latin typeface="黑体" panose="02010609060101010101" pitchFamily="49" charset="-122"/>
                  <a:ea typeface="黑体" panose="02010609060101010101" pitchFamily="49" charset="-122"/>
                </a:rPr>
                <a:t>O</a:t>
              </a:r>
            </a:p>
          </p:txBody>
        </p:sp>
      </p:grpSp>
      <p:pic>
        <p:nvPicPr>
          <p:cNvPr id="17" name="Picture 43">
            <a:extLst>
              <a:ext uri="{FF2B5EF4-FFF2-40B4-BE49-F238E27FC236}">
                <a16:creationId xmlns:a16="http://schemas.microsoft.com/office/drawing/2014/main" id="{7D66F2C3-B9DB-4DC1-8B46-43ABD929F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b="49074"/>
          <a:stretch>
            <a:fillRect/>
          </a:stretch>
        </p:blipFill>
        <p:spPr bwMode="auto">
          <a:xfrm>
            <a:off x="3131096" y="5331903"/>
            <a:ext cx="21320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44">
            <a:extLst>
              <a:ext uri="{FF2B5EF4-FFF2-40B4-BE49-F238E27FC236}">
                <a16:creationId xmlns:a16="http://schemas.microsoft.com/office/drawing/2014/main" id="{A6C6DF08-E16D-4B66-87CC-8168998E9216}"/>
              </a:ext>
            </a:extLst>
          </p:cNvPr>
          <p:cNvGrpSpPr>
            <a:grpSpLocks/>
          </p:cNvGrpSpPr>
          <p:nvPr/>
        </p:nvGrpSpPr>
        <p:grpSpPr bwMode="auto">
          <a:xfrm>
            <a:off x="7178601" y="5530340"/>
            <a:ext cx="2225675" cy="555625"/>
            <a:chOff x="1680" y="2717"/>
            <a:chExt cx="3600" cy="576"/>
          </a:xfrm>
        </p:grpSpPr>
        <p:sp>
          <p:nvSpPr>
            <p:cNvPr id="19" name="Line 45">
              <a:extLst>
                <a:ext uri="{FF2B5EF4-FFF2-40B4-BE49-F238E27FC236}">
                  <a16:creationId xmlns:a16="http://schemas.microsoft.com/office/drawing/2014/main" id="{98A2C02A-1445-4330-9CE5-5C37BEAED71C}"/>
                </a:ext>
              </a:extLst>
            </p:cNvPr>
            <p:cNvSpPr>
              <a:spLocks noChangeShapeType="1"/>
            </p:cNvSpPr>
            <p:nvPr/>
          </p:nvSpPr>
          <p:spPr bwMode="auto">
            <a:xfrm>
              <a:off x="1680" y="3293"/>
              <a:ext cx="3600" cy="0"/>
            </a:xfrm>
            <a:prstGeom prst="line">
              <a:avLst/>
            </a:prstGeom>
            <a:noFill/>
            <a:ln w="38100">
              <a:solidFill>
                <a:srgbClr val="00757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0" name="Freeform 46">
              <a:extLst>
                <a:ext uri="{FF2B5EF4-FFF2-40B4-BE49-F238E27FC236}">
                  <a16:creationId xmlns:a16="http://schemas.microsoft.com/office/drawing/2014/main" id="{A0E6B717-16FA-4611-B8FB-6F55228D5900}"/>
                </a:ext>
              </a:extLst>
            </p:cNvPr>
            <p:cNvSpPr>
              <a:spLocks/>
            </p:cNvSpPr>
            <p:nvPr/>
          </p:nvSpPr>
          <p:spPr bwMode="auto">
            <a:xfrm>
              <a:off x="1968" y="2717"/>
              <a:ext cx="3197" cy="576"/>
            </a:xfrm>
            <a:custGeom>
              <a:avLst/>
              <a:gdLst>
                <a:gd name="T0" fmla="*/ 0 w 3197"/>
                <a:gd name="T1" fmla="*/ 576 h 576"/>
                <a:gd name="T2" fmla="*/ 0 w 3197"/>
                <a:gd name="T3" fmla="*/ 0 h 576"/>
                <a:gd name="T4" fmla="*/ 480 w 3197"/>
                <a:gd name="T5" fmla="*/ 0 h 576"/>
                <a:gd name="T6" fmla="*/ 480 w 3197"/>
                <a:gd name="T7" fmla="*/ 576 h 576"/>
                <a:gd name="T8" fmla="*/ 1056 w 3197"/>
                <a:gd name="T9" fmla="*/ 576 h 576"/>
                <a:gd name="T10" fmla="*/ 1056 w 3197"/>
                <a:gd name="T11" fmla="*/ 0 h 576"/>
                <a:gd name="T12" fmla="*/ 2256 w 3197"/>
                <a:gd name="T13" fmla="*/ 0 h 576"/>
                <a:gd name="T14" fmla="*/ 2256 w 3197"/>
                <a:gd name="T15" fmla="*/ 576 h 576"/>
                <a:gd name="T16" fmla="*/ 2784 w 3197"/>
                <a:gd name="T17" fmla="*/ 576 h 576"/>
                <a:gd name="T18" fmla="*/ 2779 w 3197"/>
                <a:gd name="T19" fmla="*/ 9 h 576"/>
                <a:gd name="T20" fmla="*/ 3197 w 3197"/>
                <a:gd name="T21" fmla="*/ 9 h 5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97" h="576">
                  <a:moveTo>
                    <a:pt x="0" y="576"/>
                  </a:moveTo>
                  <a:lnTo>
                    <a:pt x="0" y="0"/>
                  </a:lnTo>
                  <a:lnTo>
                    <a:pt x="480" y="0"/>
                  </a:lnTo>
                  <a:lnTo>
                    <a:pt x="480" y="576"/>
                  </a:lnTo>
                  <a:lnTo>
                    <a:pt x="1056" y="576"/>
                  </a:lnTo>
                  <a:lnTo>
                    <a:pt x="1056" y="0"/>
                  </a:lnTo>
                  <a:lnTo>
                    <a:pt x="2256" y="0"/>
                  </a:lnTo>
                  <a:lnTo>
                    <a:pt x="2256" y="576"/>
                  </a:lnTo>
                  <a:lnTo>
                    <a:pt x="2784" y="576"/>
                  </a:lnTo>
                  <a:lnTo>
                    <a:pt x="2779" y="9"/>
                  </a:lnTo>
                  <a:lnTo>
                    <a:pt x="3197" y="9"/>
                  </a:lnTo>
                </a:path>
              </a:pathLst>
            </a:custGeom>
            <a:solidFill>
              <a:srgbClr val="FFFFFF"/>
            </a:solidFill>
            <a:ln w="28575" cap="flat" cmpd="sng">
              <a:solidFill>
                <a:srgbClr val="00757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21" name="AutoShape 47">
            <a:extLst>
              <a:ext uri="{FF2B5EF4-FFF2-40B4-BE49-F238E27FC236}">
                <a16:creationId xmlns:a16="http://schemas.microsoft.com/office/drawing/2014/main" id="{5FC16CB4-7CD1-497D-A888-04E5A99CCE34}"/>
              </a:ext>
            </a:extLst>
          </p:cNvPr>
          <p:cNvSpPr>
            <a:spLocks/>
          </p:cNvSpPr>
          <p:nvPr/>
        </p:nvSpPr>
        <p:spPr bwMode="auto">
          <a:xfrm>
            <a:off x="2782814" y="3357612"/>
            <a:ext cx="1868487" cy="474663"/>
          </a:xfrm>
          <a:prstGeom prst="borderCallout1">
            <a:avLst>
              <a:gd name="adj1" fmla="val 24079"/>
              <a:gd name="adj2" fmla="val -4079"/>
              <a:gd name="adj3" fmla="val 231102"/>
              <a:gd name="adj4" fmla="val -9093"/>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rPr>
              <a:t>模拟量输入</a:t>
            </a:r>
          </a:p>
        </p:txBody>
      </p:sp>
      <p:sp>
        <p:nvSpPr>
          <p:cNvPr id="22" name="AutoShape 48">
            <a:extLst>
              <a:ext uri="{FF2B5EF4-FFF2-40B4-BE49-F238E27FC236}">
                <a16:creationId xmlns:a16="http://schemas.microsoft.com/office/drawing/2014/main" id="{EF8C2077-0E31-4003-9207-0848A70E3C3F}"/>
              </a:ext>
            </a:extLst>
          </p:cNvPr>
          <p:cNvSpPr>
            <a:spLocks/>
          </p:cNvSpPr>
          <p:nvPr/>
        </p:nvSpPr>
        <p:spPr bwMode="auto">
          <a:xfrm>
            <a:off x="7535789" y="3284587"/>
            <a:ext cx="1868487" cy="474663"/>
          </a:xfrm>
          <a:prstGeom prst="borderCallout1">
            <a:avLst>
              <a:gd name="adj1" fmla="val 24079"/>
              <a:gd name="adj2" fmla="val 104079"/>
              <a:gd name="adj3" fmla="val 246824"/>
              <a:gd name="adj4" fmla="val 106968"/>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黑体" panose="02010609060101010101" pitchFamily="49" charset="-122"/>
                <a:ea typeface="黑体" panose="02010609060101010101" pitchFamily="49" charset="-122"/>
              </a:rPr>
              <a:t>数字量输出</a:t>
            </a:r>
          </a:p>
        </p:txBody>
      </p:sp>
    </p:spTree>
    <p:extLst>
      <p:ext uri="{BB962C8B-B14F-4D97-AF65-F5344CB8AC3E}">
        <p14:creationId xmlns:p14="http://schemas.microsoft.com/office/powerpoint/2010/main" val="2857834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pic>
        <p:nvPicPr>
          <p:cNvPr id="3" name="Picture 14">
            <a:extLst>
              <a:ext uri="{FF2B5EF4-FFF2-40B4-BE49-F238E27FC236}">
                <a16:creationId xmlns:a16="http://schemas.microsoft.com/office/drawing/2014/main" id="{3296C862-179D-48CE-B25E-FA4E3FF47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640137"/>
            <a:ext cx="775432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id="{CDB288AE-77F3-4571-9121-CEF7AA366B1B}"/>
              </a:ext>
            </a:extLst>
          </p:cNvPr>
          <p:cNvSpPr txBox="1">
            <a:spLocks noChangeArrowheads="1"/>
          </p:cNvSpPr>
          <p:nvPr/>
        </p:nvSpPr>
        <p:spPr bwMode="auto">
          <a:xfrm>
            <a:off x="802705" y="1774131"/>
            <a:ext cx="1105393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5000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zh-CN" altLang="en-US" sz="2200" b="1" dirty="0">
                <a:solidFill>
                  <a:srgbClr val="C00000"/>
                </a:solidFill>
                <a:latin typeface="Times New Roman" panose="02020603050405020304" pitchFamily="18" charset="0"/>
                <a:ea typeface="黑体" panose="02010609060101010101" pitchFamily="49" charset="-122"/>
              </a:rPr>
              <a:t>取样（也称采样）</a:t>
            </a:r>
            <a:r>
              <a:rPr kumimoji="1" lang="zh-CN" altLang="en-US" sz="2200" b="1" dirty="0">
                <a:solidFill>
                  <a:srgbClr val="000000"/>
                </a:solidFill>
                <a:latin typeface="Times New Roman" panose="02020603050405020304" pitchFamily="18" charset="0"/>
                <a:ea typeface="黑体" panose="02010609060101010101" pitchFamily="49" charset="-122"/>
              </a:rPr>
              <a:t>是将时间上连续变化的信号，</a:t>
            </a:r>
            <a:r>
              <a:rPr kumimoji="1" lang="zh-CN" altLang="en-US" sz="2200" b="1" dirty="0">
                <a:solidFill>
                  <a:srgbClr val="C00000"/>
                </a:solidFill>
                <a:latin typeface="Times New Roman" panose="02020603050405020304" pitchFamily="18" charset="0"/>
                <a:ea typeface="黑体" panose="02010609060101010101" pitchFamily="49" charset="-122"/>
              </a:rPr>
              <a:t>转换为时间上离散的信号</a:t>
            </a:r>
            <a:r>
              <a:rPr kumimoji="1" lang="zh-CN" altLang="en-US" sz="2200" b="1" dirty="0">
                <a:solidFill>
                  <a:srgbClr val="000000"/>
                </a:solidFill>
                <a:latin typeface="Times New Roman" panose="02020603050405020304" pitchFamily="18" charset="0"/>
                <a:ea typeface="黑体" panose="02010609060101010101" pitchFamily="49" charset="-122"/>
              </a:rPr>
              <a:t>，即将时间上连续变化的模拟量转换为一系列等间隔的脉冲，脉冲的幅度取决于输入模拟量。</a:t>
            </a:r>
          </a:p>
        </p:txBody>
      </p:sp>
      <p:sp>
        <p:nvSpPr>
          <p:cNvPr id="5" name="Text Box 4">
            <a:extLst>
              <a:ext uri="{FF2B5EF4-FFF2-40B4-BE49-F238E27FC236}">
                <a16:creationId xmlns:a16="http://schemas.microsoft.com/office/drawing/2014/main" id="{2F757227-0931-4726-90A3-D21A7C201E47}"/>
              </a:ext>
            </a:extLst>
          </p:cNvPr>
          <p:cNvSpPr txBox="1">
            <a:spLocks noChangeArrowheads="1"/>
          </p:cNvSpPr>
          <p:nvPr/>
        </p:nvSpPr>
        <p:spPr bwMode="auto">
          <a:xfrm>
            <a:off x="782067" y="1380431"/>
            <a:ext cx="26206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0000FF"/>
                </a:solidFill>
                <a:latin typeface="Times New Roman" panose="02020603050405020304" pitchFamily="18" charset="0"/>
                <a:ea typeface="黑体" panose="02010609060101010101" pitchFamily="49" charset="-122"/>
              </a:rPr>
              <a:t>1.</a:t>
            </a:r>
            <a:r>
              <a:rPr kumimoji="1" lang="zh-CN" altLang="en-US" sz="2400" b="1" dirty="0">
                <a:solidFill>
                  <a:srgbClr val="0000FF"/>
                </a:solidFill>
                <a:latin typeface="Times New Roman" panose="02020603050405020304" pitchFamily="18" charset="0"/>
                <a:ea typeface="黑体" panose="02010609060101010101" pitchFamily="49" charset="-122"/>
              </a:rPr>
              <a:t>取样和保持 </a:t>
            </a:r>
          </a:p>
        </p:txBody>
      </p:sp>
      <p:sp>
        <p:nvSpPr>
          <p:cNvPr id="6" name="Text Box 8">
            <a:extLst>
              <a:ext uri="{FF2B5EF4-FFF2-40B4-BE49-F238E27FC236}">
                <a16:creationId xmlns:a16="http://schemas.microsoft.com/office/drawing/2014/main" id="{70B72D40-A1F1-4766-84A9-800EDEDCD438}"/>
              </a:ext>
            </a:extLst>
          </p:cNvPr>
          <p:cNvSpPr txBox="1">
            <a:spLocks noChangeArrowheads="1"/>
          </p:cNvSpPr>
          <p:nvPr/>
        </p:nvSpPr>
        <p:spPr bwMode="auto">
          <a:xfrm>
            <a:off x="1848917" y="2640137"/>
            <a:ext cx="209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zh-CN" altLang="en-US" sz="2400" b="1" dirty="0">
                <a:solidFill>
                  <a:srgbClr val="0033CC"/>
                </a:solidFill>
                <a:latin typeface="黑体" panose="02010609060101010101" pitchFamily="49" charset="-122"/>
                <a:ea typeface="黑体" panose="02010609060101010101" pitchFamily="49" charset="-122"/>
              </a:rPr>
              <a:t>取样过程 </a:t>
            </a:r>
          </a:p>
        </p:txBody>
      </p:sp>
      <p:sp>
        <p:nvSpPr>
          <p:cNvPr id="7" name="Text Box 11">
            <a:extLst>
              <a:ext uri="{FF2B5EF4-FFF2-40B4-BE49-F238E27FC236}">
                <a16:creationId xmlns:a16="http://schemas.microsoft.com/office/drawing/2014/main" id="{35139DCD-E8C0-41E9-991F-584D768EBED8}"/>
              </a:ext>
            </a:extLst>
          </p:cNvPr>
          <p:cNvSpPr txBox="1">
            <a:spLocks noChangeArrowheads="1"/>
          </p:cNvSpPr>
          <p:nvPr/>
        </p:nvSpPr>
        <p:spPr bwMode="auto">
          <a:xfrm>
            <a:off x="3215753" y="5519862"/>
            <a:ext cx="143769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zh-CN" altLang="en-US" sz="2000" b="1">
                <a:solidFill>
                  <a:srgbClr val="007572"/>
                </a:solidFill>
                <a:latin typeface="宋体" panose="02010600030101010101" pitchFamily="2" charset="-122"/>
              </a:rPr>
              <a:t>采样脉冲 </a:t>
            </a:r>
          </a:p>
        </p:txBody>
      </p:sp>
      <p:sp>
        <p:nvSpPr>
          <p:cNvPr id="8" name="Text Box 12">
            <a:extLst>
              <a:ext uri="{FF2B5EF4-FFF2-40B4-BE49-F238E27FC236}">
                <a16:creationId xmlns:a16="http://schemas.microsoft.com/office/drawing/2014/main" id="{05464741-47D5-432B-8DDA-FDE6DC1C27D8}"/>
              </a:ext>
            </a:extLst>
          </p:cNvPr>
          <p:cNvSpPr txBox="1">
            <a:spLocks noChangeArrowheads="1"/>
          </p:cNvSpPr>
          <p:nvPr/>
        </p:nvSpPr>
        <p:spPr bwMode="auto">
          <a:xfrm>
            <a:off x="2136254" y="3359274"/>
            <a:ext cx="61884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zh-CN" altLang="en-US" sz="2000" b="1">
                <a:solidFill>
                  <a:srgbClr val="007572"/>
                </a:solidFill>
                <a:latin typeface="宋体" panose="02010600030101010101" pitchFamily="2" charset="-122"/>
              </a:rPr>
              <a:t>输入模拟信号 </a:t>
            </a:r>
          </a:p>
        </p:txBody>
      </p:sp>
      <p:sp>
        <p:nvSpPr>
          <p:cNvPr id="9" name="Text Box 13">
            <a:extLst>
              <a:ext uri="{FF2B5EF4-FFF2-40B4-BE49-F238E27FC236}">
                <a16:creationId xmlns:a16="http://schemas.microsoft.com/office/drawing/2014/main" id="{781CDC39-40A0-4C97-9428-74ED861117B4}"/>
              </a:ext>
            </a:extLst>
          </p:cNvPr>
          <p:cNvSpPr txBox="1">
            <a:spLocks noChangeArrowheads="1"/>
          </p:cNvSpPr>
          <p:nvPr/>
        </p:nvSpPr>
        <p:spPr bwMode="auto">
          <a:xfrm>
            <a:off x="5160442" y="3430712"/>
            <a:ext cx="54191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zh-CN" altLang="en-US" sz="2000" b="1" dirty="0">
                <a:solidFill>
                  <a:srgbClr val="007572"/>
                </a:solidFill>
                <a:latin typeface="宋体" panose="02010600030101010101" pitchFamily="2" charset="-122"/>
              </a:rPr>
              <a:t>采样输出信号 </a:t>
            </a:r>
          </a:p>
        </p:txBody>
      </p:sp>
    </p:spTree>
    <p:extLst>
      <p:ext uri="{BB962C8B-B14F-4D97-AF65-F5344CB8AC3E}">
        <p14:creationId xmlns:p14="http://schemas.microsoft.com/office/powerpoint/2010/main" val="1513091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pic>
        <p:nvPicPr>
          <p:cNvPr id="3" name="Picture 9">
            <a:extLst>
              <a:ext uri="{FF2B5EF4-FFF2-40B4-BE49-F238E27FC236}">
                <a16:creationId xmlns:a16="http://schemas.microsoft.com/office/drawing/2014/main" id="{AD5DADEA-8363-49F9-A0B6-42D0C5133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260" y="2277741"/>
            <a:ext cx="80645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a:extLst>
              <a:ext uri="{FF2B5EF4-FFF2-40B4-BE49-F238E27FC236}">
                <a16:creationId xmlns:a16="http://schemas.microsoft.com/office/drawing/2014/main" id="{F474AF02-138D-4581-BD9A-38FCB2908696}"/>
              </a:ext>
            </a:extLst>
          </p:cNvPr>
          <p:cNvSpPr txBox="1">
            <a:spLocks noChangeArrowheads="1"/>
          </p:cNvSpPr>
          <p:nvPr/>
        </p:nvSpPr>
        <p:spPr bwMode="auto">
          <a:xfrm>
            <a:off x="838398" y="1142478"/>
            <a:ext cx="108742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en-US" altLang="zh-CN" sz="2200" b="1" dirty="0" smtClean="0">
                <a:solidFill>
                  <a:srgbClr val="000000"/>
                </a:solidFill>
                <a:latin typeface="Times New Roman" panose="02020603050405020304" pitchFamily="18" charset="0"/>
                <a:ea typeface="黑体" panose="02010609060101010101" pitchFamily="49" charset="-122"/>
              </a:rPr>
              <a:t>    </a:t>
            </a:r>
            <a:r>
              <a:rPr kumimoji="1" lang="zh-CN" altLang="en-US" sz="2200" b="1" dirty="0" smtClean="0">
                <a:solidFill>
                  <a:srgbClr val="000000"/>
                </a:solidFill>
                <a:latin typeface="Times New Roman" panose="02020603050405020304" pitchFamily="18" charset="0"/>
                <a:ea typeface="黑体" panose="02010609060101010101" pitchFamily="49" charset="-122"/>
              </a:rPr>
              <a:t>模拟信号</a:t>
            </a:r>
            <a:r>
              <a:rPr kumimoji="1" lang="zh-CN" altLang="en-US" sz="2200" b="1" dirty="0">
                <a:solidFill>
                  <a:srgbClr val="000000"/>
                </a:solidFill>
                <a:latin typeface="Times New Roman" panose="02020603050405020304" pitchFamily="18" charset="0"/>
                <a:ea typeface="黑体" panose="02010609060101010101" pitchFamily="49" charset="-122"/>
              </a:rPr>
              <a:t>经采样后，得到一系列</a:t>
            </a:r>
            <a:r>
              <a:rPr kumimoji="1" lang="zh-CN" altLang="en-US" sz="2200" b="1" dirty="0">
                <a:solidFill>
                  <a:srgbClr val="C00000"/>
                </a:solidFill>
                <a:latin typeface="Times New Roman" panose="02020603050405020304" pitchFamily="18" charset="0"/>
                <a:ea typeface="黑体" panose="02010609060101010101" pitchFamily="49" charset="-122"/>
              </a:rPr>
              <a:t>样值脉冲</a:t>
            </a:r>
            <a:r>
              <a:rPr kumimoji="1" lang="zh-CN" altLang="en-US" sz="2200" b="1" dirty="0">
                <a:solidFill>
                  <a:srgbClr val="000000"/>
                </a:solidFill>
                <a:latin typeface="Times New Roman" panose="02020603050405020304" pitchFamily="18" charset="0"/>
                <a:ea typeface="黑体" panose="02010609060101010101" pitchFamily="49" charset="-122"/>
              </a:rPr>
              <a:t>。采样脉冲宽度</a:t>
            </a:r>
            <a:r>
              <a:rPr kumimoji="1" lang="en-US" altLang="zh-CN" sz="2200" b="1" i="1" dirty="0">
                <a:solidFill>
                  <a:srgbClr val="000000"/>
                </a:solidFill>
                <a:latin typeface="Times New Roman" panose="02020603050405020304" pitchFamily="18" charset="0"/>
                <a:ea typeface="黑体" panose="02010609060101010101" pitchFamily="49" charset="-122"/>
              </a:rPr>
              <a:t>τ</a:t>
            </a:r>
            <a:r>
              <a:rPr kumimoji="1" lang="zh-CN" altLang="en-US" sz="2200" b="1" dirty="0">
                <a:solidFill>
                  <a:srgbClr val="000000"/>
                </a:solidFill>
                <a:latin typeface="Times New Roman" panose="02020603050405020304" pitchFamily="18" charset="0"/>
                <a:ea typeface="黑体" panose="02010609060101010101" pitchFamily="49" charset="-122"/>
              </a:rPr>
              <a:t>一般是很短暂的，在下一个采样脉冲到来之前，应暂时保持所取得的样值脉冲幅度，以便进行转换。因此，在取样电路之后须加</a:t>
            </a:r>
            <a:r>
              <a:rPr kumimoji="1" lang="zh-CN" altLang="en-US" sz="2200" b="1" dirty="0">
                <a:solidFill>
                  <a:srgbClr val="C00000"/>
                </a:solidFill>
                <a:latin typeface="Times New Roman" panose="02020603050405020304" pitchFamily="18" charset="0"/>
                <a:ea typeface="黑体" panose="02010609060101010101" pitchFamily="49" charset="-122"/>
              </a:rPr>
              <a:t>保持电路</a:t>
            </a:r>
            <a:r>
              <a:rPr kumimoji="1" lang="zh-CN" altLang="en-US" sz="2200" b="1" dirty="0">
                <a:solidFill>
                  <a:srgbClr val="000000"/>
                </a:solidFill>
                <a:latin typeface="Times New Roman" panose="02020603050405020304" pitchFamily="18" charset="0"/>
                <a:ea typeface="黑体" panose="02010609060101010101" pitchFamily="49" charset="-122"/>
              </a:rPr>
              <a:t>。</a:t>
            </a:r>
          </a:p>
        </p:txBody>
      </p:sp>
      <p:sp>
        <p:nvSpPr>
          <p:cNvPr id="5" name="Rectangle 10">
            <a:extLst>
              <a:ext uri="{FF2B5EF4-FFF2-40B4-BE49-F238E27FC236}">
                <a16:creationId xmlns:a16="http://schemas.microsoft.com/office/drawing/2014/main" id="{41575255-7D51-4135-AA19-C2F992802BD4}"/>
              </a:ext>
            </a:extLst>
          </p:cNvPr>
          <p:cNvSpPr>
            <a:spLocks noChangeArrowheads="1"/>
          </p:cNvSpPr>
          <p:nvPr/>
        </p:nvSpPr>
        <p:spPr bwMode="auto">
          <a:xfrm>
            <a:off x="838398" y="5054178"/>
            <a:ext cx="10802218"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en-US" altLang="zh-CN" sz="2000" b="1" dirty="0">
                <a:solidFill>
                  <a:srgbClr val="000000"/>
                </a:solidFill>
                <a:latin typeface="Times New Roman" panose="02020603050405020304" pitchFamily="18" charset="0"/>
                <a:ea typeface="黑体" panose="02010609060101010101" pitchFamily="49" charset="-122"/>
              </a:rPr>
              <a:t>①</a:t>
            </a:r>
            <a:r>
              <a:rPr kumimoji="1" lang="zh-CN" altLang="en-US" sz="2000" b="1" dirty="0">
                <a:solidFill>
                  <a:srgbClr val="000000"/>
                </a:solidFill>
                <a:latin typeface="Times New Roman" panose="02020603050405020304" pitchFamily="18" charset="0"/>
                <a:ea typeface="黑体" panose="02010609060101010101" pitchFamily="49" charset="-122"/>
              </a:rPr>
              <a:t>在采样脉冲</a:t>
            </a:r>
            <a:r>
              <a:rPr kumimoji="1" lang="en-US" altLang="zh-CN" sz="2000" b="1" i="1" dirty="0">
                <a:solidFill>
                  <a:srgbClr val="000000"/>
                </a:solidFill>
                <a:latin typeface="Times New Roman" panose="02020603050405020304" pitchFamily="18" charset="0"/>
                <a:ea typeface="黑体" panose="02010609060101010101" pitchFamily="49" charset="-122"/>
              </a:rPr>
              <a:t>S(t</a:t>
            </a:r>
            <a:r>
              <a:rPr kumimoji="1" lang="en-US" altLang="zh-CN" sz="2000" b="1" dirty="0">
                <a:solidFill>
                  <a:srgbClr val="000000"/>
                </a:solidFill>
                <a:latin typeface="Times New Roman" panose="02020603050405020304" pitchFamily="18" charset="0"/>
                <a:ea typeface="黑体" panose="02010609060101010101" pitchFamily="49" charset="-122"/>
              </a:rPr>
              <a:t>)</a:t>
            </a:r>
            <a:r>
              <a:rPr kumimoji="1" lang="zh-CN" altLang="en-US" sz="2000" b="1" dirty="0">
                <a:solidFill>
                  <a:srgbClr val="000000"/>
                </a:solidFill>
                <a:latin typeface="Times New Roman" panose="02020603050405020304" pitchFamily="18" charset="0"/>
                <a:ea typeface="黑体" panose="02010609060101010101" pitchFamily="49" charset="-122"/>
              </a:rPr>
              <a:t>到来的时间</a:t>
            </a:r>
            <a:r>
              <a:rPr kumimoji="1" lang="en-US" altLang="zh-CN" sz="2000" b="1" i="1" dirty="0">
                <a:solidFill>
                  <a:srgbClr val="000000"/>
                </a:solidFill>
                <a:latin typeface="Times New Roman" panose="02020603050405020304" pitchFamily="18" charset="0"/>
                <a:ea typeface="黑体" panose="02010609060101010101" pitchFamily="49" charset="-122"/>
              </a:rPr>
              <a:t>τ</a:t>
            </a:r>
            <a:r>
              <a:rPr kumimoji="1" lang="zh-CN" altLang="en-US" sz="2000" b="1" dirty="0">
                <a:solidFill>
                  <a:srgbClr val="000000"/>
                </a:solidFill>
                <a:latin typeface="Times New Roman" panose="02020603050405020304" pitchFamily="18" charset="0"/>
                <a:ea typeface="黑体" panose="02010609060101010101" pitchFamily="49" charset="-122"/>
              </a:rPr>
              <a:t>内，采样门</a:t>
            </a:r>
            <a:r>
              <a:rPr kumimoji="1" lang="en-US" altLang="zh-CN" sz="2000" b="1" dirty="0">
                <a:solidFill>
                  <a:srgbClr val="000000"/>
                </a:solidFill>
                <a:latin typeface="Times New Roman" panose="02020603050405020304" pitchFamily="18" charset="0"/>
                <a:ea typeface="黑体" panose="02010609060101010101" pitchFamily="49" charset="-122"/>
              </a:rPr>
              <a:t>VT</a:t>
            </a:r>
            <a:r>
              <a:rPr kumimoji="1" lang="zh-CN" altLang="en-US" sz="2000" b="1" dirty="0">
                <a:solidFill>
                  <a:srgbClr val="000000"/>
                </a:solidFill>
                <a:latin typeface="Times New Roman" panose="02020603050405020304" pitchFamily="18" charset="0"/>
                <a:ea typeface="黑体" panose="02010609060101010101" pitchFamily="49" charset="-122"/>
              </a:rPr>
              <a:t>导通，</a:t>
            </a:r>
            <a:r>
              <a:rPr kumimoji="1" lang="en-US" altLang="zh-CN" sz="2000" b="1" dirty="0">
                <a:solidFill>
                  <a:srgbClr val="000000"/>
                </a:solidFill>
                <a:latin typeface="Times New Roman" panose="02020603050405020304" pitchFamily="18" charset="0"/>
                <a:ea typeface="黑体" panose="02010609060101010101" pitchFamily="49" charset="-122"/>
              </a:rPr>
              <a:t>U</a:t>
            </a:r>
            <a:r>
              <a:rPr kumimoji="1" lang="en-US" altLang="zh-CN" sz="2000" b="1" baseline="-25000" dirty="0">
                <a:solidFill>
                  <a:srgbClr val="000000"/>
                </a:solidFill>
                <a:latin typeface="Times New Roman" panose="02020603050405020304" pitchFamily="18" charset="0"/>
                <a:ea typeface="黑体" panose="02010609060101010101" pitchFamily="49" charset="-122"/>
              </a:rPr>
              <a:t>I</a:t>
            </a:r>
            <a:r>
              <a:rPr kumimoji="1" lang="en-US" altLang="zh-CN" sz="2000" b="1" dirty="0">
                <a:solidFill>
                  <a:srgbClr val="000000"/>
                </a:solidFill>
                <a:latin typeface="Times New Roman" panose="02020603050405020304" pitchFamily="18" charset="0"/>
                <a:ea typeface="黑体" panose="02010609060101010101" pitchFamily="49" charset="-122"/>
              </a:rPr>
              <a:t>(</a:t>
            </a:r>
            <a:r>
              <a:rPr kumimoji="1" lang="en-US" altLang="zh-CN" sz="2000" b="1" i="1" dirty="0">
                <a:solidFill>
                  <a:srgbClr val="000000"/>
                </a:solidFill>
                <a:latin typeface="Times New Roman" panose="02020603050405020304" pitchFamily="18" charset="0"/>
                <a:ea typeface="黑体" panose="02010609060101010101" pitchFamily="49" charset="-122"/>
              </a:rPr>
              <a:t>t</a:t>
            </a:r>
            <a:r>
              <a:rPr kumimoji="1" lang="en-US" altLang="zh-CN" sz="2000" b="1" dirty="0">
                <a:solidFill>
                  <a:srgbClr val="000000"/>
                </a:solidFill>
                <a:latin typeface="Times New Roman" panose="02020603050405020304" pitchFamily="18" charset="0"/>
                <a:ea typeface="黑体" panose="02010609060101010101" pitchFamily="49" charset="-122"/>
              </a:rPr>
              <a:t>)</a:t>
            </a:r>
            <a:r>
              <a:rPr kumimoji="1" lang="zh-CN" altLang="en-US" sz="2000" b="1" dirty="0">
                <a:solidFill>
                  <a:srgbClr val="000000"/>
                </a:solidFill>
                <a:latin typeface="Times New Roman" panose="02020603050405020304" pitchFamily="18" charset="0"/>
                <a:ea typeface="黑体" panose="02010609060101010101" pitchFamily="49" charset="-122"/>
              </a:rPr>
              <a:t>向电容</a:t>
            </a:r>
            <a:r>
              <a:rPr kumimoji="1" lang="en-US" altLang="zh-CN" sz="2000" b="1" dirty="0">
                <a:solidFill>
                  <a:srgbClr val="000000"/>
                </a:solidFill>
                <a:latin typeface="Times New Roman" panose="02020603050405020304" pitchFamily="18" charset="0"/>
                <a:ea typeface="黑体" panose="02010609060101010101" pitchFamily="49" charset="-122"/>
              </a:rPr>
              <a:t>C</a:t>
            </a:r>
            <a:r>
              <a:rPr kumimoji="1" lang="zh-CN" altLang="en-US" sz="2000" b="1" dirty="0">
                <a:solidFill>
                  <a:srgbClr val="000000"/>
                </a:solidFill>
                <a:latin typeface="Times New Roman" panose="02020603050405020304" pitchFamily="18" charset="0"/>
                <a:ea typeface="黑体" panose="02010609060101010101" pitchFamily="49" charset="-122"/>
              </a:rPr>
              <a:t>充电，假定充电时间常数远小于</a:t>
            </a:r>
            <a:r>
              <a:rPr kumimoji="1" lang="en-US" altLang="zh-CN" sz="2000" b="1" i="1" dirty="0">
                <a:solidFill>
                  <a:srgbClr val="000000"/>
                </a:solidFill>
                <a:latin typeface="Times New Roman" panose="02020603050405020304" pitchFamily="18" charset="0"/>
                <a:ea typeface="黑体" panose="02010609060101010101" pitchFamily="49" charset="-122"/>
              </a:rPr>
              <a:t>τ</a:t>
            </a:r>
            <a:r>
              <a:rPr kumimoji="1" lang="zh-CN" altLang="en-US" sz="2000" b="1" i="1" dirty="0">
                <a:solidFill>
                  <a:srgbClr val="000000"/>
                </a:solidFill>
                <a:latin typeface="Times New Roman" panose="02020603050405020304" pitchFamily="18" charset="0"/>
                <a:ea typeface="黑体" panose="02010609060101010101" pitchFamily="49" charset="-122"/>
              </a:rPr>
              <a:t>，</a:t>
            </a:r>
            <a:r>
              <a:rPr kumimoji="1" lang="zh-CN" altLang="en-US" sz="2000" b="1" dirty="0">
                <a:solidFill>
                  <a:srgbClr val="000000"/>
                </a:solidFill>
                <a:latin typeface="Times New Roman" panose="02020603050405020304" pitchFamily="18" charset="0"/>
                <a:ea typeface="黑体" panose="02010609060101010101" pitchFamily="49" charset="-122"/>
              </a:rPr>
              <a:t>则有：</a:t>
            </a:r>
            <a:r>
              <a:rPr kumimoji="1" lang="en-US" altLang="zh-CN" sz="2000" b="1" dirty="0">
                <a:solidFill>
                  <a:srgbClr val="000000"/>
                </a:solidFill>
                <a:latin typeface="Times New Roman" panose="02020603050405020304" pitchFamily="18" charset="0"/>
                <a:ea typeface="黑体" panose="02010609060101010101" pitchFamily="49" charset="-122"/>
              </a:rPr>
              <a:t>U</a:t>
            </a:r>
            <a:r>
              <a:rPr kumimoji="1" lang="en-US" altLang="zh-CN" sz="2000" b="1" baseline="-25000" dirty="0">
                <a:solidFill>
                  <a:srgbClr val="000000"/>
                </a:solidFill>
                <a:latin typeface="Times New Roman" panose="02020603050405020304" pitchFamily="18" charset="0"/>
                <a:ea typeface="黑体" panose="02010609060101010101" pitchFamily="49" charset="-122"/>
              </a:rPr>
              <a:t>O</a:t>
            </a:r>
            <a:r>
              <a:rPr kumimoji="1" lang="en-US" altLang="zh-CN" sz="2000" b="1" dirty="0">
                <a:solidFill>
                  <a:srgbClr val="000000"/>
                </a:solidFill>
                <a:latin typeface="Times New Roman" panose="02020603050405020304" pitchFamily="18" charset="0"/>
                <a:ea typeface="黑体" panose="02010609060101010101" pitchFamily="49" charset="-122"/>
              </a:rPr>
              <a:t>(t)</a:t>
            </a:r>
            <a:r>
              <a:rPr kumimoji="1" lang="zh-CN" altLang="en-US" sz="2000" b="1" dirty="0">
                <a:solidFill>
                  <a:srgbClr val="000000"/>
                </a:solidFill>
                <a:latin typeface="Times New Roman" panose="02020603050405020304" pitchFamily="18" charset="0"/>
                <a:ea typeface="黑体" panose="02010609060101010101" pitchFamily="49" charset="-122"/>
              </a:rPr>
              <a:t>＝</a:t>
            </a:r>
            <a:r>
              <a:rPr kumimoji="1" lang="en-US" altLang="zh-CN" sz="2000" b="1" dirty="0">
                <a:solidFill>
                  <a:srgbClr val="000000"/>
                </a:solidFill>
                <a:latin typeface="Times New Roman" panose="02020603050405020304" pitchFamily="18" charset="0"/>
                <a:ea typeface="黑体" panose="02010609060101010101" pitchFamily="49" charset="-122"/>
              </a:rPr>
              <a:t>U</a:t>
            </a:r>
            <a:r>
              <a:rPr kumimoji="1" lang="en-US" altLang="zh-CN" sz="2000" b="1" baseline="-25000" dirty="0">
                <a:solidFill>
                  <a:srgbClr val="000000"/>
                </a:solidFill>
                <a:latin typeface="Times New Roman" panose="02020603050405020304" pitchFamily="18" charset="0"/>
                <a:ea typeface="黑体" panose="02010609060101010101" pitchFamily="49" charset="-122"/>
              </a:rPr>
              <a:t>S</a:t>
            </a:r>
            <a:r>
              <a:rPr kumimoji="1" lang="en-US" altLang="zh-CN" sz="2000" b="1" dirty="0">
                <a:solidFill>
                  <a:srgbClr val="000000"/>
                </a:solidFill>
                <a:latin typeface="Times New Roman" panose="02020603050405020304" pitchFamily="18" charset="0"/>
                <a:ea typeface="黑体" panose="02010609060101010101" pitchFamily="49" charset="-122"/>
              </a:rPr>
              <a:t>(t)</a:t>
            </a:r>
            <a:r>
              <a:rPr kumimoji="1" lang="zh-CN" altLang="en-US" sz="2000" b="1" dirty="0">
                <a:solidFill>
                  <a:srgbClr val="000000"/>
                </a:solidFill>
                <a:latin typeface="Times New Roman" panose="02020603050405020304" pitchFamily="18" charset="0"/>
                <a:ea typeface="黑体" panose="02010609060101010101" pitchFamily="49" charset="-122"/>
              </a:rPr>
              <a:t>＝</a:t>
            </a:r>
            <a:r>
              <a:rPr kumimoji="1" lang="en-US" altLang="zh-CN" sz="2000" b="1" dirty="0">
                <a:solidFill>
                  <a:srgbClr val="000000"/>
                </a:solidFill>
                <a:latin typeface="Times New Roman" panose="02020603050405020304" pitchFamily="18" charset="0"/>
                <a:ea typeface="黑体" panose="02010609060101010101" pitchFamily="49" charset="-122"/>
              </a:rPr>
              <a:t>U</a:t>
            </a:r>
            <a:r>
              <a:rPr kumimoji="1" lang="en-US" altLang="zh-CN" sz="2000" b="1" baseline="-25000" dirty="0">
                <a:solidFill>
                  <a:srgbClr val="000000"/>
                </a:solidFill>
                <a:latin typeface="Times New Roman" panose="02020603050405020304" pitchFamily="18" charset="0"/>
                <a:ea typeface="黑体" panose="02010609060101010101" pitchFamily="49" charset="-122"/>
              </a:rPr>
              <a:t>I</a:t>
            </a:r>
            <a:r>
              <a:rPr kumimoji="1" lang="en-US" altLang="zh-CN" sz="2000" b="1" dirty="0">
                <a:solidFill>
                  <a:srgbClr val="000000"/>
                </a:solidFill>
                <a:latin typeface="Times New Roman" panose="02020603050405020304" pitchFamily="18" charset="0"/>
                <a:ea typeface="黑体" panose="02010609060101010101" pitchFamily="49" charset="-122"/>
              </a:rPr>
              <a:t>(t)</a:t>
            </a:r>
            <a:r>
              <a:rPr kumimoji="1" lang="zh-CN" altLang="en-US" sz="2000" b="1" dirty="0">
                <a:solidFill>
                  <a:srgbClr val="000000"/>
                </a:solidFill>
                <a:latin typeface="Times New Roman" panose="02020603050405020304" pitchFamily="18" charset="0"/>
                <a:ea typeface="黑体" panose="02010609060101010101" pitchFamily="49" charset="-122"/>
              </a:rPr>
              <a:t>。</a:t>
            </a:r>
            <a:r>
              <a:rPr kumimoji="1" lang="zh-CN" altLang="en-US" sz="2000" b="1" dirty="0">
                <a:solidFill>
                  <a:srgbClr val="C00000"/>
                </a:solidFill>
                <a:latin typeface="Times New Roman" panose="02020603050405020304" pitchFamily="18" charset="0"/>
                <a:ea typeface="黑体" panose="02010609060101010101" pitchFamily="49" charset="-122"/>
              </a:rPr>
              <a:t>－－采样</a:t>
            </a:r>
            <a:endParaRPr kumimoji="1" lang="zh-CN" altLang="en-US" sz="2000" b="1" i="1" dirty="0">
              <a:solidFill>
                <a:srgbClr val="C00000"/>
              </a:solidFill>
              <a:latin typeface="Times New Roman" panose="02020603050405020304" pitchFamily="18" charset="0"/>
              <a:ea typeface="黑体" panose="02010609060101010101" pitchFamily="49" charset="-122"/>
            </a:endParaRPr>
          </a:p>
        </p:txBody>
      </p:sp>
      <p:sp>
        <p:nvSpPr>
          <p:cNvPr id="6" name="Rectangle 12">
            <a:extLst>
              <a:ext uri="{FF2B5EF4-FFF2-40B4-BE49-F238E27FC236}">
                <a16:creationId xmlns:a16="http://schemas.microsoft.com/office/drawing/2014/main" id="{F6203709-F7DD-48AB-8EE5-5BCDCC5201F4}"/>
              </a:ext>
            </a:extLst>
          </p:cNvPr>
          <p:cNvSpPr>
            <a:spLocks noChangeArrowheads="1"/>
          </p:cNvSpPr>
          <p:nvPr/>
        </p:nvSpPr>
        <p:spPr bwMode="auto">
          <a:xfrm>
            <a:off x="838398" y="5839097"/>
            <a:ext cx="10802218"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en-US" altLang="zh-CN" sz="2000" b="1" dirty="0">
                <a:solidFill>
                  <a:srgbClr val="000000"/>
                </a:solidFill>
                <a:latin typeface="Times New Roman" panose="02020603050405020304" pitchFamily="18" charset="0"/>
                <a:ea typeface="黑体" panose="02010609060101010101" pitchFamily="49" charset="-122"/>
              </a:rPr>
              <a:t>②</a:t>
            </a:r>
            <a:r>
              <a:rPr kumimoji="1" lang="zh-CN" altLang="en-US" sz="2000" b="1" dirty="0">
                <a:solidFill>
                  <a:srgbClr val="000000"/>
                </a:solidFill>
                <a:latin typeface="Times New Roman" panose="02020603050405020304" pitchFamily="18" charset="0"/>
                <a:ea typeface="黑体" panose="02010609060101010101" pitchFamily="49" charset="-122"/>
              </a:rPr>
              <a:t>采样结束，</a:t>
            </a:r>
            <a:r>
              <a:rPr kumimoji="1" lang="en-US" altLang="zh-CN" sz="2000" b="1" dirty="0">
                <a:solidFill>
                  <a:srgbClr val="000000"/>
                </a:solidFill>
                <a:latin typeface="Times New Roman" panose="02020603050405020304" pitchFamily="18" charset="0"/>
                <a:ea typeface="黑体" panose="02010609060101010101" pitchFamily="49" charset="-122"/>
              </a:rPr>
              <a:t>VT</a:t>
            </a:r>
            <a:r>
              <a:rPr kumimoji="1" lang="zh-CN" altLang="en-US" sz="2000" b="1" dirty="0">
                <a:solidFill>
                  <a:srgbClr val="000000"/>
                </a:solidFill>
                <a:latin typeface="Times New Roman" panose="02020603050405020304" pitchFamily="18" charset="0"/>
                <a:ea typeface="黑体" panose="02010609060101010101" pitchFamily="49" charset="-122"/>
              </a:rPr>
              <a:t>截止，而电容</a:t>
            </a:r>
            <a:r>
              <a:rPr kumimoji="1" lang="en-US" altLang="zh-CN" sz="2000" b="1" dirty="0">
                <a:solidFill>
                  <a:srgbClr val="000000"/>
                </a:solidFill>
                <a:latin typeface="Times New Roman" panose="02020603050405020304" pitchFamily="18" charset="0"/>
                <a:ea typeface="黑体" panose="02010609060101010101" pitchFamily="49" charset="-122"/>
              </a:rPr>
              <a:t>C</a:t>
            </a:r>
            <a:r>
              <a:rPr kumimoji="1" lang="zh-CN" altLang="en-US" sz="2000" b="1" dirty="0">
                <a:solidFill>
                  <a:srgbClr val="000000"/>
                </a:solidFill>
                <a:latin typeface="Times New Roman" panose="02020603050405020304" pitchFamily="18" charset="0"/>
                <a:ea typeface="黑体" panose="02010609060101010101" pitchFamily="49" charset="-122"/>
              </a:rPr>
              <a:t>上电压保持充电电压</a:t>
            </a:r>
            <a:r>
              <a:rPr kumimoji="1" lang="en-US" altLang="zh-CN" sz="2000" b="1" dirty="0">
                <a:solidFill>
                  <a:srgbClr val="000000"/>
                </a:solidFill>
                <a:latin typeface="Times New Roman" panose="02020603050405020304" pitchFamily="18" charset="0"/>
                <a:ea typeface="黑体" panose="02010609060101010101" pitchFamily="49" charset="-122"/>
              </a:rPr>
              <a:t>U</a:t>
            </a:r>
            <a:r>
              <a:rPr kumimoji="1" lang="en-US" altLang="zh-CN" sz="2000" b="1" baseline="-25000" dirty="0">
                <a:solidFill>
                  <a:srgbClr val="000000"/>
                </a:solidFill>
                <a:latin typeface="Times New Roman" panose="02020603050405020304" pitchFamily="18" charset="0"/>
                <a:ea typeface="黑体" panose="02010609060101010101" pitchFamily="49" charset="-122"/>
              </a:rPr>
              <a:t>I</a:t>
            </a:r>
            <a:r>
              <a:rPr kumimoji="1" lang="en-US" altLang="zh-CN" sz="2000" b="1" dirty="0">
                <a:solidFill>
                  <a:srgbClr val="000000"/>
                </a:solidFill>
                <a:latin typeface="Times New Roman" panose="02020603050405020304" pitchFamily="18" charset="0"/>
                <a:ea typeface="黑体" panose="02010609060101010101" pitchFamily="49" charset="-122"/>
              </a:rPr>
              <a:t>(t)</a:t>
            </a:r>
            <a:r>
              <a:rPr kumimoji="1" lang="zh-CN" altLang="en-US" sz="2000" b="1" dirty="0">
                <a:solidFill>
                  <a:srgbClr val="000000"/>
                </a:solidFill>
                <a:latin typeface="Times New Roman" panose="02020603050405020304" pitchFamily="18" charset="0"/>
                <a:ea typeface="黑体" panose="02010609060101010101" pitchFamily="49" charset="-122"/>
              </a:rPr>
              <a:t>不变，直到下一个采样脉冲到来为止。</a:t>
            </a:r>
            <a:r>
              <a:rPr kumimoji="1" lang="zh-CN" altLang="en-US" sz="2000" b="1" dirty="0">
                <a:solidFill>
                  <a:srgbClr val="C00000"/>
                </a:solidFill>
                <a:latin typeface="Times New Roman" panose="02020603050405020304" pitchFamily="18" charset="0"/>
                <a:ea typeface="黑体" panose="02010609060101010101" pitchFamily="49" charset="-122"/>
              </a:rPr>
              <a:t>－－保持</a:t>
            </a:r>
            <a:endParaRPr kumimoji="1" lang="zh-CN" altLang="en-US" sz="2000" b="1" i="1" dirty="0">
              <a:solidFill>
                <a:srgbClr val="C00000"/>
              </a:solidFill>
              <a:latin typeface="Times New Roman" panose="02020603050405020304" pitchFamily="18" charset="0"/>
              <a:ea typeface="黑体" panose="02010609060101010101" pitchFamily="49" charset="-122"/>
            </a:endParaRPr>
          </a:p>
        </p:txBody>
      </p:sp>
      <p:sp>
        <p:nvSpPr>
          <p:cNvPr id="7" name="Text Box 14">
            <a:extLst>
              <a:ext uri="{FF2B5EF4-FFF2-40B4-BE49-F238E27FC236}">
                <a16:creationId xmlns:a16="http://schemas.microsoft.com/office/drawing/2014/main" id="{86167711-5A87-4D36-836A-DD8013633DA7}"/>
              </a:ext>
            </a:extLst>
          </p:cNvPr>
          <p:cNvSpPr txBox="1">
            <a:spLocks noChangeArrowheads="1"/>
          </p:cNvSpPr>
          <p:nvPr/>
        </p:nvSpPr>
        <p:spPr bwMode="auto">
          <a:xfrm>
            <a:off x="4367808" y="4698847"/>
            <a:ext cx="32750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r>
              <a:rPr kumimoji="1" lang="zh-CN" altLang="en-US" sz="2200" b="1" dirty="0">
                <a:solidFill>
                  <a:srgbClr val="C00000"/>
                </a:solidFill>
                <a:latin typeface="黑体" panose="02010609060101010101" pitchFamily="49" charset="-122"/>
                <a:ea typeface="黑体" panose="02010609060101010101" pitchFamily="49" charset="-122"/>
              </a:rPr>
              <a:t>取样保持电路及输出波形</a:t>
            </a:r>
          </a:p>
        </p:txBody>
      </p:sp>
    </p:spTree>
    <p:extLst>
      <p:ext uri="{BB962C8B-B14F-4D97-AF65-F5344CB8AC3E}">
        <p14:creationId xmlns:p14="http://schemas.microsoft.com/office/powerpoint/2010/main" val="3058896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4">
            <a:extLst>
              <a:ext uri="{FF2B5EF4-FFF2-40B4-BE49-F238E27FC236}">
                <a16:creationId xmlns:a16="http://schemas.microsoft.com/office/drawing/2014/main" id="{A4FACDD6-26E8-47EF-9087-9B88ACD367DC}"/>
              </a:ext>
            </a:extLst>
          </p:cNvPr>
          <p:cNvSpPr txBox="1">
            <a:spLocks noChangeArrowheads="1"/>
          </p:cNvSpPr>
          <p:nvPr/>
        </p:nvSpPr>
        <p:spPr bwMode="auto">
          <a:xfrm>
            <a:off x="660474" y="1658937"/>
            <a:ext cx="11124157"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en-US" altLang="zh-CN" sz="2200" b="1" dirty="0" smtClean="0">
                <a:solidFill>
                  <a:srgbClr val="000000"/>
                </a:solidFill>
                <a:latin typeface="Times New Roman" panose="02020603050405020304" pitchFamily="18" charset="0"/>
                <a:ea typeface="黑体" panose="02010609060101010101" pitchFamily="49" charset="-122"/>
              </a:rPr>
              <a:t>      </a:t>
            </a:r>
            <a:r>
              <a:rPr kumimoji="1" lang="zh-CN" altLang="en-US" sz="2200" b="1" dirty="0">
                <a:solidFill>
                  <a:srgbClr val="000000"/>
                </a:solidFill>
                <a:latin typeface="Times New Roman" panose="02020603050405020304" pitchFamily="18" charset="0"/>
                <a:ea typeface="黑体" panose="02010609060101010101" pitchFamily="49" charset="-122"/>
              </a:rPr>
              <a:t>输入的模拟电压经过取样保持后，得到的是</a:t>
            </a:r>
            <a:r>
              <a:rPr kumimoji="1" lang="zh-CN" altLang="en-US" sz="2200" b="1" dirty="0">
                <a:solidFill>
                  <a:srgbClr val="C00000"/>
                </a:solidFill>
                <a:latin typeface="Times New Roman" panose="02020603050405020304" pitchFamily="18" charset="0"/>
                <a:ea typeface="黑体" panose="02010609060101010101" pitchFamily="49" charset="-122"/>
              </a:rPr>
              <a:t>阶梯波</a:t>
            </a:r>
            <a:r>
              <a:rPr kumimoji="1" lang="zh-CN" altLang="en-US" sz="2200" b="1" dirty="0">
                <a:solidFill>
                  <a:srgbClr val="000000"/>
                </a:solidFill>
                <a:latin typeface="Times New Roman" panose="02020603050405020304" pitchFamily="18" charset="0"/>
                <a:ea typeface="黑体" panose="02010609060101010101" pitchFamily="49" charset="-122"/>
              </a:rPr>
              <a:t>。而该阶梯波仍是一个可以连续取值的模拟量，但</a:t>
            </a:r>
            <a:r>
              <a:rPr kumimoji="1" lang="en-US" altLang="zh-CN" sz="2200" b="1" i="1" dirty="0">
                <a:solidFill>
                  <a:srgbClr val="000000"/>
                </a:solidFill>
                <a:latin typeface="Times New Roman" panose="02020603050405020304" pitchFamily="18" charset="0"/>
                <a:ea typeface="黑体" panose="02010609060101010101" pitchFamily="49" charset="-122"/>
              </a:rPr>
              <a:t>n</a:t>
            </a:r>
            <a:r>
              <a:rPr kumimoji="1" lang="zh-CN" altLang="en-US" sz="2200" b="1" dirty="0">
                <a:solidFill>
                  <a:srgbClr val="000000"/>
                </a:solidFill>
                <a:latin typeface="Times New Roman" panose="02020603050405020304" pitchFamily="18" charset="0"/>
                <a:ea typeface="黑体" panose="02010609060101010101" pitchFamily="49" charset="-122"/>
              </a:rPr>
              <a:t>位数字量只能表示</a:t>
            </a:r>
            <a:r>
              <a:rPr kumimoji="1" lang="en-US" altLang="zh-CN" sz="2200" b="1" dirty="0">
                <a:solidFill>
                  <a:srgbClr val="000000"/>
                </a:solidFill>
                <a:latin typeface="Times New Roman" panose="02020603050405020304" pitchFamily="18" charset="0"/>
                <a:ea typeface="黑体" panose="02010609060101010101" pitchFamily="49" charset="-122"/>
              </a:rPr>
              <a:t>2</a:t>
            </a:r>
            <a:r>
              <a:rPr kumimoji="1" lang="en-US" altLang="zh-CN" sz="2200" b="1" i="1" baseline="30000" dirty="0">
                <a:solidFill>
                  <a:srgbClr val="000000"/>
                </a:solidFill>
                <a:latin typeface="Times New Roman" panose="02020603050405020304" pitchFamily="18" charset="0"/>
                <a:ea typeface="黑体" panose="02010609060101010101" pitchFamily="49" charset="-122"/>
              </a:rPr>
              <a:t>n</a:t>
            </a:r>
            <a:r>
              <a:rPr kumimoji="1" lang="zh-CN" altLang="en-US" sz="2200" b="1" dirty="0">
                <a:solidFill>
                  <a:srgbClr val="000000"/>
                </a:solidFill>
                <a:latin typeface="Times New Roman" panose="02020603050405020304" pitchFamily="18" charset="0"/>
                <a:ea typeface="黑体" panose="02010609060101010101" pitchFamily="49" charset="-122"/>
              </a:rPr>
              <a:t>个数值。因此，用数字量来表示连续变化的模拟量时就有一个类似于</a:t>
            </a:r>
            <a:r>
              <a:rPr kumimoji="1" lang="zh-CN" altLang="en-US" sz="2200" b="1" dirty="0">
                <a:solidFill>
                  <a:srgbClr val="7030A0"/>
                </a:solidFill>
                <a:latin typeface="Times New Roman" panose="02020603050405020304" pitchFamily="18" charset="0"/>
                <a:ea typeface="黑体" panose="02010609060101010101" pitchFamily="49" charset="-122"/>
              </a:rPr>
              <a:t>四舍五入的近似问题</a:t>
            </a:r>
            <a:r>
              <a:rPr kumimoji="1" lang="zh-CN" altLang="en-US" sz="2200" b="1" dirty="0">
                <a:solidFill>
                  <a:srgbClr val="000000"/>
                </a:solidFill>
                <a:latin typeface="Times New Roman" panose="02020603050405020304" pitchFamily="18" charset="0"/>
                <a:ea typeface="黑体" panose="02010609060101010101" pitchFamily="49" charset="-122"/>
              </a:rPr>
              <a:t>。</a:t>
            </a:r>
          </a:p>
        </p:txBody>
      </p:sp>
      <p:sp>
        <p:nvSpPr>
          <p:cNvPr id="4" name="Text Box 6">
            <a:extLst>
              <a:ext uri="{FF2B5EF4-FFF2-40B4-BE49-F238E27FC236}">
                <a16:creationId xmlns:a16="http://schemas.microsoft.com/office/drawing/2014/main" id="{D5294B57-12B6-49B1-B8FA-BE4C470A1E80}"/>
              </a:ext>
            </a:extLst>
          </p:cNvPr>
          <p:cNvSpPr txBox="1">
            <a:spLocks noChangeArrowheads="1"/>
          </p:cNvSpPr>
          <p:nvPr/>
        </p:nvSpPr>
        <p:spPr bwMode="auto">
          <a:xfrm>
            <a:off x="660475" y="1222375"/>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0000FF"/>
                </a:solidFill>
                <a:latin typeface="Times New Roman" panose="02020603050405020304" pitchFamily="18" charset="0"/>
                <a:ea typeface="黑体" panose="02010609060101010101" pitchFamily="49" charset="-122"/>
              </a:rPr>
              <a:t>2.</a:t>
            </a:r>
            <a:r>
              <a:rPr kumimoji="1" lang="zh-CN" altLang="en-US" sz="2400" b="1" dirty="0">
                <a:solidFill>
                  <a:srgbClr val="0000FF"/>
                </a:solidFill>
                <a:latin typeface="Times New Roman" panose="02020603050405020304" pitchFamily="18" charset="0"/>
                <a:ea typeface="黑体" panose="02010609060101010101" pitchFamily="49" charset="-122"/>
              </a:rPr>
              <a:t>量化和编码 </a:t>
            </a:r>
          </a:p>
        </p:txBody>
      </p:sp>
      <p:sp>
        <p:nvSpPr>
          <p:cNvPr id="5" name="Rectangle 7">
            <a:extLst>
              <a:ext uri="{FF2B5EF4-FFF2-40B4-BE49-F238E27FC236}">
                <a16:creationId xmlns:a16="http://schemas.microsoft.com/office/drawing/2014/main" id="{E00B864C-1BA1-4AE2-8BF7-39B46FEFF7A2}"/>
              </a:ext>
            </a:extLst>
          </p:cNvPr>
          <p:cNvSpPr>
            <a:spLocks noChangeArrowheads="1"/>
          </p:cNvSpPr>
          <p:nvPr/>
        </p:nvSpPr>
        <p:spPr bwMode="auto">
          <a:xfrm>
            <a:off x="671882" y="3004961"/>
            <a:ext cx="11124156"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20000"/>
              </a:lnSpc>
              <a:spcBef>
                <a:spcPct val="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   </a:t>
            </a:r>
            <a:r>
              <a:rPr kumimoji="1" lang="en-US" altLang="zh-CN" sz="2200" b="1" dirty="0" smtClean="0">
                <a:solidFill>
                  <a:srgbClr val="000000"/>
                </a:solidFill>
                <a:latin typeface="Times New Roman" panose="02020603050405020304" pitchFamily="18" charset="0"/>
                <a:ea typeface="黑体" panose="02010609060101010101" pitchFamily="49" charset="-122"/>
              </a:rPr>
              <a:t>     </a:t>
            </a:r>
            <a:r>
              <a:rPr kumimoji="1" lang="zh-CN" altLang="en-US" sz="2200" b="1" dirty="0">
                <a:solidFill>
                  <a:srgbClr val="000000"/>
                </a:solidFill>
                <a:latin typeface="Times New Roman" panose="02020603050405020304" pitchFamily="18" charset="0"/>
                <a:ea typeface="黑体" panose="02010609060101010101" pitchFamily="49" charset="-122"/>
              </a:rPr>
              <a:t>将采样后的样值电平归化到与之接近的</a:t>
            </a:r>
            <a:r>
              <a:rPr kumimoji="1" lang="zh-CN" altLang="en-US" sz="2200" b="1" dirty="0">
                <a:solidFill>
                  <a:srgbClr val="C00000"/>
                </a:solidFill>
                <a:latin typeface="Times New Roman" panose="02020603050405020304" pitchFamily="18" charset="0"/>
                <a:ea typeface="黑体" panose="02010609060101010101" pitchFamily="49" charset="-122"/>
              </a:rPr>
              <a:t>离散电平</a:t>
            </a:r>
            <a:r>
              <a:rPr kumimoji="1" lang="zh-CN" altLang="en-US" sz="2200" b="1" dirty="0">
                <a:solidFill>
                  <a:srgbClr val="000000"/>
                </a:solidFill>
                <a:latin typeface="Times New Roman" panose="02020603050405020304" pitchFamily="18" charset="0"/>
                <a:ea typeface="黑体" panose="02010609060101010101" pitchFamily="49" charset="-122"/>
              </a:rPr>
              <a:t>上，这个过程称为</a:t>
            </a:r>
            <a:r>
              <a:rPr kumimoji="1" lang="zh-CN" altLang="en-US" sz="2200" b="1" dirty="0">
                <a:solidFill>
                  <a:srgbClr val="C00000"/>
                </a:solidFill>
                <a:latin typeface="Times New Roman" panose="02020603050405020304" pitchFamily="18" charset="0"/>
                <a:ea typeface="黑体" panose="02010609060101010101" pitchFamily="49" charset="-122"/>
              </a:rPr>
              <a:t>量化</a:t>
            </a:r>
            <a:r>
              <a:rPr kumimoji="1" lang="zh-CN" altLang="en-US" sz="2200" b="1" dirty="0">
                <a:solidFill>
                  <a:srgbClr val="000000"/>
                </a:solidFill>
                <a:latin typeface="Times New Roman" panose="02020603050405020304" pitchFamily="18" charset="0"/>
                <a:ea typeface="黑体" panose="02010609060101010101" pitchFamily="49" charset="-122"/>
              </a:rPr>
              <a:t>。指定的离散电平称为</a:t>
            </a:r>
            <a:r>
              <a:rPr kumimoji="1" lang="zh-CN" altLang="en-US" sz="2200" b="1" dirty="0">
                <a:solidFill>
                  <a:srgbClr val="C00000"/>
                </a:solidFill>
                <a:latin typeface="Times New Roman" panose="02020603050405020304" pitchFamily="18" charset="0"/>
                <a:ea typeface="黑体" panose="02010609060101010101" pitchFamily="49" charset="-122"/>
              </a:rPr>
              <a:t>量化电平</a:t>
            </a:r>
            <a:r>
              <a:rPr kumimoji="1" lang="en-US" altLang="zh-CN" sz="2200" b="1" i="1" dirty="0" err="1">
                <a:solidFill>
                  <a:srgbClr val="000000"/>
                </a:solidFill>
                <a:latin typeface="Times New Roman" panose="02020603050405020304" pitchFamily="18" charset="0"/>
                <a:ea typeface="黑体" panose="02010609060101010101" pitchFamily="49" charset="-122"/>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rPr>
              <a:t>q</a:t>
            </a:r>
            <a:r>
              <a:rPr kumimoji="1" lang="en-US" altLang="zh-CN" sz="2200" b="1" dirty="0">
                <a:solidFill>
                  <a:srgbClr val="0033CC"/>
                </a:solidFill>
                <a:latin typeface="Times New Roman" panose="02020603050405020304" pitchFamily="18" charset="0"/>
                <a:ea typeface="黑体" panose="02010609060101010101" pitchFamily="49" charset="-122"/>
              </a:rPr>
              <a:t> </a:t>
            </a:r>
            <a:r>
              <a:rPr kumimoji="1" lang="zh-CN" altLang="en-US" sz="2200" b="1" dirty="0">
                <a:solidFill>
                  <a:srgbClr val="000000"/>
                </a:solidFill>
                <a:latin typeface="Times New Roman" panose="02020603050405020304" pitchFamily="18" charset="0"/>
                <a:ea typeface="黑体" panose="02010609060101010101" pitchFamily="49" charset="-122"/>
              </a:rPr>
              <a:t>。用二进制数码来表示各个量化电平的过程称为</a:t>
            </a:r>
            <a:r>
              <a:rPr kumimoji="1" lang="zh-CN" altLang="en-US" sz="2200" b="1" dirty="0">
                <a:solidFill>
                  <a:srgbClr val="C00000"/>
                </a:solidFill>
                <a:latin typeface="Times New Roman" panose="02020603050405020304" pitchFamily="18" charset="0"/>
                <a:ea typeface="黑体" panose="02010609060101010101" pitchFamily="49" charset="-122"/>
              </a:rPr>
              <a:t>编码</a:t>
            </a:r>
            <a:r>
              <a:rPr kumimoji="1" lang="zh-CN" altLang="en-US" sz="2200" b="1" dirty="0">
                <a:solidFill>
                  <a:srgbClr val="000000"/>
                </a:solidFill>
                <a:latin typeface="Times New Roman" panose="02020603050405020304" pitchFamily="18" charset="0"/>
                <a:ea typeface="黑体" panose="02010609060101010101" pitchFamily="49" charset="-122"/>
              </a:rPr>
              <a:t>。两个量化电平之间的差值称为</a:t>
            </a:r>
            <a:r>
              <a:rPr kumimoji="1" lang="zh-CN" altLang="en-US" sz="2200" b="1" dirty="0">
                <a:solidFill>
                  <a:srgbClr val="C00000"/>
                </a:solidFill>
                <a:latin typeface="Times New Roman" panose="02020603050405020304" pitchFamily="18" charset="0"/>
                <a:ea typeface="黑体" panose="02010609060101010101" pitchFamily="49" charset="-122"/>
              </a:rPr>
              <a:t>量化单位</a:t>
            </a:r>
            <a:r>
              <a:rPr kumimoji="1" lang="el-GR" altLang="zh-CN" sz="2200" b="1" dirty="0">
                <a:solidFill>
                  <a:srgbClr val="C00000"/>
                </a:solidFill>
                <a:latin typeface="Times New Roman" panose="02020603050405020304" pitchFamily="18" charset="0"/>
                <a:ea typeface="黑体" panose="02010609060101010101" pitchFamily="49" charset="-122"/>
              </a:rPr>
              <a:t>Δ</a:t>
            </a:r>
            <a:r>
              <a:rPr kumimoji="1" lang="zh-CN" altLang="en-US" sz="2200" b="1" dirty="0">
                <a:solidFill>
                  <a:srgbClr val="000000"/>
                </a:solidFill>
                <a:latin typeface="Times New Roman" panose="02020603050405020304" pitchFamily="18" charset="0"/>
                <a:ea typeface="黑体" panose="02010609060101010101" pitchFamily="49" charset="-122"/>
              </a:rPr>
              <a:t>，位数越多，量化等级越细，</a:t>
            </a:r>
            <a:r>
              <a:rPr kumimoji="1" lang="el-GR" altLang="zh-CN" sz="2200" b="1" dirty="0">
                <a:solidFill>
                  <a:srgbClr val="000000"/>
                </a:solidFill>
                <a:latin typeface="Times New Roman" panose="02020603050405020304" pitchFamily="18" charset="0"/>
                <a:ea typeface="黑体" panose="02010609060101010101" pitchFamily="49" charset="-122"/>
              </a:rPr>
              <a:t>Δ</a:t>
            </a:r>
            <a:r>
              <a:rPr kumimoji="1" lang="zh-CN" altLang="en-US" sz="2200" b="1" dirty="0">
                <a:solidFill>
                  <a:srgbClr val="000000"/>
                </a:solidFill>
                <a:latin typeface="Times New Roman" panose="02020603050405020304" pitchFamily="18" charset="0"/>
                <a:ea typeface="黑体" panose="02010609060101010101" pitchFamily="49" charset="-122"/>
              </a:rPr>
              <a:t>就越小。取样保持后未量化的</a:t>
            </a:r>
            <a:r>
              <a:rPr kumimoji="1" lang="en-US" altLang="zh-CN" sz="2200" b="1" i="1" dirty="0" err="1">
                <a:solidFill>
                  <a:srgbClr val="000000"/>
                </a:solidFill>
                <a:latin typeface="Times New Roman" panose="02020603050405020304" pitchFamily="18" charset="0"/>
                <a:ea typeface="黑体" panose="02010609060101010101" pitchFamily="49" charset="-122"/>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rPr>
              <a:t>o</a:t>
            </a:r>
            <a:r>
              <a:rPr kumimoji="1" lang="zh-CN" altLang="en-US" sz="2200" b="1" dirty="0">
                <a:solidFill>
                  <a:srgbClr val="000000"/>
                </a:solidFill>
                <a:latin typeface="Times New Roman" panose="02020603050405020304" pitchFamily="18" charset="0"/>
                <a:ea typeface="黑体" panose="02010609060101010101" pitchFamily="49" charset="-122"/>
              </a:rPr>
              <a:t>值与量化电平</a:t>
            </a:r>
            <a:r>
              <a:rPr kumimoji="1" lang="en-US" altLang="zh-CN" sz="2200" b="1" i="1" dirty="0" err="1">
                <a:solidFill>
                  <a:srgbClr val="000000"/>
                </a:solidFill>
                <a:latin typeface="Times New Roman" panose="02020603050405020304" pitchFamily="18" charset="0"/>
                <a:ea typeface="黑体" panose="02010609060101010101" pitchFamily="49" charset="-122"/>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rPr>
              <a:t>q</a:t>
            </a:r>
            <a:r>
              <a:rPr kumimoji="1" lang="zh-CN" altLang="en-US" sz="2200" b="1" dirty="0">
                <a:solidFill>
                  <a:srgbClr val="000000"/>
                </a:solidFill>
                <a:latin typeface="Times New Roman" panose="02020603050405020304" pitchFamily="18" charset="0"/>
                <a:ea typeface="黑体" panose="02010609060101010101" pitchFamily="49" charset="-122"/>
              </a:rPr>
              <a:t>值通常是不相等的，其差值称为</a:t>
            </a:r>
            <a:r>
              <a:rPr kumimoji="1" lang="zh-CN" altLang="en-US" sz="2200" b="1" dirty="0">
                <a:solidFill>
                  <a:srgbClr val="C00000"/>
                </a:solidFill>
                <a:latin typeface="Times New Roman" panose="02020603050405020304" pitchFamily="18" charset="0"/>
                <a:ea typeface="黑体" panose="02010609060101010101" pitchFamily="49" charset="-122"/>
              </a:rPr>
              <a:t>量化误差</a:t>
            </a:r>
            <a:r>
              <a:rPr kumimoji="1" lang="el-GR" altLang="zh-CN" sz="2200" b="1" i="1" dirty="0">
                <a:solidFill>
                  <a:srgbClr val="C00000"/>
                </a:solidFill>
                <a:latin typeface="Times New Roman" panose="02020603050405020304" pitchFamily="18" charset="0"/>
                <a:ea typeface="黑体" panose="02010609060101010101" pitchFamily="49" charset="-122"/>
              </a:rPr>
              <a:t>ε</a:t>
            </a:r>
            <a:r>
              <a:rPr kumimoji="1" lang="zh-CN" altLang="en-US" sz="2200" b="1" dirty="0">
                <a:solidFill>
                  <a:srgbClr val="000000"/>
                </a:solidFill>
                <a:latin typeface="Times New Roman" panose="02020603050405020304" pitchFamily="18" charset="0"/>
                <a:ea typeface="黑体" panose="02010609060101010101" pitchFamily="49" charset="-122"/>
              </a:rPr>
              <a:t>，即</a:t>
            </a:r>
            <a:r>
              <a:rPr kumimoji="1" lang="el-GR" altLang="zh-CN" sz="2200" b="1" i="1" dirty="0">
                <a:solidFill>
                  <a:srgbClr val="000000"/>
                </a:solidFill>
                <a:latin typeface="Times New Roman" panose="02020603050405020304" pitchFamily="18" charset="0"/>
                <a:ea typeface="黑体" panose="02010609060101010101" pitchFamily="49" charset="-122"/>
              </a:rPr>
              <a:t>ε</a:t>
            </a:r>
            <a:r>
              <a:rPr kumimoji="1" lang="en-US" altLang="zh-CN" sz="2200" b="1" dirty="0">
                <a:solidFill>
                  <a:srgbClr val="000000"/>
                </a:solidFill>
                <a:latin typeface="Times New Roman" panose="02020603050405020304" pitchFamily="18" charset="0"/>
                <a:ea typeface="黑体" panose="02010609060101010101" pitchFamily="49" charset="-122"/>
              </a:rPr>
              <a:t>=</a:t>
            </a:r>
            <a:r>
              <a:rPr kumimoji="1" lang="en-US" altLang="zh-CN" sz="2200" b="1" i="1" dirty="0" err="1">
                <a:solidFill>
                  <a:srgbClr val="000000"/>
                </a:solidFill>
                <a:latin typeface="Times New Roman" panose="02020603050405020304" pitchFamily="18" charset="0"/>
                <a:ea typeface="黑体" panose="02010609060101010101" pitchFamily="49" charset="-122"/>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rPr>
              <a:t>o</a:t>
            </a:r>
            <a:r>
              <a:rPr kumimoji="1" lang="en-US" altLang="zh-CN" sz="2200" b="1" dirty="0" err="1">
                <a:solidFill>
                  <a:srgbClr val="000000"/>
                </a:solidFill>
                <a:latin typeface="Times New Roman" panose="02020603050405020304" pitchFamily="18" charset="0"/>
                <a:ea typeface="黑体" panose="02010609060101010101" pitchFamily="49" charset="-122"/>
              </a:rPr>
              <a:t>-</a:t>
            </a:r>
            <a:r>
              <a:rPr kumimoji="1" lang="en-US" altLang="zh-CN" sz="2200" b="1" i="1" dirty="0" err="1">
                <a:solidFill>
                  <a:srgbClr val="000000"/>
                </a:solidFill>
                <a:latin typeface="Times New Roman" panose="02020603050405020304" pitchFamily="18" charset="0"/>
                <a:ea typeface="黑体" panose="02010609060101010101" pitchFamily="49" charset="-122"/>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rPr>
              <a:t>q</a:t>
            </a:r>
            <a:r>
              <a:rPr kumimoji="1" lang="zh-CN" altLang="en-US" sz="2200" b="1" dirty="0">
                <a:solidFill>
                  <a:srgbClr val="000000"/>
                </a:solidFill>
                <a:latin typeface="Times New Roman" panose="02020603050405020304" pitchFamily="18" charset="0"/>
                <a:ea typeface="黑体" panose="02010609060101010101" pitchFamily="49" charset="-122"/>
              </a:rPr>
              <a:t>。</a:t>
            </a:r>
          </a:p>
        </p:txBody>
      </p:sp>
      <p:sp>
        <p:nvSpPr>
          <p:cNvPr id="6" name="Rectangle 8">
            <a:extLst>
              <a:ext uri="{FF2B5EF4-FFF2-40B4-BE49-F238E27FC236}">
                <a16:creationId xmlns:a16="http://schemas.microsoft.com/office/drawing/2014/main" id="{1224E060-B07C-41E5-9E1E-9008F78D203A}"/>
              </a:ext>
            </a:extLst>
          </p:cNvPr>
          <p:cNvSpPr>
            <a:spLocks noChangeArrowheads="1"/>
          </p:cNvSpPr>
          <p:nvPr/>
        </p:nvSpPr>
        <p:spPr bwMode="auto">
          <a:xfrm>
            <a:off x="1199456" y="4772026"/>
            <a:ext cx="66468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2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量化的方法一般有两种：</a:t>
            </a:r>
            <a:r>
              <a:rPr kumimoji="1" lang="zh-CN" altLang="en-US" sz="2200" b="1" i="0" u="none" strike="noStrike" kern="0" cap="none" spc="0" normalizeH="0" baseline="0" noProof="0" dirty="0">
                <a:ln>
                  <a:noFill/>
                </a:ln>
                <a:solidFill>
                  <a:srgbClr val="FFC000"/>
                </a:solidFill>
                <a:effectLst/>
                <a:uLnTx/>
                <a:uFillTx/>
                <a:latin typeface="黑体" panose="02010609060101010101" pitchFamily="49" charset="-122"/>
                <a:ea typeface="黑体" panose="02010609060101010101" pitchFamily="49" charset="-122"/>
              </a:rPr>
              <a:t>只舍不入法</a:t>
            </a:r>
            <a:r>
              <a:rPr kumimoji="1" lang="zh-CN" altLang="en-US" sz="22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和</a:t>
            </a:r>
            <a:r>
              <a:rPr kumimoji="1" lang="zh-CN" altLang="en-US" sz="2200" b="1" i="0" u="none" strike="noStrike" kern="0" cap="none" spc="0" normalizeH="0" baseline="0" noProof="0" dirty="0">
                <a:ln>
                  <a:noFill/>
                </a:ln>
                <a:solidFill>
                  <a:srgbClr val="FFC000"/>
                </a:solidFill>
                <a:effectLst/>
                <a:uLnTx/>
                <a:uFillTx/>
                <a:latin typeface="黑体" panose="02010609060101010101" pitchFamily="49" charset="-122"/>
                <a:ea typeface="黑体" panose="02010609060101010101" pitchFamily="49" charset="-122"/>
              </a:rPr>
              <a:t>有舍有入法</a:t>
            </a:r>
            <a:r>
              <a:rPr kumimoji="1" lang="zh-CN" altLang="en-US" sz="22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843200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7">
            <a:extLst>
              <a:ext uri="{FF2B5EF4-FFF2-40B4-BE49-F238E27FC236}">
                <a16:creationId xmlns:a16="http://schemas.microsoft.com/office/drawing/2014/main" id="{D492F5A9-90B0-4CCC-BBA2-272605A94ABE}"/>
              </a:ext>
            </a:extLst>
          </p:cNvPr>
          <p:cNvSpPr txBox="1">
            <a:spLocks noChangeArrowheads="1"/>
          </p:cNvSpPr>
          <p:nvPr/>
        </p:nvSpPr>
        <p:spPr bwMode="auto">
          <a:xfrm>
            <a:off x="1136475" y="1772816"/>
            <a:ext cx="4959525"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20000"/>
              </a:lnSpc>
              <a:spcBef>
                <a:spcPct val="20000"/>
              </a:spcBef>
              <a:spcAft>
                <a:spcPct val="0"/>
              </a:spcAft>
              <a:buClrTx/>
              <a:buSzTx/>
              <a:buFontTx/>
              <a:buNone/>
              <a:tabLst/>
              <a:defRPr/>
            </a:pPr>
            <a:r>
              <a:rPr kumimoji="1" lang="en-US" altLang="zh-CN" sz="22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1)</a:t>
            </a:r>
            <a:r>
              <a:rPr kumimoji="1" lang="zh-CN" altLang="en-US" sz="22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只舍不入法</a:t>
            </a:r>
          </a:p>
          <a:p>
            <a:pPr marL="0" marR="0" lvl="0" indent="0" algn="just" defTabSz="914400" eaLnBrk="1" fontAlgn="base" latinLnBrk="0" hangingPunct="1">
              <a:lnSpc>
                <a:spcPct val="120000"/>
              </a:lnSpc>
              <a:spcBef>
                <a:spcPct val="20000"/>
              </a:spcBef>
              <a:spcAft>
                <a:spcPct val="0"/>
              </a:spcAft>
              <a:buClrTx/>
              <a:buSzTx/>
              <a:buFontTx/>
              <a:buNone/>
              <a:tabLst/>
              <a:defRPr/>
            </a:pP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当</a:t>
            </a:r>
            <a:r>
              <a:rPr kumimoji="1" lang="en-US" altLang="zh-CN" sz="2200" b="1" i="1" u="none" strike="noStrike" kern="0" cap="none" spc="0" normalizeH="0" baseline="0" noProof="0" dirty="0" err="1">
                <a:ln>
                  <a:noFill/>
                </a:ln>
                <a:solidFill>
                  <a:srgbClr val="0033CC"/>
                </a:solidFill>
                <a:effectLst/>
                <a:uLnTx/>
                <a:uFillTx/>
                <a:latin typeface="Times New Roman" panose="02020603050405020304" pitchFamily="18" charset="0"/>
                <a:ea typeface="黑体" panose="02010609060101010101" pitchFamily="49" charset="-122"/>
              </a:rPr>
              <a:t>U</a:t>
            </a:r>
            <a:r>
              <a:rPr kumimoji="1" lang="en-US" altLang="zh-CN" sz="2200" b="1" i="0" u="none" strike="noStrike" kern="0" cap="none" spc="0" normalizeH="0" baseline="-25000" noProof="0" dirty="0" err="1">
                <a:ln>
                  <a:noFill/>
                </a:ln>
                <a:solidFill>
                  <a:srgbClr val="0033CC"/>
                </a:solidFill>
                <a:effectLst/>
                <a:uLnTx/>
                <a:uFillTx/>
                <a:latin typeface="Times New Roman" panose="02020603050405020304" pitchFamily="18" charset="0"/>
                <a:ea typeface="黑体" panose="02010609060101010101" pitchFamily="49" charset="-122"/>
              </a:rPr>
              <a:t>o</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的尾数</a:t>
            </a:r>
            <a:r>
              <a:rPr kumimoji="1" lang="zh-CN" altLang="en-US" sz="18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a:t>
            </a:r>
            <a:r>
              <a:rPr kumimoji="1" lang="el-GR" altLang="zh-CN"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Δ</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时，舍尾取整。</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这种方法</a:t>
            </a:r>
            <a:r>
              <a:rPr kumimoji="1" lang="el-GR"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ε</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总为正值，</a:t>
            </a:r>
            <a:r>
              <a:rPr kumimoji="1" lang="el-GR" altLang="zh-CN" sz="2200" b="1" i="1"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ε</a:t>
            </a:r>
            <a:r>
              <a:rPr kumimoji="1" lang="en-US" altLang="zh-CN" sz="2200" b="1" i="0" u="none" strike="noStrike" kern="0" cap="none" spc="0" normalizeH="0" baseline="-25000" noProof="0" dirty="0">
                <a:ln>
                  <a:noFill/>
                </a:ln>
                <a:solidFill>
                  <a:srgbClr val="FF0000"/>
                </a:solidFill>
                <a:effectLst/>
                <a:uLnTx/>
                <a:uFillTx/>
                <a:latin typeface="Times New Roman" panose="02020603050405020304" pitchFamily="18" charset="0"/>
                <a:ea typeface="黑体" panose="02010609060101010101" pitchFamily="49" charset="-122"/>
              </a:rPr>
              <a:t>max</a:t>
            </a:r>
            <a:r>
              <a:rPr kumimoji="1" lang="zh-CN" altLang="en-US"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 </a:t>
            </a:r>
            <a:r>
              <a:rPr kumimoji="1" lang="el-GR"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Δ</a:t>
            </a:r>
            <a:r>
              <a:rPr kumimoji="1" lang="el-GR" altLang="zh-CN" sz="18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 </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a:t>
            </a:r>
          </a:p>
        </p:txBody>
      </p:sp>
      <p:sp>
        <p:nvSpPr>
          <p:cNvPr id="4" name="Text Box 9">
            <a:extLst>
              <a:ext uri="{FF2B5EF4-FFF2-40B4-BE49-F238E27FC236}">
                <a16:creationId xmlns:a16="http://schemas.microsoft.com/office/drawing/2014/main" id="{95AF8485-7A61-41F2-AFE3-D3B67128427B}"/>
              </a:ext>
            </a:extLst>
          </p:cNvPr>
          <p:cNvSpPr txBox="1">
            <a:spLocks noChangeArrowheads="1"/>
          </p:cNvSpPr>
          <p:nvPr/>
        </p:nvSpPr>
        <p:spPr bwMode="auto">
          <a:xfrm>
            <a:off x="1136475" y="3893912"/>
            <a:ext cx="4766741"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10000"/>
              </a:lnSpc>
              <a:spcBef>
                <a:spcPct val="10000"/>
              </a:spcBef>
              <a:spcAft>
                <a:spcPct val="0"/>
              </a:spcAft>
              <a:buClrTx/>
              <a:buSzTx/>
              <a:buFontTx/>
              <a:buNone/>
              <a:tabLst/>
              <a:defRPr/>
            </a:pPr>
            <a:r>
              <a:rPr kumimoji="1" lang="en-US" altLang="zh-CN" sz="22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2)</a:t>
            </a:r>
            <a:r>
              <a:rPr kumimoji="1" lang="zh-CN" altLang="en-US" sz="22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有舍有入法</a:t>
            </a:r>
          </a:p>
          <a:p>
            <a:pPr marL="0" marR="0" lvl="0" indent="0" algn="just" defTabSz="914400" eaLnBrk="1" fontAlgn="base" latinLnBrk="0" hangingPunct="1">
              <a:lnSpc>
                <a:spcPct val="110000"/>
              </a:lnSpc>
              <a:spcBef>
                <a:spcPct val="10000"/>
              </a:spcBef>
              <a:spcAft>
                <a:spcPct val="0"/>
              </a:spcAft>
              <a:buClrTx/>
              <a:buSzTx/>
              <a:buFontTx/>
              <a:buNone/>
              <a:tabLst/>
              <a:defRPr/>
            </a:pP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当</a:t>
            </a:r>
            <a:r>
              <a:rPr kumimoji="1" lang="en-US" altLang="zh-CN" sz="2200" b="1" i="1" u="none" strike="noStrike" kern="0" cap="none" spc="0" normalizeH="0" baseline="0" noProof="0" dirty="0" err="1">
                <a:ln>
                  <a:noFill/>
                </a:ln>
                <a:solidFill>
                  <a:srgbClr val="0033CC"/>
                </a:solidFill>
                <a:effectLst/>
                <a:uLnTx/>
                <a:uFillTx/>
                <a:latin typeface="Times New Roman" panose="02020603050405020304" pitchFamily="18" charset="0"/>
                <a:ea typeface="黑体" panose="02010609060101010101" pitchFamily="49" charset="-122"/>
              </a:rPr>
              <a:t>U</a:t>
            </a:r>
            <a:r>
              <a:rPr kumimoji="1" lang="en-US" altLang="zh-CN" sz="2200" b="1" i="0" u="none" strike="noStrike" kern="0" cap="none" spc="0" normalizeH="0" baseline="-25000" noProof="0" dirty="0" err="1">
                <a:ln>
                  <a:noFill/>
                </a:ln>
                <a:solidFill>
                  <a:srgbClr val="0033CC"/>
                </a:solidFill>
                <a:effectLst/>
                <a:uLnTx/>
                <a:uFillTx/>
                <a:latin typeface="Times New Roman" panose="02020603050405020304" pitchFamily="18" charset="0"/>
                <a:ea typeface="黑体" panose="02010609060101010101" pitchFamily="49" charset="-122"/>
              </a:rPr>
              <a:t>o</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的尾数＜</a:t>
            </a:r>
            <a:r>
              <a:rPr kumimoji="1" lang="el-GR" altLang="zh-CN" sz="18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Δ</a:t>
            </a:r>
            <a:r>
              <a:rPr kumimoji="1" lang="en-US" altLang="zh-CN"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/2</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时，舍尾取整；当</a:t>
            </a:r>
            <a:r>
              <a:rPr kumimoji="1" lang="en-US" altLang="zh-CN" sz="2200" b="1" i="1" u="none" strike="noStrike" kern="0" cap="none" spc="0" normalizeH="0" baseline="0" noProof="0" dirty="0" err="1">
                <a:ln>
                  <a:noFill/>
                </a:ln>
                <a:solidFill>
                  <a:srgbClr val="0033CC"/>
                </a:solidFill>
                <a:effectLst/>
                <a:uLnTx/>
                <a:uFillTx/>
                <a:latin typeface="Times New Roman" panose="02020603050405020304" pitchFamily="18" charset="0"/>
                <a:ea typeface="黑体" panose="02010609060101010101" pitchFamily="49" charset="-122"/>
              </a:rPr>
              <a:t>U</a:t>
            </a:r>
            <a:r>
              <a:rPr kumimoji="1" lang="en-US" altLang="zh-CN" sz="2200" b="1" i="0" u="none" strike="noStrike" kern="0" cap="none" spc="0" normalizeH="0" baseline="-25000" noProof="0" dirty="0" err="1">
                <a:ln>
                  <a:noFill/>
                </a:ln>
                <a:solidFill>
                  <a:srgbClr val="0033CC"/>
                </a:solidFill>
                <a:effectLst/>
                <a:uLnTx/>
                <a:uFillTx/>
                <a:latin typeface="Times New Roman" panose="02020603050405020304" pitchFamily="18" charset="0"/>
                <a:ea typeface="黑体" panose="02010609060101010101" pitchFamily="49" charset="-122"/>
              </a:rPr>
              <a:t>o</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的尾数≥</a:t>
            </a:r>
            <a:r>
              <a:rPr kumimoji="1" lang="el-GR" altLang="zh-CN" sz="18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Δ</a:t>
            </a:r>
            <a:r>
              <a:rPr kumimoji="1" lang="en-US" altLang="zh-CN"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/2</a:t>
            </a:r>
            <a:r>
              <a:rPr kumimoji="1" lang="zh-CN" altLang="en-US" sz="2200" b="1" i="0" u="none" strike="noStrike" kern="0" cap="none" spc="0" normalizeH="0" baseline="0" noProof="0" dirty="0">
                <a:ln>
                  <a:noFill/>
                </a:ln>
                <a:solidFill>
                  <a:srgbClr val="0033CC"/>
                </a:solidFill>
                <a:effectLst/>
                <a:uLnTx/>
                <a:uFillTx/>
                <a:latin typeface="Times New Roman" panose="02020603050405020304" pitchFamily="18" charset="0"/>
                <a:ea typeface="黑体" panose="02010609060101010101" pitchFamily="49" charset="-122"/>
              </a:rPr>
              <a:t>时，舍尾入整。</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这种方法</a:t>
            </a:r>
            <a:r>
              <a:rPr kumimoji="1" lang="el-GR" altLang="zh-CN" sz="1800" b="1"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ε</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可正可负，但是</a:t>
            </a:r>
            <a:r>
              <a:rPr kumimoji="1"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a:t>
            </a:r>
            <a:r>
              <a:rPr kumimoji="1" lang="el-GR" altLang="zh-CN" sz="1800" b="1" i="1"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ε</a:t>
            </a:r>
            <a:r>
              <a:rPr kumimoji="1"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 </a:t>
            </a:r>
            <a:r>
              <a:rPr kumimoji="1" lang="en-US" altLang="zh-CN" sz="2200" b="1" i="0" u="none" strike="noStrike" kern="0" cap="none" spc="0" normalizeH="0" baseline="-25000" noProof="0" dirty="0">
                <a:ln>
                  <a:noFill/>
                </a:ln>
                <a:solidFill>
                  <a:srgbClr val="FF0000"/>
                </a:solidFill>
                <a:effectLst/>
                <a:uLnTx/>
                <a:uFillTx/>
                <a:latin typeface="Times New Roman" panose="02020603050405020304" pitchFamily="18" charset="0"/>
                <a:ea typeface="黑体" panose="02010609060101010101" pitchFamily="49" charset="-122"/>
              </a:rPr>
              <a:t>max</a:t>
            </a:r>
            <a:r>
              <a:rPr kumimoji="1"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 </a:t>
            </a:r>
            <a:r>
              <a:rPr kumimoji="1" lang="el-GR"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Δ</a:t>
            </a:r>
            <a:r>
              <a:rPr kumimoji="1"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 </a:t>
            </a:r>
            <a:r>
              <a:rPr kumimoji="1" lang="en-US" altLang="zh-CN" sz="22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rPr>
              <a:t>/2</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。可见，它的误差要小。 </a:t>
            </a:r>
          </a:p>
        </p:txBody>
      </p:sp>
      <p:pic>
        <p:nvPicPr>
          <p:cNvPr id="5" name="Picture 10">
            <a:extLst>
              <a:ext uri="{FF2B5EF4-FFF2-40B4-BE49-F238E27FC236}">
                <a16:creationId xmlns:a16="http://schemas.microsoft.com/office/drawing/2014/main" id="{940348BB-D8AE-41FC-AC8B-A6BCEB67D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349" y="4142848"/>
            <a:ext cx="4092772" cy="26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a:extLst>
              <a:ext uri="{FF2B5EF4-FFF2-40B4-BE49-F238E27FC236}">
                <a16:creationId xmlns:a16="http://schemas.microsoft.com/office/drawing/2014/main" id="{A19A3F6C-5067-4DF1-8FD5-5A7069BD0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282" y="1229752"/>
            <a:ext cx="4164906" cy="308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95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4">
            <a:extLst>
              <a:ext uri="{FF2B5EF4-FFF2-40B4-BE49-F238E27FC236}">
                <a16:creationId xmlns:a16="http://schemas.microsoft.com/office/drawing/2014/main" id="{A101835C-B6E9-4855-8736-ACA9E74461B8}"/>
              </a:ext>
            </a:extLst>
          </p:cNvPr>
          <p:cNvSpPr txBox="1">
            <a:spLocks noChangeArrowheads="1"/>
          </p:cNvSpPr>
          <p:nvPr/>
        </p:nvSpPr>
        <p:spPr bwMode="auto">
          <a:xfrm>
            <a:off x="767408" y="2132856"/>
            <a:ext cx="105131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30000"/>
              </a:spcBef>
              <a:spcAft>
                <a:spcPct val="0"/>
              </a:spcAft>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rPr>
              <a:t>A/D</a:t>
            </a:r>
            <a:r>
              <a:rPr kumimoji="1" lang="zh-CN" altLang="en-US" sz="2200" b="1" dirty="0">
                <a:solidFill>
                  <a:srgbClr val="000000"/>
                </a:solidFill>
                <a:latin typeface="Times New Roman" panose="02020603050405020304" pitchFamily="18" charset="0"/>
                <a:ea typeface="黑体" panose="02010609060101010101" pitchFamily="49" charset="-122"/>
              </a:rPr>
              <a:t>转换器有</a:t>
            </a:r>
            <a:r>
              <a:rPr kumimoji="1" lang="zh-CN" altLang="en-US" sz="2200" b="1" dirty="0">
                <a:solidFill>
                  <a:srgbClr val="C00000"/>
                </a:solidFill>
                <a:latin typeface="Times New Roman" panose="02020603050405020304" pitchFamily="18" charset="0"/>
                <a:ea typeface="黑体" panose="02010609060101010101" pitchFamily="49" charset="-122"/>
              </a:rPr>
              <a:t>直接转换法</a:t>
            </a:r>
            <a:r>
              <a:rPr kumimoji="1" lang="zh-CN" altLang="en-US" sz="2200" b="1" dirty="0">
                <a:solidFill>
                  <a:srgbClr val="000000"/>
                </a:solidFill>
                <a:latin typeface="Times New Roman" panose="02020603050405020304" pitchFamily="18" charset="0"/>
                <a:ea typeface="黑体" panose="02010609060101010101" pitchFamily="49" charset="-122"/>
              </a:rPr>
              <a:t>和</a:t>
            </a:r>
            <a:r>
              <a:rPr kumimoji="1" lang="zh-CN" altLang="en-US" sz="2200" b="1" dirty="0">
                <a:solidFill>
                  <a:srgbClr val="C00000"/>
                </a:solidFill>
                <a:latin typeface="Times New Roman" panose="02020603050405020304" pitchFamily="18" charset="0"/>
                <a:ea typeface="黑体" panose="02010609060101010101" pitchFamily="49" charset="-122"/>
              </a:rPr>
              <a:t>间接转换法</a:t>
            </a:r>
            <a:r>
              <a:rPr kumimoji="1" lang="zh-CN" altLang="en-US" sz="2200" b="1" dirty="0">
                <a:solidFill>
                  <a:srgbClr val="000000"/>
                </a:solidFill>
                <a:latin typeface="Times New Roman" panose="02020603050405020304" pitchFamily="18" charset="0"/>
                <a:ea typeface="黑体" panose="02010609060101010101" pitchFamily="49" charset="-122"/>
              </a:rPr>
              <a:t>两大类。</a:t>
            </a:r>
          </a:p>
          <a:p>
            <a:pPr algn="just" defTabSz="914400" fontAlgn="base">
              <a:lnSpc>
                <a:spcPct val="120000"/>
              </a:lnSpc>
              <a:spcBef>
                <a:spcPct val="30000"/>
              </a:spcBef>
              <a:spcAft>
                <a:spcPct val="0"/>
              </a:spcAft>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rPr>
              <a:t>        </a:t>
            </a:r>
            <a:r>
              <a:rPr kumimoji="1" lang="zh-CN" altLang="en-US" sz="2200" b="1" dirty="0">
                <a:solidFill>
                  <a:srgbClr val="C00000"/>
                </a:solidFill>
                <a:latin typeface="Times New Roman" panose="02020603050405020304" pitchFamily="18" charset="0"/>
                <a:ea typeface="黑体" panose="02010609060101010101" pitchFamily="49" charset="-122"/>
              </a:rPr>
              <a:t>直接法</a:t>
            </a:r>
            <a:r>
              <a:rPr kumimoji="1" lang="zh-CN" altLang="en-US" sz="2200" b="1" dirty="0">
                <a:solidFill>
                  <a:srgbClr val="000000"/>
                </a:solidFill>
                <a:latin typeface="Times New Roman" panose="02020603050405020304" pitchFamily="18" charset="0"/>
                <a:ea typeface="黑体" panose="02010609060101010101" pitchFamily="49" charset="-122"/>
              </a:rPr>
              <a:t>是通过一套基准电压与取样保持电压进行</a:t>
            </a:r>
            <a:r>
              <a:rPr kumimoji="1" lang="zh-CN" altLang="en-US" sz="2200" b="1" dirty="0">
                <a:solidFill>
                  <a:srgbClr val="C00000"/>
                </a:solidFill>
                <a:latin typeface="Times New Roman" panose="02020603050405020304" pitchFamily="18" charset="0"/>
                <a:ea typeface="黑体" panose="02010609060101010101" pitchFamily="49" charset="-122"/>
              </a:rPr>
              <a:t>比较</a:t>
            </a:r>
            <a:r>
              <a:rPr kumimoji="1" lang="zh-CN" altLang="en-US" sz="2200" b="1" dirty="0">
                <a:solidFill>
                  <a:srgbClr val="000000"/>
                </a:solidFill>
                <a:latin typeface="Times New Roman" panose="02020603050405020304" pitchFamily="18" charset="0"/>
                <a:ea typeface="黑体" panose="02010609060101010101" pitchFamily="49" charset="-122"/>
              </a:rPr>
              <a:t>，从而</a:t>
            </a:r>
            <a:r>
              <a:rPr kumimoji="1" lang="zh-CN" altLang="en-US" sz="2200" b="1" dirty="0">
                <a:solidFill>
                  <a:srgbClr val="C00000"/>
                </a:solidFill>
                <a:latin typeface="Times New Roman" panose="02020603050405020304" pitchFamily="18" charset="0"/>
                <a:ea typeface="黑体" panose="02010609060101010101" pitchFamily="49" charset="-122"/>
              </a:rPr>
              <a:t>直接</a:t>
            </a:r>
            <a:r>
              <a:rPr kumimoji="1" lang="zh-CN" altLang="en-US" sz="2200" b="1" dirty="0">
                <a:solidFill>
                  <a:srgbClr val="000000"/>
                </a:solidFill>
                <a:latin typeface="Times New Roman" panose="02020603050405020304" pitchFamily="18" charset="0"/>
                <a:ea typeface="黑体" panose="02010609060101010101" pitchFamily="49" charset="-122"/>
              </a:rPr>
              <a:t>将模拟量</a:t>
            </a:r>
            <a:r>
              <a:rPr kumimoji="1" lang="zh-CN" altLang="en-US" sz="2200" b="1" dirty="0">
                <a:latin typeface="Times New Roman" panose="02020603050405020304" pitchFamily="18" charset="0"/>
                <a:ea typeface="黑体" panose="02010609060101010101" pitchFamily="49" charset="-122"/>
              </a:rPr>
              <a:t>转换</a:t>
            </a:r>
            <a:r>
              <a:rPr kumimoji="1" lang="zh-CN" altLang="en-US" sz="2200" b="1" dirty="0">
                <a:solidFill>
                  <a:srgbClr val="000000"/>
                </a:solidFill>
                <a:latin typeface="Times New Roman" panose="02020603050405020304" pitchFamily="18" charset="0"/>
                <a:ea typeface="黑体" panose="02010609060101010101" pitchFamily="49" charset="-122"/>
              </a:rPr>
              <a:t>成数字量。其特点是</a:t>
            </a:r>
            <a:r>
              <a:rPr kumimoji="1" lang="zh-CN" altLang="en-US" sz="2200" b="1" dirty="0">
                <a:solidFill>
                  <a:srgbClr val="C00000"/>
                </a:solidFill>
                <a:latin typeface="Times New Roman" panose="02020603050405020304" pitchFamily="18" charset="0"/>
                <a:ea typeface="黑体" panose="02010609060101010101" pitchFamily="49" charset="-122"/>
              </a:rPr>
              <a:t>工作速度高</a:t>
            </a:r>
            <a:r>
              <a:rPr kumimoji="1" lang="zh-CN" altLang="en-US" sz="2200" b="1" dirty="0">
                <a:solidFill>
                  <a:srgbClr val="000000"/>
                </a:solidFill>
                <a:latin typeface="Times New Roman" panose="02020603050405020304" pitchFamily="18" charset="0"/>
                <a:ea typeface="黑体" panose="02010609060101010101" pitchFamily="49" charset="-122"/>
              </a:rPr>
              <a:t>，转换精度容易保证，调准也比较方便。</a:t>
            </a:r>
            <a:r>
              <a:rPr kumimoji="1" lang="zh-CN" altLang="en-US" sz="2200" b="1" dirty="0">
                <a:solidFill>
                  <a:srgbClr val="7030A0"/>
                </a:solidFill>
                <a:latin typeface="Times New Roman" panose="02020603050405020304" pitchFamily="18" charset="0"/>
                <a:ea typeface="黑体" panose="02010609060101010101" pitchFamily="49" charset="-122"/>
              </a:rPr>
              <a:t>直接</a:t>
            </a:r>
            <a:r>
              <a:rPr kumimoji="1" lang="en-US" altLang="zh-CN" sz="2200" b="1" dirty="0">
                <a:solidFill>
                  <a:srgbClr val="7030A0"/>
                </a:solidFill>
                <a:latin typeface="Times New Roman" panose="02020603050405020304" pitchFamily="18" charset="0"/>
                <a:ea typeface="黑体" panose="02010609060101010101" pitchFamily="49" charset="-122"/>
              </a:rPr>
              <a:t>A/D</a:t>
            </a:r>
            <a:r>
              <a:rPr kumimoji="1" lang="zh-CN" altLang="en-US" sz="2200" b="1" dirty="0">
                <a:solidFill>
                  <a:srgbClr val="7030A0"/>
                </a:solidFill>
                <a:latin typeface="Times New Roman" panose="02020603050405020304" pitchFamily="18" charset="0"/>
                <a:ea typeface="黑体" panose="02010609060101010101" pitchFamily="49" charset="-122"/>
              </a:rPr>
              <a:t>转换器有计数型、逐次比较型、并行比较型</a:t>
            </a:r>
            <a:r>
              <a:rPr kumimoji="1" lang="zh-CN" altLang="en-US" sz="2200" b="1" dirty="0">
                <a:solidFill>
                  <a:srgbClr val="000000"/>
                </a:solidFill>
                <a:latin typeface="Times New Roman" panose="02020603050405020304" pitchFamily="18" charset="0"/>
                <a:ea typeface="黑体" panose="02010609060101010101" pitchFamily="49" charset="-122"/>
              </a:rPr>
              <a:t>等。</a:t>
            </a:r>
          </a:p>
          <a:p>
            <a:pPr algn="just" defTabSz="914400" fontAlgn="base">
              <a:lnSpc>
                <a:spcPct val="120000"/>
              </a:lnSpc>
              <a:spcBef>
                <a:spcPct val="30000"/>
              </a:spcBef>
              <a:spcAft>
                <a:spcPct val="0"/>
              </a:spcAft>
              <a:buClrTx/>
              <a:buSzTx/>
              <a:buFontTx/>
              <a:buNone/>
            </a:pPr>
            <a:r>
              <a:rPr kumimoji="1" lang="zh-CN" altLang="en-US" sz="2200" b="1" dirty="0">
                <a:solidFill>
                  <a:srgbClr val="C00000"/>
                </a:solidFill>
                <a:latin typeface="Times New Roman" panose="02020603050405020304" pitchFamily="18" charset="0"/>
                <a:ea typeface="黑体" panose="02010609060101010101" pitchFamily="49" charset="-122"/>
              </a:rPr>
              <a:t>        间接法</a:t>
            </a:r>
            <a:r>
              <a:rPr kumimoji="1" lang="zh-CN" altLang="en-US" sz="2200" b="1" dirty="0">
                <a:solidFill>
                  <a:srgbClr val="000000"/>
                </a:solidFill>
                <a:latin typeface="Times New Roman" panose="02020603050405020304" pitchFamily="18" charset="0"/>
                <a:ea typeface="黑体" panose="02010609060101010101" pitchFamily="49" charset="-122"/>
              </a:rPr>
              <a:t>是将取样后的模拟信号先转换成</a:t>
            </a:r>
            <a:r>
              <a:rPr kumimoji="1" lang="zh-CN" altLang="en-US" sz="2200" b="1" dirty="0">
                <a:solidFill>
                  <a:srgbClr val="C00000"/>
                </a:solidFill>
                <a:latin typeface="Times New Roman" panose="02020603050405020304" pitchFamily="18" charset="0"/>
                <a:ea typeface="黑体" panose="02010609060101010101" pitchFamily="49" charset="-122"/>
              </a:rPr>
              <a:t>中间变量</a:t>
            </a:r>
            <a:r>
              <a:rPr kumimoji="1" lang="zh-CN" altLang="en-US" sz="2200" b="1" dirty="0">
                <a:solidFill>
                  <a:srgbClr val="000000"/>
                </a:solidFill>
                <a:latin typeface="Times New Roman" panose="02020603050405020304" pitchFamily="18" charset="0"/>
                <a:ea typeface="黑体" panose="02010609060101010101" pitchFamily="49" charset="-122"/>
              </a:rPr>
              <a:t>时间</a:t>
            </a:r>
            <a:r>
              <a:rPr kumimoji="1" lang="en-US" altLang="zh-CN" sz="2200" b="1" i="1" dirty="0">
                <a:solidFill>
                  <a:srgbClr val="000000"/>
                </a:solidFill>
                <a:latin typeface="Times New Roman" panose="02020603050405020304" pitchFamily="18" charset="0"/>
                <a:ea typeface="黑体" panose="02010609060101010101" pitchFamily="49" charset="-122"/>
              </a:rPr>
              <a:t>t</a:t>
            </a:r>
            <a:r>
              <a:rPr kumimoji="1" lang="zh-CN" altLang="en-US" sz="2200" b="1" dirty="0">
                <a:solidFill>
                  <a:srgbClr val="000000"/>
                </a:solidFill>
                <a:latin typeface="Times New Roman" panose="02020603050405020304" pitchFamily="18" charset="0"/>
                <a:ea typeface="黑体" panose="02010609060101010101" pitchFamily="49" charset="-122"/>
              </a:rPr>
              <a:t>或频率</a:t>
            </a:r>
            <a:r>
              <a:rPr kumimoji="1" lang="en-US" altLang="zh-CN" sz="2200" b="1" i="1" dirty="0" smtClean="0">
                <a:solidFill>
                  <a:srgbClr val="000000"/>
                </a:solidFill>
                <a:latin typeface="Times New Roman" panose="02020603050405020304" pitchFamily="18" charset="0"/>
                <a:ea typeface="黑体" panose="02010609060101010101" pitchFamily="49" charset="-122"/>
              </a:rPr>
              <a:t>f</a:t>
            </a:r>
            <a:r>
              <a:rPr kumimoji="1" lang="zh-CN" altLang="en-US" sz="2200" b="1" dirty="0" smtClean="0">
                <a:solidFill>
                  <a:srgbClr val="000000"/>
                </a:solidFill>
                <a:latin typeface="Times New Roman" panose="02020603050405020304" pitchFamily="18" charset="0"/>
                <a:ea typeface="黑体" panose="02010609060101010101" pitchFamily="49" charset="-122"/>
              </a:rPr>
              <a:t>，然后</a:t>
            </a:r>
            <a:r>
              <a:rPr kumimoji="1" lang="zh-CN" altLang="en-US" sz="2200" b="1" dirty="0">
                <a:solidFill>
                  <a:srgbClr val="000000"/>
                </a:solidFill>
                <a:latin typeface="Times New Roman" panose="02020603050405020304" pitchFamily="18" charset="0"/>
                <a:ea typeface="黑体" panose="02010609060101010101" pitchFamily="49" charset="-122"/>
              </a:rPr>
              <a:t>再将</a:t>
            </a:r>
            <a:r>
              <a:rPr kumimoji="1" lang="en-US" altLang="zh-CN" sz="2200" b="1" i="1" dirty="0">
                <a:solidFill>
                  <a:srgbClr val="000000"/>
                </a:solidFill>
                <a:latin typeface="Times New Roman" panose="02020603050405020304" pitchFamily="18" charset="0"/>
                <a:ea typeface="黑体" panose="02010609060101010101" pitchFamily="49" charset="-122"/>
              </a:rPr>
              <a:t>t</a:t>
            </a:r>
            <a:r>
              <a:rPr kumimoji="1" lang="zh-CN" altLang="en-US" sz="2200" b="1" dirty="0">
                <a:solidFill>
                  <a:srgbClr val="000000"/>
                </a:solidFill>
                <a:latin typeface="Times New Roman" panose="02020603050405020304" pitchFamily="18" charset="0"/>
                <a:ea typeface="黑体" panose="02010609060101010101" pitchFamily="49" charset="-122"/>
              </a:rPr>
              <a:t>或</a:t>
            </a:r>
            <a:r>
              <a:rPr kumimoji="1" lang="en-US" altLang="zh-CN" sz="2200" b="1" i="1" dirty="0">
                <a:solidFill>
                  <a:srgbClr val="000000"/>
                </a:solidFill>
                <a:latin typeface="Times New Roman" panose="02020603050405020304" pitchFamily="18" charset="0"/>
                <a:ea typeface="黑体" panose="02010609060101010101" pitchFamily="49" charset="-122"/>
              </a:rPr>
              <a:t>f</a:t>
            </a:r>
            <a:r>
              <a:rPr kumimoji="1" lang="zh-CN" altLang="en-US" sz="2200" b="1" dirty="0">
                <a:solidFill>
                  <a:srgbClr val="000000"/>
                </a:solidFill>
                <a:latin typeface="Times New Roman" panose="02020603050405020304" pitchFamily="18" charset="0"/>
                <a:ea typeface="黑体" panose="02010609060101010101" pitchFamily="49" charset="-122"/>
              </a:rPr>
              <a:t>转换成数字量。其特点是</a:t>
            </a:r>
            <a:r>
              <a:rPr kumimoji="1" lang="zh-CN" altLang="en-US" sz="2200" b="1" dirty="0">
                <a:solidFill>
                  <a:srgbClr val="C00000"/>
                </a:solidFill>
                <a:latin typeface="Times New Roman" panose="02020603050405020304" pitchFamily="18" charset="0"/>
                <a:ea typeface="黑体" panose="02010609060101010101" pitchFamily="49" charset="-122"/>
              </a:rPr>
              <a:t>工作速度较低</a:t>
            </a:r>
            <a:r>
              <a:rPr kumimoji="1" lang="zh-CN" altLang="en-US" sz="2200" b="1" dirty="0">
                <a:solidFill>
                  <a:srgbClr val="000000"/>
                </a:solidFill>
                <a:latin typeface="Times New Roman" panose="02020603050405020304" pitchFamily="18" charset="0"/>
                <a:ea typeface="黑体" panose="02010609060101010101" pitchFamily="49" charset="-122"/>
              </a:rPr>
              <a:t>，但</a:t>
            </a:r>
            <a:r>
              <a:rPr kumimoji="1" lang="zh-CN" altLang="en-US" sz="2200" b="1" dirty="0">
                <a:solidFill>
                  <a:srgbClr val="C00000"/>
                </a:solidFill>
                <a:latin typeface="Times New Roman" panose="02020603050405020304" pitchFamily="18" charset="0"/>
                <a:ea typeface="黑体" panose="02010609060101010101" pitchFamily="49" charset="-122"/>
              </a:rPr>
              <a:t>转换精度可以做得较高</a:t>
            </a:r>
            <a:r>
              <a:rPr kumimoji="1" lang="zh-CN" altLang="en-US" sz="2200" b="1" dirty="0">
                <a:solidFill>
                  <a:srgbClr val="000000"/>
                </a:solidFill>
                <a:latin typeface="Times New Roman" panose="02020603050405020304" pitchFamily="18" charset="0"/>
                <a:ea typeface="黑体" panose="02010609060101010101" pitchFamily="49" charset="-122"/>
              </a:rPr>
              <a:t>，且抗干扰性强。</a:t>
            </a:r>
            <a:r>
              <a:rPr kumimoji="1" lang="zh-CN" altLang="en-US" sz="2200" b="1" dirty="0">
                <a:solidFill>
                  <a:srgbClr val="7030A0"/>
                </a:solidFill>
                <a:latin typeface="Times New Roman" panose="02020603050405020304" pitchFamily="18" charset="0"/>
                <a:ea typeface="黑体" panose="02010609060101010101" pitchFamily="49" charset="-122"/>
              </a:rPr>
              <a:t>间接</a:t>
            </a:r>
            <a:r>
              <a:rPr kumimoji="1" lang="en-US" altLang="zh-CN" sz="2200" b="1" dirty="0">
                <a:solidFill>
                  <a:srgbClr val="7030A0"/>
                </a:solidFill>
                <a:latin typeface="Times New Roman" panose="02020603050405020304" pitchFamily="18" charset="0"/>
                <a:ea typeface="黑体" panose="02010609060101010101" pitchFamily="49" charset="-122"/>
              </a:rPr>
              <a:t>A/D</a:t>
            </a:r>
            <a:r>
              <a:rPr kumimoji="1" lang="zh-CN" altLang="en-US" sz="2200" b="1" dirty="0">
                <a:solidFill>
                  <a:srgbClr val="7030A0"/>
                </a:solidFill>
                <a:latin typeface="Times New Roman" panose="02020603050405020304" pitchFamily="18" charset="0"/>
                <a:ea typeface="黑体" panose="02010609060101010101" pitchFamily="49" charset="-122"/>
              </a:rPr>
              <a:t>转换器有单次积分型、双积分型</a:t>
            </a:r>
            <a:r>
              <a:rPr kumimoji="1" lang="zh-CN" altLang="en-US" sz="2200" b="1" dirty="0">
                <a:solidFill>
                  <a:srgbClr val="000000"/>
                </a:solidFill>
                <a:latin typeface="Times New Roman" panose="02020603050405020304" pitchFamily="18" charset="0"/>
                <a:ea typeface="黑体" panose="02010609060101010101" pitchFamily="49" charset="-122"/>
              </a:rPr>
              <a:t>等。</a:t>
            </a:r>
          </a:p>
        </p:txBody>
      </p:sp>
      <p:sp>
        <p:nvSpPr>
          <p:cNvPr id="4" name="Text Box 7">
            <a:extLst>
              <a:ext uri="{FF2B5EF4-FFF2-40B4-BE49-F238E27FC236}">
                <a16:creationId xmlns:a16="http://schemas.microsoft.com/office/drawing/2014/main" id="{7918CD65-D4FA-41C5-8A0D-4319A8C8210E}"/>
              </a:ext>
            </a:extLst>
          </p:cNvPr>
          <p:cNvSpPr txBox="1">
            <a:spLocks noChangeArrowheads="1"/>
          </p:cNvSpPr>
          <p:nvPr/>
        </p:nvSpPr>
        <p:spPr bwMode="auto">
          <a:xfrm>
            <a:off x="780108" y="1405781"/>
            <a:ext cx="69065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rPr>
              <a:t>二、</a:t>
            </a:r>
            <a:r>
              <a:rPr kumimoji="1" lang="en-US" altLang="zh-CN" sz="2400" b="1" dirty="0">
                <a:solidFill>
                  <a:srgbClr val="0000FF"/>
                </a:solidFill>
                <a:latin typeface="Times New Roman" panose="02020603050405020304" pitchFamily="18" charset="0"/>
                <a:ea typeface="黑体" panose="02010609060101010101" pitchFamily="49" charset="-122"/>
              </a:rPr>
              <a:t>A/D</a:t>
            </a:r>
            <a:r>
              <a:rPr kumimoji="1" lang="zh-CN" altLang="en-US" sz="2400" b="1" dirty="0">
                <a:solidFill>
                  <a:srgbClr val="0000FF"/>
                </a:solidFill>
                <a:latin typeface="Times New Roman" panose="02020603050405020304" pitchFamily="18" charset="0"/>
                <a:ea typeface="黑体" panose="02010609060101010101" pitchFamily="49" charset="-122"/>
              </a:rPr>
              <a:t>转换器的主要电路形式</a:t>
            </a:r>
          </a:p>
        </p:txBody>
      </p:sp>
    </p:spTree>
    <p:extLst>
      <p:ext uri="{BB962C8B-B14F-4D97-AF65-F5344CB8AC3E}">
        <p14:creationId xmlns:p14="http://schemas.microsoft.com/office/powerpoint/2010/main" val="216813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40" y="1412776"/>
            <a:ext cx="9066212" cy="792163"/>
          </a:xfrm>
          <a:prstGeom prst="rect">
            <a:avLst/>
          </a:prstGeom>
        </p:spPr>
        <p:txBody>
          <a:bodyPr/>
          <a:lstStyle/>
          <a:p>
            <a:r>
              <a:rPr lang="en-US" altLang="zh-CN" sz="4000" b="1" dirty="0" smtClean="0">
                <a:solidFill>
                  <a:srgbClr val="0000FF"/>
                </a:solidFill>
                <a:latin typeface="黑体" panose="02010609060101010101" pitchFamily="49" charset="-122"/>
                <a:ea typeface="黑体" panose="02010609060101010101" pitchFamily="49" charset="-122"/>
                <a:sym typeface="+mn-ea"/>
              </a:rPr>
              <a:t>重 点</a:t>
            </a:r>
            <a:endParaRPr lang="en-US" altLang="zh-CN" sz="4000" b="1" dirty="0">
              <a:solidFill>
                <a:srgbClr val="0000FF"/>
              </a:solidFill>
              <a:latin typeface="黑体" panose="02010609060101010101" pitchFamily="49" charset="-122"/>
              <a:ea typeface="黑体" panose="02010609060101010101" pitchFamily="49" charset="-122"/>
            </a:endParaRPr>
          </a:p>
        </p:txBody>
      </p:sp>
      <p:sp>
        <p:nvSpPr>
          <p:cNvPr id="3" name="内容占位符 2"/>
          <p:cNvSpPr>
            <a:spLocks noGrp="1"/>
          </p:cNvSpPr>
          <p:nvPr>
            <p:ph idx="4294967295"/>
          </p:nvPr>
        </p:nvSpPr>
        <p:spPr>
          <a:xfrm>
            <a:off x="1271464" y="2276872"/>
            <a:ext cx="5832648" cy="2899097"/>
          </a:xfrm>
        </p:spPr>
        <p:txBody>
          <a:bodyPr>
            <a:noAutofit/>
          </a:bodyPr>
          <a:lstStyle/>
          <a:p>
            <a:pPr>
              <a:lnSpc>
                <a:spcPct val="100000"/>
              </a:lnSpc>
              <a:spcBef>
                <a:spcPts val="1200"/>
              </a:spcBef>
              <a:buSzPct val="90000"/>
              <a:buFont typeface="Arial" panose="020B0604020202020204" pitchFamily="34" charset="0"/>
              <a:buChar char="•"/>
              <a:defRPr/>
            </a:pP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数模转换和模数转换概念</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buSzPct val="90000"/>
              <a:buFont typeface="Arial" panose="020B0604020202020204" pitchFamily="34" charset="0"/>
              <a:buChar char="•"/>
              <a:defRPr/>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0832</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芯片的结构</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buSzPct val="90000"/>
              <a:defRPr/>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0809</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结构</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buSzPct val="90000"/>
              <a:buFont typeface="Arial" panose="020B0604020202020204" pitchFamily="34" charset="0"/>
              <a:buChar char="•"/>
              <a:defRPr/>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0832</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芯片应用编程</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buSzPct val="90000"/>
              <a:defRPr/>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0809</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芯片</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应用编程</a:t>
            </a: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buSzPct val="90000"/>
              <a:buFont typeface="Arial" panose="020B0604020202020204" pitchFamily="34" charset="0"/>
              <a:buChar char="•"/>
              <a:defRPr/>
            </a:pP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9F453D57-1EB5-4479-A13A-8D26395059C8}"/>
              </a:ext>
            </a:extLst>
          </p:cNvPr>
          <p:cNvSpPr txBox="1">
            <a:spLocks noChangeArrowheads="1"/>
          </p:cNvSpPr>
          <p:nvPr/>
        </p:nvSpPr>
        <p:spPr>
          <a:xfrm>
            <a:off x="623392" y="188640"/>
            <a:ext cx="9066212"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pPr fontAlgn="base">
              <a:spcAft>
                <a:spcPct val="0"/>
              </a:spcAft>
            </a:pPr>
            <a:r>
              <a:rPr lang="zh-CN" altLang="en-US" sz="4401" b="1" kern="0" dirty="0">
                <a:solidFill>
                  <a:srgbClr val="333399"/>
                </a:solidFill>
                <a:latin typeface="微软雅黑" panose="020B0503020204020204" pitchFamily="34" charset="-122"/>
                <a:ea typeface="微软雅黑" panose="020B0503020204020204" pitchFamily="34" charset="-122"/>
                <a:sym typeface="+mn-ea"/>
              </a:rPr>
              <a:t>学 习 目 的</a:t>
            </a:r>
            <a:endParaRPr lang="zh-CN" altLang="en-US" sz="4401" b="1" kern="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797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149145101"/>
              </p:ext>
            </p:extLst>
          </p:nvPr>
        </p:nvGraphicFramePr>
        <p:xfrm>
          <a:off x="2205093" y="129640"/>
          <a:ext cx="6552232" cy="6704300"/>
        </p:xfrm>
        <a:graphic>
          <a:graphicData uri="http://schemas.openxmlformats.org/presentationml/2006/ole">
            <mc:AlternateContent xmlns:mc="http://schemas.openxmlformats.org/markup-compatibility/2006">
              <mc:Choice xmlns:v="urn:schemas-microsoft-com:vml" Requires="v">
                <p:oleObj spid="_x0000_s34854" name="图片" r:id="rId3" imgW="3496056" imgH="4392168" progId="Word.Picture.8">
                  <p:embed/>
                </p:oleObj>
              </mc:Choice>
              <mc:Fallback>
                <p:oleObj name="图片" r:id="rId3" imgW="3496056" imgH="4392168" progId="Word.Picture.8">
                  <p:embed/>
                  <p:pic>
                    <p:nvPicPr>
                      <p:cNvPr id="491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093" y="129640"/>
                        <a:ext cx="6552232" cy="6704300"/>
                      </a:xfrm>
                      <a:prstGeom prst="rect">
                        <a:avLst/>
                      </a:prstGeom>
                      <a:solidFill>
                        <a:srgbClr val="F8F8F8"/>
                      </a:solidFill>
                      <a:ln>
                        <a:noFill/>
                      </a:ln>
                      <a:effectLst/>
                    </p:spPr>
                  </p:pic>
                </p:oleObj>
              </mc:Fallback>
            </mc:AlternateContent>
          </a:graphicData>
        </a:graphic>
      </p:graphicFrame>
      <p:sp>
        <p:nvSpPr>
          <p:cNvPr id="6" name="Text Box 6"/>
          <p:cNvSpPr txBox="1">
            <a:spLocks noChangeArrowheads="1"/>
          </p:cNvSpPr>
          <p:nvPr/>
        </p:nvSpPr>
        <p:spPr bwMode="auto">
          <a:xfrm>
            <a:off x="9059267" y="1492559"/>
            <a:ext cx="2592387"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量化电平依据有舍有入划分为</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个电平。</a:t>
            </a:r>
          </a:p>
          <a:p>
            <a:pPr eaLnBrk="1" hangingPunct="1">
              <a:spcBef>
                <a:spcPct val="50000"/>
              </a:spcBef>
              <a:buClrTx/>
              <a:buSzTx/>
              <a:buFontTx/>
              <a:buNone/>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量化单位为    </a:t>
            </a:r>
            <a:r>
              <a:rPr kumimoji="1"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Δ=(2/15)U</a:t>
            </a:r>
            <a:r>
              <a:rPr kumimoji="1" lang="en-US" altLang="zh-CN" sz="20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REF</a:t>
            </a:r>
          </a:p>
          <a:p>
            <a:pPr eaLnBrk="1" hangingPunct="1">
              <a:spcBef>
                <a:spcPct val="30000"/>
              </a:spcBef>
              <a:buClrTx/>
              <a:buSzTx/>
              <a:buFontTx/>
              <a:buNone/>
            </a:pPr>
            <a:r>
              <a:rPr kumimoji="1" lang="zh-CN" altLang="en-US" sz="2000" b="1">
                <a:latin typeface="Times New Roman" panose="02020603050405020304" pitchFamily="18" charset="0"/>
                <a:ea typeface="黑体" panose="02010609060101010101" pitchFamily="49" charset="-122"/>
                <a:cs typeface="Times New Roman" panose="02020603050405020304" pitchFamily="18" charset="0"/>
              </a:rPr>
              <a:t>量化误差为</a:t>
            </a:r>
          </a:p>
          <a:p>
            <a:pPr eaLnBrk="1" hangingPunct="1">
              <a:spcBef>
                <a:spcPct val="30000"/>
              </a:spcBef>
              <a:buClrTx/>
              <a:buSzTx/>
              <a:buFontTx/>
              <a:buNone/>
            </a:pPr>
            <a:r>
              <a:rPr kumimoji="1"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l-GR"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ε</a:t>
            </a:r>
            <a:r>
              <a:rPr kumimoji="1" lang="en-US" altLang="zh-CN" sz="20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max</a:t>
            </a:r>
            <a:r>
              <a:rPr kumimoji="1"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(1/15)U</a:t>
            </a:r>
            <a:r>
              <a:rPr kumimoji="1" lang="en-US" altLang="zh-CN" sz="20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REF</a:t>
            </a:r>
          </a:p>
        </p:txBody>
      </p:sp>
      <p:grpSp>
        <p:nvGrpSpPr>
          <p:cNvPr id="7" name="Group 9"/>
          <p:cNvGrpSpPr>
            <a:grpSpLocks/>
          </p:cNvGrpSpPr>
          <p:nvPr/>
        </p:nvGrpSpPr>
        <p:grpSpPr bwMode="auto">
          <a:xfrm>
            <a:off x="9059267" y="3933056"/>
            <a:ext cx="2771775" cy="1311275"/>
            <a:chOff x="4014" y="2296"/>
            <a:chExt cx="1746" cy="826"/>
          </a:xfrm>
        </p:grpSpPr>
        <p:sp>
          <p:nvSpPr>
            <p:cNvPr id="8" name="Text Box 7"/>
            <p:cNvSpPr txBox="1">
              <a:spLocks noChangeArrowheads="1"/>
            </p:cNvSpPr>
            <p:nvPr/>
          </p:nvSpPr>
          <p:spPr bwMode="auto">
            <a:xfrm>
              <a:off x="4014" y="2296"/>
              <a:ext cx="174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电压比较器</a:t>
              </a:r>
            </a:p>
            <a:p>
              <a:pPr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a:t>
              </a:r>
              <a:r>
                <a:rPr lang="en-US"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AutoShape 8"/>
            <p:cNvSpPr>
              <a:spLocks/>
            </p:cNvSpPr>
            <p:nvPr/>
          </p:nvSpPr>
          <p:spPr bwMode="auto">
            <a:xfrm>
              <a:off x="4105" y="2688"/>
              <a:ext cx="45" cy="363"/>
            </a:xfrm>
            <a:prstGeom prst="leftBrace">
              <a:avLst>
                <a:gd name="adj1" fmla="val 672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       </a:t>
              </a:r>
            </a:p>
          </p:txBody>
        </p:sp>
      </p:grpSp>
      <p:sp>
        <p:nvSpPr>
          <p:cNvPr id="10" name="Text Box 5"/>
          <p:cNvSpPr txBox="1">
            <a:spLocks noChangeArrowheads="1"/>
          </p:cNvSpPr>
          <p:nvPr/>
        </p:nvSpPr>
        <p:spPr bwMode="auto">
          <a:xfrm>
            <a:off x="300706" y="1426369"/>
            <a:ext cx="20882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0000FF"/>
                </a:solidFill>
                <a:latin typeface="黑体" panose="02010609060101010101" pitchFamily="49" charset="-122"/>
                <a:ea typeface="黑体" panose="02010609060101010101" pitchFamily="49" charset="-122"/>
              </a:rPr>
              <a:t>1. </a:t>
            </a:r>
            <a:r>
              <a:rPr kumimoji="1" lang="zh-CN" altLang="en-US" sz="2400" b="1" dirty="0">
                <a:solidFill>
                  <a:srgbClr val="0000FF"/>
                </a:solidFill>
                <a:latin typeface="黑体" panose="02010609060101010101" pitchFamily="49" charset="-122"/>
                <a:ea typeface="黑体" panose="02010609060101010101" pitchFamily="49" charset="-122"/>
              </a:rPr>
              <a:t>并行比较型</a:t>
            </a:r>
            <a:r>
              <a:rPr kumimoji="1" lang="en-US" altLang="zh-CN" sz="2400" b="1" dirty="0">
                <a:solidFill>
                  <a:srgbClr val="0000FF"/>
                </a:solidFill>
                <a:latin typeface="黑体" panose="02010609060101010101" pitchFamily="49" charset="-122"/>
                <a:ea typeface="黑体" panose="02010609060101010101" pitchFamily="49" charset="-122"/>
              </a:rPr>
              <a:t>A/D</a:t>
            </a:r>
            <a:r>
              <a:rPr kumimoji="1" lang="zh-CN" altLang="en-US" sz="2400" b="1" dirty="0">
                <a:solidFill>
                  <a:srgbClr val="0000FF"/>
                </a:solidFill>
                <a:latin typeface="黑体" panose="02010609060101010101" pitchFamily="49" charset="-122"/>
                <a:ea typeface="黑体" panose="02010609060101010101" pitchFamily="49" charset="-122"/>
              </a:rPr>
              <a:t>转换器 </a:t>
            </a:r>
          </a:p>
        </p:txBody>
      </p:sp>
    </p:spTree>
    <p:extLst>
      <p:ext uri="{BB962C8B-B14F-4D97-AF65-F5344CB8AC3E}">
        <p14:creationId xmlns:p14="http://schemas.microsoft.com/office/powerpoint/2010/main" val="630548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11" name="Rectangle 3"/>
          <p:cNvSpPr>
            <a:spLocks noChangeArrowheads="1"/>
          </p:cNvSpPr>
          <p:nvPr/>
        </p:nvSpPr>
        <p:spPr bwMode="auto">
          <a:xfrm>
            <a:off x="2518346" y="1341016"/>
            <a:ext cx="441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200" b="1" dirty="0">
                <a:solidFill>
                  <a:srgbClr val="C00000"/>
                </a:solidFill>
                <a:latin typeface="黑体" panose="02010609060101010101" pitchFamily="49" charset="-122"/>
                <a:ea typeface="黑体" panose="02010609060101010101" pitchFamily="49" charset="-122"/>
              </a:rPr>
              <a:t> </a:t>
            </a:r>
            <a:r>
              <a:rPr lang="zh-CN" altLang="en-US" sz="2200" b="1" dirty="0">
                <a:solidFill>
                  <a:srgbClr val="C00000"/>
                </a:solidFill>
                <a:latin typeface="黑体" panose="02010609060101010101" pitchFamily="49" charset="-122"/>
                <a:ea typeface="黑体" panose="02010609060101010101" pitchFamily="49" charset="-122"/>
              </a:rPr>
              <a:t>并行比较型</a:t>
            </a:r>
            <a:r>
              <a:rPr lang="en-US" altLang="zh-CN" sz="2200" b="1" dirty="0">
                <a:solidFill>
                  <a:srgbClr val="C00000"/>
                </a:solidFill>
                <a:latin typeface="黑体" panose="02010609060101010101" pitchFamily="49" charset="-122"/>
                <a:ea typeface="黑体" panose="02010609060101010101" pitchFamily="49" charset="-122"/>
              </a:rPr>
              <a:t>A/D</a:t>
            </a:r>
            <a:r>
              <a:rPr lang="zh-CN" altLang="en-US" sz="2200" b="1" dirty="0">
                <a:solidFill>
                  <a:srgbClr val="C00000"/>
                </a:solidFill>
                <a:latin typeface="黑体" panose="02010609060101010101" pitchFamily="49" charset="-122"/>
                <a:ea typeface="黑体" panose="02010609060101010101" pitchFamily="49" charset="-122"/>
              </a:rPr>
              <a:t>转换器真值表</a:t>
            </a:r>
          </a:p>
        </p:txBody>
      </p:sp>
      <p:grpSp>
        <p:nvGrpSpPr>
          <p:cNvPr id="12" name="Group 4"/>
          <p:cNvGrpSpPr>
            <a:grpSpLocks/>
          </p:cNvGrpSpPr>
          <p:nvPr/>
        </p:nvGrpSpPr>
        <p:grpSpPr bwMode="auto">
          <a:xfrm>
            <a:off x="1559496" y="1772816"/>
            <a:ext cx="6381750" cy="4621213"/>
            <a:chOff x="772" y="1071"/>
            <a:chExt cx="4020" cy="2961"/>
          </a:xfrm>
        </p:grpSpPr>
        <p:sp>
          <p:nvSpPr>
            <p:cNvPr id="13" name="Rectangle 5"/>
            <p:cNvSpPr>
              <a:spLocks noChangeArrowheads="1"/>
            </p:cNvSpPr>
            <p:nvPr/>
          </p:nvSpPr>
          <p:spPr bwMode="auto">
            <a:xfrm>
              <a:off x="1271" y="1729"/>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 name="Line 6"/>
            <p:cNvSpPr>
              <a:spLocks noChangeShapeType="1"/>
            </p:cNvSpPr>
            <p:nvPr/>
          </p:nvSpPr>
          <p:spPr bwMode="auto">
            <a:xfrm>
              <a:off x="776" y="1071"/>
              <a:ext cx="4016"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7"/>
            <p:cNvSpPr>
              <a:spLocks noChangeShapeType="1"/>
            </p:cNvSpPr>
            <p:nvPr/>
          </p:nvSpPr>
          <p:spPr bwMode="auto">
            <a:xfrm>
              <a:off x="776" y="1719"/>
              <a:ext cx="4016"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
            <p:cNvSpPr>
              <a:spLocks noChangeShapeType="1"/>
            </p:cNvSpPr>
            <p:nvPr/>
          </p:nvSpPr>
          <p:spPr bwMode="auto">
            <a:xfrm flipV="1">
              <a:off x="1800" y="1080"/>
              <a:ext cx="1" cy="295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9"/>
            <p:cNvSpPr>
              <a:spLocks noChangeShapeType="1"/>
            </p:cNvSpPr>
            <p:nvPr/>
          </p:nvSpPr>
          <p:spPr bwMode="auto">
            <a:xfrm flipV="1">
              <a:off x="3487" y="1090"/>
              <a:ext cx="1" cy="2932"/>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
            <p:cNvSpPr>
              <a:spLocks noChangeShapeType="1"/>
            </p:cNvSpPr>
            <p:nvPr/>
          </p:nvSpPr>
          <p:spPr bwMode="auto">
            <a:xfrm>
              <a:off x="1237" y="1891"/>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1"/>
            <p:cNvSpPr>
              <a:spLocks noChangeShapeType="1"/>
            </p:cNvSpPr>
            <p:nvPr/>
          </p:nvSpPr>
          <p:spPr bwMode="auto">
            <a:xfrm>
              <a:off x="1226" y="2173"/>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2"/>
            <p:cNvSpPr>
              <a:spLocks noChangeShapeType="1"/>
            </p:cNvSpPr>
            <p:nvPr/>
          </p:nvSpPr>
          <p:spPr bwMode="auto">
            <a:xfrm>
              <a:off x="919" y="2158"/>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p:cNvSpPr>
              <a:spLocks noChangeShapeType="1"/>
            </p:cNvSpPr>
            <p:nvPr/>
          </p:nvSpPr>
          <p:spPr bwMode="auto">
            <a:xfrm>
              <a:off x="1245" y="2446"/>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4"/>
            <p:cNvSpPr>
              <a:spLocks noChangeShapeType="1"/>
            </p:cNvSpPr>
            <p:nvPr/>
          </p:nvSpPr>
          <p:spPr bwMode="auto">
            <a:xfrm>
              <a:off x="922" y="2457"/>
              <a:ext cx="135" cy="0"/>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5"/>
            <p:cNvSpPr>
              <a:spLocks noChangeShapeType="1"/>
            </p:cNvSpPr>
            <p:nvPr/>
          </p:nvSpPr>
          <p:spPr bwMode="auto">
            <a:xfrm>
              <a:off x="1237" y="2721"/>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6"/>
            <p:cNvSpPr>
              <a:spLocks noChangeShapeType="1"/>
            </p:cNvSpPr>
            <p:nvPr/>
          </p:nvSpPr>
          <p:spPr bwMode="auto">
            <a:xfrm>
              <a:off x="922" y="2730"/>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7"/>
            <p:cNvSpPr>
              <a:spLocks noChangeShapeType="1"/>
            </p:cNvSpPr>
            <p:nvPr/>
          </p:nvSpPr>
          <p:spPr bwMode="auto">
            <a:xfrm>
              <a:off x="1215" y="3010"/>
              <a:ext cx="146"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p:cNvSpPr>
              <a:spLocks noChangeShapeType="1"/>
            </p:cNvSpPr>
            <p:nvPr/>
          </p:nvSpPr>
          <p:spPr bwMode="auto">
            <a:xfrm>
              <a:off x="900" y="3020"/>
              <a:ext cx="135" cy="0"/>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9"/>
            <p:cNvSpPr>
              <a:spLocks noChangeShapeType="1"/>
            </p:cNvSpPr>
            <p:nvPr/>
          </p:nvSpPr>
          <p:spPr bwMode="auto">
            <a:xfrm>
              <a:off x="1234" y="3293"/>
              <a:ext cx="124"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p:cNvSpPr>
              <a:spLocks noChangeShapeType="1"/>
            </p:cNvSpPr>
            <p:nvPr/>
          </p:nvSpPr>
          <p:spPr bwMode="auto">
            <a:xfrm>
              <a:off x="919" y="3302"/>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1"/>
            <p:cNvSpPr>
              <a:spLocks noChangeShapeType="1"/>
            </p:cNvSpPr>
            <p:nvPr/>
          </p:nvSpPr>
          <p:spPr bwMode="auto">
            <a:xfrm>
              <a:off x="1226" y="3574"/>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a:off x="922" y="3584"/>
              <a:ext cx="124" cy="0"/>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3"/>
            <p:cNvSpPr>
              <a:spLocks noChangeShapeType="1"/>
            </p:cNvSpPr>
            <p:nvPr/>
          </p:nvSpPr>
          <p:spPr bwMode="auto">
            <a:xfrm>
              <a:off x="911" y="3866"/>
              <a:ext cx="135" cy="1"/>
            </a:xfrm>
            <a:prstGeom prst="line">
              <a:avLst/>
            </a:prstGeom>
            <a:noFill/>
            <a:ln w="17463">
              <a:solidFill>
                <a:srgbClr val="000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4"/>
            <p:cNvSpPr>
              <a:spLocks noChangeShapeType="1"/>
            </p:cNvSpPr>
            <p:nvPr/>
          </p:nvSpPr>
          <p:spPr bwMode="auto">
            <a:xfrm>
              <a:off x="776" y="4031"/>
              <a:ext cx="4016"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25"/>
            <p:cNvSpPr>
              <a:spLocks noChangeArrowheads="1"/>
            </p:cNvSpPr>
            <p:nvPr/>
          </p:nvSpPr>
          <p:spPr bwMode="auto">
            <a:xfrm>
              <a:off x="879" y="1221"/>
              <a:ext cx="8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700" b="0">
                  <a:solidFill>
                    <a:srgbClr val="400080"/>
                  </a:solidFill>
                  <a:latin typeface="宋体" panose="02010600030101010101" pitchFamily="2" charset="-122"/>
                </a:rPr>
                <a:t>输入模拟电压</a:t>
              </a:r>
              <a:endParaRPr lang="zh-CN" altLang="en-US" sz="1800"/>
            </a:p>
          </p:txBody>
        </p:sp>
        <p:sp>
          <p:nvSpPr>
            <p:cNvPr id="34" name="Rectangle 26"/>
            <p:cNvSpPr>
              <a:spLocks noChangeArrowheads="1"/>
            </p:cNvSpPr>
            <p:nvPr/>
          </p:nvSpPr>
          <p:spPr bwMode="auto">
            <a:xfrm>
              <a:off x="2250" y="1165"/>
              <a:ext cx="6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700" b="0">
                  <a:solidFill>
                    <a:srgbClr val="400080"/>
                  </a:solidFill>
                  <a:latin typeface="宋体" panose="02010600030101010101" pitchFamily="2" charset="-122"/>
                </a:rPr>
                <a:t>寄存器状态</a:t>
              </a:r>
              <a:endParaRPr lang="zh-CN" altLang="en-US" sz="1800"/>
            </a:p>
          </p:txBody>
        </p:sp>
        <p:sp>
          <p:nvSpPr>
            <p:cNvPr id="35" name="Rectangle 27"/>
            <p:cNvSpPr>
              <a:spLocks noChangeArrowheads="1"/>
            </p:cNvSpPr>
            <p:nvPr/>
          </p:nvSpPr>
          <p:spPr bwMode="auto">
            <a:xfrm>
              <a:off x="3779" y="1165"/>
              <a:ext cx="6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700" b="0">
                  <a:solidFill>
                    <a:srgbClr val="400080"/>
                  </a:solidFill>
                  <a:latin typeface="宋体" panose="02010600030101010101" pitchFamily="2" charset="-122"/>
                </a:rPr>
                <a:t>数字量输出</a:t>
              </a:r>
              <a:endParaRPr lang="zh-CN" altLang="en-US" sz="1800"/>
            </a:p>
          </p:txBody>
        </p:sp>
        <p:sp>
          <p:nvSpPr>
            <p:cNvPr id="36" name="Rectangle 28"/>
            <p:cNvSpPr>
              <a:spLocks noChangeArrowheads="1"/>
            </p:cNvSpPr>
            <p:nvPr/>
          </p:nvSpPr>
          <p:spPr bwMode="auto">
            <a:xfrm>
              <a:off x="2127" y="1330"/>
              <a:ext cx="95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700" b="0">
                  <a:solidFill>
                    <a:srgbClr val="400080"/>
                  </a:solidFill>
                  <a:latin typeface="宋体" panose="02010600030101010101" pitchFamily="2" charset="-122"/>
                </a:rPr>
                <a:t>（编码器输入）</a:t>
              </a:r>
              <a:endParaRPr lang="zh-CN" altLang="en-US" sz="1800"/>
            </a:p>
          </p:txBody>
        </p:sp>
        <p:sp>
          <p:nvSpPr>
            <p:cNvPr id="37" name="Rectangle 29"/>
            <p:cNvSpPr>
              <a:spLocks noChangeArrowheads="1"/>
            </p:cNvSpPr>
            <p:nvPr/>
          </p:nvSpPr>
          <p:spPr bwMode="auto">
            <a:xfrm>
              <a:off x="3644" y="1317"/>
              <a:ext cx="95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700" b="0">
                  <a:solidFill>
                    <a:srgbClr val="400080"/>
                  </a:solidFill>
                  <a:latin typeface="宋体" panose="02010600030101010101" pitchFamily="2" charset="-122"/>
                </a:rPr>
                <a:t>（编码器输出）</a:t>
              </a:r>
              <a:endParaRPr lang="zh-CN" altLang="en-US" sz="1800"/>
            </a:p>
          </p:txBody>
        </p:sp>
        <p:sp>
          <p:nvSpPr>
            <p:cNvPr id="38" name="Rectangle 30"/>
            <p:cNvSpPr>
              <a:spLocks noChangeArrowheads="1"/>
            </p:cNvSpPr>
            <p:nvPr/>
          </p:nvSpPr>
          <p:spPr bwMode="auto">
            <a:xfrm>
              <a:off x="3262" y="1530"/>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39" name="Rectangle 31"/>
            <p:cNvSpPr>
              <a:spLocks noChangeArrowheads="1"/>
            </p:cNvSpPr>
            <p:nvPr/>
          </p:nvSpPr>
          <p:spPr bwMode="auto">
            <a:xfrm>
              <a:off x="3048" y="1522"/>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0" name="Rectangle 32"/>
            <p:cNvSpPr>
              <a:spLocks noChangeArrowheads="1"/>
            </p:cNvSpPr>
            <p:nvPr/>
          </p:nvSpPr>
          <p:spPr bwMode="auto">
            <a:xfrm>
              <a:off x="2812" y="1522"/>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1" name="Rectangle 33"/>
            <p:cNvSpPr>
              <a:spLocks noChangeArrowheads="1"/>
            </p:cNvSpPr>
            <p:nvPr/>
          </p:nvSpPr>
          <p:spPr bwMode="auto">
            <a:xfrm>
              <a:off x="2598" y="1522"/>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2" name="Rectangle 34"/>
            <p:cNvSpPr>
              <a:spLocks noChangeArrowheads="1"/>
            </p:cNvSpPr>
            <p:nvPr/>
          </p:nvSpPr>
          <p:spPr bwMode="auto">
            <a:xfrm>
              <a:off x="2385" y="1530"/>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3" name="Rectangle 35"/>
            <p:cNvSpPr>
              <a:spLocks noChangeArrowheads="1"/>
            </p:cNvSpPr>
            <p:nvPr/>
          </p:nvSpPr>
          <p:spPr bwMode="auto">
            <a:xfrm>
              <a:off x="2148" y="1522"/>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4" name="Rectangle 36"/>
            <p:cNvSpPr>
              <a:spLocks noChangeArrowheads="1"/>
            </p:cNvSpPr>
            <p:nvPr/>
          </p:nvSpPr>
          <p:spPr bwMode="auto">
            <a:xfrm>
              <a:off x="1935" y="1513"/>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Q</a:t>
              </a:r>
              <a:endParaRPr lang="en-US" altLang="zh-CN" sz="1800"/>
            </a:p>
          </p:txBody>
        </p:sp>
        <p:sp>
          <p:nvSpPr>
            <p:cNvPr id="45" name="Rectangle 37"/>
            <p:cNvSpPr>
              <a:spLocks noChangeArrowheads="1"/>
            </p:cNvSpPr>
            <p:nvPr/>
          </p:nvSpPr>
          <p:spPr bwMode="auto">
            <a:xfrm>
              <a:off x="2047"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6</a:t>
              </a:r>
              <a:endParaRPr lang="en-US" altLang="zh-CN" sz="1800"/>
            </a:p>
          </p:txBody>
        </p:sp>
        <p:sp>
          <p:nvSpPr>
            <p:cNvPr id="46" name="Rectangle 38"/>
            <p:cNvSpPr>
              <a:spLocks noChangeArrowheads="1"/>
            </p:cNvSpPr>
            <p:nvPr/>
          </p:nvSpPr>
          <p:spPr bwMode="auto">
            <a:xfrm>
              <a:off x="2250" y="1551"/>
              <a:ext cx="5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5</a:t>
              </a:r>
              <a:endParaRPr lang="en-US" altLang="zh-CN" sz="1800"/>
            </a:p>
          </p:txBody>
        </p:sp>
        <p:sp>
          <p:nvSpPr>
            <p:cNvPr id="47" name="Rectangle 39"/>
            <p:cNvSpPr>
              <a:spLocks noChangeArrowheads="1"/>
            </p:cNvSpPr>
            <p:nvPr/>
          </p:nvSpPr>
          <p:spPr bwMode="auto">
            <a:xfrm>
              <a:off x="2475"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4</a:t>
              </a:r>
              <a:endParaRPr lang="en-US" altLang="zh-CN" sz="1800"/>
            </a:p>
          </p:txBody>
        </p:sp>
        <p:sp>
          <p:nvSpPr>
            <p:cNvPr id="48" name="Rectangle 40"/>
            <p:cNvSpPr>
              <a:spLocks noChangeArrowheads="1"/>
            </p:cNvSpPr>
            <p:nvPr/>
          </p:nvSpPr>
          <p:spPr bwMode="auto">
            <a:xfrm>
              <a:off x="2700"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3</a:t>
              </a:r>
              <a:endParaRPr lang="en-US" altLang="zh-CN" sz="1800"/>
            </a:p>
          </p:txBody>
        </p:sp>
        <p:sp>
          <p:nvSpPr>
            <p:cNvPr id="49" name="Rectangle 41"/>
            <p:cNvSpPr>
              <a:spLocks noChangeArrowheads="1"/>
            </p:cNvSpPr>
            <p:nvPr/>
          </p:nvSpPr>
          <p:spPr bwMode="auto">
            <a:xfrm>
              <a:off x="2913" y="1551"/>
              <a:ext cx="5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2</a:t>
              </a:r>
              <a:endParaRPr lang="en-US" altLang="zh-CN" sz="1800"/>
            </a:p>
          </p:txBody>
        </p:sp>
        <p:sp>
          <p:nvSpPr>
            <p:cNvPr id="50" name="Rectangle 42"/>
            <p:cNvSpPr>
              <a:spLocks noChangeArrowheads="1"/>
            </p:cNvSpPr>
            <p:nvPr/>
          </p:nvSpPr>
          <p:spPr bwMode="auto">
            <a:xfrm>
              <a:off x="3150"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1</a:t>
              </a:r>
              <a:endParaRPr lang="en-US" altLang="zh-CN" sz="1800"/>
            </a:p>
          </p:txBody>
        </p:sp>
        <p:sp>
          <p:nvSpPr>
            <p:cNvPr id="51" name="Rectangle 43"/>
            <p:cNvSpPr>
              <a:spLocks noChangeArrowheads="1"/>
            </p:cNvSpPr>
            <p:nvPr/>
          </p:nvSpPr>
          <p:spPr bwMode="auto">
            <a:xfrm>
              <a:off x="3352"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0</a:t>
              </a:r>
              <a:endParaRPr lang="en-US" altLang="zh-CN" sz="1800"/>
            </a:p>
          </p:txBody>
        </p:sp>
        <p:sp>
          <p:nvSpPr>
            <p:cNvPr id="52" name="Rectangle 44"/>
            <p:cNvSpPr>
              <a:spLocks noChangeArrowheads="1"/>
            </p:cNvSpPr>
            <p:nvPr/>
          </p:nvSpPr>
          <p:spPr bwMode="auto">
            <a:xfrm>
              <a:off x="3723" y="153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i="1">
                  <a:solidFill>
                    <a:srgbClr val="400080"/>
                  </a:solidFill>
                  <a:latin typeface="Times New Roman" panose="02020603050405020304" pitchFamily="18" charset="0"/>
                </a:rPr>
                <a:t>d</a:t>
              </a:r>
              <a:endParaRPr lang="en-US" altLang="zh-CN" sz="1800" i="1"/>
            </a:p>
          </p:txBody>
        </p:sp>
        <p:sp>
          <p:nvSpPr>
            <p:cNvPr id="53" name="Rectangle 45"/>
            <p:cNvSpPr>
              <a:spLocks noChangeArrowheads="1"/>
            </p:cNvSpPr>
            <p:nvPr/>
          </p:nvSpPr>
          <p:spPr bwMode="auto">
            <a:xfrm>
              <a:off x="4061" y="153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i="1">
                  <a:solidFill>
                    <a:srgbClr val="400080"/>
                  </a:solidFill>
                  <a:latin typeface="Times New Roman" panose="02020603050405020304" pitchFamily="18" charset="0"/>
                </a:rPr>
                <a:t>d</a:t>
              </a:r>
              <a:endParaRPr lang="en-US" altLang="zh-CN" sz="1800" i="1"/>
            </a:p>
          </p:txBody>
        </p:sp>
        <p:sp>
          <p:nvSpPr>
            <p:cNvPr id="54" name="Rectangle 46"/>
            <p:cNvSpPr>
              <a:spLocks noChangeArrowheads="1"/>
            </p:cNvSpPr>
            <p:nvPr/>
          </p:nvSpPr>
          <p:spPr bwMode="auto">
            <a:xfrm>
              <a:off x="4387" y="153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i="1">
                  <a:solidFill>
                    <a:srgbClr val="400080"/>
                  </a:solidFill>
                  <a:latin typeface="Times New Roman" panose="02020603050405020304" pitchFamily="18" charset="0"/>
                </a:rPr>
                <a:t>d</a:t>
              </a:r>
              <a:endParaRPr lang="en-US" altLang="zh-CN" sz="1800" i="1"/>
            </a:p>
          </p:txBody>
        </p:sp>
        <p:sp>
          <p:nvSpPr>
            <p:cNvPr id="55" name="Rectangle 47"/>
            <p:cNvSpPr>
              <a:spLocks noChangeArrowheads="1"/>
            </p:cNvSpPr>
            <p:nvPr/>
          </p:nvSpPr>
          <p:spPr bwMode="auto">
            <a:xfrm>
              <a:off x="3813"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2</a:t>
              </a:r>
              <a:endParaRPr lang="en-US" altLang="zh-CN" sz="1800"/>
            </a:p>
          </p:txBody>
        </p:sp>
        <p:sp>
          <p:nvSpPr>
            <p:cNvPr id="56" name="Rectangle 48"/>
            <p:cNvSpPr>
              <a:spLocks noChangeArrowheads="1"/>
            </p:cNvSpPr>
            <p:nvPr/>
          </p:nvSpPr>
          <p:spPr bwMode="auto">
            <a:xfrm>
              <a:off x="4162"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1</a:t>
              </a:r>
              <a:endParaRPr lang="en-US" altLang="zh-CN" sz="1800"/>
            </a:p>
          </p:txBody>
        </p:sp>
        <p:sp>
          <p:nvSpPr>
            <p:cNvPr id="57" name="Rectangle 49"/>
            <p:cNvSpPr>
              <a:spLocks noChangeArrowheads="1"/>
            </p:cNvSpPr>
            <p:nvPr/>
          </p:nvSpPr>
          <p:spPr bwMode="auto">
            <a:xfrm>
              <a:off x="4488" y="1560"/>
              <a:ext cx="5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0</a:t>
              </a:r>
              <a:endParaRPr lang="en-US" altLang="zh-CN" sz="1800"/>
            </a:p>
          </p:txBody>
        </p:sp>
        <p:sp>
          <p:nvSpPr>
            <p:cNvPr id="58" name="Rectangle 50"/>
            <p:cNvSpPr>
              <a:spLocks noChangeArrowheads="1"/>
            </p:cNvSpPr>
            <p:nvPr/>
          </p:nvSpPr>
          <p:spPr bwMode="auto">
            <a:xfrm>
              <a:off x="1249" y="1464"/>
              <a:ext cx="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i="1">
                  <a:solidFill>
                    <a:srgbClr val="400080"/>
                  </a:solidFill>
                  <a:latin typeface="Times New Roman" panose="02020603050405020304" pitchFamily="18" charset="0"/>
                </a:rPr>
                <a:t>u</a:t>
              </a:r>
              <a:endParaRPr lang="en-US" altLang="zh-CN" sz="1800"/>
            </a:p>
          </p:txBody>
        </p:sp>
        <p:sp>
          <p:nvSpPr>
            <p:cNvPr id="59" name="Rectangle 51"/>
            <p:cNvSpPr>
              <a:spLocks noChangeArrowheads="1"/>
            </p:cNvSpPr>
            <p:nvPr/>
          </p:nvSpPr>
          <p:spPr bwMode="auto">
            <a:xfrm>
              <a:off x="1335" y="1542"/>
              <a:ext cx="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I</a:t>
              </a:r>
              <a:endParaRPr lang="en-US" altLang="zh-CN" sz="1800"/>
            </a:p>
          </p:txBody>
        </p:sp>
        <p:sp>
          <p:nvSpPr>
            <p:cNvPr id="60" name="Rectangle 52"/>
            <p:cNvSpPr>
              <a:spLocks noChangeArrowheads="1"/>
            </p:cNvSpPr>
            <p:nvPr/>
          </p:nvSpPr>
          <p:spPr bwMode="auto">
            <a:xfrm>
              <a:off x="1249" y="1890"/>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61" name="Rectangle 53"/>
            <p:cNvSpPr>
              <a:spLocks noChangeArrowheads="1"/>
            </p:cNvSpPr>
            <p:nvPr/>
          </p:nvSpPr>
          <p:spPr bwMode="auto">
            <a:xfrm>
              <a:off x="1102" y="1776"/>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62" name="Rectangle 54"/>
            <p:cNvSpPr>
              <a:spLocks noChangeArrowheads="1"/>
            </p:cNvSpPr>
            <p:nvPr/>
          </p:nvSpPr>
          <p:spPr bwMode="auto">
            <a:xfrm>
              <a:off x="855" y="1795"/>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63" name="Rectangle 55"/>
            <p:cNvSpPr>
              <a:spLocks noChangeArrowheads="1"/>
            </p:cNvSpPr>
            <p:nvPr/>
          </p:nvSpPr>
          <p:spPr bwMode="auto">
            <a:xfrm>
              <a:off x="1406" y="1805"/>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64" name="Rectangle 56"/>
            <p:cNvSpPr>
              <a:spLocks noChangeArrowheads="1"/>
            </p:cNvSpPr>
            <p:nvPr/>
          </p:nvSpPr>
          <p:spPr bwMode="auto">
            <a:xfrm>
              <a:off x="922" y="2160"/>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65" name="Rectangle 57"/>
            <p:cNvSpPr>
              <a:spLocks noChangeArrowheads="1"/>
            </p:cNvSpPr>
            <p:nvPr/>
          </p:nvSpPr>
          <p:spPr bwMode="auto">
            <a:xfrm>
              <a:off x="1395" y="2087"/>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66" name="Rectangle 58"/>
            <p:cNvSpPr>
              <a:spLocks noChangeArrowheads="1"/>
            </p:cNvSpPr>
            <p:nvPr/>
          </p:nvSpPr>
          <p:spPr bwMode="auto">
            <a:xfrm>
              <a:off x="844" y="2078"/>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67" name="Rectangle 59"/>
            <p:cNvSpPr>
              <a:spLocks noChangeArrowheads="1"/>
            </p:cNvSpPr>
            <p:nvPr/>
          </p:nvSpPr>
          <p:spPr bwMode="auto">
            <a:xfrm>
              <a:off x="1237" y="2171"/>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68" name="Rectangle 60"/>
            <p:cNvSpPr>
              <a:spLocks noChangeArrowheads="1"/>
            </p:cNvSpPr>
            <p:nvPr/>
          </p:nvSpPr>
          <p:spPr bwMode="auto">
            <a:xfrm>
              <a:off x="1091" y="2058"/>
              <a:ext cx="1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69" name="Rectangle 61"/>
            <p:cNvSpPr>
              <a:spLocks noChangeArrowheads="1"/>
            </p:cNvSpPr>
            <p:nvPr/>
          </p:nvSpPr>
          <p:spPr bwMode="auto">
            <a:xfrm>
              <a:off x="934" y="2443"/>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70" name="Rectangle 62"/>
            <p:cNvSpPr>
              <a:spLocks noChangeArrowheads="1"/>
            </p:cNvSpPr>
            <p:nvPr/>
          </p:nvSpPr>
          <p:spPr bwMode="auto">
            <a:xfrm>
              <a:off x="1406" y="2368"/>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71" name="Rectangle 63"/>
            <p:cNvSpPr>
              <a:spLocks noChangeArrowheads="1"/>
            </p:cNvSpPr>
            <p:nvPr/>
          </p:nvSpPr>
          <p:spPr bwMode="auto">
            <a:xfrm>
              <a:off x="855" y="2359"/>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72" name="Rectangle 64"/>
            <p:cNvSpPr>
              <a:spLocks noChangeArrowheads="1"/>
            </p:cNvSpPr>
            <p:nvPr/>
          </p:nvSpPr>
          <p:spPr bwMode="auto">
            <a:xfrm>
              <a:off x="1249" y="2451"/>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73" name="Rectangle 65"/>
            <p:cNvSpPr>
              <a:spLocks noChangeArrowheads="1"/>
            </p:cNvSpPr>
            <p:nvPr/>
          </p:nvSpPr>
          <p:spPr bwMode="auto">
            <a:xfrm>
              <a:off x="1102" y="2340"/>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74" name="Rectangle 66"/>
            <p:cNvSpPr>
              <a:spLocks noChangeArrowheads="1"/>
            </p:cNvSpPr>
            <p:nvPr/>
          </p:nvSpPr>
          <p:spPr bwMode="auto">
            <a:xfrm>
              <a:off x="934" y="2726"/>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75" name="Rectangle 67"/>
            <p:cNvSpPr>
              <a:spLocks noChangeArrowheads="1"/>
            </p:cNvSpPr>
            <p:nvPr/>
          </p:nvSpPr>
          <p:spPr bwMode="auto">
            <a:xfrm>
              <a:off x="1406" y="2650"/>
              <a:ext cx="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76" name="Rectangle 68"/>
            <p:cNvSpPr>
              <a:spLocks noChangeArrowheads="1"/>
            </p:cNvSpPr>
            <p:nvPr/>
          </p:nvSpPr>
          <p:spPr bwMode="auto">
            <a:xfrm>
              <a:off x="855" y="2641"/>
              <a:ext cx="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77" name="Rectangle 69"/>
            <p:cNvSpPr>
              <a:spLocks noChangeArrowheads="1"/>
            </p:cNvSpPr>
            <p:nvPr/>
          </p:nvSpPr>
          <p:spPr bwMode="auto">
            <a:xfrm>
              <a:off x="1249" y="2734"/>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78" name="Rectangle 70"/>
            <p:cNvSpPr>
              <a:spLocks noChangeArrowheads="1"/>
            </p:cNvSpPr>
            <p:nvPr/>
          </p:nvSpPr>
          <p:spPr bwMode="auto">
            <a:xfrm>
              <a:off x="1102" y="2621"/>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79" name="Rectangle 71"/>
            <p:cNvSpPr>
              <a:spLocks noChangeArrowheads="1"/>
            </p:cNvSpPr>
            <p:nvPr/>
          </p:nvSpPr>
          <p:spPr bwMode="auto">
            <a:xfrm>
              <a:off x="911" y="3007"/>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80" name="Rectangle 72"/>
            <p:cNvSpPr>
              <a:spLocks noChangeArrowheads="1"/>
            </p:cNvSpPr>
            <p:nvPr/>
          </p:nvSpPr>
          <p:spPr bwMode="auto">
            <a:xfrm>
              <a:off x="1384" y="2932"/>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81" name="Rectangle 73"/>
            <p:cNvSpPr>
              <a:spLocks noChangeArrowheads="1"/>
            </p:cNvSpPr>
            <p:nvPr/>
          </p:nvSpPr>
          <p:spPr bwMode="auto">
            <a:xfrm>
              <a:off x="832" y="2923"/>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82" name="Rectangle 74"/>
            <p:cNvSpPr>
              <a:spLocks noChangeArrowheads="1"/>
            </p:cNvSpPr>
            <p:nvPr/>
          </p:nvSpPr>
          <p:spPr bwMode="auto">
            <a:xfrm>
              <a:off x="1226" y="3016"/>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83" name="Rectangle 75"/>
            <p:cNvSpPr>
              <a:spLocks noChangeArrowheads="1"/>
            </p:cNvSpPr>
            <p:nvPr/>
          </p:nvSpPr>
          <p:spPr bwMode="auto">
            <a:xfrm>
              <a:off x="1080" y="2903"/>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84" name="Rectangle 76"/>
            <p:cNvSpPr>
              <a:spLocks noChangeArrowheads="1"/>
            </p:cNvSpPr>
            <p:nvPr/>
          </p:nvSpPr>
          <p:spPr bwMode="auto">
            <a:xfrm>
              <a:off x="922" y="3288"/>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85" name="Rectangle 77"/>
            <p:cNvSpPr>
              <a:spLocks noChangeArrowheads="1"/>
            </p:cNvSpPr>
            <p:nvPr/>
          </p:nvSpPr>
          <p:spPr bwMode="auto">
            <a:xfrm>
              <a:off x="1395" y="3213"/>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86" name="Rectangle 78"/>
            <p:cNvSpPr>
              <a:spLocks noChangeArrowheads="1"/>
            </p:cNvSpPr>
            <p:nvPr/>
          </p:nvSpPr>
          <p:spPr bwMode="auto">
            <a:xfrm>
              <a:off x="844" y="3204"/>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87" name="Rectangle 79"/>
            <p:cNvSpPr>
              <a:spLocks noChangeArrowheads="1"/>
            </p:cNvSpPr>
            <p:nvPr/>
          </p:nvSpPr>
          <p:spPr bwMode="auto">
            <a:xfrm>
              <a:off x="1237" y="3298"/>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88" name="Rectangle 80"/>
            <p:cNvSpPr>
              <a:spLocks noChangeArrowheads="1"/>
            </p:cNvSpPr>
            <p:nvPr/>
          </p:nvSpPr>
          <p:spPr bwMode="auto">
            <a:xfrm>
              <a:off x="1091" y="3186"/>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89" name="Rectangle 81"/>
            <p:cNvSpPr>
              <a:spLocks noChangeArrowheads="1"/>
            </p:cNvSpPr>
            <p:nvPr/>
          </p:nvSpPr>
          <p:spPr bwMode="auto">
            <a:xfrm>
              <a:off x="922" y="3571"/>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90" name="Rectangle 82"/>
            <p:cNvSpPr>
              <a:spLocks noChangeArrowheads="1"/>
            </p:cNvSpPr>
            <p:nvPr/>
          </p:nvSpPr>
          <p:spPr bwMode="auto">
            <a:xfrm>
              <a:off x="1395" y="3495"/>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91" name="Rectangle 83"/>
            <p:cNvSpPr>
              <a:spLocks noChangeArrowheads="1"/>
            </p:cNvSpPr>
            <p:nvPr/>
          </p:nvSpPr>
          <p:spPr bwMode="auto">
            <a:xfrm>
              <a:off x="844" y="3484"/>
              <a:ext cx="4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92" name="Rectangle 84"/>
            <p:cNvSpPr>
              <a:spLocks noChangeArrowheads="1"/>
            </p:cNvSpPr>
            <p:nvPr/>
          </p:nvSpPr>
          <p:spPr bwMode="auto">
            <a:xfrm>
              <a:off x="1237" y="3577"/>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93" name="Rectangle 85"/>
            <p:cNvSpPr>
              <a:spLocks noChangeArrowheads="1"/>
            </p:cNvSpPr>
            <p:nvPr/>
          </p:nvSpPr>
          <p:spPr bwMode="auto">
            <a:xfrm>
              <a:off x="1091" y="3467"/>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94" name="Rectangle 86"/>
            <p:cNvSpPr>
              <a:spLocks noChangeArrowheads="1"/>
            </p:cNvSpPr>
            <p:nvPr/>
          </p:nvSpPr>
          <p:spPr bwMode="auto">
            <a:xfrm>
              <a:off x="922" y="3852"/>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15</a:t>
              </a:r>
              <a:endParaRPr lang="en-US" altLang="zh-CN" sz="1800"/>
            </a:p>
          </p:txBody>
        </p:sp>
        <p:sp>
          <p:nvSpPr>
            <p:cNvPr id="95" name="Rectangle 87"/>
            <p:cNvSpPr>
              <a:spLocks noChangeArrowheads="1"/>
            </p:cNvSpPr>
            <p:nvPr/>
          </p:nvSpPr>
          <p:spPr bwMode="auto">
            <a:xfrm>
              <a:off x="1395" y="3777"/>
              <a:ext cx="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96" name="Rectangle 88"/>
            <p:cNvSpPr>
              <a:spLocks noChangeArrowheads="1"/>
            </p:cNvSpPr>
            <p:nvPr/>
          </p:nvSpPr>
          <p:spPr bwMode="auto">
            <a:xfrm>
              <a:off x="844" y="3768"/>
              <a:ext cx="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a:t>
              </a:r>
              <a:endParaRPr lang="en-US" altLang="zh-CN" sz="1800"/>
            </a:p>
          </p:txBody>
        </p:sp>
        <p:sp>
          <p:nvSpPr>
            <p:cNvPr id="97" name="Rectangle 89"/>
            <p:cNvSpPr>
              <a:spLocks noChangeArrowheads="1"/>
            </p:cNvSpPr>
            <p:nvPr/>
          </p:nvSpPr>
          <p:spPr bwMode="auto">
            <a:xfrm>
              <a:off x="1091" y="3748"/>
              <a:ext cx="10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300" b="0">
                  <a:solidFill>
                    <a:srgbClr val="400080"/>
                  </a:solidFill>
                  <a:latin typeface="Times New Roman" panose="02020603050405020304" pitchFamily="18" charset="0"/>
                </a:rPr>
                <a:t>~</a:t>
              </a:r>
              <a:endParaRPr lang="en-US" altLang="zh-CN" sz="1800"/>
            </a:p>
          </p:txBody>
        </p:sp>
        <p:sp>
          <p:nvSpPr>
            <p:cNvPr id="98" name="Rectangle 90"/>
            <p:cNvSpPr>
              <a:spLocks noChangeArrowheads="1"/>
            </p:cNvSpPr>
            <p:nvPr/>
          </p:nvSpPr>
          <p:spPr bwMode="auto">
            <a:xfrm>
              <a:off x="967" y="2001"/>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99" name="Rectangle 91"/>
            <p:cNvSpPr>
              <a:spLocks noChangeArrowheads="1"/>
            </p:cNvSpPr>
            <p:nvPr/>
          </p:nvSpPr>
          <p:spPr bwMode="auto">
            <a:xfrm>
              <a:off x="945" y="18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00" name="Rectangle 92"/>
            <p:cNvSpPr>
              <a:spLocks noChangeArrowheads="1"/>
            </p:cNvSpPr>
            <p:nvPr/>
          </p:nvSpPr>
          <p:spPr bwMode="auto">
            <a:xfrm>
              <a:off x="1260" y="201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3</a:t>
              </a:r>
              <a:endParaRPr lang="en-US" altLang="zh-CN" sz="1800"/>
            </a:p>
          </p:txBody>
        </p:sp>
        <p:sp>
          <p:nvSpPr>
            <p:cNvPr id="101" name="Rectangle 93"/>
            <p:cNvSpPr>
              <a:spLocks noChangeArrowheads="1"/>
            </p:cNvSpPr>
            <p:nvPr/>
          </p:nvSpPr>
          <p:spPr bwMode="auto">
            <a:xfrm>
              <a:off x="956" y="230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3</a:t>
              </a:r>
              <a:endParaRPr lang="en-US" altLang="zh-CN" sz="1800"/>
            </a:p>
          </p:txBody>
        </p:sp>
        <p:sp>
          <p:nvSpPr>
            <p:cNvPr id="102" name="Rectangle 94"/>
            <p:cNvSpPr>
              <a:spLocks noChangeArrowheads="1"/>
            </p:cNvSpPr>
            <p:nvPr/>
          </p:nvSpPr>
          <p:spPr bwMode="auto">
            <a:xfrm>
              <a:off x="1271" y="2292"/>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5</a:t>
              </a:r>
              <a:endParaRPr lang="en-US" altLang="zh-CN" sz="1800"/>
            </a:p>
          </p:txBody>
        </p:sp>
        <p:sp>
          <p:nvSpPr>
            <p:cNvPr id="103" name="Rectangle 95"/>
            <p:cNvSpPr>
              <a:spLocks noChangeArrowheads="1"/>
            </p:cNvSpPr>
            <p:nvPr/>
          </p:nvSpPr>
          <p:spPr bwMode="auto">
            <a:xfrm>
              <a:off x="967" y="2575"/>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5</a:t>
              </a:r>
              <a:endParaRPr lang="en-US" altLang="zh-CN" sz="1800"/>
            </a:p>
          </p:txBody>
        </p:sp>
        <p:sp>
          <p:nvSpPr>
            <p:cNvPr id="104" name="Rectangle 96"/>
            <p:cNvSpPr>
              <a:spLocks noChangeArrowheads="1"/>
            </p:cNvSpPr>
            <p:nvPr/>
          </p:nvSpPr>
          <p:spPr bwMode="auto">
            <a:xfrm>
              <a:off x="1282" y="2575"/>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7</a:t>
              </a:r>
              <a:endParaRPr lang="en-US" altLang="zh-CN" sz="1800"/>
            </a:p>
          </p:txBody>
        </p:sp>
        <p:sp>
          <p:nvSpPr>
            <p:cNvPr id="105" name="Rectangle 97"/>
            <p:cNvSpPr>
              <a:spLocks noChangeArrowheads="1"/>
            </p:cNvSpPr>
            <p:nvPr/>
          </p:nvSpPr>
          <p:spPr bwMode="auto">
            <a:xfrm>
              <a:off x="934" y="2856"/>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7</a:t>
              </a:r>
              <a:endParaRPr lang="en-US" altLang="zh-CN" sz="1800"/>
            </a:p>
          </p:txBody>
        </p:sp>
        <p:sp>
          <p:nvSpPr>
            <p:cNvPr id="106" name="Rectangle 98"/>
            <p:cNvSpPr>
              <a:spLocks noChangeArrowheads="1"/>
            </p:cNvSpPr>
            <p:nvPr/>
          </p:nvSpPr>
          <p:spPr bwMode="auto">
            <a:xfrm>
              <a:off x="1271" y="2856"/>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9</a:t>
              </a:r>
              <a:endParaRPr lang="en-US" altLang="zh-CN" sz="1800"/>
            </a:p>
          </p:txBody>
        </p:sp>
        <p:sp>
          <p:nvSpPr>
            <p:cNvPr id="107" name="Rectangle 99"/>
            <p:cNvSpPr>
              <a:spLocks noChangeArrowheads="1"/>
            </p:cNvSpPr>
            <p:nvPr/>
          </p:nvSpPr>
          <p:spPr bwMode="auto">
            <a:xfrm>
              <a:off x="945" y="314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9</a:t>
              </a:r>
              <a:endParaRPr lang="en-US" altLang="zh-CN" sz="1800"/>
            </a:p>
          </p:txBody>
        </p:sp>
        <p:sp>
          <p:nvSpPr>
            <p:cNvPr id="108" name="Rectangle 100"/>
            <p:cNvSpPr>
              <a:spLocks noChangeArrowheads="1"/>
            </p:cNvSpPr>
            <p:nvPr/>
          </p:nvSpPr>
          <p:spPr bwMode="auto">
            <a:xfrm>
              <a:off x="1237" y="3138"/>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11</a:t>
              </a:r>
              <a:endParaRPr lang="en-US" altLang="zh-CN" sz="1800"/>
            </a:p>
          </p:txBody>
        </p:sp>
        <p:sp>
          <p:nvSpPr>
            <p:cNvPr id="109" name="Rectangle 101"/>
            <p:cNvSpPr>
              <a:spLocks noChangeArrowheads="1"/>
            </p:cNvSpPr>
            <p:nvPr/>
          </p:nvSpPr>
          <p:spPr bwMode="auto">
            <a:xfrm>
              <a:off x="911" y="3429"/>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11</a:t>
              </a:r>
              <a:endParaRPr lang="en-US" altLang="zh-CN" sz="1800"/>
            </a:p>
          </p:txBody>
        </p:sp>
        <p:sp>
          <p:nvSpPr>
            <p:cNvPr id="110" name="Rectangle 102"/>
            <p:cNvSpPr>
              <a:spLocks noChangeArrowheads="1"/>
            </p:cNvSpPr>
            <p:nvPr/>
          </p:nvSpPr>
          <p:spPr bwMode="auto">
            <a:xfrm>
              <a:off x="1226" y="3420"/>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13</a:t>
              </a:r>
              <a:endParaRPr lang="en-US" altLang="zh-CN" sz="1800"/>
            </a:p>
          </p:txBody>
        </p:sp>
        <p:sp>
          <p:nvSpPr>
            <p:cNvPr id="111" name="Rectangle 103"/>
            <p:cNvSpPr>
              <a:spLocks noChangeArrowheads="1"/>
            </p:cNvSpPr>
            <p:nvPr/>
          </p:nvSpPr>
          <p:spPr bwMode="auto">
            <a:xfrm>
              <a:off x="900" y="3703"/>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13</a:t>
              </a:r>
              <a:endParaRPr lang="en-US" altLang="zh-CN" sz="1800"/>
            </a:p>
          </p:txBody>
        </p:sp>
        <p:sp>
          <p:nvSpPr>
            <p:cNvPr id="112" name="Rectangle 104"/>
            <p:cNvSpPr>
              <a:spLocks noChangeArrowheads="1"/>
            </p:cNvSpPr>
            <p:nvPr/>
          </p:nvSpPr>
          <p:spPr bwMode="auto">
            <a:xfrm>
              <a:off x="1249" y="378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13" name="Rectangle 105"/>
            <p:cNvSpPr>
              <a:spLocks noChangeArrowheads="1"/>
            </p:cNvSpPr>
            <p:nvPr/>
          </p:nvSpPr>
          <p:spPr bwMode="auto">
            <a:xfrm>
              <a:off x="1440" y="1805"/>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14" name="Rectangle 106"/>
            <p:cNvSpPr>
              <a:spLocks noChangeArrowheads="1"/>
            </p:cNvSpPr>
            <p:nvPr/>
          </p:nvSpPr>
          <p:spPr bwMode="auto">
            <a:xfrm>
              <a:off x="1519" y="1851"/>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15" name="Rectangle 107"/>
            <p:cNvSpPr>
              <a:spLocks noChangeArrowheads="1"/>
            </p:cNvSpPr>
            <p:nvPr/>
          </p:nvSpPr>
          <p:spPr bwMode="auto">
            <a:xfrm>
              <a:off x="1440" y="2087"/>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16" name="Rectangle 108"/>
            <p:cNvSpPr>
              <a:spLocks noChangeArrowheads="1"/>
            </p:cNvSpPr>
            <p:nvPr/>
          </p:nvSpPr>
          <p:spPr bwMode="auto">
            <a:xfrm>
              <a:off x="1519" y="2132"/>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17" name="Rectangle 109"/>
            <p:cNvSpPr>
              <a:spLocks noChangeArrowheads="1"/>
            </p:cNvSpPr>
            <p:nvPr/>
          </p:nvSpPr>
          <p:spPr bwMode="auto">
            <a:xfrm>
              <a:off x="1451" y="2359"/>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18" name="Rectangle 110"/>
            <p:cNvSpPr>
              <a:spLocks noChangeArrowheads="1"/>
            </p:cNvSpPr>
            <p:nvPr/>
          </p:nvSpPr>
          <p:spPr bwMode="auto">
            <a:xfrm>
              <a:off x="1530" y="2406"/>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19" name="Rectangle 111"/>
            <p:cNvSpPr>
              <a:spLocks noChangeArrowheads="1"/>
            </p:cNvSpPr>
            <p:nvPr/>
          </p:nvSpPr>
          <p:spPr bwMode="auto">
            <a:xfrm>
              <a:off x="1451" y="2641"/>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20" name="Rectangle 112"/>
            <p:cNvSpPr>
              <a:spLocks noChangeArrowheads="1"/>
            </p:cNvSpPr>
            <p:nvPr/>
          </p:nvSpPr>
          <p:spPr bwMode="auto">
            <a:xfrm>
              <a:off x="1530" y="2689"/>
              <a:ext cx="20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21" name="Rectangle 113"/>
            <p:cNvSpPr>
              <a:spLocks noChangeArrowheads="1"/>
            </p:cNvSpPr>
            <p:nvPr/>
          </p:nvSpPr>
          <p:spPr bwMode="auto">
            <a:xfrm>
              <a:off x="1429" y="2912"/>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22" name="Rectangle 114"/>
            <p:cNvSpPr>
              <a:spLocks noChangeArrowheads="1"/>
            </p:cNvSpPr>
            <p:nvPr/>
          </p:nvSpPr>
          <p:spPr bwMode="auto">
            <a:xfrm>
              <a:off x="1507" y="2961"/>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23" name="Rectangle 115"/>
            <p:cNvSpPr>
              <a:spLocks noChangeArrowheads="1"/>
            </p:cNvSpPr>
            <p:nvPr/>
          </p:nvSpPr>
          <p:spPr bwMode="auto">
            <a:xfrm>
              <a:off x="1440" y="3204"/>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24" name="Rectangle 116"/>
            <p:cNvSpPr>
              <a:spLocks noChangeArrowheads="1"/>
            </p:cNvSpPr>
            <p:nvPr/>
          </p:nvSpPr>
          <p:spPr bwMode="auto">
            <a:xfrm>
              <a:off x="1519" y="3251"/>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25" name="Rectangle 117"/>
            <p:cNvSpPr>
              <a:spLocks noChangeArrowheads="1"/>
            </p:cNvSpPr>
            <p:nvPr/>
          </p:nvSpPr>
          <p:spPr bwMode="auto">
            <a:xfrm>
              <a:off x="1429" y="3484"/>
              <a:ext cx="9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26" name="Rectangle 118"/>
            <p:cNvSpPr>
              <a:spLocks noChangeArrowheads="1"/>
            </p:cNvSpPr>
            <p:nvPr/>
          </p:nvSpPr>
          <p:spPr bwMode="auto">
            <a:xfrm>
              <a:off x="1507" y="3532"/>
              <a:ext cx="20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27" name="Rectangle 119"/>
            <p:cNvSpPr>
              <a:spLocks noChangeArrowheads="1"/>
            </p:cNvSpPr>
            <p:nvPr/>
          </p:nvSpPr>
          <p:spPr bwMode="auto">
            <a:xfrm>
              <a:off x="1440" y="3777"/>
              <a:ext cx="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U</a:t>
              </a:r>
              <a:endParaRPr lang="en-US" altLang="zh-CN" sz="1800"/>
            </a:p>
          </p:txBody>
        </p:sp>
        <p:sp>
          <p:nvSpPr>
            <p:cNvPr id="128" name="Rectangle 120"/>
            <p:cNvSpPr>
              <a:spLocks noChangeArrowheads="1"/>
            </p:cNvSpPr>
            <p:nvPr/>
          </p:nvSpPr>
          <p:spPr bwMode="auto">
            <a:xfrm>
              <a:off x="1519" y="3824"/>
              <a:ext cx="20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b="0">
                  <a:solidFill>
                    <a:srgbClr val="400080"/>
                  </a:solidFill>
                  <a:latin typeface="Times New Roman" panose="02020603050405020304" pitchFamily="18" charset="0"/>
                </a:rPr>
                <a:t>REF</a:t>
              </a:r>
              <a:endParaRPr lang="en-US" altLang="zh-CN" sz="1800"/>
            </a:p>
          </p:txBody>
        </p:sp>
        <p:sp>
          <p:nvSpPr>
            <p:cNvPr id="129" name="Rectangle 121"/>
            <p:cNvSpPr>
              <a:spLocks noChangeArrowheads="1"/>
            </p:cNvSpPr>
            <p:nvPr/>
          </p:nvSpPr>
          <p:spPr bwMode="auto">
            <a:xfrm>
              <a:off x="1935"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0" name="Rectangle 122"/>
            <p:cNvSpPr>
              <a:spLocks noChangeArrowheads="1"/>
            </p:cNvSpPr>
            <p:nvPr/>
          </p:nvSpPr>
          <p:spPr bwMode="auto">
            <a:xfrm>
              <a:off x="2171"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1" name="Rectangle 123"/>
            <p:cNvSpPr>
              <a:spLocks noChangeArrowheads="1"/>
            </p:cNvSpPr>
            <p:nvPr/>
          </p:nvSpPr>
          <p:spPr bwMode="auto">
            <a:xfrm>
              <a:off x="2407"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2" name="Rectangle 124"/>
            <p:cNvSpPr>
              <a:spLocks noChangeArrowheads="1"/>
            </p:cNvSpPr>
            <p:nvPr/>
          </p:nvSpPr>
          <p:spPr bwMode="auto">
            <a:xfrm>
              <a:off x="2610"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3" name="Rectangle 125"/>
            <p:cNvSpPr>
              <a:spLocks noChangeArrowheads="1"/>
            </p:cNvSpPr>
            <p:nvPr/>
          </p:nvSpPr>
          <p:spPr bwMode="auto">
            <a:xfrm>
              <a:off x="2857"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4" name="Rectangle 126"/>
            <p:cNvSpPr>
              <a:spLocks noChangeArrowheads="1"/>
            </p:cNvSpPr>
            <p:nvPr/>
          </p:nvSpPr>
          <p:spPr bwMode="auto">
            <a:xfrm>
              <a:off x="3071"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35" name="Rectangle 127"/>
            <p:cNvSpPr>
              <a:spLocks noChangeArrowheads="1"/>
            </p:cNvSpPr>
            <p:nvPr/>
          </p:nvSpPr>
          <p:spPr bwMode="auto">
            <a:xfrm>
              <a:off x="2621"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36" name="Rectangle 128"/>
            <p:cNvSpPr>
              <a:spLocks noChangeArrowheads="1"/>
            </p:cNvSpPr>
            <p:nvPr/>
          </p:nvSpPr>
          <p:spPr bwMode="auto">
            <a:xfrm>
              <a:off x="2171"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37" name="Rectangle 129"/>
            <p:cNvSpPr>
              <a:spLocks noChangeArrowheads="1"/>
            </p:cNvSpPr>
            <p:nvPr/>
          </p:nvSpPr>
          <p:spPr bwMode="auto">
            <a:xfrm>
              <a:off x="2857"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38" name="Rectangle 130"/>
            <p:cNvSpPr>
              <a:spLocks noChangeArrowheads="1"/>
            </p:cNvSpPr>
            <p:nvPr/>
          </p:nvSpPr>
          <p:spPr bwMode="auto">
            <a:xfrm>
              <a:off x="3296"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39" name="Rectangle 131"/>
            <p:cNvSpPr>
              <a:spLocks noChangeArrowheads="1"/>
            </p:cNvSpPr>
            <p:nvPr/>
          </p:nvSpPr>
          <p:spPr bwMode="auto">
            <a:xfrm>
              <a:off x="3071"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0" name="Rectangle 132"/>
            <p:cNvSpPr>
              <a:spLocks noChangeArrowheads="1"/>
            </p:cNvSpPr>
            <p:nvPr/>
          </p:nvSpPr>
          <p:spPr bwMode="auto">
            <a:xfrm>
              <a:off x="2407"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1" name="Rectangle 133"/>
            <p:cNvSpPr>
              <a:spLocks noChangeArrowheads="1"/>
            </p:cNvSpPr>
            <p:nvPr/>
          </p:nvSpPr>
          <p:spPr bwMode="auto">
            <a:xfrm>
              <a:off x="1935" y="38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2" name="Rectangle 134"/>
            <p:cNvSpPr>
              <a:spLocks noChangeArrowheads="1"/>
            </p:cNvSpPr>
            <p:nvPr/>
          </p:nvSpPr>
          <p:spPr bwMode="auto">
            <a:xfrm>
              <a:off x="2407"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3" name="Rectangle 135"/>
            <p:cNvSpPr>
              <a:spLocks noChangeArrowheads="1"/>
            </p:cNvSpPr>
            <p:nvPr/>
          </p:nvSpPr>
          <p:spPr bwMode="auto">
            <a:xfrm>
              <a:off x="3296"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4" name="Rectangle 136"/>
            <p:cNvSpPr>
              <a:spLocks noChangeArrowheads="1"/>
            </p:cNvSpPr>
            <p:nvPr/>
          </p:nvSpPr>
          <p:spPr bwMode="auto">
            <a:xfrm>
              <a:off x="2171"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5" name="Rectangle 137"/>
            <p:cNvSpPr>
              <a:spLocks noChangeArrowheads="1"/>
            </p:cNvSpPr>
            <p:nvPr/>
          </p:nvSpPr>
          <p:spPr bwMode="auto">
            <a:xfrm>
              <a:off x="2857"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6" name="Rectangle 138"/>
            <p:cNvSpPr>
              <a:spLocks noChangeArrowheads="1"/>
            </p:cNvSpPr>
            <p:nvPr/>
          </p:nvSpPr>
          <p:spPr bwMode="auto">
            <a:xfrm>
              <a:off x="3071"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7" name="Rectangle 139"/>
            <p:cNvSpPr>
              <a:spLocks noChangeArrowheads="1"/>
            </p:cNvSpPr>
            <p:nvPr/>
          </p:nvSpPr>
          <p:spPr bwMode="auto">
            <a:xfrm>
              <a:off x="2621"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48" name="Rectangle 140"/>
            <p:cNvSpPr>
              <a:spLocks noChangeArrowheads="1"/>
            </p:cNvSpPr>
            <p:nvPr/>
          </p:nvSpPr>
          <p:spPr bwMode="auto">
            <a:xfrm>
              <a:off x="1935" y="3550"/>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49" name="Rectangle 141"/>
            <p:cNvSpPr>
              <a:spLocks noChangeArrowheads="1"/>
            </p:cNvSpPr>
            <p:nvPr/>
          </p:nvSpPr>
          <p:spPr bwMode="auto">
            <a:xfrm>
              <a:off x="2407"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0" name="Rectangle 142"/>
            <p:cNvSpPr>
              <a:spLocks noChangeArrowheads="1"/>
            </p:cNvSpPr>
            <p:nvPr/>
          </p:nvSpPr>
          <p:spPr bwMode="auto">
            <a:xfrm>
              <a:off x="2857"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1" name="Rectangle 143"/>
            <p:cNvSpPr>
              <a:spLocks noChangeArrowheads="1"/>
            </p:cNvSpPr>
            <p:nvPr/>
          </p:nvSpPr>
          <p:spPr bwMode="auto">
            <a:xfrm>
              <a:off x="2621"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2" name="Rectangle 144"/>
            <p:cNvSpPr>
              <a:spLocks noChangeArrowheads="1"/>
            </p:cNvSpPr>
            <p:nvPr/>
          </p:nvSpPr>
          <p:spPr bwMode="auto">
            <a:xfrm>
              <a:off x="1935"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53" name="Rectangle 145"/>
            <p:cNvSpPr>
              <a:spLocks noChangeArrowheads="1"/>
            </p:cNvSpPr>
            <p:nvPr/>
          </p:nvSpPr>
          <p:spPr bwMode="auto">
            <a:xfrm>
              <a:off x="2171"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54" name="Rectangle 146"/>
            <p:cNvSpPr>
              <a:spLocks noChangeArrowheads="1"/>
            </p:cNvSpPr>
            <p:nvPr/>
          </p:nvSpPr>
          <p:spPr bwMode="auto">
            <a:xfrm>
              <a:off x="3296"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5" name="Rectangle 147"/>
            <p:cNvSpPr>
              <a:spLocks noChangeArrowheads="1"/>
            </p:cNvSpPr>
            <p:nvPr/>
          </p:nvSpPr>
          <p:spPr bwMode="auto">
            <a:xfrm>
              <a:off x="3071"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6" name="Rectangle 148"/>
            <p:cNvSpPr>
              <a:spLocks noChangeArrowheads="1"/>
            </p:cNvSpPr>
            <p:nvPr/>
          </p:nvSpPr>
          <p:spPr bwMode="auto">
            <a:xfrm>
              <a:off x="2171"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57" name="Rectangle 149"/>
            <p:cNvSpPr>
              <a:spLocks noChangeArrowheads="1"/>
            </p:cNvSpPr>
            <p:nvPr/>
          </p:nvSpPr>
          <p:spPr bwMode="auto">
            <a:xfrm>
              <a:off x="1935"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58" name="Rectangle 150"/>
            <p:cNvSpPr>
              <a:spLocks noChangeArrowheads="1"/>
            </p:cNvSpPr>
            <p:nvPr/>
          </p:nvSpPr>
          <p:spPr bwMode="auto">
            <a:xfrm>
              <a:off x="2621"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59" name="Rectangle 151"/>
            <p:cNvSpPr>
              <a:spLocks noChangeArrowheads="1"/>
            </p:cNvSpPr>
            <p:nvPr/>
          </p:nvSpPr>
          <p:spPr bwMode="auto">
            <a:xfrm>
              <a:off x="2857"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0" name="Rectangle 152"/>
            <p:cNvSpPr>
              <a:spLocks noChangeArrowheads="1"/>
            </p:cNvSpPr>
            <p:nvPr/>
          </p:nvSpPr>
          <p:spPr bwMode="auto">
            <a:xfrm>
              <a:off x="2407"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61" name="Rectangle 153"/>
            <p:cNvSpPr>
              <a:spLocks noChangeArrowheads="1"/>
            </p:cNvSpPr>
            <p:nvPr/>
          </p:nvSpPr>
          <p:spPr bwMode="auto">
            <a:xfrm>
              <a:off x="3071"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2" name="Rectangle 154"/>
            <p:cNvSpPr>
              <a:spLocks noChangeArrowheads="1"/>
            </p:cNvSpPr>
            <p:nvPr/>
          </p:nvSpPr>
          <p:spPr bwMode="auto">
            <a:xfrm>
              <a:off x="3296"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3" name="Rectangle 155"/>
            <p:cNvSpPr>
              <a:spLocks noChangeArrowheads="1"/>
            </p:cNvSpPr>
            <p:nvPr/>
          </p:nvSpPr>
          <p:spPr bwMode="auto">
            <a:xfrm>
              <a:off x="2610"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64" name="Rectangle 156"/>
            <p:cNvSpPr>
              <a:spLocks noChangeArrowheads="1"/>
            </p:cNvSpPr>
            <p:nvPr/>
          </p:nvSpPr>
          <p:spPr bwMode="auto">
            <a:xfrm>
              <a:off x="3071"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5" name="Rectangle 157"/>
            <p:cNvSpPr>
              <a:spLocks noChangeArrowheads="1"/>
            </p:cNvSpPr>
            <p:nvPr/>
          </p:nvSpPr>
          <p:spPr bwMode="auto">
            <a:xfrm>
              <a:off x="3296"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6" name="Rectangle 158"/>
            <p:cNvSpPr>
              <a:spLocks noChangeArrowheads="1"/>
            </p:cNvSpPr>
            <p:nvPr/>
          </p:nvSpPr>
          <p:spPr bwMode="auto">
            <a:xfrm>
              <a:off x="2857"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67" name="Rectangle 159"/>
            <p:cNvSpPr>
              <a:spLocks noChangeArrowheads="1"/>
            </p:cNvSpPr>
            <p:nvPr/>
          </p:nvSpPr>
          <p:spPr bwMode="auto">
            <a:xfrm>
              <a:off x="1935"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68" name="Rectangle 160"/>
            <p:cNvSpPr>
              <a:spLocks noChangeArrowheads="1"/>
            </p:cNvSpPr>
            <p:nvPr/>
          </p:nvSpPr>
          <p:spPr bwMode="auto">
            <a:xfrm>
              <a:off x="2171"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69" name="Rectangle 161"/>
            <p:cNvSpPr>
              <a:spLocks noChangeArrowheads="1"/>
            </p:cNvSpPr>
            <p:nvPr/>
          </p:nvSpPr>
          <p:spPr bwMode="auto">
            <a:xfrm>
              <a:off x="2407" y="2697"/>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0" name="Rectangle 162"/>
            <p:cNvSpPr>
              <a:spLocks noChangeArrowheads="1"/>
            </p:cNvSpPr>
            <p:nvPr/>
          </p:nvSpPr>
          <p:spPr bwMode="auto">
            <a:xfrm>
              <a:off x="3296"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71" name="Rectangle 163"/>
            <p:cNvSpPr>
              <a:spLocks noChangeArrowheads="1"/>
            </p:cNvSpPr>
            <p:nvPr/>
          </p:nvSpPr>
          <p:spPr bwMode="auto">
            <a:xfrm>
              <a:off x="2407"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2" name="Rectangle 164"/>
            <p:cNvSpPr>
              <a:spLocks noChangeArrowheads="1"/>
            </p:cNvSpPr>
            <p:nvPr/>
          </p:nvSpPr>
          <p:spPr bwMode="auto">
            <a:xfrm>
              <a:off x="2857"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3" name="Rectangle 165"/>
            <p:cNvSpPr>
              <a:spLocks noChangeArrowheads="1"/>
            </p:cNvSpPr>
            <p:nvPr/>
          </p:nvSpPr>
          <p:spPr bwMode="auto">
            <a:xfrm>
              <a:off x="3071"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74" name="Rectangle 166"/>
            <p:cNvSpPr>
              <a:spLocks noChangeArrowheads="1"/>
            </p:cNvSpPr>
            <p:nvPr/>
          </p:nvSpPr>
          <p:spPr bwMode="auto">
            <a:xfrm>
              <a:off x="2171"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5" name="Rectangle 167"/>
            <p:cNvSpPr>
              <a:spLocks noChangeArrowheads="1"/>
            </p:cNvSpPr>
            <p:nvPr/>
          </p:nvSpPr>
          <p:spPr bwMode="auto">
            <a:xfrm>
              <a:off x="2610"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6" name="Rectangle 168"/>
            <p:cNvSpPr>
              <a:spLocks noChangeArrowheads="1"/>
            </p:cNvSpPr>
            <p:nvPr/>
          </p:nvSpPr>
          <p:spPr bwMode="auto">
            <a:xfrm>
              <a:off x="1935"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7" name="Rectangle 169"/>
            <p:cNvSpPr>
              <a:spLocks noChangeArrowheads="1"/>
            </p:cNvSpPr>
            <p:nvPr/>
          </p:nvSpPr>
          <p:spPr bwMode="auto">
            <a:xfrm>
              <a:off x="3071"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8" name="Rectangle 170"/>
            <p:cNvSpPr>
              <a:spLocks noChangeArrowheads="1"/>
            </p:cNvSpPr>
            <p:nvPr/>
          </p:nvSpPr>
          <p:spPr bwMode="auto">
            <a:xfrm>
              <a:off x="2171"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79" name="Rectangle 171"/>
            <p:cNvSpPr>
              <a:spLocks noChangeArrowheads="1"/>
            </p:cNvSpPr>
            <p:nvPr/>
          </p:nvSpPr>
          <p:spPr bwMode="auto">
            <a:xfrm>
              <a:off x="2407"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0" name="Rectangle 172"/>
            <p:cNvSpPr>
              <a:spLocks noChangeArrowheads="1"/>
            </p:cNvSpPr>
            <p:nvPr/>
          </p:nvSpPr>
          <p:spPr bwMode="auto">
            <a:xfrm>
              <a:off x="1935"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1" name="Rectangle 173"/>
            <p:cNvSpPr>
              <a:spLocks noChangeArrowheads="1"/>
            </p:cNvSpPr>
            <p:nvPr/>
          </p:nvSpPr>
          <p:spPr bwMode="auto">
            <a:xfrm>
              <a:off x="2610"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2" name="Rectangle 174"/>
            <p:cNvSpPr>
              <a:spLocks noChangeArrowheads="1"/>
            </p:cNvSpPr>
            <p:nvPr/>
          </p:nvSpPr>
          <p:spPr bwMode="auto">
            <a:xfrm>
              <a:off x="3296"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83" name="Rectangle 175"/>
            <p:cNvSpPr>
              <a:spLocks noChangeArrowheads="1"/>
            </p:cNvSpPr>
            <p:nvPr/>
          </p:nvSpPr>
          <p:spPr bwMode="auto">
            <a:xfrm>
              <a:off x="2857" y="213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4" name="Rectangle 176"/>
            <p:cNvSpPr>
              <a:spLocks noChangeArrowheads="1"/>
            </p:cNvSpPr>
            <p:nvPr/>
          </p:nvSpPr>
          <p:spPr bwMode="auto">
            <a:xfrm>
              <a:off x="3296"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5" name="Rectangle 177"/>
            <p:cNvSpPr>
              <a:spLocks noChangeArrowheads="1"/>
            </p:cNvSpPr>
            <p:nvPr/>
          </p:nvSpPr>
          <p:spPr bwMode="auto">
            <a:xfrm>
              <a:off x="3734"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6" name="Rectangle 178"/>
            <p:cNvSpPr>
              <a:spLocks noChangeArrowheads="1"/>
            </p:cNvSpPr>
            <p:nvPr/>
          </p:nvSpPr>
          <p:spPr bwMode="auto">
            <a:xfrm>
              <a:off x="4072"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7" name="Rectangle 179"/>
            <p:cNvSpPr>
              <a:spLocks noChangeArrowheads="1"/>
            </p:cNvSpPr>
            <p:nvPr/>
          </p:nvSpPr>
          <p:spPr bwMode="auto">
            <a:xfrm>
              <a:off x="4409" y="184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8" name="Rectangle 180"/>
            <p:cNvSpPr>
              <a:spLocks noChangeArrowheads="1"/>
            </p:cNvSpPr>
            <p:nvPr/>
          </p:nvSpPr>
          <p:spPr bwMode="auto">
            <a:xfrm>
              <a:off x="3746" y="21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89" name="Rectangle 181"/>
            <p:cNvSpPr>
              <a:spLocks noChangeArrowheads="1"/>
            </p:cNvSpPr>
            <p:nvPr/>
          </p:nvSpPr>
          <p:spPr bwMode="auto">
            <a:xfrm>
              <a:off x="4083" y="21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90" name="Rectangle 182"/>
            <p:cNvSpPr>
              <a:spLocks noChangeArrowheads="1"/>
            </p:cNvSpPr>
            <p:nvPr/>
          </p:nvSpPr>
          <p:spPr bwMode="auto">
            <a:xfrm>
              <a:off x="4421" y="212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91" name="Rectangle 183"/>
            <p:cNvSpPr>
              <a:spLocks noChangeArrowheads="1"/>
            </p:cNvSpPr>
            <p:nvPr/>
          </p:nvSpPr>
          <p:spPr bwMode="auto">
            <a:xfrm>
              <a:off x="3734"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92" name="Rectangle 184"/>
            <p:cNvSpPr>
              <a:spLocks noChangeArrowheads="1"/>
            </p:cNvSpPr>
            <p:nvPr/>
          </p:nvSpPr>
          <p:spPr bwMode="auto">
            <a:xfrm>
              <a:off x="4072"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93" name="Rectangle 185"/>
            <p:cNvSpPr>
              <a:spLocks noChangeArrowheads="1"/>
            </p:cNvSpPr>
            <p:nvPr/>
          </p:nvSpPr>
          <p:spPr bwMode="auto">
            <a:xfrm>
              <a:off x="4409" y="2414"/>
              <a:ext cx="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94" name="Rectangle 186"/>
            <p:cNvSpPr>
              <a:spLocks noChangeArrowheads="1"/>
            </p:cNvSpPr>
            <p:nvPr/>
          </p:nvSpPr>
          <p:spPr bwMode="auto">
            <a:xfrm>
              <a:off x="3746" y="2689"/>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95" name="Rectangle 187"/>
            <p:cNvSpPr>
              <a:spLocks noChangeArrowheads="1"/>
            </p:cNvSpPr>
            <p:nvPr/>
          </p:nvSpPr>
          <p:spPr bwMode="auto">
            <a:xfrm>
              <a:off x="4083" y="2689"/>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96" name="Rectangle 188"/>
            <p:cNvSpPr>
              <a:spLocks noChangeArrowheads="1"/>
            </p:cNvSpPr>
            <p:nvPr/>
          </p:nvSpPr>
          <p:spPr bwMode="auto">
            <a:xfrm>
              <a:off x="4421" y="2689"/>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97" name="Rectangle 189"/>
            <p:cNvSpPr>
              <a:spLocks noChangeArrowheads="1"/>
            </p:cNvSpPr>
            <p:nvPr/>
          </p:nvSpPr>
          <p:spPr bwMode="auto">
            <a:xfrm>
              <a:off x="3734"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198" name="Rectangle 190"/>
            <p:cNvSpPr>
              <a:spLocks noChangeArrowheads="1"/>
            </p:cNvSpPr>
            <p:nvPr/>
          </p:nvSpPr>
          <p:spPr bwMode="auto">
            <a:xfrm>
              <a:off x="4072"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199" name="Rectangle 191"/>
            <p:cNvSpPr>
              <a:spLocks noChangeArrowheads="1"/>
            </p:cNvSpPr>
            <p:nvPr/>
          </p:nvSpPr>
          <p:spPr bwMode="auto">
            <a:xfrm>
              <a:off x="4409" y="2978"/>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200" name="Rectangle 192"/>
            <p:cNvSpPr>
              <a:spLocks noChangeArrowheads="1"/>
            </p:cNvSpPr>
            <p:nvPr/>
          </p:nvSpPr>
          <p:spPr bwMode="auto">
            <a:xfrm>
              <a:off x="3734"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1" name="Rectangle 193"/>
            <p:cNvSpPr>
              <a:spLocks noChangeArrowheads="1"/>
            </p:cNvSpPr>
            <p:nvPr/>
          </p:nvSpPr>
          <p:spPr bwMode="auto">
            <a:xfrm>
              <a:off x="4072"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202" name="Rectangle 194"/>
            <p:cNvSpPr>
              <a:spLocks noChangeArrowheads="1"/>
            </p:cNvSpPr>
            <p:nvPr/>
          </p:nvSpPr>
          <p:spPr bwMode="auto">
            <a:xfrm>
              <a:off x="4409" y="3261"/>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3" name="Rectangle 195"/>
            <p:cNvSpPr>
              <a:spLocks noChangeArrowheads="1"/>
            </p:cNvSpPr>
            <p:nvPr/>
          </p:nvSpPr>
          <p:spPr bwMode="auto">
            <a:xfrm>
              <a:off x="3746" y="354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4" name="Rectangle 196"/>
            <p:cNvSpPr>
              <a:spLocks noChangeArrowheads="1"/>
            </p:cNvSpPr>
            <p:nvPr/>
          </p:nvSpPr>
          <p:spPr bwMode="auto">
            <a:xfrm>
              <a:off x="4083" y="354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5" name="Rectangle 197"/>
            <p:cNvSpPr>
              <a:spLocks noChangeArrowheads="1"/>
            </p:cNvSpPr>
            <p:nvPr/>
          </p:nvSpPr>
          <p:spPr bwMode="auto">
            <a:xfrm>
              <a:off x="4421" y="3542"/>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0</a:t>
              </a:r>
              <a:endParaRPr lang="en-US" altLang="zh-CN" sz="1800"/>
            </a:p>
          </p:txBody>
        </p:sp>
        <p:sp>
          <p:nvSpPr>
            <p:cNvPr id="206" name="Rectangle 198"/>
            <p:cNvSpPr>
              <a:spLocks noChangeArrowheads="1"/>
            </p:cNvSpPr>
            <p:nvPr/>
          </p:nvSpPr>
          <p:spPr bwMode="auto">
            <a:xfrm>
              <a:off x="3734" y="381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7" name="Rectangle 199"/>
            <p:cNvSpPr>
              <a:spLocks noChangeArrowheads="1"/>
            </p:cNvSpPr>
            <p:nvPr/>
          </p:nvSpPr>
          <p:spPr bwMode="auto">
            <a:xfrm>
              <a:off x="4072" y="381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8" name="Rectangle 200"/>
            <p:cNvSpPr>
              <a:spLocks noChangeArrowheads="1"/>
            </p:cNvSpPr>
            <p:nvPr/>
          </p:nvSpPr>
          <p:spPr bwMode="auto">
            <a:xfrm>
              <a:off x="4409" y="3814"/>
              <a:ext cx="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700" b="0">
                  <a:solidFill>
                    <a:srgbClr val="400080"/>
                  </a:solidFill>
                  <a:latin typeface="Times New Roman" panose="02020603050405020304" pitchFamily="18" charset="0"/>
                </a:rPr>
                <a:t>1</a:t>
              </a:r>
              <a:endParaRPr lang="en-US" altLang="zh-CN" sz="1800"/>
            </a:p>
          </p:txBody>
        </p:sp>
        <p:sp>
          <p:nvSpPr>
            <p:cNvPr id="209" name="Line 201"/>
            <p:cNvSpPr>
              <a:spLocks noChangeShapeType="1"/>
            </p:cNvSpPr>
            <p:nvPr/>
          </p:nvSpPr>
          <p:spPr bwMode="auto">
            <a:xfrm>
              <a:off x="772" y="1496"/>
              <a:ext cx="4016" cy="1"/>
            </a:xfrm>
            <a:prstGeom prst="line">
              <a:avLst/>
            </a:prstGeom>
            <a:noFill/>
            <a:ln w="17463">
              <a:solidFill>
                <a:srgbClr val="FF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0" name="Text Box 202"/>
          <p:cNvSpPr txBox="1">
            <a:spLocks noChangeArrowheads="1"/>
          </p:cNvSpPr>
          <p:nvPr/>
        </p:nvSpPr>
        <p:spPr bwMode="auto">
          <a:xfrm>
            <a:off x="8101276" y="2963921"/>
            <a:ext cx="43211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rgbClr val="0000FF"/>
                </a:solidFill>
                <a:latin typeface="Times New Roman" panose="02020603050405020304" pitchFamily="18" charset="0"/>
                <a:cs typeface="Times New Roman" panose="02020603050405020304" pitchFamily="18" charset="0"/>
              </a:rPr>
              <a:t>例如：</a:t>
            </a:r>
            <a:r>
              <a:rPr lang="en-US" altLang="zh-CN" sz="2200" b="1" i="1" dirty="0" err="1">
                <a:solidFill>
                  <a:srgbClr val="0000FF"/>
                </a:solidFill>
                <a:latin typeface="Times New Roman" panose="02020603050405020304" pitchFamily="18" charset="0"/>
                <a:cs typeface="Times New Roman" panose="02020603050405020304" pitchFamily="18" charset="0"/>
              </a:rPr>
              <a:t>u</a:t>
            </a:r>
            <a:r>
              <a:rPr lang="en-US" altLang="zh-CN" sz="2200" b="1" baseline="-25000" dirty="0" err="1">
                <a:solidFill>
                  <a:srgbClr val="0000FF"/>
                </a:solidFill>
                <a:latin typeface="Times New Roman" panose="02020603050405020304" pitchFamily="18" charset="0"/>
                <a:cs typeface="Times New Roman" panose="02020603050405020304" pitchFamily="18" charset="0"/>
              </a:rPr>
              <a:t>I</a:t>
            </a:r>
            <a:r>
              <a:rPr lang="zh-CN" altLang="en-US" sz="2200" b="1" dirty="0">
                <a:solidFill>
                  <a:srgbClr val="0000FF"/>
                </a:solidFill>
                <a:latin typeface="Times New Roman" panose="02020603050405020304" pitchFamily="18" charset="0"/>
                <a:cs typeface="Times New Roman" panose="02020603050405020304" pitchFamily="18" charset="0"/>
              </a:rPr>
              <a:t>＝</a:t>
            </a:r>
            <a:r>
              <a:rPr lang="en-US" altLang="zh-CN" sz="2200" b="1" dirty="0">
                <a:solidFill>
                  <a:srgbClr val="0000FF"/>
                </a:solidFill>
                <a:latin typeface="Times New Roman" panose="02020603050405020304" pitchFamily="18" charset="0"/>
                <a:cs typeface="Times New Roman" panose="02020603050405020304" pitchFamily="18" charset="0"/>
              </a:rPr>
              <a:t>4.2V</a:t>
            </a:r>
            <a:r>
              <a:rPr lang="zh-CN" altLang="en-US" sz="2200" b="1" dirty="0">
                <a:solidFill>
                  <a:srgbClr val="0000FF"/>
                </a:solidFill>
                <a:latin typeface="Times New Roman" panose="02020603050405020304" pitchFamily="18" charset="0"/>
                <a:cs typeface="Times New Roman" panose="02020603050405020304" pitchFamily="18" charset="0"/>
              </a:rPr>
              <a:t>，</a:t>
            </a:r>
            <a:r>
              <a:rPr lang="en-US" altLang="zh-CN" sz="2200" b="1" i="1" dirty="0">
                <a:solidFill>
                  <a:srgbClr val="0000FF"/>
                </a:solidFill>
                <a:latin typeface="Times New Roman" panose="02020603050405020304" pitchFamily="18" charset="0"/>
                <a:cs typeface="Times New Roman" panose="02020603050405020304" pitchFamily="18" charset="0"/>
              </a:rPr>
              <a:t>U</a:t>
            </a:r>
            <a:r>
              <a:rPr lang="en-US" altLang="zh-CN" sz="2200" b="1" baseline="-25000" dirty="0">
                <a:solidFill>
                  <a:srgbClr val="0000FF"/>
                </a:solidFill>
                <a:latin typeface="Times New Roman" panose="02020603050405020304" pitchFamily="18" charset="0"/>
                <a:cs typeface="Times New Roman" panose="02020603050405020304" pitchFamily="18" charset="0"/>
              </a:rPr>
              <a:t>REF</a:t>
            </a:r>
            <a:r>
              <a:rPr lang="zh-CN" altLang="en-US" sz="2200" b="1" dirty="0">
                <a:solidFill>
                  <a:srgbClr val="0000FF"/>
                </a:solidFill>
                <a:latin typeface="Times New Roman" panose="02020603050405020304" pitchFamily="18" charset="0"/>
                <a:cs typeface="Times New Roman" panose="02020603050405020304" pitchFamily="18" charset="0"/>
              </a:rPr>
              <a:t>＝</a:t>
            </a:r>
            <a:r>
              <a:rPr lang="en-US" altLang="zh-CN" sz="2200" b="1" dirty="0">
                <a:solidFill>
                  <a:srgbClr val="0000FF"/>
                </a:solidFill>
                <a:latin typeface="Times New Roman" panose="02020603050405020304" pitchFamily="18" charset="0"/>
                <a:cs typeface="Times New Roman" panose="02020603050405020304" pitchFamily="18" charset="0"/>
              </a:rPr>
              <a:t>6V</a:t>
            </a:r>
            <a:r>
              <a:rPr lang="zh-CN" altLang="en-US" sz="2200" b="1" dirty="0">
                <a:solidFill>
                  <a:srgbClr val="0000FF"/>
                </a:solidFill>
                <a:latin typeface="Times New Roman" panose="02020603050405020304" pitchFamily="18" charset="0"/>
                <a:cs typeface="Times New Roman" panose="02020603050405020304" pitchFamily="18" charset="0"/>
              </a:rPr>
              <a:t>。</a:t>
            </a:r>
          </a:p>
        </p:txBody>
      </p:sp>
      <p:sp>
        <p:nvSpPr>
          <p:cNvPr id="211" name="Text Box 203"/>
          <p:cNvSpPr txBox="1">
            <a:spLocks noChangeArrowheads="1"/>
          </p:cNvSpPr>
          <p:nvPr/>
        </p:nvSpPr>
        <p:spPr bwMode="auto">
          <a:xfrm>
            <a:off x="280765" y="5090850"/>
            <a:ext cx="1476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dirty="0">
                <a:solidFill>
                  <a:srgbClr val="C00000"/>
                </a:solidFill>
                <a:latin typeface="Times New Roman" panose="02020603050405020304" pitchFamily="18" charset="0"/>
                <a:cs typeface="Times New Roman" panose="02020603050405020304" pitchFamily="18" charset="0"/>
              </a:rPr>
              <a:t>3.6V</a:t>
            </a:r>
            <a:r>
              <a:rPr lang="zh-CN" altLang="en-US" sz="1800" b="1" dirty="0">
                <a:solidFill>
                  <a:srgbClr val="C00000"/>
                </a:solidFill>
                <a:latin typeface="Times New Roman" panose="02020603050405020304" pitchFamily="18" charset="0"/>
                <a:cs typeface="Times New Roman" panose="02020603050405020304" pitchFamily="18" charset="0"/>
              </a:rPr>
              <a:t>～</a:t>
            </a:r>
            <a:r>
              <a:rPr lang="en-US" altLang="zh-CN" sz="1800" b="1" dirty="0">
                <a:solidFill>
                  <a:srgbClr val="C00000"/>
                </a:solidFill>
                <a:latin typeface="Times New Roman" panose="02020603050405020304" pitchFamily="18" charset="0"/>
                <a:cs typeface="Times New Roman" panose="02020603050405020304" pitchFamily="18" charset="0"/>
              </a:rPr>
              <a:t>4.4V</a:t>
            </a:r>
          </a:p>
        </p:txBody>
      </p:sp>
      <p:sp>
        <p:nvSpPr>
          <p:cNvPr id="212" name="Text Box 204"/>
          <p:cNvSpPr txBox="1">
            <a:spLocks noChangeArrowheads="1"/>
          </p:cNvSpPr>
          <p:nvPr/>
        </p:nvSpPr>
        <p:spPr bwMode="auto">
          <a:xfrm>
            <a:off x="8101276" y="3601228"/>
            <a:ext cx="43211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rgbClr val="0000FF"/>
                </a:solidFill>
                <a:latin typeface="Times New Roman" panose="02020603050405020304" pitchFamily="18" charset="0"/>
                <a:cs typeface="Times New Roman" panose="02020603050405020304" pitchFamily="18" charset="0"/>
              </a:rPr>
              <a:t>则数字量输出</a:t>
            </a:r>
            <a:r>
              <a:rPr lang="en-US" altLang="zh-CN" sz="2200" b="1" i="1" dirty="0">
                <a:solidFill>
                  <a:srgbClr val="C00000"/>
                </a:solidFill>
                <a:latin typeface="Times New Roman" panose="02020603050405020304" pitchFamily="18" charset="0"/>
                <a:cs typeface="Times New Roman" panose="02020603050405020304" pitchFamily="18" charset="0"/>
              </a:rPr>
              <a:t>d</a:t>
            </a:r>
            <a:r>
              <a:rPr lang="en-US" altLang="zh-CN" sz="2200" b="1" i="1" baseline="-25000" dirty="0">
                <a:solidFill>
                  <a:srgbClr val="C00000"/>
                </a:solidFill>
                <a:latin typeface="Times New Roman" panose="02020603050405020304" pitchFamily="18" charset="0"/>
                <a:cs typeface="Times New Roman" panose="02020603050405020304" pitchFamily="18" charset="0"/>
              </a:rPr>
              <a:t>2</a:t>
            </a:r>
            <a:r>
              <a:rPr lang="en-US" altLang="zh-CN" sz="2200" b="1" i="1" dirty="0">
                <a:solidFill>
                  <a:srgbClr val="C00000"/>
                </a:solidFill>
                <a:latin typeface="Times New Roman" panose="02020603050405020304" pitchFamily="18" charset="0"/>
                <a:cs typeface="Times New Roman" panose="02020603050405020304" pitchFamily="18" charset="0"/>
              </a:rPr>
              <a:t>d</a:t>
            </a:r>
            <a:r>
              <a:rPr lang="en-US" altLang="zh-CN" sz="2200" b="1" i="1" baseline="-25000" dirty="0">
                <a:solidFill>
                  <a:srgbClr val="C00000"/>
                </a:solidFill>
                <a:latin typeface="Times New Roman" panose="02020603050405020304" pitchFamily="18" charset="0"/>
                <a:cs typeface="Times New Roman" panose="02020603050405020304" pitchFamily="18" charset="0"/>
              </a:rPr>
              <a:t>1</a:t>
            </a:r>
            <a:r>
              <a:rPr lang="en-US" altLang="zh-CN" sz="2200" b="1" i="1" dirty="0">
                <a:solidFill>
                  <a:srgbClr val="C00000"/>
                </a:solidFill>
                <a:latin typeface="Times New Roman" panose="02020603050405020304" pitchFamily="18" charset="0"/>
                <a:cs typeface="Times New Roman" panose="02020603050405020304" pitchFamily="18" charset="0"/>
              </a:rPr>
              <a:t>d</a:t>
            </a:r>
            <a:r>
              <a:rPr lang="en-US" altLang="zh-CN" sz="2200" b="1" i="1" baseline="-25000" dirty="0">
                <a:solidFill>
                  <a:srgbClr val="C00000"/>
                </a:solidFill>
                <a:latin typeface="Times New Roman" panose="02020603050405020304" pitchFamily="18" charset="0"/>
                <a:cs typeface="Times New Roman" panose="02020603050405020304" pitchFamily="18" charset="0"/>
              </a:rPr>
              <a:t>0</a:t>
            </a:r>
            <a:r>
              <a:rPr lang="zh-CN" altLang="en-US" sz="2200" b="1" dirty="0">
                <a:solidFill>
                  <a:srgbClr val="C00000"/>
                </a:solidFill>
                <a:latin typeface="Times New Roman" panose="02020603050405020304" pitchFamily="18" charset="0"/>
                <a:cs typeface="Times New Roman" panose="02020603050405020304" pitchFamily="18" charset="0"/>
              </a:rPr>
              <a:t>＝</a:t>
            </a:r>
            <a:r>
              <a:rPr lang="en-US" altLang="zh-CN" sz="2200" b="1" dirty="0">
                <a:solidFill>
                  <a:srgbClr val="C00000"/>
                </a:solidFill>
                <a:latin typeface="Times New Roman" panose="02020603050405020304" pitchFamily="18" charset="0"/>
                <a:cs typeface="Times New Roman" panose="02020603050405020304" pitchFamily="18" charset="0"/>
              </a:rPr>
              <a:t>101</a:t>
            </a:r>
            <a:r>
              <a:rPr lang="zh-CN" altLang="en-US" sz="2200" b="1"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1305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213" name="Text Box 2"/>
          <p:cNvSpPr txBox="1">
            <a:spLocks noChangeArrowheads="1"/>
          </p:cNvSpPr>
          <p:nvPr/>
        </p:nvSpPr>
        <p:spPr bwMode="auto">
          <a:xfrm>
            <a:off x="911424" y="1988840"/>
            <a:ext cx="10657184"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优点：转换速度很快，故又称</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高速</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转换器</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。含有寄存器的</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转换器兼有取样保持功能，所以它可以</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不用附加取样保持电路</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1" hangingPunct="1">
              <a:lnSpc>
                <a:spcPct val="130000"/>
              </a:lnSpc>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②缺点：电路复杂，对于一个</a:t>
            </a:r>
            <a:r>
              <a:rPr kumimoji="1" lang="en-US" altLang="zh-CN" sz="22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位二进制输出的并行比较型</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转换器，需</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２</a:t>
            </a:r>
            <a:r>
              <a:rPr kumimoji="1" lang="en-US" altLang="zh-CN" sz="2200" b="1" baseline="50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 </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个电压比较器和</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200" b="1" baseline="50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 </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个触发器，编码电路也随</a:t>
            </a:r>
            <a:r>
              <a:rPr kumimoji="1" lang="en-US" altLang="zh-CN" sz="22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的增大变得相当复杂。且转换精度还受分压网络和电压比较器灵敏度的限制。 </a:t>
            </a:r>
          </a:p>
          <a:p>
            <a:pPr algn="just" eaLnBrk="1" hangingPunct="1">
              <a:lnSpc>
                <a:spcPct val="130000"/>
              </a:lnSpc>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因此，这种转换器适用于</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高速， 精度较低</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的场合。 </a:t>
            </a:r>
          </a:p>
        </p:txBody>
      </p:sp>
      <p:sp>
        <p:nvSpPr>
          <p:cNvPr id="214" name="Text Box 4"/>
          <p:cNvSpPr txBox="1">
            <a:spLocks noChangeArrowheads="1"/>
          </p:cNvSpPr>
          <p:nvPr/>
        </p:nvSpPr>
        <p:spPr bwMode="auto">
          <a:xfrm>
            <a:off x="767408" y="1256221"/>
            <a:ext cx="52562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并行比较型</a:t>
            </a:r>
            <a:r>
              <a:rPr kumimoji="1" lang="en-US" altLang="zh-CN"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转换器的特点：</a:t>
            </a:r>
          </a:p>
        </p:txBody>
      </p:sp>
    </p:spTree>
    <p:extLst>
      <p:ext uri="{BB962C8B-B14F-4D97-AF65-F5344CB8AC3E}">
        <p14:creationId xmlns:p14="http://schemas.microsoft.com/office/powerpoint/2010/main" val="843689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623392" y="1152711"/>
            <a:ext cx="5439310" cy="461665"/>
          </a:xfrm>
          <a:prstGeom prst="rect">
            <a:avLst/>
          </a:prstGeom>
          <a:noFill/>
          <a:ln>
            <a:noFill/>
          </a:ln>
          <a:effec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逐次逼近</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式模</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）转换器原理</a:t>
            </a:r>
          </a:p>
        </p:txBody>
      </p:sp>
      <p:sp>
        <p:nvSpPr>
          <p:cNvPr id="6" name="Text Box 4"/>
          <p:cNvSpPr txBox="1">
            <a:spLocks noChangeArrowheads="1"/>
          </p:cNvSpPr>
          <p:nvPr/>
        </p:nvSpPr>
        <p:spPr bwMode="auto">
          <a:xfrm>
            <a:off x="582063" y="1664626"/>
            <a:ext cx="11233248"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实现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转换的方法有多种，而</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逐次逼近式</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转换具有速度快，分辨率高等优点获得了广泛的应用。这种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转换器的比较过程与天平的称重的过程相似。若一台天平具有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克等</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种砝码，需要称量的物体重量为</a:t>
            </a:r>
            <a:r>
              <a:rPr lang="en-US" altLang="zh-CN" sz="24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27.4</a:t>
            </a:r>
            <a:r>
              <a:rPr lang="zh-CN" altLang="en-US" sz="24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克</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。称量从最重的砝码试起，过程如下表所示。</a:t>
            </a:r>
          </a:p>
        </p:txBody>
      </p:sp>
      <p:graphicFrame>
        <p:nvGraphicFramePr>
          <p:cNvPr id="7" name="Object 5"/>
          <p:cNvGraphicFramePr>
            <a:graphicFrameLocks noChangeAspect="1"/>
          </p:cNvGraphicFramePr>
          <p:nvPr>
            <p:extLst>
              <p:ext uri="{D42A27DB-BD31-4B8C-83A1-F6EECF244321}">
                <p14:modId xmlns:p14="http://schemas.microsoft.com/office/powerpoint/2010/main" val="1377672011"/>
              </p:ext>
            </p:extLst>
          </p:nvPr>
        </p:nvGraphicFramePr>
        <p:xfrm>
          <a:off x="2258517" y="3329819"/>
          <a:ext cx="6210300" cy="3371850"/>
        </p:xfrm>
        <a:graphic>
          <a:graphicData uri="http://schemas.openxmlformats.org/presentationml/2006/ole">
            <mc:AlternateContent xmlns:mc="http://schemas.openxmlformats.org/markup-compatibility/2006">
              <mc:Choice xmlns:v="urn:schemas-microsoft-com:vml" Requires="v">
                <p:oleObj spid="_x0000_s35880" name="文档" r:id="rId3" imgW="6217920" imgH="3380232" progId="Word.Document.8">
                  <p:embed/>
                </p:oleObj>
              </mc:Choice>
              <mc:Fallback>
                <p:oleObj name="文档" r:id="rId3" imgW="6217920" imgH="3380232" progId="Word.Document.8">
                  <p:embed/>
                  <p:pic>
                    <p:nvPicPr>
                      <p:cNvPr id="522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517" y="3329819"/>
                        <a:ext cx="6210300"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2258517" y="6337770"/>
            <a:ext cx="74238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dirty="0">
                <a:solidFill>
                  <a:srgbClr val="C00000"/>
                </a:solidFill>
                <a:ea typeface="楷体_GB2312" pitchFamily="49" charset="-122"/>
              </a:rPr>
              <a:t>M=D5*32+D4*16+D3*8+D2*4+D1*2+D0*1=27</a:t>
            </a:r>
            <a:r>
              <a:rPr lang="zh-CN" altLang="en-US" sz="2400" b="1" dirty="0">
                <a:solidFill>
                  <a:srgbClr val="C00000"/>
                </a:solidFill>
                <a:ea typeface="楷体_GB2312" pitchFamily="49" charset="-122"/>
              </a:rPr>
              <a:t>（克）</a:t>
            </a:r>
            <a:endParaRPr lang="zh-CN" altLang="en-US" sz="1800" b="1" dirty="0">
              <a:solidFill>
                <a:srgbClr val="C00000"/>
              </a:solidFill>
              <a:ea typeface="楷体_GB2312" pitchFamily="49" charset="-122"/>
            </a:endParaRPr>
          </a:p>
        </p:txBody>
      </p:sp>
    </p:spTree>
    <p:extLst>
      <p:ext uri="{BB962C8B-B14F-4D97-AF65-F5344CB8AC3E}">
        <p14:creationId xmlns:p14="http://schemas.microsoft.com/office/powerpoint/2010/main" val="343204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623392" y="1152711"/>
            <a:ext cx="5109091" cy="461665"/>
          </a:xfrm>
          <a:prstGeom prst="rect">
            <a:avLst/>
          </a:prstGeom>
          <a:noFill/>
          <a:ln>
            <a:noFill/>
          </a:ln>
          <a:effec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逐次逼近</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式模</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）转换器原理</a:t>
            </a:r>
          </a:p>
        </p:txBody>
      </p:sp>
      <p:graphicFrame>
        <p:nvGraphicFramePr>
          <p:cNvPr id="9" name="Object 9"/>
          <p:cNvGraphicFramePr>
            <a:graphicFrameLocks noChangeAspect="1"/>
          </p:cNvGraphicFramePr>
          <p:nvPr>
            <p:extLst>
              <p:ext uri="{D42A27DB-BD31-4B8C-83A1-F6EECF244321}">
                <p14:modId xmlns:p14="http://schemas.microsoft.com/office/powerpoint/2010/main" val="3942172329"/>
              </p:ext>
            </p:extLst>
          </p:nvPr>
        </p:nvGraphicFramePr>
        <p:xfrm>
          <a:off x="2207568" y="1566017"/>
          <a:ext cx="8208912" cy="4396938"/>
        </p:xfrm>
        <a:graphic>
          <a:graphicData uri="http://schemas.openxmlformats.org/presentationml/2006/ole">
            <mc:AlternateContent xmlns:mc="http://schemas.openxmlformats.org/markup-compatibility/2006">
              <mc:Choice xmlns:v="urn:schemas-microsoft-com:vml" Requires="v">
                <p:oleObj spid="_x0000_s36902" name="图片" r:id="rId3" imgW="5937504" imgH="2962656" progId="Word.Picture.8">
                  <p:embed/>
                </p:oleObj>
              </mc:Choice>
              <mc:Fallback>
                <p:oleObj name="图片" r:id="rId3" imgW="5937504" imgH="2962656" progId="Word.Picture.8">
                  <p:embed/>
                  <p:pic>
                    <p:nvPicPr>
                      <p:cNvPr id="5427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1566017"/>
                        <a:ext cx="8208912" cy="4396938"/>
                      </a:xfrm>
                      <a:prstGeom prst="rect">
                        <a:avLst/>
                      </a:prstGeom>
                      <a:noFill/>
                      <a:ln>
                        <a:noFill/>
                      </a:ln>
                      <a:effectLst/>
                    </p:spPr>
                  </p:pic>
                </p:oleObj>
              </mc:Fallback>
            </mc:AlternateContent>
          </a:graphicData>
        </a:graphic>
      </p:graphicFrame>
      <p:sp>
        <p:nvSpPr>
          <p:cNvPr id="10" name="Text Box 11"/>
          <p:cNvSpPr txBox="1">
            <a:spLocks noChangeArrowheads="1"/>
          </p:cNvSpPr>
          <p:nvPr/>
        </p:nvSpPr>
        <p:spPr bwMode="auto">
          <a:xfrm>
            <a:off x="4080818" y="6034392"/>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逐次逼近型</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转换器原理图 </a:t>
            </a:r>
          </a:p>
        </p:txBody>
      </p:sp>
    </p:spTree>
    <p:extLst>
      <p:ext uri="{BB962C8B-B14F-4D97-AF65-F5344CB8AC3E}">
        <p14:creationId xmlns:p14="http://schemas.microsoft.com/office/powerpoint/2010/main" val="1111629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623392" y="1152711"/>
            <a:ext cx="5109091" cy="461665"/>
          </a:xfrm>
          <a:prstGeom prst="rect">
            <a:avLst/>
          </a:prstGeom>
          <a:noFill/>
          <a:ln>
            <a:noFill/>
          </a:ln>
          <a:effec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逐次逼近</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式模</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）转换器原理</a:t>
            </a:r>
          </a:p>
        </p:txBody>
      </p:sp>
      <p:sp>
        <p:nvSpPr>
          <p:cNvPr id="6" name="Text Box 6"/>
          <p:cNvSpPr txBox="1">
            <a:spLocks noChangeArrowheads="1"/>
          </p:cNvSpPr>
          <p:nvPr/>
        </p:nvSpPr>
        <p:spPr bwMode="auto">
          <a:xfrm>
            <a:off x="767408" y="1786285"/>
            <a:ext cx="10801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ClrTx/>
              <a:buSzTx/>
              <a:buFontTx/>
              <a:buNone/>
            </a:pP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转换开始前先将逐次逼近寄存器</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SAR</a:t>
            </a:r>
            <a:r>
              <a:rPr kumimoji="1" lang="zh-CN" altLang="en-US" sz="2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清“</a:t>
            </a:r>
            <a:r>
              <a:rPr kumimoji="1" lang="en-US" altLang="zh-CN" sz="2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20000"/>
              </a:lnSpc>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②开始转换以后，第一个时钟脉冲首先将寄存器</a:t>
            </a:r>
            <a:r>
              <a:rPr kumimoji="1" lang="zh-CN" altLang="en-US"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最高位置成</a:t>
            </a:r>
            <a:r>
              <a:rPr kumimoji="1" lang="en-US" altLang="zh-CN"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，使输出数字为</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。这个数码被</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转换器转换成相应的模拟电压</a:t>
            </a:r>
            <a:r>
              <a:rPr kumimoji="1" lang="en-US" altLang="zh-CN" sz="2200" b="1"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，经偏移</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Δ/2</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后得到</a:t>
            </a:r>
            <a:r>
              <a:rPr kumimoji="1" lang="en-US" altLang="zh-CN" sz="2200" b="1" i="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baseline="-250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baseline="-250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O</a:t>
            </a:r>
            <a:r>
              <a:rPr kumimoji="1" lang="zh-CN" altLang="en-US"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Δ/2</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，并送到比较器中与</a:t>
            </a:r>
            <a:r>
              <a:rPr kumimoji="1" lang="en-US" altLang="zh-CN" sz="2200" b="1"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2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进行比较。</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若</a:t>
            </a:r>
            <a:r>
              <a:rPr kumimoji="1" lang="en-US" altLang="zh-CN" sz="2200" b="1" i="1" dirty="0" err="1">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200" b="1" i="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1" dirty="0" err="1">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baseline="-25000" dirty="0" err="1">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，说明数字过大，故将</a:t>
            </a:r>
            <a:r>
              <a:rPr kumimoji="1" lang="zh-CN" altLang="en-US"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最高位的</a:t>
            </a:r>
            <a:r>
              <a:rPr kumimoji="1" lang="en-US" altLang="zh-CN"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清除置零；若</a:t>
            </a:r>
            <a:r>
              <a:rPr kumimoji="1" lang="en-US" altLang="zh-CN" sz="2200" b="1" i="1" dirty="0" err="1">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200" b="1" i="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1" dirty="0" err="1">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200" b="1" baseline="-25000" dirty="0" err="1">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latin typeface="Times New Roman" panose="02020603050405020304" pitchFamily="18" charset="0"/>
                <a:ea typeface="黑体" panose="02010609060101010101" pitchFamily="49" charset="-122"/>
                <a:cs typeface="Times New Roman" panose="02020603050405020304" pitchFamily="18" charset="0"/>
              </a:rPr>
              <a:t>，说明数字还不够大，应将这一位保留。</a:t>
            </a:r>
          </a:p>
          <a:p>
            <a:pPr algn="just" eaLnBrk="1" hangingPunct="1">
              <a:lnSpc>
                <a:spcPct val="120000"/>
              </a:lnSpc>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③然后，按同样的方法将</a:t>
            </a:r>
            <a:r>
              <a:rPr kumimoji="1" lang="zh-CN" altLang="en-US"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次高位置成</a:t>
            </a:r>
            <a:r>
              <a:rPr kumimoji="1" lang="en-US" altLang="zh-CN" sz="2200" b="1" dirty="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，并且经过比较以后确定这个</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是保留还是清除。这样逐位比较下去，一直到最低位为止。比较完毕后，</a:t>
            </a:r>
            <a:r>
              <a:rPr kumimoji="1"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SAR</a:t>
            </a:r>
            <a:r>
              <a:rPr kumimoji="1"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中的状态就是所要求的数字量输出。</a:t>
            </a:r>
          </a:p>
        </p:txBody>
      </p:sp>
    </p:spTree>
    <p:extLst>
      <p:ext uri="{BB962C8B-B14F-4D97-AF65-F5344CB8AC3E}">
        <p14:creationId xmlns:p14="http://schemas.microsoft.com/office/powerpoint/2010/main" val="1818648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7" name="Text Box 7"/>
          <p:cNvSpPr txBox="1">
            <a:spLocks noChangeArrowheads="1"/>
          </p:cNvSpPr>
          <p:nvPr/>
        </p:nvSpPr>
        <p:spPr bwMode="auto">
          <a:xfrm>
            <a:off x="695400" y="1124744"/>
            <a:ext cx="10945216" cy="86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例：若</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200" b="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REF</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-4V</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。当采样保持电路输出电压</a:t>
            </a:r>
            <a:r>
              <a:rPr lang="en-US" altLang="zh-CN" sz="2200" b="1" dirty="0" err="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200" b="1" baseline="-25000" dirty="0" err="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=2.49V</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时，试列表说明逐次逼近型</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电路的</a:t>
            </a:r>
            <a:r>
              <a:rPr lang="en-US" altLang="zh-CN"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转换过程。</a:t>
            </a:r>
          </a:p>
        </p:txBody>
      </p:sp>
      <p:sp>
        <p:nvSpPr>
          <p:cNvPr id="8" name="Text Box 8"/>
          <p:cNvSpPr txBox="1">
            <a:spLocks noChangeArrowheads="1"/>
          </p:cNvSpPr>
          <p:nvPr/>
        </p:nvSpPr>
        <p:spPr bwMode="auto">
          <a:xfrm>
            <a:off x="982862" y="2216944"/>
            <a:ext cx="208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rgbClr val="C00000"/>
                </a:solidFill>
                <a:latin typeface="黑体" panose="02010609060101010101" pitchFamily="49" charset="-122"/>
                <a:ea typeface="黑体" panose="02010609060101010101" pitchFamily="49" charset="-122"/>
              </a:rPr>
              <a:t>解：量化单位为</a:t>
            </a:r>
          </a:p>
        </p:txBody>
      </p:sp>
      <p:graphicFrame>
        <p:nvGraphicFramePr>
          <p:cNvPr id="9" name="Object 9"/>
          <p:cNvGraphicFramePr>
            <a:graphicFrameLocks noChangeAspect="1"/>
          </p:cNvGraphicFramePr>
          <p:nvPr>
            <p:extLst>
              <p:ext uri="{D42A27DB-BD31-4B8C-83A1-F6EECF244321}">
                <p14:modId xmlns:p14="http://schemas.microsoft.com/office/powerpoint/2010/main" val="1471431509"/>
              </p:ext>
            </p:extLst>
          </p:nvPr>
        </p:nvGraphicFramePr>
        <p:xfrm>
          <a:off x="3072012" y="2072481"/>
          <a:ext cx="3351212" cy="733425"/>
        </p:xfrm>
        <a:graphic>
          <a:graphicData uri="http://schemas.openxmlformats.org/presentationml/2006/ole">
            <mc:AlternateContent xmlns:mc="http://schemas.openxmlformats.org/markup-compatibility/2006">
              <mc:Choice xmlns:v="urn:schemas-microsoft-com:vml" Requires="v">
                <p:oleObj spid="_x0000_s37964" name="公式" r:id="rId3" imgW="1547837" imgH="290355" progId="Equation.3">
                  <p:embed/>
                </p:oleObj>
              </mc:Choice>
              <mc:Fallback>
                <p:oleObj name="公式" r:id="rId3" imgW="1547837" imgH="290355" progId="Equation.3">
                  <p:embed/>
                  <p:pic>
                    <p:nvPicPr>
                      <p:cNvPr id="4199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012" y="2072481"/>
                        <a:ext cx="3351212"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
          <p:cNvSpPr txBox="1">
            <a:spLocks noChangeArrowheads="1"/>
          </p:cNvSpPr>
          <p:nvPr/>
        </p:nvSpPr>
        <p:spPr bwMode="auto">
          <a:xfrm>
            <a:off x="1703512" y="2885802"/>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偏移电压为</a:t>
            </a:r>
            <a:r>
              <a:rPr lang="el-GR" altLang="zh-CN" sz="2000" b="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0.125V</a:t>
            </a:r>
            <a:endParaRPr lang="el-GR"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 name="Object 11"/>
          <p:cNvGraphicFramePr>
            <a:graphicFrameLocks noChangeAspect="1"/>
          </p:cNvGraphicFramePr>
          <p:nvPr>
            <p:extLst>
              <p:ext uri="{D42A27DB-BD31-4B8C-83A1-F6EECF244321}">
                <p14:modId xmlns:p14="http://schemas.microsoft.com/office/powerpoint/2010/main" val="1715394685"/>
              </p:ext>
            </p:extLst>
          </p:nvPr>
        </p:nvGraphicFramePr>
        <p:xfrm>
          <a:off x="2229482" y="3550964"/>
          <a:ext cx="8093075" cy="2708275"/>
        </p:xfrm>
        <a:graphic>
          <a:graphicData uri="http://schemas.openxmlformats.org/presentationml/2006/ole">
            <mc:AlternateContent xmlns:mc="http://schemas.openxmlformats.org/markup-compatibility/2006">
              <mc:Choice xmlns:v="urn:schemas-microsoft-com:vml" Requires="v">
                <p:oleObj spid="_x0000_s37965" name="工作表" r:id="rId5" imgW="8543849" imgH="2981249" progId="Excel.Sheet.8">
                  <p:embed/>
                </p:oleObj>
              </mc:Choice>
              <mc:Fallback>
                <p:oleObj name="工作表" r:id="rId5" imgW="8543849" imgH="2981249" progId="Excel.Sheet.8">
                  <p:embed/>
                  <p:pic>
                    <p:nvPicPr>
                      <p:cNvPr id="4199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9482" y="3550964"/>
                        <a:ext cx="8093075"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p:cNvSpPr txBox="1">
            <a:spLocks noChangeArrowheads="1"/>
          </p:cNvSpPr>
          <p:nvPr/>
        </p:nvSpPr>
        <p:spPr bwMode="auto">
          <a:xfrm>
            <a:off x="2027869" y="6433615"/>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转换的结果为：</a:t>
            </a:r>
            <a:r>
              <a:rPr lang="en-US" altLang="zh-CN"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1010</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l-GR"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4150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13" name="Text Box 4"/>
          <p:cNvSpPr txBox="1">
            <a:spLocks noChangeArrowheads="1"/>
          </p:cNvSpPr>
          <p:nvPr/>
        </p:nvSpPr>
        <p:spPr bwMode="auto">
          <a:xfrm>
            <a:off x="581210" y="1340768"/>
            <a:ext cx="11059405"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逐次逼近式</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转换所需的时间：</a:t>
            </a:r>
          </a:p>
          <a:p>
            <a:pPr>
              <a:lnSpc>
                <a:spcPct val="150000"/>
              </a:lnSpc>
              <a:spcBef>
                <a:spcPct val="5000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一个</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位转换器完成一次转换大致需要</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8=64</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个</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时钟周期</a:t>
            </a:r>
          </a:p>
          <a:p>
            <a:pPr>
              <a:lnSpc>
                <a:spcPct val="150000"/>
              </a:lnSpc>
              <a:spcBef>
                <a:spcPct val="50000"/>
              </a:spcBef>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ADC0809</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位逐次逼近式</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转换器，典型工作时钟频率为</a:t>
            </a:r>
            <a:r>
              <a:rPr lang="en-US" altLang="zh-CN"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640kHz</a:t>
            </a:r>
            <a:r>
              <a:rPr lang="zh-CN" altLang="en-US" sz="24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。完成</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一次转换的时间大约为：</a:t>
            </a:r>
          </a:p>
          <a:p>
            <a:pPr>
              <a:lnSpc>
                <a:spcPct val="150000"/>
              </a:lnSpc>
              <a:spcBef>
                <a:spcPct val="5000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tc</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=64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1/(640 10</a:t>
            </a:r>
            <a:r>
              <a:rPr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秒）</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=100us</a:t>
            </a:r>
          </a:p>
          <a:p>
            <a:pPr>
              <a:lnSpc>
                <a:spcPct val="150000"/>
              </a:lnSpc>
              <a:spcBef>
                <a:spcPct val="5000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若为多通道采集，如</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通道，转换时间则是单通道的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倍。</a:t>
            </a:r>
          </a:p>
        </p:txBody>
      </p:sp>
    </p:spTree>
    <p:extLst>
      <p:ext uri="{BB962C8B-B14F-4D97-AF65-F5344CB8AC3E}">
        <p14:creationId xmlns:p14="http://schemas.microsoft.com/office/powerpoint/2010/main" val="2501671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pSp>
        <p:nvGrpSpPr>
          <p:cNvPr id="11" name="Group 12">
            <a:extLst>
              <a:ext uri="{FF2B5EF4-FFF2-40B4-BE49-F238E27FC236}">
                <a16:creationId xmlns:a16="http://schemas.microsoft.com/office/drawing/2014/main" id="{C24FEFC4-C29F-48B5-88C1-145B035270FF}"/>
              </a:ext>
            </a:extLst>
          </p:cNvPr>
          <p:cNvGrpSpPr>
            <a:grpSpLocks/>
          </p:cNvGrpSpPr>
          <p:nvPr/>
        </p:nvGrpSpPr>
        <p:grpSpPr bwMode="auto">
          <a:xfrm>
            <a:off x="2045345" y="5449162"/>
            <a:ext cx="4953000" cy="803275"/>
            <a:chOff x="1392" y="3456"/>
            <a:chExt cx="3120" cy="506"/>
          </a:xfrm>
        </p:grpSpPr>
        <p:graphicFrame>
          <p:nvGraphicFramePr>
            <p:cNvPr id="12" name="Object 6">
              <a:extLst>
                <a:ext uri="{FF2B5EF4-FFF2-40B4-BE49-F238E27FC236}">
                  <a16:creationId xmlns:a16="http://schemas.microsoft.com/office/drawing/2014/main" id="{F3C225F4-97A8-4DD3-A04C-60219E4D00B4}"/>
                </a:ext>
              </a:extLst>
            </p:cNvPr>
            <p:cNvGraphicFramePr>
              <a:graphicFrameLocks noChangeAspect="1"/>
            </p:cNvGraphicFramePr>
            <p:nvPr/>
          </p:nvGraphicFramePr>
          <p:xfrm>
            <a:off x="2160" y="3456"/>
            <a:ext cx="2352" cy="506"/>
          </p:xfrm>
          <a:graphic>
            <a:graphicData uri="http://schemas.openxmlformats.org/presentationml/2006/ole">
              <mc:AlternateContent xmlns:mc="http://schemas.openxmlformats.org/markup-compatibility/2006">
                <mc:Choice xmlns:v="urn:schemas-microsoft-com:vml" Requires="v">
                  <p:oleObj spid="_x0000_s29794" name="Equation" r:id="rId3" imgW="1854200" imgH="444500" progId="Equation.3">
                    <p:embed/>
                  </p:oleObj>
                </mc:Choice>
                <mc:Fallback>
                  <p:oleObj name="Equation" r:id="rId3" imgW="1854200" imgH="444500" progId="Equation.3">
                    <p:embed/>
                    <p:pic>
                      <p:nvPicPr>
                        <p:cNvPr id="40969" name="Object 6">
                          <a:extLst>
                            <a:ext uri="{FF2B5EF4-FFF2-40B4-BE49-F238E27FC236}">
                              <a16:creationId xmlns:a16="http://schemas.microsoft.com/office/drawing/2014/main" id="{A1921F5A-D6F9-4FE9-9F38-48D535A27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3456"/>
                          <a:ext cx="2352"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7">
              <a:extLst>
                <a:ext uri="{FF2B5EF4-FFF2-40B4-BE49-F238E27FC236}">
                  <a16:creationId xmlns:a16="http://schemas.microsoft.com/office/drawing/2014/main" id="{B5687792-F5E5-4969-9914-F56431432929}"/>
                </a:ext>
              </a:extLst>
            </p:cNvPr>
            <p:cNvSpPr txBox="1">
              <a:spLocks noChangeArrowheads="1"/>
            </p:cNvSpPr>
            <p:nvPr/>
          </p:nvSpPr>
          <p:spPr bwMode="auto">
            <a:xfrm>
              <a:off x="1392" y="3552"/>
              <a:ext cx="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分辨率</a:t>
              </a:r>
              <a:r>
                <a:rPr kumimoji="1" lang="en-US" altLang="zh-CN" sz="24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 </a:t>
              </a:r>
            </a:p>
          </p:txBody>
        </p:sp>
      </p:grpSp>
      <p:grpSp>
        <p:nvGrpSpPr>
          <p:cNvPr id="14" name="Group 13">
            <a:extLst>
              <a:ext uri="{FF2B5EF4-FFF2-40B4-BE49-F238E27FC236}">
                <a16:creationId xmlns:a16="http://schemas.microsoft.com/office/drawing/2014/main" id="{34F06881-70D7-4732-885F-47442AADD77D}"/>
              </a:ext>
            </a:extLst>
          </p:cNvPr>
          <p:cNvGrpSpPr>
            <a:grpSpLocks/>
          </p:cNvGrpSpPr>
          <p:nvPr/>
        </p:nvGrpSpPr>
        <p:grpSpPr bwMode="auto">
          <a:xfrm>
            <a:off x="768995" y="1844208"/>
            <a:ext cx="10367963" cy="2795587"/>
            <a:chOff x="408" y="671"/>
            <a:chExt cx="6531" cy="1761"/>
          </a:xfrm>
        </p:grpSpPr>
        <p:sp>
          <p:nvSpPr>
            <p:cNvPr id="15" name="Text Box 5">
              <a:extLst>
                <a:ext uri="{FF2B5EF4-FFF2-40B4-BE49-F238E27FC236}">
                  <a16:creationId xmlns:a16="http://schemas.microsoft.com/office/drawing/2014/main" id="{BC62CBEA-67FD-422B-BC5C-5C9A67120AD4}"/>
                </a:ext>
              </a:extLst>
            </p:cNvPr>
            <p:cNvSpPr txBox="1">
              <a:spLocks noChangeArrowheads="1"/>
            </p:cNvSpPr>
            <p:nvPr/>
          </p:nvSpPr>
          <p:spPr bwMode="auto">
            <a:xfrm>
              <a:off x="408" y="671"/>
              <a:ext cx="6531" cy="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40000"/>
                </a:lnSpc>
                <a:spcBef>
                  <a:spcPct val="3000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1. </a:t>
              </a:r>
              <a:r>
                <a:rPr kumimoji="1"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分辨率</a:t>
              </a:r>
            </a:p>
            <a:p>
              <a:pPr marL="0" marR="0" lvl="0" indent="0" algn="just" defTabSz="914400" eaLnBrk="1" fontAlgn="base" latinLnBrk="0" hangingPunct="1">
                <a:lnSpc>
                  <a:spcPct val="140000"/>
                </a:lnSpc>
                <a:spcBef>
                  <a:spcPct val="30000"/>
                </a:spcBef>
                <a:spcAft>
                  <a:spcPct val="0"/>
                </a:spcAft>
                <a:buClrTx/>
                <a:buSzTx/>
                <a:buFontTx/>
                <a:buNone/>
                <a:tabLst/>
                <a:defRPr/>
              </a:pP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分辨率指</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A/D</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转换器对输入模拟信号的分辨能力。从理论上讲，一个</a:t>
              </a:r>
              <a:r>
                <a:rPr kumimoji="1" lang="en-US" altLang="zh-CN" sz="2200" b="1" i="1"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n</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位二进制数输出的</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A/D</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转换器应能区分输入模拟电压的</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2</a:t>
              </a:r>
              <a:r>
                <a:rPr kumimoji="1" lang="en-US" altLang="zh-CN" sz="2200" b="1" i="1" u="none" strike="noStrike" kern="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rPr>
                <a:t>n</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个不同量级，能区分输入模拟电压的最小差异为</a:t>
              </a:r>
            </a:p>
            <a:p>
              <a:pPr marL="0" marR="0" lvl="0" indent="0" algn="just" defTabSz="914400" eaLnBrk="1" fontAlgn="base" latinLnBrk="0" hangingPunct="1">
                <a:lnSpc>
                  <a:spcPct val="140000"/>
                </a:lnSpc>
                <a:spcBef>
                  <a:spcPct val="30000"/>
                </a:spcBef>
                <a:spcAft>
                  <a:spcPct val="0"/>
                </a:spcAft>
                <a:buClrTx/>
                <a:buSzTx/>
                <a:buFontTx/>
                <a:buNone/>
                <a:tabLst/>
                <a:defRPr/>
              </a:pP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（满量程输入的</a:t>
              </a:r>
              <a:r>
                <a:rPr kumimoji="1" lang="en-US" altLang="zh-CN"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1/2</a:t>
              </a:r>
              <a:r>
                <a:rPr kumimoji="1" lang="en-US" altLang="zh-CN" sz="2200" b="1" i="1" u="none" strike="noStrike" kern="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rPr>
                <a:t>n</a:t>
              </a:r>
              <a:r>
                <a:rPr kumimoji="1" lang="zh-CN" altLang="en-US" sz="22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rPr>
                <a:t>）。 </a:t>
              </a:r>
            </a:p>
          </p:txBody>
        </p:sp>
        <p:graphicFrame>
          <p:nvGraphicFramePr>
            <p:cNvPr id="16" name="Object 8">
              <a:extLst>
                <a:ext uri="{FF2B5EF4-FFF2-40B4-BE49-F238E27FC236}">
                  <a16:creationId xmlns:a16="http://schemas.microsoft.com/office/drawing/2014/main" id="{ADE1B928-782F-4086-9858-A261F4421982}"/>
                </a:ext>
              </a:extLst>
            </p:cNvPr>
            <p:cNvGraphicFramePr>
              <a:graphicFrameLocks noChangeAspect="1"/>
            </p:cNvGraphicFramePr>
            <p:nvPr/>
          </p:nvGraphicFramePr>
          <p:xfrm>
            <a:off x="588" y="1949"/>
            <a:ext cx="624" cy="483"/>
          </p:xfrm>
          <a:graphic>
            <a:graphicData uri="http://schemas.openxmlformats.org/presentationml/2006/ole">
              <mc:AlternateContent xmlns:mc="http://schemas.openxmlformats.org/markup-compatibility/2006">
                <mc:Choice xmlns:v="urn:schemas-microsoft-com:vml" Requires="v">
                  <p:oleObj spid="_x0000_s29795" name="Equation" r:id="rId5" imgW="381148" imgH="266831" progId="Equation.3">
                    <p:embed/>
                  </p:oleObj>
                </mc:Choice>
                <mc:Fallback>
                  <p:oleObj name="Equation" r:id="rId5" imgW="381148" imgH="266831" progId="Equation.3">
                    <p:embed/>
                    <p:pic>
                      <p:nvPicPr>
                        <p:cNvPr id="40968" name="Object 8">
                          <a:extLst>
                            <a:ext uri="{FF2B5EF4-FFF2-40B4-BE49-F238E27FC236}">
                              <a16:creationId xmlns:a16="http://schemas.microsoft.com/office/drawing/2014/main" id="{442AA16E-624C-4952-A54B-9120E97263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 y="1949"/>
                          <a:ext cx="62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Text Box 10">
            <a:extLst>
              <a:ext uri="{FF2B5EF4-FFF2-40B4-BE49-F238E27FC236}">
                <a16:creationId xmlns:a16="http://schemas.microsoft.com/office/drawing/2014/main" id="{477E5B9C-170F-4C5D-B110-0B312489B374}"/>
              </a:ext>
            </a:extLst>
          </p:cNvPr>
          <p:cNvSpPr txBox="1">
            <a:spLocks noChangeArrowheads="1"/>
          </p:cNvSpPr>
          <p:nvPr/>
        </p:nvSpPr>
        <p:spPr bwMode="auto">
          <a:xfrm>
            <a:off x="673745" y="1374308"/>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rPr>
              <a:t>三、</a:t>
            </a:r>
            <a:r>
              <a:rPr kumimoji="1" lang="en-US" altLang="zh-CN" sz="2400" b="1" dirty="0">
                <a:solidFill>
                  <a:srgbClr val="0000FF"/>
                </a:solidFill>
                <a:latin typeface="Times New Roman" panose="02020603050405020304" pitchFamily="18" charset="0"/>
                <a:ea typeface="黑体" panose="02010609060101010101" pitchFamily="49" charset="-122"/>
              </a:rPr>
              <a:t>A/D</a:t>
            </a:r>
            <a:r>
              <a:rPr kumimoji="1" lang="zh-CN" altLang="en-US" sz="2400" b="1" dirty="0">
                <a:solidFill>
                  <a:srgbClr val="0000FF"/>
                </a:solidFill>
                <a:latin typeface="Times New Roman" panose="02020603050405020304" pitchFamily="18" charset="0"/>
                <a:ea typeface="黑体" panose="02010609060101010101" pitchFamily="49" charset="-122"/>
              </a:rPr>
              <a:t>转换器的主要技术指标</a:t>
            </a:r>
          </a:p>
        </p:txBody>
      </p:sp>
      <p:sp>
        <p:nvSpPr>
          <p:cNvPr id="18" name="Rectangle 11">
            <a:extLst>
              <a:ext uri="{FF2B5EF4-FFF2-40B4-BE49-F238E27FC236}">
                <a16:creationId xmlns:a16="http://schemas.microsoft.com/office/drawing/2014/main" id="{57B04A51-5B33-4FE7-9F1B-3146B38DFA54}"/>
              </a:ext>
            </a:extLst>
          </p:cNvPr>
          <p:cNvSpPr>
            <a:spLocks noChangeArrowheads="1"/>
          </p:cNvSpPr>
          <p:nvPr/>
        </p:nvSpPr>
        <p:spPr bwMode="auto">
          <a:xfrm>
            <a:off x="767408" y="4796958"/>
            <a:ext cx="1087320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40000"/>
              </a:lnSpc>
              <a:spcBef>
                <a:spcPct val="30000"/>
              </a:spcBef>
              <a:spcAft>
                <a:spcPct val="0"/>
              </a:spcAft>
              <a:buClrTx/>
              <a:buSzTx/>
              <a:buFontTx/>
              <a:buNone/>
            </a:pPr>
            <a:r>
              <a:rPr kumimoji="1" lang="zh-CN" altLang="en-US" sz="2200" b="1" dirty="0">
                <a:solidFill>
                  <a:srgbClr val="000000"/>
                </a:solidFill>
                <a:latin typeface="Times New Roman" panose="02020603050405020304" pitchFamily="18" charset="0"/>
                <a:ea typeface="黑体" panose="02010609060101010101" pitchFamily="49" charset="-122"/>
              </a:rPr>
              <a:t>例如，</a:t>
            </a:r>
            <a:r>
              <a:rPr kumimoji="1" lang="en-US" altLang="zh-CN" sz="2200" b="1" dirty="0">
                <a:solidFill>
                  <a:srgbClr val="000000"/>
                </a:solidFill>
                <a:latin typeface="Times New Roman" panose="02020603050405020304" pitchFamily="18" charset="0"/>
                <a:ea typeface="黑体" panose="02010609060101010101" pitchFamily="49" charset="-122"/>
              </a:rPr>
              <a:t>A/D</a:t>
            </a:r>
            <a:r>
              <a:rPr kumimoji="1" lang="zh-CN" altLang="en-US" sz="2200" b="1" dirty="0">
                <a:solidFill>
                  <a:srgbClr val="000000"/>
                </a:solidFill>
                <a:latin typeface="Times New Roman" panose="02020603050405020304" pitchFamily="18" charset="0"/>
                <a:ea typeface="黑体" panose="02010609060101010101" pitchFamily="49" charset="-122"/>
              </a:rPr>
              <a:t>转换器的输出为</a:t>
            </a:r>
            <a:r>
              <a:rPr kumimoji="1" lang="en-US" altLang="zh-CN" sz="2200" b="1" dirty="0">
                <a:solidFill>
                  <a:srgbClr val="000000"/>
                </a:solidFill>
                <a:latin typeface="Times New Roman" panose="02020603050405020304" pitchFamily="18" charset="0"/>
                <a:ea typeface="黑体" panose="02010609060101010101" pitchFamily="49" charset="-122"/>
              </a:rPr>
              <a:t>12</a:t>
            </a:r>
            <a:r>
              <a:rPr kumimoji="1" lang="zh-CN" altLang="en-US" sz="2200" b="1" dirty="0">
                <a:solidFill>
                  <a:srgbClr val="000000"/>
                </a:solidFill>
                <a:latin typeface="Times New Roman" panose="02020603050405020304" pitchFamily="18" charset="0"/>
                <a:ea typeface="黑体" panose="02010609060101010101" pitchFamily="49" charset="-122"/>
              </a:rPr>
              <a:t>位二进制数，最大输入模拟信号为</a:t>
            </a:r>
            <a:r>
              <a:rPr kumimoji="1" lang="en-US" altLang="zh-CN" sz="2200" b="1" dirty="0">
                <a:solidFill>
                  <a:srgbClr val="000000"/>
                </a:solidFill>
                <a:latin typeface="Times New Roman" panose="02020603050405020304" pitchFamily="18" charset="0"/>
                <a:ea typeface="黑体" panose="02010609060101010101" pitchFamily="49" charset="-122"/>
              </a:rPr>
              <a:t>10V</a:t>
            </a:r>
            <a:r>
              <a:rPr kumimoji="1" lang="zh-CN" altLang="en-US" sz="2200" b="1" dirty="0">
                <a:solidFill>
                  <a:srgbClr val="000000"/>
                </a:solidFill>
                <a:latin typeface="Times New Roman" panose="02020603050405020304" pitchFamily="18" charset="0"/>
                <a:ea typeface="黑体" panose="02010609060101010101" pitchFamily="49" charset="-122"/>
              </a:rPr>
              <a:t>，则其分辨率为</a:t>
            </a:r>
            <a:r>
              <a:rPr kumimoji="1" lang="zh-CN" altLang="en-US" sz="2200" b="1" dirty="0">
                <a:solidFill>
                  <a:srgbClr val="0033CC"/>
                </a:solidFill>
                <a:latin typeface="Times New Roman" panose="02020603050405020304" pitchFamily="18" charset="0"/>
                <a:ea typeface="黑体" panose="02010609060101010101" pitchFamily="49" charset="-122"/>
              </a:rPr>
              <a:t> </a:t>
            </a:r>
          </a:p>
        </p:txBody>
      </p:sp>
    </p:spTree>
    <p:extLst>
      <p:ext uri="{BB962C8B-B14F-4D97-AF65-F5344CB8AC3E}">
        <p14:creationId xmlns:p14="http://schemas.microsoft.com/office/powerpoint/2010/main" val="1455364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96B14DE6-F411-47E6-BE96-B626ACB4D5C3}"/>
              </a:ext>
            </a:extLst>
          </p:cNvPr>
          <p:cNvSpPr txBox="1"/>
          <p:nvPr/>
        </p:nvSpPr>
        <p:spPr>
          <a:xfrm>
            <a:off x="767408" y="1399630"/>
            <a:ext cx="10297144" cy="4241161"/>
          </a:xfrm>
          <a:prstGeom prst="rect">
            <a:avLst/>
          </a:prstGeom>
          <a:noFill/>
        </p:spPr>
        <p:txBody>
          <a:bodyPr wrap="square">
            <a:spAutoFit/>
          </a:bodyPr>
          <a:lstStyle/>
          <a:p>
            <a:pPr marL="0" marR="0" lvl="0" indent="0" algn="just" defTabSz="914400" rtl="0" eaLnBrk="1" fontAlgn="base" latinLnBrk="0" hangingPunct="1">
              <a:lnSpc>
                <a:spcPct val="130000"/>
              </a:lnSpc>
              <a:spcBef>
                <a:spcPct val="30000"/>
              </a:spcBef>
              <a:spcAft>
                <a:spcPct val="0"/>
              </a:spcAft>
              <a:buClrTx/>
              <a:buSzTx/>
              <a:buFontTx/>
              <a:buNone/>
              <a:tabLst/>
              <a:defRPr/>
            </a:pPr>
            <a:r>
              <a:rPr kumimoji="1" lang="en-US" altLang="zh-CN" sz="28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2. </a:t>
            </a:r>
            <a:r>
              <a:rPr kumimoji="1" lang="zh-CN" altLang="en-US" sz="2800"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rPr>
              <a:t>转换时间</a:t>
            </a:r>
          </a:p>
          <a:p>
            <a:pPr marL="0" marR="0" lvl="0" indent="0" algn="just" defTabSz="914400" rtl="0" eaLnBrk="1" fontAlgn="base" latinLnBrk="0" hangingPunct="1">
              <a:lnSpc>
                <a:spcPct val="130000"/>
              </a:lnSpc>
              <a:spcBef>
                <a:spcPct val="30000"/>
              </a:spcBef>
              <a:spcAft>
                <a:spcPct val="0"/>
              </a:spcAft>
              <a:buClrTx/>
              <a:buSzTx/>
              <a:buFontTx/>
              <a:buNone/>
              <a:tabLst/>
              <a:defRPr/>
            </a:pP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200" b="1" i="0" u="none" strike="noStrike" kern="1200" cap="none" spc="0" normalizeH="0" noProof="0" dirty="0" smtClean="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转换时间是指</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转换器从接到转换启动信号开始，到输出端获得稳定的数字信号所经过的时间。</a:t>
            </a:r>
          </a:p>
          <a:p>
            <a:pPr marL="0" marR="0" lvl="0" indent="0" algn="just" defTabSz="914400" rtl="0" eaLnBrk="1" fontAlgn="base" latinLnBrk="0" hangingPunct="1">
              <a:lnSpc>
                <a:spcPct val="130000"/>
              </a:lnSpc>
              <a:spcBef>
                <a:spcPct val="30000"/>
              </a:spcBef>
              <a:spcAft>
                <a:spcPct val="0"/>
              </a:spcAft>
              <a:buClrTx/>
              <a:buSzTx/>
              <a:buFontTx/>
              <a:buNone/>
              <a:tabLst/>
              <a:defRPr/>
            </a:pP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zh-CN" altLang="en-US" sz="2200" b="1" i="0" u="none" strike="noStrike" kern="1200" cap="none" spc="0" normalizeH="0" noProof="0" dirty="0" smtClean="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转换器的转换速度主要取决于转换电路的类型，不同类型</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转换器的转换速度相差很大。</a:t>
            </a:r>
          </a:p>
          <a:p>
            <a:pPr marL="720000" marR="0" lvl="0" indent="0" algn="just" defTabSz="914400" rtl="0" eaLnBrk="1" fontAlgn="base" latinLnBrk="0" hangingPunct="1">
              <a:lnSpc>
                <a:spcPct val="130000"/>
              </a:lnSpc>
              <a:spcBef>
                <a:spcPct val="30000"/>
              </a:spcBef>
              <a:spcAft>
                <a:spcPct val="0"/>
              </a:spcAft>
              <a:buClrTx/>
              <a:buSzTx/>
              <a:buFontTx/>
              <a:buNone/>
              <a:tabLst/>
              <a:defRPr/>
            </a:pP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①</a:t>
            </a:r>
            <a:r>
              <a:rPr kumimoji="1" lang="zh-CN" altLang="en-US" sz="2200" b="1" i="0" u="none" strike="noStrike" kern="120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cs typeface="+mn-cs"/>
              </a:rPr>
              <a:t>双积分型</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转换器的转换速度</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最慢</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，需</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几百毫秒</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左右；</a:t>
            </a:r>
          </a:p>
          <a:p>
            <a:pPr marL="720000" marR="0" lvl="0" indent="0" algn="just" defTabSz="914400" rtl="0" eaLnBrk="1" fontAlgn="base" latinLnBrk="0" hangingPunct="1">
              <a:lnSpc>
                <a:spcPct val="130000"/>
              </a:lnSpc>
              <a:spcBef>
                <a:spcPct val="30000"/>
              </a:spcBef>
              <a:spcAft>
                <a:spcPct val="0"/>
              </a:spcAft>
              <a:buClrTx/>
              <a:buSzTx/>
              <a:buFontTx/>
              <a:buNone/>
              <a:tabLst/>
              <a:defRPr/>
            </a:pP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②</a:t>
            </a:r>
            <a:r>
              <a:rPr kumimoji="1" lang="zh-CN" altLang="en-US" sz="2200" b="1" i="0" u="none" strike="noStrike" kern="120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cs typeface="+mn-cs"/>
              </a:rPr>
              <a:t>逐次逼近式</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转换器的转换速度</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较快</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，需</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几十微秒</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p>
          <a:p>
            <a:pPr marL="720000" marR="0" lvl="0" indent="0" algn="just" defTabSz="914400" rtl="0" eaLnBrk="1" fontAlgn="base" latinLnBrk="0" hangingPunct="1">
              <a:lnSpc>
                <a:spcPct val="130000"/>
              </a:lnSpc>
              <a:spcBef>
                <a:spcPct val="30000"/>
              </a:spcBef>
              <a:spcAft>
                <a:spcPct val="0"/>
              </a:spcAft>
              <a:buClrTx/>
              <a:buSzTx/>
              <a:buFontTx/>
              <a:buNone/>
              <a:tabLst/>
              <a:defRPr/>
            </a:pP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③</a:t>
            </a:r>
            <a:r>
              <a:rPr kumimoji="1" lang="zh-CN" altLang="en-US" sz="2200" b="1" i="0" u="none" strike="noStrike" kern="120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cs typeface="+mn-cs"/>
              </a:rPr>
              <a:t>并行比较型</a:t>
            </a:r>
            <a:r>
              <a:rPr kumimoji="1" lang="en-US" altLang="zh-CN"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A/D</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转换器的转换速度</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最快</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，仅需</a:t>
            </a:r>
            <a:r>
              <a:rPr kumimoji="1" lang="zh-CN" altLang="en-US" sz="2200"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mn-cs"/>
              </a:rPr>
              <a:t>几十纳秒</a:t>
            </a:r>
            <a:r>
              <a:rPr kumimoji="1" lang="zh-CN" altLang="en-US" sz="2200" b="1" i="0" u="none" strike="noStrike" kern="120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时间。 </a:t>
            </a:r>
          </a:p>
        </p:txBody>
      </p:sp>
    </p:spTree>
    <p:extLst>
      <p:ext uri="{BB962C8B-B14F-4D97-AF65-F5344CB8AC3E}">
        <p14:creationId xmlns:p14="http://schemas.microsoft.com/office/powerpoint/2010/main" val="1605158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10.1 </a:t>
            </a:r>
            <a:r>
              <a:rPr lang="zh-CN" altLang="en-US" sz="4000" b="1" dirty="0">
                <a:solidFill>
                  <a:srgbClr val="333399"/>
                </a:solidFill>
                <a:latin typeface="Times New Roman" panose="02020603050405020304" pitchFamily="18" charset="0"/>
                <a:ea typeface="黑体" panose="02010609060101010101" pitchFamily="49" charset="-122"/>
              </a:rPr>
              <a:t>概述</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22" name="Text Box 10">
            <a:extLst>
              <a:ext uri="{FF2B5EF4-FFF2-40B4-BE49-F238E27FC236}">
                <a16:creationId xmlns:a16="http://schemas.microsoft.com/office/drawing/2014/main" id="{E296617B-70E2-4860-BDCA-687E10CD6FE9}"/>
              </a:ext>
            </a:extLst>
          </p:cNvPr>
          <p:cNvSpPr txBox="1">
            <a:spLocks noChangeArrowheads="1"/>
          </p:cNvSpPr>
          <p:nvPr/>
        </p:nvSpPr>
        <p:spPr bwMode="auto">
          <a:xfrm>
            <a:off x="2395017" y="1558461"/>
            <a:ext cx="2117725" cy="1217612"/>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传感器</a:t>
            </a:r>
          </a:p>
          <a:p>
            <a:pPr marL="0" marR="0" lvl="0" indent="0" algn="ctr" defTabSz="91440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温度、压力、流量等</a:t>
            </a:r>
            <a:r>
              <a:rPr kumimoji="1" lang="zh-CN" altLang="en-US" sz="20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rPr>
              <a:t>模拟量</a:t>
            </a: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23" name="Text Box 16">
            <a:extLst>
              <a:ext uri="{FF2B5EF4-FFF2-40B4-BE49-F238E27FC236}">
                <a16:creationId xmlns:a16="http://schemas.microsoft.com/office/drawing/2014/main" id="{6B565BCB-C187-4FC1-907D-DF7749D1A838}"/>
              </a:ext>
            </a:extLst>
          </p:cNvPr>
          <p:cNvSpPr txBox="1">
            <a:spLocks noChangeArrowheads="1"/>
          </p:cNvSpPr>
          <p:nvPr/>
        </p:nvSpPr>
        <p:spPr bwMode="auto">
          <a:xfrm>
            <a:off x="5592242" y="1887073"/>
            <a:ext cx="990600" cy="547688"/>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a:t>
            </a:r>
          </a:p>
        </p:txBody>
      </p:sp>
      <p:sp>
        <p:nvSpPr>
          <p:cNvPr id="24" name="Text Box 19">
            <a:extLst>
              <a:ext uri="{FF2B5EF4-FFF2-40B4-BE49-F238E27FC236}">
                <a16:creationId xmlns:a16="http://schemas.microsoft.com/office/drawing/2014/main" id="{05D10401-ABCA-46AA-B983-8DDF5E5E9D54}"/>
              </a:ext>
            </a:extLst>
          </p:cNvPr>
          <p:cNvSpPr txBox="1">
            <a:spLocks noChangeArrowheads="1"/>
          </p:cNvSpPr>
          <p:nvPr/>
        </p:nvSpPr>
        <p:spPr bwMode="auto">
          <a:xfrm>
            <a:off x="5362054" y="3399961"/>
            <a:ext cx="1511300" cy="852487"/>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计算机</a:t>
            </a:r>
            <a:r>
              <a:rPr kumimoji="1" lang="zh-CN" altLang="en-US" sz="20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rPr>
              <a:t>（数字量）</a:t>
            </a:r>
          </a:p>
        </p:txBody>
      </p:sp>
      <p:sp>
        <p:nvSpPr>
          <p:cNvPr id="25" name="Text Box 22">
            <a:extLst>
              <a:ext uri="{FF2B5EF4-FFF2-40B4-BE49-F238E27FC236}">
                <a16:creationId xmlns:a16="http://schemas.microsoft.com/office/drawing/2014/main" id="{51FC2D87-12EA-426C-A5EB-2FD4E11C7A1A}"/>
              </a:ext>
            </a:extLst>
          </p:cNvPr>
          <p:cNvSpPr txBox="1">
            <a:spLocks noChangeArrowheads="1"/>
          </p:cNvSpPr>
          <p:nvPr/>
        </p:nvSpPr>
        <p:spPr bwMode="auto">
          <a:xfrm>
            <a:off x="3057004" y="3557123"/>
            <a:ext cx="1371600" cy="547688"/>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显示器</a:t>
            </a:r>
          </a:p>
        </p:txBody>
      </p:sp>
      <p:sp>
        <p:nvSpPr>
          <p:cNvPr id="26" name="Text Box 25">
            <a:extLst>
              <a:ext uri="{FF2B5EF4-FFF2-40B4-BE49-F238E27FC236}">
                <a16:creationId xmlns:a16="http://schemas.microsoft.com/office/drawing/2014/main" id="{C962E081-28F0-490E-8C8F-0491898AFAA9}"/>
              </a:ext>
            </a:extLst>
          </p:cNvPr>
          <p:cNvSpPr txBox="1">
            <a:spLocks noChangeArrowheads="1"/>
          </p:cNvSpPr>
          <p:nvPr/>
        </p:nvSpPr>
        <p:spPr bwMode="auto">
          <a:xfrm>
            <a:off x="5574779" y="4954123"/>
            <a:ext cx="1066800" cy="547688"/>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D/A</a:t>
            </a:r>
          </a:p>
        </p:txBody>
      </p:sp>
      <p:sp>
        <p:nvSpPr>
          <p:cNvPr id="27" name="Text Box 28">
            <a:extLst>
              <a:ext uri="{FF2B5EF4-FFF2-40B4-BE49-F238E27FC236}">
                <a16:creationId xmlns:a16="http://schemas.microsoft.com/office/drawing/2014/main" id="{692F7B35-DB89-4E9E-A5EF-BAA8FEFF23CC}"/>
              </a:ext>
            </a:extLst>
          </p:cNvPr>
          <p:cNvSpPr txBox="1">
            <a:spLocks noChangeArrowheads="1"/>
          </p:cNvSpPr>
          <p:nvPr/>
        </p:nvSpPr>
        <p:spPr bwMode="auto">
          <a:xfrm>
            <a:off x="2856979" y="4781086"/>
            <a:ext cx="2011363" cy="852487"/>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执行部件</a:t>
            </a:r>
            <a:r>
              <a:rPr kumimoji="1" lang="zh-CN" altLang="en-US" sz="20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rPr>
              <a:t>（模拟量控制）</a:t>
            </a:r>
          </a:p>
        </p:txBody>
      </p:sp>
      <p:sp>
        <p:nvSpPr>
          <p:cNvPr id="28" name="Text Box 31">
            <a:extLst>
              <a:ext uri="{FF2B5EF4-FFF2-40B4-BE49-F238E27FC236}">
                <a16:creationId xmlns:a16="http://schemas.microsoft.com/office/drawing/2014/main" id="{56F81633-5164-4D70-BAB4-8402AB099BFD}"/>
              </a:ext>
            </a:extLst>
          </p:cNvPr>
          <p:cNvSpPr txBox="1">
            <a:spLocks noChangeArrowheads="1"/>
          </p:cNvSpPr>
          <p:nvPr/>
        </p:nvSpPr>
        <p:spPr bwMode="auto">
          <a:xfrm>
            <a:off x="7768704" y="3542836"/>
            <a:ext cx="1528763" cy="547687"/>
          </a:xfrm>
          <a:prstGeom prst="rect">
            <a:avLst/>
          </a:prstGeom>
          <a:solidFill>
            <a:srgbClr val="FFFFCC"/>
          </a:soli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打印机</a:t>
            </a:r>
          </a:p>
        </p:txBody>
      </p:sp>
      <p:sp>
        <p:nvSpPr>
          <p:cNvPr id="29" name="Line 32">
            <a:extLst>
              <a:ext uri="{FF2B5EF4-FFF2-40B4-BE49-F238E27FC236}">
                <a16:creationId xmlns:a16="http://schemas.microsoft.com/office/drawing/2014/main" id="{D776D362-46EF-4688-95A3-44BC7CF7F67C}"/>
              </a:ext>
            </a:extLst>
          </p:cNvPr>
          <p:cNvSpPr>
            <a:spLocks noChangeShapeType="1"/>
          </p:cNvSpPr>
          <p:nvPr/>
        </p:nvSpPr>
        <p:spPr bwMode="auto">
          <a:xfrm>
            <a:off x="6870179" y="3842873"/>
            <a:ext cx="900113"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0" name="Line 33">
            <a:extLst>
              <a:ext uri="{FF2B5EF4-FFF2-40B4-BE49-F238E27FC236}">
                <a16:creationId xmlns:a16="http://schemas.microsoft.com/office/drawing/2014/main" id="{E188BE58-BB4B-4FE8-95CA-E582F475A91E}"/>
              </a:ext>
            </a:extLst>
          </p:cNvPr>
          <p:cNvSpPr>
            <a:spLocks noChangeShapeType="1"/>
          </p:cNvSpPr>
          <p:nvPr/>
        </p:nvSpPr>
        <p:spPr bwMode="auto">
          <a:xfrm flipH="1">
            <a:off x="4438128" y="3844461"/>
            <a:ext cx="900113"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1" name="Line 36">
            <a:extLst>
              <a:ext uri="{FF2B5EF4-FFF2-40B4-BE49-F238E27FC236}">
                <a16:creationId xmlns:a16="http://schemas.microsoft.com/office/drawing/2014/main" id="{ED86A175-A64B-463F-937B-76E2523C8251}"/>
              </a:ext>
            </a:extLst>
          </p:cNvPr>
          <p:cNvSpPr>
            <a:spLocks noChangeShapeType="1"/>
          </p:cNvSpPr>
          <p:nvPr/>
        </p:nvSpPr>
        <p:spPr bwMode="auto">
          <a:xfrm>
            <a:off x="4525442" y="2174411"/>
            <a:ext cx="1079500"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2" name="Line 38">
            <a:extLst>
              <a:ext uri="{FF2B5EF4-FFF2-40B4-BE49-F238E27FC236}">
                <a16:creationId xmlns:a16="http://schemas.microsoft.com/office/drawing/2014/main" id="{B8987A10-6EBF-4636-A81D-33BFCB0F8B84}"/>
              </a:ext>
            </a:extLst>
          </p:cNvPr>
          <p:cNvSpPr>
            <a:spLocks noChangeShapeType="1"/>
          </p:cNvSpPr>
          <p:nvPr/>
        </p:nvSpPr>
        <p:spPr bwMode="auto">
          <a:xfrm>
            <a:off x="6097067" y="4268323"/>
            <a:ext cx="0" cy="68580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3" name="Line 39">
            <a:extLst>
              <a:ext uri="{FF2B5EF4-FFF2-40B4-BE49-F238E27FC236}">
                <a16:creationId xmlns:a16="http://schemas.microsoft.com/office/drawing/2014/main" id="{EB913CCE-13AB-4054-B526-470FDB74A810}"/>
              </a:ext>
            </a:extLst>
          </p:cNvPr>
          <p:cNvSpPr>
            <a:spLocks noChangeShapeType="1"/>
          </p:cNvSpPr>
          <p:nvPr/>
        </p:nvSpPr>
        <p:spPr bwMode="auto">
          <a:xfrm flipH="1">
            <a:off x="4881042" y="5217648"/>
            <a:ext cx="685800"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4" name="Line 44">
            <a:extLst>
              <a:ext uri="{FF2B5EF4-FFF2-40B4-BE49-F238E27FC236}">
                <a16:creationId xmlns:a16="http://schemas.microsoft.com/office/drawing/2014/main" id="{F6B5ECB2-4246-47E5-B676-A2FB2AA3ABE2}"/>
              </a:ext>
            </a:extLst>
          </p:cNvPr>
          <p:cNvSpPr>
            <a:spLocks noChangeShapeType="1"/>
          </p:cNvSpPr>
          <p:nvPr/>
        </p:nvSpPr>
        <p:spPr bwMode="auto">
          <a:xfrm rot="5400000">
            <a:off x="5702216" y="3003524"/>
            <a:ext cx="789701"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5" name="AutoShape 46">
            <a:extLst>
              <a:ext uri="{FF2B5EF4-FFF2-40B4-BE49-F238E27FC236}">
                <a16:creationId xmlns:a16="http://schemas.microsoft.com/office/drawing/2014/main" id="{EAE6D085-FCC8-4379-865F-0E8102A82736}"/>
              </a:ext>
            </a:extLst>
          </p:cNvPr>
          <p:cNvSpPr>
            <a:spLocks/>
          </p:cNvSpPr>
          <p:nvPr/>
        </p:nvSpPr>
        <p:spPr bwMode="auto">
          <a:xfrm>
            <a:off x="7282275" y="1101261"/>
            <a:ext cx="3652292" cy="1217612"/>
          </a:xfrm>
          <a:prstGeom prst="borderCallout1">
            <a:avLst>
              <a:gd name="adj1" fmla="val 40926"/>
              <a:gd name="adj2" fmla="val -789"/>
              <a:gd name="adj3" fmla="val 67134"/>
              <a:gd name="adj4" fmla="val -25782"/>
            </a:avLst>
          </a:prstGeom>
          <a:noFill/>
          <a:ln w="9525">
            <a:solidFill>
              <a:srgbClr val="0033CC"/>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能够将模拟量转换为数字量的器件称为</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模数转换器</a:t>
            </a: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，简称</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转换器或</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a:t>
            </a:r>
          </a:p>
        </p:txBody>
      </p:sp>
      <p:sp>
        <p:nvSpPr>
          <p:cNvPr id="36" name="AutoShape 48">
            <a:extLst>
              <a:ext uri="{FF2B5EF4-FFF2-40B4-BE49-F238E27FC236}">
                <a16:creationId xmlns:a16="http://schemas.microsoft.com/office/drawing/2014/main" id="{DB057A3D-84C5-4719-B522-2CE10CAA769E}"/>
              </a:ext>
            </a:extLst>
          </p:cNvPr>
          <p:cNvSpPr>
            <a:spLocks/>
          </p:cNvSpPr>
          <p:nvPr/>
        </p:nvSpPr>
        <p:spPr bwMode="auto">
          <a:xfrm>
            <a:off x="7105129" y="5301977"/>
            <a:ext cx="3743399" cy="1338071"/>
          </a:xfrm>
          <a:prstGeom prst="borderCallout1">
            <a:avLst>
              <a:gd name="adj1" fmla="val 7213"/>
              <a:gd name="adj2" fmla="val -2458"/>
              <a:gd name="adj3" fmla="val 403"/>
              <a:gd name="adj4" fmla="val -13685"/>
            </a:avLst>
          </a:prstGeom>
          <a:noFill/>
          <a:ln w="9525">
            <a:solidFill>
              <a:srgbClr val="0033CC"/>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能够将数字量转换为模拟量的器件称为</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数模转换器</a:t>
            </a: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，简称</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D/A</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转换器或</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DAC</a:t>
            </a:r>
            <a:r>
              <a:rPr kumimoji="1" lang="zh-CN" altLang="en-US" sz="2400" b="1" i="0" u="none" strike="noStrike" kern="0" cap="none" spc="0" normalizeH="0" noProof="0" dirty="0">
                <a:ln>
                  <a:noFill/>
                </a:ln>
                <a:solidFill>
                  <a:srgbClr val="000000"/>
                </a:solidFill>
                <a:effectLst/>
                <a:uLnTx/>
                <a:uFillTx/>
                <a:latin typeface="Times New Roman" panose="02020603050405020304" pitchFamily="18" charset="0"/>
                <a:ea typeface="黑体" panose="02010609060101010101" pitchFamily="49" charset="-122"/>
              </a:rPr>
              <a:t>。</a:t>
            </a:r>
          </a:p>
        </p:txBody>
      </p:sp>
      <p:sp>
        <p:nvSpPr>
          <p:cNvPr id="37" name="Rectangle 49">
            <a:extLst>
              <a:ext uri="{FF2B5EF4-FFF2-40B4-BE49-F238E27FC236}">
                <a16:creationId xmlns:a16="http://schemas.microsoft.com/office/drawing/2014/main" id="{376FDAF9-912F-4C2B-BD60-E67F28536D13}"/>
              </a:ext>
            </a:extLst>
          </p:cNvPr>
          <p:cNvSpPr>
            <a:spLocks noChangeArrowheads="1"/>
          </p:cNvSpPr>
          <p:nvPr/>
        </p:nvSpPr>
        <p:spPr bwMode="auto">
          <a:xfrm>
            <a:off x="1199456" y="5847886"/>
            <a:ext cx="57612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1800" b="1" dirty="0">
                <a:solidFill>
                  <a:srgbClr val="0033CC"/>
                </a:solidFill>
                <a:latin typeface="宋体" panose="02010600030101010101" pitchFamily="2" charset="-122"/>
              </a:rPr>
              <a:t>    </a:t>
            </a:r>
            <a:r>
              <a:rPr lang="en-US" altLang="zh-CN" sz="1800" b="1" dirty="0">
                <a:solidFill>
                  <a:srgbClr val="0033CC"/>
                </a:solidFill>
                <a:latin typeface="Times New Roman" panose="02020603050405020304" pitchFamily="18" charset="0"/>
                <a:ea typeface="黑体" panose="02010609060101010101" pitchFamily="49" charset="-122"/>
              </a:rPr>
              <a:t>ADC</a:t>
            </a:r>
            <a:r>
              <a:rPr lang="zh-CN" altLang="en-US" sz="1800" b="1" dirty="0">
                <a:solidFill>
                  <a:srgbClr val="0033CC"/>
                </a:solidFill>
                <a:latin typeface="Times New Roman" panose="02020603050405020304" pitchFamily="18" charset="0"/>
                <a:ea typeface="黑体" panose="02010609060101010101" pitchFamily="49" charset="-122"/>
              </a:rPr>
              <a:t>和</a:t>
            </a:r>
            <a:r>
              <a:rPr lang="en-US" altLang="zh-CN" sz="1800" b="1" dirty="0">
                <a:solidFill>
                  <a:srgbClr val="0033CC"/>
                </a:solidFill>
                <a:latin typeface="Times New Roman" panose="02020603050405020304" pitchFamily="18" charset="0"/>
                <a:ea typeface="黑体" panose="02010609060101010101" pitchFamily="49" charset="-122"/>
              </a:rPr>
              <a:t>DAC</a:t>
            </a:r>
            <a:r>
              <a:rPr lang="zh-CN" altLang="en-US" sz="1800" b="1" dirty="0">
                <a:solidFill>
                  <a:srgbClr val="0033CC"/>
                </a:solidFill>
                <a:latin typeface="Times New Roman" panose="02020603050405020304" pitchFamily="18" charset="0"/>
                <a:ea typeface="黑体" panose="02010609060101010101" pitchFamily="49" charset="-122"/>
              </a:rPr>
              <a:t>是沟通</a:t>
            </a:r>
            <a:r>
              <a:rPr lang="zh-CN" altLang="en-US" sz="1800" b="1" dirty="0">
                <a:solidFill>
                  <a:srgbClr val="C00000"/>
                </a:solidFill>
                <a:latin typeface="Times New Roman" panose="02020603050405020304" pitchFamily="18" charset="0"/>
                <a:ea typeface="黑体" panose="02010609060101010101" pitchFamily="49" charset="-122"/>
              </a:rPr>
              <a:t>模拟电路</a:t>
            </a:r>
            <a:r>
              <a:rPr lang="zh-CN" altLang="en-US" sz="1800" b="1" dirty="0">
                <a:solidFill>
                  <a:srgbClr val="0033CC"/>
                </a:solidFill>
                <a:latin typeface="Times New Roman" panose="02020603050405020304" pitchFamily="18" charset="0"/>
                <a:ea typeface="黑体" panose="02010609060101010101" pitchFamily="49" charset="-122"/>
              </a:rPr>
              <a:t>和</a:t>
            </a:r>
            <a:r>
              <a:rPr lang="zh-CN" altLang="en-US" sz="1800" b="1" dirty="0">
                <a:solidFill>
                  <a:srgbClr val="C00000"/>
                </a:solidFill>
                <a:latin typeface="Times New Roman" panose="02020603050405020304" pitchFamily="18" charset="0"/>
                <a:ea typeface="黑体" panose="02010609060101010101" pitchFamily="49" charset="-122"/>
              </a:rPr>
              <a:t>数字电路</a:t>
            </a:r>
            <a:r>
              <a:rPr lang="zh-CN" altLang="en-US" sz="1800" b="1" dirty="0">
                <a:solidFill>
                  <a:srgbClr val="0033CC"/>
                </a:solidFill>
                <a:latin typeface="Times New Roman" panose="02020603050405020304" pitchFamily="18" charset="0"/>
                <a:ea typeface="黑体" panose="02010609060101010101" pitchFamily="49" charset="-122"/>
              </a:rPr>
              <a:t>的桥梁，也可称之为两者之间的接口</a:t>
            </a:r>
            <a:r>
              <a:rPr lang="en-US" altLang="zh-CN" sz="1800" b="1" dirty="0">
                <a:solidFill>
                  <a:srgbClr val="0033CC"/>
                </a:solidFill>
                <a:latin typeface="Times New Roman" panose="02020603050405020304" pitchFamily="18" charset="0"/>
                <a:ea typeface="黑体" panose="02010609060101010101" pitchFamily="49" charset="-122"/>
              </a:rPr>
              <a:t>.</a:t>
            </a:r>
          </a:p>
        </p:txBody>
      </p:sp>
      <p:sp>
        <p:nvSpPr>
          <p:cNvPr id="38" name="Text Box 50">
            <a:extLst>
              <a:ext uri="{FF2B5EF4-FFF2-40B4-BE49-F238E27FC236}">
                <a16:creationId xmlns:a16="http://schemas.microsoft.com/office/drawing/2014/main" id="{508BE6DE-E1C1-4E2A-855F-27E92BDA0CA7}"/>
              </a:ext>
            </a:extLst>
          </p:cNvPr>
          <p:cNvSpPr txBox="1">
            <a:spLocks noChangeArrowheads="1"/>
          </p:cNvSpPr>
          <p:nvPr/>
        </p:nvSpPr>
        <p:spPr bwMode="auto">
          <a:xfrm>
            <a:off x="670307" y="1115548"/>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lang="en-US" altLang="zh-CN" sz="2400" b="1" dirty="0">
                <a:solidFill>
                  <a:srgbClr val="0000FF"/>
                </a:solidFill>
                <a:latin typeface="Times New Roman" panose="02020603050405020304" pitchFamily="18" charset="0"/>
                <a:ea typeface="黑体" panose="02010609060101010101" pitchFamily="49" charset="-122"/>
              </a:rPr>
              <a:t>ADC</a:t>
            </a:r>
            <a:r>
              <a:rPr lang="zh-CN" altLang="en-US" sz="2400" b="1" dirty="0">
                <a:solidFill>
                  <a:srgbClr val="0000FF"/>
                </a:solidFill>
                <a:latin typeface="Times New Roman" panose="02020603050405020304" pitchFamily="18" charset="0"/>
                <a:ea typeface="黑体" panose="02010609060101010101" pitchFamily="49" charset="-122"/>
              </a:rPr>
              <a:t>和</a:t>
            </a:r>
            <a:r>
              <a:rPr lang="en-US" altLang="zh-CN" sz="2400" b="1" dirty="0">
                <a:solidFill>
                  <a:srgbClr val="0000FF"/>
                </a:solidFill>
                <a:latin typeface="Times New Roman" panose="02020603050405020304" pitchFamily="18" charset="0"/>
                <a:ea typeface="黑体" panose="02010609060101010101" pitchFamily="49" charset="-122"/>
              </a:rPr>
              <a:t>DAC</a:t>
            </a:r>
            <a:r>
              <a:rPr lang="zh-CN" altLang="en-US" sz="2400" b="1" dirty="0">
                <a:solidFill>
                  <a:srgbClr val="0000FF"/>
                </a:solidFill>
                <a:latin typeface="Times New Roman" panose="02020603050405020304" pitchFamily="18" charset="0"/>
                <a:ea typeface="黑体" panose="02010609060101010101" pitchFamily="49" charset="-122"/>
              </a:rPr>
              <a:t>的应用</a:t>
            </a:r>
            <a:r>
              <a:rPr lang="zh-CN" altLang="en-US" sz="2400" b="1" dirty="0">
                <a:solidFill>
                  <a:srgbClr val="0000FF"/>
                </a:solidFill>
                <a:latin typeface="宋体" panose="02010600030101010101" pitchFamily="2" charset="-122"/>
              </a:rPr>
              <a:t>：</a:t>
            </a:r>
          </a:p>
        </p:txBody>
      </p:sp>
    </p:spTree>
    <p:extLst>
      <p:ext uri="{BB962C8B-B14F-4D97-AF65-F5344CB8AC3E}">
        <p14:creationId xmlns:p14="http://schemas.microsoft.com/office/powerpoint/2010/main" val="2435369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9">
            <a:extLst>
              <a:ext uri="{FF2B5EF4-FFF2-40B4-BE49-F238E27FC236}">
                <a16:creationId xmlns:a16="http://schemas.microsoft.com/office/drawing/2014/main" id="{24160B21-1C92-43A0-AD3A-C3315AF8C68E}"/>
              </a:ext>
            </a:extLst>
          </p:cNvPr>
          <p:cNvSpPr txBox="1">
            <a:spLocks noChangeArrowheads="1"/>
          </p:cNvSpPr>
          <p:nvPr/>
        </p:nvSpPr>
        <p:spPr bwMode="auto">
          <a:xfrm>
            <a:off x="550992" y="1216447"/>
            <a:ext cx="108736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Aft>
                <a:spcPct val="0"/>
              </a:spcAft>
              <a:buClrTx/>
              <a:buSzTx/>
              <a:buFontTx/>
              <a:buNone/>
            </a:pPr>
            <a:r>
              <a:rPr kumimoji="1" lang="en-US" altLang="zh-CN" sz="2400" b="1" dirty="0">
                <a:solidFill>
                  <a:srgbClr val="0000FF"/>
                </a:solidFill>
                <a:latin typeface="Times New Roman" panose="02020603050405020304" pitchFamily="18" charset="0"/>
                <a:ea typeface="黑体" panose="02010609060101010101" pitchFamily="49" charset="-122"/>
              </a:rPr>
              <a:t>3. </a:t>
            </a:r>
            <a:r>
              <a:rPr kumimoji="1" lang="zh-CN" altLang="en-US" sz="2400" b="1" dirty="0">
                <a:solidFill>
                  <a:srgbClr val="0000FF"/>
                </a:solidFill>
                <a:latin typeface="Times New Roman" panose="02020603050405020304" pitchFamily="18" charset="0"/>
                <a:ea typeface="黑体" panose="02010609060101010101" pitchFamily="49" charset="-122"/>
              </a:rPr>
              <a:t>转换误差</a:t>
            </a:r>
          </a:p>
          <a:p>
            <a:pPr algn="just" defTabSz="914400" fontAlgn="base">
              <a:lnSpc>
                <a:spcPct val="120000"/>
              </a:lnSpc>
              <a:spcAft>
                <a:spcPct val="0"/>
              </a:spcAft>
              <a:buClrTx/>
              <a:buSzTx/>
              <a:buFontTx/>
              <a:buNone/>
            </a:pPr>
            <a:r>
              <a:rPr kumimoji="1" lang="zh-CN" altLang="en-US" sz="2200" b="1" dirty="0">
                <a:solidFill>
                  <a:srgbClr val="0033CC"/>
                </a:solidFill>
                <a:latin typeface="Times New Roman" panose="02020603050405020304" pitchFamily="18" charset="0"/>
                <a:ea typeface="黑体" panose="02010609060101010101" pitchFamily="49" charset="-122"/>
              </a:rPr>
              <a:t>    </a:t>
            </a:r>
            <a:r>
              <a:rPr kumimoji="1" lang="zh-CN" altLang="en-US" sz="2200" b="1" dirty="0">
                <a:solidFill>
                  <a:srgbClr val="000000"/>
                </a:solidFill>
                <a:latin typeface="Times New Roman" panose="02020603050405020304" pitchFamily="18" charset="0"/>
                <a:ea typeface="黑体" panose="02010609060101010101" pitchFamily="49" charset="-122"/>
              </a:rPr>
              <a:t>它表示</a:t>
            </a:r>
            <a:r>
              <a:rPr kumimoji="1" lang="en-US" altLang="zh-CN" sz="2200" b="1" dirty="0">
                <a:solidFill>
                  <a:srgbClr val="000000"/>
                </a:solidFill>
                <a:latin typeface="Times New Roman" panose="02020603050405020304" pitchFamily="18" charset="0"/>
                <a:ea typeface="黑体" panose="02010609060101010101" pitchFamily="49" charset="-122"/>
              </a:rPr>
              <a:t>A/D</a:t>
            </a:r>
            <a:r>
              <a:rPr kumimoji="1" lang="zh-CN" altLang="en-US" sz="2200" b="1" dirty="0">
                <a:solidFill>
                  <a:srgbClr val="000000"/>
                </a:solidFill>
                <a:latin typeface="Times New Roman" panose="02020603050405020304" pitchFamily="18" charset="0"/>
                <a:ea typeface="黑体" panose="02010609060101010101" pitchFamily="49" charset="-122"/>
              </a:rPr>
              <a:t>转换器实际输出的数字量和理论上输出的数字量之间的差别。常用</a:t>
            </a:r>
            <a:r>
              <a:rPr kumimoji="1" lang="zh-CN" altLang="en-US" sz="2200" b="1" dirty="0">
                <a:solidFill>
                  <a:srgbClr val="FF0000"/>
                </a:solidFill>
                <a:latin typeface="Times New Roman" panose="02020603050405020304" pitchFamily="18" charset="0"/>
                <a:ea typeface="黑体" panose="02010609060101010101" pitchFamily="49" charset="-122"/>
              </a:rPr>
              <a:t>最低有效位的倍数</a:t>
            </a:r>
            <a:r>
              <a:rPr kumimoji="1" lang="zh-CN" altLang="en-US" sz="2200" b="1" dirty="0">
                <a:solidFill>
                  <a:srgbClr val="000000"/>
                </a:solidFill>
                <a:latin typeface="Times New Roman" panose="02020603050405020304" pitchFamily="18" charset="0"/>
                <a:ea typeface="黑体" panose="02010609060101010101" pitchFamily="49" charset="-122"/>
              </a:rPr>
              <a:t>表示。</a:t>
            </a:r>
          </a:p>
        </p:txBody>
      </p:sp>
      <p:grpSp>
        <p:nvGrpSpPr>
          <p:cNvPr id="4" name="Group 10">
            <a:extLst>
              <a:ext uri="{FF2B5EF4-FFF2-40B4-BE49-F238E27FC236}">
                <a16:creationId xmlns:a16="http://schemas.microsoft.com/office/drawing/2014/main" id="{CCEDAA77-5F20-49B8-BEEC-8B112B2B8A4E}"/>
              </a:ext>
            </a:extLst>
          </p:cNvPr>
          <p:cNvGrpSpPr>
            <a:grpSpLocks/>
          </p:cNvGrpSpPr>
          <p:nvPr/>
        </p:nvGrpSpPr>
        <p:grpSpPr bwMode="auto">
          <a:xfrm>
            <a:off x="2567118" y="2351508"/>
            <a:ext cx="8228013" cy="1162050"/>
            <a:chOff x="1746" y="1674"/>
            <a:chExt cx="5183" cy="732"/>
          </a:xfrm>
        </p:grpSpPr>
        <p:sp>
          <p:nvSpPr>
            <p:cNvPr id="5" name="Rectangle 11">
              <a:extLst>
                <a:ext uri="{FF2B5EF4-FFF2-40B4-BE49-F238E27FC236}">
                  <a16:creationId xmlns:a16="http://schemas.microsoft.com/office/drawing/2014/main" id="{3CC73406-6496-4ED3-AF47-C4867AF5C13A}"/>
                </a:ext>
              </a:extLst>
            </p:cNvPr>
            <p:cNvSpPr>
              <a:spLocks noChangeArrowheads="1"/>
            </p:cNvSpPr>
            <p:nvPr/>
          </p:nvSpPr>
          <p:spPr bwMode="auto">
            <a:xfrm>
              <a:off x="1746" y="1711"/>
              <a:ext cx="5183"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60000"/>
                </a:lnSpc>
                <a:spcBef>
                  <a:spcPct val="0"/>
                </a:spcBef>
                <a:spcAft>
                  <a:spcPct val="0"/>
                </a:spcAft>
                <a:buClrTx/>
                <a:buSzTx/>
                <a:buFontTx/>
                <a:buNone/>
                <a:tabLst/>
                <a:defRPr/>
              </a:pPr>
              <a:r>
                <a:rPr kumimoji="1" lang="zh-CN" altLang="en-US" sz="22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例如，转换误差≤                  。就表明实际输出的数字量和理论上应得到的输出数字量之间的误差小于最低位的半个字。</a:t>
              </a:r>
            </a:p>
          </p:txBody>
        </p:sp>
        <p:graphicFrame>
          <p:nvGraphicFramePr>
            <p:cNvPr id="6" name="Object 12">
              <a:extLst>
                <a:ext uri="{FF2B5EF4-FFF2-40B4-BE49-F238E27FC236}">
                  <a16:creationId xmlns:a16="http://schemas.microsoft.com/office/drawing/2014/main" id="{179FE004-0D40-4C30-A010-9672EB4196AF}"/>
                </a:ext>
              </a:extLst>
            </p:cNvPr>
            <p:cNvGraphicFramePr>
              <a:graphicFrameLocks noChangeAspect="1"/>
            </p:cNvGraphicFramePr>
            <p:nvPr>
              <p:extLst>
                <p:ext uri="{D42A27DB-BD31-4B8C-83A1-F6EECF244321}">
                  <p14:modId xmlns:p14="http://schemas.microsoft.com/office/powerpoint/2010/main" val="730855250"/>
                </p:ext>
              </p:extLst>
            </p:nvPr>
          </p:nvGraphicFramePr>
          <p:xfrm>
            <a:off x="3181" y="1674"/>
            <a:ext cx="720" cy="520"/>
          </p:xfrm>
          <a:graphic>
            <a:graphicData uri="http://schemas.openxmlformats.org/presentationml/2006/ole">
              <mc:AlternateContent xmlns:mc="http://schemas.openxmlformats.org/markup-compatibility/2006">
                <mc:Choice xmlns:v="urn:schemas-microsoft-com:vml" Requires="v">
                  <p:oleObj spid="_x0000_s30906" name="Equation" r:id="rId3" imgW="419026" imgH="266831" progId="Equation.3">
                    <p:embed/>
                  </p:oleObj>
                </mc:Choice>
                <mc:Fallback>
                  <p:oleObj name="Equation" r:id="rId3" imgW="419026" imgH="266831" progId="Equation.3">
                    <p:embed/>
                    <p:pic>
                      <p:nvPicPr>
                        <p:cNvPr id="43026" name="Object 12">
                          <a:extLst>
                            <a:ext uri="{FF2B5EF4-FFF2-40B4-BE49-F238E27FC236}">
                              <a16:creationId xmlns:a16="http://schemas.microsoft.com/office/drawing/2014/main" id="{C96CA9A7-0F06-40F1-B133-E4E7090BE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 y="1674"/>
                          <a:ext cx="72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Text Box 13">
            <a:extLst>
              <a:ext uri="{FF2B5EF4-FFF2-40B4-BE49-F238E27FC236}">
                <a16:creationId xmlns:a16="http://schemas.microsoft.com/office/drawing/2014/main" id="{C5D97DAF-5990-43A6-9FE3-F0B788552F16}"/>
              </a:ext>
            </a:extLst>
          </p:cNvPr>
          <p:cNvSpPr txBox="1">
            <a:spLocks noChangeArrowheads="1"/>
          </p:cNvSpPr>
          <p:nvPr/>
        </p:nvSpPr>
        <p:spPr bwMode="auto">
          <a:xfrm>
            <a:off x="839416" y="3805658"/>
            <a:ext cx="105851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例：某信号采集系统要求用一片</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A/D</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转换集成芯片在</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1s</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内对</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16</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个热电偶的输出电压分数进行</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A/D</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转换。已知热电偶输出电压范围为</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0</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25mV</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（对应于</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0</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450</a:t>
            </a:r>
            <a:r>
              <a:rPr kumimoji="0" lang="en-US" altLang="zh-CN" sz="1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温度范围），需分辨的温度为</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0.1</a:t>
            </a:r>
            <a:r>
              <a:rPr kumimoji="0" lang="en-US" altLang="zh-CN" sz="18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，试问应选择几位的</a:t>
            </a:r>
            <a:r>
              <a:rPr kumimoji="0" lang="en-US" altLang="zh-CN"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A/D</a:t>
            </a:r>
            <a:r>
              <a:rPr kumimoji="0" lang="zh-CN" altLang="en-US" sz="20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转换器？其转换时间为多少？</a:t>
            </a:r>
          </a:p>
        </p:txBody>
      </p:sp>
      <p:sp>
        <p:nvSpPr>
          <p:cNvPr id="8" name="Text Box 14">
            <a:extLst>
              <a:ext uri="{FF2B5EF4-FFF2-40B4-BE49-F238E27FC236}">
                <a16:creationId xmlns:a16="http://schemas.microsoft.com/office/drawing/2014/main" id="{19D48AE3-DF4D-4C8E-889D-DA366E0659EC}"/>
              </a:ext>
            </a:extLst>
          </p:cNvPr>
          <p:cNvSpPr txBox="1">
            <a:spLocks noChangeArrowheads="1"/>
          </p:cNvSpPr>
          <p:nvPr/>
        </p:nvSpPr>
        <p:spPr bwMode="auto">
          <a:xfrm>
            <a:off x="2243268" y="4892759"/>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解：</a:t>
            </a:r>
          </a:p>
        </p:txBody>
      </p:sp>
      <p:grpSp>
        <p:nvGrpSpPr>
          <p:cNvPr id="9" name="Group 19">
            <a:extLst>
              <a:ext uri="{FF2B5EF4-FFF2-40B4-BE49-F238E27FC236}">
                <a16:creationId xmlns:a16="http://schemas.microsoft.com/office/drawing/2014/main" id="{6AB0C81C-3F86-42C8-B185-F5E307A3CB17}"/>
              </a:ext>
            </a:extLst>
          </p:cNvPr>
          <p:cNvGrpSpPr>
            <a:grpSpLocks/>
          </p:cNvGrpSpPr>
          <p:nvPr/>
        </p:nvGrpSpPr>
        <p:grpSpPr bwMode="auto">
          <a:xfrm>
            <a:off x="2819531" y="4794334"/>
            <a:ext cx="2735262" cy="735012"/>
            <a:chOff x="930" y="3129"/>
            <a:chExt cx="1723" cy="463"/>
          </a:xfrm>
        </p:grpSpPr>
        <p:graphicFrame>
          <p:nvGraphicFramePr>
            <p:cNvPr id="10" name="Object 16">
              <a:extLst>
                <a:ext uri="{FF2B5EF4-FFF2-40B4-BE49-F238E27FC236}">
                  <a16:creationId xmlns:a16="http://schemas.microsoft.com/office/drawing/2014/main" id="{E5E346BA-D6FE-4411-BB6F-2380B3A0915B}"/>
                </a:ext>
              </a:extLst>
            </p:cNvPr>
            <p:cNvGraphicFramePr>
              <a:graphicFrameLocks noChangeAspect="1"/>
            </p:cNvGraphicFramePr>
            <p:nvPr/>
          </p:nvGraphicFramePr>
          <p:xfrm>
            <a:off x="1638" y="3129"/>
            <a:ext cx="1015" cy="463"/>
          </p:xfrm>
          <a:graphic>
            <a:graphicData uri="http://schemas.openxmlformats.org/presentationml/2006/ole">
              <mc:AlternateContent xmlns:mc="http://schemas.openxmlformats.org/markup-compatibility/2006">
                <mc:Choice xmlns:v="urn:schemas-microsoft-com:vml" Requires="v">
                  <p:oleObj spid="_x0000_s30907" name="公式" r:id="rId5" imgW="673125" imgH="285750" progId="Equation.3">
                    <p:embed/>
                  </p:oleObj>
                </mc:Choice>
                <mc:Fallback>
                  <p:oleObj name="公式" r:id="rId5" imgW="673125" imgH="285750" progId="Equation.3">
                    <p:embed/>
                    <p:pic>
                      <p:nvPicPr>
                        <p:cNvPr id="43023" name="Object 16">
                          <a:extLst>
                            <a:ext uri="{FF2B5EF4-FFF2-40B4-BE49-F238E27FC236}">
                              <a16:creationId xmlns:a16="http://schemas.microsoft.com/office/drawing/2014/main" id="{EFC8CC2D-E824-4D5F-8B07-350A9F22A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 y="3129"/>
                          <a:ext cx="1015"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7">
              <a:extLst>
                <a:ext uri="{FF2B5EF4-FFF2-40B4-BE49-F238E27FC236}">
                  <a16:creationId xmlns:a16="http://schemas.microsoft.com/office/drawing/2014/main" id="{89C70B21-FB33-45DB-97B2-53EA7D3D56A2}"/>
                </a:ext>
              </a:extLst>
            </p:cNvPr>
            <p:cNvSpPr txBox="1">
              <a:spLocks noChangeArrowheads="1"/>
            </p:cNvSpPr>
            <p:nvPr/>
          </p:nvSpPr>
          <p:spPr bwMode="auto">
            <a:xfrm>
              <a:off x="930" y="3240"/>
              <a:ext cx="7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分辨率</a:t>
              </a:r>
              <a:r>
                <a:rPr kumimoji="1"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 </a:t>
              </a:r>
            </a:p>
          </p:txBody>
        </p:sp>
      </p:grpSp>
      <p:grpSp>
        <p:nvGrpSpPr>
          <p:cNvPr id="12" name="Group 23">
            <a:extLst>
              <a:ext uri="{FF2B5EF4-FFF2-40B4-BE49-F238E27FC236}">
                <a16:creationId xmlns:a16="http://schemas.microsoft.com/office/drawing/2014/main" id="{32264CC8-DD38-4DAD-A8DB-E9016DA6E4EA}"/>
              </a:ext>
            </a:extLst>
          </p:cNvPr>
          <p:cNvGrpSpPr>
            <a:grpSpLocks/>
          </p:cNvGrpSpPr>
          <p:nvPr/>
        </p:nvGrpSpPr>
        <p:grpSpPr bwMode="auto">
          <a:xfrm>
            <a:off x="5988181" y="4821321"/>
            <a:ext cx="3889375" cy="735013"/>
            <a:chOff x="2835" y="2939"/>
            <a:chExt cx="2450" cy="463"/>
          </a:xfrm>
        </p:grpSpPr>
        <p:graphicFrame>
          <p:nvGraphicFramePr>
            <p:cNvPr id="13" name="Object 18">
              <a:extLst>
                <a:ext uri="{FF2B5EF4-FFF2-40B4-BE49-F238E27FC236}">
                  <a16:creationId xmlns:a16="http://schemas.microsoft.com/office/drawing/2014/main" id="{9ED9AAB7-0A35-4290-8499-F51550121E15}"/>
                </a:ext>
              </a:extLst>
            </p:cNvPr>
            <p:cNvGraphicFramePr>
              <a:graphicFrameLocks noChangeAspect="1"/>
            </p:cNvGraphicFramePr>
            <p:nvPr/>
          </p:nvGraphicFramePr>
          <p:xfrm>
            <a:off x="4318" y="2939"/>
            <a:ext cx="967" cy="463"/>
          </p:xfrm>
          <a:graphic>
            <a:graphicData uri="http://schemas.openxmlformats.org/presentationml/2006/ole">
              <mc:AlternateContent xmlns:mc="http://schemas.openxmlformats.org/markup-compatibility/2006">
                <mc:Choice xmlns:v="urn:schemas-microsoft-com:vml" Requires="v">
                  <p:oleObj spid="_x0000_s30908" name="公式" r:id="rId7" imgW="634852" imgH="285750" progId="Equation.3">
                    <p:embed/>
                  </p:oleObj>
                </mc:Choice>
                <mc:Fallback>
                  <p:oleObj name="公式" r:id="rId7" imgW="634852" imgH="285750" progId="Equation.3">
                    <p:embed/>
                    <p:pic>
                      <p:nvPicPr>
                        <p:cNvPr id="43021" name="Object 18">
                          <a:extLst>
                            <a:ext uri="{FF2B5EF4-FFF2-40B4-BE49-F238E27FC236}">
                              <a16:creationId xmlns:a16="http://schemas.microsoft.com/office/drawing/2014/main" id="{2470B65C-8D99-4862-9196-24AA55F184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 y="2939"/>
                          <a:ext cx="967"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22">
              <a:extLst>
                <a:ext uri="{FF2B5EF4-FFF2-40B4-BE49-F238E27FC236}">
                  <a16:creationId xmlns:a16="http://schemas.microsoft.com/office/drawing/2014/main" id="{3B5D90CF-6C0A-4E37-8BFF-BA99A0A2A683}"/>
                </a:ext>
              </a:extLst>
            </p:cNvPr>
            <p:cNvSpPr txBox="1">
              <a:spLocks noChangeArrowheads="1"/>
            </p:cNvSpPr>
            <p:nvPr/>
          </p:nvSpPr>
          <p:spPr bwMode="auto">
            <a:xfrm>
              <a:off x="2835" y="3067"/>
              <a:ext cx="1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12</a:t>
              </a:r>
              <a:r>
                <a:rPr kumimoji="1" lang="zh-CN" altLang="en-US"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位</a:t>
              </a:r>
              <a:r>
                <a:rPr kumimoji="1" lang="en-US" altLang="zh-CN"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a:t>
              </a:r>
              <a:r>
                <a:rPr kumimoji="1" lang="zh-CN" altLang="en-US"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的分辨率</a:t>
              </a:r>
              <a:r>
                <a:rPr kumimoji="1" lang="en-US" altLang="zh-CN"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p>
          </p:txBody>
        </p:sp>
      </p:grpSp>
      <p:sp>
        <p:nvSpPr>
          <p:cNvPr id="15" name="Text Box 24">
            <a:extLst>
              <a:ext uri="{FF2B5EF4-FFF2-40B4-BE49-F238E27FC236}">
                <a16:creationId xmlns:a16="http://schemas.microsoft.com/office/drawing/2014/main" id="{4B946114-F49A-48B8-835A-A692E42FC2F1}"/>
              </a:ext>
            </a:extLst>
          </p:cNvPr>
          <p:cNvSpPr txBox="1">
            <a:spLocks noChangeArrowheads="1"/>
          </p:cNvSpPr>
          <p:nvPr/>
        </p:nvSpPr>
        <p:spPr bwMode="auto">
          <a:xfrm>
            <a:off x="2810006" y="5608721"/>
            <a:ext cx="424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lang="zh-CN" altLang="en-US" sz="2000" b="1" dirty="0">
                <a:latin typeface="Times New Roman" panose="02020603050405020304" pitchFamily="18" charset="0"/>
                <a:ea typeface="黑体" panose="02010609060101010101" pitchFamily="49" charset="-122"/>
              </a:rPr>
              <a:t>故需选用</a:t>
            </a:r>
            <a:r>
              <a:rPr lang="en-US" altLang="zh-CN" sz="2000" b="1" dirty="0">
                <a:latin typeface="Times New Roman" panose="02020603050405020304" pitchFamily="18" charset="0"/>
                <a:ea typeface="黑体" panose="02010609060101010101" pitchFamily="49" charset="-122"/>
              </a:rPr>
              <a:t>13</a:t>
            </a:r>
            <a:r>
              <a:rPr lang="zh-CN" altLang="en-US" sz="2000" b="1" dirty="0">
                <a:latin typeface="Times New Roman" panose="02020603050405020304" pitchFamily="18" charset="0"/>
                <a:ea typeface="黑体" panose="02010609060101010101" pitchFamily="49" charset="-122"/>
              </a:rPr>
              <a:t>位</a:t>
            </a:r>
            <a:r>
              <a:rPr lang="en-US" altLang="zh-CN" sz="2000" b="1" dirty="0">
                <a:latin typeface="Times New Roman" panose="02020603050405020304" pitchFamily="18" charset="0"/>
                <a:ea typeface="黑体" panose="02010609060101010101" pitchFamily="49" charset="-122"/>
              </a:rPr>
              <a:t>A/D</a:t>
            </a:r>
            <a:r>
              <a:rPr lang="zh-CN" altLang="en-US" sz="2000" b="1" dirty="0">
                <a:latin typeface="Times New Roman" panose="02020603050405020304" pitchFamily="18" charset="0"/>
                <a:ea typeface="黑体" panose="02010609060101010101" pitchFamily="49" charset="-122"/>
              </a:rPr>
              <a:t>转换器。</a:t>
            </a:r>
          </a:p>
        </p:txBody>
      </p:sp>
      <p:grpSp>
        <p:nvGrpSpPr>
          <p:cNvPr id="16" name="Group 28">
            <a:extLst>
              <a:ext uri="{FF2B5EF4-FFF2-40B4-BE49-F238E27FC236}">
                <a16:creationId xmlns:a16="http://schemas.microsoft.com/office/drawing/2014/main" id="{BEB915EC-EAFD-486C-BCB4-4EFC8299FAB2}"/>
              </a:ext>
            </a:extLst>
          </p:cNvPr>
          <p:cNvGrpSpPr>
            <a:grpSpLocks/>
          </p:cNvGrpSpPr>
          <p:nvPr/>
        </p:nvGrpSpPr>
        <p:grpSpPr bwMode="auto">
          <a:xfrm>
            <a:off x="2810006" y="6121484"/>
            <a:ext cx="3032125" cy="735012"/>
            <a:chOff x="1020" y="3657"/>
            <a:chExt cx="1910" cy="463"/>
          </a:xfrm>
        </p:grpSpPr>
        <p:graphicFrame>
          <p:nvGraphicFramePr>
            <p:cNvPr id="17" name="Object 26">
              <a:extLst>
                <a:ext uri="{FF2B5EF4-FFF2-40B4-BE49-F238E27FC236}">
                  <a16:creationId xmlns:a16="http://schemas.microsoft.com/office/drawing/2014/main" id="{9F710A8B-6292-4818-97D9-8118C17DF6F2}"/>
                </a:ext>
              </a:extLst>
            </p:cNvPr>
            <p:cNvGraphicFramePr>
              <a:graphicFrameLocks noChangeAspect="1"/>
            </p:cNvGraphicFramePr>
            <p:nvPr/>
          </p:nvGraphicFramePr>
          <p:xfrm>
            <a:off x="1850" y="3657"/>
            <a:ext cx="1080" cy="463"/>
          </p:xfrm>
          <a:graphic>
            <a:graphicData uri="http://schemas.openxmlformats.org/presentationml/2006/ole">
              <mc:AlternateContent xmlns:mc="http://schemas.openxmlformats.org/markup-compatibility/2006">
                <mc:Choice xmlns:v="urn:schemas-microsoft-com:vml" Requires="v">
                  <p:oleObj spid="_x0000_s30909" name="公式" r:id="rId9" imgW="724023" imgH="285750" progId="Equation.3">
                    <p:embed/>
                  </p:oleObj>
                </mc:Choice>
                <mc:Fallback>
                  <p:oleObj name="公式" r:id="rId9" imgW="724023" imgH="285750" progId="Equation.3">
                    <p:embed/>
                    <p:pic>
                      <p:nvPicPr>
                        <p:cNvPr id="43019" name="Object 26">
                          <a:extLst>
                            <a:ext uri="{FF2B5EF4-FFF2-40B4-BE49-F238E27FC236}">
                              <a16:creationId xmlns:a16="http://schemas.microsoft.com/office/drawing/2014/main" id="{345D5580-8681-421A-A2C8-310EA39BEC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0" y="3657"/>
                          <a:ext cx="1080"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7">
              <a:extLst>
                <a:ext uri="{FF2B5EF4-FFF2-40B4-BE49-F238E27FC236}">
                  <a16:creationId xmlns:a16="http://schemas.microsoft.com/office/drawing/2014/main" id="{241F9F1A-FC0A-4123-BE74-20592B5B711D}"/>
                </a:ext>
              </a:extLst>
            </p:cNvPr>
            <p:cNvSpPr txBox="1">
              <a:spLocks noChangeArrowheads="1"/>
            </p:cNvSpPr>
            <p:nvPr/>
          </p:nvSpPr>
          <p:spPr bwMode="auto">
            <a:xfrm>
              <a:off x="1020" y="3768"/>
              <a:ext cx="9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转换时间</a:t>
              </a:r>
              <a:r>
                <a:rPr kumimoji="1"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 </a:t>
              </a:r>
            </a:p>
          </p:txBody>
        </p:sp>
      </p:grpSp>
    </p:spTree>
    <p:extLst>
      <p:ext uri="{BB962C8B-B14F-4D97-AF65-F5344CB8AC3E}">
        <p14:creationId xmlns:p14="http://schemas.microsoft.com/office/powerpoint/2010/main" val="1575745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9">
            <a:extLst>
              <a:ext uri="{FF2B5EF4-FFF2-40B4-BE49-F238E27FC236}">
                <a16:creationId xmlns:a16="http://schemas.microsoft.com/office/drawing/2014/main" id="{07085C67-E602-4B73-91BB-F1B305C63C4C}"/>
              </a:ext>
            </a:extLst>
          </p:cNvPr>
          <p:cNvSpPr txBox="1">
            <a:spLocks noChangeArrowheads="1"/>
          </p:cNvSpPr>
          <p:nvPr/>
        </p:nvSpPr>
        <p:spPr bwMode="auto">
          <a:xfrm>
            <a:off x="622697" y="1459034"/>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rPr>
              <a:t>四、</a:t>
            </a:r>
            <a:r>
              <a:rPr kumimoji="1" lang="en-US" altLang="zh-CN" sz="2400" b="1" dirty="0">
                <a:solidFill>
                  <a:srgbClr val="0000FF"/>
                </a:solidFill>
                <a:latin typeface="Times New Roman" panose="02020603050405020304" pitchFamily="18" charset="0"/>
                <a:ea typeface="黑体" panose="02010609060101010101" pitchFamily="49" charset="-122"/>
              </a:rPr>
              <a:t>8</a:t>
            </a:r>
            <a:r>
              <a:rPr kumimoji="1" lang="zh-CN" altLang="en-US" sz="2400" b="1" dirty="0">
                <a:solidFill>
                  <a:srgbClr val="0000FF"/>
                </a:solidFill>
                <a:latin typeface="Times New Roman" panose="02020603050405020304" pitchFamily="18" charset="0"/>
                <a:ea typeface="黑体" panose="02010609060101010101" pitchFamily="49" charset="-122"/>
              </a:rPr>
              <a:t>位集成</a:t>
            </a:r>
            <a:r>
              <a:rPr kumimoji="1" lang="en-US" altLang="zh-CN" sz="2400" b="1" dirty="0">
                <a:solidFill>
                  <a:srgbClr val="0000FF"/>
                </a:solidFill>
                <a:latin typeface="Times New Roman" panose="02020603050405020304" pitchFamily="18" charset="0"/>
                <a:ea typeface="黑体" panose="02010609060101010101" pitchFamily="49" charset="-122"/>
              </a:rPr>
              <a:t>ADC0809 </a:t>
            </a:r>
          </a:p>
        </p:txBody>
      </p:sp>
      <p:sp>
        <p:nvSpPr>
          <p:cNvPr id="4" name="Text Box 10">
            <a:extLst>
              <a:ext uri="{FF2B5EF4-FFF2-40B4-BE49-F238E27FC236}">
                <a16:creationId xmlns:a16="http://schemas.microsoft.com/office/drawing/2014/main" id="{634B05DA-D63F-4ED8-982B-6A6C94B17094}"/>
              </a:ext>
            </a:extLst>
          </p:cNvPr>
          <p:cNvSpPr txBox="1">
            <a:spLocks noChangeArrowheads="1"/>
          </p:cNvSpPr>
          <p:nvPr/>
        </p:nvSpPr>
        <p:spPr bwMode="auto">
          <a:xfrm>
            <a:off x="767408" y="2782761"/>
            <a:ext cx="30241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200" b="1" dirty="0">
                <a:solidFill>
                  <a:srgbClr val="0000FF"/>
                </a:solidFill>
                <a:latin typeface="Times New Roman" panose="02020603050405020304" pitchFamily="18" charset="0"/>
                <a:ea typeface="黑体" panose="02010609060101010101" pitchFamily="49" charset="-122"/>
              </a:rPr>
              <a:t>1.ADC0809</a:t>
            </a:r>
            <a:r>
              <a:rPr kumimoji="1" lang="zh-CN" altLang="en-US" sz="2200" b="1" dirty="0">
                <a:solidFill>
                  <a:srgbClr val="0000FF"/>
                </a:solidFill>
                <a:latin typeface="Times New Roman" panose="02020603050405020304" pitchFamily="18" charset="0"/>
                <a:ea typeface="黑体" panose="02010609060101010101" pitchFamily="49" charset="-122"/>
              </a:rPr>
              <a:t>特性参数 </a:t>
            </a:r>
          </a:p>
        </p:txBody>
      </p:sp>
      <p:sp>
        <p:nvSpPr>
          <p:cNvPr id="5" name="Text Box 11">
            <a:extLst>
              <a:ext uri="{FF2B5EF4-FFF2-40B4-BE49-F238E27FC236}">
                <a16:creationId xmlns:a16="http://schemas.microsoft.com/office/drawing/2014/main" id="{0CB8F4D3-613E-495B-B5FA-E587E6A4C732}"/>
              </a:ext>
            </a:extLst>
          </p:cNvPr>
          <p:cNvSpPr txBox="1">
            <a:spLocks noChangeArrowheads="1"/>
          </p:cNvSpPr>
          <p:nvPr/>
        </p:nvSpPr>
        <p:spPr bwMode="auto">
          <a:xfrm>
            <a:off x="1271464" y="3389338"/>
            <a:ext cx="6696075"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rPr>
              <a:t>分辨率：         </a:t>
            </a:r>
            <a:r>
              <a:rPr lang="en-US" altLang="zh-CN" sz="2200" b="1" dirty="0">
                <a:solidFill>
                  <a:srgbClr val="C00000"/>
                </a:solidFill>
                <a:latin typeface="Times New Roman" panose="02020603050405020304" pitchFamily="18" charset="0"/>
                <a:ea typeface="黑体" panose="02010609060101010101" pitchFamily="49" charset="-122"/>
              </a:rPr>
              <a:t>8</a:t>
            </a:r>
            <a:r>
              <a:rPr lang="zh-CN" altLang="en-US" sz="2200" b="1" dirty="0">
                <a:solidFill>
                  <a:srgbClr val="C00000"/>
                </a:solidFill>
                <a:latin typeface="Times New Roman" panose="02020603050405020304" pitchFamily="18" charset="0"/>
                <a:ea typeface="黑体" panose="02010609060101010101" pitchFamily="49" charset="-122"/>
              </a:rPr>
              <a:t>位</a:t>
            </a:r>
          </a:p>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rPr>
              <a:t>精度：           </a:t>
            </a:r>
            <a:r>
              <a:rPr lang="en-US" altLang="zh-CN" sz="2200" b="1" dirty="0">
                <a:solidFill>
                  <a:srgbClr val="C00000"/>
                </a:solidFill>
                <a:latin typeface="Times New Roman" panose="02020603050405020304" pitchFamily="18" charset="0"/>
                <a:ea typeface="黑体" panose="02010609060101010101" pitchFamily="49" charset="-122"/>
              </a:rPr>
              <a:t>8</a:t>
            </a:r>
            <a:r>
              <a:rPr lang="zh-CN" altLang="en-US" sz="2200" b="1" dirty="0">
                <a:solidFill>
                  <a:srgbClr val="C00000"/>
                </a:solidFill>
                <a:latin typeface="Times New Roman" panose="02020603050405020304" pitchFamily="18" charset="0"/>
                <a:ea typeface="黑体" panose="02010609060101010101" pitchFamily="49" charset="-122"/>
              </a:rPr>
              <a:t>位</a:t>
            </a:r>
          </a:p>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rPr>
              <a:t>转换时间：       </a:t>
            </a:r>
            <a:r>
              <a:rPr lang="en-US" altLang="zh-CN" sz="2200" b="1" dirty="0">
                <a:solidFill>
                  <a:srgbClr val="C00000"/>
                </a:solidFill>
                <a:latin typeface="Times New Roman" panose="02020603050405020304" pitchFamily="18" charset="0"/>
                <a:ea typeface="黑体" panose="02010609060101010101" pitchFamily="49" charset="-122"/>
              </a:rPr>
              <a:t>100</a:t>
            </a:r>
            <a:r>
              <a:rPr lang="en-US" altLang="zh-CN" sz="2200" b="1" dirty="0">
                <a:solidFill>
                  <a:srgbClr val="C00000"/>
                </a:solidFill>
                <a:latin typeface="Times New Roman" panose="02020603050405020304" pitchFamily="18" charset="0"/>
                <a:ea typeface="黑体" panose="02010609060101010101" pitchFamily="49" charset="-122"/>
                <a:cs typeface="Arial" panose="020B0604020202020204" pitchFamily="34" charset="0"/>
              </a:rPr>
              <a:t>µs</a:t>
            </a:r>
          </a:p>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cs typeface="Arial" panose="020B0604020202020204" pitchFamily="34" charset="0"/>
              </a:rPr>
              <a:t>增益温度系数：   </a:t>
            </a:r>
            <a:r>
              <a:rPr lang="en-US" altLang="zh-CN" sz="2200" b="1" dirty="0">
                <a:solidFill>
                  <a:srgbClr val="C00000"/>
                </a:solidFill>
                <a:latin typeface="Times New Roman" panose="02020603050405020304" pitchFamily="18" charset="0"/>
                <a:ea typeface="黑体" panose="02010609060101010101" pitchFamily="49" charset="-122"/>
                <a:cs typeface="Arial" panose="020B0604020202020204" pitchFamily="34" charset="0"/>
              </a:rPr>
              <a:t>20ppm/</a:t>
            </a:r>
            <a:r>
              <a:rPr lang="en-US" altLang="zh-CN" sz="2200" b="1" dirty="0">
                <a:solidFill>
                  <a:srgbClr val="C00000"/>
                </a:solidFill>
                <a:latin typeface="Times New Roman" panose="02020603050405020304" pitchFamily="18" charset="0"/>
                <a:ea typeface="黑体" panose="02010609060101010101" pitchFamily="49" charset="-122"/>
              </a:rPr>
              <a:t>℃</a:t>
            </a:r>
          </a:p>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rPr>
              <a:t>输入电平：       </a:t>
            </a:r>
            <a:r>
              <a:rPr lang="en-US" altLang="zh-CN" sz="2200" b="1" dirty="0">
                <a:solidFill>
                  <a:srgbClr val="C00000"/>
                </a:solidFill>
                <a:latin typeface="Times New Roman" panose="02020603050405020304" pitchFamily="18" charset="0"/>
                <a:ea typeface="黑体" panose="02010609060101010101" pitchFamily="49" charset="-122"/>
              </a:rPr>
              <a:t>TTL</a:t>
            </a:r>
          </a:p>
          <a:p>
            <a:pPr defTabSz="914400" fontAlgn="base">
              <a:spcBef>
                <a:spcPct val="10000"/>
              </a:spcBef>
              <a:spcAft>
                <a:spcPct val="0"/>
              </a:spcAft>
              <a:buClrTx/>
              <a:buSzTx/>
              <a:buFontTx/>
              <a:buNone/>
            </a:pPr>
            <a:r>
              <a:rPr lang="zh-CN" altLang="en-US" sz="2200" b="1" dirty="0">
                <a:solidFill>
                  <a:srgbClr val="C00000"/>
                </a:solidFill>
                <a:latin typeface="Times New Roman" panose="02020603050405020304" pitchFamily="18" charset="0"/>
                <a:ea typeface="黑体" panose="02010609060101010101" pitchFamily="49" charset="-122"/>
              </a:rPr>
              <a:t>功耗：           </a:t>
            </a:r>
            <a:r>
              <a:rPr lang="en-US" altLang="zh-CN" sz="2200" b="1" dirty="0">
                <a:solidFill>
                  <a:srgbClr val="C00000"/>
                </a:solidFill>
                <a:latin typeface="Times New Roman" panose="02020603050405020304" pitchFamily="18" charset="0"/>
                <a:ea typeface="黑体" panose="02010609060101010101" pitchFamily="49" charset="-122"/>
              </a:rPr>
              <a:t>15mW</a:t>
            </a:r>
          </a:p>
        </p:txBody>
      </p:sp>
      <p:sp>
        <p:nvSpPr>
          <p:cNvPr id="6" name="Text Box 12">
            <a:extLst>
              <a:ext uri="{FF2B5EF4-FFF2-40B4-BE49-F238E27FC236}">
                <a16:creationId xmlns:a16="http://schemas.microsoft.com/office/drawing/2014/main" id="{6777673E-7099-490A-B2BE-F26CEB95ABD6}"/>
              </a:ext>
            </a:extLst>
          </p:cNvPr>
          <p:cNvSpPr txBox="1">
            <a:spLocks noChangeArrowheads="1"/>
          </p:cNvSpPr>
          <p:nvPr/>
        </p:nvSpPr>
        <p:spPr bwMode="auto">
          <a:xfrm>
            <a:off x="983432" y="2060848"/>
            <a:ext cx="80645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lang="en-US" altLang="zh-CN" sz="2400" b="1" dirty="0">
                <a:solidFill>
                  <a:srgbClr val="000000"/>
                </a:solidFill>
                <a:latin typeface="Times New Roman" panose="02020603050405020304" pitchFamily="18" charset="0"/>
                <a:ea typeface="黑体" panose="02010609060101010101" pitchFamily="49" charset="-122"/>
              </a:rPr>
              <a:t>    ADC0809</a:t>
            </a:r>
            <a:r>
              <a:rPr lang="zh-CN" altLang="en-US" sz="2400" b="1" dirty="0">
                <a:solidFill>
                  <a:srgbClr val="000000"/>
                </a:solidFill>
                <a:latin typeface="Times New Roman" panose="02020603050405020304" pitchFamily="18" charset="0"/>
                <a:ea typeface="黑体" panose="02010609060101010101" pitchFamily="49" charset="-122"/>
              </a:rPr>
              <a:t>是</a:t>
            </a:r>
            <a:r>
              <a:rPr lang="en-US" altLang="zh-CN" sz="2400" b="1" dirty="0">
                <a:solidFill>
                  <a:srgbClr val="FFC000"/>
                </a:solidFill>
                <a:latin typeface="Times New Roman" panose="02020603050405020304" pitchFamily="18" charset="0"/>
                <a:ea typeface="黑体" panose="02010609060101010101" pitchFamily="49" charset="-122"/>
              </a:rPr>
              <a:t>8</a:t>
            </a:r>
            <a:r>
              <a:rPr lang="zh-CN" altLang="en-US" sz="2400" b="1" dirty="0">
                <a:solidFill>
                  <a:srgbClr val="FFC000"/>
                </a:solidFill>
                <a:latin typeface="Times New Roman" panose="02020603050405020304" pitchFamily="18" charset="0"/>
                <a:ea typeface="黑体" panose="02010609060101010101" pitchFamily="49" charset="-122"/>
              </a:rPr>
              <a:t>位</a:t>
            </a:r>
            <a:r>
              <a:rPr lang="zh-CN" altLang="en-US" sz="2400" b="1" dirty="0">
                <a:solidFill>
                  <a:srgbClr val="FF0000"/>
                </a:solidFill>
                <a:latin typeface="Times New Roman" panose="02020603050405020304" pitchFamily="18" charset="0"/>
                <a:ea typeface="黑体" panose="02010609060101010101" pitchFamily="49" charset="-122"/>
              </a:rPr>
              <a:t>八通道</a:t>
            </a:r>
            <a:r>
              <a:rPr lang="zh-CN" altLang="en-US" sz="2400" b="1" dirty="0">
                <a:solidFill>
                  <a:srgbClr val="007572"/>
                </a:solidFill>
                <a:latin typeface="Times New Roman" panose="02020603050405020304" pitchFamily="18" charset="0"/>
                <a:ea typeface="黑体" panose="02010609060101010101" pitchFamily="49" charset="-122"/>
              </a:rPr>
              <a:t>逐次逼近型</a:t>
            </a:r>
            <a:r>
              <a:rPr lang="en-US" altLang="zh-CN" sz="2400" b="1" dirty="0">
                <a:solidFill>
                  <a:srgbClr val="000000"/>
                </a:solidFill>
                <a:latin typeface="Times New Roman" panose="02020603050405020304" pitchFamily="18" charset="0"/>
                <a:ea typeface="黑体" panose="02010609060101010101" pitchFamily="49" charset="-122"/>
              </a:rPr>
              <a:t>A/D</a:t>
            </a:r>
            <a:r>
              <a:rPr lang="zh-CN" altLang="en-US" sz="2400" b="1" dirty="0">
                <a:solidFill>
                  <a:srgbClr val="000000"/>
                </a:solidFill>
                <a:latin typeface="Times New Roman" panose="02020603050405020304" pitchFamily="18" charset="0"/>
                <a:ea typeface="黑体" panose="02010609060101010101" pitchFamily="49" charset="-122"/>
              </a:rPr>
              <a:t>转换器。</a:t>
            </a:r>
          </a:p>
        </p:txBody>
      </p:sp>
    </p:spTree>
    <p:extLst>
      <p:ext uri="{BB962C8B-B14F-4D97-AF65-F5344CB8AC3E}">
        <p14:creationId xmlns:p14="http://schemas.microsoft.com/office/powerpoint/2010/main" val="572534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7">
            <a:extLst>
              <a:ext uri="{FF2B5EF4-FFF2-40B4-BE49-F238E27FC236}">
                <a16:creationId xmlns:a16="http://schemas.microsoft.com/office/drawing/2014/main" id="{46D641B4-C4C0-4BA7-A190-AC357960ECDF}"/>
              </a:ext>
            </a:extLst>
          </p:cNvPr>
          <p:cNvSpPr txBox="1">
            <a:spLocks noChangeArrowheads="1"/>
          </p:cNvSpPr>
          <p:nvPr/>
        </p:nvSpPr>
        <p:spPr bwMode="auto">
          <a:xfrm>
            <a:off x="766243" y="1230038"/>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0000FF"/>
                </a:solidFill>
                <a:latin typeface="Times New Roman" panose="02020603050405020304" pitchFamily="18" charset="0"/>
                <a:ea typeface="黑体" panose="02010609060101010101" pitchFamily="49" charset="-122"/>
              </a:rPr>
              <a:t>2.ADC0809</a:t>
            </a:r>
            <a:r>
              <a:rPr kumimoji="1" lang="zh-CN" altLang="en-US" sz="2400" b="1" dirty="0">
                <a:solidFill>
                  <a:srgbClr val="0000FF"/>
                </a:solidFill>
                <a:latin typeface="Times New Roman" panose="02020603050405020304" pitchFamily="18" charset="0"/>
                <a:ea typeface="黑体" panose="02010609060101010101" pitchFamily="49" charset="-122"/>
              </a:rPr>
              <a:t>工作原理</a:t>
            </a:r>
          </a:p>
        </p:txBody>
      </p:sp>
      <p:grpSp>
        <p:nvGrpSpPr>
          <p:cNvPr id="4" name="Group 98">
            <a:extLst>
              <a:ext uri="{FF2B5EF4-FFF2-40B4-BE49-F238E27FC236}">
                <a16:creationId xmlns:a16="http://schemas.microsoft.com/office/drawing/2014/main" id="{05617321-727C-4684-8FEA-E35883F77246}"/>
              </a:ext>
            </a:extLst>
          </p:cNvPr>
          <p:cNvGrpSpPr>
            <a:grpSpLocks/>
          </p:cNvGrpSpPr>
          <p:nvPr/>
        </p:nvGrpSpPr>
        <p:grpSpPr bwMode="auto">
          <a:xfrm>
            <a:off x="2574404" y="980802"/>
            <a:ext cx="7304087" cy="5741987"/>
            <a:chOff x="1084" y="534"/>
            <a:chExt cx="4601" cy="3617"/>
          </a:xfrm>
        </p:grpSpPr>
        <p:grpSp>
          <p:nvGrpSpPr>
            <p:cNvPr id="5" name="Group 96">
              <a:extLst>
                <a:ext uri="{FF2B5EF4-FFF2-40B4-BE49-F238E27FC236}">
                  <a16:creationId xmlns:a16="http://schemas.microsoft.com/office/drawing/2014/main" id="{471ECF77-6B04-405F-A74A-82B0412A9B27}"/>
                </a:ext>
              </a:extLst>
            </p:cNvPr>
            <p:cNvGrpSpPr>
              <a:grpSpLocks/>
            </p:cNvGrpSpPr>
            <p:nvPr/>
          </p:nvGrpSpPr>
          <p:grpSpPr bwMode="auto">
            <a:xfrm>
              <a:off x="1084" y="534"/>
              <a:ext cx="4601" cy="3329"/>
              <a:chOff x="1084" y="652"/>
              <a:chExt cx="4601" cy="3329"/>
            </a:xfrm>
          </p:grpSpPr>
          <p:sp>
            <p:nvSpPr>
              <p:cNvPr id="7" name="Rectangle 4">
                <a:extLst>
                  <a:ext uri="{FF2B5EF4-FFF2-40B4-BE49-F238E27FC236}">
                    <a16:creationId xmlns:a16="http://schemas.microsoft.com/office/drawing/2014/main" id="{042251BF-7945-4705-BCF0-F91BAC8EB7F5}"/>
                  </a:ext>
                </a:extLst>
              </p:cNvPr>
              <p:cNvSpPr>
                <a:spLocks noChangeArrowheads="1"/>
              </p:cNvSpPr>
              <p:nvPr/>
            </p:nvSpPr>
            <p:spPr bwMode="auto">
              <a:xfrm>
                <a:off x="2184" y="1236"/>
                <a:ext cx="420" cy="1221"/>
              </a:xfrm>
              <a:prstGeom prst="rect">
                <a:avLst/>
              </a:prstGeom>
              <a:solidFill>
                <a:srgbClr val="F5B395"/>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8</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路</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模拟</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开关</a:t>
                </a:r>
                <a:endParaRPr kumimoji="1" lang="zh-CN" altLang="en-US"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 name="Rectangle 5">
                <a:extLst>
                  <a:ext uri="{FF2B5EF4-FFF2-40B4-BE49-F238E27FC236}">
                    <a16:creationId xmlns:a16="http://schemas.microsoft.com/office/drawing/2014/main" id="{428FA4F2-36FA-4172-BC37-B75122DB62C4}"/>
                  </a:ext>
                </a:extLst>
              </p:cNvPr>
              <p:cNvSpPr>
                <a:spLocks noChangeArrowheads="1"/>
              </p:cNvSpPr>
              <p:nvPr/>
            </p:nvSpPr>
            <p:spPr bwMode="auto">
              <a:xfrm>
                <a:off x="3252" y="1114"/>
                <a:ext cx="978" cy="344"/>
              </a:xfrm>
              <a:prstGeom prst="rect">
                <a:avLst/>
              </a:prstGeom>
              <a:solidFill>
                <a:srgbClr val="F0869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控制与时序</a:t>
                </a:r>
                <a:endParaRPr kumimoji="1" lang="zh-CN" altLang="en-US"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9" name="Rectangle 6">
                <a:extLst>
                  <a:ext uri="{FF2B5EF4-FFF2-40B4-BE49-F238E27FC236}">
                    <a16:creationId xmlns:a16="http://schemas.microsoft.com/office/drawing/2014/main" id="{35BD7CA6-FAA2-46BA-BAAE-80C5CF951F64}"/>
                  </a:ext>
                </a:extLst>
              </p:cNvPr>
              <p:cNvSpPr>
                <a:spLocks noChangeArrowheads="1"/>
              </p:cNvSpPr>
              <p:nvPr/>
            </p:nvSpPr>
            <p:spPr bwMode="auto">
              <a:xfrm>
                <a:off x="3252" y="1588"/>
                <a:ext cx="978" cy="394"/>
              </a:xfrm>
              <a:prstGeom prst="rect">
                <a:avLst/>
              </a:prstGeom>
              <a:solidFill>
                <a:srgbClr val="99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SAR</a:t>
                </a:r>
              </a:p>
            </p:txBody>
          </p:sp>
          <p:sp>
            <p:nvSpPr>
              <p:cNvPr id="10" name="Rectangle 7">
                <a:extLst>
                  <a:ext uri="{FF2B5EF4-FFF2-40B4-BE49-F238E27FC236}">
                    <a16:creationId xmlns:a16="http://schemas.microsoft.com/office/drawing/2014/main" id="{17A6F9EE-E60E-402E-B3B7-CFF7B1925E67}"/>
                  </a:ext>
                </a:extLst>
              </p:cNvPr>
              <p:cNvSpPr>
                <a:spLocks noChangeArrowheads="1"/>
              </p:cNvSpPr>
              <p:nvPr/>
            </p:nvSpPr>
            <p:spPr bwMode="auto">
              <a:xfrm>
                <a:off x="3252" y="2361"/>
                <a:ext cx="978" cy="410"/>
              </a:xfrm>
              <a:prstGeom prst="rect">
                <a:avLst/>
              </a:prstGeom>
              <a:solidFill>
                <a:srgbClr val="FF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树状开关</a:t>
                </a:r>
              </a:p>
            </p:txBody>
          </p:sp>
          <p:sp>
            <p:nvSpPr>
              <p:cNvPr id="11" name="Rectangle 8">
                <a:extLst>
                  <a:ext uri="{FF2B5EF4-FFF2-40B4-BE49-F238E27FC236}">
                    <a16:creationId xmlns:a16="http://schemas.microsoft.com/office/drawing/2014/main" id="{F7EA4444-EB01-42EE-BAFF-44F021A6095E}"/>
                  </a:ext>
                </a:extLst>
              </p:cNvPr>
              <p:cNvSpPr>
                <a:spLocks noChangeArrowheads="1"/>
              </p:cNvSpPr>
              <p:nvPr/>
            </p:nvSpPr>
            <p:spPr bwMode="auto">
              <a:xfrm>
                <a:off x="3252" y="2971"/>
                <a:ext cx="978" cy="410"/>
              </a:xfrm>
              <a:prstGeom prst="rect">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电阻网络</a:t>
                </a:r>
              </a:p>
            </p:txBody>
          </p:sp>
          <p:sp>
            <p:nvSpPr>
              <p:cNvPr id="12" name="Rectangle 9">
                <a:extLst>
                  <a:ext uri="{FF2B5EF4-FFF2-40B4-BE49-F238E27FC236}">
                    <a16:creationId xmlns:a16="http://schemas.microsoft.com/office/drawing/2014/main" id="{77E1CE6B-8C7F-4610-9219-C720816022CF}"/>
                  </a:ext>
                </a:extLst>
              </p:cNvPr>
              <p:cNvSpPr>
                <a:spLocks noChangeArrowheads="1"/>
              </p:cNvSpPr>
              <p:nvPr/>
            </p:nvSpPr>
            <p:spPr bwMode="auto">
              <a:xfrm>
                <a:off x="4680" y="1505"/>
                <a:ext cx="420" cy="1298"/>
              </a:xfrm>
              <a:prstGeom prst="rect">
                <a:avLst/>
              </a:prstGeom>
              <a:solidFill>
                <a:srgbClr val="CC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三态</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输出</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锁存</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缓冲</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器</a:t>
                </a:r>
                <a:endParaRPr kumimoji="1" lang="zh-CN" altLang="en-US"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 name="Rectangle 10">
                <a:extLst>
                  <a:ext uri="{FF2B5EF4-FFF2-40B4-BE49-F238E27FC236}">
                    <a16:creationId xmlns:a16="http://schemas.microsoft.com/office/drawing/2014/main" id="{8DFA0187-4FFE-4C09-9F53-B6AE109F869A}"/>
                  </a:ext>
                </a:extLst>
              </p:cNvPr>
              <p:cNvSpPr>
                <a:spLocks noChangeArrowheads="1"/>
              </p:cNvSpPr>
              <p:nvPr/>
            </p:nvSpPr>
            <p:spPr bwMode="auto">
              <a:xfrm>
                <a:off x="2184" y="2625"/>
                <a:ext cx="420" cy="756"/>
              </a:xfrm>
              <a:prstGeom prst="rect">
                <a:avLst/>
              </a:prstGeom>
              <a:solidFill>
                <a:srgbClr val="FFFF99"/>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地址</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锁存</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与</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译码</a:t>
                </a:r>
                <a:endParaRPr kumimoji="1" lang="zh-CN" altLang="en-US"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4" name="AutoShape 11">
                <a:extLst>
                  <a:ext uri="{FF2B5EF4-FFF2-40B4-BE49-F238E27FC236}">
                    <a16:creationId xmlns:a16="http://schemas.microsoft.com/office/drawing/2014/main" id="{5DB71E84-FE02-4035-9BE7-1F0A940A65B9}"/>
                  </a:ext>
                </a:extLst>
              </p:cNvPr>
              <p:cNvSpPr>
                <a:spLocks noChangeArrowheads="1"/>
              </p:cNvSpPr>
              <p:nvPr/>
            </p:nvSpPr>
            <p:spPr bwMode="auto">
              <a:xfrm rot="5400000">
                <a:off x="2802" y="1609"/>
                <a:ext cx="351" cy="310"/>
              </a:xfrm>
              <a:prstGeom prst="triangle">
                <a:avLst>
                  <a:gd name="adj" fmla="val 50000"/>
                </a:avLst>
              </a:prstGeom>
              <a:solidFill>
                <a:srgbClr val="FF0066"/>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5" name="Line 12">
                <a:extLst>
                  <a:ext uri="{FF2B5EF4-FFF2-40B4-BE49-F238E27FC236}">
                    <a16:creationId xmlns:a16="http://schemas.microsoft.com/office/drawing/2014/main" id="{F3C8DFFC-8FD7-44C7-9397-E7134E07FFA1}"/>
                  </a:ext>
                </a:extLst>
              </p:cNvPr>
              <p:cNvSpPr>
                <a:spLocks noChangeShapeType="1"/>
              </p:cNvSpPr>
              <p:nvPr/>
            </p:nvSpPr>
            <p:spPr bwMode="auto">
              <a:xfrm>
                <a:off x="1728" y="1377"/>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Line 13">
                <a:extLst>
                  <a:ext uri="{FF2B5EF4-FFF2-40B4-BE49-F238E27FC236}">
                    <a16:creationId xmlns:a16="http://schemas.microsoft.com/office/drawing/2014/main" id="{EDF08B95-D209-46BA-9A17-1E9024BD6C8C}"/>
                  </a:ext>
                </a:extLst>
              </p:cNvPr>
              <p:cNvSpPr>
                <a:spLocks noChangeShapeType="1"/>
              </p:cNvSpPr>
              <p:nvPr/>
            </p:nvSpPr>
            <p:spPr bwMode="auto">
              <a:xfrm>
                <a:off x="1728" y="1503"/>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7" name="Line 14">
                <a:extLst>
                  <a:ext uri="{FF2B5EF4-FFF2-40B4-BE49-F238E27FC236}">
                    <a16:creationId xmlns:a16="http://schemas.microsoft.com/office/drawing/2014/main" id="{8002856D-9E02-42F4-919D-9ABCC298A7FA}"/>
                  </a:ext>
                </a:extLst>
              </p:cNvPr>
              <p:cNvSpPr>
                <a:spLocks noChangeShapeType="1"/>
              </p:cNvSpPr>
              <p:nvPr/>
            </p:nvSpPr>
            <p:spPr bwMode="auto">
              <a:xfrm>
                <a:off x="1728" y="1653"/>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15">
                <a:extLst>
                  <a:ext uri="{FF2B5EF4-FFF2-40B4-BE49-F238E27FC236}">
                    <a16:creationId xmlns:a16="http://schemas.microsoft.com/office/drawing/2014/main" id="{1EB6E694-178F-4E01-B7CD-FC4C39DB3FE6}"/>
                  </a:ext>
                </a:extLst>
              </p:cNvPr>
              <p:cNvSpPr>
                <a:spLocks noChangeShapeType="1"/>
              </p:cNvSpPr>
              <p:nvPr/>
            </p:nvSpPr>
            <p:spPr bwMode="auto">
              <a:xfrm>
                <a:off x="1728" y="1788"/>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Line 16">
                <a:extLst>
                  <a:ext uri="{FF2B5EF4-FFF2-40B4-BE49-F238E27FC236}">
                    <a16:creationId xmlns:a16="http://schemas.microsoft.com/office/drawing/2014/main" id="{890C92C5-F089-48D5-A87E-1BC2EA347CE5}"/>
                  </a:ext>
                </a:extLst>
              </p:cNvPr>
              <p:cNvSpPr>
                <a:spLocks noChangeShapeType="1"/>
              </p:cNvSpPr>
              <p:nvPr/>
            </p:nvSpPr>
            <p:spPr bwMode="auto">
              <a:xfrm>
                <a:off x="1728" y="1939"/>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0" name="Line 17">
                <a:extLst>
                  <a:ext uri="{FF2B5EF4-FFF2-40B4-BE49-F238E27FC236}">
                    <a16:creationId xmlns:a16="http://schemas.microsoft.com/office/drawing/2014/main" id="{0B16F149-4950-4181-8765-989BDE2AF257}"/>
                  </a:ext>
                </a:extLst>
              </p:cNvPr>
              <p:cNvSpPr>
                <a:spLocks noChangeShapeType="1"/>
              </p:cNvSpPr>
              <p:nvPr/>
            </p:nvSpPr>
            <p:spPr bwMode="auto">
              <a:xfrm>
                <a:off x="1728" y="2079"/>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1" name="Line 18">
                <a:extLst>
                  <a:ext uri="{FF2B5EF4-FFF2-40B4-BE49-F238E27FC236}">
                    <a16:creationId xmlns:a16="http://schemas.microsoft.com/office/drawing/2014/main" id="{2B1F2C9F-0537-4DAD-9E5B-310DF391D619}"/>
                  </a:ext>
                </a:extLst>
              </p:cNvPr>
              <p:cNvSpPr>
                <a:spLocks noChangeShapeType="1"/>
              </p:cNvSpPr>
              <p:nvPr/>
            </p:nvSpPr>
            <p:spPr bwMode="auto">
              <a:xfrm>
                <a:off x="1728" y="2232"/>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2" name="Line 19">
                <a:extLst>
                  <a:ext uri="{FF2B5EF4-FFF2-40B4-BE49-F238E27FC236}">
                    <a16:creationId xmlns:a16="http://schemas.microsoft.com/office/drawing/2014/main" id="{F5CA1FEF-F35E-4A69-9766-194253389A72}"/>
                  </a:ext>
                </a:extLst>
              </p:cNvPr>
              <p:cNvSpPr>
                <a:spLocks noChangeShapeType="1"/>
              </p:cNvSpPr>
              <p:nvPr/>
            </p:nvSpPr>
            <p:spPr bwMode="auto">
              <a:xfrm>
                <a:off x="1728" y="2361"/>
                <a:ext cx="45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3" name="Line 20">
                <a:extLst>
                  <a:ext uri="{FF2B5EF4-FFF2-40B4-BE49-F238E27FC236}">
                    <a16:creationId xmlns:a16="http://schemas.microsoft.com/office/drawing/2014/main" id="{5B567A3C-177B-4289-845A-7745441B1749}"/>
                  </a:ext>
                </a:extLst>
              </p:cNvPr>
              <p:cNvSpPr>
                <a:spLocks noChangeShapeType="1"/>
              </p:cNvSpPr>
              <p:nvPr/>
            </p:nvSpPr>
            <p:spPr bwMode="auto">
              <a:xfrm>
                <a:off x="1728" y="2743"/>
                <a:ext cx="45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4" name="Line 21">
                <a:extLst>
                  <a:ext uri="{FF2B5EF4-FFF2-40B4-BE49-F238E27FC236}">
                    <a16:creationId xmlns:a16="http://schemas.microsoft.com/office/drawing/2014/main" id="{3797F6C5-3822-45D6-9A2E-D54EA507D225}"/>
                  </a:ext>
                </a:extLst>
              </p:cNvPr>
              <p:cNvSpPr>
                <a:spLocks noChangeShapeType="1"/>
              </p:cNvSpPr>
              <p:nvPr/>
            </p:nvSpPr>
            <p:spPr bwMode="auto">
              <a:xfrm>
                <a:off x="1728" y="2919"/>
                <a:ext cx="45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5" name="Line 22">
                <a:extLst>
                  <a:ext uri="{FF2B5EF4-FFF2-40B4-BE49-F238E27FC236}">
                    <a16:creationId xmlns:a16="http://schemas.microsoft.com/office/drawing/2014/main" id="{B07CD907-CAFB-43D0-8DBB-5AA16B7BB294}"/>
                  </a:ext>
                </a:extLst>
              </p:cNvPr>
              <p:cNvSpPr>
                <a:spLocks noChangeShapeType="1"/>
              </p:cNvSpPr>
              <p:nvPr/>
            </p:nvSpPr>
            <p:spPr bwMode="auto">
              <a:xfrm>
                <a:off x="1728" y="3102"/>
                <a:ext cx="45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6" name="Line 23">
                <a:extLst>
                  <a:ext uri="{FF2B5EF4-FFF2-40B4-BE49-F238E27FC236}">
                    <a16:creationId xmlns:a16="http://schemas.microsoft.com/office/drawing/2014/main" id="{4C142130-EF2E-408B-8BB0-76C0D25FD2F8}"/>
                  </a:ext>
                </a:extLst>
              </p:cNvPr>
              <p:cNvSpPr>
                <a:spLocks noChangeShapeType="1"/>
              </p:cNvSpPr>
              <p:nvPr/>
            </p:nvSpPr>
            <p:spPr bwMode="auto">
              <a:xfrm>
                <a:off x="1728" y="3258"/>
                <a:ext cx="45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7" name="AutoShape 24">
                <a:extLst>
                  <a:ext uri="{FF2B5EF4-FFF2-40B4-BE49-F238E27FC236}">
                    <a16:creationId xmlns:a16="http://schemas.microsoft.com/office/drawing/2014/main" id="{AEA9B803-0C56-47C3-A965-277D7C64E73E}"/>
                  </a:ext>
                </a:extLst>
              </p:cNvPr>
              <p:cNvSpPr>
                <a:spLocks noChangeArrowheads="1"/>
              </p:cNvSpPr>
              <p:nvPr/>
            </p:nvSpPr>
            <p:spPr bwMode="auto">
              <a:xfrm>
                <a:off x="2316" y="2457"/>
                <a:ext cx="130" cy="168"/>
              </a:xfrm>
              <a:prstGeom prst="upArrow">
                <a:avLst>
                  <a:gd name="adj1" fmla="val 50000"/>
                  <a:gd name="adj2" fmla="val 32308"/>
                </a:avLst>
              </a:prstGeom>
              <a:solidFill>
                <a:srgbClr val="FF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28" name="Line 25">
                <a:extLst>
                  <a:ext uri="{FF2B5EF4-FFF2-40B4-BE49-F238E27FC236}">
                    <a16:creationId xmlns:a16="http://schemas.microsoft.com/office/drawing/2014/main" id="{FCD2A501-787B-4BEC-B8F0-034CF7AE9A5D}"/>
                  </a:ext>
                </a:extLst>
              </p:cNvPr>
              <p:cNvSpPr>
                <a:spLocks noChangeShapeType="1"/>
              </p:cNvSpPr>
              <p:nvPr/>
            </p:nvSpPr>
            <p:spPr bwMode="auto">
              <a:xfrm>
                <a:off x="2604" y="1677"/>
                <a:ext cx="2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9" name="Line 26">
                <a:extLst>
                  <a:ext uri="{FF2B5EF4-FFF2-40B4-BE49-F238E27FC236}">
                    <a16:creationId xmlns:a16="http://schemas.microsoft.com/office/drawing/2014/main" id="{AC076379-0729-4C58-9C96-95B5085F6BAF}"/>
                  </a:ext>
                </a:extLst>
              </p:cNvPr>
              <p:cNvSpPr>
                <a:spLocks noChangeShapeType="1"/>
              </p:cNvSpPr>
              <p:nvPr/>
            </p:nvSpPr>
            <p:spPr bwMode="auto">
              <a:xfrm flipV="1">
                <a:off x="2712" y="1855"/>
                <a:ext cx="111"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0" name="Line 27">
                <a:extLst>
                  <a:ext uri="{FF2B5EF4-FFF2-40B4-BE49-F238E27FC236}">
                    <a16:creationId xmlns:a16="http://schemas.microsoft.com/office/drawing/2014/main" id="{DB6A90EB-2FD2-4B6D-8EF4-FACB71F9242E}"/>
                  </a:ext>
                </a:extLst>
              </p:cNvPr>
              <p:cNvSpPr>
                <a:spLocks noChangeShapeType="1"/>
              </p:cNvSpPr>
              <p:nvPr/>
            </p:nvSpPr>
            <p:spPr bwMode="auto">
              <a:xfrm>
                <a:off x="2712" y="1855"/>
                <a:ext cx="0" cy="60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1" name="Line 28">
                <a:extLst>
                  <a:ext uri="{FF2B5EF4-FFF2-40B4-BE49-F238E27FC236}">
                    <a16:creationId xmlns:a16="http://schemas.microsoft.com/office/drawing/2014/main" id="{F08586CF-BCBD-4951-9E74-DC0E5680C7A7}"/>
                  </a:ext>
                </a:extLst>
              </p:cNvPr>
              <p:cNvSpPr>
                <a:spLocks noChangeShapeType="1"/>
              </p:cNvSpPr>
              <p:nvPr/>
            </p:nvSpPr>
            <p:spPr bwMode="auto">
              <a:xfrm>
                <a:off x="2712" y="2457"/>
                <a:ext cx="54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2" name="Line 29">
                <a:extLst>
                  <a:ext uri="{FF2B5EF4-FFF2-40B4-BE49-F238E27FC236}">
                    <a16:creationId xmlns:a16="http://schemas.microsoft.com/office/drawing/2014/main" id="{F0079496-43EE-41FA-A3DB-DE38717AFF42}"/>
                  </a:ext>
                </a:extLst>
              </p:cNvPr>
              <p:cNvSpPr>
                <a:spLocks noChangeShapeType="1"/>
              </p:cNvSpPr>
              <p:nvPr/>
            </p:nvSpPr>
            <p:spPr bwMode="auto">
              <a:xfrm>
                <a:off x="3133" y="1763"/>
                <a:ext cx="11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3" name="AutoShape 30">
                <a:extLst>
                  <a:ext uri="{FF2B5EF4-FFF2-40B4-BE49-F238E27FC236}">
                    <a16:creationId xmlns:a16="http://schemas.microsoft.com/office/drawing/2014/main" id="{5214CFF3-F1A2-4962-BDD4-0EA29A87E74F}"/>
                  </a:ext>
                </a:extLst>
              </p:cNvPr>
              <p:cNvSpPr>
                <a:spLocks noChangeArrowheads="1"/>
              </p:cNvSpPr>
              <p:nvPr/>
            </p:nvSpPr>
            <p:spPr bwMode="auto">
              <a:xfrm>
                <a:off x="3600" y="1982"/>
                <a:ext cx="311" cy="379"/>
              </a:xfrm>
              <a:prstGeom prst="upDownArrow">
                <a:avLst>
                  <a:gd name="adj1" fmla="val 50000"/>
                  <a:gd name="adj2" fmla="val 24373"/>
                </a:avLst>
              </a:prstGeom>
              <a:solidFill>
                <a:srgbClr val="FF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34" name="AutoShape 31">
                <a:extLst>
                  <a:ext uri="{FF2B5EF4-FFF2-40B4-BE49-F238E27FC236}">
                    <a16:creationId xmlns:a16="http://schemas.microsoft.com/office/drawing/2014/main" id="{C5163CEA-5B19-4817-A746-DF36E7C4382C}"/>
                  </a:ext>
                </a:extLst>
              </p:cNvPr>
              <p:cNvSpPr>
                <a:spLocks noChangeArrowheads="1"/>
              </p:cNvSpPr>
              <p:nvPr/>
            </p:nvSpPr>
            <p:spPr bwMode="auto">
              <a:xfrm>
                <a:off x="3837" y="2047"/>
                <a:ext cx="843" cy="224"/>
              </a:xfrm>
              <a:prstGeom prst="rightArrow">
                <a:avLst>
                  <a:gd name="adj1" fmla="val 41083"/>
                  <a:gd name="adj2" fmla="val 70093"/>
                </a:avLst>
              </a:prstGeom>
              <a:solidFill>
                <a:srgbClr val="FF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35" name="AutoShape 32">
                <a:extLst>
                  <a:ext uri="{FF2B5EF4-FFF2-40B4-BE49-F238E27FC236}">
                    <a16:creationId xmlns:a16="http://schemas.microsoft.com/office/drawing/2014/main" id="{DA353FE2-1FE4-4D53-A97B-E68CCB21A797}"/>
                  </a:ext>
                </a:extLst>
              </p:cNvPr>
              <p:cNvSpPr>
                <a:spLocks noChangeArrowheads="1"/>
              </p:cNvSpPr>
              <p:nvPr/>
            </p:nvSpPr>
            <p:spPr bwMode="auto">
              <a:xfrm>
                <a:off x="3590" y="2771"/>
                <a:ext cx="321" cy="200"/>
              </a:xfrm>
              <a:prstGeom prst="upArrow">
                <a:avLst>
                  <a:gd name="adj1" fmla="val 50000"/>
                  <a:gd name="adj2" fmla="val 25000"/>
                </a:avLst>
              </a:prstGeom>
              <a:solidFill>
                <a:srgbClr val="FF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36" name="Line 33">
                <a:extLst>
                  <a:ext uri="{FF2B5EF4-FFF2-40B4-BE49-F238E27FC236}">
                    <a16:creationId xmlns:a16="http://schemas.microsoft.com/office/drawing/2014/main" id="{FE3CA646-42FE-4F35-B72F-1243D71E9C6E}"/>
                  </a:ext>
                </a:extLst>
              </p:cNvPr>
              <p:cNvSpPr>
                <a:spLocks noChangeShapeType="1"/>
              </p:cNvSpPr>
              <p:nvPr/>
            </p:nvSpPr>
            <p:spPr bwMode="auto">
              <a:xfrm>
                <a:off x="2016" y="979"/>
                <a:ext cx="0" cy="2573"/>
              </a:xfrm>
              <a:prstGeom prst="line">
                <a:avLst/>
              </a:prstGeom>
              <a:noFill/>
              <a:ln w="9525">
                <a:solidFill>
                  <a:srgbClr val="FF00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7" name="Line 34">
                <a:extLst>
                  <a:ext uri="{FF2B5EF4-FFF2-40B4-BE49-F238E27FC236}">
                    <a16:creationId xmlns:a16="http://schemas.microsoft.com/office/drawing/2014/main" id="{C94F28C2-05F7-47AE-908D-02DC555CFD2B}"/>
                  </a:ext>
                </a:extLst>
              </p:cNvPr>
              <p:cNvSpPr>
                <a:spLocks noChangeShapeType="1"/>
              </p:cNvSpPr>
              <p:nvPr/>
            </p:nvSpPr>
            <p:spPr bwMode="auto">
              <a:xfrm>
                <a:off x="2016" y="3552"/>
                <a:ext cx="3207" cy="0"/>
              </a:xfrm>
              <a:prstGeom prst="line">
                <a:avLst/>
              </a:prstGeom>
              <a:noFill/>
              <a:ln w="9525">
                <a:solidFill>
                  <a:srgbClr val="FF00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8" name="Line 35">
                <a:extLst>
                  <a:ext uri="{FF2B5EF4-FFF2-40B4-BE49-F238E27FC236}">
                    <a16:creationId xmlns:a16="http://schemas.microsoft.com/office/drawing/2014/main" id="{FDACA50E-A58A-4DA0-9DA1-69E18F9E24B8}"/>
                  </a:ext>
                </a:extLst>
              </p:cNvPr>
              <p:cNvSpPr>
                <a:spLocks noChangeShapeType="1"/>
              </p:cNvSpPr>
              <p:nvPr/>
            </p:nvSpPr>
            <p:spPr bwMode="auto">
              <a:xfrm>
                <a:off x="2016" y="979"/>
                <a:ext cx="3207" cy="0"/>
              </a:xfrm>
              <a:prstGeom prst="line">
                <a:avLst/>
              </a:prstGeom>
              <a:noFill/>
              <a:ln w="9525">
                <a:solidFill>
                  <a:srgbClr val="FF00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9" name="Line 36">
                <a:extLst>
                  <a:ext uri="{FF2B5EF4-FFF2-40B4-BE49-F238E27FC236}">
                    <a16:creationId xmlns:a16="http://schemas.microsoft.com/office/drawing/2014/main" id="{A78DAFD4-664E-4AE4-951D-DDF602A9D095}"/>
                  </a:ext>
                </a:extLst>
              </p:cNvPr>
              <p:cNvSpPr>
                <a:spLocks noChangeShapeType="1"/>
              </p:cNvSpPr>
              <p:nvPr/>
            </p:nvSpPr>
            <p:spPr bwMode="auto">
              <a:xfrm>
                <a:off x="5223" y="979"/>
                <a:ext cx="0" cy="2573"/>
              </a:xfrm>
              <a:prstGeom prst="line">
                <a:avLst/>
              </a:prstGeom>
              <a:noFill/>
              <a:ln w="9525">
                <a:solidFill>
                  <a:srgbClr val="FF00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0" name="Line 37">
                <a:extLst>
                  <a:ext uri="{FF2B5EF4-FFF2-40B4-BE49-F238E27FC236}">
                    <a16:creationId xmlns:a16="http://schemas.microsoft.com/office/drawing/2014/main" id="{38C5EB89-780F-4FA6-9486-5CB387EBA2C1}"/>
                  </a:ext>
                </a:extLst>
              </p:cNvPr>
              <p:cNvSpPr>
                <a:spLocks noChangeShapeType="1"/>
              </p:cNvSpPr>
              <p:nvPr/>
            </p:nvSpPr>
            <p:spPr bwMode="auto">
              <a:xfrm>
                <a:off x="3911" y="822"/>
                <a:ext cx="0" cy="337"/>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1" name="Line 38">
                <a:extLst>
                  <a:ext uri="{FF2B5EF4-FFF2-40B4-BE49-F238E27FC236}">
                    <a16:creationId xmlns:a16="http://schemas.microsoft.com/office/drawing/2014/main" id="{92E8D4DE-AE11-4F85-922B-C81E5DDEB0F0}"/>
                  </a:ext>
                </a:extLst>
              </p:cNvPr>
              <p:cNvSpPr>
                <a:spLocks noChangeShapeType="1"/>
              </p:cNvSpPr>
              <p:nvPr/>
            </p:nvSpPr>
            <p:spPr bwMode="auto">
              <a:xfrm>
                <a:off x="3590" y="822"/>
                <a:ext cx="0" cy="337"/>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2" name="Line 39">
                <a:extLst>
                  <a:ext uri="{FF2B5EF4-FFF2-40B4-BE49-F238E27FC236}">
                    <a16:creationId xmlns:a16="http://schemas.microsoft.com/office/drawing/2014/main" id="{607720C0-BB92-4424-BBB4-10CED897FE8D}"/>
                  </a:ext>
                </a:extLst>
              </p:cNvPr>
              <p:cNvSpPr>
                <a:spLocks noChangeShapeType="1"/>
              </p:cNvSpPr>
              <p:nvPr/>
            </p:nvSpPr>
            <p:spPr bwMode="auto">
              <a:xfrm flipV="1">
                <a:off x="2925" y="1308"/>
                <a:ext cx="0" cy="34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3" name="Line 40">
                <a:extLst>
                  <a:ext uri="{FF2B5EF4-FFF2-40B4-BE49-F238E27FC236}">
                    <a16:creationId xmlns:a16="http://schemas.microsoft.com/office/drawing/2014/main" id="{1321D654-B382-4460-971F-8C565EB633A3}"/>
                  </a:ext>
                </a:extLst>
              </p:cNvPr>
              <p:cNvSpPr>
                <a:spLocks noChangeShapeType="1"/>
              </p:cNvSpPr>
              <p:nvPr/>
            </p:nvSpPr>
            <p:spPr bwMode="auto">
              <a:xfrm>
                <a:off x="2925" y="1308"/>
                <a:ext cx="32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4" name="Line 41">
                <a:extLst>
                  <a:ext uri="{FF2B5EF4-FFF2-40B4-BE49-F238E27FC236}">
                    <a16:creationId xmlns:a16="http://schemas.microsoft.com/office/drawing/2014/main" id="{430F4934-3129-4673-9FA9-3B10DBE45783}"/>
                  </a:ext>
                </a:extLst>
              </p:cNvPr>
              <p:cNvSpPr>
                <a:spLocks noChangeShapeType="1"/>
              </p:cNvSpPr>
              <p:nvPr/>
            </p:nvSpPr>
            <p:spPr bwMode="auto">
              <a:xfrm flipV="1">
                <a:off x="4887" y="1377"/>
                <a:ext cx="0" cy="128"/>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5" name="Line 42">
                <a:extLst>
                  <a:ext uri="{FF2B5EF4-FFF2-40B4-BE49-F238E27FC236}">
                    <a16:creationId xmlns:a16="http://schemas.microsoft.com/office/drawing/2014/main" id="{8AC88CA5-503C-4606-B1C1-2C3D5AA3E8AD}"/>
                  </a:ext>
                </a:extLst>
              </p:cNvPr>
              <p:cNvSpPr>
                <a:spLocks noChangeShapeType="1"/>
              </p:cNvSpPr>
              <p:nvPr/>
            </p:nvSpPr>
            <p:spPr bwMode="auto">
              <a:xfrm>
                <a:off x="4230" y="1377"/>
                <a:ext cx="65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6" name="Line 43">
                <a:extLst>
                  <a:ext uri="{FF2B5EF4-FFF2-40B4-BE49-F238E27FC236}">
                    <a16:creationId xmlns:a16="http://schemas.microsoft.com/office/drawing/2014/main" id="{3BB3DA83-5E1A-4D53-A1E8-2D1E902A887E}"/>
                  </a:ext>
                </a:extLst>
              </p:cNvPr>
              <p:cNvSpPr>
                <a:spLocks noChangeShapeType="1"/>
              </p:cNvSpPr>
              <p:nvPr/>
            </p:nvSpPr>
            <p:spPr bwMode="auto">
              <a:xfrm flipH="1" flipV="1">
                <a:off x="4887" y="2803"/>
                <a:ext cx="0" cy="854"/>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7" name="Line 44">
                <a:extLst>
                  <a:ext uri="{FF2B5EF4-FFF2-40B4-BE49-F238E27FC236}">
                    <a16:creationId xmlns:a16="http://schemas.microsoft.com/office/drawing/2014/main" id="{E163A20B-7679-4CE8-846C-33D7B2F6A319}"/>
                  </a:ext>
                </a:extLst>
              </p:cNvPr>
              <p:cNvSpPr>
                <a:spLocks noChangeShapeType="1"/>
              </p:cNvSpPr>
              <p:nvPr/>
            </p:nvSpPr>
            <p:spPr bwMode="auto">
              <a:xfrm flipV="1">
                <a:off x="4014" y="3381"/>
                <a:ext cx="0" cy="276"/>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8" name="Line 45">
                <a:extLst>
                  <a:ext uri="{FF2B5EF4-FFF2-40B4-BE49-F238E27FC236}">
                    <a16:creationId xmlns:a16="http://schemas.microsoft.com/office/drawing/2014/main" id="{336415F0-B46F-4A91-9256-DBD6F38F2C79}"/>
                  </a:ext>
                </a:extLst>
              </p:cNvPr>
              <p:cNvSpPr>
                <a:spLocks noChangeShapeType="1"/>
              </p:cNvSpPr>
              <p:nvPr/>
            </p:nvSpPr>
            <p:spPr bwMode="auto">
              <a:xfrm flipV="1">
                <a:off x="3495" y="3381"/>
                <a:ext cx="0" cy="276"/>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9" name="Line 46">
                <a:extLst>
                  <a:ext uri="{FF2B5EF4-FFF2-40B4-BE49-F238E27FC236}">
                    <a16:creationId xmlns:a16="http://schemas.microsoft.com/office/drawing/2014/main" id="{AE199FAE-8CB6-47C0-BBBA-2557203A3275}"/>
                  </a:ext>
                </a:extLst>
              </p:cNvPr>
              <p:cNvSpPr>
                <a:spLocks noChangeShapeType="1"/>
              </p:cNvSpPr>
              <p:nvPr/>
            </p:nvSpPr>
            <p:spPr bwMode="auto">
              <a:xfrm>
                <a:off x="5100" y="1653"/>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0" name="Line 47">
                <a:extLst>
                  <a:ext uri="{FF2B5EF4-FFF2-40B4-BE49-F238E27FC236}">
                    <a16:creationId xmlns:a16="http://schemas.microsoft.com/office/drawing/2014/main" id="{6F2A6EEB-25D6-4196-85DB-EB140C5175D9}"/>
                  </a:ext>
                </a:extLst>
              </p:cNvPr>
              <p:cNvSpPr>
                <a:spLocks noChangeShapeType="1"/>
              </p:cNvSpPr>
              <p:nvPr/>
            </p:nvSpPr>
            <p:spPr bwMode="auto">
              <a:xfrm>
                <a:off x="5100" y="1788"/>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1" name="Line 48">
                <a:extLst>
                  <a:ext uri="{FF2B5EF4-FFF2-40B4-BE49-F238E27FC236}">
                    <a16:creationId xmlns:a16="http://schemas.microsoft.com/office/drawing/2014/main" id="{E537C06A-F7AF-4772-ADD8-B952CD8DD07A}"/>
                  </a:ext>
                </a:extLst>
              </p:cNvPr>
              <p:cNvSpPr>
                <a:spLocks noChangeShapeType="1"/>
              </p:cNvSpPr>
              <p:nvPr/>
            </p:nvSpPr>
            <p:spPr bwMode="auto">
              <a:xfrm>
                <a:off x="5100" y="1939"/>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2" name="Line 49">
                <a:extLst>
                  <a:ext uri="{FF2B5EF4-FFF2-40B4-BE49-F238E27FC236}">
                    <a16:creationId xmlns:a16="http://schemas.microsoft.com/office/drawing/2014/main" id="{F770C12F-4D5B-4234-9D6C-4445EA6680A0}"/>
                  </a:ext>
                </a:extLst>
              </p:cNvPr>
              <p:cNvSpPr>
                <a:spLocks noChangeShapeType="1"/>
              </p:cNvSpPr>
              <p:nvPr/>
            </p:nvSpPr>
            <p:spPr bwMode="auto">
              <a:xfrm>
                <a:off x="5100" y="2079"/>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3" name="Line 50">
                <a:extLst>
                  <a:ext uri="{FF2B5EF4-FFF2-40B4-BE49-F238E27FC236}">
                    <a16:creationId xmlns:a16="http://schemas.microsoft.com/office/drawing/2014/main" id="{5330B9BD-87DA-4A6C-ADB6-777CAA10230A}"/>
                  </a:ext>
                </a:extLst>
              </p:cNvPr>
              <p:cNvSpPr>
                <a:spLocks noChangeShapeType="1"/>
              </p:cNvSpPr>
              <p:nvPr/>
            </p:nvSpPr>
            <p:spPr bwMode="auto">
              <a:xfrm>
                <a:off x="5100" y="2232"/>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4" name="Line 51">
                <a:extLst>
                  <a:ext uri="{FF2B5EF4-FFF2-40B4-BE49-F238E27FC236}">
                    <a16:creationId xmlns:a16="http://schemas.microsoft.com/office/drawing/2014/main" id="{62D1CC36-51D8-4824-871C-D9E3276F9D3B}"/>
                  </a:ext>
                </a:extLst>
              </p:cNvPr>
              <p:cNvSpPr>
                <a:spLocks noChangeShapeType="1"/>
              </p:cNvSpPr>
              <p:nvPr/>
            </p:nvSpPr>
            <p:spPr bwMode="auto">
              <a:xfrm>
                <a:off x="5100" y="2361"/>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5" name="Line 52">
                <a:extLst>
                  <a:ext uri="{FF2B5EF4-FFF2-40B4-BE49-F238E27FC236}">
                    <a16:creationId xmlns:a16="http://schemas.microsoft.com/office/drawing/2014/main" id="{27BA5801-CA5B-4304-A7FC-82C42EB745CF}"/>
                  </a:ext>
                </a:extLst>
              </p:cNvPr>
              <p:cNvSpPr>
                <a:spLocks noChangeShapeType="1"/>
              </p:cNvSpPr>
              <p:nvPr/>
            </p:nvSpPr>
            <p:spPr bwMode="auto">
              <a:xfrm>
                <a:off x="5100" y="2502"/>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6" name="Line 53">
                <a:extLst>
                  <a:ext uri="{FF2B5EF4-FFF2-40B4-BE49-F238E27FC236}">
                    <a16:creationId xmlns:a16="http://schemas.microsoft.com/office/drawing/2014/main" id="{6ED810E2-3030-46FE-9CF2-CF18FA9B2B29}"/>
                  </a:ext>
                </a:extLst>
              </p:cNvPr>
              <p:cNvSpPr>
                <a:spLocks noChangeShapeType="1"/>
              </p:cNvSpPr>
              <p:nvPr/>
            </p:nvSpPr>
            <p:spPr bwMode="auto">
              <a:xfrm>
                <a:off x="5100" y="2625"/>
                <a:ext cx="27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7" name="Line 54">
                <a:extLst>
                  <a:ext uri="{FF2B5EF4-FFF2-40B4-BE49-F238E27FC236}">
                    <a16:creationId xmlns:a16="http://schemas.microsoft.com/office/drawing/2014/main" id="{49B0E50F-BBB1-47FB-A857-8A4C722C23F6}"/>
                  </a:ext>
                </a:extLst>
              </p:cNvPr>
              <p:cNvSpPr>
                <a:spLocks noChangeShapeType="1"/>
              </p:cNvSpPr>
              <p:nvPr/>
            </p:nvSpPr>
            <p:spPr bwMode="auto">
              <a:xfrm>
                <a:off x="4230" y="1236"/>
                <a:ext cx="1236"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58" name="Group 83">
                <a:extLst>
                  <a:ext uri="{FF2B5EF4-FFF2-40B4-BE49-F238E27FC236}">
                    <a16:creationId xmlns:a16="http://schemas.microsoft.com/office/drawing/2014/main" id="{1E90D49D-C903-40B7-9F7C-17021ECB5DED}"/>
                  </a:ext>
                </a:extLst>
              </p:cNvPr>
              <p:cNvGrpSpPr>
                <a:grpSpLocks/>
              </p:cNvGrpSpPr>
              <p:nvPr/>
            </p:nvGrpSpPr>
            <p:grpSpPr bwMode="auto">
              <a:xfrm>
                <a:off x="2925" y="3417"/>
                <a:ext cx="47" cy="323"/>
                <a:chOff x="2967" y="3381"/>
                <a:chExt cx="47" cy="323"/>
              </a:xfrm>
            </p:grpSpPr>
            <p:sp>
              <p:nvSpPr>
                <p:cNvPr id="94" name="Line 55">
                  <a:extLst>
                    <a:ext uri="{FF2B5EF4-FFF2-40B4-BE49-F238E27FC236}">
                      <a16:creationId xmlns:a16="http://schemas.microsoft.com/office/drawing/2014/main" id="{21554867-04A0-40E4-873C-6EBEC02A7638}"/>
                    </a:ext>
                  </a:extLst>
                </p:cNvPr>
                <p:cNvSpPr>
                  <a:spLocks noChangeShapeType="1"/>
                </p:cNvSpPr>
                <p:nvPr/>
              </p:nvSpPr>
              <p:spPr bwMode="auto">
                <a:xfrm flipV="1">
                  <a:off x="2988" y="3381"/>
                  <a:ext cx="0" cy="276"/>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5" name="AutoShape 58">
                  <a:extLst>
                    <a:ext uri="{FF2B5EF4-FFF2-40B4-BE49-F238E27FC236}">
                      <a16:creationId xmlns:a16="http://schemas.microsoft.com/office/drawing/2014/main" id="{0737A2B0-E87C-4DC7-A3A6-A48CCA548653}"/>
                    </a:ext>
                  </a:extLst>
                </p:cNvPr>
                <p:cNvSpPr>
                  <a:spLocks noChangeArrowheads="1"/>
                </p:cNvSpPr>
                <p:nvPr/>
              </p:nvSpPr>
              <p:spPr bwMode="auto">
                <a:xfrm>
                  <a:off x="2967" y="365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grpSp>
            <p:nvGrpSpPr>
              <p:cNvPr id="59" name="Group 84">
                <a:extLst>
                  <a:ext uri="{FF2B5EF4-FFF2-40B4-BE49-F238E27FC236}">
                    <a16:creationId xmlns:a16="http://schemas.microsoft.com/office/drawing/2014/main" id="{E67E5E3D-61E1-4C18-81B9-FA8117F75A3E}"/>
                  </a:ext>
                </a:extLst>
              </p:cNvPr>
              <p:cNvGrpSpPr>
                <a:grpSpLocks/>
              </p:cNvGrpSpPr>
              <p:nvPr/>
            </p:nvGrpSpPr>
            <p:grpSpPr bwMode="auto">
              <a:xfrm>
                <a:off x="2604" y="3417"/>
                <a:ext cx="47" cy="323"/>
                <a:chOff x="2686" y="3381"/>
                <a:chExt cx="47" cy="323"/>
              </a:xfrm>
            </p:grpSpPr>
            <p:sp>
              <p:nvSpPr>
                <p:cNvPr id="92" name="Line 56">
                  <a:extLst>
                    <a:ext uri="{FF2B5EF4-FFF2-40B4-BE49-F238E27FC236}">
                      <a16:creationId xmlns:a16="http://schemas.microsoft.com/office/drawing/2014/main" id="{D36A1FC1-7385-4AEA-B6AB-FD7AC99DE389}"/>
                    </a:ext>
                  </a:extLst>
                </p:cNvPr>
                <p:cNvSpPr>
                  <a:spLocks noChangeShapeType="1"/>
                </p:cNvSpPr>
                <p:nvPr/>
              </p:nvSpPr>
              <p:spPr bwMode="auto">
                <a:xfrm flipV="1">
                  <a:off x="2712" y="3381"/>
                  <a:ext cx="0" cy="276"/>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3" name="AutoShape 59">
                  <a:extLst>
                    <a:ext uri="{FF2B5EF4-FFF2-40B4-BE49-F238E27FC236}">
                      <a16:creationId xmlns:a16="http://schemas.microsoft.com/office/drawing/2014/main" id="{7D2453A3-E2E3-4C7A-9DD3-BE06CD533D0E}"/>
                    </a:ext>
                  </a:extLst>
                </p:cNvPr>
                <p:cNvSpPr>
                  <a:spLocks noChangeArrowheads="1"/>
                </p:cNvSpPr>
                <p:nvPr/>
              </p:nvSpPr>
              <p:spPr bwMode="auto">
                <a:xfrm>
                  <a:off x="2686" y="365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AutoShape 60">
                <a:extLst>
                  <a:ext uri="{FF2B5EF4-FFF2-40B4-BE49-F238E27FC236}">
                    <a16:creationId xmlns:a16="http://schemas.microsoft.com/office/drawing/2014/main" id="{A1F3904D-5AA6-454A-8358-04D61D2BEDDA}"/>
                  </a:ext>
                </a:extLst>
              </p:cNvPr>
              <p:cNvSpPr>
                <a:spLocks noChangeArrowheads="1"/>
              </p:cNvSpPr>
              <p:nvPr/>
            </p:nvSpPr>
            <p:spPr bwMode="auto">
              <a:xfrm>
                <a:off x="1681" y="3235"/>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1" name="AutoShape 61">
                <a:extLst>
                  <a:ext uri="{FF2B5EF4-FFF2-40B4-BE49-F238E27FC236}">
                    <a16:creationId xmlns:a16="http://schemas.microsoft.com/office/drawing/2014/main" id="{BB6A5442-AE74-4B2C-A6AD-52BDD12DF824}"/>
                  </a:ext>
                </a:extLst>
              </p:cNvPr>
              <p:cNvSpPr>
                <a:spLocks noChangeArrowheads="1"/>
              </p:cNvSpPr>
              <p:nvPr/>
            </p:nvSpPr>
            <p:spPr bwMode="auto">
              <a:xfrm>
                <a:off x="1681" y="3075"/>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2" name="AutoShape 62">
                <a:extLst>
                  <a:ext uri="{FF2B5EF4-FFF2-40B4-BE49-F238E27FC236}">
                    <a16:creationId xmlns:a16="http://schemas.microsoft.com/office/drawing/2014/main" id="{6C47C147-3577-4ACC-93E5-E7AD17CE9595}"/>
                  </a:ext>
                </a:extLst>
              </p:cNvPr>
              <p:cNvSpPr>
                <a:spLocks noChangeArrowheads="1"/>
              </p:cNvSpPr>
              <p:nvPr/>
            </p:nvSpPr>
            <p:spPr bwMode="auto">
              <a:xfrm>
                <a:off x="1681" y="2893"/>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3" name="AutoShape 63">
                <a:extLst>
                  <a:ext uri="{FF2B5EF4-FFF2-40B4-BE49-F238E27FC236}">
                    <a16:creationId xmlns:a16="http://schemas.microsoft.com/office/drawing/2014/main" id="{194311BD-ABB0-4351-AA84-844552042383}"/>
                  </a:ext>
                </a:extLst>
              </p:cNvPr>
              <p:cNvSpPr>
                <a:spLocks noChangeArrowheads="1"/>
              </p:cNvSpPr>
              <p:nvPr/>
            </p:nvSpPr>
            <p:spPr bwMode="auto">
              <a:xfrm>
                <a:off x="1681" y="2724"/>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4" name="AutoShape 64">
                <a:extLst>
                  <a:ext uri="{FF2B5EF4-FFF2-40B4-BE49-F238E27FC236}">
                    <a16:creationId xmlns:a16="http://schemas.microsoft.com/office/drawing/2014/main" id="{1FE228CC-5E5E-4F0B-A8D6-36863AA21D4D}"/>
                  </a:ext>
                </a:extLst>
              </p:cNvPr>
              <p:cNvSpPr>
                <a:spLocks noChangeArrowheads="1"/>
              </p:cNvSpPr>
              <p:nvPr/>
            </p:nvSpPr>
            <p:spPr bwMode="auto">
              <a:xfrm>
                <a:off x="1681" y="2341"/>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5" name="AutoShape 65">
                <a:extLst>
                  <a:ext uri="{FF2B5EF4-FFF2-40B4-BE49-F238E27FC236}">
                    <a16:creationId xmlns:a16="http://schemas.microsoft.com/office/drawing/2014/main" id="{328C968D-50D9-492F-8044-2A7FF0D242AF}"/>
                  </a:ext>
                </a:extLst>
              </p:cNvPr>
              <p:cNvSpPr>
                <a:spLocks noChangeArrowheads="1"/>
              </p:cNvSpPr>
              <p:nvPr/>
            </p:nvSpPr>
            <p:spPr bwMode="auto">
              <a:xfrm>
                <a:off x="1681" y="2204"/>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6" name="AutoShape 66">
                <a:extLst>
                  <a:ext uri="{FF2B5EF4-FFF2-40B4-BE49-F238E27FC236}">
                    <a16:creationId xmlns:a16="http://schemas.microsoft.com/office/drawing/2014/main" id="{B187069C-43D2-4209-B90C-1211B93AB953}"/>
                  </a:ext>
                </a:extLst>
              </p:cNvPr>
              <p:cNvSpPr>
                <a:spLocks noChangeArrowheads="1"/>
              </p:cNvSpPr>
              <p:nvPr/>
            </p:nvSpPr>
            <p:spPr bwMode="auto">
              <a:xfrm>
                <a:off x="1681" y="204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7" name="AutoShape 67">
                <a:extLst>
                  <a:ext uri="{FF2B5EF4-FFF2-40B4-BE49-F238E27FC236}">
                    <a16:creationId xmlns:a16="http://schemas.microsoft.com/office/drawing/2014/main" id="{D8D47BD7-D213-4025-AF9E-A8A187B60742}"/>
                  </a:ext>
                </a:extLst>
              </p:cNvPr>
              <p:cNvSpPr>
                <a:spLocks noChangeArrowheads="1"/>
              </p:cNvSpPr>
              <p:nvPr/>
            </p:nvSpPr>
            <p:spPr bwMode="auto">
              <a:xfrm>
                <a:off x="1681" y="1914"/>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8" name="AutoShape 68">
                <a:extLst>
                  <a:ext uri="{FF2B5EF4-FFF2-40B4-BE49-F238E27FC236}">
                    <a16:creationId xmlns:a16="http://schemas.microsoft.com/office/drawing/2014/main" id="{59095D3E-ED53-4787-9195-5D94F9B795D0}"/>
                  </a:ext>
                </a:extLst>
              </p:cNvPr>
              <p:cNvSpPr>
                <a:spLocks noChangeArrowheads="1"/>
              </p:cNvSpPr>
              <p:nvPr/>
            </p:nvSpPr>
            <p:spPr bwMode="auto">
              <a:xfrm>
                <a:off x="1681" y="1763"/>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69" name="AutoShape 69">
                <a:extLst>
                  <a:ext uri="{FF2B5EF4-FFF2-40B4-BE49-F238E27FC236}">
                    <a16:creationId xmlns:a16="http://schemas.microsoft.com/office/drawing/2014/main" id="{C5D61761-21F8-4DF3-8360-01CA6F089CDA}"/>
                  </a:ext>
                </a:extLst>
              </p:cNvPr>
              <p:cNvSpPr>
                <a:spLocks noChangeArrowheads="1"/>
              </p:cNvSpPr>
              <p:nvPr/>
            </p:nvSpPr>
            <p:spPr bwMode="auto">
              <a:xfrm>
                <a:off x="1681" y="1630"/>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0" name="AutoShape 70">
                <a:extLst>
                  <a:ext uri="{FF2B5EF4-FFF2-40B4-BE49-F238E27FC236}">
                    <a16:creationId xmlns:a16="http://schemas.microsoft.com/office/drawing/2014/main" id="{1CCFB249-E651-42AD-82AF-FFF8C6E717C4}"/>
                  </a:ext>
                </a:extLst>
              </p:cNvPr>
              <p:cNvSpPr>
                <a:spLocks noChangeArrowheads="1"/>
              </p:cNvSpPr>
              <p:nvPr/>
            </p:nvSpPr>
            <p:spPr bwMode="auto">
              <a:xfrm>
                <a:off x="1681" y="147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1" name="AutoShape 71">
                <a:extLst>
                  <a:ext uri="{FF2B5EF4-FFF2-40B4-BE49-F238E27FC236}">
                    <a16:creationId xmlns:a16="http://schemas.microsoft.com/office/drawing/2014/main" id="{C1CBBC12-0262-47B0-9B63-EE41D8CF5284}"/>
                  </a:ext>
                </a:extLst>
              </p:cNvPr>
              <p:cNvSpPr>
                <a:spLocks noChangeArrowheads="1"/>
              </p:cNvSpPr>
              <p:nvPr/>
            </p:nvSpPr>
            <p:spPr bwMode="auto">
              <a:xfrm>
                <a:off x="1681" y="1352"/>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2" name="AutoShape 72">
                <a:extLst>
                  <a:ext uri="{FF2B5EF4-FFF2-40B4-BE49-F238E27FC236}">
                    <a16:creationId xmlns:a16="http://schemas.microsoft.com/office/drawing/2014/main" id="{F775294D-0E90-476E-96C4-E315A675D30D}"/>
                  </a:ext>
                </a:extLst>
              </p:cNvPr>
              <p:cNvSpPr>
                <a:spLocks noChangeArrowheads="1"/>
              </p:cNvSpPr>
              <p:nvPr/>
            </p:nvSpPr>
            <p:spPr bwMode="auto">
              <a:xfrm>
                <a:off x="3572" y="775"/>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3" name="AutoShape 73">
                <a:extLst>
                  <a:ext uri="{FF2B5EF4-FFF2-40B4-BE49-F238E27FC236}">
                    <a16:creationId xmlns:a16="http://schemas.microsoft.com/office/drawing/2014/main" id="{4DD6E285-CE2C-48BB-9B3B-A50916D2BA5E}"/>
                  </a:ext>
                </a:extLst>
              </p:cNvPr>
              <p:cNvSpPr>
                <a:spLocks noChangeArrowheads="1"/>
              </p:cNvSpPr>
              <p:nvPr/>
            </p:nvSpPr>
            <p:spPr bwMode="auto">
              <a:xfrm>
                <a:off x="3882" y="775"/>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4" name="AutoShape 74">
                <a:extLst>
                  <a:ext uri="{FF2B5EF4-FFF2-40B4-BE49-F238E27FC236}">
                    <a16:creationId xmlns:a16="http://schemas.microsoft.com/office/drawing/2014/main" id="{F10D4DE2-AA83-4F47-A5BF-D109BFD6E670}"/>
                  </a:ext>
                </a:extLst>
              </p:cNvPr>
              <p:cNvSpPr>
                <a:spLocks noChangeArrowheads="1"/>
              </p:cNvSpPr>
              <p:nvPr/>
            </p:nvSpPr>
            <p:spPr bwMode="auto">
              <a:xfrm>
                <a:off x="3992" y="365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5" name="AutoShape 75">
                <a:extLst>
                  <a:ext uri="{FF2B5EF4-FFF2-40B4-BE49-F238E27FC236}">
                    <a16:creationId xmlns:a16="http://schemas.microsoft.com/office/drawing/2014/main" id="{777C0F3B-1DEB-46FF-BAED-B6C49B2BEB3C}"/>
                  </a:ext>
                </a:extLst>
              </p:cNvPr>
              <p:cNvSpPr>
                <a:spLocks noChangeArrowheads="1"/>
              </p:cNvSpPr>
              <p:nvPr/>
            </p:nvSpPr>
            <p:spPr bwMode="auto">
              <a:xfrm>
                <a:off x="4868" y="365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6" name="AutoShape 76">
                <a:extLst>
                  <a:ext uri="{FF2B5EF4-FFF2-40B4-BE49-F238E27FC236}">
                    <a16:creationId xmlns:a16="http://schemas.microsoft.com/office/drawing/2014/main" id="{93C97F09-BA2E-4E40-8C9D-6B23B004C607}"/>
                  </a:ext>
                </a:extLst>
              </p:cNvPr>
              <p:cNvSpPr>
                <a:spLocks noChangeArrowheads="1"/>
              </p:cNvSpPr>
              <p:nvPr/>
            </p:nvSpPr>
            <p:spPr bwMode="auto">
              <a:xfrm>
                <a:off x="3470" y="3657"/>
                <a:ext cx="47" cy="47"/>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77" name="Text Box 78">
                <a:extLst>
                  <a:ext uri="{FF2B5EF4-FFF2-40B4-BE49-F238E27FC236}">
                    <a16:creationId xmlns:a16="http://schemas.microsoft.com/office/drawing/2014/main" id="{55783989-AEBE-418C-9E91-B3069EF355BE}"/>
                  </a:ext>
                </a:extLst>
              </p:cNvPr>
              <p:cNvSpPr txBox="1">
                <a:spLocks noChangeArrowheads="1"/>
              </p:cNvSpPr>
              <p:nvPr/>
            </p:nvSpPr>
            <p:spPr bwMode="auto">
              <a:xfrm>
                <a:off x="1363" y="1265"/>
                <a:ext cx="32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IN7</a:t>
                </a:r>
              </a:p>
            </p:txBody>
          </p:sp>
          <p:sp>
            <p:nvSpPr>
              <p:cNvPr id="78" name="Text Box 79">
                <a:extLst>
                  <a:ext uri="{FF2B5EF4-FFF2-40B4-BE49-F238E27FC236}">
                    <a16:creationId xmlns:a16="http://schemas.microsoft.com/office/drawing/2014/main" id="{6751BFCB-4E1E-493C-9759-5440FC149A5B}"/>
                  </a:ext>
                </a:extLst>
              </p:cNvPr>
              <p:cNvSpPr txBox="1">
                <a:spLocks noChangeArrowheads="1"/>
              </p:cNvSpPr>
              <p:nvPr/>
            </p:nvSpPr>
            <p:spPr bwMode="auto">
              <a:xfrm>
                <a:off x="1363" y="2245"/>
                <a:ext cx="32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IN0</a:t>
                </a:r>
              </a:p>
            </p:txBody>
          </p:sp>
          <p:sp>
            <p:nvSpPr>
              <p:cNvPr id="79" name="Line 80">
                <a:extLst>
                  <a:ext uri="{FF2B5EF4-FFF2-40B4-BE49-F238E27FC236}">
                    <a16:creationId xmlns:a16="http://schemas.microsoft.com/office/drawing/2014/main" id="{33E10FA0-71AB-4ADF-9D33-85F2B99D2126}"/>
                  </a:ext>
                </a:extLst>
              </p:cNvPr>
              <p:cNvSpPr>
                <a:spLocks noChangeShapeType="1"/>
              </p:cNvSpPr>
              <p:nvPr/>
            </p:nvSpPr>
            <p:spPr bwMode="auto">
              <a:xfrm>
                <a:off x="1515" y="1630"/>
                <a:ext cx="0" cy="417"/>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0" name="Text Box 81">
                <a:extLst>
                  <a:ext uri="{FF2B5EF4-FFF2-40B4-BE49-F238E27FC236}">
                    <a16:creationId xmlns:a16="http://schemas.microsoft.com/office/drawing/2014/main" id="{8705ADC3-7DB2-4D94-AAEA-37BDBAB7F3AA}"/>
                  </a:ext>
                </a:extLst>
              </p:cNvPr>
              <p:cNvSpPr txBox="1">
                <a:spLocks noChangeArrowheads="1"/>
              </p:cNvSpPr>
              <p:nvPr/>
            </p:nvSpPr>
            <p:spPr bwMode="auto">
              <a:xfrm>
                <a:off x="1084" y="2591"/>
                <a:ext cx="580"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ADDA</a:t>
                </a:r>
              </a:p>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ADDB</a:t>
                </a:r>
              </a:p>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ADDC</a:t>
                </a:r>
              </a:p>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ALE</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1" name="Text Box 82">
                <a:extLst>
                  <a:ext uri="{FF2B5EF4-FFF2-40B4-BE49-F238E27FC236}">
                    <a16:creationId xmlns:a16="http://schemas.microsoft.com/office/drawing/2014/main" id="{F3C31845-13F4-4E5C-B328-21C0DE29A67A}"/>
                  </a:ext>
                </a:extLst>
              </p:cNvPr>
              <p:cNvSpPr txBox="1">
                <a:spLocks noChangeArrowheads="1"/>
              </p:cNvSpPr>
              <p:nvPr/>
            </p:nvSpPr>
            <p:spPr bwMode="auto">
              <a:xfrm>
                <a:off x="2391" y="3704"/>
                <a:ext cx="8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Vcc  GND</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2" name="Text Box 85">
                <a:extLst>
                  <a:ext uri="{FF2B5EF4-FFF2-40B4-BE49-F238E27FC236}">
                    <a16:creationId xmlns:a16="http://schemas.microsoft.com/office/drawing/2014/main" id="{63634BC1-326C-4FF5-94F9-CF0FCE9CC3AE}"/>
                  </a:ext>
                </a:extLst>
              </p:cNvPr>
              <p:cNvSpPr txBox="1">
                <a:spLocks noChangeArrowheads="1"/>
              </p:cNvSpPr>
              <p:nvPr/>
            </p:nvSpPr>
            <p:spPr bwMode="auto">
              <a:xfrm>
                <a:off x="3242" y="3722"/>
                <a:ext cx="52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r>
                  <a:rPr kumimoji="1" lang="en-US" altLang="zh-CN" sz="1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REF</a:t>
                </a:r>
                <a:r>
                  <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t>
                </a:r>
              </a:p>
            </p:txBody>
          </p:sp>
          <p:sp>
            <p:nvSpPr>
              <p:cNvPr id="83" name="Text Box 86">
                <a:extLst>
                  <a:ext uri="{FF2B5EF4-FFF2-40B4-BE49-F238E27FC236}">
                    <a16:creationId xmlns:a16="http://schemas.microsoft.com/office/drawing/2014/main" id="{AC2FAF50-2836-49D0-ABEF-79D9AB32BD65}"/>
                  </a:ext>
                </a:extLst>
              </p:cNvPr>
              <p:cNvSpPr txBox="1">
                <a:spLocks noChangeArrowheads="1"/>
              </p:cNvSpPr>
              <p:nvPr/>
            </p:nvSpPr>
            <p:spPr bwMode="auto">
              <a:xfrm>
                <a:off x="3842" y="3722"/>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r>
                  <a:rPr kumimoji="1" lang="en-US" altLang="zh-CN" sz="1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REF</a:t>
                </a:r>
                <a:r>
                  <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a:t>
                </a:r>
              </a:p>
            </p:txBody>
          </p:sp>
          <p:sp>
            <p:nvSpPr>
              <p:cNvPr id="84" name="Text Box 87">
                <a:extLst>
                  <a:ext uri="{FF2B5EF4-FFF2-40B4-BE49-F238E27FC236}">
                    <a16:creationId xmlns:a16="http://schemas.microsoft.com/office/drawing/2014/main" id="{E718BE20-01D5-4481-B73B-C3D2AAFD7ABA}"/>
                  </a:ext>
                </a:extLst>
              </p:cNvPr>
              <p:cNvSpPr txBox="1">
                <a:spLocks noChangeArrowheads="1"/>
              </p:cNvSpPr>
              <p:nvPr/>
            </p:nvSpPr>
            <p:spPr bwMode="auto">
              <a:xfrm>
                <a:off x="4717" y="3731"/>
                <a:ext cx="34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OE</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5" name="Text Box 88">
                <a:extLst>
                  <a:ext uri="{FF2B5EF4-FFF2-40B4-BE49-F238E27FC236}">
                    <a16:creationId xmlns:a16="http://schemas.microsoft.com/office/drawing/2014/main" id="{9BBCE1A4-A278-47E3-863E-EF4590297FB9}"/>
                  </a:ext>
                </a:extLst>
              </p:cNvPr>
              <p:cNvSpPr txBox="1">
                <a:spLocks noChangeArrowheads="1"/>
              </p:cNvSpPr>
              <p:nvPr/>
            </p:nvSpPr>
            <p:spPr bwMode="auto">
              <a:xfrm>
                <a:off x="5397" y="1518"/>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1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7</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6" name="Text Box 89">
                <a:extLst>
                  <a:ext uri="{FF2B5EF4-FFF2-40B4-BE49-F238E27FC236}">
                    <a16:creationId xmlns:a16="http://schemas.microsoft.com/office/drawing/2014/main" id="{A65B0E6E-A8ED-46DE-B8C7-13372482D089}"/>
                  </a:ext>
                </a:extLst>
              </p:cNvPr>
              <p:cNvSpPr txBox="1">
                <a:spLocks noChangeArrowheads="1"/>
              </p:cNvSpPr>
              <p:nvPr/>
            </p:nvSpPr>
            <p:spPr bwMode="auto">
              <a:xfrm>
                <a:off x="5397" y="2493"/>
                <a:ext cx="2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1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0</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7" name="Line 90">
                <a:extLst>
                  <a:ext uri="{FF2B5EF4-FFF2-40B4-BE49-F238E27FC236}">
                    <a16:creationId xmlns:a16="http://schemas.microsoft.com/office/drawing/2014/main" id="{38D5BF03-032C-4877-98C7-3CC22F8708D6}"/>
                  </a:ext>
                </a:extLst>
              </p:cNvPr>
              <p:cNvSpPr>
                <a:spLocks noChangeShapeType="1"/>
              </p:cNvSpPr>
              <p:nvPr/>
            </p:nvSpPr>
            <p:spPr bwMode="auto">
              <a:xfrm>
                <a:off x="5511" y="2004"/>
                <a:ext cx="0" cy="228"/>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8" name="Text Box 91">
                <a:extLst>
                  <a:ext uri="{FF2B5EF4-FFF2-40B4-BE49-F238E27FC236}">
                    <a16:creationId xmlns:a16="http://schemas.microsoft.com/office/drawing/2014/main" id="{70218344-4D4F-49BB-BB50-7670A9D45077}"/>
                  </a:ext>
                </a:extLst>
              </p:cNvPr>
              <p:cNvSpPr txBox="1">
                <a:spLocks noChangeArrowheads="1"/>
              </p:cNvSpPr>
              <p:nvPr/>
            </p:nvSpPr>
            <p:spPr bwMode="auto">
              <a:xfrm>
                <a:off x="5210" y="979"/>
                <a:ext cx="4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EOC</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89" name="Text Box 92">
                <a:extLst>
                  <a:ext uri="{FF2B5EF4-FFF2-40B4-BE49-F238E27FC236}">
                    <a16:creationId xmlns:a16="http://schemas.microsoft.com/office/drawing/2014/main" id="{12121526-70BE-4074-8DEE-FE8BEE2607B8}"/>
                  </a:ext>
                </a:extLst>
              </p:cNvPr>
              <p:cNvSpPr txBox="1">
                <a:spLocks noChangeArrowheads="1"/>
              </p:cNvSpPr>
              <p:nvPr/>
            </p:nvSpPr>
            <p:spPr bwMode="auto">
              <a:xfrm>
                <a:off x="3989" y="682"/>
                <a:ext cx="4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CLK</a:t>
                </a:r>
                <a:endParaRPr kumimoji="1" lang="en-US" altLang="zh-CN" sz="16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90" name="Text Box 93">
                <a:extLst>
                  <a:ext uri="{FF2B5EF4-FFF2-40B4-BE49-F238E27FC236}">
                    <a16:creationId xmlns:a16="http://schemas.microsoft.com/office/drawing/2014/main" id="{279E0764-E727-4FD1-81A0-6C32E6FA248B}"/>
                  </a:ext>
                </a:extLst>
              </p:cNvPr>
              <p:cNvSpPr txBox="1">
                <a:spLocks noChangeArrowheads="1"/>
              </p:cNvSpPr>
              <p:nvPr/>
            </p:nvSpPr>
            <p:spPr bwMode="auto">
              <a:xfrm>
                <a:off x="2976" y="652"/>
                <a:ext cx="65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START</a:t>
                </a:r>
              </a:p>
            </p:txBody>
          </p:sp>
          <p:sp>
            <p:nvSpPr>
              <p:cNvPr id="91" name="Line 94">
                <a:extLst>
                  <a:ext uri="{FF2B5EF4-FFF2-40B4-BE49-F238E27FC236}">
                    <a16:creationId xmlns:a16="http://schemas.microsoft.com/office/drawing/2014/main" id="{DE152D4E-42CF-48C4-A49B-ECBF568D0B6B}"/>
                  </a:ext>
                </a:extLst>
              </p:cNvPr>
              <p:cNvSpPr>
                <a:spLocks noChangeShapeType="1"/>
              </p:cNvSpPr>
              <p:nvPr/>
            </p:nvSpPr>
            <p:spPr bwMode="auto">
              <a:xfrm>
                <a:off x="3761" y="1458"/>
                <a:ext cx="0" cy="13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6" name="Text Box 97">
              <a:extLst>
                <a:ext uri="{FF2B5EF4-FFF2-40B4-BE49-F238E27FC236}">
                  <a16:creationId xmlns:a16="http://schemas.microsoft.com/office/drawing/2014/main" id="{C13E058E-9659-407D-B5E9-C572C0FFEB98}"/>
                </a:ext>
              </a:extLst>
            </p:cNvPr>
            <p:cNvSpPr txBox="1">
              <a:spLocks noChangeArrowheads="1"/>
            </p:cNvSpPr>
            <p:nvPr/>
          </p:nvSpPr>
          <p:spPr bwMode="auto">
            <a:xfrm>
              <a:off x="2184" y="3863"/>
              <a:ext cx="24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ADC0809</a:t>
              </a:r>
              <a:r>
                <a:rPr kumimoji="1" lang="zh-CN" altLang="en-US" sz="24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功能方框图</a:t>
              </a:r>
              <a:endParaRPr kumimoji="1" lang="zh-CN" altLang="en-US" sz="16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4193250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7">
            <a:extLst>
              <a:ext uri="{FF2B5EF4-FFF2-40B4-BE49-F238E27FC236}">
                <a16:creationId xmlns:a16="http://schemas.microsoft.com/office/drawing/2014/main" id="{6119B48B-3BBE-4F67-A3AE-DF4E931EC1E4}"/>
              </a:ext>
            </a:extLst>
          </p:cNvPr>
          <p:cNvSpPr txBox="1">
            <a:spLocks noChangeArrowheads="1"/>
          </p:cNvSpPr>
          <p:nvPr/>
        </p:nvSpPr>
        <p:spPr bwMode="auto">
          <a:xfrm>
            <a:off x="1020101" y="1448964"/>
            <a:ext cx="4064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0000FF"/>
                </a:solidFill>
                <a:latin typeface="Times New Roman" panose="02020603050405020304" pitchFamily="18" charset="0"/>
                <a:ea typeface="黑体" panose="02010609060101010101" pitchFamily="49" charset="-122"/>
              </a:rPr>
              <a:t>2.ADC0809</a:t>
            </a:r>
            <a:r>
              <a:rPr kumimoji="1" lang="zh-CN" altLang="en-US" sz="2400" b="1" dirty="0">
                <a:solidFill>
                  <a:srgbClr val="0000FF"/>
                </a:solidFill>
                <a:latin typeface="Times New Roman" panose="02020603050405020304" pitchFamily="18" charset="0"/>
                <a:ea typeface="黑体" panose="02010609060101010101" pitchFamily="49" charset="-122"/>
              </a:rPr>
              <a:t>工作原理</a:t>
            </a:r>
          </a:p>
        </p:txBody>
      </p:sp>
      <p:sp>
        <p:nvSpPr>
          <p:cNvPr id="4" name="Rectangle 13">
            <a:extLst>
              <a:ext uri="{FF2B5EF4-FFF2-40B4-BE49-F238E27FC236}">
                <a16:creationId xmlns:a16="http://schemas.microsoft.com/office/drawing/2014/main" id="{F38ED9D0-59F8-4937-88FC-A553211BCFB8}"/>
              </a:ext>
            </a:extLst>
          </p:cNvPr>
          <p:cNvSpPr>
            <a:spLocks noChangeArrowheads="1"/>
          </p:cNvSpPr>
          <p:nvPr/>
        </p:nvSpPr>
        <p:spPr bwMode="auto">
          <a:xfrm>
            <a:off x="1098873" y="3208189"/>
            <a:ext cx="9749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②</a:t>
            </a:r>
            <a:r>
              <a:rPr lang="zh-CN" altLang="en-US" sz="2400" b="1" dirty="0">
                <a:latin typeface="Times New Roman" panose="02020603050405020304" pitchFamily="18" charset="0"/>
                <a:ea typeface="黑体" panose="02010609060101010101" pitchFamily="49" charset="-122"/>
              </a:rPr>
              <a:t>发出</a:t>
            </a:r>
            <a:r>
              <a:rPr lang="en-US" altLang="zh-CN" sz="2400" b="1" dirty="0">
                <a:latin typeface="Times New Roman" panose="02020603050405020304" pitchFamily="18" charset="0"/>
                <a:ea typeface="黑体" panose="02010609060101010101" pitchFamily="49" charset="-122"/>
              </a:rPr>
              <a:t>A/D</a:t>
            </a:r>
            <a:r>
              <a:rPr lang="zh-CN" altLang="en-US" sz="2400" b="1" dirty="0">
                <a:latin typeface="Times New Roman" panose="02020603050405020304" pitchFamily="18" charset="0"/>
                <a:ea typeface="黑体" panose="02010609060101010101" pitchFamily="49" charset="-122"/>
              </a:rPr>
              <a:t>转换启动信号</a:t>
            </a:r>
            <a:r>
              <a:rPr lang="en-US" altLang="zh-CN" sz="2400" b="1" dirty="0">
                <a:solidFill>
                  <a:srgbClr val="C00000"/>
                </a:solidFill>
                <a:latin typeface="Times New Roman" panose="02020603050405020304" pitchFamily="18" charset="0"/>
                <a:ea typeface="黑体" panose="02010609060101010101" pitchFamily="49" charset="-122"/>
              </a:rPr>
              <a:t>START</a:t>
            </a:r>
            <a:r>
              <a:rPr lang="zh-CN" altLang="en-US" sz="2400" b="1" dirty="0">
                <a:latin typeface="Times New Roman" panose="02020603050405020304" pitchFamily="18" charset="0"/>
                <a:ea typeface="黑体" panose="02010609060101010101" pitchFamily="49" charset="-122"/>
              </a:rPr>
              <a:t>，在</a:t>
            </a:r>
            <a:r>
              <a:rPr lang="en-US" altLang="zh-CN" sz="2400" b="1" dirty="0">
                <a:latin typeface="Times New Roman" panose="02020603050405020304" pitchFamily="18" charset="0"/>
                <a:ea typeface="黑体" panose="02010609060101010101" pitchFamily="49" charset="-122"/>
              </a:rPr>
              <a:t>START</a:t>
            </a:r>
            <a:r>
              <a:rPr lang="zh-CN" altLang="en-US" sz="2400" b="1" dirty="0">
                <a:latin typeface="Times New Roman" panose="02020603050405020304" pitchFamily="18" charset="0"/>
                <a:ea typeface="黑体" panose="02010609060101010101" pitchFamily="49" charset="-122"/>
              </a:rPr>
              <a:t>的</a:t>
            </a:r>
            <a:r>
              <a:rPr lang="zh-CN" altLang="en-US" sz="2400" b="1" dirty="0">
                <a:solidFill>
                  <a:srgbClr val="C00000"/>
                </a:solidFill>
                <a:latin typeface="Times New Roman" panose="02020603050405020304" pitchFamily="18" charset="0"/>
                <a:ea typeface="黑体" panose="02010609060101010101" pitchFamily="49" charset="-122"/>
              </a:rPr>
              <a:t>上升沿</a:t>
            </a:r>
            <a:r>
              <a:rPr lang="zh-CN" altLang="en-US" sz="2400" b="1" dirty="0">
                <a:latin typeface="Times New Roman" panose="02020603050405020304" pitchFamily="18" charset="0"/>
                <a:ea typeface="黑体" panose="02010609060101010101" pitchFamily="49" charset="-122"/>
              </a:rPr>
              <a:t>将</a:t>
            </a:r>
            <a:r>
              <a:rPr lang="en-US" altLang="zh-CN" sz="2400" b="1" dirty="0">
                <a:latin typeface="Times New Roman" panose="02020603050405020304" pitchFamily="18" charset="0"/>
                <a:ea typeface="黑体" panose="02010609060101010101" pitchFamily="49" charset="-122"/>
              </a:rPr>
              <a:t>SAR</a:t>
            </a:r>
            <a:r>
              <a:rPr lang="zh-CN" altLang="en-US" sz="2400" b="1" dirty="0">
                <a:latin typeface="Times New Roman" panose="02020603050405020304" pitchFamily="18" charset="0"/>
                <a:ea typeface="黑体" panose="02010609060101010101" pitchFamily="49" charset="-122"/>
              </a:rPr>
              <a:t>清</a:t>
            </a:r>
            <a:r>
              <a:rPr lang="en-US" altLang="zh-CN" sz="2400" b="1" dirty="0">
                <a:latin typeface="Times New Roman" panose="02020603050405020304" pitchFamily="18" charset="0"/>
                <a:ea typeface="黑体" panose="02010609060101010101" pitchFamily="49" charset="-122"/>
              </a:rPr>
              <a:t>0</a:t>
            </a:r>
            <a:r>
              <a:rPr lang="zh-CN" altLang="en-US" sz="2400" b="1" dirty="0">
                <a:latin typeface="Times New Roman" panose="02020603050405020304" pitchFamily="18" charset="0"/>
                <a:ea typeface="黑体" panose="02010609060101010101" pitchFamily="49" charset="-122"/>
              </a:rPr>
              <a:t>，转换结束标志</a:t>
            </a:r>
            <a:r>
              <a:rPr lang="en-US" altLang="zh-CN" sz="2400" b="1" dirty="0">
                <a:solidFill>
                  <a:srgbClr val="C00000"/>
                </a:solidFill>
                <a:latin typeface="Times New Roman" panose="02020603050405020304" pitchFamily="18" charset="0"/>
                <a:ea typeface="黑体" panose="02010609060101010101" pitchFamily="49" charset="-122"/>
              </a:rPr>
              <a:t>EOC</a:t>
            </a:r>
            <a:r>
              <a:rPr lang="zh-CN" altLang="en-US" sz="2400" b="1" dirty="0">
                <a:latin typeface="Times New Roman" panose="02020603050405020304" pitchFamily="18" charset="0"/>
                <a:ea typeface="黑体" panose="02010609060101010101" pitchFamily="49" charset="-122"/>
              </a:rPr>
              <a:t>变为低电平，在</a:t>
            </a:r>
            <a:r>
              <a:rPr lang="en-US" altLang="zh-CN" sz="2400" b="1" dirty="0">
                <a:latin typeface="Times New Roman" panose="02020603050405020304" pitchFamily="18" charset="0"/>
                <a:ea typeface="黑体" panose="02010609060101010101" pitchFamily="49" charset="-122"/>
              </a:rPr>
              <a:t>START</a:t>
            </a:r>
            <a:r>
              <a:rPr lang="zh-CN" altLang="en-US" sz="2400" b="1" dirty="0">
                <a:latin typeface="Times New Roman" panose="02020603050405020304" pitchFamily="18" charset="0"/>
                <a:ea typeface="黑体" panose="02010609060101010101" pitchFamily="49" charset="-122"/>
              </a:rPr>
              <a:t>的</a:t>
            </a:r>
            <a:r>
              <a:rPr lang="zh-CN" altLang="en-US" sz="2400" b="1" dirty="0">
                <a:solidFill>
                  <a:srgbClr val="C00000"/>
                </a:solidFill>
                <a:latin typeface="Times New Roman" panose="02020603050405020304" pitchFamily="18" charset="0"/>
                <a:ea typeface="黑体" panose="02010609060101010101" pitchFamily="49" charset="-122"/>
              </a:rPr>
              <a:t>下降沿</a:t>
            </a:r>
            <a:r>
              <a:rPr lang="zh-CN" altLang="en-US" sz="2400" b="1" dirty="0">
                <a:latin typeface="Times New Roman" panose="02020603050405020304" pitchFamily="18" charset="0"/>
                <a:ea typeface="黑体" panose="02010609060101010101" pitchFamily="49" charset="-122"/>
              </a:rPr>
              <a:t>开始转换；</a:t>
            </a:r>
          </a:p>
        </p:txBody>
      </p:sp>
      <p:sp>
        <p:nvSpPr>
          <p:cNvPr id="5" name="Text Box 11">
            <a:extLst>
              <a:ext uri="{FF2B5EF4-FFF2-40B4-BE49-F238E27FC236}">
                <a16:creationId xmlns:a16="http://schemas.microsoft.com/office/drawing/2014/main" id="{99CDD90B-E2E2-4CBE-95A5-AB8011B7690A}"/>
              </a:ext>
            </a:extLst>
          </p:cNvPr>
          <p:cNvSpPr txBox="1">
            <a:spLocks noChangeArrowheads="1"/>
          </p:cNvSpPr>
          <p:nvPr/>
        </p:nvSpPr>
        <p:spPr bwMode="auto">
          <a:xfrm>
            <a:off x="1127447" y="5013176"/>
            <a:ext cx="97210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④</a:t>
            </a:r>
            <a:r>
              <a:rPr lang="zh-CN" altLang="en-US" sz="2400" b="1" dirty="0">
                <a:latin typeface="Times New Roman" panose="02020603050405020304" pitchFamily="18" charset="0"/>
                <a:ea typeface="黑体" panose="02010609060101010101" pitchFamily="49" charset="-122"/>
              </a:rPr>
              <a:t>转换结束后，</a:t>
            </a:r>
            <a:r>
              <a:rPr lang="en-US" altLang="zh-CN" sz="2400" b="1" dirty="0">
                <a:solidFill>
                  <a:srgbClr val="C00000"/>
                </a:solidFill>
                <a:latin typeface="Times New Roman" panose="02020603050405020304" pitchFamily="18" charset="0"/>
                <a:ea typeface="黑体" panose="02010609060101010101" pitchFamily="49" charset="-122"/>
              </a:rPr>
              <a:t>EOC</a:t>
            </a:r>
            <a:r>
              <a:rPr lang="zh-CN" altLang="en-US" sz="2400" b="1" dirty="0">
                <a:solidFill>
                  <a:srgbClr val="C00000"/>
                </a:solidFill>
                <a:latin typeface="Times New Roman" panose="02020603050405020304" pitchFamily="18" charset="0"/>
                <a:ea typeface="黑体" panose="02010609060101010101" pitchFamily="49" charset="-122"/>
              </a:rPr>
              <a:t>跳为高电平</a:t>
            </a:r>
            <a:r>
              <a:rPr lang="zh-CN" altLang="en-US" sz="2400" b="1" dirty="0">
                <a:latin typeface="Times New Roman" panose="02020603050405020304" pitchFamily="18" charset="0"/>
                <a:ea typeface="黑体" panose="02010609060101010101" pitchFamily="49" charset="-122"/>
              </a:rPr>
              <a:t>，在</a:t>
            </a:r>
            <a:r>
              <a:rPr lang="en-US" altLang="zh-CN" sz="2400" b="1" dirty="0">
                <a:solidFill>
                  <a:srgbClr val="C00000"/>
                </a:solidFill>
                <a:latin typeface="Times New Roman" panose="02020603050405020304" pitchFamily="18" charset="0"/>
                <a:ea typeface="黑体" panose="02010609060101010101" pitchFamily="49" charset="-122"/>
              </a:rPr>
              <a:t>OE</a:t>
            </a:r>
            <a:r>
              <a:rPr lang="zh-CN" altLang="en-US" sz="2400" b="1" dirty="0">
                <a:solidFill>
                  <a:srgbClr val="C00000"/>
                </a:solidFill>
                <a:latin typeface="Times New Roman" panose="02020603050405020304" pitchFamily="18" charset="0"/>
                <a:ea typeface="黑体" panose="02010609060101010101" pitchFamily="49" charset="-122"/>
              </a:rPr>
              <a:t>端</a:t>
            </a:r>
            <a:r>
              <a:rPr lang="zh-CN" altLang="en-US" sz="2400" b="1" dirty="0">
                <a:latin typeface="Times New Roman" panose="02020603050405020304" pitchFamily="18" charset="0"/>
                <a:ea typeface="黑体" panose="02010609060101010101" pitchFamily="49" charset="-122"/>
              </a:rPr>
              <a:t>输入高电平，从而得到转换结果输出。</a:t>
            </a:r>
          </a:p>
        </p:txBody>
      </p:sp>
      <p:sp>
        <p:nvSpPr>
          <p:cNvPr id="6" name="Rectangle 12">
            <a:extLst>
              <a:ext uri="{FF2B5EF4-FFF2-40B4-BE49-F238E27FC236}">
                <a16:creationId xmlns:a16="http://schemas.microsoft.com/office/drawing/2014/main" id="{BAFA8119-9C8E-49BD-B63C-9F2C1F82DCB4}"/>
              </a:ext>
            </a:extLst>
          </p:cNvPr>
          <p:cNvSpPr>
            <a:spLocks noChangeArrowheads="1"/>
          </p:cNvSpPr>
          <p:nvPr/>
        </p:nvSpPr>
        <p:spPr bwMode="auto">
          <a:xfrm>
            <a:off x="1087760" y="2317601"/>
            <a:ext cx="976076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①</a:t>
            </a:r>
            <a:r>
              <a:rPr lang="zh-CN" altLang="en-US" sz="2400" b="1" dirty="0">
                <a:latin typeface="Times New Roman" panose="02020603050405020304" pitchFamily="18" charset="0"/>
                <a:ea typeface="黑体" panose="02010609060101010101" pitchFamily="49" charset="-122"/>
              </a:rPr>
              <a:t>输入</a:t>
            </a:r>
            <a:r>
              <a:rPr lang="en-US" altLang="zh-CN" sz="2400" b="1" dirty="0">
                <a:solidFill>
                  <a:srgbClr val="C00000"/>
                </a:solidFill>
                <a:latin typeface="Times New Roman" panose="02020603050405020304" pitchFamily="18" charset="0"/>
                <a:ea typeface="黑体" panose="02010609060101010101" pitchFamily="49" charset="-122"/>
              </a:rPr>
              <a:t>3</a:t>
            </a:r>
            <a:r>
              <a:rPr lang="zh-CN" altLang="en-US" sz="2400" b="1" dirty="0">
                <a:solidFill>
                  <a:srgbClr val="C00000"/>
                </a:solidFill>
                <a:latin typeface="Times New Roman" panose="02020603050405020304" pitchFamily="18" charset="0"/>
                <a:ea typeface="黑体" panose="02010609060101010101" pitchFamily="49" charset="-122"/>
              </a:rPr>
              <a:t>位地址信号</a:t>
            </a:r>
            <a:r>
              <a:rPr lang="zh-CN" altLang="en-US" sz="2400" b="1" dirty="0">
                <a:latin typeface="Times New Roman" panose="02020603050405020304" pitchFamily="18" charset="0"/>
                <a:ea typeface="黑体" panose="02010609060101010101" pitchFamily="49" charset="-122"/>
              </a:rPr>
              <a:t>，在</a:t>
            </a:r>
            <a:r>
              <a:rPr lang="en-US" altLang="zh-CN" sz="2400" b="1" dirty="0">
                <a:solidFill>
                  <a:srgbClr val="C00000"/>
                </a:solidFill>
                <a:latin typeface="Times New Roman" panose="02020603050405020304" pitchFamily="18" charset="0"/>
                <a:ea typeface="黑体" panose="02010609060101010101" pitchFamily="49" charset="-122"/>
              </a:rPr>
              <a:t>ALE</a:t>
            </a:r>
            <a:r>
              <a:rPr lang="zh-CN" altLang="en-US" sz="2400" b="1" dirty="0">
                <a:solidFill>
                  <a:srgbClr val="C00000"/>
                </a:solidFill>
                <a:latin typeface="Times New Roman" panose="02020603050405020304" pitchFamily="18" charset="0"/>
                <a:ea typeface="黑体" panose="02010609060101010101" pitchFamily="49" charset="-122"/>
              </a:rPr>
              <a:t>脉冲</a:t>
            </a:r>
            <a:r>
              <a:rPr lang="zh-CN" altLang="en-US" sz="2400" b="1" dirty="0">
                <a:latin typeface="Times New Roman" panose="02020603050405020304" pitchFamily="18" charset="0"/>
                <a:ea typeface="黑体" panose="02010609060101010101" pitchFamily="49" charset="-122"/>
              </a:rPr>
              <a:t>的</a:t>
            </a:r>
            <a:r>
              <a:rPr lang="zh-CN" altLang="en-US" sz="2400" b="1" dirty="0">
                <a:solidFill>
                  <a:srgbClr val="C00000"/>
                </a:solidFill>
                <a:latin typeface="Times New Roman" panose="02020603050405020304" pitchFamily="18" charset="0"/>
                <a:ea typeface="黑体" panose="02010609060101010101" pitchFamily="49" charset="-122"/>
              </a:rPr>
              <a:t>下降沿</a:t>
            </a:r>
            <a:r>
              <a:rPr lang="zh-CN" altLang="en-US" sz="2400" b="1" dirty="0">
                <a:latin typeface="Times New Roman" panose="02020603050405020304" pitchFamily="18" charset="0"/>
                <a:ea typeface="黑体" panose="02010609060101010101" pitchFamily="49" charset="-122"/>
              </a:rPr>
              <a:t>将地址锁存，经译码选通某一通道的模拟信号进入比较器；</a:t>
            </a:r>
          </a:p>
        </p:txBody>
      </p:sp>
      <p:sp>
        <p:nvSpPr>
          <p:cNvPr id="7" name="Rectangle 14">
            <a:extLst>
              <a:ext uri="{FF2B5EF4-FFF2-40B4-BE49-F238E27FC236}">
                <a16:creationId xmlns:a16="http://schemas.microsoft.com/office/drawing/2014/main" id="{5D66CFF8-F8FA-4E22-B7D3-520558C96D17}"/>
              </a:ext>
            </a:extLst>
          </p:cNvPr>
          <p:cNvSpPr>
            <a:spLocks noChangeArrowheads="1"/>
          </p:cNvSpPr>
          <p:nvPr/>
        </p:nvSpPr>
        <p:spPr bwMode="auto">
          <a:xfrm>
            <a:off x="1122686" y="4421039"/>
            <a:ext cx="71823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lang="en-US" altLang="zh-CN" sz="2400" b="1" dirty="0">
                <a:latin typeface="Times New Roman" panose="02020603050405020304" pitchFamily="18" charset="0"/>
                <a:ea typeface="黑体" panose="02010609060101010101" pitchFamily="49" charset="-122"/>
              </a:rPr>
              <a:t>③</a:t>
            </a:r>
            <a:r>
              <a:rPr lang="zh-CN" altLang="en-US" sz="2400" b="1" dirty="0">
                <a:latin typeface="Times New Roman" panose="02020603050405020304" pitchFamily="18" charset="0"/>
                <a:ea typeface="黑体" panose="02010609060101010101" pitchFamily="49" charset="-122"/>
              </a:rPr>
              <a:t>转换过程在时钟脉冲</a:t>
            </a:r>
            <a:r>
              <a:rPr lang="en-US" altLang="zh-CN" sz="2400" b="1" dirty="0">
                <a:latin typeface="Times New Roman" panose="02020603050405020304" pitchFamily="18" charset="0"/>
                <a:ea typeface="黑体" panose="02010609060101010101" pitchFamily="49" charset="-122"/>
              </a:rPr>
              <a:t>CLK</a:t>
            </a:r>
            <a:r>
              <a:rPr lang="zh-CN" altLang="en-US" sz="2400" b="1" dirty="0">
                <a:latin typeface="Times New Roman" panose="02020603050405020304" pitchFamily="18" charset="0"/>
                <a:ea typeface="黑体" panose="02010609060101010101" pitchFamily="49" charset="-122"/>
              </a:rPr>
              <a:t>的控制下进行；</a:t>
            </a:r>
          </a:p>
        </p:txBody>
      </p:sp>
    </p:spTree>
    <p:extLst>
      <p:ext uri="{BB962C8B-B14F-4D97-AF65-F5344CB8AC3E}">
        <p14:creationId xmlns:p14="http://schemas.microsoft.com/office/powerpoint/2010/main" val="229005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000"/>
                                        <p:tgtEl>
                                          <p:spTgt spid="5"/>
                                        </p:tgtEl>
                                      </p:cBhvr>
                                    </p:animEffect>
                                    <p:set>
                                      <p:cBhvr>
                                        <p:cTn id="43"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6">
            <a:extLst>
              <a:ext uri="{FF2B5EF4-FFF2-40B4-BE49-F238E27FC236}">
                <a16:creationId xmlns:a16="http://schemas.microsoft.com/office/drawing/2014/main" id="{23B6399C-0AAF-43F7-B371-E19202EABC66}"/>
              </a:ext>
            </a:extLst>
          </p:cNvPr>
          <p:cNvSpPr txBox="1">
            <a:spLocks noChangeArrowheads="1"/>
          </p:cNvSpPr>
          <p:nvPr/>
        </p:nvSpPr>
        <p:spPr bwMode="auto">
          <a:xfrm>
            <a:off x="623392" y="1271302"/>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400" b="1" dirty="0">
                <a:solidFill>
                  <a:srgbClr val="0000FF"/>
                </a:solidFill>
                <a:latin typeface="Times New Roman" panose="02020603050405020304" pitchFamily="18" charset="0"/>
                <a:ea typeface="黑体" panose="02010609060101010101" pitchFamily="49" charset="-122"/>
              </a:rPr>
              <a:t>3.ADC0809</a:t>
            </a:r>
            <a:r>
              <a:rPr kumimoji="1" lang="zh-CN" altLang="en-US" sz="2400" b="1" dirty="0">
                <a:solidFill>
                  <a:srgbClr val="0000FF"/>
                </a:solidFill>
                <a:latin typeface="Times New Roman" panose="02020603050405020304" pitchFamily="18" charset="0"/>
                <a:ea typeface="黑体" panose="02010609060101010101" pitchFamily="49" charset="-122"/>
              </a:rPr>
              <a:t>引脚功能</a:t>
            </a:r>
          </a:p>
        </p:txBody>
      </p:sp>
      <p:pic>
        <p:nvPicPr>
          <p:cNvPr id="4" name="图片 1">
            <a:extLst>
              <a:ext uri="{FF2B5EF4-FFF2-40B4-BE49-F238E27FC236}">
                <a16:creationId xmlns:a16="http://schemas.microsoft.com/office/drawing/2014/main" id="{C7450231-C880-431B-9B9F-60164D9A38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3768" y="1972950"/>
            <a:ext cx="52244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7814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4">
            <a:extLst>
              <a:ext uri="{FF2B5EF4-FFF2-40B4-BE49-F238E27FC236}">
                <a16:creationId xmlns:a16="http://schemas.microsoft.com/office/drawing/2014/main" id="{B6815623-99AA-4603-A111-32BE0B302DA6}"/>
              </a:ext>
            </a:extLst>
          </p:cNvPr>
          <p:cNvSpPr txBox="1">
            <a:spLocks noChangeArrowheads="1"/>
          </p:cNvSpPr>
          <p:nvPr/>
        </p:nvSpPr>
        <p:spPr bwMode="auto">
          <a:xfrm>
            <a:off x="1343472" y="1916832"/>
            <a:ext cx="9937104"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IN</a:t>
            </a:r>
            <a:r>
              <a:rPr kumimoji="1" lang="en-US" altLang="zh-CN" sz="2400" b="1" baseline="-25000" dirty="0">
                <a:solidFill>
                  <a:srgbClr val="C00000"/>
                </a:solidFill>
                <a:latin typeface="Times New Roman" panose="02020603050405020304" pitchFamily="18" charset="0"/>
                <a:ea typeface="黑体" panose="02010609060101010101" pitchFamily="49" charset="-122"/>
              </a:rPr>
              <a:t>0</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IN</a:t>
            </a:r>
            <a:r>
              <a:rPr kumimoji="1" lang="en-US" altLang="zh-CN" sz="2400" b="1" baseline="-25000" dirty="0">
                <a:solidFill>
                  <a:srgbClr val="C00000"/>
                </a:solidFill>
                <a:latin typeface="Times New Roman" panose="02020603050405020304" pitchFamily="18" charset="0"/>
                <a:ea typeface="黑体" panose="02010609060101010101" pitchFamily="49" charset="-122"/>
              </a:rPr>
              <a:t>7</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latin typeface="Times New Roman" panose="02020603050405020304" pitchFamily="18" charset="0"/>
                <a:ea typeface="黑体" panose="02010609060101010101" pitchFamily="49" charset="-122"/>
              </a:rPr>
              <a:t>8</a:t>
            </a:r>
            <a:r>
              <a:rPr kumimoji="1" lang="zh-CN" altLang="en-US" sz="2400" b="1" dirty="0">
                <a:latin typeface="Times New Roman" panose="02020603050405020304" pitchFamily="18" charset="0"/>
                <a:ea typeface="黑体" panose="02010609060101010101" pitchFamily="49" charset="-122"/>
              </a:rPr>
              <a:t>路模拟电压输入。 </a:t>
            </a:r>
          </a:p>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ADD</a:t>
            </a:r>
            <a:r>
              <a:rPr kumimoji="1" lang="en-US" altLang="zh-CN" sz="2400" b="1" i="1" dirty="0">
                <a:solidFill>
                  <a:srgbClr val="C00000"/>
                </a:solidFill>
                <a:latin typeface="Times New Roman" panose="02020603050405020304" pitchFamily="18" charset="0"/>
                <a:ea typeface="黑体" panose="02010609060101010101" pitchFamily="49" charset="-122"/>
              </a:rPr>
              <a:t>C</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ADD</a:t>
            </a:r>
            <a:r>
              <a:rPr kumimoji="1" lang="en-US" altLang="zh-CN" sz="2400" b="1" i="1" dirty="0">
                <a:solidFill>
                  <a:srgbClr val="C00000"/>
                </a:solidFill>
                <a:latin typeface="Times New Roman" panose="02020603050405020304" pitchFamily="18" charset="0"/>
                <a:ea typeface="黑体" panose="02010609060101010101" pitchFamily="49" charset="-122"/>
              </a:rPr>
              <a:t>B</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ADD</a:t>
            </a:r>
            <a:r>
              <a:rPr kumimoji="1" lang="en-US" altLang="zh-CN" sz="2400" b="1" i="1" dirty="0">
                <a:solidFill>
                  <a:srgbClr val="C00000"/>
                </a:solidFill>
                <a:latin typeface="Times New Roman" panose="02020603050405020304" pitchFamily="18" charset="0"/>
                <a:ea typeface="黑体" panose="02010609060101010101" pitchFamily="49" charset="-122"/>
              </a:rPr>
              <a:t>A</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latin typeface="Times New Roman" panose="02020603050405020304" pitchFamily="18" charset="0"/>
                <a:ea typeface="黑体" panose="02010609060101010101" pitchFamily="49" charset="-122"/>
              </a:rPr>
              <a:t>3</a:t>
            </a:r>
            <a:r>
              <a:rPr kumimoji="1" lang="zh-CN" altLang="en-US" sz="2400" b="1" dirty="0">
                <a:latin typeface="Times New Roman" panose="02020603050405020304" pitchFamily="18" charset="0"/>
                <a:ea typeface="黑体" panose="02010609060101010101" pitchFamily="49" charset="-122"/>
              </a:rPr>
              <a:t>位地址信号。 </a:t>
            </a:r>
          </a:p>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ALE</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zh-CN" altLang="en-US" sz="2400" b="1" dirty="0">
                <a:latin typeface="Times New Roman" panose="02020603050405020304" pitchFamily="18" charset="0"/>
                <a:ea typeface="黑体" panose="02010609060101010101" pitchFamily="49" charset="-122"/>
              </a:rPr>
              <a:t>地址锁存允许信号输入，高电平有效。 </a:t>
            </a:r>
          </a:p>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D</a:t>
            </a:r>
            <a:r>
              <a:rPr kumimoji="1" lang="en-US" altLang="zh-CN" sz="2400" b="1" baseline="-25000" dirty="0">
                <a:solidFill>
                  <a:srgbClr val="C00000"/>
                </a:solidFill>
                <a:latin typeface="Times New Roman" panose="02020603050405020304" pitchFamily="18" charset="0"/>
                <a:ea typeface="黑体" panose="02010609060101010101" pitchFamily="49" charset="-122"/>
              </a:rPr>
              <a:t>7</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D</a:t>
            </a:r>
            <a:r>
              <a:rPr kumimoji="1" lang="en-US" altLang="zh-CN" sz="2400" b="1" baseline="-25000" dirty="0">
                <a:solidFill>
                  <a:srgbClr val="C00000"/>
                </a:solidFill>
                <a:latin typeface="Times New Roman" panose="02020603050405020304" pitchFamily="18" charset="0"/>
                <a:ea typeface="黑体" panose="02010609060101010101" pitchFamily="49" charset="-122"/>
              </a:rPr>
              <a:t>0</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2</a:t>
            </a:r>
            <a:r>
              <a:rPr kumimoji="1" lang="en-US" altLang="zh-CN" sz="2400" b="1" baseline="30000" dirty="0">
                <a:solidFill>
                  <a:srgbClr val="C00000"/>
                </a:solidFill>
                <a:latin typeface="Times New Roman" panose="02020603050405020304" pitchFamily="18" charset="0"/>
                <a:ea typeface="黑体" panose="02010609060101010101" pitchFamily="49" charset="-122"/>
              </a:rPr>
              <a:t>-1</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solidFill>
                  <a:srgbClr val="C00000"/>
                </a:solidFill>
                <a:latin typeface="Times New Roman" panose="02020603050405020304" pitchFamily="18" charset="0"/>
                <a:ea typeface="黑体" panose="02010609060101010101" pitchFamily="49" charset="-122"/>
              </a:rPr>
              <a:t>2</a:t>
            </a:r>
            <a:r>
              <a:rPr kumimoji="1" lang="en-US" altLang="zh-CN" sz="2400" b="1" baseline="30000" dirty="0">
                <a:solidFill>
                  <a:srgbClr val="C00000"/>
                </a:solidFill>
                <a:latin typeface="Times New Roman" panose="02020603050405020304" pitchFamily="18" charset="0"/>
                <a:ea typeface="黑体" panose="02010609060101010101" pitchFamily="49" charset="-122"/>
              </a:rPr>
              <a:t>-8</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latin typeface="Times New Roman" panose="02020603050405020304" pitchFamily="18" charset="0"/>
                <a:ea typeface="黑体" panose="02010609060101010101" pitchFamily="49" charset="-122"/>
              </a:rPr>
              <a:t>8</a:t>
            </a:r>
            <a:r>
              <a:rPr kumimoji="1" lang="zh-CN" altLang="en-US" sz="2400" b="1" dirty="0">
                <a:latin typeface="Times New Roman" panose="02020603050405020304" pitchFamily="18" charset="0"/>
                <a:ea typeface="黑体" panose="02010609060101010101" pitchFamily="49" charset="-122"/>
              </a:rPr>
              <a:t>位二进制数码输出。 </a:t>
            </a:r>
          </a:p>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OE</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zh-CN" altLang="en-US" sz="2400" b="1" dirty="0">
                <a:latin typeface="Times New Roman" panose="02020603050405020304" pitchFamily="18" charset="0"/>
                <a:ea typeface="黑体" panose="02010609060101010101" pitchFamily="49" charset="-122"/>
              </a:rPr>
              <a:t>输出允许信号，高电平有效。即当</a:t>
            </a:r>
            <a:r>
              <a:rPr kumimoji="1" lang="en-US" altLang="zh-CN" sz="2400" b="1" dirty="0">
                <a:latin typeface="Times New Roman" panose="02020603050405020304" pitchFamily="18" charset="0"/>
                <a:ea typeface="黑体" panose="02010609060101010101" pitchFamily="49" charset="-122"/>
              </a:rPr>
              <a:t>OE=1</a:t>
            </a:r>
            <a:r>
              <a:rPr kumimoji="1" lang="zh-CN" altLang="en-US" sz="2400" b="1" dirty="0">
                <a:latin typeface="Times New Roman" panose="02020603050405020304" pitchFamily="18" charset="0"/>
                <a:ea typeface="黑体" panose="02010609060101010101" pitchFamily="49" charset="-122"/>
              </a:rPr>
              <a:t>时，打开输出锁存器的三态门，将数据送出。 </a:t>
            </a:r>
          </a:p>
          <a:p>
            <a:pPr marL="342900" indent="-342900" algn="just" defTabSz="914400" fontAlgn="base">
              <a:lnSpc>
                <a:spcPct val="130000"/>
              </a:lnSpc>
              <a:spcBef>
                <a:spcPct val="50000"/>
              </a:spcBef>
              <a:spcAft>
                <a:spcPct val="0"/>
              </a:spcAft>
              <a:buClrTx/>
              <a:buSzTx/>
              <a:buFont typeface="Arial" panose="020B0604020202020204" pitchFamily="34" charset="0"/>
              <a:buChar char="•"/>
            </a:pPr>
            <a:r>
              <a:rPr kumimoji="1" lang="en-US" altLang="zh-CN" sz="2400" b="1" i="1" dirty="0">
                <a:solidFill>
                  <a:srgbClr val="C00000"/>
                </a:solidFill>
                <a:latin typeface="Times New Roman" panose="02020603050405020304" pitchFamily="18" charset="0"/>
                <a:ea typeface="黑体" panose="02010609060101010101" pitchFamily="49" charset="-122"/>
              </a:rPr>
              <a:t>U</a:t>
            </a:r>
            <a:r>
              <a:rPr kumimoji="1" lang="en-US" altLang="zh-CN" sz="2400" b="1" baseline="-25000" dirty="0">
                <a:solidFill>
                  <a:srgbClr val="C00000"/>
                </a:solidFill>
                <a:latin typeface="Times New Roman" panose="02020603050405020304" pitchFamily="18" charset="0"/>
                <a:ea typeface="黑体" panose="02010609060101010101" pitchFamily="49" charset="-122"/>
              </a:rPr>
              <a:t>R(+)</a:t>
            </a:r>
            <a:r>
              <a:rPr kumimoji="1" lang="zh-CN" altLang="en-US" sz="2400" b="1" dirty="0">
                <a:solidFill>
                  <a:srgbClr val="C00000"/>
                </a:solidFill>
                <a:latin typeface="Times New Roman" panose="02020603050405020304" pitchFamily="18" charset="0"/>
                <a:ea typeface="黑体" panose="02010609060101010101" pitchFamily="49" charset="-122"/>
              </a:rPr>
              <a:t>和</a:t>
            </a:r>
            <a:r>
              <a:rPr kumimoji="1" lang="en-US" altLang="zh-CN" sz="2400" b="1" i="1" dirty="0">
                <a:solidFill>
                  <a:srgbClr val="C00000"/>
                </a:solidFill>
                <a:latin typeface="Times New Roman" panose="02020603050405020304" pitchFamily="18" charset="0"/>
                <a:ea typeface="黑体" panose="02010609060101010101" pitchFamily="49" charset="-122"/>
              </a:rPr>
              <a:t>U</a:t>
            </a:r>
            <a:r>
              <a:rPr kumimoji="1" lang="en-US" altLang="zh-CN" sz="2400" b="1" baseline="-25000" dirty="0">
                <a:solidFill>
                  <a:srgbClr val="C00000"/>
                </a:solidFill>
                <a:latin typeface="Times New Roman" panose="02020603050405020304" pitchFamily="18" charset="0"/>
                <a:ea typeface="黑体" panose="02010609060101010101" pitchFamily="49" charset="-122"/>
              </a:rPr>
              <a:t>R(-)</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zh-CN" altLang="en-US" sz="2400" b="1" dirty="0">
                <a:latin typeface="Times New Roman" panose="02020603050405020304" pitchFamily="18" charset="0"/>
                <a:ea typeface="黑体" panose="02010609060101010101" pitchFamily="49" charset="-122"/>
              </a:rPr>
              <a:t>基准电压的正端和负端。</a:t>
            </a:r>
          </a:p>
        </p:txBody>
      </p:sp>
      <p:sp>
        <p:nvSpPr>
          <p:cNvPr id="4" name="Text Box 6">
            <a:extLst>
              <a:ext uri="{FF2B5EF4-FFF2-40B4-BE49-F238E27FC236}">
                <a16:creationId xmlns:a16="http://schemas.microsoft.com/office/drawing/2014/main" id="{83359543-2C03-450F-8185-05DAFF814D49}"/>
              </a:ext>
            </a:extLst>
          </p:cNvPr>
          <p:cNvSpPr txBox="1">
            <a:spLocks noChangeArrowheads="1"/>
          </p:cNvSpPr>
          <p:nvPr/>
        </p:nvSpPr>
        <p:spPr bwMode="auto">
          <a:xfrm>
            <a:off x="707083" y="1340570"/>
            <a:ext cx="331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None/>
            </a:pPr>
            <a:r>
              <a:rPr kumimoji="1" lang="en-US" altLang="zh-CN" sz="2400" b="1" dirty="0">
                <a:solidFill>
                  <a:srgbClr val="0000FF"/>
                </a:solidFill>
                <a:latin typeface="Times New Roman" panose="02020603050405020304" pitchFamily="18" charset="0"/>
                <a:ea typeface="黑体" panose="02010609060101010101" pitchFamily="49" charset="-122"/>
              </a:rPr>
              <a:t>3.ADC0809</a:t>
            </a:r>
            <a:r>
              <a:rPr kumimoji="1" lang="zh-CN" altLang="en-US" sz="2400" b="1" dirty="0">
                <a:solidFill>
                  <a:srgbClr val="0000FF"/>
                </a:solidFill>
                <a:latin typeface="Times New Roman" panose="02020603050405020304" pitchFamily="18" charset="0"/>
                <a:ea typeface="黑体" panose="02010609060101010101" pitchFamily="49" charset="-122"/>
              </a:rPr>
              <a:t>引脚功能</a:t>
            </a:r>
          </a:p>
        </p:txBody>
      </p:sp>
    </p:spTree>
    <p:extLst>
      <p:ext uri="{BB962C8B-B14F-4D97-AF65-F5344CB8AC3E}">
        <p14:creationId xmlns:p14="http://schemas.microsoft.com/office/powerpoint/2010/main" val="1310359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4">
            <a:extLst>
              <a:ext uri="{FF2B5EF4-FFF2-40B4-BE49-F238E27FC236}">
                <a16:creationId xmlns:a16="http://schemas.microsoft.com/office/drawing/2014/main" id="{C478543A-D42E-4C4E-9F55-6B1EB45A2EF4}"/>
              </a:ext>
            </a:extLst>
          </p:cNvPr>
          <p:cNvSpPr txBox="1">
            <a:spLocks noChangeArrowheads="1"/>
          </p:cNvSpPr>
          <p:nvPr/>
        </p:nvSpPr>
        <p:spPr bwMode="auto">
          <a:xfrm>
            <a:off x="911424" y="1628800"/>
            <a:ext cx="106571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algn="just" defTabSz="914400" fontAlgn="base">
              <a:lnSpc>
                <a:spcPct val="15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CLK</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zh-CN" altLang="en-US" sz="2400" b="1" dirty="0">
                <a:latin typeface="Times New Roman" panose="02020603050405020304" pitchFamily="18" charset="0"/>
                <a:ea typeface="黑体" panose="02010609060101010101" pitchFamily="49" charset="-122"/>
              </a:rPr>
              <a:t>时钟脉冲输入端。一般在此端加</a:t>
            </a:r>
            <a:r>
              <a:rPr kumimoji="1" lang="en-US" altLang="zh-CN" sz="2400" b="1" dirty="0">
                <a:latin typeface="Times New Roman" panose="02020603050405020304" pitchFamily="18" charset="0"/>
                <a:ea typeface="黑体" panose="02010609060101010101" pitchFamily="49" charset="-122"/>
              </a:rPr>
              <a:t>500kHz</a:t>
            </a:r>
            <a:r>
              <a:rPr kumimoji="1" lang="zh-CN" altLang="en-US" sz="2400" b="1" dirty="0">
                <a:latin typeface="Times New Roman" panose="02020603050405020304" pitchFamily="18" charset="0"/>
                <a:ea typeface="黑体" panose="02010609060101010101" pitchFamily="49" charset="-122"/>
              </a:rPr>
              <a:t>的时钟信号。 </a:t>
            </a:r>
          </a:p>
          <a:p>
            <a:pPr marL="342900" indent="-342900" algn="just" defTabSz="914400" fontAlgn="base">
              <a:lnSpc>
                <a:spcPct val="15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START</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en-US" altLang="zh-CN" sz="2400" b="1" dirty="0">
                <a:latin typeface="Times New Roman" panose="02020603050405020304" pitchFamily="18" charset="0"/>
                <a:ea typeface="黑体" panose="02010609060101010101" pitchFamily="49" charset="-122"/>
              </a:rPr>
              <a:t>A/D</a:t>
            </a:r>
            <a:r>
              <a:rPr kumimoji="1" lang="zh-CN" altLang="en-US" sz="2400" b="1" dirty="0">
                <a:latin typeface="Times New Roman" panose="02020603050405020304" pitchFamily="18" charset="0"/>
                <a:ea typeface="黑体" panose="02010609060101010101" pitchFamily="49" charset="-122"/>
              </a:rPr>
              <a:t>转换启动信号，为一</a:t>
            </a:r>
            <a:r>
              <a:rPr kumimoji="1" lang="zh-CN" altLang="en-US" sz="2400" b="1" dirty="0">
                <a:solidFill>
                  <a:srgbClr val="7030A0"/>
                </a:solidFill>
                <a:latin typeface="Times New Roman" panose="02020603050405020304" pitchFamily="18" charset="0"/>
                <a:ea typeface="黑体" panose="02010609060101010101" pitchFamily="49" charset="-122"/>
              </a:rPr>
              <a:t>正脉冲</a:t>
            </a:r>
            <a:r>
              <a:rPr kumimoji="1" lang="zh-CN" altLang="en-US" sz="2400" b="1" dirty="0">
                <a:latin typeface="Times New Roman" panose="02020603050405020304" pitchFamily="18" charset="0"/>
                <a:ea typeface="黑体" panose="02010609060101010101" pitchFamily="49" charset="-122"/>
              </a:rPr>
              <a:t>。在</a:t>
            </a:r>
            <a:r>
              <a:rPr kumimoji="1" lang="en-US" altLang="zh-CN" sz="2400" b="1" dirty="0">
                <a:latin typeface="Times New Roman" panose="02020603050405020304" pitchFamily="18" charset="0"/>
                <a:ea typeface="黑体" panose="02010609060101010101" pitchFamily="49" charset="-122"/>
              </a:rPr>
              <a:t>START</a:t>
            </a:r>
            <a:r>
              <a:rPr kumimoji="1" lang="zh-CN" altLang="en-US" sz="2400" b="1" dirty="0">
                <a:latin typeface="Times New Roman" panose="02020603050405020304" pitchFamily="18" charset="0"/>
                <a:ea typeface="黑体" panose="02010609060101010101" pitchFamily="49" charset="-122"/>
              </a:rPr>
              <a:t>的</a:t>
            </a:r>
            <a:r>
              <a:rPr kumimoji="1" lang="zh-CN" altLang="en-US" sz="2400" b="1" dirty="0">
                <a:solidFill>
                  <a:srgbClr val="7030A0"/>
                </a:solidFill>
                <a:latin typeface="Times New Roman" panose="02020603050405020304" pitchFamily="18" charset="0"/>
                <a:ea typeface="黑体" panose="02010609060101010101" pitchFamily="49" charset="-122"/>
              </a:rPr>
              <a:t>上升沿</a:t>
            </a:r>
            <a:r>
              <a:rPr kumimoji="1" lang="zh-CN" altLang="en-US" sz="2400" b="1" dirty="0">
                <a:latin typeface="Times New Roman" panose="02020603050405020304" pitchFamily="18" charset="0"/>
                <a:ea typeface="黑体" panose="02010609060101010101" pitchFamily="49" charset="-122"/>
              </a:rPr>
              <a:t>将逐次比较寄存器</a:t>
            </a:r>
            <a:r>
              <a:rPr kumimoji="1" lang="en-US" altLang="zh-CN" sz="2400" b="1" dirty="0">
                <a:solidFill>
                  <a:srgbClr val="7030A0"/>
                </a:solidFill>
                <a:latin typeface="Times New Roman" panose="02020603050405020304" pitchFamily="18" charset="0"/>
                <a:ea typeface="黑体" panose="02010609060101010101" pitchFamily="49" charset="-122"/>
              </a:rPr>
              <a:t>SAR</a:t>
            </a:r>
            <a:r>
              <a:rPr kumimoji="1" lang="zh-CN" altLang="en-US" sz="2400" b="1" dirty="0">
                <a:solidFill>
                  <a:srgbClr val="7030A0"/>
                </a:solidFill>
                <a:latin typeface="Times New Roman" panose="02020603050405020304" pitchFamily="18" charset="0"/>
                <a:ea typeface="黑体" panose="02010609060101010101" pitchFamily="49" charset="-122"/>
              </a:rPr>
              <a:t>清</a:t>
            </a:r>
            <a:r>
              <a:rPr kumimoji="1" lang="en-US" altLang="zh-CN" sz="2400" b="1" dirty="0">
                <a:solidFill>
                  <a:srgbClr val="7030A0"/>
                </a:solidFill>
                <a:latin typeface="Times New Roman" panose="02020603050405020304" pitchFamily="18" charset="0"/>
                <a:ea typeface="黑体" panose="02010609060101010101" pitchFamily="49" charset="-122"/>
              </a:rPr>
              <a:t>0</a:t>
            </a:r>
            <a:r>
              <a:rPr kumimoji="1" lang="zh-CN" altLang="en-US" sz="2400" b="1" dirty="0">
                <a:latin typeface="Times New Roman" panose="02020603050405020304" pitchFamily="18" charset="0"/>
                <a:ea typeface="黑体" panose="02010609060101010101" pitchFamily="49" charset="-122"/>
              </a:rPr>
              <a:t>，在其</a:t>
            </a:r>
            <a:r>
              <a:rPr kumimoji="1" lang="zh-CN" altLang="en-US" sz="2400" b="1" dirty="0">
                <a:solidFill>
                  <a:srgbClr val="7030A0"/>
                </a:solidFill>
                <a:latin typeface="Times New Roman" panose="02020603050405020304" pitchFamily="18" charset="0"/>
                <a:ea typeface="黑体" panose="02010609060101010101" pitchFamily="49" charset="-122"/>
              </a:rPr>
              <a:t>下降沿</a:t>
            </a:r>
            <a:r>
              <a:rPr kumimoji="1" lang="zh-CN" altLang="en-US" sz="2400" b="1" dirty="0">
                <a:latin typeface="Times New Roman" panose="02020603050405020304" pitchFamily="18" charset="0"/>
                <a:ea typeface="黑体" panose="02010609060101010101" pitchFamily="49" charset="-122"/>
              </a:rPr>
              <a:t>开始</a:t>
            </a:r>
            <a:r>
              <a:rPr kumimoji="1" lang="en-US" altLang="zh-CN" sz="2400" b="1" dirty="0">
                <a:latin typeface="Times New Roman" panose="02020603050405020304" pitchFamily="18" charset="0"/>
                <a:ea typeface="黑体" panose="02010609060101010101" pitchFamily="49" charset="-122"/>
              </a:rPr>
              <a:t>A/D</a:t>
            </a:r>
            <a:r>
              <a:rPr kumimoji="1" lang="zh-CN" altLang="en-US" sz="2400" b="1" dirty="0">
                <a:latin typeface="Times New Roman" panose="02020603050405020304" pitchFamily="18" charset="0"/>
                <a:ea typeface="黑体" panose="02010609060101010101" pitchFamily="49" charset="-122"/>
              </a:rPr>
              <a:t>转换过程。 </a:t>
            </a:r>
          </a:p>
          <a:p>
            <a:pPr marL="342900" indent="-342900" algn="just" defTabSz="914400" fontAlgn="base">
              <a:lnSpc>
                <a:spcPct val="150000"/>
              </a:lnSpc>
              <a:spcBef>
                <a:spcPct val="50000"/>
              </a:spcBef>
              <a:spcAft>
                <a:spcPct val="0"/>
              </a:spcAft>
              <a:buClrTx/>
              <a:buSzTx/>
              <a:buFont typeface="Arial" panose="020B0604020202020204" pitchFamily="34" charset="0"/>
              <a:buChar char="•"/>
            </a:pPr>
            <a:r>
              <a:rPr kumimoji="1" lang="en-US" altLang="zh-CN" sz="2400" b="1" dirty="0">
                <a:solidFill>
                  <a:srgbClr val="C00000"/>
                </a:solidFill>
                <a:latin typeface="Times New Roman" panose="02020603050405020304" pitchFamily="18" charset="0"/>
                <a:ea typeface="黑体" panose="02010609060101010101" pitchFamily="49" charset="-122"/>
              </a:rPr>
              <a:t>EOC</a:t>
            </a:r>
            <a:r>
              <a:rPr kumimoji="1" lang="zh-CN" altLang="en-US" sz="2400" b="1" dirty="0">
                <a:solidFill>
                  <a:srgbClr val="C00000"/>
                </a:solidFill>
                <a:latin typeface="Times New Roman" panose="02020603050405020304" pitchFamily="18" charset="0"/>
                <a:ea typeface="黑体" panose="02010609060101010101" pitchFamily="49" charset="-122"/>
              </a:rPr>
              <a:t>：</a:t>
            </a:r>
            <a:r>
              <a:rPr kumimoji="1" lang="zh-CN" altLang="en-US" sz="2400" b="1" dirty="0">
                <a:latin typeface="Times New Roman" panose="02020603050405020304" pitchFamily="18" charset="0"/>
                <a:ea typeface="黑体" panose="02010609060101010101" pitchFamily="49" charset="-122"/>
              </a:rPr>
              <a:t>转换结束标志输出信号。在</a:t>
            </a:r>
            <a:r>
              <a:rPr kumimoji="1" lang="en-US" altLang="zh-CN" sz="2400" b="1" dirty="0">
                <a:latin typeface="Times New Roman" panose="02020603050405020304" pitchFamily="18" charset="0"/>
                <a:ea typeface="黑体" panose="02010609060101010101" pitchFamily="49" charset="-122"/>
              </a:rPr>
              <a:t>START</a:t>
            </a:r>
            <a:r>
              <a:rPr kumimoji="1" lang="zh-CN" altLang="en-US" sz="2400" b="1" dirty="0">
                <a:latin typeface="Times New Roman" panose="02020603050405020304" pitchFamily="18" charset="0"/>
                <a:ea typeface="黑体" panose="02010609060101010101" pitchFamily="49" charset="-122"/>
              </a:rPr>
              <a:t>信号上升沿</a:t>
            </a:r>
            <a:r>
              <a:rPr kumimoji="1" lang="zh-CN" altLang="en-US" sz="2400" b="1" dirty="0" smtClean="0">
                <a:latin typeface="Times New Roman" panose="02020603050405020304" pitchFamily="18" charset="0"/>
                <a:ea typeface="黑体" panose="02010609060101010101" pitchFamily="49" charset="-122"/>
              </a:rPr>
              <a:t>之后</a:t>
            </a:r>
            <a:r>
              <a:rPr kumimoji="1" lang="en-US" altLang="zh-CN" sz="2400" b="1" dirty="0" smtClean="0">
                <a:solidFill>
                  <a:srgbClr val="7030A0"/>
                </a:solidFill>
                <a:latin typeface="Times New Roman" panose="02020603050405020304" pitchFamily="18" charset="0"/>
                <a:ea typeface="黑体" panose="02010609060101010101" pitchFamily="49" charset="-122"/>
              </a:rPr>
              <a:t>EOC</a:t>
            </a:r>
            <a:r>
              <a:rPr kumimoji="1" lang="zh-CN" altLang="en-US" sz="2400" b="1" dirty="0">
                <a:solidFill>
                  <a:srgbClr val="7030A0"/>
                </a:solidFill>
                <a:latin typeface="Times New Roman" panose="02020603050405020304" pitchFamily="18" charset="0"/>
                <a:ea typeface="黑体" panose="02010609060101010101" pitchFamily="49" charset="-122"/>
              </a:rPr>
              <a:t>信号变为低电平</a:t>
            </a:r>
            <a:r>
              <a:rPr kumimoji="1" lang="zh-CN" altLang="en-US" sz="2400" b="1" dirty="0">
                <a:latin typeface="Times New Roman" panose="02020603050405020304" pitchFamily="18" charset="0"/>
                <a:ea typeface="黑体" panose="02010609060101010101" pitchFamily="49" charset="-122"/>
              </a:rPr>
              <a:t>；当转换结束后，</a:t>
            </a:r>
            <a:r>
              <a:rPr kumimoji="1" lang="en-US" altLang="zh-CN" sz="2400" b="1" dirty="0">
                <a:solidFill>
                  <a:srgbClr val="7030A0"/>
                </a:solidFill>
                <a:latin typeface="Times New Roman" panose="02020603050405020304" pitchFamily="18" charset="0"/>
                <a:ea typeface="黑体" panose="02010609060101010101" pitchFamily="49" charset="-122"/>
              </a:rPr>
              <a:t>EOC</a:t>
            </a:r>
            <a:r>
              <a:rPr kumimoji="1" lang="zh-CN" altLang="en-US" sz="2400" b="1" dirty="0">
                <a:solidFill>
                  <a:srgbClr val="7030A0"/>
                </a:solidFill>
                <a:latin typeface="Times New Roman" panose="02020603050405020304" pitchFamily="18" charset="0"/>
                <a:ea typeface="黑体" panose="02010609060101010101" pitchFamily="49" charset="-122"/>
              </a:rPr>
              <a:t>变为高电平</a:t>
            </a:r>
            <a:r>
              <a:rPr kumimoji="1" lang="zh-CN" altLang="en-US" sz="2400" b="1" dirty="0">
                <a:latin typeface="Times New Roman" panose="02020603050405020304" pitchFamily="18" charset="0"/>
                <a:ea typeface="黑体" panose="02010609060101010101" pitchFamily="49" charset="-122"/>
              </a:rPr>
              <a:t>。此信号可作为向</a:t>
            </a:r>
            <a:r>
              <a:rPr kumimoji="1" lang="en-US" altLang="zh-CN" sz="2400" b="1" dirty="0">
                <a:latin typeface="Times New Roman" panose="02020603050405020304" pitchFamily="18" charset="0"/>
                <a:ea typeface="黑体" panose="02010609060101010101" pitchFamily="49" charset="-122"/>
              </a:rPr>
              <a:t>CPU</a:t>
            </a:r>
            <a:r>
              <a:rPr kumimoji="1" lang="zh-CN" altLang="en-US" sz="2400" b="1" dirty="0">
                <a:latin typeface="Times New Roman" panose="02020603050405020304" pitchFamily="18" charset="0"/>
                <a:ea typeface="黑体" panose="02010609060101010101" pitchFamily="49" charset="-122"/>
              </a:rPr>
              <a:t>发出的</a:t>
            </a:r>
            <a:r>
              <a:rPr kumimoji="1" lang="zh-CN" altLang="en-US" sz="2400" b="1" dirty="0">
                <a:solidFill>
                  <a:srgbClr val="7030A0"/>
                </a:solidFill>
                <a:latin typeface="Times New Roman" panose="02020603050405020304" pitchFamily="18" charset="0"/>
                <a:ea typeface="黑体" panose="02010609060101010101" pitchFamily="49" charset="-122"/>
              </a:rPr>
              <a:t>中断请求信号</a:t>
            </a:r>
            <a:r>
              <a:rPr kumimoji="1" lang="zh-CN" altLang="en-US" sz="2400" b="1" dirty="0">
                <a:latin typeface="Times New Roman" panose="02020603050405020304" pitchFamily="18" charset="0"/>
                <a:ea typeface="黑体" panose="02010609060101010101" pitchFamily="49" charset="-122"/>
              </a:rPr>
              <a:t>。 </a:t>
            </a:r>
          </a:p>
        </p:txBody>
      </p:sp>
    </p:spTree>
    <p:extLst>
      <p:ext uri="{BB962C8B-B14F-4D97-AF65-F5344CB8AC3E}">
        <p14:creationId xmlns:p14="http://schemas.microsoft.com/office/powerpoint/2010/main" val="690603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E7B74A62-00DC-4435-8902-0188B9628494}"/>
              </a:ext>
            </a:extLst>
          </p:cNvPr>
          <p:cNvSpPr txBox="1">
            <a:spLocks noChangeArrowheads="1"/>
          </p:cNvSpPr>
          <p:nvPr/>
        </p:nvSpPr>
        <p:spPr bwMode="auto">
          <a:xfrm>
            <a:off x="4655840" y="6272485"/>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spcBef>
                <a:spcPct val="50000"/>
              </a:spcBef>
              <a:spcAft>
                <a:spcPct val="0"/>
              </a:spcAft>
              <a:buClrTx/>
              <a:buSzTx/>
              <a:buFontTx/>
              <a:buNone/>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图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ADC0808/0809</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的工作时序</a:t>
            </a:r>
            <a:endPar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5">
            <a:extLst>
              <a:ext uri="{FF2B5EF4-FFF2-40B4-BE49-F238E27FC236}">
                <a16:creationId xmlns:a16="http://schemas.microsoft.com/office/drawing/2014/main" id="{76D40B14-400C-464E-905F-3904ADF47CAB}"/>
              </a:ext>
            </a:extLst>
          </p:cNvPr>
          <p:cNvSpPr>
            <a:spLocks noChangeArrowheads="1"/>
          </p:cNvSpPr>
          <p:nvPr/>
        </p:nvSpPr>
        <p:spPr bwMode="auto">
          <a:xfrm>
            <a:off x="335360" y="1124744"/>
            <a:ext cx="11449272" cy="199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533400" marR="0" lvl="0" indent="-533400" algn="just" defTabSz="914400" eaLnBrk="0" fontAlgn="base" latinLnBrk="0" hangingPunct="0">
              <a:lnSpc>
                <a:spcPct val="135000"/>
              </a:lnSpc>
              <a:spcBef>
                <a:spcPct val="50000"/>
              </a:spcBef>
              <a:spcAft>
                <a:spcPct val="0"/>
              </a:spcAft>
              <a:buClrTx/>
              <a:buSzTx/>
              <a:buFontTx/>
              <a:buNone/>
              <a:tabLst/>
              <a:defRPr/>
            </a:pP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3. </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工作时序 </a:t>
            </a:r>
          </a:p>
          <a:p>
            <a:pPr marL="533400" marR="0" lvl="0" indent="-533400" defTabSz="914400" eaLnBrk="0" fontAlgn="base" latinLnBrk="0" hangingPunct="0">
              <a:lnSpc>
                <a:spcPct val="120000"/>
              </a:lnSpc>
              <a:spcBef>
                <a:spcPct val="20000"/>
              </a:spcBef>
              <a:spcAft>
                <a:spcPct val="0"/>
              </a:spcAft>
              <a:buClrTx/>
              <a:buSzTx/>
              <a:buFontTx/>
              <a:buNone/>
              <a:tabLst/>
              <a:defRPr/>
            </a:pPr>
            <a:r>
              <a:rPr kumimoji="1" lang="zh-CN" altLang="en-US" sz="20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0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ADC0808/0809</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的工作时序如下图所示。从图中可以看出各信号的时序关系，进一步理解上面所讲的转换过程中的信号功能。完成一次转换所需要的时间为</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66~73</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个</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时钟周期。</a:t>
            </a:r>
          </a:p>
        </p:txBody>
      </p:sp>
      <p:pic>
        <p:nvPicPr>
          <p:cNvPr id="5" name="图片 1">
            <a:extLst>
              <a:ext uri="{FF2B5EF4-FFF2-40B4-BE49-F238E27FC236}">
                <a16:creationId xmlns:a16="http://schemas.microsoft.com/office/drawing/2014/main" id="{81A6E806-A3B9-4D11-A03E-9DD275BB36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3045350"/>
            <a:ext cx="6542136" cy="306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8939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9CB75F0F-1560-4B68-A6A4-E93FB7D79892}"/>
              </a:ext>
            </a:extLst>
          </p:cNvPr>
          <p:cNvSpPr txBox="1">
            <a:spLocks noChangeArrowheads="1"/>
          </p:cNvSpPr>
          <p:nvPr/>
        </p:nvSpPr>
        <p:spPr bwMode="auto">
          <a:xfrm>
            <a:off x="911424" y="1124744"/>
            <a:ext cx="10369152" cy="498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15000"/>
              </a:lnSpc>
              <a:spcBef>
                <a:spcPct val="50000"/>
              </a:spcBef>
              <a:spcAft>
                <a:spcPct val="0"/>
              </a:spcAft>
              <a:buClrTx/>
              <a:buSzTx/>
              <a:buFontTx/>
              <a:buNone/>
              <a:tabLst/>
              <a:defRPr/>
            </a:pPr>
            <a:r>
              <a:rPr kumimoji="1"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4. ADC0808/0809</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的主要性能指标。</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分辨率为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位。 </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转换时间为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100 </a:t>
            </a:r>
            <a:r>
              <a:rPr kumimoji="1" lang="en-US" altLang="zh-CN" sz="2400" b="1" i="0" u="none" strike="noStrike" kern="0" cap="none" spc="0" normalizeH="0" baseline="0" noProof="0" dirty="0" err="1">
                <a:ln>
                  <a:noFill/>
                </a:ln>
                <a:effectLst/>
                <a:uLnTx/>
                <a:uFillTx/>
                <a:latin typeface="Times New Roman" panose="02020603050405020304" pitchFamily="18" charset="0"/>
                <a:ea typeface="黑体" panose="02010609060101010101" pitchFamily="49" charset="-122"/>
              </a:rPr>
              <a:t>μs</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（时钟频率为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640 Hz</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具有锁存控制功能的</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路模拟开关，能对</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路模拟电压信号进行转换。 </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输出电平与</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TTL</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电平兼容。 </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单电源</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+5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供电。基准电压由外部提供，典型值为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+5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此时允许模拟量输入范围为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0~5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。功耗为</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10 </a:t>
            </a:r>
            <a:r>
              <a:rPr kumimoji="1" lang="en-US" altLang="zh-CN" sz="2400" b="1" i="0" u="none" strike="noStrike" kern="0" cap="none" spc="0" normalizeH="0" baseline="0" noProof="0" dirty="0" err="1">
                <a:ln>
                  <a:noFill/>
                </a:ln>
                <a:effectLst/>
                <a:uLnTx/>
                <a:uFillTx/>
                <a:latin typeface="Times New Roman" panose="02020603050405020304" pitchFamily="18" charset="0"/>
                <a:ea typeface="黑体" panose="02010609060101010101" pitchFamily="49" charset="-122"/>
              </a:rPr>
              <a:t>mW</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p>
          <a:p>
            <a:pPr marL="0" marR="0" lvl="0" indent="0" algn="just" defTabSz="914400" eaLnBrk="0" fontAlgn="base" latinLnBrk="0" hangingPunct="0">
              <a:lnSpc>
                <a:spcPct val="115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ADC0808/0809</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的数字量输出值</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（换算到十进制）与模拟量输入值</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V</a:t>
            </a:r>
            <a:r>
              <a:rPr kumimoji="1" lang="en-US" altLang="zh-CN"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rPr>
              <a:t>IN</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之间的关系如下： </a:t>
            </a:r>
          </a:p>
        </p:txBody>
      </p:sp>
    </p:spTree>
    <p:extLst>
      <p:ext uri="{BB962C8B-B14F-4D97-AF65-F5344CB8AC3E}">
        <p14:creationId xmlns:p14="http://schemas.microsoft.com/office/powerpoint/2010/main" val="42046706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aphicFrame>
        <p:nvGraphicFramePr>
          <p:cNvPr id="3" name="Object 2">
            <a:extLst>
              <a:ext uri="{FF2B5EF4-FFF2-40B4-BE49-F238E27FC236}">
                <a16:creationId xmlns:a16="http://schemas.microsoft.com/office/drawing/2014/main" id="{CE86A84E-0410-40BF-9390-7A98E41B94EF}"/>
              </a:ext>
            </a:extLst>
          </p:cNvPr>
          <p:cNvGraphicFramePr>
            <a:graphicFrameLocks noChangeAspect="1"/>
          </p:cNvGraphicFramePr>
          <p:nvPr>
            <p:extLst>
              <p:ext uri="{D42A27DB-BD31-4B8C-83A1-F6EECF244321}">
                <p14:modId xmlns:p14="http://schemas.microsoft.com/office/powerpoint/2010/main" val="855970631"/>
              </p:ext>
            </p:extLst>
          </p:nvPr>
        </p:nvGraphicFramePr>
        <p:xfrm>
          <a:off x="4278117" y="1307380"/>
          <a:ext cx="3741859" cy="1016000"/>
        </p:xfrm>
        <a:graphic>
          <a:graphicData uri="http://schemas.openxmlformats.org/presentationml/2006/ole">
            <mc:AlternateContent xmlns:mc="http://schemas.openxmlformats.org/markup-compatibility/2006">
              <mc:Choice xmlns:v="urn:schemas-microsoft-com:vml" Requires="v">
                <p:oleObj spid="_x0000_s31840" name="公式" r:id="rId3" imgW="1714500" imgH="469900" progId="Equation.3">
                  <p:embed/>
                </p:oleObj>
              </mc:Choice>
              <mc:Fallback>
                <p:oleObj name="公式" r:id="rId3" imgW="1714500" imgH="469900" progId="Equation.3">
                  <p:embed/>
                  <p:pic>
                    <p:nvPicPr>
                      <p:cNvPr id="52226" name="Object 2">
                        <a:extLst>
                          <a:ext uri="{FF2B5EF4-FFF2-40B4-BE49-F238E27FC236}">
                            <a16:creationId xmlns:a16="http://schemas.microsoft.com/office/drawing/2014/main" id="{DD5D7CC5-AF40-4D6A-9FBD-4E46CB7FD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117" y="1307380"/>
                        <a:ext cx="3741859" cy="1016000"/>
                      </a:xfrm>
                      <a:prstGeom prst="rect">
                        <a:avLst/>
                      </a:prstGeom>
                      <a:noFill/>
                      <a:ln>
                        <a:noFill/>
                      </a:ln>
                    </p:spPr>
                  </p:pic>
                </p:oleObj>
              </mc:Fallback>
            </mc:AlternateContent>
          </a:graphicData>
        </a:graphic>
      </p:graphicFrame>
      <p:sp>
        <p:nvSpPr>
          <p:cNvPr id="4" name="Text Box 3">
            <a:extLst>
              <a:ext uri="{FF2B5EF4-FFF2-40B4-BE49-F238E27FC236}">
                <a16:creationId xmlns:a16="http://schemas.microsoft.com/office/drawing/2014/main" id="{6838AD70-5D78-4990-94F5-0E36F2FD47AC}"/>
              </a:ext>
            </a:extLst>
          </p:cNvPr>
          <p:cNvSpPr txBox="1">
            <a:spLocks noChangeArrowheads="1"/>
          </p:cNvSpPr>
          <p:nvPr/>
        </p:nvSpPr>
        <p:spPr bwMode="auto">
          <a:xfrm>
            <a:off x="1397311" y="2905051"/>
            <a:ext cx="422059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通常</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REF</a:t>
            </a:r>
            <a:r>
              <a:rPr kumimoji="1" lang="zh-CN" altLang="en-US"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=0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所以</a:t>
            </a:r>
          </a:p>
        </p:txBody>
      </p:sp>
      <p:graphicFrame>
        <p:nvGraphicFramePr>
          <p:cNvPr id="5" name="Object 4">
            <a:extLst>
              <a:ext uri="{FF2B5EF4-FFF2-40B4-BE49-F238E27FC236}">
                <a16:creationId xmlns:a16="http://schemas.microsoft.com/office/drawing/2014/main" id="{138566FD-630E-4723-BD0D-CFDA0A61073A}"/>
              </a:ext>
            </a:extLst>
          </p:cNvPr>
          <p:cNvGraphicFramePr>
            <a:graphicFrameLocks noChangeAspect="1"/>
          </p:cNvGraphicFramePr>
          <p:nvPr>
            <p:extLst>
              <p:ext uri="{D42A27DB-BD31-4B8C-83A1-F6EECF244321}">
                <p14:modId xmlns:p14="http://schemas.microsoft.com/office/powerpoint/2010/main" val="2230985039"/>
              </p:ext>
            </p:extLst>
          </p:nvPr>
        </p:nvGraphicFramePr>
        <p:xfrm>
          <a:off x="4913351" y="3682280"/>
          <a:ext cx="2409713" cy="960438"/>
        </p:xfrm>
        <a:graphic>
          <a:graphicData uri="http://schemas.openxmlformats.org/presentationml/2006/ole">
            <mc:AlternateContent xmlns:mc="http://schemas.openxmlformats.org/markup-compatibility/2006">
              <mc:Choice xmlns:v="urn:schemas-microsoft-com:vml" Requires="v">
                <p:oleObj spid="_x0000_s31841" name="Microsoft 公式 3.0" r:id="rId5" imgW="1104900" imgH="444500" progId="Equation.3">
                  <p:embed/>
                </p:oleObj>
              </mc:Choice>
              <mc:Fallback>
                <p:oleObj name="Microsoft 公式 3.0" r:id="rId5" imgW="1104900" imgH="444500" progId="Equation.3">
                  <p:embed/>
                  <p:pic>
                    <p:nvPicPr>
                      <p:cNvPr id="52228" name="Object 4">
                        <a:extLst>
                          <a:ext uri="{FF2B5EF4-FFF2-40B4-BE49-F238E27FC236}">
                            <a16:creationId xmlns:a16="http://schemas.microsoft.com/office/drawing/2014/main" id="{CE3AE17E-7FBC-45AE-A17B-676B27A3C5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351" y="3682280"/>
                        <a:ext cx="2409713" cy="960438"/>
                      </a:xfrm>
                      <a:prstGeom prst="rect">
                        <a:avLst/>
                      </a:prstGeom>
                      <a:noFill/>
                      <a:ln>
                        <a:noFill/>
                      </a:ln>
                    </p:spPr>
                  </p:pic>
                </p:oleObj>
              </mc:Fallback>
            </mc:AlternateContent>
          </a:graphicData>
        </a:graphic>
      </p:graphicFrame>
      <p:sp>
        <p:nvSpPr>
          <p:cNvPr id="6" name="Text Box 5">
            <a:extLst>
              <a:ext uri="{FF2B5EF4-FFF2-40B4-BE49-F238E27FC236}">
                <a16:creationId xmlns:a16="http://schemas.microsoft.com/office/drawing/2014/main" id="{541DF765-99F7-4BB6-B28A-1A41CE7FFCC4}"/>
              </a:ext>
            </a:extLst>
          </p:cNvPr>
          <p:cNvSpPr txBox="1">
            <a:spLocks noChangeArrowheads="1"/>
          </p:cNvSpPr>
          <p:nvPr/>
        </p:nvSpPr>
        <p:spPr bwMode="auto">
          <a:xfrm>
            <a:off x="1271464" y="4957985"/>
            <a:ext cx="1008112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05000"/>
              </a:lnSpc>
              <a:spcBef>
                <a:spcPct val="50000"/>
              </a:spcBef>
              <a:spcAft>
                <a:spcPct val="0"/>
              </a:spcAft>
              <a:buClrTx/>
              <a:buSzTx/>
              <a:buFontTx/>
              <a:buNone/>
              <a:tabLst/>
              <a:defRPr/>
            </a:pPr>
            <a:r>
              <a:rPr kumimoji="1"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当</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V</a:t>
            </a:r>
            <a:r>
              <a:rPr kumimoji="1" lang="en-US" altLang="zh-CN" sz="2400" b="1" i="0" u="none" strike="noStrike" kern="0" cap="none" spc="0" normalizeH="0" baseline="-25000" noProof="0" dirty="0">
                <a:ln>
                  <a:noFill/>
                </a:ln>
                <a:effectLst/>
                <a:uLnTx/>
                <a:uFillTx/>
                <a:latin typeface="Times New Roman" panose="02020603050405020304" pitchFamily="18" charset="0"/>
                <a:ea typeface="黑体" panose="02010609060101010101" pitchFamily="49" charset="-122"/>
              </a:rPr>
              <a:t>REF</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=5V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，相应于</a:t>
            </a:r>
            <a:r>
              <a:rPr kumimoji="1"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V</a:t>
            </a:r>
            <a:r>
              <a:rPr kumimoji="1" lang="en-US" altLang="zh-CN" sz="2400" b="1" i="0" u="none" strike="noStrike" kern="0" cap="none" spc="0" normalizeH="0" baseline="-25000" noProof="0" dirty="0">
                <a:ln>
                  <a:noFill/>
                </a:ln>
                <a:solidFill>
                  <a:srgbClr val="C00000"/>
                </a:solidFill>
                <a:effectLst/>
                <a:uLnTx/>
                <a:uFillTx/>
                <a:latin typeface="Times New Roman" panose="02020603050405020304" pitchFamily="18" charset="0"/>
                <a:ea typeface="黑体" panose="02010609060101010101" pitchFamily="49" charset="-122"/>
              </a:rPr>
              <a:t>IN</a:t>
            </a:r>
            <a:r>
              <a:rPr kumimoji="1"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=0~4.98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D=0~255</a:t>
            </a: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00H~FFH</a:t>
            </a: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。这里由于数字量的满量程值是</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255</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，而不是</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256</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因此相应地输入电压的满量程值也比</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5 V</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少</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1 LSB</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a:t>
            </a:r>
          </a:p>
        </p:txBody>
      </p:sp>
    </p:spTree>
    <p:extLst>
      <p:ext uri="{BB962C8B-B14F-4D97-AF65-F5344CB8AC3E}">
        <p14:creationId xmlns:p14="http://schemas.microsoft.com/office/powerpoint/2010/main" val="246115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4" name="Text Box 7">
            <a:extLst>
              <a:ext uri="{FF2B5EF4-FFF2-40B4-BE49-F238E27FC236}">
                <a16:creationId xmlns:a16="http://schemas.microsoft.com/office/drawing/2014/main" id="{28B67DE9-2FB0-41AC-9AE6-68EA545A4CB8}"/>
              </a:ext>
            </a:extLst>
          </p:cNvPr>
          <p:cNvSpPr txBox="1">
            <a:spLocks noChangeArrowheads="1"/>
          </p:cNvSpPr>
          <p:nvPr/>
        </p:nvSpPr>
        <p:spPr bwMode="auto">
          <a:xfrm>
            <a:off x="767408" y="2446934"/>
            <a:ext cx="1051316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fontAlgn="base">
              <a:lnSpc>
                <a:spcPct val="120000"/>
              </a:lnSpc>
              <a:spcBef>
                <a:spcPct val="50000"/>
              </a:spcBef>
              <a:spcAft>
                <a:spcPct val="0"/>
              </a:spcAft>
              <a:buClrTx/>
              <a:buSzTx/>
              <a:buFontTx/>
              <a:buNone/>
            </a:pP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en-US" altLang="zh-CN" sz="2400" b="1" dirty="0" smtClean="0">
                <a:solidFill>
                  <a:srgbClr val="000000"/>
                </a:solidFill>
                <a:latin typeface="Times New Roman" panose="02020603050405020304" pitchFamily="18" charset="0"/>
                <a:cs typeface="Times New Roman" panose="02020603050405020304" pitchFamily="18" charset="0"/>
              </a:rPr>
              <a:t>     </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转换器实质上是一个</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译码器</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（解码器）。一般常用的线性</a:t>
            </a:r>
            <a:r>
              <a:rPr kumimoji="1" lang="en-US" altLang="zh-CN"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转换器，其输出模拟电压</a:t>
            </a:r>
            <a:r>
              <a:rPr kumimoji="1" lang="en-US" altLang="zh-CN" sz="2400" b="1"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1"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O</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和输入数字量</a:t>
            </a:r>
            <a:r>
              <a:rPr kumimoji="1" lang="en-US" altLang="zh-CN" sz="2400" b="1"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400" b="1" i="1"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之间成</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正比关系</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1"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REF</a:t>
            </a:r>
            <a:r>
              <a:rPr kumimoji="1"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为参考电压。</a:t>
            </a:r>
          </a:p>
        </p:txBody>
      </p:sp>
      <p:sp>
        <p:nvSpPr>
          <p:cNvPr id="5" name="Text Box 8">
            <a:extLst>
              <a:ext uri="{FF2B5EF4-FFF2-40B4-BE49-F238E27FC236}">
                <a16:creationId xmlns:a16="http://schemas.microsoft.com/office/drawing/2014/main" id="{82E5F0EB-4E40-46F3-B21C-B3FF22C9B78A}"/>
              </a:ext>
            </a:extLst>
          </p:cNvPr>
          <p:cNvSpPr txBox="1">
            <a:spLocks noChangeArrowheads="1"/>
          </p:cNvSpPr>
          <p:nvPr/>
        </p:nvSpPr>
        <p:spPr bwMode="auto">
          <a:xfrm>
            <a:off x="622945" y="1171600"/>
            <a:ext cx="551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a:t>
            </a:r>
            <a:r>
              <a:rPr kumimoji="1"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转换器的基本工作原理</a:t>
            </a:r>
          </a:p>
        </p:txBody>
      </p:sp>
      <p:sp>
        <p:nvSpPr>
          <p:cNvPr id="6" name="Rectangle 10">
            <a:extLst>
              <a:ext uri="{FF2B5EF4-FFF2-40B4-BE49-F238E27FC236}">
                <a16:creationId xmlns:a16="http://schemas.microsoft.com/office/drawing/2014/main" id="{6C8E2629-9B8E-44E5-91F5-194D4E1E2E64}"/>
              </a:ext>
            </a:extLst>
          </p:cNvPr>
          <p:cNvSpPr>
            <a:spLocks noChangeArrowheads="1"/>
          </p:cNvSpPr>
          <p:nvPr/>
        </p:nvSpPr>
        <p:spPr bwMode="auto">
          <a:xfrm>
            <a:off x="809328" y="1635208"/>
            <a:ext cx="106571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r>
              <a:rPr kumimoji="1" lang="en-US" altLang="zh-CN" sz="2400" b="1" dirty="0">
                <a:solidFill>
                  <a:srgbClr val="000000"/>
                </a:solidFill>
                <a:latin typeface="Times New Roman" panose="02020603050405020304" pitchFamily="18" charset="0"/>
                <a:ea typeface="黑体" panose="02010609060101010101" pitchFamily="49" charset="-122"/>
              </a:rPr>
              <a:t>    </a:t>
            </a:r>
            <a:r>
              <a:rPr kumimoji="1" lang="en-US" altLang="zh-CN" sz="2400" b="1" dirty="0" smtClean="0">
                <a:solidFill>
                  <a:srgbClr val="000000"/>
                </a:solidFill>
                <a:latin typeface="Times New Roman" panose="02020603050405020304" pitchFamily="18" charset="0"/>
                <a:ea typeface="黑体" panose="02010609060101010101" pitchFamily="49" charset="-122"/>
              </a:rPr>
              <a:t>    D/A</a:t>
            </a:r>
            <a:r>
              <a:rPr kumimoji="1" lang="zh-CN" altLang="en-US" sz="2400" b="1" dirty="0">
                <a:solidFill>
                  <a:srgbClr val="000000"/>
                </a:solidFill>
                <a:latin typeface="Times New Roman" panose="02020603050405020304" pitchFamily="18" charset="0"/>
                <a:ea typeface="黑体" panose="02010609060101010101" pitchFamily="49" charset="-122"/>
              </a:rPr>
              <a:t>转换器是将输入的</a:t>
            </a:r>
            <a:r>
              <a:rPr kumimoji="1" lang="zh-CN" altLang="en-US" sz="2400" b="1" dirty="0">
                <a:solidFill>
                  <a:srgbClr val="C00000"/>
                </a:solidFill>
                <a:latin typeface="Times New Roman" panose="02020603050405020304" pitchFamily="18" charset="0"/>
                <a:ea typeface="黑体" panose="02010609060101010101" pitchFamily="49" charset="-122"/>
              </a:rPr>
              <a:t>二进制数字量转换成模拟量</a:t>
            </a:r>
            <a:r>
              <a:rPr kumimoji="1" lang="zh-CN" altLang="en-US" sz="2400" b="1" dirty="0">
                <a:solidFill>
                  <a:srgbClr val="000000"/>
                </a:solidFill>
                <a:latin typeface="Times New Roman" panose="02020603050405020304" pitchFamily="18" charset="0"/>
                <a:ea typeface="黑体" panose="02010609060101010101" pitchFamily="49" charset="-122"/>
              </a:rPr>
              <a:t>，以电压或电流的形式输出。</a:t>
            </a:r>
          </a:p>
        </p:txBody>
      </p:sp>
      <p:graphicFrame>
        <p:nvGraphicFramePr>
          <p:cNvPr id="7" name="Object 13">
            <a:extLst>
              <a:ext uri="{FF2B5EF4-FFF2-40B4-BE49-F238E27FC236}">
                <a16:creationId xmlns:a16="http://schemas.microsoft.com/office/drawing/2014/main" id="{93D95950-39F7-4AD9-BBA2-C42A4788C6DD}"/>
              </a:ext>
            </a:extLst>
          </p:cNvPr>
          <p:cNvGraphicFramePr>
            <a:graphicFrameLocks noChangeAspect="1"/>
          </p:cNvGraphicFramePr>
          <p:nvPr>
            <p:extLst>
              <p:ext uri="{D42A27DB-BD31-4B8C-83A1-F6EECF244321}">
                <p14:modId xmlns:p14="http://schemas.microsoft.com/office/powerpoint/2010/main" val="2489505683"/>
              </p:ext>
            </p:extLst>
          </p:nvPr>
        </p:nvGraphicFramePr>
        <p:xfrm>
          <a:off x="3359696" y="4437112"/>
          <a:ext cx="5943600" cy="2159000"/>
        </p:xfrm>
        <a:graphic>
          <a:graphicData uri="http://schemas.openxmlformats.org/presentationml/2006/ole">
            <mc:AlternateContent xmlns:mc="http://schemas.openxmlformats.org/markup-compatibility/2006">
              <mc:Choice xmlns:v="urn:schemas-microsoft-com:vml" Requires="v">
                <p:oleObj spid="_x0000_s21557" name="图片" r:id="rId3" imgW="2743200" imgH="911352" progId="Word.Picture.8">
                  <p:embed/>
                </p:oleObj>
              </mc:Choice>
              <mc:Fallback>
                <p:oleObj name="图片" r:id="rId3" imgW="2743200" imgH="911352" progId="Word.Picture.8">
                  <p:embed/>
                  <p:pic>
                    <p:nvPicPr>
                      <p:cNvPr id="7174" name="Object 13">
                        <a:extLst>
                          <a:ext uri="{FF2B5EF4-FFF2-40B4-BE49-F238E27FC236}">
                            <a16:creationId xmlns:a16="http://schemas.microsoft.com/office/drawing/2014/main" id="{0FB91C62-D96C-44B5-8418-6C4E2C829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69" r="6172" b="-5623"/>
                      <a:stretch>
                        <a:fillRect/>
                      </a:stretch>
                    </p:blipFill>
                    <p:spPr bwMode="auto">
                      <a:xfrm>
                        <a:off x="3359696" y="4437112"/>
                        <a:ext cx="5943600" cy="2159000"/>
                      </a:xfrm>
                      <a:prstGeom prst="rect">
                        <a:avLst/>
                      </a:prstGeom>
                      <a:noFill/>
                      <a:ln>
                        <a:noFill/>
                      </a:ln>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5">
            <a:extLst>
              <a:ext uri="{FF2B5EF4-FFF2-40B4-BE49-F238E27FC236}">
                <a16:creationId xmlns:a16="http://schemas.microsoft.com/office/drawing/2014/main" id="{DE338FB1-ABC2-4593-AAF7-B0B6DAA31EE8}"/>
              </a:ext>
            </a:extLst>
          </p:cNvPr>
          <p:cNvSpPr txBox="1">
            <a:spLocks noChangeArrowheads="1"/>
          </p:cNvSpPr>
          <p:nvPr/>
        </p:nvSpPr>
        <p:spPr bwMode="auto">
          <a:xfrm>
            <a:off x="5304384" y="3805287"/>
            <a:ext cx="1871662" cy="466725"/>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0" lang="en-US" altLang="zh-CN" sz="2400" b="1" i="1"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O</a:t>
            </a:r>
            <a:r>
              <a:rPr kumimoji="0" lang="zh-CN" altLang="en-US"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D</a:t>
            </a:r>
            <a:r>
              <a:rPr kumimoji="0" lang="en-US" altLang="zh-CN" sz="2400" b="1" i="1"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n</a:t>
            </a:r>
            <a:r>
              <a:rPr kumimoji="0"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0" lang="en-US" altLang="zh-CN" sz="2400" b="1" i="1"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REF</a:t>
            </a:r>
          </a:p>
        </p:txBody>
      </p:sp>
    </p:spTree>
    <p:extLst>
      <p:ext uri="{BB962C8B-B14F-4D97-AF65-F5344CB8AC3E}">
        <p14:creationId xmlns:p14="http://schemas.microsoft.com/office/powerpoint/2010/main" val="8064087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05C944D1-2C76-4C6E-A1A1-2ECD8C0759F4}"/>
              </a:ext>
            </a:extLst>
          </p:cNvPr>
          <p:cNvSpPr txBox="1">
            <a:spLocks noChangeArrowheads="1"/>
          </p:cNvSpPr>
          <p:nvPr/>
        </p:nvSpPr>
        <p:spPr bwMode="auto">
          <a:xfrm>
            <a:off x="767408" y="1628800"/>
            <a:ext cx="11017224"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30000"/>
              </a:lnSpc>
              <a:spcBef>
                <a:spcPct val="50000"/>
              </a:spcBef>
              <a:spcAft>
                <a:spcPct val="0"/>
              </a:spcAft>
              <a:buClrTx/>
              <a:buSzTx/>
              <a:buFontTx/>
              <a:buNone/>
              <a:tabLst/>
              <a:defRPr/>
            </a:pP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ADC0808/0809</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同属</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ADC0800</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系列的还有</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ADC0816/0817</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其通道数增至</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16</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，封装为</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40</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引脚，其它性能与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ADC0808/0809</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基本相同。</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ADC0800~0805</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系列为单通道</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8</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位</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转换器，除了通道数以外，其它性能与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ADC0808/0809</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相似。 </a:t>
            </a:r>
          </a:p>
          <a:p>
            <a:pPr marL="0" marR="0" lvl="0" indent="0" algn="just" defTabSz="914400" eaLnBrk="0" fontAlgn="base" latinLnBrk="0" hangingPunct="0">
              <a:lnSpc>
                <a:spcPct val="130000"/>
              </a:lnSpc>
              <a:spcBef>
                <a:spcPct val="50000"/>
              </a:spcBef>
              <a:spcAft>
                <a:spcPct val="0"/>
              </a:spcAft>
              <a:buClrTx/>
              <a:buSzTx/>
              <a:buFontTx/>
              <a:buNone/>
              <a:tabLst/>
              <a:defRPr/>
            </a:pP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5. ADC</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芯片与</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CPU</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接口</a:t>
            </a:r>
          </a:p>
          <a:p>
            <a:pPr marL="0" marR="0" lvl="0" indent="0" algn="just" defTabSz="914400" eaLnBrk="0" fontAlgn="base" latinLnBrk="0" hangingPunct="0">
              <a:lnSpc>
                <a:spcPct val="13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通常使用的</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一般都具有下列引脚：</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数据输出、启动转换、转换结束、时钟</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和</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参考电平</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等。</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与主机的连接就是处理这些引脚的连接问题。 </a:t>
            </a:r>
          </a:p>
        </p:txBody>
      </p:sp>
    </p:spTree>
    <p:extLst>
      <p:ext uri="{BB962C8B-B14F-4D97-AF65-F5344CB8AC3E}">
        <p14:creationId xmlns:p14="http://schemas.microsoft.com/office/powerpoint/2010/main" val="40049355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7A948AA3-B3A9-46A5-8142-C92E6E0C25EF}"/>
              </a:ext>
            </a:extLst>
          </p:cNvPr>
          <p:cNvSpPr txBox="1">
            <a:spLocks noChangeArrowheads="1"/>
          </p:cNvSpPr>
          <p:nvPr/>
        </p:nvSpPr>
        <p:spPr bwMode="auto">
          <a:xfrm>
            <a:off x="555176" y="1196752"/>
            <a:ext cx="10797408" cy="484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20000"/>
              </a:lnSpc>
              <a:spcBef>
                <a:spcPct val="50000"/>
              </a:spcBef>
              <a:spcAft>
                <a:spcPct val="0"/>
              </a:spcAft>
              <a:buClrTx/>
              <a:buSzTx/>
              <a:buFontTx/>
              <a:buNone/>
              <a:tabLst/>
              <a:defRPr/>
            </a:pPr>
            <a:r>
              <a:rPr kumimoji="1" lang="en-US" altLang="zh-CN" sz="2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① </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数据输出线的连接。 </a:t>
            </a:r>
          </a:p>
          <a:p>
            <a:pPr marL="0" marR="0" lvl="0" indent="0" algn="just" defTabSz="914400" eaLnBrk="0" fontAlgn="base" latinLnBrk="0" hangingPunct="0">
              <a:lnSpc>
                <a:spcPct val="12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模拟信号经</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转换，向主机送出数字量。所以，</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芯片</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就相当于给主机提供数据的输入设备。 </a:t>
            </a:r>
          </a:p>
          <a:p>
            <a:pPr marL="0" marR="0" lvl="0" indent="0" algn="just" defTabSz="914400" eaLnBrk="0" fontAlgn="base" latinLnBrk="0" hangingPunct="0">
              <a:lnSpc>
                <a:spcPct val="12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能够向主机提供数据的外设很多，它们的数据线都要连接到主机的数据总线上。为了防止总线冲突，任何时刻只能有一个设备发送信息。因此，这些能够发送数据的外设的数据输出端必须通过</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三态缓冲器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连接到数据总线上。由于有些外设的数据不断变化，如</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转换的结果，随模拟信号变化而变化，所以，为了能够稳定输出，还必须</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在三态缓冲器之前加上锁存器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，保持数据不变。为此，大多数向系统数据总线发送数据的设备都设置了</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锁存器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和</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三态缓冲器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，简称三态锁存缓冲器或三态锁存器。 </a:t>
            </a:r>
          </a:p>
        </p:txBody>
      </p:sp>
    </p:spTree>
    <p:extLst>
      <p:ext uri="{BB962C8B-B14F-4D97-AF65-F5344CB8AC3E}">
        <p14:creationId xmlns:p14="http://schemas.microsoft.com/office/powerpoint/2010/main" val="12596548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8161D86A-FB71-4F74-93FA-858CD8680651}"/>
              </a:ext>
            </a:extLst>
          </p:cNvPr>
          <p:cNvSpPr txBox="1">
            <a:spLocks noChangeArrowheads="1"/>
          </p:cNvSpPr>
          <p:nvPr/>
        </p:nvSpPr>
        <p:spPr bwMode="auto">
          <a:xfrm>
            <a:off x="837602" y="1268760"/>
            <a:ext cx="10516796" cy="527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05000"/>
              </a:lnSpc>
              <a:spcBef>
                <a:spcPct val="50000"/>
              </a:spcBef>
              <a:spcAft>
                <a:spcPct val="0"/>
              </a:spcAft>
              <a:buClrTx/>
              <a:buSzTx/>
              <a:buFontTx/>
              <a:buNone/>
              <a:tabLst/>
              <a:defRPr/>
            </a:pPr>
            <a:r>
              <a:rPr kumimoji="1" lang="en-US" altLang="zh-CN" sz="2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② A/D</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转换的启动信号。</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当一个</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在开始转换时，必须加一个启动信号。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芯片不同， 要求的启动信号也不同， 一般</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分脉冲启动信号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和</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电平控制信号。 </a:t>
            </a:r>
          </a:p>
          <a:p>
            <a:pPr marL="0" marR="0" lvl="0" indent="0" algn="just" defTabSz="914400" eaLnBrk="0" fontAlgn="base" latinLnBrk="0" hangingPunct="0">
              <a:lnSpc>
                <a:spcPct val="105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脉冲信号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启动转换的</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，只要在启动引脚加一个脉冲即可，如</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ADC0809</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AD574</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。通常都是采用外设输出信号和地址译码器的端口地址信号经逻辑电路进行控制。 </a:t>
            </a:r>
          </a:p>
          <a:p>
            <a:pPr marL="0" marR="0" lvl="0" indent="0" algn="just" defTabSz="914400" eaLnBrk="0" fontAlgn="base" latinLnBrk="0" hangingPunct="0">
              <a:lnSpc>
                <a:spcPct val="105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电平信号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启动转换是在启动引脚上加一个所要求的电平。电平加上之后，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转换开始，而且在转换过程中，必须保持这一电平，否则，将停止转换。在这种启动方式中，</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CPU</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送出的控制信号必须通过寄存器保持一段时间</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p>
          <a:p>
            <a:pPr marL="0" marR="0" lvl="0" indent="0" algn="just" defTabSz="914400" eaLnBrk="0" fontAlgn="base" latinLnBrk="0" hangingPunct="0">
              <a:lnSpc>
                <a:spcPct val="105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软件上通常是在要求启动</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转换的时刻，用一个输出指令产生启动信号，这就是编程启动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。此外，也可以利用</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定时器</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产生信号，这样可以方便地实现定时启动，适合于固定延迟时间的巡回检测等应用场合。 </a:t>
            </a:r>
          </a:p>
        </p:txBody>
      </p:sp>
    </p:spTree>
    <p:extLst>
      <p:ext uri="{BB962C8B-B14F-4D97-AF65-F5344CB8AC3E}">
        <p14:creationId xmlns:p14="http://schemas.microsoft.com/office/powerpoint/2010/main" val="4071085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3347990F-2064-465C-B718-A5C5E877991C}"/>
              </a:ext>
            </a:extLst>
          </p:cNvPr>
          <p:cNvSpPr txBox="1">
            <a:spLocks noChangeArrowheads="1"/>
          </p:cNvSpPr>
          <p:nvPr/>
        </p:nvSpPr>
        <p:spPr bwMode="auto">
          <a:xfrm>
            <a:off x="586620" y="1484784"/>
            <a:ext cx="110187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00000"/>
              </a:lnSpc>
              <a:spcBef>
                <a:spcPct val="50000"/>
              </a:spcBef>
              <a:spcAft>
                <a:spcPct val="0"/>
              </a:spcAft>
              <a:buClrTx/>
              <a:buSzTx/>
              <a:buFontTx/>
              <a:buNone/>
              <a:tabLst/>
              <a:defRPr/>
            </a:pPr>
            <a:r>
              <a:rPr kumimoji="1" lang="en-US" altLang="zh-CN" sz="2400" b="0"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③ </a:t>
            </a:r>
            <a:r>
              <a:rPr kumimoji="1" lang="zh-CN" altLang="en-US" sz="2400" b="1"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rPr>
              <a:t>转换结束信号的处理方式。 </a:t>
            </a:r>
          </a:p>
          <a:p>
            <a:pPr marL="0" marR="0" lvl="0" indent="0" algn="just"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当</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转换结束，</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输出一个转换结束信号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，通知主机，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转换已经结束，可以读取结果。主机检查判断</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转换是否结束的方法主要有四种： </a:t>
            </a:r>
          </a:p>
          <a:p>
            <a:pPr marL="0" marR="0" lvl="0" indent="0" algn="just"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中断方式。</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这种方式下，把结束信号作为中断请求信号接到主机的中断请求线上。当转换结束时，</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向</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CPU</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申请中断</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CPU</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响应中断后，在中断服务程序中读取数据。这种方式下</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CPU</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同时工作，适用于实时性较强或参数较多的数据采集系统。 </a:t>
            </a:r>
          </a:p>
          <a:p>
            <a:pPr marL="0" marR="0" lvl="0" indent="0" algn="just"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查询方式。</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这种方式下， 把结束信号作为状态信号经三态缓冲器送到主机系统</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数据总线的某一位上</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。主机在启动转换后开始查询是否转换结束，一旦查到结束信号，便读取数据。 这种方式的程序设计比较简单，实时性较强，是比较常用的一种方法。 </a:t>
            </a:r>
          </a:p>
        </p:txBody>
      </p:sp>
    </p:spTree>
    <p:extLst>
      <p:ext uri="{BB962C8B-B14F-4D97-AF65-F5344CB8AC3E}">
        <p14:creationId xmlns:p14="http://schemas.microsoft.com/office/powerpoint/2010/main" val="37874694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E8993725-39B2-4A8E-9BAA-9BC4800893B3}"/>
              </a:ext>
            </a:extLst>
          </p:cNvPr>
          <p:cNvSpPr txBox="1">
            <a:spLocks noChangeArrowheads="1"/>
          </p:cNvSpPr>
          <p:nvPr/>
        </p:nvSpPr>
        <p:spPr bwMode="auto">
          <a:xfrm>
            <a:off x="623392" y="1556792"/>
            <a:ext cx="1080120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30000"/>
              </a:lnSpc>
              <a:spcBef>
                <a:spcPct val="50000"/>
              </a:spcBef>
              <a:spcAft>
                <a:spcPct val="0"/>
              </a:spcAft>
              <a:buClrTx/>
              <a:buSzTx/>
              <a:buFontTx/>
              <a:buNone/>
              <a:tabLst/>
              <a:defRPr/>
            </a:pPr>
            <a:r>
              <a:rPr kumimoji="1" lang="en-US" altLang="zh-CN" sz="2400" b="0"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延时方式。</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这种方式下，不使用转换结束信号。主机启动</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转换后，延时一段略大于</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转换的时间，即可读取数据。延时通常可以采用软件延时程序，也可以用硬件完成延时。采用软件延时方式，无需硬件连线，但要</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占用主机大量时间。</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p>
          <a:p>
            <a:pPr marL="0" marR="0" lvl="0" indent="0" algn="just" defTabSz="914400" eaLnBrk="0" fontAlgn="base" latinLnBrk="0" hangingPunct="0">
              <a:lnSpc>
                <a:spcPct val="13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延时方式多用于主机处理任务较少的系统中。 </a:t>
            </a:r>
          </a:p>
          <a:p>
            <a:pPr marL="0" marR="0" lvl="0" indent="0" algn="just" defTabSz="914400" eaLnBrk="0" fontAlgn="base" latinLnBrk="0" hangingPunct="0">
              <a:lnSpc>
                <a:spcPct val="130000"/>
              </a:lnSpc>
              <a:spcBef>
                <a:spcPct val="50000"/>
              </a:spcBef>
              <a:spcAft>
                <a:spcPct val="0"/>
              </a:spcAft>
              <a:buClrTx/>
              <a:buSzTx/>
              <a:buFontTx/>
              <a:buNone/>
              <a:tabLst/>
              <a:defRPr/>
            </a:pP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 DMA</a:t>
            </a:r>
            <a:r>
              <a:rPr kumimoji="1" lang="zh-CN" altLang="en-US" sz="2400" b="1" i="0" u="none" strike="noStrike" kern="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rPr>
              <a:t>方式。</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这种方式下，把</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结束信号作为</a:t>
            </a:r>
            <a:r>
              <a:rPr kumimoji="1"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DMA</a:t>
            </a:r>
            <a:r>
              <a:rPr kumimoji="1"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请求信号</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。转换结束，即启动</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DMA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传送，通过</a:t>
            </a:r>
            <a:r>
              <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DMA</a:t>
            </a:r>
            <a:r>
              <a:rPr kumimoji="1"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控制器直接将数据送入内存缓冲区。这种方式特别适合要求高速采集大量数据的情况。 </a:t>
            </a:r>
          </a:p>
          <a:p>
            <a:pPr marL="0" marR="0" lvl="0" indent="0" defTabSz="914400" eaLnBrk="0" fontAlgn="base" latinLnBrk="0" hangingPunct="0">
              <a:lnSpc>
                <a:spcPct val="130000"/>
              </a:lnSpc>
              <a:spcBef>
                <a:spcPct val="50000"/>
              </a:spcBef>
              <a:spcAft>
                <a:spcPct val="0"/>
              </a:spcAft>
              <a:buClrTx/>
              <a:buSzTx/>
              <a:buFontTx/>
              <a:buNone/>
              <a:tabLst/>
              <a:defRPr/>
            </a:pPr>
            <a:endParaRPr kumimoji="1"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931732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2">
            <a:extLst>
              <a:ext uri="{FF2B5EF4-FFF2-40B4-BE49-F238E27FC236}">
                <a16:creationId xmlns:a16="http://schemas.microsoft.com/office/drawing/2014/main" id="{628F296B-6094-4336-9E27-C2C80755BDEF}"/>
              </a:ext>
            </a:extLst>
          </p:cNvPr>
          <p:cNvSpPr txBox="1">
            <a:spLocks noChangeArrowheads="1"/>
          </p:cNvSpPr>
          <p:nvPr/>
        </p:nvSpPr>
        <p:spPr bwMode="auto">
          <a:xfrm>
            <a:off x="695400" y="1556792"/>
            <a:ext cx="105131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0" fontAlgn="base" latinLnBrk="0" hangingPunct="0">
              <a:lnSpc>
                <a:spcPct val="110000"/>
              </a:lnSpc>
              <a:spcBef>
                <a:spcPct val="50000"/>
              </a:spcBef>
              <a:spcAft>
                <a:spcPct val="0"/>
              </a:spcAft>
              <a:buClrTx/>
              <a:buSzTx/>
              <a:buFontTx/>
              <a:buNone/>
              <a:tabLst/>
              <a:defRPr/>
            </a:pPr>
            <a:r>
              <a:rPr kumimoji="1" lang="en-US" altLang="zh-CN" sz="2400" b="0"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       </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④ </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时钟的提供。 </a:t>
            </a:r>
          </a:p>
          <a:p>
            <a:pPr marL="0" marR="0" lvl="0" indent="0" algn="just" defTabSz="914400" eaLnBrk="0" fontAlgn="base" latinLnBrk="0" hangingPunct="0">
              <a:lnSpc>
                <a:spcPct val="110000"/>
              </a:lnSpc>
              <a:spcBef>
                <a:spcPct val="50000"/>
              </a:spcBef>
              <a:spcAft>
                <a:spcPct val="0"/>
              </a:spcAft>
              <a:buClrTx/>
              <a:buSzTx/>
              <a:buFontTx/>
              <a:buNone/>
              <a:tabLst/>
              <a:defRPr/>
            </a:pP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        时钟是决定</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a:t>
            </a:r>
            <a:r>
              <a:rPr kumimoji="1" lang="en-US" altLang="zh-CN"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D</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转换速度的基准，整个转换过程都是在时钟作用下完成的。时钟信号的提供有两种。一种是由</a:t>
            </a: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外部提供</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，它可用单独的振荡电路产生，更多的则用主机时钟分频得到；另一种是由</a:t>
            </a:r>
            <a:r>
              <a:rPr kumimoji="1"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rPr>
              <a:t>芯片内部提供</a:t>
            </a:r>
            <a:r>
              <a:rPr kumimoji="1" lang="zh-CN" altLang="en-US" sz="2400" b="1" i="0" u="none" strike="noStrike" kern="0" cap="none" spc="0" normalizeH="0" baseline="0" noProof="0" dirty="0">
                <a:ln>
                  <a:noFill/>
                </a:ln>
                <a:effectLst/>
                <a:uLnTx/>
                <a:uFillTx/>
                <a:latin typeface="Times New Roman" panose="02020603050405020304" pitchFamily="18" charset="0"/>
                <a:ea typeface="黑体" panose="02010609060101010101" pitchFamily="49" charset="-122"/>
              </a:rPr>
              <a:t>，一般用启动信号启动内部时钟电路， 只在转换过程中才起作用。 </a:t>
            </a:r>
          </a:p>
        </p:txBody>
      </p:sp>
    </p:spTree>
    <p:extLst>
      <p:ext uri="{BB962C8B-B14F-4D97-AF65-F5344CB8AC3E}">
        <p14:creationId xmlns:p14="http://schemas.microsoft.com/office/powerpoint/2010/main" val="7716293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71">
            <a:extLst>
              <a:ext uri="{FF2B5EF4-FFF2-40B4-BE49-F238E27FC236}">
                <a16:creationId xmlns:a16="http://schemas.microsoft.com/office/drawing/2014/main" id="{6360D126-E7F3-4C96-ADD0-1BBE43EE5D65}"/>
              </a:ext>
            </a:extLst>
          </p:cNvPr>
          <p:cNvSpPr txBox="1">
            <a:spLocks noChangeArrowheads="1"/>
          </p:cNvSpPr>
          <p:nvPr/>
        </p:nvSpPr>
        <p:spPr bwMode="auto">
          <a:xfrm>
            <a:off x="590685" y="1864295"/>
            <a:ext cx="2393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None/>
            </a:pPr>
            <a:r>
              <a:rPr lang="en-US" altLang="zh-CN" sz="2400" b="1" kern="0" dirty="0">
                <a:solidFill>
                  <a:srgbClr val="C00000"/>
                </a:solidFill>
                <a:latin typeface="Times New Roman" panose="02020603050405020304" pitchFamily="18" charset="0"/>
                <a:ea typeface="黑体" panose="02010609060101010101" pitchFamily="49" charset="-122"/>
              </a:rPr>
              <a:t>⑴   </a:t>
            </a:r>
            <a:r>
              <a:rPr lang="zh-CN" altLang="en-US" sz="2400" b="1" kern="0" dirty="0">
                <a:solidFill>
                  <a:srgbClr val="C00000"/>
                </a:solidFill>
                <a:latin typeface="Times New Roman" panose="02020603050405020304" pitchFamily="18" charset="0"/>
                <a:ea typeface="黑体" panose="02010609060101010101" pitchFamily="49" charset="-122"/>
              </a:rPr>
              <a:t>直接连接</a:t>
            </a:r>
          </a:p>
        </p:txBody>
      </p:sp>
      <p:sp>
        <p:nvSpPr>
          <p:cNvPr id="4" name="Text Box 75">
            <a:extLst>
              <a:ext uri="{FF2B5EF4-FFF2-40B4-BE49-F238E27FC236}">
                <a16:creationId xmlns:a16="http://schemas.microsoft.com/office/drawing/2014/main" id="{04974BCA-9B79-4339-B7B1-63A96141941F}"/>
              </a:ext>
            </a:extLst>
          </p:cNvPr>
          <p:cNvSpPr txBox="1">
            <a:spLocks noChangeArrowheads="1"/>
          </p:cNvSpPr>
          <p:nvPr/>
        </p:nvSpPr>
        <p:spPr bwMode="auto">
          <a:xfrm>
            <a:off x="668485" y="4638238"/>
            <a:ext cx="2954463"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None/>
            </a:pPr>
            <a:r>
              <a:rPr lang="en-US" altLang="zh-CN" sz="2400" b="1" kern="0" dirty="0">
                <a:solidFill>
                  <a:srgbClr val="3420AC"/>
                </a:solidFill>
                <a:latin typeface="Times New Roman" panose="02020603050405020304" pitchFamily="18" charset="0"/>
                <a:ea typeface="黑体" panose="02010609060101010101" pitchFamily="49" charset="-122"/>
              </a:rPr>
              <a:t>MOV      AL</a:t>
            </a:r>
            <a:r>
              <a:rPr lang="zh-CN" altLang="en-US" sz="2400" b="1" kern="0" dirty="0">
                <a:solidFill>
                  <a:srgbClr val="3420AC"/>
                </a:solidFill>
                <a:latin typeface="Times New Roman" panose="02020603050405020304" pitchFamily="18" charset="0"/>
                <a:ea typeface="黑体" panose="02010609060101010101" pitchFamily="49" charset="-122"/>
              </a:rPr>
              <a:t>，</a:t>
            </a:r>
            <a:r>
              <a:rPr lang="en-US" altLang="zh-CN" sz="2400" b="1" kern="0" dirty="0">
                <a:solidFill>
                  <a:srgbClr val="3420AC"/>
                </a:solidFill>
                <a:latin typeface="Times New Roman" panose="02020603050405020304" pitchFamily="18" charset="0"/>
                <a:ea typeface="黑体" panose="02010609060101010101" pitchFamily="49" charset="-122"/>
              </a:rPr>
              <a:t>07H</a:t>
            </a:r>
          </a:p>
          <a:p>
            <a:pPr defTabSz="914400" eaLnBrk="0" fontAlgn="base" hangingPunct="0">
              <a:spcBef>
                <a:spcPct val="50000"/>
              </a:spcBef>
              <a:spcAft>
                <a:spcPct val="0"/>
              </a:spcAft>
              <a:buClrTx/>
              <a:buSzTx/>
              <a:buNone/>
            </a:pPr>
            <a:r>
              <a:rPr lang="en-US" altLang="zh-CN" sz="2400" b="1" kern="0" dirty="0">
                <a:solidFill>
                  <a:srgbClr val="3420AC"/>
                </a:solidFill>
                <a:latin typeface="Times New Roman" panose="02020603050405020304" pitchFamily="18" charset="0"/>
                <a:ea typeface="黑体" panose="02010609060101010101" pitchFamily="49" charset="-122"/>
              </a:rPr>
              <a:t>OUT       84H</a:t>
            </a:r>
            <a:r>
              <a:rPr lang="zh-CN" altLang="en-US" sz="2400" b="1" kern="0" dirty="0">
                <a:solidFill>
                  <a:srgbClr val="3420AC"/>
                </a:solidFill>
                <a:latin typeface="Times New Roman" panose="02020603050405020304" pitchFamily="18" charset="0"/>
                <a:ea typeface="黑体" panose="02010609060101010101" pitchFamily="49" charset="-122"/>
              </a:rPr>
              <a:t>，</a:t>
            </a:r>
            <a:r>
              <a:rPr lang="en-US" altLang="zh-CN" sz="2400" b="1" kern="0" dirty="0">
                <a:solidFill>
                  <a:srgbClr val="3420AC"/>
                </a:solidFill>
                <a:latin typeface="Times New Roman" panose="02020603050405020304" pitchFamily="18" charset="0"/>
                <a:ea typeface="黑体" panose="02010609060101010101" pitchFamily="49" charset="-122"/>
              </a:rPr>
              <a:t>AL</a:t>
            </a:r>
          </a:p>
          <a:p>
            <a:pPr defTabSz="914400" eaLnBrk="0" fontAlgn="base" hangingPunct="0">
              <a:spcBef>
                <a:spcPct val="50000"/>
              </a:spcBef>
              <a:spcAft>
                <a:spcPct val="0"/>
              </a:spcAft>
              <a:buClrTx/>
              <a:buSzTx/>
              <a:buNone/>
            </a:pPr>
            <a:r>
              <a:rPr lang="en-US" altLang="zh-CN" sz="2400" b="1" kern="0" dirty="0">
                <a:solidFill>
                  <a:srgbClr val="3420AC"/>
                </a:solidFill>
                <a:latin typeface="Times New Roman" panose="02020603050405020304" pitchFamily="18" charset="0"/>
                <a:ea typeface="黑体" panose="02010609060101010101" pitchFamily="49" charset="-122"/>
              </a:rPr>
              <a:t>CALL     DELAY120</a:t>
            </a:r>
          </a:p>
          <a:p>
            <a:pPr defTabSz="914400" eaLnBrk="0" fontAlgn="base" hangingPunct="0">
              <a:spcBef>
                <a:spcPct val="50000"/>
              </a:spcBef>
              <a:spcAft>
                <a:spcPct val="0"/>
              </a:spcAft>
              <a:buClrTx/>
              <a:buSzTx/>
              <a:buNone/>
            </a:pPr>
            <a:r>
              <a:rPr lang="en-US" altLang="zh-CN" sz="2400" b="1" kern="0" dirty="0">
                <a:solidFill>
                  <a:srgbClr val="3420AC"/>
                </a:solidFill>
                <a:latin typeface="Times New Roman" panose="02020603050405020304" pitchFamily="18" charset="0"/>
                <a:ea typeface="黑体" panose="02010609060101010101" pitchFamily="49" charset="-122"/>
              </a:rPr>
              <a:t>IN           AL</a:t>
            </a:r>
            <a:r>
              <a:rPr lang="zh-CN" altLang="en-US" sz="2400" b="1" kern="0" dirty="0">
                <a:solidFill>
                  <a:srgbClr val="3420AC"/>
                </a:solidFill>
                <a:latin typeface="Times New Roman" panose="02020603050405020304" pitchFamily="18" charset="0"/>
                <a:ea typeface="黑体" panose="02010609060101010101" pitchFamily="49" charset="-122"/>
              </a:rPr>
              <a:t>，</a:t>
            </a:r>
            <a:r>
              <a:rPr lang="en-US" altLang="zh-CN" sz="2400" b="1" kern="0" dirty="0">
                <a:solidFill>
                  <a:srgbClr val="3420AC"/>
                </a:solidFill>
                <a:latin typeface="Times New Roman" panose="02020603050405020304" pitchFamily="18" charset="0"/>
                <a:ea typeface="黑体" panose="02010609060101010101" pitchFamily="49" charset="-122"/>
              </a:rPr>
              <a:t>84H</a:t>
            </a:r>
          </a:p>
        </p:txBody>
      </p:sp>
      <p:sp>
        <p:nvSpPr>
          <p:cNvPr id="5" name="Text Box 76">
            <a:extLst>
              <a:ext uri="{FF2B5EF4-FFF2-40B4-BE49-F238E27FC236}">
                <a16:creationId xmlns:a16="http://schemas.microsoft.com/office/drawing/2014/main" id="{4BE3BD27-5711-4A9C-8BBD-FCF9878E6AF5}"/>
              </a:ext>
            </a:extLst>
          </p:cNvPr>
          <p:cNvSpPr txBox="1">
            <a:spLocks noChangeArrowheads="1"/>
          </p:cNvSpPr>
          <p:nvPr/>
        </p:nvSpPr>
        <p:spPr bwMode="auto">
          <a:xfrm>
            <a:off x="4386658" y="5614897"/>
            <a:ext cx="756071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defTabSz="914400" eaLnBrk="0" fontAlgn="base" hangingPunct="0">
              <a:spcBef>
                <a:spcPct val="50000"/>
              </a:spcBef>
              <a:spcAft>
                <a:spcPct val="0"/>
              </a:spcAft>
              <a:buClrTx/>
              <a:buSzTx/>
              <a:buFontTx/>
              <a:buNone/>
            </a:pPr>
            <a:r>
              <a:rPr lang="zh-CN" altLang="en-US" sz="2400" b="1" kern="0" dirty="0">
                <a:solidFill>
                  <a:srgbClr val="C00000"/>
                </a:solidFill>
                <a:latin typeface="Times New Roman" panose="02020603050405020304" pitchFamily="18" charset="0"/>
                <a:ea typeface="黑体" panose="02010609060101010101" pitchFamily="49" charset="-122"/>
              </a:rPr>
              <a:t>若采用中断方式，可用</a:t>
            </a:r>
            <a:r>
              <a:rPr lang="en-US" altLang="zh-CN" sz="2400" b="1" kern="0" dirty="0">
                <a:solidFill>
                  <a:srgbClr val="C00000"/>
                </a:solidFill>
                <a:latin typeface="Times New Roman" panose="02020603050405020304" pitchFamily="18" charset="0"/>
                <a:ea typeface="黑体" panose="02010609060101010101" pitchFamily="49" charset="-122"/>
              </a:rPr>
              <a:t>ADC0809</a:t>
            </a:r>
            <a:r>
              <a:rPr lang="zh-CN" altLang="en-US" sz="2400" b="1" kern="0" dirty="0">
                <a:solidFill>
                  <a:srgbClr val="C00000"/>
                </a:solidFill>
                <a:latin typeface="Times New Roman" panose="02020603050405020304" pitchFamily="18" charset="0"/>
                <a:ea typeface="黑体" panose="02010609060101010101" pitchFamily="49" charset="-122"/>
              </a:rPr>
              <a:t>的</a:t>
            </a:r>
            <a:r>
              <a:rPr lang="en-US" altLang="zh-CN" sz="2400" b="1" kern="0" dirty="0">
                <a:solidFill>
                  <a:srgbClr val="C00000"/>
                </a:solidFill>
                <a:latin typeface="Times New Roman" panose="02020603050405020304" pitchFamily="18" charset="0"/>
                <a:ea typeface="黑体" panose="02010609060101010101" pitchFamily="49" charset="-122"/>
              </a:rPr>
              <a:t>EOC</a:t>
            </a:r>
            <a:r>
              <a:rPr lang="zh-CN" altLang="en-US" sz="2400" b="1" kern="0" dirty="0">
                <a:solidFill>
                  <a:srgbClr val="C00000"/>
                </a:solidFill>
                <a:latin typeface="Times New Roman" panose="02020603050405020304" pitchFamily="18" charset="0"/>
                <a:ea typeface="黑体" panose="02010609060101010101" pitchFamily="49" charset="-122"/>
              </a:rPr>
              <a:t>输出端作为</a:t>
            </a:r>
            <a:r>
              <a:rPr lang="en-US" altLang="zh-CN" sz="2400" b="1" kern="0" dirty="0">
                <a:solidFill>
                  <a:srgbClr val="C00000"/>
                </a:solidFill>
                <a:latin typeface="Times New Roman" panose="02020603050405020304" pitchFamily="18" charset="0"/>
                <a:ea typeface="黑体" panose="02010609060101010101" pitchFamily="49" charset="-122"/>
              </a:rPr>
              <a:t>CPU</a:t>
            </a:r>
            <a:r>
              <a:rPr lang="zh-CN" altLang="en-US" sz="2400" b="1" kern="0" dirty="0">
                <a:solidFill>
                  <a:srgbClr val="C00000"/>
                </a:solidFill>
                <a:latin typeface="Times New Roman" panose="02020603050405020304" pitchFamily="18" charset="0"/>
                <a:ea typeface="黑体" panose="02010609060101010101" pitchFamily="49" charset="-122"/>
              </a:rPr>
              <a:t>的中断申请信号，在中断服务程序中读入转换后的数据</a:t>
            </a:r>
            <a:r>
              <a:rPr lang="zh-CN" altLang="en-US" sz="2400" b="1" dirty="0">
                <a:solidFill>
                  <a:srgbClr val="C00000"/>
                </a:solidFill>
                <a:ea typeface="楷体_GB2312" pitchFamily="49" charset="-122"/>
              </a:rPr>
              <a:t>。</a:t>
            </a:r>
            <a:endParaRPr lang="zh-CN" altLang="en-US" sz="1600" b="1" dirty="0">
              <a:solidFill>
                <a:srgbClr val="C00000"/>
              </a:solidFill>
              <a:ea typeface="楷体_GB2312" pitchFamily="49" charset="-122"/>
            </a:endParaRPr>
          </a:p>
        </p:txBody>
      </p:sp>
      <p:grpSp>
        <p:nvGrpSpPr>
          <p:cNvPr id="6" name="Group 79">
            <a:extLst>
              <a:ext uri="{FF2B5EF4-FFF2-40B4-BE49-F238E27FC236}">
                <a16:creationId xmlns:a16="http://schemas.microsoft.com/office/drawing/2014/main" id="{8E85D532-59EC-4869-9F01-F03B779DDAB0}"/>
              </a:ext>
            </a:extLst>
          </p:cNvPr>
          <p:cNvGrpSpPr>
            <a:grpSpLocks/>
          </p:cNvGrpSpPr>
          <p:nvPr/>
        </p:nvGrpSpPr>
        <p:grpSpPr bwMode="auto">
          <a:xfrm>
            <a:off x="609748" y="2267098"/>
            <a:ext cx="4075113" cy="2492375"/>
            <a:chOff x="-201" y="676"/>
            <a:chExt cx="2567" cy="1570"/>
          </a:xfrm>
        </p:grpSpPr>
        <p:sp>
          <p:nvSpPr>
            <p:cNvPr id="7" name="Text Box 73">
              <a:extLst>
                <a:ext uri="{FF2B5EF4-FFF2-40B4-BE49-F238E27FC236}">
                  <a16:creationId xmlns:a16="http://schemas.microsoft.com/office/drawing/2014/main" id="{C16D2B99-D029-4BBC-B51B-E5C6AD5EA763}"/>
                </a:ext>
              </a:extLst>
            </p:cNvPr>
            <p:cNvSpPr txBox="1">
              <a:spLocks noChangeArrowheads="1"/>
            </p:cNvSpPr>
            <p:nvPr/>
          </p:nvSpPr>
          <p:spPr bwMode="auto">
            <a:xfrm>
              <a:off x="-201" y="676"/>
              <a:ext cx="2567" cy="1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ADC0809</a:t>
              </a:r>
              <a:r>
                <a:rPr kumimoji="0"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具有三态输出缓冲器，可以与</a:t>
              </a:r>
              <a:r>
                <a:rPr kumimoji="0" lang="en-US" altLang="zh-CN"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CPU</a:t>
              </a:r>
              <a:r>
                <a:rPr kumimoji="0"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直接连接。</a:t>
              </a:r>
            </a:p>
            <a:p>
              <a:pPr marL="0" marR="0" lvl="0" indent="0" defTabSz="914400" eaLnBrk="0" fontAlgn="base" latinLnBrk="0" hangingPunct="0">
                <a:lnSpc>
                  <a:spcPct val="100000"/>
                </a:lnSpc>
                <a:spcBef>
                  <a:spcPct val="50000"/>
                </a:spcBef>
                <a:spcAft>
                  <a:spcPct val="0"/>
                </a:spcAft>
                <a:buClrTx/>
                <a:buSzTx/>
                <a:buFontTx/>
                <a:buNone/>
                <a:tabLst/>
                <a:defRPr/>
              </a:pPr>
              <a:r>
                <a:rPr kumimoji="0"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若地址译码器的</a:t>
              </a:r>
              <a:r>
                <a:rPr kumimoji="0"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输出</a:t>
              </a:r>
              <a:r>
                <a:rPr kumimoji="0"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Y1</a:t>
              </a:r>
              <a:r>
                <a:rPr kumimoji="0" lang="zh-CN" altLang="en-US"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的地址为</a:t>
              </a:r>
              <a:r>
                <a:rPr kumimoji="0"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84H~87H</a:t>
              </a:r>
              <a:r>
                <a:rPr kumimoji="0"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，则采用无条件传送方式从输入通道</a:t>
              </a:r>
              <a:r>
                <a:rPr kumimoji="0" lang="en-US" altLang="zh-CN" sz="2400" b="1" i="0" u="none" strike="noStrike" kern="0" cap="none" spc="0" normalizeH="0" noProof="0" dirty="0">
                  <a:ln>
                    <a:noFill/>
                  </a:ln>
                  <a:solidFill>
                    <a:srgbClr val="FFC000"/>
                  </a:solidFill>
                  <a:effectLst/>
                  <a:uLnTx/>
                  <a:uFillTx/>
                  <a:latin typeface="Times New Roman" panose="02020603050405020304" pitchFamily="18" charset="0"/>
                  <a:ea typeface="黑体" panose="02010609060101010101" pitchFamily="49" charset="-122"/>
                </a:rPr>
                <a:t>IN7</a:t>
              </a:r>
              <a:r>
                <a:rPr kumimoji="0" lang="zh-CN" altLang="en-US" sz="2400" b="1" i="0" u="none" strike="noStrike" kern="0" cap="none" spc="0" normalizeH="0" noProof="0" dirty="0">
                  <a:ln>
                    <a:noFill/>
                  </a:ln>
                  <a:effectLst/>
                  <a:uLnTx/>
                  <a:uFillTx/>
                  <a:latin typeface="Times New Roman" panose="02020603050405020304" pitchFamily="18" charset="0"/>
                  <a:ea typeface="黑体" panose="02010609060101010101" pitchFamily="49" charset="-122"/>
                </a:rPr>
                <a:t>读入一个模拟量的程序为：</a:t>
              </a:r>
            </a:p>
          </p:txBody>
        </p:sp>
        <p:sp>
          <p:nvSpPr>
            <p:cNvPr id="8" name="Line 78">
              <a:extLst>
                <a:ext uri="{FF2B5EF4-FFF2-40B4-BE49-F238E27FC236}">
                  <a16:creationId xmlns:a16="http://schemas.microsoft.com/office/drawing/2014/main" id="{0C1DD90B-4F8E-4089-A25D-6D9664BCC1D2}"/>
                </a:ext>
              </a:extLst>
            </p:cNvPr>
            <p:cNvSpPr>
              <a:spLocks noChangeShapeType="1"/>
            </p:cNvSpPr>
            <p:nvPr/>
          </p:nvSpPr>
          <p:spPr bwMode="auto">
            <a:xfrm>
              <a:off x="1919" y="1710"/>
              <a:ext cx="252"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effectLst/>
                <a:uLnTx/>
                <a:uFillTx/>
                <a:latin typeface="Arial" panose="020B0604020202020204" pitchFamily="34" charset="0"/>
                <a:ea typeface="宋体" panose="02010600030101010101" pitchFamily="2" charset="-122"/>
              </a:endParaRPr>
            </a:p>
          </p:txBody>
        </p:sp>
      </p:grpSp>
      <p:grpSp>
        <p:nvGrpSpPr>
          <p:cNvPr id="9" name="Group 84">
            <a:extLst>
              <a:ext uri="{FF2B5EF4-FFF2-40B4-BE49-F238E27FC236}">
                <a16:creationId xmlns:a16="http://schemas.microsoft.com/office/drawing/2014/main" id="{83092E85-79F9-465E-9ED8-68A6AE58B2A7}"/>
              </a:ext>
            </a:extLst>
          </p:cNvPr>
          <p:cNvGrpSpPr>
            <a:grpSpLocks/>
          </p:cNvGrpSpPr>
          <p:nvPr/>
        </p:nvGrpSpPr>
        <p:grpSpPr bwMode="auto">
          <a:xfrm>
            <a:off x="5339654" y="1125537"/>
            <a:ext cx="5561012" cy="4606925"/>
            <a:chOff x="2259" y="240"/>
            <a:chExt cx="3503" cy="2902"/>
          </a:xfrm>
        </p:grpSpPr>
        <p:sp>
          <p:nvSpPr>
            <p:cNvPr id="10" name="Rectangle 3">
              <a:extLst>
                <a:ext uri="{FF2B5EF4-FFF2-40B4-BE49-F238E27FC236}">
                  <a16:creationId xmlns:a16="http://schemas.microsoft.com/office/drawing/2014/main" id="{B0918338-C327-44A7-BF74-13DD1AE8309B}"/>
                </a:ext>
              </a:extLst>
            </p:cNvPr>
            <p:cNvSpPr>
              <a:spLocks noChangeArrowheads="1"/>
            </p:cNvSpPr>
            <p:nvPr/>
          </p:nvSpPr>
          <p:spPr bwMode="auto">
            <a:xfrm>
              <a:off x="3919" y="501"/>
              <a:ext cx="1152" cy="2364"/>
            </a:xfrm>
            <a:prstGeom prst="rect">
              <a:avLst/>
            </a:prstGeom>
            <a:solidFill>
              <a:srgbClr val="FD95B8"/>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11" name="Group 11">
              <a:extLst>
                <a:ext uri="{FF2B5EF4-FFF2-40B4-BE49-F238E27FC236}">
                  <a16:creationId xmlns:a16="http://schemas.microsoft.com/office/drawing/2014/main" id="{6C46FB31-7E05-48D8-B131-E3D06A058A0A}"/>
                </a:ext>
              </a:extLst>
            </p:cNvPr>
            <p:cNvGrpSpPr>
              <a:grpSpLocks/>
            </p:cNvGrpSpPr>
            <p:nvPr/>
          </p:nvGrpSpPr>
          <p:grpSpPr bwMode="auto">
            <a:xfrm>
              <a:off x="2752" y="240"/>
              <a:ext cx="912" cy="1044"/>
              <a:chOff x="1560" y="1032"/>
              <a:chExt cx="912" cy="1044"/>
            </a:xfrm>
          </p:grpSpPr>
          <p:grpSp>
            <p:nvGrpSpPr>
              <p:cNvPr id="75" name="Group 9">
                <a:extLst>
                  <a:ext uri="{FF2B5EF4-FFF2-40B4-BE49-F238E27FC236}">
                    <a16:creationId xmlns:a16="http://schemas.microsoft.com/office/drawing/2014/main" id="{576A2CCE-E2DE-4C18-81F3-CF8B050EE308}"/>
                  </a:ext>
                </a:extLst>
              </p:cNvPr>
              <p:cNvGrpSpPr>
                <a:grpSpLocks/>
              </p:cNvGrpSpPr>
              <p:nvPr/>
            </p:nvGrpSpPr>
            <p:grpSpPr bwMode="auto">
              <a:xfrm>
                <a:off x="1560" y="1032"/>
                <a:ext cx="828" cy="1044"/>
                <a:chOff x="1560" y="1032"/>
                <a:chExt cx="828" cy="1044"/>
              </a:xfrm>
            </p:grpSpPr>
            <p:sp>
              <p:nvSpPr>
                <p:cNvPr id="77" name="Oval 4">
                  <a:extLst>
                    <a:ext uri="{FF2B5EF4-FFF2-40B4-BE49-F238E27FC236}">
                      <a16:creationId xmlns:a16="http://schemas.microsoft.com/office/drawing/2014/main" id="{A018D330-232F-47E3-B4CC-A40447EB9D90}"/>
                    </a:ext>
                  </a:extLst>
                </p:cNvPr>
                <p:cNvSpPr>
                  <a:spLocks noChangeArrowheads="1"/>
                </p:cNvSpPr>
                <p:nvPr/>
              </p:nvSpPr>
              <p:spPr bwMode="auto">
                <a:xfrm>
                  <a:off x="1635" y="1392"/>
                  <a:ext cx="753" cy="372"/>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8" name="Oval 5">
                  <a:extLst>
                    <a:ext uri="{FF2B5EF4-FFF2-40B4-BE49-F238E27FC236}">
                      <a16:creationId xmlns:a16="http://schemas.microsoft.com/office/drawing/2014/main" id="{00355B1C-14C5-4A46-B9F2-65961E8F38F3}"/>
                    </a:ext>
                  </a:extLst>
                </p:cNvPr>
                <p:cNvSpPr>
                  <a:spLocks noChangeArrowheads="1"/>
                </p:cNvSpPr>
                <p:nvPr/>
              </p:nvSpPr>
              <p:spPr bwMode="auto">
                <a:xfrm>
                  <a:off x="1608" y="1293"/>
                  <a:ext cx="576" cy="576"/>
                </a:xfrm>
                <a:prstGeom prst="ellipse">
                  <a:avLst/>
                </a:prstGeom>
                <a:solidFill>
                  <a:srgbClr val="6699FF"/>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9" name="Rectangle 8">
                  <a:extLst>
                    <a:ext uri="{FF2B5EF4-FFF2-40B4-BE49-F238E27FC236}">
                      <a16:creationId xmlns:a16="http://schemas.microsoft.com/office/drawing/2014/main" id="{AB1D6357-EB3A-44CD-9332-602629C1F87D}"/>
                    </a:ext>
                  </a:extLst>
                </p:cNvPr>
                <p:cNvSpPr>
                  <a:spLocks noChangeArrowheads="1"/>
                </p:cNvSpPr>
                <p:nvPr/>
              </p:nvSpPr>
              <p:spPr bwMode="auto">
                <a:xfrm>
                  <a:off x="1560" y="1032"/>
                  <a:ext cx="567" cy="1044"/>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76" name="AutoShape 10">
                <a:extLst>
                  <a:ext uri="{FF2B5EF4-FFF2-40B4-BE49-F238E27FC236}">
                    <a16:creationId xmlns:a16="http://schemas.microsoft.com/office/drawing/2014/main" id="{5DF5B646-F29F-4136-9C37-9480C279B255}"/>
                  </a:ext>
                </a:extLst>
              </p:cNvPr>
              <p:cNvSpPr>
                <a:spLocks noChangeArrowheads="1"/>
              </p:cNvSpPr>
              <p:nvPr/>
            </p:nvSpPr>
            <p:spPr bwMode="auto">
              <a:xfrm>
                <a:off x="2388" y="1536"/>
                <a:ext cx="84"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12" name="Group 12">
              <a:extLst>
                <a:ext uri="{FF2B5EF4-FFF2-40B4-BE49-F238E27FC236}">
                  <a16:creationId xmlns:a16="http://schemas.microsoft.com/office/drawing/2014/main" id="{4708D379-2B47-4B47-85D1-6A526C78010F}"/>
                </a:ext>
              </a:extLst>
            </p:cNvPr>
            <p:cNvGrpSpPr>
              <a:grpSpLocks/>
            </p:cNvGrpSpPr>
            <p:nvPr/>
          </p:nvGrpSpPr>
          <p:grpSpPr bwMode="auto">
            <a:xfrm>
              <a:off x="2752" y="600"/>
              <a:ext cx="912" cy="1044"/>
              <a:chOff x="1560" y="1032"/>
              <a:chExt cx="912" cy="1044"/>
            </a:xfrm>
          </p:grpSpPr>
          <p:grpSp>
            <p:nvGrpSpPr>
              <p:cNvPr id="70" name="Group 13">
                <a:extLst>
                  <a:ext uri="{FF2B5EF4-FFF2-40B4-BE49-F238E27FC236}">
                    <a16:creationId xmlns:a16="http://schemas.microsoft.com/office/drawing/2014/main" id="{B3149E02-81ED-4EF3-B640-2BDAB92A221F}"/>
                  </a:ext>
                </a:extLst>
              </p:cNvPr>
              <p:cNvGrpSpPr>
                <a:grpSpLocks/>
              </p:cNvGrpSpPr>
              <p:nvPr/>
            </p:nvGrpSpPr>
            <p:grpSpPr bwMode="auto">
              <a:xfrm>
                <a:off x="1560" y="1032"/>
                <a:ext cx="828" cy="1044"/>
                <a:chOff x="1560" y="1032"/>
                <a:chExt cx="828" cy="1044"/>
              </a:xfrm>
            </p:grpSpPr>
            <p:sp>
              <p:nvSpPr>
                <p:cNvPr id="72" name="Oval 14">
                  <a:extLst>
                    <a:ext uri="{FF2B5EF4-FFF2-40B4-BE49-F238E27FC236}">
                      <a16:creationId xmlns:a16="http://schemas.microsoft.com/office/drawing/2014/main" id="{05F5B892-8D94-4BE6-914D-AEEF17854B5F}"/>
                    </a:ext>
                  </a:extLst>
                </p:cNvPr>
                <p:cNvSpPr>
                  <a:spLocks noChangeArrowheads="1"/>
                </p:cNvSpPr>
                <p:nvPr/>
              </p:nvSpPr>
              <p:spPr bwMode="auto">
                <a:xfrm>
                  <a:off x="1635" y="1392"/>
                  <a:ext cx="753" cy="372"/>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3" name="Oval 15">
                  <a:extLst>
                    <a:ext uri="{FF2B5EF4-FFF2-40B4-BE49-F238E27FC236}">
                      <a16:creationId xmlns:a16="http://schemas.microsoft.com/office/drawing/2014/main" id="{F86BF6DF-CDEA-4123-9F78-9E34782E8663}"/>
                    </a:ext>
                  </a:extLst>
                </p:cNvPr>
                <p:cNvSpPr>
                  <a:spLocks noChangeArrowheads="1"/>
                </p:cNvSpPr>
                <p:nvPr/>
              </p:nvSpPr>
              <p:spPr bwMode="auto">
                <a:xfrm>
                  <a:off x="1608" y="1293"/>
                  <a:ext cx="576" cy="576"/>
                </a:xfrm>
                <a:prstGeom prst="ellipse">
                  <a:avLst/>
                </a:prstGeom>
                <a:solidFill>
                  <a:srgbClr val="6699FF"/>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4" name="Rectangle 16">
                  <a:extLst>
                    <a:ext uri="{FF2B5EF4-FFF2-40B4-BE49-F238E27FC236}">
                      <a16:creationId xmlns:a16="http://schemas.microsoft.com/office/drawing/2014/main" id="{648BD00B-706D-4C5C-8423-22239ECCAAF8}"/>
                    </a:ext>
                  </a:extLst>
                </p:cNvPr>
                <p:cNvSpPr>
                  <a:spLocks noChangeArrowheads="1"/>
                </p:cNvSpPr>
                <p:nvPr/>
              </p:nvSpPr>
              <p:spPr bwMode="auto">
                <a:xfrm>
                  <a:off x="1560" y="1032"/>
                  <a:ext cx="567" cy="1044"/>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71" name="AutoShape 17">
                <a:extLst>
                  <a:ext uri="{FF2B5EF4-FFF2-40B4-BE49-F238E27FC236}">
                    <a16:creationId xmlns:a16="http://schemas.microsoft.com/office/drawing/2014/main" id="{47A410CE-B37D-411E-8635-C627DBE564CD}"/>
                  </a:ext>
                </a:extLst>
              </p:cNvPr>
              <p:cNvSpPr>
                <a:spLocks noChangeArrowheads="1"/>
              </p:cNvSpPr>
              <p:nvPr/>
            </p:nvSpPr>
            <p:spPr bwMode="auto">
              <a:xfrm>
                <a:off x="2388" y="1536"/>
                <a:ext cx="84"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13" name="Line 18">
              <a:extLst>
                <a:ext uri="{FF2B5EF4-FFF2-40B4-BE49-F238E27FC236}">
                  <a16:creationId xmlns:a16="http://schemas.microsoft.com/office/drawing/2014/main" id="{9BCCD20F-3F09-4B20-BD0C-0806C872A3DD}"/>
                </a:ext>
              </a:extLst>
            </p:cNvPr>
            <p:cNvSpPr>
              <a:spLocks noChangeShapeType="1"/>
            </p:cNvSpPr>
            <p:nvPr/>
          </p:nvSpPr>
          <p:spPr bwMode="auto">
            <a:xfrm>
              <a:off x="3664" y="780"/>
              <a:ext cx="25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4" name="Line 19">
              <a:extLst>
                <a:ext uri="{FF2B5EF4-FFF2-40B4-BE49-F238E27FC236}">
                  <a16:creationId xmlns:a16="http://schemas.microsoft.com/office/drawing/2014/main" id="{69032084-A209-4B43-8590-58AC82ECD645}"/>
                </a:ext>
              </a:extLst>
            </p:cNvPr>
            <p:cNvSpPr>
              <a:spLocks noChangeShapeType="1"/>
            </p:cNvSpPr>
            <p:nvPr/>
          </p:nvSpPr>
          <p:spPr bwMode="auto">
            <a:xfrm>
              <a:off x="3664" y="1139"/>
              <a:ext cx="25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5" name="Line 20">
              <a:extLst>
                <a:ext uri="{FF2B5EF4-FFF2-40B4-BE49-F238E27FC236}">
                  <a16:creationId xmlns:a16="http://schemas.microsoft.com/office/drawing/2014/main" id="{68C5444F-7815-4408-9116-707ADE93E609}"/>
                </a:ext>
              </a:extLst>
            </p:cNvPr>
            <p:cNvSpPr>
              <a:spLocks noChangeShapeType="1"/>
            </p:cNvSpPr>
            <p:nvPr/>
          </p:nvSpPr>
          <p:spPr bwMode="auto">
            <a:xfrm>
              <a:off x="3205" y="882"/>
              <a:ext cx="15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Line 21">
              <a:extLst>
                <a:ext uri="{FF2B5EF4-FFF2-40B4-BE49-F238E27FC236}">
                  <a16:creationId xmlns:a16="http://schemas.microsoft.com/office/drawing/2014/main" id="{A3012AE1-0D1A-4E13-B8F2-3A4A2FF85154}"/>
                </a:ext>
              </a:extLst>
            </p:cNvPr>
            <p:cNvSpPr>
              <a:spLocks noChangeShapeType="1"/>
            </p:cNvSpPr>
            <p:nvPr/>
          </p:nvSpPr>
          <p:spPr bwMode="auto">
            <a:xfrm>
              <a:off x="3205" y="882"/>
              <a:ext cx="0" cy="554"/>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7" name="Line 22">
              <a:extLst>
                <a:ext uri="{FF2B5EF4-FFF2-40B4-BE49-F238E27FC236}">
                  <a16:creationId xmlns:a16="http://schemas.microsoft.com/office/drawing/2014/main" id="{24BBBB68-BA9E-48A2-AB9A-80EF85E2ABE5}"/>
                </a:ext>
              </a:extLst>
            </p:cNvPr>
            <p:cNvSpPr>
              <a:spLocks noChangeShapeType="1"/>
            </p:cNvSpPr>
            <p:nvPr/>
          </p:nvSpPr>
          <p:spPr bwMode="auto">
            <a:xfrm>
              <a:off x="3205" y="1248"/>
              <a:ext cx="153" cy="0"/>
            </a:xfrm>
            <a:prstGeom prst="line">
              <a:avLst/>
            </a:prstGeom>
            <a:noFill/>
            <a:ln w="9525">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23">
              <a:extLst>
                <a:ext uri="{FF2B5EF4-FFF2-40B4-BE49-F238E27FC236}">
                  <a16:creationId xmlns:a16="http://schemas.microsoft.com/office/drawing/2014/main" id="{EF39C651-CD96-4C36-AAE3-5E30D981E8FF}"/>
                </a:ext>
              </a:extLst>
            </p:cNvPr>
            <p:cNvSpPr>
              <a:spLocks noChangeShapeType="1"/>
            </p:cNvSpPr>
            <p:nvPr/>
          </p:nvSpPr>
          <p:spPr bwMode="auto">
            <a:xfrm>
              <a:off x="3069" y="1067"/>
              <a:ext cx="30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Line 24">
              <a:extLst>
                <a:ext uri="{FF2B5EF4-FFF2-40B4-BE49-F238E27FC236}">
                  <a16:creationId xmlns:a16="http://schemas.microsoft.com/office/drawing/2014/main" id="{0C3ACE51-C8D9-4F95-976D-0BA4C4CE5B0C}"/>
                </a:ext>
              </a:extLst>
            </p:cNvPr>
            <p:cNvSpPr>
              <a:spLocks noChangeShapeType="1"/>
            </p:cNvSpPr>
            <p:nvPr/>
          </p:nvSpPr>
          <p:spPr bwMode="auto">
            <a:xfrm>
              <a:off x="3768" y="1139"/>
              <a:ext cx="0" cy="194"/>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0" name="Line 25">
              <a:extLst>
                <a:ext uri="{FF2B5EF4-FFF2-40B4-BE49-F238E27FC236}">
                  <a16:creationId xmlns:a16="http://schemas.microsoft.com/office/drawing/2014/main" id="{63D7B7D6-4B9F-4E65-84A6-683B002FA3F3}"/>
                </a:ext>
              </a:extLst>
            </p:cNvPr>
            <p:cNvSpPr>
              <a:spLocks noChangeShapeType="1"/>
            </p:cNvSpPr>
            <p:nvPr/>
          </p:nvSpPr>
          <p:spPr bwMode="auto">
            <a:xfrm>
              <a:off x="3768" y="1333"/>
              <a:ext cx="151"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1" name="Line 26">
              <a:extLst>
                <a:ext uri="{FF2B5EF4-FFF2-40B4-BE49-F238E27FC236}">
                  <a16:creationId xmlns:a16="http://schemas.microsoft.com/office/drawing/2014/main" id="{00E2DF8B-8220-42D5-A011-B5FDD31ACDFD}"/>
                </a:ext>
              </a:extLst>
            </p:cNvPr>
            <p:cNvSpPr>
              <a:spLocks noChangeShapeType="1"/>
            </p:cNvSpPr>
            <p:nvPr/>
          </p:nvSpPr>
          <p:spPr bwMode="auto">
            <a:xfrm>
              <a:off x="3069" y="744"/>
              <a:ext cx="28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2" name="Rectangle 27">
              <a:extLst>
                <a:ext uri="{FF2B5EF4-FFF2-40B4-BE49-F238E27FC236}">
                  <a16:creationId xmlns:a16="http://schemas.microsoft.com/office/drawing/2014/main" id="{AD3B4AE3-B77A-4846-A788-AE6366734CC4}"/>
                </a:ext>
              </a:extLst>
            </p:cNvPr>
            <p:cNvSpPr>
              <a:spLocks noChangeArrowheads="1"/>
            </p:cNvSpPr>
            <p:nvPr/>
          </p:nvSpPr>
          <p:spPr bwMode="auto">
            <a:xfrm>
              <a:off x="2752" y="1248"/>
              <a:ext cx="317" cy="384"/>
            </a:xfrm>
            <a:prstGeom prst="rect">
              <a:avLst/>
            </a:prstGeom>
            <a:solidFill>
              <a:srgbClr val="33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译码</a:t>
              </a:r>
            </a:p>
          </p:txBody>
        </p:sp>
        <p:sp>
          <p:nvSpPr>
            <p:cNvPr id="23" name="AutoShape 28">
              <a:extLst>
                <a:ext uri="{FF2B5EF4-FFF2-40B4-BE49-F238E27FC236}">
                  <a16:creationId xmlns:a16="http://schemas.microsoft.com/office/drawing/2014/main" id="{231E2FDE-0F8C-4101-879F-8A5BD12ABFA2}"/>
                </a:ext>
              </a:extLst>
            </p:cNvPr>
            <p:cNvSpPr>
              <a:spLocks noChangeArrowheads="1"/>
            </p:cNvSpPr>
            <p:nvPr/>
          </p:nvSpPr>
          <p:spPr bwMode="auto">
            <a:xfrm>
              <a:off x="3069" y="1404"/>
              <a:ext cx="72"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4" name="Line 29">
              <a:extLst>
                <a:ext uri="{FF2B5EF4-FFF2-40B4-BE49-F238E27FC236}">
                  <a16:creationId xmlns:a16="http://schemas.microsoft.com/office/drawing/2014/main" id="{E2681449-D293-4B0F-B4C9-09C7EF1C38A7}"/>
                </a:ext>
              </a:extLst>
            </p:cNvPr>
            <p:cNvSpPr>
              <a:spLocks noChangeShapeType="1"/>
            </p:cNvSpPr>
            <p:nvPr/>
          </p:nvSpPr>
          <p:spPr bwMode="auto">
            <a:xfrm>
              <a:off x="3141" y="1436"/>
              <a:ext cx="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5" name="Line 30">
              <a:extLst>
                <a:ext uri="{FF2B5EF4-FFF2-40B4-BE49-F238E27FC236}">
                  <a16:creationId xmlns:a16="http://schemas.microsoft.com/office/drawing/2014/main" id="{C3DA2C1D-5B6C-4081-A885-2EDC5E71BA45}"/>
                </a:ext>
              </a:extLst>
            </p:cNvPr>
            <p:cNvSpPr>
              <a:spLocks noChangeShapeType="1"/>
            </p:cNvSpPr>
            <p:nvPr/>
          </p:nvSpPr>
          <p:spPr bwMode="auto">
            <a:xfrm>
              <a:off x="3426" y="1476"/>
              <a:ext cx="49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6" name="Line 32">
              <a:extLst>
                <a:ext uri="{FF2B5EF4-FFF2-40B4-BE49-F238E27FC236}">
                  <a16:creationId xmlns:a16="http://schemas.microsoft.com/office/drawing/2014/main" id="{8260A019-6B8F-41F3-931E-782DED16601D}"/>
                </a:ext>
              </a:extLst>
            </p:cNvPr>
            <p:cNvSpPr>
              <a:spLocks noChangeShapeType="1"/>
            </p:cNvSpPr>
            <p:nvPr/>
          </p:nvSpPr>
          <p:spPr bwMode="auto">
            <a:xfrm>
              <a:off x="3580" y="1676"/>
              <a:ext cx="33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7" name="Line 33">
              <a:extLst>
                <a:ext uri="{FF2B5EF4-FFF2-40B4-BE49-F238E27FC236}">
                  <a16:creationId xmlns:a16="http://schemas.microsoft.com/office/drawing/2014/main" id="{E43C95B3-3FA1-47FD-8EEA-A42577F13154}"/>
                </a:ext>
              </a:extLst>
            </p:cNvPr>
            <p:cNvSpPr>
              <a:spLocks noChangeShapeType="1"/>
            </p:cNvSpPr>
            <p:nvPr/>
          </p:nvSpPr>
          <p:spPr bwMode="auto">
            <a:xfrm>
              <a:off x="3729" y="1863"/>
              <a:ext cx="19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8" name="Line 34">
              <a:extLst>
                <a:ext uri="{FF2B5EF4-FFF2-40B4-BE49-F238E27FC236}">
                  <a16:creationId xmlns:a16="http://schemas.microsoft.com/office/drawing/2014/main" id="{2EA1A7A4-A7B9-4397-8079-25F65CD411A4}"/>
                </a:ext>
              </a:extLst>
            </p:cNvPr>
            <p:cNvSpPr>
              <a:spLocks noChangeShapeType="1"/>
            </p:cNvSpPr>
            <p:nvPr/>
          </p:nvSpPr>
          <p:spPr bwMode="auto">
            <a:xfrm flipV="1">
              <a:off x="3426" y="2370"/>
              <a:ext cx="49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9" name="Line 35">
              <a:extLst>
                <a:ext uri="{FF2B5EF4-FFF2-40B4-BE49-F238E27FC236}">
                  <a16:creationId xmlns:a16="http://schemas.microsoft.com/office/drawing/2014/main" id="{37E1D6D7-9966-4BDD-9165-277A22C1CE3A}"/>
                </a:ext>
              </a:extLst>
            </p:cNvPr>
            <p:cNvSpPr>
              <a:spLocks noChangeShapeType="1"/>
            </p:cNvSpPr>
            <p:nvPr/>
          </p:nvSpPr>
          <p:spPr bwMode="auto">
            <a:xfrm>
              <a:off x="3729" y="1863"/>
              <a:ext cx="0" cy="215"/>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0" name="Line 36">
              <a:extLst>
                <a:ext uri="{FF2B5EF4-FFF2-40B4-BE49-F238E27FC236}">
                  <a16:creationId xmlns:a16="http://schemas.microsoft.com/office/drawing/2014/main" id="{A22CF960-5627-4466-81D3-786AF81D04AA}"/>
                </a:ext>
              </a:extLst>
            </p:cNvPr>
            <p:cNvSpPr>
              <a:spLocks noChangeShapeType="1"/>
            </p:cNvSpPr>
            <p:nvPr/>
          </p:nvSpPr>
          <p:spPr bwMode="auto">
            <a:xfrm>
              <a:off x="3580" y="1676"/>
              <a:ext cx="0" cy="40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1" name="Line 37">
              <a:extLst>
                <a:ext uri="{FF2B5EF4-FFF2-40B4-BE49-F238E27FC236}">
                  <a16:creationId xmlns:a16="http://schemas.microsoft.com/office/drawing/2014/main" id="{3BF50E34-3AAE-4D27-A69F-B291626913D6}"/>
                </a:ext>
              </a:extLst>
            </p:cNvPr>
            <p:cNvSpPr>
              <a:spLocks noChangeShapeType="1"/>
            </p:cNvSpPr>
            <p:nvPr/>
          </p:nvSpPr>
          <p:spPr bwMode="auto">
            <a:xfrm>
              <a:off x="3426" y="1476"/>
              <a:ext cx="0" cy="602"/>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2" name="AutoShape 38">
              <a:extLst>
                <a:ext uri="{FF2B5EF4-FFF2-40B4-BE49-F238E27FC236}">
                  <a16:creationId xmlns:a16="http://schemas.microsoft.com/office/drawing/2014/main" id="{955A29DC-509D-48A2-AD07-08F3EDBC141C}"/>
                </a:ext>
              </a:extLst>
            </p:cNvPr>
            <p:cNvSpPr>
              <a:spLocks noChangeArrowheads="1"/>
            </p:cNvSpPr>
            <p:nvPr/>
          </p:nvSpPr>
          <p:spPr bwMode="auto">
            <a:xfrm>
              <a:off x="2752" y="1995"/>
              <a:ext cx="1167" cy="267"/>
            </a:xfrm>
            <a:prstGeom prst="leftRightArrow">
              <a:avLst>
                <a:gd name="adj1" fmla="val 34083"/>
                <a:gd name="adj2" fmla="val 44578"/>
              </a:avLst>
            </a:prstGeom>
            <a:solidFill>
              <a:srgbClr val="CC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3" name="Line 39">
              <a:extLst>
                <a:ext uri="{FF2B5EF4-FFF2-40B4-BE49-F238E27FC236}">
                  <a16:creationId xmlns:a16="http://schemas.microsoft.com/office/drawing/2014/main" id="{BFB01638-63DC-4129-95EA-2F262EF1CC89}"/>
                </a:ext>
              </a:extLst>
            </p:cNvPr>
            <p:cNvSpPr>
              <a:spLocks noChangeShapeType="1"/>
            </p:cNvSpPr>
            <p:nvPr/>
          </p:nvSpPr>
          <p:spPr bwMode="auto">
            <a:xfrm>
              <a:off x="3426" y="2664"/>
              <a:ext cx="49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4" name="Rectangle 40">
              <a:extLst>
                <a:ext uri="{FF2B5EF4-FFF2-40B4-BE49-F238E27FC236}">
                  <a16:creationId xmlns:a16="http://schemas.microsoft.com/office/drawing/2014/main" id="{DCB2126B-4151-41F8-98DB-380AB715DC10}"/>
                </a:ext>
              </a:extLst>
            </p:cNvPr>
            <p:cNvSpPr>
              <a:spLocks noChangeArrowheads="1"/>
            </p:cNvSpPr>
            <p:nvPr/>
          </p:nvSpPr>
          <p:spPr bwMode="auto">
            <a:xfrm>
              <a:off x="2922" y="2509"/>
              <a:ext cx="504" cy="307"/>
            </a:xfrm>
            <a:prstGeom prst="rect">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8</a:t>
              </a: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分频</a:t>
              </a:r>
              <a:endParaRPr kumimoji="0" lang="zh-CN" altLang="en-US"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35" name="Text Box 41">
              <a:extLst>
                <a:ext uri="{FF2B5EF4-FFF2-40B4-BE49-F238E27FC236}">
                  <a16:creationId xmlns:a16="http://schemas.microsoft.com/office/drawing/2014/main" id="{9E87D6E3-B8A1-4119-80A6-2150128761DA}"/>
                </a:ext>
              </a:extLst>
            </p:cNvPr>
            <p:cNvSpPr txBox="1">
              <a:spLocks noChangeArrowheads="1"/>
            </p:cNvSpPr>
            <p:nvPr/>
          </p:nvSpPr>
          <p:spPr bwMode="auto">
            <a:xfrm>
              <a:off x="3919" y="652"/>
              <a:ext cx="34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OE</a:t>
              </a:r>
            </a:p>
          </p:txBody>
        </p:sp>
        <p:sp>
          <p:nvSpPr>
            <p:cNvPr id="36" name="Text Box 42">
              <a:extLst>
                <a:ext uri="{FF2B5EF4-FFF2-40B4-BE49-F238E27FC236}">
                  <a16:creationId xmlns:a16="http://schemas.microsoft.com/office/drawing/2014/main" id="{DA428887-1FED-4E28-A442-55C0BE4B92E6}"/>
                </a:ext>
              </a:extLst>
            </p:cNvPr>
            <p:cNvSpPr txBox="1">
              <a:spLocks noChangeArrowheads="1"/>
            </p:cNvSpPr>
            <p:nvPr/>
          </p:nvSpPr>
          <p:spPr bwMode="auto">
            <a:xfrm>
              <a:off x="3919" y="995"/>
              <a:ext cx="651"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33CC"/>
                  </a:solidFill>
                  <a:effectLst/>
                  <a:uLnTx/>
                  <a:uFillTx/>
                  <a:latin typeface="Arial" panose="020B0604020202020204" pitchFamily="34" charset="0"/>
                  <a:ea typeface="楷体_GB2312" pitchFamily="49" charset="-122"/>
                </a:rPr>
                <a:t>ALE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33CC"/>
                  </a:solidFill>
                  <a:effectLst/>
                  <a:uLnTx/>
                  <a:uFillTx/>
                  <a:latin typeface="Arial" panose="020B0604020202020204" pitchFamily="34" charset="0"/>
                  <a:ea typeface="楷体_GB2312" pitchFamily="49" charset="-122"/>
                </a:rPr>
                <a:t>START</a:t>
              </a:r>
              <a:endParaRPr kumimoji="0" lang="en-US" altLang="zh-CN" sz="1600" b="1" i="0" u="none" strike="noStrike" kern="0" cap="none" spc="0" normalizeH="0" baseline="0" noProof="0" dirty="0">
                <a:ln>
                  <a:noFill/>
                </a:ln>
                <a:solidFill>
                  <a:srgbClr val="0033CC"/>
                </a:solidFill>
                <a:effectLst/>
                <a:uLnTx/>
                <a:uFillTx/>
                <a:latin typeface="Arial" panose="020B0604020202020204" pitchFamily="34" charset="0"/>
                <a:ea typeface="楷体_GB2312" pitchFamily="49" charset="-122"/>
              </a:endParaRPr>
            </a:p>
          </p:txBody>
        </p:sp>
        <p:sp>
          <p:nvSpPr>
            <p:cNvPr id="37" name="Text Box 43">
              <a:extLst>
                <a:ext uri="{FF2B5EF4-FFF2-40B4-BE49-F238E27FC236}">
                  <a16:creationId xmlns:a16="http://schemas.microsoft.com/office/drawing/2014/main" id="{7BF81748-25C7-402A-87B9-9E2C60CB6101}"/>
                </a:ext>
              </a:extLst>
            </p:cNvPr>
            <p:cNvSpPr txBox="1">
              <a:spLocks noChangeArrowheads="1"/>
            </p:cNvSpPr>
            <p:nvPr/>
          </p:nvSpPr>
          <p:spPr bwMode="auto">
            <a:xfrm>
              <a:off x="3919" y="1333"/>
              <a:ext cx="703" cy="1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ADDB</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ADDA</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D7~D0</a:t>
              </a:r>
            </a:p>
            <a:p>
              <a:pPr marL="0" marR="0" lvl="0" indent="0"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EOC</a:t>
              </a:r>
            </a:p>
            <a:p>
              <a:pPr marL="0" marR="0" lvl="0" indent="0"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CLOCK</a:t>
              </a:r>
              <a:endPar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38" name="Text Box 47">
              <a:extLst>
                <a:ext uri="{FF2B5EF4-FFF2-40B4-BE49-F238E27FC236}">
                  <a16:creationId xmlns:a16="http://schemas.microsoft.com/office/drawing/2014/main" id="{2C08F4B5-AB0C-41F8-98E6-081B882DBD32}"/>
                </a:ext>
              </a:extLst>
            </p:cNvPr>
            <p:cNvSpPr txBox="1">
              <a:spLocks noChangeArrowheads="1"/>
            </p:cNvSpPr>
            <p:nvPr/>
          </p:nvSpPr>
          <p:spPr bwMode="auto">
            <a:xfrm>
              <a:off x="2259" y="1573"/>
              <a:ext cx="5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A7~A2</a:t>
              </a:r>
            </a:p>
          </p:txBody>
        </p:sp>
        <p:sp>
          <p:nvSpPr>
            <p:cNvPr id="39" name="Text Box 48">
              <a:extLst>
                <a:ext uri="{FF2B5EF4-FFF2-40B4-BE49-F238E27FC236}">
                  <a16:creationId xmlns:a16="http://schemas.microsoft.com/office/drawing/2014/main" id="{CE516DFB-38C0-43C0-9DA8-D8822FEF07F9}"/>
                </a:ext>
              </a:extLst>
            </p:cNvPr>
            <p:cNvSpPr txBox="1">
              <a:spLocks noChangeArrowheads="1"/>
            </p:cNvSpPr>
            <p:nvPr/>
          </p:nvSpPr>
          <p:spPr bwMode="auto">
            <a:xfrm>
              <a:off x="2806" y="1823"/>
              <a:ext cx="5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D7~D0</a:t>
              </a:r>
            </a:p>
          </p:txBody>
        </p:sp>
        <p:sp>
          <p:nvSpPr>
            <p:cNvPr id="40" name="Text Box 49">
              <a:extLst>
                <a:ext uri="{FF2B5EF4-FFF2-40B4-BE49-F238E27FC236}">
                  <a16:creationId xmlns:a16="http://schemas.microsoft.com/office/drawing/2014/main" id="{40C43078-B3E9-49C5-87D1-58833960D272}"/>
                </a:ext>
              </a:extLst>
            </p:cNvPr>
            <p:cNvSpPr txBox="1">
              <a:spLocks noChangeArrowheads="1"/>
            </p:cNvSpPr>
            <p:nvPr/>
          </p:nvSpPr>
          <p:spPr bwMode="auto">
            <a:xfrm>
              <a:off x="2477" y="2664"/>
              <a:ext cx="4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CLK</a:t>
              </a:r>
            </a:p>
          </p:txBody>
        </p:sp>
        <p:sp>
          <p:nvSpPr>
            <p:cNvPr id="41" name="Text Box 51">
              <a:extLst>
                <a:ext uri="{FF2B5EF4-FFF2-40B4-BE49-F238E27FC236}">
                  <a16:creationId xmlns:a16="http://schemas.microsoft.com/office/drawing/2014/main" id="{8D9FF31D-4C16-4336-8DFE-35C0323AC16C}"/>
                </a:ext>
              </a:extLst>
            </p:cNvPr>
            <p:cNvSpPr txBox="1">
              <a:spLocks noChangeArrowheads="1"/>
            </p:cNvSpPr>
            <p:nvPr/>
          </p:nvSpPr>
          <p:spPr bwMode="auto">
            <a:xfrm>
              <a:off x="3073" y="2259"/>
              <a:ext cx="30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Nc</a:t>
              </a:r>
            </a:p>
          </p:txBody>
        </p:sp>
        <p:grpSp>
          <p:nvGrpSpPr>
            <p:cNvPr id="42" name="Group 53">
              <a:extLst>
                <a:ext uri="{FF2B5EF4-FFF2-40B4-BE49-F238E27FC236}">
                  <a16:creationId xmlns:a16="http://schemas.microsoft.com/office/drawing/2014/main" id="{268D2F17-25DE-4066-AA25-BBDAFBAFD1F9}"/>
                </a:ext>
              </a:extLst>
            </p:cNvPr>
            <p:cNvGrpSpPr>
              <a:grpSpLocks/>
            </p:cNvGrpSpPr>
            <p:nvPr/>
          </p:nvGrpSpPr>
          <p:grpSpPr bwMode="auto">
            <a:xfrm>
              <a:off x="2664" y="632"/>
              <a:ext cx="418" cy="250"/>
              <a:chOff x="707" y="2795"/>
              <a:chExt cx="418" cy="250"/>
            </a:xfrm>
          </p:grpSpPr>
          <p:sp>
            <p:nvSpPr>
              <p:cNvPr id="68" name="Text Box 45">
                <a:extLst>
                  <a:ext uri="{FF2B5EF4-FFF2-40B4-BE49-F238E27FC236}">
                    <a16:creationId xmlns:a16="http://schemas.microsoft.com/office/drawing/2014/main" id="{0098ABF5-884C-46D0-AFF9-BBCF23C40AEA}"/>
                  </a:ext>
                </a:extLst>
              </p:cNvPr>
              <p:cNvSpPr txBox="1">
                <a:spLocks noChangeArrowheads="1"/>
              </p:cNvSpPr>
              <p:nvPr/>
            </p:nvSpPr>
            <p:spPr bwMode="auto">
              <a:xfrm>
                <a:off x="707" y="2795"/>
                <a:ext cx="4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IOR</a:t>
                </a:r>
              </a:p>
            </p:txBody>
          </p:sp>
          <p:sp>
            <p:nvSpPr>
              <p:cNvPr id="69" name="Line 52">
                <a:extLst>
                  <a:ext uri="{FF2B5EF4-FFF2-40B4-BE49-F238E27FC236}">
                    <a16:creationId xmlns:a16="http://schemas.microsoft.com/office/drawing/2014/main" id="{C81FF98A-7764-4BFD-8039-E0F3BC040877}"/>
                  </a:ext>
                </a:extLst>
              </p:cNvPr>
              <p:cNvSpPr>
                <a:spLocks noChangeShapeType="1"/>
              </p:cNvSpPr>
              <p:nvPr/>
            </p:nvSpPr>
            <p:spPr bwMode="auto">
              <a:xfrm>
                <a:off x="764" y="2828"/>
                <a:ext cx="30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43" name="Group 55">
              <a:extLst>
                <a:ext uri="{FF2B5EF4-FFF2-40B4-BE49-F238E27FC236}">
                  <a16:creationId xmlns:a16="http://schemas.microsoft.com/office/drawing/2014/main" id="{9DE05534-7C67-4BE8-BA79-285B1501DDE9}"/>
                </a:ext>
              </a:extLst>
            </p:cNvPr>
            <p:cNvGrpSpPr>
              <a:grpSpLocks/>
            </p:cNvGrpSpPr>
            <p:nvPr/>
          </p:nvGrpSpPr>
          <p:grpSpPr bwMode="auto">
            <a:xfrm>
              <a:off x="2620" y="926"/>
              <a:ext cx="462" cy="250"/>
              <a:chOff x="685" y="3070"/>
              <a:chExt cx="462" cy="250"/>
            </a:xfrm>
          </p:grpSpPr>
          <p:sp>
            <p:nvSpPr>
              <p:cNvPr id="66" name="Text Box 46">
                <a:extLst>
                  <a:ext uri="{FF2B5EF4-FFF2-40B4-BE49-F238E27FC236}">
                    <a16:creationId xmlns:a16="http://schemas.microsoft.com/office/drawing/2014/main" id="{A62EF0DC-5A0A-4AEE-A50A-4548DFC63977}"/>
                  </a:ext>
                </a:extLst>
              </p:cNvPr>
              <p:cNvSpPr txBox="1">
                <a:spLocks noChangeArrowheads="1"/>
              </p:cNvSpPr>
              <p:nvPr/>
            </p:nvSpPr>
            <p:spPr bwMode="auto">
              <a:xfrm>
                <a:off x="685" y="3070"/>
                <a:ext cx="46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IOW</a:t>
                </a:r>
              </a:p>
            </p:txBody>
          </p:sp>
          <p:sp>
            <p:nvSpPr>
              <p:cNvPr id="67" name="Line 54">
                <a:extLst>
                  <a:ext uri="{FF2B5EF4-FFF2-40B4-BE49-F238E27FC236}">
                    <a16:creationId xmlns:a16="http://schemas.microsoft.com/office/drawing/2014/main" id="{5878422C-B8A2-444E-84F9-704AC5982486}"/>
                  </a:ext>
                </a:extLst>
              </p:cNvPr>
              <p:cNvSpPr>
                <a:spLocks noChangeShapeType="1"/>
              </p:cNvSpPr>
              <p:nvPr/>
            </p:nvSpPr>
            <p:spPr bwMode="auto">
              <a:xfrm>
                <a:off x="759" y="3120"/>
                <a:ext cx="30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44" name="Line 56">
              <a:extLst>
                <a:ext uri="{FF2B5EF4-FFF2-40B4-BE49-F238E27FC236}">
                  <a16:creationId xmlns:a16="http://schemas.microsoft.com/office/drawing/2014/main" id="{241FB04F-B3D4-4CE5-9912-3D826D197CE4}"/>
                </a:ext>
              </a:extLst>
            </p:cNvPr>
            <p:cNvSpPr>
              <a:spLocks noChangeShapeType="1"/>
            </p:cNvSpPr>
            <p:nvPr/>
          </p:nvSpPr>
          <p:spPr bwMode="auto">
            <a:xfrm>
              <a:off x="2711" y="2664"/>
              <a:ext cx="211" cy="0"/>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45" name="Group 58">
              <a:extLst>
                <a:ext uri="{FF2B5EF4-FFF2-40B4-BE49-F238E27FC236}">
                  <a16:creationId xmlns:a16="http://schemas.microsoft.com/office/drawing/2014/main" id="{0A615A54-05D6-45D6-9AF2-9BDDF94F772C}"/>
                </a:ext>
              </a:extLst>
            </p:cNvPr>
            <p:cNvGrpSpPr>
              <a:grpSpLocks/>
            </p:cNvGrpSpPr>
            <p:nvPr/>
          </p:nvGrpSpPr>
          <p:grpSpPr bwMode="auto">
            <a:xfrm>
              <a:off x="3187" y="1372"/>
              <a:ext cx="312" cy="250"/>
              <a:chOff x="1061" y="2931"/>
              <a:chExt cx="312" cy="250"/>
            </a:xfrm>
          </p:grpSpPr>
          <p:sp>
            <p:nvSpPr>
              <p:cNvPr id="64" name="Text Box 50">
                <a:extLst>
                  <a:ext uri="{FF2B5EF4-FFF2-40B4-BE49-F238E27FC236}">
                    <a16:creationId xmlns:a16="http://schemas.microsoft.com/office/drawing/2014/main" id="{5F5583D7-2EEE-4D3A-80DE-1EA6B7882E53}"/>
                  </a:ext>
                </a:extLst>
              </p:cNvPr>
              <p:cNvSpPr txBox="1">
                <a:spLocks noChangeArrowheads="1"/>
              </p:cNvSpPr>
              <p:nvPr/>
            </p:nvSpPr>
            <p:spPr bwMode="auto">
              <a:xfrm>
                <a:off x="1061" y="2931"/>
                <a:ext cx="3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Y1</a:t>
                </a:r>
              </a:p>
            </p:txBody>
          </p:sp>
          <p:sp>
            <p:nvSpPr>
              <p:cNvPr id="65" name="Line 57">
                <a:extLst>
                  <a:ext uri="{FF2B5EF4-FFF2-40B4-BE49-F238E27FC236}">
                    <a16:creationId xmlns:a16="http://schemas.microsoft.com/office/drawing/2014/main" id="{3796D8A6-4153-4A17-8BDE-8607F688B002}"/>
                  </a:ext>
                </a:extLst>
              </p:cNvPr>
              <p:cNvSpPr>
                <a:spLocks noChangeShapeType="1"/>
              </p:cNvSpPr>
              <p:nvPr/>
            </p:nvSpPr>
            <p:spPr bwMode="auto">
              <a:xfrm>
                <a:off x="1116" y="2975"/>
                <a:ext cx="15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46" name="AutoShape 59">
              <a:extLst>
                <a:ext uri="{FF2B5EF4-FFF2-40B4-BE49-F238E27FC236}">
                  <a16:creationId xmlns:a16="http://schemas.microsoft.com/office/drawing/2014/main" id="{1F124814-AB53-4DDF-9BC5-DE758E67CD59}"/>
                </a:ext>
              </a:extLst>
            </p:cNvPr>
            <p:cNvSpPr>
              <a:spLocks noChangeArrowheads="1"/>
            </p:cNvSpPr>
            <p:nvPr/>
          </p:nvSpPr>
          <p:spPr bwMode="auto">
            <a:xfrm>
              <a:off x="2490" y="1355"/>
              <a:ext cx="262" cy="218"/>
            </a:xfrm>
            <a:prstGeom prst="rightArrow">
              <a:avLst>
                <a:gd name="adj1" fmla="val 50000"/>
                <a:gd name="adj2" fmla="val 30046"/>
              </a:avLst>
            </a:prstGeom>
            <a:solidFill>
              <a:srgbClr val="33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7" name="Line 60">
              <a:extLst>
                <a:ext uri="{FF2B5EF4-FFF2-40B4-BE49-F238E27FC236}">
                  <a16:creationId xmlns:a16="http://schemas.microsoft.com/office/drawing/2014/main" id="{1A0CF8F0-C4FC-4189-AB8A-2825B70AB813}"/>
                </a:ext>
              </a:extLst>
            </p:cNvPr>
            <p:cNvSpPr>
              <a:spLocks noChangeShapeType="1"/>
            </p:cNvSpPr>
            <p:nvPr/>
          </p:nvSpPr>
          <p:spPr bwMode="auto">
            <a:xfrm>
              <a:off x="5071" y="816"/>
              <a:ext cx="40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8" name="Line 61">
              <a:extLst>
                <a:ext uri="{FF2B5EF4-FFF2-40B4-BE49-F238E27FC236}">
                  <a16:creationId xmlns:a16="http://schemas.microsoft.com/office/drawing/2014/main" id="{495C5502-7140-4D8A-AD7A-D6714F806AD1}"/>
                </a:ext>
              </a:extLst>
            </p:cNvPr>
            <p:cNvSpPr>
              <a:spLocks noChangeShapeType="1"/>
            </p:cNvSpPr>
            <p:nvPr/>
          </p:nvSpPr>
          <p:spPr bwMode="auto">
            <a:xfrm>
              <a:off x="5071" y="1067"/>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9" name="Line 62">
              <a:extLst>
                <a:ext uri="{FF2B5EF4-FFF2-40B4-BE49-F238E27FC236}">
                  <a16:creationId xmlns:a16="http://schemas.microsoft.com/office/drawing/2014/main" id="{4EED6D84-F0B2-4DEA-85EC-A619FC88F595}"/>
                </a:ext>
              </a:extLst>
            </p:cNvPr>
            <p:cNvSpPr>
              <a:spLocks noChangeShapeType="1"/>
            </p:cNvSpPr>
            <p:nvPr/>
          </p:nvSpPr>
          <p:spPr bwMode="auto">
            <a:xfrm flipV="1">
              <a:off x="5235" y="816"/>
              <a:ext cx="0" cy="25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0" name="Line 63">
              <a:extLst>
                <a:ext uri="{FF2B5EF4-FFF2-40B4-BE49-F238E27FC236}">
                  <a16:creationId xmlns:a16="http://schemas.microsoft.com/office/drawing/2014/main" id="{28774348-7B02-467E-B370-D20A25F5F94D}"/>
                </a:ext>
              </a:extLst>
            </p:cNvPr>
            <p:cNvSpPr>
              <a:spLocks noChangeShapeType="1"/>
            </p:cNvSpPr>
            <p:nvPr/>
          </p:nvSpPr>
          <p:spPr bwMode="auto">
            <a:xfrm>
              <a:off x="5071" y="1372"/>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1" name="Line 64">
              <a:extLst>
                <a:ext uri="{FF2B5EF4-FFF2-40B4-BE49-F238E27FC236}">
                  <a16:creationId xmlns:a16="http://schemas.microsoft.com/office/drawing/2014/main" id="{DB519A73-06CC-496B-8740-50184B71701F}"/>
                </a:ext>
              </a:extLst>
            </p:cNvPr>
            <p:cNvSpPr>
              <a:spLocks noChangeShapeType="1"/>
            </p:cNvSpPr>
            <p:nvPr/>
          </p:nvSpPr>
          <p:spPr bwMode="auto">
            <a:xfrm>
              <a:off x="5071" y="1622"/>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2" name="Line 65">
              <a:extLst>
                <a:ext uri="{FF2B5EF4-FFF2-40B4-BE49-F238E27FC236}">
                  <a16:creationId xmlns:a16="http://schemas.microsoft.com/office/drawing/2014/main" id="{6596F8DA-39A5-4A1E-88D3-DD1A04170DA1}"/>
                </a:ext>
              </a:extLst>
            </p:cNvPr>
            <p:cNvSpPr>
              <a:spLocks noChangeShapeType="1"/>
            </p:cNvSpPr>
            <p:nvPr/>
          </p:nvSpPr>
          <p:spPr bwMode="auto">
            <a:xfrm>
              <a:off x="5235" y="1372"/>
              <a:ext cx="0" cy="49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3" name="Line 66">
              <a:extLst>
                <a:ext uri="{FF2B5EF4-FFF2-40B4-BE49-F238E27FC236}">
                  <a16:creationId xmlns:a16="http://schemas.microsoft.com/office/drawing/2014/main" id="{74593FCD-BB14-4BF8-B960-75EC106B042A}"/>
                </a:ext>
              </a:extLst>
            </p:cNvPr>
            <p:cNvSpPr>
              <a:spLocks noChangeShapeType="1"/>
            </p:cNvSpPr>
            <p:nvPr/>
          </p:nvSpPr>
          <p:spPr bwMode="auto">
            <a:xfrm>
              <a:off x="5185" y="1863"/>
              <a:ext cx="110" cy="0"/>
            </a:xfrm>
            <a:prstGeom prst="line">
              <a:avLst/>
            </a:prstGeom>
            <a:noFill/>
            <a:ln w="762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4" name="Text Box 67">
              <a:extLst>
                <a:ext uri="{FF2B5EF4-FFF2-40B4-BE49-F238E27FC236}">
                  <a16:creationId xmlns:a16="http://schemas.microsoft.com/office/drawing/2014/main" id="{A5BA9C60-4985-4231-B410-792027153961}"/>
                </a:ext>
              </a:extLst>
            </p:cNvPr>
            <p:cNvSpPr txBox="1">
              <a:spLocks noChangeArrowheads="1"/>
            </p:cNvSpPr>
            <p:nvPr/>
          </p:nvSpPr>
          <p:spPr bwMode="auto">
            <a:xfrm>
              <a:off x="4697" y="726"/>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Vcc</a:t>
              </a:r>
            </a:p>
          </p:txBody>
        </p:sp>
        <p:sp>
          <p:nvSpPr>
            <p:cNvPr id="55" name="Text Box 68">
              <a:extLst>
                <a:ext uri="{FF2B5EF4-FFF2-40B4-BE49-F238E27FC236}">
                  <a16:creationId xmlns:a16="http://schemas.microsoft.com/office/drawing/2014/main" id="{0349DC32-F053-4F27-9D54-55BF3081F0BD}"/>
                </a:ext>
              </a:extLst>
            </p:cNvPr>
            <p:cNvSpPr txBox="1">
              <a:spLocks noChangeArrowheads="1"/>
            </p:cNvSpPr>
            <p:nvPr/>
          </p:nvSpPr>
          <p:spPr bwMode="auto">
            <a:xfrm>
              <a:off x="4504" y="926"/>
              <a:ext cx="57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a:t>
              </a:r>
              <a:r>
                <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REF</a:t>
              </a: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t>
              </a:r>
              <a:endPar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56" name="Text Box 69">
              <a:extLst>
                <a:ext uri="{FF2B5EF4-FFF2-40B4-BE49-F238E27FC236}">
                  <a16:creationId xmlns:a16="http://schemas.microsoft.com/office/drawing/2014/main" id="{46BAEA80-723A-41AF-9EA9-92F63FF66EA3}"/>
                </a:ext>
              </a:extLst>
            </p:cNvPr>
            <p:cNvSpPr txBox="1">
              <a:spLocks noChangeArrowheads="1"/>
            </p:cNvSpPr>
            <p:nvPr/>
          </p:nvSpPr>
          <p:spPr bwMode="auto">
            <a:xfrm>
              <a:off x="4558" y="1248"/>
              <a:ext cx="540"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a:t>
              </a:r>
              <a:r>
                <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REF</a:t>
              </a: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t>
              </a:r>
            </a:p>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GND</a:t>
              </a:r>
              <a:endPar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57" name="Text Box 70">
              <a:extLst>
                <a:ext uri="{FF2B5EF4-FFF2-40B4-BE49-F238E27FC236}">
                  <a16:creationId xmlns:a16="http://schemas.microsoft.com/office/drawing/2014/main" id="{9D8C91DF-2179-4459-ADB1-26EC4B972CD8}"/>
                </a:ext>
              </a:extLst>
            </p:cNvPr>
            <p:cNvSpPr txBox="1">
              <a:spLocks noChangeArrowheads="1"/>
            </p:cNvSpPr>
            <p:nvPr/>
          </p:nvSpPr>
          <p:spPr bwMode="auto">
            <a:xfrm>
              <a:off x="5360" y="780"/>
              <a:ext cx="40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+5V</a:t>
              </a:r>
              <a:endPar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58" name="Text Box 72">
              <a:extLst>
                <a:ext uri="{FF2B5EF4-FFF2-40B4-BE49-F238E27FC236}">
                  <a16:creationId xmlns:a16="http://schemas.microsoft.com/office/drawing/2014/main" id="{01E84E82-41A2-4B33-9F97-1D8A4EB57E10}"/>
                </a:ext>
              </a:extLst>
            </p:cNvPr>
            <p:cNvSpPr txBox="1">
              <a:spLocks noChangeArrowheads="1"/>
            </p:cNvSpPr>
            <p:nvPr/>
          </p:nvSpPr>
          <p:spPr bwMode="auto">
            <a:xfrm>
              <a:off x="3043" y="2892"/>
              <a:ext cx="23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ADC0809</a:t>
              </a: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直接与微处理器的连接</a:t>
              </a:r>
              <a:endParaRPr kumimoji="0" lang="zh-CN" altLang="en-US" sz="24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59" name="Text Box 74">
              <a:extLst>
                <a:ext uri="{FF2B5EF4-FFF2-40B4-BE49-F238E27FC236}">
                  <a16:creationId xmlns:a16="http://schemas.microsoft.com/office/drawing/2014/main" id="{E50C2A7A-EAA9-42D0-99D2-91946B3232A4}"/>
                </a:ext>
              </a:extLst>
            </p:cNvPr>
            <p:cNvSpPr txBox="1">
              <a:spLocks noChangeArrowheads="1"/>
            </p:cNvSpPr>
            <p:nvPr/>
          </p:nvSpPr>
          <p:spPr bwMode="auto">
            <a:xfrm>
              <a:off x="4538" y="2031"/>
              <a:ext cx="533" cy="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ADC</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24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0809</a:t>
              </a:r>
              <a:endParaRPr kumimoji="0" lang="en-US" altLang="zh-CN" sz="16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60" name="Line 80">
              <a:extLst>
                <a:ext uri="{FF2B5EF4-FFF2-40B4-BE49-F238E27FC236}">
                  <a16:creationId xmlns:a16="http://schemas.microsoft.com/office/drawing/2014/main" id="{1127A60B-3AD0-4139-9917-F8408906CEA4}"/>
                </a:ext>
              </a:extLst>
            </p:cNvPr>
            <p:cNvSpPr>
              <a:spLocks noChangeShapeType="1"/>
            </p:cNvSpPr>
            <p:nvPr/>
          </p:nvSpPr>
          <p:spPr bwMode="auto">
            <a:xfrm>
              <a:off x="5071" y="2078"/>
              <a:ext cx="289" cy="0"/>
            </a:xfrm>
            <a:prstGeom prst="line">
              <a:avLst/>
            </a:prstGeom>
            <a:noFill/>
            <a:ln w="9525">
              <a:solidFill>
                <a:srgbClr val="00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1" name="Line 81">
              <a:extLst>
                <a:ext uri="{FF2B5EF4-FFF2-40B4-BE49-F238E27FC236}">
                  <a16:creationId xmlns:a16="http://schemas.microsoft.com/office/drawing/2014/main" id="{BE3DC7FE-1040-4D11-9667-904CBA5B99F1}"/>
                </a:ext>
              </a:extLst>
            </p:cNvPr>
            <p:cNvSpPr>
              <a:spLocks noChangeShapeType="1"/>
            </p:cNvSpPr>
            <p:nvPr/>
          </p:nvSpPr>
          <p:spPr bwMode="auto">
            <a:xfrm>
              <a:off x="5098" y="2664"/>
              <a:ext cx="262" cy="0"/>
            </a:xfrm>
            <a:prstGeom prst="line">
              <a:avLst/>
            </a:prstGeom>
            <a:noFill/>
            <a:ln w="9525">
              <a:solidFill>
                <a:srgbClr val="00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2" name="Text Box 82">
              <a:extLst>
                <a:ext uri="{FF2B5EF4-FFF2-40B4-BE49-F238E27FC236}">
                  <a16:creationId xmlns:a16="http://schemas.microsoft.com/office/drawing/2014/main" id="{3FA9F561-7D25-4362-AB50-232ADE000BEB}"/>
                </a:ext>
              </a:extLst>
            </p:cNvPr>
            <p:cNvSpPr txBox="1">
              <a:spLocks noChangeArrowheads="1"/>
            </p:cNvSpPr>
            <p:nvPr/>
          </p:nvSpPr>
          <p:spPr bwMode="auto">
            <a:xfrm>
              <a:off x="5356" y="1909"/>
              <a:ext cx="374"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IN7</a:t>
              </a: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IN0</a:t>
              </a:r>
            </a:p>
          </p:txBody>
        </p:sp>
        <p:sp>
          <p:nvSpPr>
            <p:cNvPr id="63" name="Line 83">
              <a:extLst>
                <a:ext uri="{FF2B5EF4-FFF2-40B4-BE49-F238E27FC236}">
                  <a16:creationId xmlns:a16="http://schemas.microsoft.com/office/drawing/2014/main" id="{E09E46AE-437C-4893-9E3F-2210ED9453F4}"/>
                </a:ext>
              </a:extLst>
            </p:cNvPr>
            <p:cNvSpPr>
              <a:spLocks noChangeShapeType="1"/>
            </p:cNvSpPr>
            <p:nvPr/>
          </p:nvSpPr>
          <p:spPr bwMode="auto">
            <a:xfrm>
              <a:off x="5480" y="2259"/>
              <a:ext cx="0" cy="250"/>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80" name="Text Box 2">
            <a:extLst>
              <a:ext uri="{FF2B5EF4-FFF2-40B4-BE49-F238E27FC236}">
                <a16:creationId xmlns:a16="http://schemas.microsoft.com/office/drawing/2014/main" id="{5DF6724A-D95E-49BA-B767-9C04E9F4D1D4}"/>
              </a:ext>
            </a:extLst>
          </p:cNvPr>
          <p:cNvSpPr txBox="1">
            <a:spLocks noChangeArrowheads="1"/>
          </p:cNvSpPr>
          <p:nvPr/>
        </p:nvSpPr>
        <p:spPr bwMode="auto">
          <a:xfrm>
            <a:off x="625078" y="1191716"/>
            <a:ext cx="4438153" cy="461665"/>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en-US" altLang="zh-CN" sz="2400" b="1" dirty="0">
                <a:solidFill>
                  <a:srgbClr val="0033CC"/>
                </a:solidFill>
                <a:latin typeface="Times New Roman" panose="02020603050405020304" pitchFamily="18" charset="0"/>
                <a:ea typeface="黑体" panose="02010609060101010101" pitchFamily="49" charset="-122"/>
              </a:rPr>
              <a:t>3.  ADC0809</a:t>
            </a:r>
            <a:r>
              <a:rPr lang="zh-CN" altLang="en-US" sz="2400" b="1" dirty="0">
                <a:solidFill>
                  <a:srgbClr val="0033CC"/>
                </a:solidFill>
                <a:latin typeface="Times New Roman" panose="02020603050405020304" pitchFamily="18" charset="0"/>
                <a:ea typeface="黑体" panose="02010609060101010101" pitchFamily="49" charset="-122"/>
              </a:rPr>
              <a:t>与微处理器的连接</a:t>
            </a:r>
          </a:p>
        </p:txBody>
      </p:sp>
    </p:spTree>
    <p:extLst>
      <p:ext uri="{BB962C8B-B14F-4D97-AF65-F5344CB8AC3E}">
        <p14:creationId xmlns:p14="http://schemas.microsoft.com/office/powerpoint/2010/main" val="3865661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C5B601FB-96E0-49CF-91A4-47EB8E9B43DA}"/>
              </a:ext>
            </a:extLst>
          </p:cNvPr>
          <p:cNvSpPr txBox="1">
            <a:spLocks noChangeArrowheads="1"/>
          </p:cNvSpPr>
          <p:nvPr/>
        </p:nvSpPr>
        <p:spPr bwMode="auto">
          <a:xfrm>
            <a:off x="-1896888" y="11503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222"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j-cs"/>
              </a:rPr>
              <a:t>8255</a:t>
            </a:r>
            <a:r>
              <a:rPr kumimoji="0" lang="zh-CN" altLang="en-US" sz="2222"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j-cs"/>
              </a:rPr>
              <a:t>综合练习  方式</a:t>
            </a:r>
            <a:r>
              <a:rPr kumimoji="0" lang="en-US" altLang="zh-CN" sz="2222"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j-cs"/>
              </a:rPr>
              <a:t>0</a:t>
            </a:r>
            <a:r>
              <a:rPr kumimoji="0" lang="zh-CN" altLang="en-US" sz="2222"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j-cs"/>
              </a:rPr>
              <a:t>应用举例</a:t>
            </a:r>
            <a:r>
              <a:rPr kumimoji="0" lang="en-US" altLang="zh-CN" sz="2222" b="1" i="0" u="none" strike="noStrike" kern="120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j-cs"/>
              </a:rPr>
              <a:t>4</a:t>
            </a:r>
          </a:p>
        </p:txBody>
      </p:sp>
      <p:sp>
        <p:nvSpPr>
          <p:cNvPr id="4" name="Rectangle 3">
            <a:extLst>
              <a:ext uri="{FF2B5EF4-FFF2-40B4-BE49-F238E27FC236}">
                <a16:creationId xmlns:a16="http://schemas.microsoft.com/office/drawing/2014/main" id="{D713EB2E-F537-47D5-BBF7-13D7437A965E}"/>
              </a:ext>
            </a:extLst>
          </p:cNvPr>
          <p:cNvSpPr txBox="1">
            <a:spLocks noChangeArrowheads="1"/>
          </p:cNvSpPr>
          <p:nvPr/>
        </p:nvSpPr>
        <p:spPr bwMode="auto">
          <a:xfrm>
            <a:off x="1358344" y="2431403"/>
            <a:ext cx="3104342"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CC0066"/>
              </a:buClr>
              <a:buSzPct val="70000"/>
              <a:buNone/>
              <a:tabLst/>
              <a:defRPr/>
            </a:pPr>
            <a:r>
              <a:rPr kumimoji="0" lang="zh-CN" altLang="en-US" sz="1587"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要求：</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zh-CN" altLang="en-US" sz="1587"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rPr>
              <a:t>掌握芯片之间连接</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zh-CN" altLang="en-US" sz="1587"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rPr>
              <a:t>相应端口地址会分析。</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zh-CN" altLang="en-US" sz="1587"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rPr>
              <a:t>看懂图上的芯片之间的联系</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zh-CN" altLang="en-US" sz="1587" b="1"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rPr>
              <a:t>编写控制程序。</a:t>
            </a:r>
          </a:p>
        </p:txBody>
      </p:sp>
      <p:pic>
        <p:nvPicPr>
          <p:cNvPr id="5" name="Picture 4">
            <a:extLst>
              <a:ext uri="{FF2B5EF4-FFF2-40B4-BE49-F238E27FC236}">
                <a16:creationId xmlns:a16="http://schemas.microsoft.com/office/drawing/2014/main" id="{A669E276-EB8D-41F5-9DF1-2CE9A9126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297"/>
          <a:stretch>
            <a:fillRect/>
          </a:stretch>
        </p:blipFill>
        <p:spPr bwMode="auto">
          <a:xfrm>
            <a:off x="4878214" y="2320305"/>
            <a:ext cx="5656263" cy="4079875"/>
          </a:xfrm>
          <a:prstGeom prst="rect">
            <a:avLst/>
          </a:prstGeom>
          <a:noFill/>
          <a:ln>
            <a:noFill/>
          </a:ln>
          <a:effectLst/>
          <a:extLst>
            <a:ext uri="{909E8E84-426E-40DD-AFC4-6F175D3DCCD1}">
              <a14:hiddenFill xmlns:a14="http://schemas.microsoft.com/office/drawing/2010/main">
                <a:blipFill dpi="0" rotWithShape="1">
                  <a:blip r:embed="rId3"/>
                  <a:srcRect t="12297"/>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5">
            <a:extLst>
              <a:ext uri="{FF2B5EF4-FFF2-40B4-BE49-F238E27FC236}">
                <a16:creationId xmlns:a16="http://schemas.microsoft.com/office/drawing/2014/main" id="{73E48C2E-97D4-4A28-AA15-B16398FD75AF}"/>
              </a:ext>
            </a:extLst>
          </p:cNvPr>
          <p:cNvSpPr>
            <a:spLocks noChangeShapeType="1"/>
          </p:cNvSpPr>
          <p:nvPr/>
        </p:nvSpPr>
        <p:spPr bwMode="auto">
          <a:xfrm>
            <a:off x="6076777" y="5120655"/>
            <a:ext cx="342900"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 name="Line 6">
            <a:extLst>
              <a:ext uri="{FF2B5EF4-FFF2-40B4-BE49-F238E27FC236}">
                <a16:creationId xmlns:a16="http://schemas.microsoft.com/office/drawing/2014/main" id="{2D0B816F-9D34-4C77-80B3-C4E680794E35}"/>
              </a:ext>
            </a:extLst>
          </p:cNvPr>
          <p:cNvSpPr>
            <a:spLocks noChangeShapeType="1"/>
          </p:cNvSpPr>
          <p:nvPr/>
        </p:nvSpPr>
        <p:spPr bwMode="auto">
          <a:xfrm flipH="1">
            <a:off x="8362777" y="2548905"/>
            <a:ext cx="914400" cy="0"/>
          </a:xfrm>
          <a:prstGeom prst="line">
            <a:avLst/>
          </a:prstGeom>
          <a:noFill/>
          <a:ln w="571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 name="Line 7">
            <a:extLst>
              <a:ext uri="{FF2B5EF4-FFF2-40B4-BE49-F238E27FC236}">
                <a16:creationId xmlns:a16="http://schemas.microsoft.com/office/drawing/2014/main" id="{DFB481B1-703F-4208-A837-CD3329A46F6B}"/>
              </a:ext>
            </a:extLst>
          </p:cNvPr>
          <p:cNvSpPr>
            <a:spLocks noChangeShapeType="1"/>
          </p:cNvSpPr>
          <p:nvPr/>
        </p:nvSpPr>
        <p:spPr bwMode="auto">
          <a:xfrm flipH="1">
            <a:off x="10305877" y="3463305"/>
            <a:ext cx="228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9" name="Line 8">
            <a:extLst>
              <a:ext uri="{FF2B5EF4-FFF2-40B4-BE49-F238E27FC236}">
                <a16:creationId xmlns:a16="http://schemas.microsoft.com/office/drawing/2014/main" id="{C64C0E4C-433A-4A51-947C-0713AFE1047B}"/>
              </a:ext>
            </a:extLst>
          </p:cNvPr>
          <p:cNvSpPr>
            <a:spLocks noChangeShapeType="1"/>
          </p:cNvSpPr>
          <p:nvPr/>
        </p:nvSpPr>
        <p:spPr bwMode="auto">
          <a:xfrm>
            <a:off x="10134427" y="2434605"/>
            <a:ext cx="0" cy="2857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zh-CN" altLang="en-US" b="1">
              <a:solidFill>
                <a:srgbClr val="0033CC"/>
              </a:solidFill>
              <a:latin typeface="Arial" panose="020B0604020202020204" pitchFamily="34" charset="0"/>
              <a:ea typeface="宋体" panose="02010600030101010101" pitchFamily="2" charset="-122"/>
            </a:endParaRPr>
          </a:p>
        </p:txBody>
      </p:sp>
      <p:sp>
        <p:nvSpPr>
          <p:cNvPr id="10" name="Text Box 9">
            <a:extLst>
              <a:ext uri="{FF2B5EF4-FFF2-40B4-BE49-F238E27FC236}">
                <a16:creationId xmlns:a16="http://schemas.microsoft.com/office/drawing/2014/main" id="{CF927740-3E2E-4187-AFE1-926FD0FA29A7}"/>
              </a:ext>
            </a:extLst>
          </p:cNvPr>
          <p:cNvSpPr txBox="1">
            <a:spLocks noChangeArrowheads="1"/>
          </p:cNvSpPr>
          <p:nvPr/>
        </p:nvSpPr>
        <p:spPr bwMode="auto">
          <a:xfrm>
            <a:off x="1557164" y="1721817"/>
            <a:ext cx="8285163" cy="400110"/>
          </a:xfrm>
          <a:prstGeom prst="rect">
            <a:avLst/>
          </a:prstGeom>
          <a:noFill/>
          <a:ln>
            <a:noFill/>
          </a:ln>
          <a:effectLst/>
          <a:extLst>
            <a:ext uri="{909E8E84-426E-40DD-AFC4-6F175D3DCCD1}">
              <a14:hiddenFill xmlns:a14="http://schemas.microsoft.com/office/drawing/2010/main">
                <a:blipFill dpi="0" rotWithShape="1">
                  <a:blip r:embed="rId3"/>
                  <a:srcRect/>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kumimoji="1" lang="zh-CN" altLang="en-US" sz="2000" b="1" dirty="0">
                <a:solidFill>
                  <a:srgbClr val="C00000"/>
                </a:solidFill>
                <a:latin typeface="Times New Roman" panose="02020603050405020304" pitchFamily="18" charset="0"/>
                <a:ea typeface="黑体" panose="02010609060101010101" pitchFamily="49" charset="-122"/>
              </a:rPr>
              <a:t>要求：将</a:t>
            </a:r>
            <a:r>
              <a:rPr kumimoji="1" lang="en-US" altLang="zh-CN" sz="2000" b="1" dirty="0">
                <a:solidFill>
                  <a:srgbClr val="C00000"/>
                </a:solidFill>
                <a:latin typeface="Times New Roman" panose="02020603050405020304" pitchFamily="18" charset="0"/>
                <a:ea typeface="黑体" panose="02010609060101010101" pitchFamily="49" charset="-122"/>
              </a:rPr>
              <a:t>IN7</a:t>
            </a:r>
            <a:r>
              <a:rPr kumimoji="1" lang="zh-CN" altLang="en-US" sz="2000" b="1" dirty="0">
                <a:solidFill>
                  <a:srgbClr val="C00000"/>
                </a:solidFill>
                <a:latin typeface="Times New Roman" panose="02020603050405020304" pitchFamily="18" charset="0"/>
                <a:ea typeface="黑体" panose="02010609060101010101" pitchFamily="49" charset="-122"/>
              </a:rPr>
              <a:t>上的模拟量转换成数字量，存入</a:t>
            </a:r>
            <a:r>
              <a:rPr kumimoji="1" lang="en-US" altLang="zh-CN" sz="2000" b="1" dirty="0">
                <a:solidFill>
                  <a:srgbClr val="C00000"/>
                </a:solidFill>
                <a:latin typeface="Times New Roman" panose="02020603050405020304" pitchFamily="18" charset="0"/>
                <a:ea typeface="黑体" panose="02010609060101010101" pitchFamily="49" charset="-122"/>
              </a:rPr>
              <a:t>BUF</a:t>
            </a:r>
            <a:r>
              <a:rPr kumimoji="1" lang="zh-CN" altLang="en-US" sz="2000" b="1" dirty="0">
                <a:solidFill>
                  <a:srgbClr val="C00000"/>
                </a:solidFill>
                <a:latin typeface="Times New Roman" panose="02020603050405020304" pitchFamily="18" charset="0"/>
                <a:ea typeface="黑体" panose="02010609060101010101" pitchFamily="49" charset="-122"/>
              </a:rPr>
              <a:t>单元 </a:t>
            </a:r>
          </a:p>
        </p:txBody>
      </p:sp>
      <p:sp>
        <p:nvSpPr>
          <p:cNvPr id="11" name="Text Box 10">
            <a:extLst>
              <a:ext uri="{FF2B5EF4-FFF2-40B4-BE49-F238E27FC236}">
                <a16:creationId xmlns:a16="http://schemas.microsoft.com/office/drawing/2014/main" id="{3184A61F-4E12-488D-8E90-6C0C9E1AA362}"/>
              </a:ext>
            </a:extLst>
          </p:cNvPr>
          <p:cNvSpPr txBox="1">
            <a:spLocks noChangeArrowheads="1"/>
          </p:cNvSpPr>
          <p:nvPr/>
        </p:nvSpPr>
        <p:spPr bwMode="auto">
          <a:xfrm>
            <a:off x="1500014" y="4391992"/>
            <a:ext cx="3371850" cy="2046288"/>
          </a:xfrm>
          <a:prstGeom prst="rect">
            <a:avLst/>
          </a:prstGeom>
          <a:noFill/>
          <a:ln w="9525" algn="ctr">
            <a:solidFill>
              <a:srgbClr val="FF0000"/>
            </a:solidFill>
            <a:miter lim="800000"/>
            <a:headEnd/>
            <a:tailEnd/>
          </a:ln>
          <a:effectLst/>
          <a:extLst>
            <a:ext uri="{909E8E84-426E-40DD-AFC4-6F175D3DCCD1}">
              <a14:hiddenFill xmlns:a14="http://schemas.microsoft.com/office/drawing/2010/main">
                <a:blipFill dpi="0" rotWithShape="1">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buClr>
                <a:srgbClr val="FF9900"/>
              </a:buClr>
              <a:buSzPct val="120000"/>
              <a:defRPr/>
            </a:pPr>
            <a:r>
              <a:rPr lang="zh-CN" altLang="en-US" sz="1587" b="1" dirty="0">
                <a:solidFill>
                  <a:srgbClr val="000000"/>
                </a:solidFill>
                <a:latin typeface="黑体" panose="02010609060101010101" pitchFamily="49" charset="-122"/>
                <a:ea typeface="黑体" panose="02010609060101010101" pitchFamily="49" charset="-122"/>
              </a:rPr>
              <a:t>分析： </a:t>
            </a:r>
            <a:endParaRPr lang="zh-CN" altLang="en-US" sz="1587" b="1" dirty="0">
              <a:solidFill>
                <a:srgbClr val="FF9900"/>
              </a:solidFill>
              <a:latin typeface="黑体" panose="02010609060101010101" pitchFamily="49" charset="-122"/>
              <a:ea typeface="黑体" panose="02010609060101010101" pitchFamily="49" charset="-122"/>
            </a:endParaRPr>
          </a:p>
          <a:p>
            <a:pPr defTabSz="914400" fontAlgn="base">
              <a:spcBef>
                <a:spcPct val="50000"/>
              </a:spcBef>
              <a:spcAft>
                <a:spcPct val="0"/>
              </a:spcAft>
              <a:buClr>
                <a:srgbClr val="FF9900"/>
              </a:buClr>
              <a:buSzPct val="120000"/>
              <a:buFontTx/>
              <a:buChar char="•"/>
              <a:defRPr/>
            </a:pPr>
            <a:r>
              <a:rPr lang="en-US" altLang="zh-CN" sz="1587" b="1" dirty="0">
                <a:solidFill>
                  <a:srgbClr val="000000"/>
                </a:solidFill>
                <a:latin typeface="黑体" panose="02010609060101010101" pitchFamily="49" charset="-122"/>
                <a:ea typeface="黑体" panose="02010609060101010101" pitchFamily="49" charset="-122"/>
              </a:rPr>
              <a:t>A</a:t>
            </a:r>
            <a:r>
              <a:rPr lang="zh-CN" altLang="en-US" sz="1587" b="1" dirty="0">
                <a:solidFill>
                  <a:srgbClr val="000000"/>
                </a:solidFill>
                <a:latin typeface="黑体" panose="02010609060101010101" pitchFamily="49" charset="-122"/>
                <a:ea typeface="黑体" panose="02010609060101010101" pitchFamily="49" charset="-122"/>
              </a:rPr>
              <a:t>口做数据输入端口 </a:t>
            </a:r>
            <a:endParaRPr lang="zh-CN" altLang="en-US" sz="1587" b="1" dirty="0">
              <a:solidFill>
                <a:srgbClr val="FF9900"/>
              </a:solidFill>
              <a:latin typeface="黑体" panose="02010609060101010101" pitchFamily="49" charset="-122"/>
              <a:ea typeface="黑体" panose="02010609060101010101" pitchFamily="49" charset="-122"/>
            </a:endParaRPr>
          </a:p>
          <a:p>
            <a:pPr defTabSz="914400" fontAlgn="base">
              <a:spcBef>
                <a:spcPct val="50000"/>
              </a:spcBef>
              <a:spcAft>
                <a:spcPct val="0"/>
              </a:spcAft>
              <a:buClr>
                <a:srgbClr val="FF9900"/>
              </a:buClr>
              <a:buSzPct val="120000"/>
              <a:buFontTx/>
              <a:buChar char="•"/>
              <a:defRPr/>
            </a:pPr>
            <a:r>
              <a:rPr lang="en-US" altLang="zh-CN" sz="1587" b="1" dirty="0" smtClean="0">
                <a:solidFill>
                  <a:srgbClr val="000000"/>
                </a:solidFill>
                <a:latin typeface="黑体" panose="02010609060101010101" pitchFamily="49" charset="-122"/>
                <a:ea typeface="黑体" panose="02010609060101010101" pitchFamily="49" charset="-122"/>
              </a:rPr>
              <a:t>B</a:t>
            </a:r>
            <a:r>
              <a:rPr lang="zh-CN" altLang="en-US" sz="1587" b="1" dirty="0">
                <a:solidFill>
                  <a:srgbClr val="000000"/>
                </a:solidFill>
                <a:latin typeface="黑体" panose="02010609060101010101" pitchFamily="49" charset="-122"/>
                <a:ea typeface="黑体" panose="02010609060101010101" pitchFamily="49" charset="-122"/>
              </a:rPr>
              <a:t>口没有使用 </a:t>
            </a:r>
            <a:endParaRPr lang="zh-CN" altLang="en-US" sz="1587" b="1" dirty="0">
              <a:solidFill>
                <a:srgbClr val="FF9900"/>
              </a:solidFill>
              <a:latin typeface="黑体" panose="02010609060101010101" pitchFamily="49" charset="-122"/>
              <a:ea typeface="黑体" panose="02010609060101010101" pitchFamily="49" charset="-122"/>
            </a:endParaRPr>
          </a:p>
          <a:p>
            <a:pPr defTabSz="914400" fontAlgn="base">
              <a:spcBef>
                <a:spcPct val="50000"/>
              </a:spcBef>
              <a:spcAft>
                <a:spcPct val="0"/>
              </a:spcAft>
              <a:buClr>
                <a:srgbClr val="FF9900"/>
              </a:buClr>
              <a:buSzPct val="120000"/>
              <a:buFont typeface="Wingdings" panose="05000000000000000000" pitchFamily="2" charset="2"/>
              <a:buChar char="•"/>
              <a:defRPr/>
            </a:pPr>
            <a:r>
              <a:rPr lang="en-US" altLang="zh-CN" sz="1587" b="1" dirty="0" smtClean="0">
                <a:solidFill>
                  <a:srgbClr val="000000"/>
                </a:solidFill>
                <a:latin typeface="黑体" panose="02010609060101010101" pitchFamily="49" charset="-122"/>
                <a:ea typeface="黑体" panose="02010609060101010101" pitchFamily="49" charset="-122"/>
              </a:rPr>
              <a:t>C</a:t>
            </a:r>
            <a:r>
              <a:rPr lang="zh-CN" altLang="en-US" sz="1587" b="1" dirty="0">
                <a:solidFill>
                  <a:srgbClr val="000000"/>
                </a:solidFill>
                <a:latin typeface="黑体" panose="02010609060101010101" pitchFamily="49" charset="-122"/>
                <a:ea typeface="黑体" panose="02010609060101010101" pitchFamily="49" charset="-122"/>
              </a:rPr>
              <a:t>口高</a:t>
            </a:r>
            <a:r>
              <a:rPr lang="en-US" altLang="zh-CN" sz="1587" b="1" dirty="0">
                <a:solidFill>
                  <a:srgbClr val="000000"/>
                </a:solidFill>
                <a:latin typeface="黑体" panose="02010609060101010101" pitchFamily="49" charset="-122"/>
                <a:ea typeface="黑体" panose="02010609060101010101" pitchFamily="49" charset="-122"/>
              </a:rPr>
              <a:t>4</a:t>
            </a:r>
            <a:r>
              <a:rPr lang="zh-CN" altLang="en-US" sz="1587" b="1" dirty="0">
                <a:solidFill>
                  <a:srgbClr val="000000"/>
                </a:solidFill>
                <a:latin typeface="黑体" panose="02010609060101010101" pitchFamily="49" charset="-122"/>
                <a:ea typeface="黑体" panose="02010609060101010101" pitchFamily="49" charset="-122"/>
              </a:rPr>
              <a:t>位是输入口，低</a:t>
            </a:r>
            <a:r>
              <a:rPr lang="en-US" altLang="zh-CN" sz="1587" b="1" dirty="0">
                <a:solidFill>
                  <a:srgbClr val="000000"/>
                </a:solidFill>
                <a:latin typeface="黑体" panose="02010609060101010101" pitchFamily="49" charset="-122"/>
                <a:ea typeface="黑体" panose="02010609060101010101" pitchFamily="49" charset="-122"/>
              </a:rPr>
              <a:t>4</a:t>
            </a:r>
            <a:r>
              <a:rPr lang="zh-CN" altLang="en-US" sz="1587" b="1" dirty="0">
                <a:solidFill>
                  <a:srgbClr val="000000"/>
                </a:solidFill>
                <a:latin typeface="黑体" panose="02010609060101010101" pitchFamily="49" charset="-122"/>
                <a:ea typeface="黑体" panose="02010609060101010101" pitchFamily="49" charset="-122"/>
              </a:rPr>
              <a:t>位是输出口 </a:t>
            </a:r>
            <a:endParaRPr lang="zh-CN" altLang="en-US" sz="1587" dirty="0">
              <a:solidFill>
                <a:srgbClr val="FF9900"/>
              </a:solidFill>
              <a:latin typeface="黑体" panose="02010609060101010101" pitchFamily="49" charset="-122"/>
              <a:ea typeface="黑体" panose="02010609060101010101" pitchFamily="49" charset="-122"/>
            </a:endParaRPr>
          </a:p>
          <a:p>
            <a:pPr defTabSz="914400" fontAlgn="base">
              <a:spcBef>
                <a:spcPct val="50000"/>
              </a:spcBef>
              <a:spcAft>
                <a:spcPct val="0"/>
              </a:spcAft>
              <a:defRPr/>
            </a:pPr>
            <a:r>
              <a:rPr lang="zh-CN" altLang="en-US" sz="1587" b="1" dirty="0">
                <a:solidFill>
                  <a:srgbClr val="000000"/>
                </a:solidFill>
                <a:latin typeface="黑体" panose="02010609060101010101" pitchFamily="49" charset="-122"/>
                <a:ea typeface="黑体" panose="02010609060101010101" pitchFamily="49" charset="-122"/>
              </a:rPr>
              <a:t>均采用方式</a:t>
            </a:r>
            <a:r>
              <a:rPr lang="en-US" altLang="zh-CN" sz="1587" b="1" dirty="0">
                <a:solidFill>
                  <a:srgbClr val="000000"/>
                </a:solidFill>
                <a:latin typeface="黑体" panose="02010609060101010101" pitchFamily="49" charset="-122"/>
                <a:ea typeface="黑体" panose="02010609060101010101" pitchFamily="49" charset="-122"/>
              </a:rPr>
              <a:t>0</a:t>
            </a:r>
            <a:r>
              <a:rPr lang="zh-CN" altLang="en-US" sz="1587" b="1" dirty="0">
                <a:solidFill>
                  <a:srgbClr val="000000"/>
                </a:solidFill>
                <a:latin typeface="黑体" panose="02010609060101010101" pitchFamily="49" charset="-122"/>
                <a:ea typeface="黑体" panose="02010609060101010101" pitchFamily="49" charset="-122"/>
              </a:rPr>
              <a:t>进行控制。</a:t>
            </a:r>
          </a:p>
        </p:txBody>
      </p:sp>
      <p:sp>
        <p:nvSpPr>
          <p:cNvPr id="12" name="Line 11">
            <a:extLst>
              <a:ext uri="{FF2B5EF4-FFF2-40B4-BE49-F238E27FC236}">
                <a16:creationId xmlns:a16="http://schemas.microsoft.com/office/drawing/2014/main" id="{AE49C87C-F8D4-4A8B-A274-DEBD90F326E9}"/>
              </a:ext>
            </a:extLst>
          </p:cNvPr>
          <p:cNvSpPr>
            <a:spLocks noChangeShapeType="1"/>
          </p:cNvSpPr>
          <p:nvPr/>
        </p:nvSpPr>
        <p:spPr bwMode="auto">
          <a:xfrm flipV="1">
            <a:off x="8846964" y="3234705"/>
            <a:ext cx="0" cy="22860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3" name="Line 12">
            <a:extLst>
              <a:ext uri="{FF2B5EF4-FFF2-40B4-BE49-F238E27FC236}">
                <a16:creationId xmlns:a16="http://schemas.microsoft.com/office/drawing/2014/main" id="{BECFA9A3-1533-41E3-94D6-542C447ABB84}"/>
              </a:ext>
            </a:extLst>
          </p:cNvPr>
          <p:cNvSpPr>
            <a:spLocks noChangeShapeType="1"/>
          </p:cNvSpPr>
          <p:nvPr/>
        </p:nvSpPr>
        <p:spPr bwMode="auto">
          <a:xfrm flipH="1">
            <a:off x="8335789" y="2548905"/>
            <a:ext cx="914400" cy="0"/>
          </a:xfrm>
          <a:prstGeom prst="line">
            <a:avLst/>
          </a:prstGeom>
          <a:noFill/>
          <a:ln w="571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4" name="Line 13">
            <a:extLst>
              <a:ext uri="{FF2B5EF4-FFF2-40B4-BE49-F238E27FC236}">
                <a16:creationId xmlns:a16="http://schemas.microsoft.com/office/drawing/2014/main" id="{550720D8-0A39-4039-BF88-138A9E2DC69A}"/>
              </a:ext>
            </a:extLst>
          </p:cNvPr>
          <p:cNvSpPr>
            <a:spLocks noChangeShapeType="1"/>
          </p:cNvSpPr>
          <p:nvPr/>
        </p:nvSpPr>
        <p:spPr bwMode="auto">
          <a:xfrm flipV="1">
            <a:off x="8819977" y="3234705"/>
            <a:ext cx="0" cy="22860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15" name="Group 14">
            <a:extLst>
              <a:ext uri="{FF2B5EF4-FFF2-40B4-BE49-F238E27FC236}">
                <a16:creationId xmlns:a16="http://schemas.microsoft.com/office/drawing/2014/main" id="{ABA72B2C-5681-484C-BE89-D9379622D78C}"/>
              </a:ext>
            </a:extLst>
          </p:cNvPr>
          <p:cNvGrpSpPr>
            <a:grpSpLocks/>
          </p:cNvGrpSpPr>
          <p:nvPr/>
        </p:nvGrpSpPr>
        <p:grpSpPr bwMode="auto">
          <a:xfrm>
            <a:off x="4733752" y="2320305"/>
            <a:ext cx="5656262" cy="4079875"/>
            <a:chOff x="2768" y="590"/>
            <a:chExt cx="4490" cy="3238"/>
          </a:xfrm>
        </p:grpSpPr>
        <p:pic>
          <p:nvPicPr>
            <p:cNvPr id="16" name="Picture 15">
              <a:extLst>
                <a:ext uri="{FF2B5EF4-FFF2-40B4-BE49-F238E27FC236}">
                  <a16:creationId xmlns:a16="http://schemas.microsoft.com/office/drawing/2014/main" id="{1ED4ADA1-FC05-4150-A0DB-92DCF2F3A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297"/>
            <a:stretch>
              <a:fillRect/>
            </a:stretch>
          </p:blipFill>
          <p:spPr bwMode="auto">
            <a:xfrm>
              <a:off x="2768" y="590"/>
              <a:ext cx="4490" cy="3238"/>
            </a:xfrm>
            <a:prstGeom prst="rect">
              <a:avLst/>
            </a:prstGeom>
            <a:noFill/>
            <a:ln>
              <a:noFill/>
            </a:ln>
            <a:effectLst/>
            <a:extLst>
              <a:ext uri="{909E8E84-426E-40DD-AFC4-6F175D3DCCD1}">
                <a14:hiddenFill xmlns:a14="http://schemas.microsoft.com/office/drawing/2010/main">
                  <a:blipFill dpi="0" rotWithShape="1">
                    <a:blip r:embed="rId3"/>
                    <a:srcRect t="12297"/>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Line 16">
              <a:extLst>
                <a:ext uri="{FF2B5EF4-FFF2-40B4-BE49-F238E27FC236}">
                  <a16:creationId xmlns:a16="http://schemas.microsoft.com/office/drawing/2014/main" id="{621212F7-0220-42F6-B366-73DBADA33BC9}"/>
                </a:ext>
              </a:extLst>
            </p:cNvPr>
            <p:cNvSpPr>
              <a:spLocks noChangeShapeType="1"/>
            </p:cNvSpPr>
            <p:nvPr/>
          </p:nvSpPr>
          <p:spPr bwMode="auto">
            <a:xfrm flipH="1">
              <a:off x="5513" y="771"/>
              <a:ext cx="726" cy="0"/>
            </a:xfrm>
            <a:prstGeom prst="line">
              <a:avLst/>
            </a:prstGeom>
            <a:noFill/>
            <a:ln w="571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17">
              <a:extLst>
                <a:ext uri="{FF2B5EF4-FFF2-40B4-BE49-F238E27FC236}">
                  <a16:creationId xmlns:a16="http://schemas.microsoft.com/office/drawing/2014/main" id="{46D1090B-51F9-4EF4-9E19-2BBB887C922B}"/>
                </a:ext>
              </a:extLst>
            </p:cNvPr>
            <p:cNvSpPr>
              <a:spLocks noChangeShapeType="1"/>
            </p:cNvSpPr>
            <p:nvPr/>
          </p:nvSpPr>
          <p:spPr bwMode="auto">
            <a:xfrm flipV="1">
              <a:off x="5897" y="1315"/>
              <a:ext cx="0" cy="182"/>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19" name="Line 18">
            <a:extLst>
              <a:ext uri="{FF2B5EF4-FFF2-40B4-BE49-F238E27FC236}">
                <a16:creationId xmlns:a16="http://schemas.microsoft.com/office/drawing/2014/main" id="{3ACFE128-D743-46EE-87D9-D09FC9968575}"/>
              </a:ext>
            </a:extLst>
          </p:cNvPr>
          <p:cNvSpPr>
            <a:spLocks noChangeShapeType="1"/>
          </p:cNvSpPr>
          <p:nvPr/>
        </p:nvSpPr>
        <p:spPr bwMode="auto">
          <a:xfrm>
            <a:off x="8877127" y="2777505"/>
            <a:ext cx="0" cy="171450"/>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20" name="Group 20">
            <a:extLst>
              <a:ext uri="{FF2B5EF4-FFF2-40B4-BE49-F238E27FC236}">
                <a16:creationId xmlns:a16="http://schemas.microsoft.com/office/drawing/2014/main" id="{EAD361EF-6D6C-47ED-8718-15EF256F9D1E}"/>
              </a:ext>
            </a:extLst>
          </p:cNvPr>
          <p:cNvGrpSpPr>
            <a:grpSpLocks/>
          </p:cNvGrpSpPr>
          <p:nvPr/>
        </p:nvGrpSpPr>
        <p:grpSpPr bwMode="auto">
          <a:xfrm>
            <a:off x="4871864" y="2348880"/>
            <a:ext cx="5656263" cy="4079875"/>
            <a:chOff x="2768" y="590"/>
            <a:chExt cx="4490" cy="3238"/>
          </a:xfrm>
        </p:grpSpPr>
        <p:pic>
          <p:nvPicPr>
            <p:cNvPr id="21" name="Picture 21">
              <a:extLst>
                <a:ext uri="{FF2B5EF4-FFF2-40B4-BE49-F238E27FC236}">
                  <a16:creationId xmlns:a16="http://schemas.microsoft.com/office/drawing/2014/main" id="{608FEAFA-A6FD-41D1-BB8F-595B4D604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297"/>
            <a:stretch>
              <a:fillRect/>
            </a:stretch>
          </p:blipFill>
          <p:spPr bwMode="auto">
            <a:xfrm>
              <a:off x="2768" y="590"/>
              <a:ext cx="4490" cy="3238"/>
            </a:xfrm>
            <a:prstGeom prst="rect">
              <a:avLst/>
            </a:prstGeom>
            <a:noFill/>
            <a:ln>
              <a:noFill/>
            </a:ln>
            <a:effectLst/>
            <a:extLst>
              <a:ext uri="{909E8E84-426E-40DD-AFC4-6F175D3DCCD1}">
                <a14:hiddenFill xmlns:a14="http://schemas.microsoft.com/office/drawing/2010/main">
                  <a:blipFill dpi="0" rotWithShape="1">
                    <a:blip r:embed="rId3"/>
                    <a:srcRect t="12297"/>
                    <a:tile tx="0" ty="0" sx="100000" sy="100000" flip="none" algn="tl"/>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Line 22">
              <a:extLst>
                <a:ext uri="{FF2B5EF4-FFF2-40B4-BE49-F238E27FC236}">
                  <a16:creationId xmlns:a16="http://schemas.microsoft.com/office/drawing/2014/main" id="{15CC16F7-6D4E-47F0-B2A3-D1327FEF0067}"/>
                </a:ext>
              </a:extLst>
            </p:cNvPr>
            <p:cNvSpPr>
              <a:spLocks noChangeShapeType="1"/>
            </p:cNvSpPr>
            <p:nvPr/>
          </p:nvSpPr>
          <p:spPr bwMode="auto">
            <a:xfrm flipH="1">
              <a:off x="5513" y="771"/>
              <a:ext cx="726" cy="0"/>
            </a:xfrm>
            <a:prstGeom prst="line">
              <a:avLst/>
            </a:prstGeom>
            <a:noFill/>
            <a:ln w="5715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3" name="Line 23">
              <a:extLst>
                <a:ext uri="{FF2B5EF4-FFF2-40B4-BE49-F238E27FC236}">
                  <a16:creationId xmlns:a16="http://schemas.microsoft.com/office/drawing/2014/main" id="{4DABDB00-D8EE-4B4E-80C0-0089F65E1DCA}"/>
                </a:ext>
              </a:extLst>
            </p:cNvPr>
            <p:cNvSpPr>
              <a:spLocks noChangeShapeType="1"/>
            </p:cNvSpPr>
            <p:nvPr/>
          </p:nvSpPr>
          <p:spPr bwMode="auto">
            <a:xfrm flipV="1">
              <a:off x="5897" y="1315"/>
              <a:ext cx="0" cy="182"/>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181235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679E49AE-70D3-4A80-B186-1AC3A3A4CA33}"/>
              </a:ext>
            </a:extLst>
          </p:cNvPr>
          <p:cNvSpPr txBox="1">
            <a:spLocks noChangeArrowheads="1"/>
          </p:cNvSpPr>
          <p:nvPr/>
        </p:nvSpPr>
        <p:spPr bwMode="auto">
          <a:xfrm>
            <a:off x="839416" y="2636912"/>
            <a:ext cx="324036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CC0066"/>
              </a:buClr>
              <a:buSzPct val="70000"/>
              <a:buNone/>
              <a:tabLst/>
              <a:defRPr/>
            </a:pP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分析顺序：</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CPU</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与</a:t>
            </a: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8255</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连线</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CPU</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与译码器间的连线，读懂</a:t>
            </a: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8255</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的端口地址</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Char char="v"/>
              <a:tabLst/>
              <a:defRPr/>
            </a:pP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8255</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与外设连接</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口低</a:t>
            </a:r>
            <a:r>
              <a:rPr kumimoji="0" lang="en-US" altLang="zh-CN"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1587" b="1" i="0" u="none" strike="noStrike" kern="1200" cap="none" spc="0" normalizeH="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位是输出用</a:t>
            </a:r>
          </a:p>
        </p:txBody>
      </p:sp>
      <p:sp>
        <p:nvSpPr>
          <p:cNvPr id="4" name="Rectangle 3">
            <a:extLst>
              <a:ext uri="{FF2B5EF4-FFF2-40B4-BE49-F238E27FC236}">
                <a16:creationId xmlns:a16="http://schemas.microsoft.com/office/drawing/2014/main" id="{69637F3B-7D6A-4EE1-81E6-64BD31129F0C}"/>
              </a:ext>
            </a:extLst>
          </p:cNvPr>
          <p:cNvSpPr>
            <a:spLocks noChangeArrowheads="1"/>
          </p:cNvSpPr>
          <p:nvPr/>
        </p:nvSpPr>
        <p:spPr bwMode="auto">
          <a:xfrm>
            <a:off x="4223792" y="1340768"/>
            <a:ext cx="6408712"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64" rIns="72564"/>
          <a:lstStyle>
            <a:lvl1pPr marL="571500" indent="-571500" algn="l">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1006475" indent="-533400" algn="l">
              <a:spcBef>
                <a:spcPct val="20000"/>
              </a:spcBef>
              <a:buClr>
                <a:schemeClr val="accent2"/>
              </a:buClr>
              <a:buFont typeface="Wingdings" panose="05000000000000000000" pitchFamily="2" charset="2"/>
              <a:buChar char="n"/>
              <a:defRPr sz="2800">
                <a:solidFill>
                  <a:schemeClr val="tx1"/>
                </a:solidFill>
                <a:latin typeface="Verdana" panose="020B0604030504040204" pitchFamily="34" charset="0"/>
                <a:ea typeface="宋体" panose="02010600030101010101" pitchFamily="2" charset="-122"/>
              </a:defRPr>
            </a:lvl2pPr>
            <a:lvl3pPr marL="1365250" indent="-457200" algn="l">
              <a:spcBef>
                <a:spcPct val="20000"/>
              </a:spcBef>
              <a:buClr>
                <a:schemeClr val="accent2"/>
              </a:buClr>
              <a:buFont typeface="Wingdings" panose="05000000000000000000" pitchFamily="2" charset="2"/>
              <a:buChar char="o"/>
              <a:defRPr sz="2400">
                <a:solidFill>
                  <a:schemeClr val="tx1"/>
                </a:solidFill>
                <a:latin typeface="Verdana" panose="020B0604030504040204" pitchFamily="34" charset="0"/>
                <a:ea typeface="宋体" panose="02010600030101010101" pitchFamily="2" charset="-122"/>
              </a:defRPr>
            </a:lvl3pPr>
            <a:lvl4pPr marL="1695450" indent="-387350" algn="l">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95500" indent="-400050" algn="l">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52700" indent="-400050"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009900" indent="-400050"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67100" indent="-400050"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924300" indent="-400050" fontAlgn="base">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ADC0809</a:t>
            </a:r>
            <a:r>
              <a:rPr lang="zh-CN" altLang="en-US" sz="1587" b="1" dirty="0">
                <a:solidFill>
                  <a:srgbClr val="0033CC"/>
                </a:solidFill>
                <a:latin typeface="Times New Roman" panose="02020603050405020304" pitchFamily="18" charset="0"/>
                <a:ea typeface="黑体" panose="02010609060101010101" pitchFamily="49" charset="-122"/>
              </a:rPr>
              <a:t>的工作原理： </a:t>
            </a:r>
            <a:endParaRPr lang="zh-CN" altLang="en-US" sz="1587" b="1"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1</a:t>
            </a:r>
            <a:r>
              <a:rPr lang="zh-CN" altLang="en-US" sz="1587" b="1" dirty="0">
                <a:solidFill>
                  <a:srgbClr val="0033CC"/>
                </a:solidFill>
                <a:latin typeface="Times New Roman" panose="02020603050405020304" pitchFamily="18" charset="0"/>
                <a:ea typeface="黑体" panose="02010609060101010101" pitchFamily="49" charset="-122"/>
              </a:rPr>
              <a:t>、用</a:t>
            </a:r>
            <a:r>
              <a:rPr lang="en-US" altLang="zh-CN" sz="1587" b="1" dirty="0">
                <a:solidFill>
                  <a:srgbClr val="0033CC"/>
                </a:solidFill>
                <a:latin typeface="Times New Roman" panose="02020603050405020304" pitchFamily="18" charset="0"/>
                <a:ea typeface="黑体" panose="02010609060101010101" pitchFamily="49" charset="-122"/>
              </a:rPr>
              <a:t>C</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B</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A</a:t>
            </a:r>
            <a:r>
              <a:rPr lang="zh-CN" altLang="en-US" sz="1587" b="1" dirty="0">
                <a:solidFill>
                  <a:srgbClr val="0033CC"/>
                </a:solidFill>
                <a:latin typeface="Times New Roman" panose="02020603050405020304" pitchFamily="18" charset="0"/>
                <a:ea typeface="黑体" panose="02010609060101010101" pitchFamily="49" charset="-122"/>
              </a:rPr>
              <a:t>三个端子选择模拟量的输入（</a:t>
            </a:r>
            <a:r>
              <a:rPr lang="en-US" altLang="zh-CN" sz="1587" b="1" dirty="0">
                <a:solidFill>
                  <a:srgbClr val="0033CC"/>
                </a:solidFill>
                <a:latin typeface="Times New Roman" panose="02020603050405020304" pitchFamily="18" charset="0"/>
                <a:ea typeface="黑体" panose="02010609060101010101" pitchFamily="49" charset="-122"/>
              </a:rPr>
              <a:t>IN0---IN7</a:t>
            </a:r>
            <a:r>
              <a:rPr lang="zh-CN" altLang="en-US" sz="1587" b="1" dirty="0">
                <a:solidFill>
                  <a:srgbClr val="0033CC"/>
                </a:solidFill>
                <a:latin typeface="Times New Roman" panose="02020603050405020304" pitchFamily="18" charset="0"/>
                <a:ea typeface="黑体" panose="02010609060101010101" pitchFamily="49" charset="-122"/>
              </a:rPr>
              <a:t>）端：</a:t>
            </a:r>
            <a:r>
              <a:rPr lang="en-US" altLang="zh-CN" sz="1587" b="1" dirty="0">
                <a:solidFill>
                  <a:srgbClr val="0033CC"/>
                </a:solidFill>
                <a:latin typeface="Times New Roman" panose="02020603050405020304" pitchFamily="18" charset="0"/>
                <a:ea typeface="黑体" panose="02010609060101010101" pitchFamily="49" charset="-122"/>
              </a:rPr>
              <a:t>000-----IN0</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001----IN1</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110----IN6</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111----IN7 </a:t>
            </a:r>
            <a:r>
              <a:rPr lang="zh-CN" altLang="en-US" sz="1587" b="1" dirty="0">
                <a:solidFill>
                  <a:srgbClr val="0033CC"/>
                </a:solidFill>
                <a:latin typeface="Times New Roman" panose="02020603050405020304" pitchFamily="18" charset="0"/>
                <a:ea typeface="黑体" panose="02010609060101010101" pitchFamily="49" charset="-122"/>
              </a:rPr>
              <a:t>（</a:t>
            </a:r>
            <a:r>
              <a:rPr lang="zh-CN" altLang="en-US" sz="1587" dirty="0">
                <a:solidFill>
                  <a:srgbClr val="0033CC"/>
                </a:solidFill>
                <a:latin typeface="Times New Roman" panose="02020603050405020304" pitchFamily="18" charset="0"/>
                <a:ea typeface="黑体" panose="02010609060101010101" pitchFamily="49" charset="-122"/>
              </a:rPr>
              <a:t>每次只能转换</a:t>
            </a:r>
            <a:r>
              <a:rPr lang="en-US" altLang="zh-CN" sz="1587" dirty="0">
                <a:solidFill>
                  <a:srgbClr val="0033CC"/>
                </a:solidFill>
                <a:latin typeface="Times New Roman" panose="02020603050405020304" pitchFamily="18" charset="0"/>
                <a:ea typeface="黑体" panose="02010609060101010101" pitchFamily="49" charset="-122"/>
              </a:rPr>
              <a:t>1</a:t>
            </a:r>
            <a:r>
              <a:rPr lang="zh-CN" altLang="en-US" sz="1587" dirty="0">
                <a:solidFill>
                  <a:srgbClr val="0033CC"/>
                </a:solidFill>
                <a:latin typeface="Times New Roman" panose="02020603050405020304" pitchFamily="18" charset="0"/>
                <a:ea typeface="黑体" panose="02010609060101010101" pitchFamily="49" charset="-122"/>
              </a:rPr>
              <a:t>路，所以要先选择</a:t>
            </a:r>
            <a:r>
              <a:rPr lang="zh-CN" altLang="en-US" sz="1587" b="1" dirty="0">
                <a:solidFill>
                  <a:srgbClr val="0033CC"/>
                </a:solidFill>
                <a:latin typeface="Times New Roman" panose="02020603050405020304" pitchFamily="18" charset="0"/>
                <a:ea typeface="黑体" panose="02010609060101010101" pitchFamily="49" charset="-122"/>
              </a:rPr>
              <a:t>）</a:t>
            </a:r>
            <a:endParaRPr lang="zh-CN" altLang="en-US" sz="1587" b="1"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2</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ALE</a:t>
            </a:r>
            <a:r>
              <a:rPr lang="zh-CN" altLang="en-US" sz="1587" b="1" dirty="0">
                <a:solidFill>
                  <a:srgbClr val="0033CC"/>
                </a:solidFill>
                <a:latin typeface="Times New Roman" panose="02020603050405020304" pitchFamily="18" charset="0"/>
                <a:ea typeface="黑体" panose="02010609060101010101" pitchFamily="49" charset="-122"/>
              </a:rPr>
              <a:t>有效时，</a:t>
            </a:r>
            <a:r>
              <a:rPr lang="en-US" altLang="zh-CN" sz="1587" b="1" dirty="0">
                <a:solidFill>
                  <a:srgbClr val="0033CC"/>
                </a:solidFill>
                <a:latin typeface="Times New Roman" panose="02020603050405020304" pitchFamily="18" charset="0"/>
                <a:ea typeface="黑体" panose="02010609060101010101" pitchFamily="49" charset="-122"/>
              </a:rPr>
              <a:t>CBA</a:t>
            </a:r>
            <a:r>
              <a:rPr lang="zh-CN" altLang="en-US" sz="1587" b="1" dirty="0">
                <a:solidFill>
                  <a:srgbClr val="0033CC"/>
                </a:solidFill>
                <a:latin typeface="Times New Roman" panose="02020603050405020304" pitchFamily="18" charset="0"/>
                <a:ea typeface="黑体" panose="02010609060101010101" pitchFamily="49" charset="-122"/>
              </a:rPr>
              <a:t>上信号存入</a:t>
            </a:r>
            <a:r>
              <a:rPr lang="en-US" altLang="zh-CN" sz="1587" b="1" dirty="0">
                <a:solidFill>
                  <a:srgbClr val="0033CC"/>
                </a:solidFill>
                <a:latin typeface="Times New Roman" panose="02020603050405020304" pitchFamily="18" charset="0"/>
                <a:ea typeface="黑体" panose="02010609060101010101" pitchFamily="49" charset="-122"/>
              </a:rPr>
              <a:t>ADC</a:t>
            </a:r>
            <a:r>
              <a:rPr lang="zh-CN" altLang="en-US" sz="1587" b="1" dirty="0">
                <a:solidFill>
                  <a:srgbClr val="0033CC"/>
                </a:solidFill>
                <a:latin typeface="Times New Roman" panose="02020603050405020304" pitchFamily="18" charset="0"/>
                <a:ea typeface="黑体" panose="02010609060101010101" pitchFamily="49" charset="-122"/>
              </a:rPr>
              <a:t>内的地址锁存器中</a:t>
            </a:r>
          </a:p>
          <a:p>
            <a:pPr marL="0" indent="0" defTabSz="914400" eaLnBrk="0" fontAlgn="base" hangingPunct="0">
              <a:spcBef>
                <a:spcPct val="50000"/>
              </a:spcBef>
              <a:spcAft>
                <a:spcPct val="0"/>
              </a:spcAft>
              <a:buClr>
                <a:srgbClr val="FF9900"/>
              </a:buClr>
              <a:buSzPct val="120000"/>
              <a:buFontTx/>
              <a:buNone/>
              <a:defRPr/>
            </a:pPr>
            <a:r>
              <a:rPr lang="zh-CN" altLang="en-US" sz="1587" b="1" dirty="0">
                <a:solidFill>
                  <a:srgbClr val="0033CC"/>
                </a:solidFill>
                <a:latin typeface="Times New Roman" panose="02020603050405020304" pitchFamily="18" charset="0"/>
                <a:ea typeface="黑体" panose="02010609060101010101" pitchFamily="49" charset="-122"/>
              </a:rPr>
              <a:t>      </a:t>
            </a:r>
            <a:r>
              <a:rPr lang="en-US" altLang="zh-CN" sz="1587" dirty="0">
                <a:solidFill>
                  <a:srgbClr val="0033CC"/>
                </a:solidFill>
                <a:latin typeface="Times New Roman" panose="02020603050405020304" pitchFamily="18" charset="0"/>
                <a:ea typeface="黑体" panose="02010609060101010101" pitchFamily="49" charset="-122"/>
              </a:rPr>
              <a:t>CBA</a:t>
            </a:r>
            <a:r>
              <a:rPr lang="zh-CN" altLang="en-US" sz="1587" dirty="0">
                <a:solidFill>
                  <a:srgbClr val="0033CC"/>
                </a:solidFill>
                <a:latin typeface="Times New Roman" panose="02020603050405020304" pitchFamily="18" charset="0"/>
                <a:ea typeface="黑体" panose="02010609060101010101" pitchFamily="49" charset="-122"/>
              </a:rPr>
              <a:t>上面的数据随时都有，什么时候是选择模拟量通道的那个信号呢，</a:t>
            </a:r>
            <a:r>
              <a:rPr lang="en-US" altLang="zh-CN" sz="1587" dirty="0">
                <a:solidFill>
                  <a:srgbClr val="0033CC"/>
                </a:solidFill>
                <a:latin typeface="Times New Roman" panose="02020603050405020304" pitchFamily="18" charset="0"/>
                <a:ea typeface="黑体" panose="02010609060101010101" pitchFamily="49" charset="-122"/>
              </a:rPr>
              <a:t>ALE</a:t>
            </a:r>
            <a:r>
              <a:rPr lang="zh-CN" altLang="en-US" sz="1587" dirty="0">
                <a:solidFill>
                  <a:srgbClr val="0033CC"/>
                </a:solidFill>
                <a:latin typeface="Times New Roman" panose="02020603050405020304" pitchFamily="18" charset="0"/>
                <a:ea typeface="黑体" panose="02010609060101010101" pitchFamily="49" charset="-122"/>
              </a:rPr>
              <a:t>有效的时候，</a:t>
            </a:r>
            <a:r>
              <a:rPr lang="en-US" altLang="zh-CN" sz="1587" dirty="0">
                <a:solidFill>
                  <a:srgbClr val="0033CC"/>
                </a:solidFill>
                <a:latin typeface="Times New Roman" panose="02020603050405020304" pitchFamily="18" charset="0"/>
                <a:ea typeface="黑体" panose="02010609060101010101" pitchFamily="49" charset="-122"/>
              </a:rPr>
              <a:t>CBA</a:t>
            </a:r>
            <a:r>
              <a:rPr lang="zh-CN" altLang="en-US" sz="1587" dirty="0">
                <a:solidFill>
                  <a:srgbClr val="0033CC"/>
                </a:solidFill>
                <a:latin typeface="Times New Roman" panose="02020603050405020304" pitchFamily="18" charset="0"/>
                <a:ea typeface="黑体" panose="02010609060101010101" pitchFamily="49" charset="-122"/>
              </a:rPr>
              <a:t>上的数据被锁存，这个信号才是输出端选择信号。</a:t>
            </a:r>
            <a:endParaRPr lang="zh-CN" altLang="en-US" sz="1587"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3</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START</a:t>
            </a:r>
            <a:r>
              <a:rPr lang="zh-CN" altLang="en-US" sz="1587" b="1" dirty="0">
                <a:solidFill>
                  <a:srgbClr val="0033CC"/>
                </a:solidFill>
                <a:latin typeface="Times New Roman" panose="02020603050405020304" pitchFamily="18" charset="0"/>
                <a:ea typeface="黑体" panose="02010609060101010101" pitchFamily="49" charset="-122"/>
              </a:rPr>
              <a:t>端有正脉冲，启动</a:t>
            </a:r>
            <a:r>
              <a:rPr lang="en-US" altLang="zh-CN" sz="1587" b="1" dirty="0">
                <a:solidFill>
                  <a:srgbClr val="0033CC"/>
                </a:solidFill>
                <a:latin typeface="Times New Roman" panose="02020603050405020304" pitchFamily="18" charset="0"/>
                <a:ea typeface="黑体" panose="02010609060101010101" pitchFamily="49" charset="-122"/>
              </a:rPr>
              <a:t>AD</a:t>
            </a:r>
            <a:r>
              <a:rPr lang="zh-CN" altLang="en-US" sz="1587" b="1" dirty="0">
                <a:solidFill>
                  <a:srgbClr val="0033CC"/>
                </a:solidFill>
                <a:latin typeface="Times New Roman" panose="02020603050405020304" pitchFamily="18" charset="0"/>
                <a:ea typeface="黑体" panose="02010609060101010101" pitchFamily="49" charset="-122"/>
              </a:rPr>
              <a:t>转换</a:t>
            </a:r>
          </a:p>
          <a:p>
            <a:pPr defTabSz="914400" eaLnBrk="0" fontAlgn="base" hangingPunct="0">
              <a:spcBef>
                <a:spcPct val="50000"/>
              </a:spcBef>
              <a:spcAft>
                <a:spcPct val="0"/>
              </a:spcAft>
              <a:buClr>
                <a:srgbClr val="FF9900"/>
              </a:buClr>
              <a:buSzPct val="120000"/>
              <a:buFontTx/>
              <a:buNone/>
              <a:defRPr/>
            </a:pPr>
            <a:r>
              <a:rPr lang="zh-CN" altLang="en-US" sz="1587" dirty="0">
                <a:solidFill>
                  <a:srgbClr val="0033CC"/>
                </a:solidFill>
                <a:latin typeface="Times New Roman" panose="02020603050405020304" pitchFamily="18" charset="0"/>
                <a:ea typeface="黑体" panose="02010609060101010101" pitchFamily="49" charset="-122"/>
              </a:rPr>
              <a:t>注：</a:t>
            </a:r>
            <a:r>
              <a:rPr lang="en-US" altLang="zh-CN" sz="1587" dirty="0">
                <a:solidFill>
                  <a:srgbClr val="0033CC"/>
                </a:solidFill>
                <a:latin typeface="Times New Roman" panose="02020603050405020304" pitchFamily="18" charset="0"/>
                <a:ea typeface="黑体" panose="02010609060101010101" pitchFamily="49" charset="-122"/>
              </a:rPr>
              <a:t>ALE </a:t>
            </a:r>
            <a:r>
              <a:rPr lang="zh-CN" altLang="en-US" sz="1587" dirty="0">
                <a:solidFill>
                  <a:srgbClr val="0033CC"/>
                </a:solidFill>
                <a:latin typeface="Times New Roman" panose="02020603050405020304" pitchFamily="18" charset="0"/>
                <a:ea typeface="黑体" panose="02010609060101010101" pitchFamily="49" charset="-122"/>
              </a:rPr>
              <a:t>和</a:t>
            </a:r>
            <a:r>
              <a:rPr lang="en-US" altLang="zh-CN" sz="1587" dirty="0" smtClean="0">
                <a:solidFill>
                  <a:srgbClr val="0033CC"/>
                </a:solidFill>
                <a:latin typeface="Times New Roman" panose="02020603050405020304" pitchFamily="18" charset="0"/>
                <a:ea typeface="黑体" panose="02010609060101010101" pitchFamily="49" charset="-122"/>
              </a:rPr>
              <a:t>START </a:t>
            </a:r>
            <a:r>
              <a:rPr lang="zh-CN" altLang="en-US" sz="1587" dirty="0">
                <a:solidFill>
                  <a:srgbClr val="0033CC"/>
                </a:solidFill>
                <a:latin typeface="Times New Roman" panose="02020603050405020304" pitchFamily="18" charset="0"/>
                <a:ea typeface="黑体" panose="02010609060101010101" pitchFamily="49" charset="-122"/>
              </a:rPr>
              <a:t>接到同一个引脚上。</a:t>
            </a:r>
            <a:endParaRPr lang="zh-CN" altLang="en-US" sz="1587"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4</a:t>
            </a:r>
            <a:r>
              <a:rPr lang="zh-CN" altLang="en-US" sz="1587" b="1" dirty="0">
                <a:solidFill>
                  <a:srgbClr val="0033CC"/>
                </a:solidFill>
                <a:latin typeface="Times New Roman" panose="02020603050405020304" pitchFamily="18" charset="0"/>
                <a:ea typeface="黑体" panose="02010609060101010101" pitchFamily="49" charset="-122"/>
              </a:rPr>
              <a:t>、转换结束时，</a:t>
            </a:r>
            <a:r>
              <a:rPr lang="en-US" altLang="zh-CN" sz="1587" b="1" dirty="0">
                <a:solidFill>
                  <a:srgbClr val="0033CC"/>
                </a:solidFill>
                <a:latin typeface="Times New Roman" panose="02020603050405020304" pitchFamily="18" charset="0"/>
                <a:ea typeface="黑体" panose="02010609060101010101" pitchFamily="49" charset="-122"/>
              </a:rPr>
              <a:t>EOC</a:t>
            </a:r>
            <a:r>
              <a:rPr lang="zh-CN" altLang="en-US" sz="1587" b="1" dirty="0">
                <a:solidFill>
                  <a:srgbClr val="0033CC"/>
                </a:solidFill>
                <a:latin typeface="Times New Roman" panose="02020603050405020304" pitchFamily="18" charset="0"/>
                <a:ea typeface="黑体" panose="02010609060101010101" pitchFamily="49" charset="-122"/>
              </a:rPr>
              <a:t>为“</a:t>
            </a:r>
            <a:r>
              <a:rPr lang="en-US" altLang="zh-CN" sz="1587" b="1" dirty="0">
                <a:solidFill>
                  <a:srgbClr val="0033CC"/>
                </a:solidFill>
                <a:latin typeface="Times New Roman" panose="02020603050405020304" pitchFamily="18" charset="0"/>
                <a:ea typeface="黑体" panose="02010609060101010101" pitchFamily="49" charset="-122"/>
              </a:rPr>
              <a:t>1”</a:t>
            </a:r>
          </a:p>
          <a:p>
            <a:pPr defTabSz="914400" eaLnBrk="0" fontAlgn="base" hangingPunct="0">
              <a:spcBef>
                <a:spcPct val="50000"/>
              </a:spcBef>
              <a:spcAft>
                <a:spcPct val="0"/>
              </a:spcAft>
              <a:buClr>
                <a:srgbClr val="FF9900"/>
              </a:buClr>
              <a:buSzPct val="120000"/>
              <a:buFontTx/>
              <a:buNone/>
              <a:defRPr/>
            </a:pPr>
            <a:r>
              <a:rPr lang="zh-CN" altLang="en-US" sz="1587" dirty="0">
                <a:solidFill>
                  <a:srgbClr val="0033CC"/>
                </a:solidFill>
                <a:latin typeface="Times New Roman" panose="02020603050405020304" pitchFamily="18" charset="0"/>
                <a:ea typeface="黑体" panose="02010609060101010101" pitchFamily="49" charset="-122"/>
              </a:rPr>
              <a:t>转换时间：</a:t>
            </a:r>
            <a:r>
              <a:rPr lang="en-US" altLang="zh-CN" sz="1587" dirty="0">
                <a:solidFill>
                  <a:srgbClr val="0033CC"/>
                </a:solidFill>
                <a:latin typeface="Times New Roman" panose="02020603050405020304" pitchFamily="18" charset="0"/>
                <a:ea typeface="黑体" panose="02010609060101010101" pitchFamily="49" charset="-122"/>
              </a:rPr>
              <a:t>64</a:t>
            </a:r>
            <a:r>
              <a:rPr lang="zh-CN" altLang="en-US" sz="1587" dirty="0">
                <a:solidFill>
                  <a:srgbClr val="0033CC"/>
                </a:solidFill>
                <a:latin typeface="Times New Roman" panose="02020603050405020304" pitchFamily="18" charset="0"/>
                <a:ea typeface="黑体" panose="02010609060101010101" pitchFamily="49" charset="-122"/>
              </a:rPr>
              <a:t>个外部时钟周期</a:t>
            </a:r>
            <a:endParaRPr lang="zh-CN" altLang="en-US" sz="1587"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5</a:t>
            </a:r>
            <a:r>
              <a:rPr lang="zh-CN" altLang="en-US" sz="1587" b="1" dirty="0">
                <a:solidFill>
                  <a:srgbClr val="0033CC"/>
                </a:solidFill>
                <a:latin typeface="Times New Roman" panose="02020603050405020304" pitchFamily="18" charset="0"/>
                <a:ea typeface="黑体" panose="02010609060101010101" pitchFamily="49" charset="-122"/>
              </a:rPr>
              <a:t>、</a:t>
            </a:r>
            <a:r>
              <a:rPr lang="en-US" altLang="zh-CN" sz="1587" b="1" dirty="0">
                <a:solidFill>
                  <a:srgbClr val="0033CC"/>
                </a:solidFill>
                <a:latin typeface="Times New Roman" panose="02020603050405020304" pitchFamily="18" charset="0"/>
                <a:ea typeface="黑体" panose="02010609060101010101" pitchFamily="49" charset="-122"/>
              </a:rPr>
              <a:t>ADC</a:t>
            </a:r>
            <a:r>
              <a:rPr lang="zh-CN" altLang="en-US" sz="1587" b="1" dirty="0">
                <a:solidFill>
                  <a:srgbClr val="0033CC"/>
                </a:solidFill>
                <a:latin typeface="Times New Roman" panose="02020603050405020304" pitchFamily="18" charset="0"/>
                <a:ea typeface="黑体" panose="02010609060101010101" pitchFamily="49" charset="-122"/>
              </a:rPr>
              <a:t>的数据输出锁存器后接有缓冲器，缓冲器靠</a:t>
            </a:r>
            <a:r>
              <a:rPr lang="en-US" altLang="zh-CN" sz="1587" b="1" dirty="0">
                <a:solidFill>
                  <a:srgbClr val="0033CC"/>
                </a:solidFill>
                <a:latin typeface="Times New Roman" panose="02020603050405020304" pitchFamily="18" charset="0"/>
                <a:ea typeface="黑体" panose="02010609060101010101" pitchFamily="49" charset="-122"/>
              </a:rPr>
              <a:t>OE=“1”</a:t>
            </a:r>
            <a:r>
              <a:rPr lang="zh-CN" altLang="en-US" sz="1587" b="1" dirty="0">
                <a:solidFill>
                  <a:srgbClr val="0033CC"/>
                </a:solidFill>
                <a:latin typeface="Times New Roman" panose="02020603050405020304" pitchFamily="18" charset="0"/>
                <a:ea typeface="黑体" panose="02010609060101010101" pitchFamily="49" charset="-122"/>
              </a:rPr>
              <a:t>选中 。</a:t>
            </a:r>
            <a:r>
              <a:rPr lang="zh-CN" altLang="en-US" sz="1587" dirty="0">
                <a:solidFill>
                  <a:srgbClr val="0033CC"/>
                </a:solidFill>
                <a:latin typeface="Times New Roman" panose="02020603050405020304" pitchFamily="18" charset="0"/>
                <a:ea typeface="黑体" panose="02010609060101010101" pitchFamily="49" charset="-122"/>
              </a:rPr>
              <a:t>如果</a:t>
            </a:r>
            <a:r>
              <a:rPr lang="en-US" altLang="zh-CN" sz="1587" dirty="0">
                <a:solidFill>
                  <a:srgbClr val="0033CC"/>
                </a:solidFill>
                <a:latin typeface="Times New Roman" panose="02020603050405020304" pitchFamily="18" charset="0"/>
                <a:ea typeface="黑体" panose="02010609060101010101" pitchFamily="49" charset="-122"/>
              </a:rPr>
              <a:t>OE</a:t>
            </a:r>
            <a:r>
              <a:rPr lang="zh-CN" altLang="en-US" sz="1587" dirty="0">
                <a:solidFill>
                  <a:srgbClr val="0033CC"/>
                </a:solidFill>
                <a:latin typeface="Times New Roman" panose="02020603050405020304" pitchFamily="18" charset="0"/>
                <a:ea typeface="黑体" panose="02010609060101010101" pitchFamily="49" charset="-122"/>
              </a:rPr>
              <a:t>不打开，锁存器与</a:t>
            </a:r>
            <a:r>
              <a:rPr lang="en-US" altLang="zh-CN" sz="1587" dirty="0">
                <a:solidFill>
                  <a:srgbClr val="0033CC"/>
                </a:solidFill>
                <a:latin typeface="Times New Roman" panose="02020603050405020304" pitchFamily="18" charset="0"/>
                <a:ea typeface="黑体" panose="02010609060101010101" pitchFamily="49" charset="-122"/>
              </a:rPr>
              <a:t>CPU</a:t>
            </a:r>
            <a:r>
              <a:rPr lang="zh-CN" altLang="en-US" sz="1587" dirty="0">
                <a:solidFill>
                  <a:srgbClr val="0033CC"/>
                </a:solidFill>
                <a:latin typeface="Times New Roman" panose="02020603050405020304" pitchFamily="18" charset="0"/>
                <a:ea typeface="黑体" panose="02010609060101010101" pitchFamily="49" charset="-122"/>
              </a:rPr>
              <a:t>间就不联通。</a:t>
            </a:r>
            <a:endParaRPr lang="zh-CN" altLang="en-US" sz="1587" dirty="0">
              <a:solidFill>
                <a:srgbClr val="FF9900"/>
              </a:solidFill>
              <a:latin typeface="Times New Roman" panose="02020603050405020304" pitchFamily="18" charset="0"/>
              <a:ea typeface="黑体" panose="02010609060101010101" pitchFamily="49" charset="-122"/>
            </a:endParaRPr>
          </a:p>
          <a:p>
            <a:pPr defTabSz="914400" eaLnBrk="0" fontAlgn="base" hangingPunct="0">
              <a:spcBef>
                <a:spcPct val="50000"/>
              </a:spcBef>
              <a:spcAft>
                <a:spcPct val="0"/>
              </a:spcAft>
              <a:buClr>
                <a:srgbClr val="FF9900"/>
              </a:buClr>
              <a:buSzPct val="120000"/>
              <a:buFontTx/>
              <a:buNone/>
              <a:defRPr/>
            </a:pPr>
            <a:r>
              <a:rPr lang="en-US" altLang="zh-CN" sz="1587" b="1" dirty="0">
                <a:solidFill>
                  <a:srgbClr val="0033CC"/>
                </a:solidFill>
                <a:latin typeface="Times New Roman" panose="02020603050405020304" pitchFamily="18" charset="0"/>
                <a:ea typeface="黑体" panose="02010609060101010101" pitchFamily="49" charset="-122"/>
              </a:rPr>
              <a:t>6</a:t>
            </a:r>
            <a:r>
              <a:rPr lang="zh-CN" altLang="en-US" sz="1587" b="1" dirty="0">
                <a:solidFill>
                  <a:srgbClr val="0033CC"/>
                </a:solidFill>
                <a:latin typeface="Times New Roman" panose="02020603050405020304" pitchFamily="18" charset="0"/>
                <a:ea typeface="黑体" panose="02010609060101010101" pitchFamily="49" charset="-122"/>
              </a:rPr>
              <a:t>、转换好的数据从</a:t>
            </a:r>
            <a:r>
              <a:rPr lang="en-US" altLang="zh-CN" sz="1587" b="1" dirty="0">
                <a:solidFill>
                  <a:srgbClr val="0033CC"/>
                </a:solidFill>
                <a:latin typeface="Times New Roman" panose="02020603050405020304" pitchFamily="18" charset="0"/>
                <a:ea typeface="黑体" panose="02010609060101010101" pitchFamily="49" charset="-122"/>
              </a:rPr>
              <a:t>D7----D0</a:t>
            </a:r>
            <a:r>
              <a:rPr lang="zh-CN" altLang="en-US" sz="1587" b="1" dirty="0">
                <a:solidFill>
                  <a:srgbClr val="0033CC"/>
                </a:solidFill>
                <a:latin typeface="Times New Roman" panose="02020603050405020304" pitchFamily="18" charset="0"/>
                <a:ea typeface="黑体" panose="02010609060101010101" pitchFamily="49" charset="-122"/>
              </a:rPr>
              <a:t>端传给</a:t>
            </a:r>
            <a:r>
              <a:rPr lang="en-US" altLang="zh-CN" sz="1587" b="1" dirty="0">
                <a:solidFill>
                  <a:srgbClr val="0033CC"/>
                </a:solidFill>
                <a:latin typeface="Times New Roman" panose="02020603050405020304" pitchFamily="18" charset="0"/>
                <a:ea typeface="黑体" panose="02010609060101010101" pitchFamily="49" charset="-122"/>
              </a:rPr>
              <a:t>CPU</a:t>
            </a:r>
          </a:p>
        </p:txBody>
      </p:sp>
    </p:spTree>
    <p:extLst>
      <p:ext uri="{BB962C8B-B14F-4D97-AF65-F5344CB8AC3E}">
        <p14:creationId xmlns:p14="http://schemas.microsoft.com/office/powerpoint/2010/main" val="28650827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495FA77E-2028-41CC-8CFD-5000A4A74AF9}"/>
              </a:ext>
            </a:extLst>
          </p:cNvPr>
          <p:cNvSpPr txBox="1">
            <a:spLocks noChangeArrowheads="1"/>
          </p:cNvSpPr>
          <p:nvPr/>
        </p:nvSpPr>
        <p:spPr bwMode="auto">
          <a:xfrm>
            <a:off x="2436292" y="1077261"/>
            <a:ext cx="7560840" cy="1731963"/>
          </a:xfrm>
          <a:prstGeom prst="rect">
            <a:avLst/>
          </a:prstGeom>
          <a:noFill/>
          <a:l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ctr" defTabSz="914400" rtl="0" eaLnBrk="0" fontAlgn="base" latinLnBrk="0" hangingPunct="0">
              <a:lnSpc>
                <a:spcPct val="100000"/>
              </a:lnSpc>
              <a:spcBef>
                <a:spcPct val="0"/>
              </a:spcBef>
              <a:spcAft>
                <a:spcPct val="0"/>
              </a:spcAft>
              <a:buClr>
                <a:srgbClr val="FF9900"/>
              </a:buClr>
              <a:buSzPct val="120000"/>
              <a:buFont typeface="Wingdings" panose="05000000000000000000" pitchFamily="2" charset="2"/>
              <a:buChar char="v"/>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8255</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的端口地址分析</a:t>
            </a:r>
            <a:endParaRPr kumimoji="0" lang="zh-CN" altLang="en-US"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A7 A6 A5 A4 A3 A2 A1 A0 </a:t>
            </a:r>
            <a:endParaRPr kumimoji="0" lang="en-US" altLang="zh-CN"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1   0   0   0   1    0   X    </a:t>
            </a:r>
            <a:r>
              <a:rPr kumimoji="0" lang="en-US" altLang="zh-CN" sz="1905" b="0" i="0" u="none" strike="noStrike" kern="1200" cap="none" spc="0" normalizeH="0" noProof="0" dirty="0" err="1">
                <a:ln>
                  <a:noFill/>
                </a:ln>
                <a:solidFill>
                  <a:srgbClr val="0033CC"/>
                </a:solidFill>
                <a:effectLst/>
                <a:uLnTx/>
                <a:uFillTx/>
                <a:latin typeface="Times New Roman" panose="02020603050405020304" pitchFamily="18" charset="0"/>
                <a:ea typeface="黑体" panose="02010609060101010101" pitchFamily="49" charset="-122"/>
                <a:cs typeface="+mn-cs"/>
              </a:rPr>
              <a:t>X</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endParaRPr kumimoji="0" lang="en-US" altLang="zh-CN"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口：</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88H</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B</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口：</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89H</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C</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口：</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8AH</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、控制字口：</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8BH</a:t>
            </a:r>
          </a:p>
        </p:txBody>
      </p:sp>
      <p:sp>
        <p:nvSpPr>
          <p:cNvPr id="4" name="Text Box 3">
            <a:extLst>
              <a:ext uri="{FF2B5EF4-FFF2-40B4-BE49-F238E27FC236}">
                <a16:creationId xmlns:a16="http://schemas.microsoft.com/office/drawing/2014/main" id="{2A74D8DD-1AC6-496A-8477-41489CC266B9}"/>
              </a:ext>
            </a:extLst>
          </p:cNvPr>
          <p:cNvSpPr txBox="1">
            <a:spLocks noChangeArrowheads="1"/>
          </p:cNvSpPr>
          <p:nvPr/>
        </p:nvSpPr>
        <p:spPr bwMode="auto">
          <a:xfrm>
            <a:off x="2441054" y="2987024"/>
            <a:ext cx="7543377" cy="1089016"/>
          </a:xfrm>
          <a:prstGeom prst="rect">
            <a:avLst/>
          </a:prstGeom>
          <a:noFill/>
          <a:ln w="9525" algn="ctr">
            <a:solidFill>
              <a:srgbClr val="FF0000"/>
            </a:solidFill>
            <a:miter lim="800000"/>
            <a:headEnd/>
            <a:tailEnd/>
          </a:ln>
          <a:effectLst/>
          <a:extLst>
            <a:ext uri="{909E8E84-426E-40DD-AFC4-6F175D3DCCD1}">
              <a14:hiddenFill xmlns:a14="http://schemas.microsoft.com/office/drawing/2010/main">
                <a:blipFill dpi="0" rotWithShape="1">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algn="ctr"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zh-CN" altLang="en-US" sz="1905" dirty="0">
                <a:solidFill>
                  <a:srgbClr val="0033CC"/>
                </a:solidFill>
                <a:latin typeface="Times New Roman" panose="02020603050405020304" pitchFamily="18" charset="0"/>
                <a:ea typeface="黑体" panose="02010609060101010101" pitchFamily="49" charset="-122"/>
              </a:rPr>
              <a:t>工作方式控制字</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MOV AL</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1001 1000B </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OUT 8BH</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AL</a:t>
            </a:r>
          </a:p>
        </p:txBody>
      </p:sp>
      <p:sp>
        <p:nvSpPr>
          <p:cNvPr id="5" name="Text Box 4">
            <a:extLst>
              <a:ext uri="{FF2B5EF4-FFF2-40B4-BE49-F238E27FC236}">
                <a16:creationId xmlns:a16="http://schemas.microsoft.com/office/drawing/2014/main" id="{1DF74A4E-ED22-4E2A-9629-5D9660FF1ECC}"/>
              </a:ext>
            </a:extLst>
          </p:cNvPr>
          <p:cNvSpPr txBox="1">
            <a:spLocks noChangeArrowheads="1"/>
          </p:cNvSpPr>
          <p:nvPr/>
        </p:nvSpPr>
        <p:spPr bwMode="auto">
          <a:xfrm>
            <a:off x="2423592" y="4317349"/>
            <a:ext cx="7560840" cy="2496068"/>
          </a:xfrm>
          <a:prstGeom prst="rect">
            <a:avLst/>
          </a:prstGeom>
          <a:noFill/>
          <a:ln w="9525" algn="ctr">
            <a:solidFill>
              <a:srgbClr val="FF0000"/>
            </a:solidFill>
            <a:miter lim="800000"/>
            <a:headEnd/>
            <a:tailEnd/>
          </a:ln>
          <a:effectLst/>
          <a:extLst>
            <a:ext uri="{909E8E84-426E-40DD-AFC4-6F175D3DCCD1}">
              <a14:hiddenFill xmlns:a14="http://schemas.microsoft.com/office/drawing/2010/main">
                <a:blipFill dpi="0" rotWithShape="1">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ctr"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zh-CN" altLang="en-US" sz="1905" dirty="0">
                <a:solidFill>
                  <a:srgbClr val="0033CC"/>
                </a:solidFill>
                <a:latin typeface="Times New Roman" panose="02020603050405020304" pitchFamily="18" charset="0"/>
                <a:ea typeface="黑体" panose="02010609060101010101" pitchFamily="49" charset="-122"/>
              </a:rPr>
              <a:t>选择</a:t>
            </a:r>
            <a:r>
              <a:rPr lang="en-US" altLang="zh-CN" sz="1905" dirty="0">
                <a:solidFill>
                  <a:srgbClr val="0033CC"/>
                </a:solidFill>
                <a:latin typeface="Times New Roman" panose="02020603050405020304" pitchFamily="18" charset="0"/>
                <a:ea typeface="黑体" panose="02010609060101010101" pitchFamily="49" charset="-122"/>
              </a:rPr>
              <a:t>IN7</a:t>
            </a:r>
            <a:r>
              <a:rPr lang="zh-CN" altLang="en-US" sz="1905" dirty="0">
                <a:solidFill>
                  <a:srgbClr val="0033CC"/>
                </a:solidFill>
                <a:latin typeface="Times New Roman" panose="02020603050405020304" pitchFamily="18" charset="0"/>
                <a:ea typeface="黑体" panose="02010609060101010101" pitchFamily="49" charset="-122"/>
              </a:rPr>
              <a:t>并启动</a:t>
            </a:r>
            <a:r>
              <a:rPr lang="en-US" altLang="zh-CN" sz="1905" dirty="0">
                <a:solidFill>
                  <a:srgbClr val="0033CC"/>
                </a:solidFill>
                <a:latin typeface="Times New Roman" panose="02020603050405020304" pitchFamily="18" charset="0"/>
                <a:ea typeface="黑体" panose="02010609060101010101" pitchFamily="49" charset="-122"/>
              </a:rPr>
              <a:t>A/D</a:t>
            </a:r>
            <a:r>
              <a:rPr lang="zh-CN" altLang="en-US" sz="1905" dirty="0">
                <a:solidFill>
                  <a:srgbClr val="0033CC"/>
                </a:solidFill>
                <a:latin typeface="Times New Roman" panose="02020603050405020304" pitchFamily="18" charset="0"/>
                <a:ea typeface="黑体" panose="02010609060101010101" pitchFamily="49" charset="-122"/>
              </a:rPr>
              <a:t>转换</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MOV AL</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0000 0111B  ; PC2 PC1 PC0;</a:t>
            </a:r>
            <a:r>
              <a:rPr lang="zh-CN" altLang="en-US" sz="1905" dirty="0">
                <a:solidFill>
                  <a:srgbClr val="0033CC"/>
                </a:solidFill>
                <a:latin typeface="Times New Roman" panose="02020603050405020304" pitchFamily="18" charset="0"/>
                <a:ea typeface="黑体" panose="02010609060101010101" pitchFamily="49" charset="-122"/>
              </a:rPr>
              <a:t>此时不启动转换，</a:t>
            </a:r>
            <a:r>
              <a:rPr lang="en-US" altLang="zh-CN" sz="1905" dirty="0">
                <a:solidFill>
                  <a:srgbClr val="0033CC"/>
                </a:solidFill>
                <a:latin typeface="Times New Roman" panose="02020603050405020304" pitchFamily="18" charset="0"/>
                <a:ea typeface="黑体" panose="02010609060101010101" pitchFamily="49" charset="-122"/>
              </a:rPr>
              <a:t>PC3=0</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OUT 8AH</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AL</a:t>
            </a:r>
            <a:r>
              <a:rPr lang="zh-CN" altLang="en-US" sz="1905" dirty="0">
                <a:solidFill>
                  <a:srgbClr val="0033CC"/>
                </a:solidFill>
                <a:latin typeface="Times New Roman" panose="02020603050405020304" pitchFamily="18" charset="0"/>
                <a:ea typeface="黑体" panose="02010609060101010101" pitchFamily="49" charset="-122"/>
              </a:rPr>
              <a:t>；选择</a:t>
            </a:r>
            <a:r>
              <a:rPr lang="en-US" altLang="zh-CN" sz="1905" dirty="0">
                <a:solidFill>
                  <a:srgbClr val="0033CC"/>
                </a:solidFill>
                <a:latin typeface="Times New Roman" panose="02020603050405020304" pitchFamily="18" charset="0"/>
                <a:ea typeface="黑体" panose="02010609060101010101" pitchFamily="49" charset="-122"/>
              </a:rPr>
              <a:t>IN7  </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MOV AL</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0000 1111B </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OUT 8AH</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AL </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MOV AL</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0000 0111B ;START</a:t>
            </a:r>
            <a:r>
              <a:rPr lang="zh-CN" altLang="en-US" sz="1905" dirty="0">
                <a:solidFill>
                  <a:srgbClr val="0033CC"/>
                </a:solidFill>
                <a:latin typeface="Times New Roman" panose="02020603050405020304" pitchFamily="18" charset="0"/>
                <a:ea typeface="黑体" panose="02010609060101010101" pitchFamily="49" charset="-122"/>
              </a:rPr>
              <a:t>引脚上</a:t>
            </a:r>
            <a:r>
              <a:rPr lang="en-US" altLang="zh-CN" sz="1905" dirty="0">
                <a:solidFill>
                  <a:srgbClr val="0033CC"/>
                </a:solidFill>
                <a:latin typeface="Times New Roman" panose="02020603050405020304" pitchFamily="18" charset="0"/>
                <a:ea typeface="黑体" panose="02010609060101010101" pitchFamily="49" charset="-122"/>
              </a:rPr>
              <a:t>0-1-0</a:t>
            </a:r>
            <a:r>
              <a:rPr lang="zh-CN" altLang="en-US" sz="1905" dirty="0">
                <a:solidFill>
                  <a:srgbClr val="0033CC"/>
                </a:solidFill>
                <a:latin typeface="Times New Roman" panose="02020603050405020304" pitchFamily="18" charset="0"/>
                <a:ea typeface="黑体" panose="02010609060101010101" pitchFamily="49" charset="-122"/>
              </a:rPr>
              <a:t>有一个脉冲</a:t>
            </a:r>
          </a:p>
          <a:p>
            <a:pPr marL="342900" indent="-342900" defTabSz="914400" eaLnBrk="0" fontAlgn="base" hangingPunct="0">
              <a:spcBef>
                <a:spcPct val="20000"/>
              </a:spcBef>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OUT 8AH</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AL</a:t>
            </a:r>
            <a:r>
              <a:rPr lang="zh-CN" altLang="en-US" sz="1905" dirty="0">
                <a:solidFill>
                  <a:srgbClr val="0033CC"/>
                </a:solidFill>
                <a:latin typeface="Times New Roman" panose="02020603050405020304" pitchFamily="18" charset="0"/>
                <a:ea typeface="黑体" panose="02010609060101010101" pitchFamily="49" charset="-122"/>
              </a:rPr>
              <a:t>；启动</a:t>
            </a:r>
            <a:r>
              <a:rPr lang="en-US" altLang="zh-CN" sz="1905" dirty="0">
                <a:solidFill>
                  <a:srgbClr val="0033CC"/>
                </a:solidFill>
                <a:latin typeface="Times New Roman" panose="02020603050405020304" pitchFamily="18" charset="0"/>
                <a:ea typeface="黑体" panose="02010609060101010101" pitchFamily="49" charset="-122"/>
              </a:rPr>
              <a:t>A/D</a:t>
            </a:r>
            <a:r>
              <a:rPr lang="zh-CN" altLang="en-US" sz="1905" dirty="0">
                <a:solidFill>
                  <a:srgbClr val="0033CC"/>
                </a:solidFill>
                <a:latin typeface="Times New Roman" panose="02020603050405020304" pitchFamily="18" charset="0"/>
                <a:ea typeface="黑体" panose="02010609060101010101" pitchFamily="49" charset="-122"/>
              </a:rPr>
              <a:t>转换，蓝色</a:t>
            </a:r>
            <a:r>
              <a:rPr lang="en-US" altLang="zh-CN" sz="1905" dirty="0">
                <a:solidFill>
                  <a:srgbClr val="0033CC"/>
                </a:solidFill>
                <a:latin typeface="Times New Roman" panose="02020603050405020304" pitchFamily="18" charset="0"/>
                <a:ea typeface="黑体" panose="02010609060101010101" pitchFamily="49" charset="-122"/>
              </a:rPr>
              <a:t>111</a:t>
            </a:r>
            <a:r>
              <a:rPr lang="zh-CN" altLang="en-US" sz="1905" dirty="0">
                <a:solidFill>
                  <a:srgbClr val="0033CC"/>
                </a:solidFill>
                <a:latin typeface="Times New Roman" panose="02020603050405020304" pitchFamily="18" charset="0"/>
                <a:ea typeface="黑体" panose="02010609060101010101" pitchFamily="49" charset="-122"/>
              </a:rPr>
              <a:t>决定了端口</a:t>
            </a:r>
          </a:p>
        </p:txBody>
      </p:sp>
    </p:spTree>
    <p:extLst>
      <p:ext uri="{BB962C8B-B14F-4D97-AF65-F5344CB8AC3E}">
        <p14:creationId xmlns:p14="http://schemas.microsoft.com/office/powerpoint/2010/main" val="556059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4" name="Text Box 4">
            <a:extLst>
              <a:ext uri="{FF2B5EF4-FFF2-40B4-BE49-F238E27FC236}">
                <a16:creationId xmlns:a16="http://schemas.microsoft.com/office/drawing/2014/main" id="{D85DB367-DB67-43A2-B18D-82BBAAD71FAE}"/>
              </a:ext>
            </a:extLst>
          </p:cNvPr>
          <p:cNvSpPr txBox="1">
            <a:spLocks noChangeArrowheads="1"/>
          </p:cNvSpPr>
          <p:nvPr/>
        </p:nvSpPr>
        <p:spPr bwMode="auto">
          <a:xfrm>
            <a:off x="767408" y="1202531"/>
            <a:ext cx="10945216"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30000"/>
              </a:lnSpc>
              <a:spcBef>
                <a:spcPct val="50000"/>
              </a:spcBef>
              <a:spcAft>
                <a:spcPct val="0"/>
              </a:spcAft>
              <a:buClrTx/>
              <a:buSzTx/>
              <a:buFontTx/>
              <a:buNone/>
            </a:pP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Times New Roman" panose="02020603050405020304" pitchFamily="18" charset="0"/>
                <a:ea typeface="黑体" panose="02010609060101010101" pitchFamily="49" charset="-122"/>
              </a:rPr>
              <a:t>将输入的每一位二进制代码</a:t>
            </a:r>
            <a:r>
              <a:rPr kumimoji="1" lang="zh-CN" altLang="en-US" sz="2400" b="1" dirty="0">
                <a:latin typeface="Times New Roman" panose="02020603050405020304" pitchFamily="18" charset="0"/>
                <a:ea typeface="黑体" panose="02010609060101010101" pitchFamily="49" charset="-122"/>
              </a:rPr>
              <a:t>按</a:t>
            </a:r>
            <a:r>
              <a:rPr kumimoji="1" lang="zh-CN" altLang="en-US" sz="2400" b="1" dirty="0">
                <a:solidFill>
                  <a:srgbClr val="000000"/>
                </a:solidFill>
                <a:latin typeface="Times New Roman" panose="02020603050405020304" pitchFamily="18" charset="0"/>
                <a:ea typeface="黑体" panose="02010609060101010101" pitchFamily="49" charset="-122"/>
              </a:rPr>
              <a:t>其</a:t>
            </a:r>
            <a:r>
              <a:rPr kumimoji="1" lang="zh-CN" altLang="en-US" sz="2400" b="1" dirty="0">
                <a:solidFill>
                  <a:srgbClr val="C00000"/>
                </a:solidFill>
                <a:latin typeface="Times New Roman" panose="02020603050405020304" pitchFamily="18" charset="0"/>
                <a:ea typeface="黑体" panose="02010609060101010101" pitchFamily="49" charset="-122"/>
              </a:rPr>
              <a:t>权值大小</a:t>
            </a:r>
            <a:r>
              <a:rPr kumimoji="1" lang="zh-CN" altLang="en-US" sz="2400" b="1" dirty="0">
                <a:latin typeface="Times New Roman" panose="02020603050405020304" pitchFamily="18" charset="0"/>
                <a:ea typeface="黑体" panose="02010609060101010101" pitchFamily="49" charset="-122"/>
              </a:rPr>
              <a:t>转换</a:t>
            </a:r>
            <a:r>
              <a:rPr kumimoji="1" lang="zh-CN" altLang="en-US" sz="2400" b="1" dirty="0">
                <a:solidFill>
                  <a:srgbClr val="000000"/>
                </a:solidFill>
                <a:latin typeface="Times New Roman" panose="02020603050405020304" pitchFamily="18" charset="0"/>
                <a:ea typeface="黑体" panose="02010609060101010101" pitchFamily="49" charset="-122"/>
              </a:rPr>
              <a:t>成相应的模拟量，然后将代表各位的</a:t>
            </a:r>
            <a:r>
              <a:rPr kumimoji="1" lang="zh-CN" altLang="en-US" sz="2400" b="1" dirty="0">
                <a:solidFill>
                  <a:srgbClr val="C00000"/>
                </a:solidFill>
                <a:latin typeface="Times New Roman" panose="02020603050405020304" pitchFamily="18" charset="0"/>
                <a:ea typeface="黑体" panose="02010609060101010101" pitchFamily="49" charset="-122"/>
              </a:rPr>
              <a:t>模拟量相加</a:t>
            </a:r>
            <a:r>
              <a:rPr kumimoji="1" lang="zh-CN" altLang="en-US" sz="2400" b="1" dirty="0">
                <a:solidFill>
                  <a:srgbClr val="000000"/>
                </a:solidFill>
                <a:latin typeface="Times New Roman" panose="02020603050405020304" pitchFamily="18" charset="0"/>
                <a:ea typeface="黑体" panose="02010609060101010101" pitchFamily="49" charset="-122"/>
              </a:rPr>
              <a:t>，则所得的总模拟量就与数字量成正比，这样便实现了从数字量到模拟量的转换。</a:t>
            </a:r>
          </a:p>
        </p:txBody>
      </p:sp>
      <p:graphicFrame>
        <p:nvGraphicFramePr>
          <p:cNvPr id="5" name="Object 5">
            <a:extLst>
              <a:ext uri="{FF2B5EF4-FFF2-40B4-BE49-F238E27FC236}">
                <a16:creationId xmlns:a16="http://schemas.microsoft.com/office/drawing/2014/main" id="{E20B57FC-7ECF-475B-9422-8D67A0019EB1}"/>
              </a:ext>
            </a:extLst>
          </p:cNvPr>
          <p:cNvGraphicFramePr>
            <a:graphicFrameLocks noChangeAspect="1"/>
          </p:cNvGraphicFramePr>
          <p:nvPr>
            <p:extLst>
              <p:ext uri="{D42A27DB-BD31-4B8C-83A1-F6EECF244321}">
                <p14:modId xmlns:p14="http://schemas.microsoft.com/office/powerpoint/2010/main" val="4276796854"/>
              </p:ext>
            </p:extLst>
          </p:nvPr>
        </p:nvGraphicFramePr>
        <p:xfrm>
          <a:off x="2243199" y="3429000"/>
          <a:ext cx="7921625" cy="1728788"/>
        </p:xfrm>
        <a:graphic>
          <a:graphicData uri="http://schemas.openxmlformats.org/presentationml/2006/ole">
            <mc:AlternateContent xmlns:mc="http://schemas.openxmlformats.org/markup-compatibility/2006">
              <mc:Choice xmlns:v="urn:schemas-microsoft-com:vml" Requires="v">
                <p:oleObj spid="_x0000_s22628" name="公式" r:id="rId3" imgW="4483026" imgH="800100" progId="Equation.3">
                  <p:embed/>
                </p:oleObj>
              </mc:Choice>
              <mc:Fallback>
                <p:oleObj name="公式" r:id="rId3" imgW="4483026" imgH="800100" progId="Equation.3">
                  <p:embed/>
                  <p:pic>
                    <p:nvPicPr>
                      <p:cNvPr id="8195" name="Object 5">
                        <a:extLst>
                          <a:ext uri="{FF2B5EF4-FFF2-40B4-BE49-F238E27FC236}">
                            <a16:creationId xmlns:a16="http://schemas.microsoft.com/office/drawing/2014/main" id="{F2CCC38E-F265-4547-A319-7041946F3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99" y="3429000"/>
                        <a:ext cx="7921625"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BDDF5743-40D2-46D5-824A-C33C0223E65B}"/>
              </a:ext>
            </a:extLst>
          </p:cNvPr>
          <p:cNvGraphicFramePr>
            <a:graphicFrameLocks noChangeAspect="1"/>
          </p:cNvGraphicFramePr>
          <p:nvPr>
            <p:extLst>
              <p:ext uri="{D42A27DB-BD31-4B8C-83A1-F6EECF244321}">
                <p14:modId xmlns:p14="http://schemas.microsoft.com/office/powerpoint/2010/main" val="2317054316"/>
              </p:ext>
            </p:extLst>
          </p:nvPr>
        </p:nvGraphicFramePr>
        <p:xfrm>
          <a:off x="2279753" y="2558959"/>
          <a:ext cx="7345362" cy="873125"/>
        </p:xfrm>
        <a:graphic>
          <a:graphicData uri="http://schemas.openxmlformats.org/presentationml/2006/ole">
            <mc:AlternateContent xmlns:mc="http://schemas.openxmlformats.org/markup-compatibility/2006">
              <mc:Choice xmlns:v="urn:schemas-microsoft-com:vml" Requires="v">
                <p:oleObj spid="_x0000_s22629" name="公式" r:id="rId5" imgW="3505299" imgH="304669" progId="Equation.3">
                  <p:embed/>
                </p:oleObj>
              </mc:Choice>
              <mc:Fallback>
                <p:oleObj name="公式" r:id="rId5" imgW="3505299" imgH="304669" progId="Equation.3">
                  <p:embed/>
                  <p:pic>
                    <p:nvPicPr>
                      <p:cNvPr id="8197" name="Object 8">
                        <a:extLst>
                          <a:ext uri="{FF2B5EF4-FFF2-40B4-BE49-F238E27FC236}">
                            <a16:creationId xmlns:a16="http://schemas.microsoft.com/office/drawing/2014/main" id="{32BB8D9B-13B5-4DE7-957E-D296B8D4DA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753" y="2558959"/>
                        <a:ext cx="7345362"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1">
            <a:extLst>
              <a:ext uri="{FF2B5EF4-FFF2-40B4-BE49-F238E27FC236}">
                <a16:creationId xmlns:a16="http://schemas.microsoft.com/office/drawing/2014/main" id="{FA83ADCD-F80B-403C-BA27-FC5BAC15DF5A}"/>
              </a:ext>
            </a:extLst>
          </p:cNvPr>
          <p:cNvSpPr txBox="1">
            <a:spLocks noChangeArrowheads="1"/>
          </p:cNvSpPr>
          <p:nvPr/>
        </p:nvSpPr>
        <p:spPr bwMode="auto">
          <a:xfrm>
            <a:off x="911424" y="5245142"/>
            <a:ext cx="11017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spcBef>
                <a:spcPct val="50000"/>
              </a:spcBef>
              <a:spcAft>
                <a:spcPct val="0"/>
              </a:spcAft>
              <a:buClrTx/>
              <a:buSzTx/>
              <a:buFontTx/>
              <a:buNone/>
            </a:pPr>
            <a:r>
              <a:rPr lang="zh-CN" altLang="en-US"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转换器的输出电压</a:t>
            </a:r>
            <a:r>
              <a:rPr lang="en-US" altLang="zh-CN" sz="2400" b="1" i="1" dirty="0" err="1">
                <a:solidFill>
                  <a:srgbClr val="0033CC"/>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400" b="1" i="1" baseline="-25000" dirty="0" err="1">
                <a:solidFill>
                  <a:srgbClr val="0033CC"/>
                </a:solidFill>
                <a:latin typeface="Times New Roman" panose="02020603050405020304" pitchFamily="18" charset="0"/>
                <a:ea typeface="黑体" panose="02010609060101010101" pitchFamily="49" charset="-122"/>
                <a:cs typeface="Times New Roman" panose="02020603050405020304" pitchFamily="18" charset="0"/>
              </a:rPr>
              <a:t>O</a:t>
            </a:r>
            <a:r>
              <a:rPr lang="zh-CN" altLang="en-US"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，等于代码为</a:t>
            </a:r>
            <a:r>
              <a:rPr lang="en-US" altLang="zh-CN"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的各位所对应的各分模拟电压之和。</a:t>
            </a:r>
          </a:p>
        </p:txBody>
      </p:sp>
    </p:spTree>
    <p:extLst>
      <p:ext uri="{BB962C8B-B14F-4D97-AF65-F5344CB8AC3E}">
        <p14:creationId xmlns:p14="http://schemas.microsoft.com/office/powerpoint/2010/main" val="31139957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2">
            <a:extLst>
              <a:ext uri="{FF2B5EF4-FFF2-40B4-BE49-F238E27FC236}">
                <a16:creationId xmlns:a16="http://schemas.microsoft.com/office/drawing/2014/main" id="{87E488C4-6EE8-4140-9791-5A0528F5F206}"/>
              </a:ext>
            </a:extLst>
          </p:cNvPr>
          <p:cNvSpPr txBox="1">
            <a:spLocks noChangeArrowheads="1"/>
          </p:cNvSpPr>
          <p:nvPr/>
        </p:nvSpPr>
        <p:spPr bwMode="auto">
          <a:xfrm>
            <a:off x="2073796" y="1947664"/>
            <a:ext cx="7548563" cy="1943100"/>
          </a:xfrm>
          <a:prstGeom prst="rect">
            <a:avLst/>
          </a:prstGeom>
          <a:noFill/>
          <a:ln>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检查</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A/D</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转换是否结束？并打开输出缓冲器</a:t>
            </a:r>
          </a:p>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L1</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IN AL</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8AH  </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；检查</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PC4</a:t>
            </a:r>
            <a:endParaRPr kumimoji="0" lang="en-US" altLang="zh-CN"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TEST AL</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0001 0000B </a:t>
            </a:r>
            <a:endParaRPr kumimoji="0" lang="en-US" altLang="zh-CN"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JZ L1</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AD</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转换没有结束转</a:t>
            </a: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L1 </a:t>
            </a:r>
            <a:endParaRPr kumimoji="0" lang="en-US" altLang="zh-CN"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en-US" altLang="zh-CN"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AD</a:t>
            </a: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转换结束处理 </a:t>
            </a:r>
            <a:endParaRPr kumimoji="0" lang="zh-CN" altLang="en-US" sz="1905" b="0" i="0" u="none" strike="noStrike" kern="1200" cap="none" spc="0" normalizeH="0" noProof="0" dirty="0">
              <a:ln>
                <a:noFill/>
              </a:ln>
              <a:solidFill>
                <a:srgbClr val="FF99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0" fontAlgn="base" latinLnBrk="0" hangingPunct="0">
              <a:lnSpc>
                <a:spcPct val="90000"/>
              </a:lnSpc>
              <a:spcBef>
                <a:spcPct val="20000"/>
              </a:spcBef>
              <a:spcAft>
                <a:spcPct val="0"/>
              </a:spcAft>
              <a:buClr>
                <a:srgbClr val="FF9900"/>
              </a:buClr>
              <a:buSzPct val="120000"/>
              <a:buFont typeface="Wingdings" panose="05000000000000000000" pitchFamily="2" charset="2"/>
              <a:buChar char="q"/>
              <a:tabLst/>
              <a:defRPr/>
            </a:pPr>
            <a:r>
              <a:rPr kumimoji="0" lang="zh-CN" altLang="en-US" sz="1905" b="0" i="0" u="none" strike="noStrike" kern="120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cs typeface="+mn-cs"/>
              </a:rPr>
              <a:t> （打开输出缓冲器靠硬件连线解决）</a:t>
            </a:r>
          </a:p>
        </p:txBody>
      </p:sp>
      <p:sp>
        <p:nvSpPr>
          <p:cNvPr id="4" name="Text Box 3">
            <a:extLst>
              <a:ext uri="{FF2B5EF4-FFF2-40B4-BE49-F238E27FC236}">
                <a16:creationId xmlns:a16="http://schemas.microsoft.com/office/drawing/2014/main" id="{D80819AD-2488-4B14-BF96-31331897A695}"/>
              </a:ext>
            </a:extLst>
          </p:cNvPr>
          <p:cNvSpPr txBox="1">
            <a:spLocks noChangeArrowheads="1"/>
          </p:cNvSpPr>
          <p:nvPr/>
        </p:nvSpPr>
        <p:spPr bwMode="auto">
          <a:xfrm>
            <a:off x="2073796" y="4005064"/>
            <a:ext cx="7543800" cy="1323567"/>
          </a:xfrm>
          <a:prstGeom prst="rect">
            <a:avLst/>
          </a:prstGeom>
          <a:noFill/>
          <a:ln w="9525" algn="ctr">
            <a:solidFill>
              <a:srgbClr val="3399FF"/>
            </a:solidFill>
            <a:miter lim="800000"/>
            <a:headEnd/>
            <a:tailEnd/>
          </a:ln>
          <a:effectLst/>
          <a:extLst>
            <a:ext uri="{909E8E84-426E-40DD-AFC4-6F175D3DCCD1}">
              <a14:hiddenFill xmlns:a14="http://schemas.microsoft.com/office/drawing/2010/main">
                <a:blipFill dpi="0" rotWithShape="1">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indent="-342900" defTabSz="914400" eaLnBrk="0" fontAlgn="base" hangingPunct="0">
              <a:lnSpc>
                <a:spcPct val="90000"/>
              </a:lnSpc>
              <a:spcAft>
                <a:spcPct val="0"/>
              </a:spcAft>
              <a:buClr>
                <a:srgbClr val="FF9900"/>
              </a:buClr>
              <a:buSzPct val="120000"/>
              <a:buFont typeface="Wingdings" panose="05000000000000000000" pitchFamily="2" charset="2"/>
              <a:buChar char="q"/>
              <a:defRPr/>
            </a:pPr>
            <a:r>
              <a:rPr kumimoji="0" lang="en-US" altLang="zh-CN" sz="1800" b="1" i="0" u="none" strike="noStrike" kern="0" cap="none" spc="0" normalizeH="0" baseline="0" noProof="0" dirty="0">
                <a:ln>
                  <a:noFill/>
                </a:ln>
                <a:solidFill>
                  <a:srgbClr val="0033CC"/>
                </a:solidFill>
                <a:effectLst/>
                <a:uLnTx/>
                <a:uFillTx/>
                <a:latin typeface="Times New Roman" panose="02020603050405020304" pitchFamily="18" charset="0"/>
                <a:ea typeface="宋体" panose="02010600030101010101" pitchFamily="2" charset="-122"/>
              </a:rPr>
              <a:t> </a:t>
            </a:r>
            <a:r>
              <a:rPr lang="zh-CN" altLang="en-US" sz="1905" dirty="0">
                <a:solidFill>
                  <a:srgbClr val="0033CC"/>
                </a:solidFill>
                <a:latin typeface="Times New Roman" panose="02020603050405020304" pitchFamily="18" charset="0"/>
                <a:ea typeface="黑体" panose="02010609060101010101" pitchFamily="49" charset="-122"/>
              </a:rPr>
              <a:t>接收转换好的数据</a:t>
            </a:r>
          </a:p>
          <a:p>
            <a:pPr marL="342900" indent="-342900" defTabSz="914400" eaLnBrk="0" fontAlgn="base" hangingPunct="0">
              <a:lnSpc>
                <a:spcPct val="90000"/>
              </a:lnSpc>
              <a:spcAft>
                <a:spcPct val="0"/>
              </a:spcAft>
              <a:buClr>
                <a:srgbClr val="FF9900"/>
              </a:buClr>
              <a:buSzPct val="120000"/>
              <a:buFont typeface="Wingdings" panose="05000000000000000000" pitchFamily="2" charset="2"/>
              <a:buChar char="q"/>
              <a:defRPr/>
            </a:pPr>
            <a:r>
              <a:rPr lang="zh-CN" altLang="en-US" sz="1905" dirty="0">
                <a:solidFill>
                  <a:srgbClr val="0033CC"/>
                </a:solidFill>
                <a:latin typeface="Times New Roman" panose="02020603050405020304" pitchFamily="18" charset="0"/>
                <a:ea typeface="黑体" panose="02010609060101010101" pitchFamily="49" charset="-122"/>
              </a:rPr>
              <a:t> </a:t>
            </a:r>
            <a:r>
              <a:rPr lang="en-US" altLang="zh-CN" sz="1905" dirty="0">
                <a:solidFill>
                  <a:srgbClr val="0033CC"/>
                </a:solidFill>
                <a:latin typeface="Times New Roman" panose="02020603050405020304" pitchFamily="18" charset="0"/>
                <a:ea typeface="黑体" panose="02010609060101010101" pitchFamily="49" charset="-122"/>
              </a:rPr>
              <a:t>IN AL</a:t>
            </a:r>
            <a:r>
              <a:rPr lang="zh-CN" altLang="en-US" sz="1905" dirty="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88H </a:t>
            </a:r>
            <a:endParaRPr lang="en-US" altLang="zh-CN" sz="1905" dirty="0" smtClean="0">
              <a:solidFill>
                <a:srgbClr val="0033CC"/>
              </a:solidFill>
              <a:latin typeface="Times New Roman" panose="02020603050405020304" pitchFamily="18" charset="0"/>
              <a:ea typeface="黑体" panose="02010609060101010101" pitchFamily="49" charset="-122"/>
            </a:endParaRPr>
          </a:p>
          <a:p>
            <a:pPr marL="342900" indent="-342900" defTabSz="914400" eaLnBrk="0" fontAlgn="base" hangingPunct="0">
              <a:lnSpc>
                <a:spcPct val="90000"/>
              </a:lnSpc>
              <a:spcAft>
                <a:spcPct val="0"/>
              </a:spcAft>
              <a:buClr>
                <a:srgbClr val="FF9900"/>
              </a:buClr>
              <a:buSzPct val="120000"/>
              <a:buFont typeface="Wingdings" panose="05000000000000000000" pitchFamily="2" charset="2"/>
              <a:buChar char="q"/>
              <a:defRPr/>
            </a:pPr>
            <a:r>
              <a:rPr lang="en-US" altLang="zh-CN" sz="1905" dirty="0" smtClean="0">
                <a:solidFill>
                  <a:srgbClr val="0033CC"/>
                </a:solidFill>
                <a:latin typeface="Times New Roman" panose="02020603050405020304" pitchFamily="18" charset="0"/>
                <a:ea typeface="黑体" panose="02010609060101010101" pitchFamily="49" charset="-122"/>
              </a:rPr>
              <a:t> MOV DI</a:t>
            </a:r>
            <a:r>
              <a:rPr lang="zh-CN" altLang="en-US" sz="1905" dirty="0" smtClean="0">
                <a:solidFill>
                  <a:srgbClr val="0033CC"/>
                </a:solidFill>
                <a:latin typeface="Times New Roman" panose="02020603050405020304" pitchFamily="18" charset="0"/>
                <a:ea typeface="黑体" panose="02010609060101010101" pitchFamily="49" charset="-122"/>
              </a:rPr>
              <a:t>，</a:t>
            </a:r>
            <a:r>
              <a:rPr lang="en-US" altLang="zh-CN" sz="1905" dirty="0" smtClean="0">
                <a:solidFill>
                  <a:srgbClr val="0033CC"/>
                </a:solidFill>
                <a:latin typeface="Times New Roman" panose="02020603050405020304" pitchFamily="18" charset="0"/>
                <a:ea typeface="黑体" panose="02010609060101010101" pitchFamily="49" charset="-122"/>
              </a:rPr>
              <a:t>OFFSET BUF</a:t>
            </a:r>
            <a:endParaRPr lang="en-US" altLang="zh-CN" sz="1905" dirty="0">
              <a:solidFill>
                <a:srgbClr val="0033CC"/>
              </a:solidFill>
              <a:latin typeface="Times New Roman" panose="02020603050405020304" pitchFamily="18" charset="0"/>
              <a:ea typeface="黑体" panose="02010609060101010101" pitchFamily="49" charset="-122"/>
            </a:endParaRPr>
          </a:p>
          <a:p>
            <a:pPr marL="342900" indent="-342900" defTabSz="914400" eaLnBrk="0" fontAlgn="base" hangingPunct="0">
              <a:lnSpc>
                <a:spcPct val="90000"/>
              </a:lnSpc>
              <a:spcAft>
                <a:spcPct val="0"/>
              </a:spcAft>
              <a:buClr>
                <a:srgbClr val="FF9900"/>
              </a:buClr>
              <a:buSzPct val="120000"/>
              <a:buFont typeface="Wingdings" panose="05000000000000000000" pitchFamily="2" charset="2"/>
              <a:buChar char="q"/>
              <a:defRPr/>
            </a:pPr>
            <a:r>
              <a:rPr lang="en-US" altLang="zh-CN" sz="1905" dirty="0">
                <a:solidFill>
                  <a:srgbClr val="0033CC"/>
                </a:solidFill>
                <a:latin typeface="Times New Roman" panose="02020603050405020304" pitchFamily="18" charset="0"/>
                <a:ea typeface="黑体" panose="02010609060101010101" pitchFamily="49" charset="-122"/>
              </a:rPr>
              <a:t> MOV </a:t>
            </a:r>
            <a:r>
              <a:rPr lang="en-US" altLang="zh-CN" sz="1905" dirty="0" smtClean="0">
                <a:solidFill>
                  <a:srgbClr val="0033CC"/>
                </a:solidFill>
                <a:latin typeface="Times New Roman" panose="02020603050405020304" pitchFamily="18" charset="0"/>
                <a:ea typeface="黑体" panose="02010609060101010101" pitchFamily="49" charset="-122"/>
              </a:rPr>
              <a:t>[DI]</a:t>
            </a:r>
            <a:r>
              <a:rPr lang="zh-CN" altLang="en-US" sz="1905" dirty="0" smtClean="0">
                <a:solidFill>
                  <a:srgbClr val="0033CC"/>
                </a:solidFill>
                <a:latin typeface="Times New Roman" panose="02020603050405020304" pitchFamily="18" charset="0"/>
                <a:ea typeface="黑体" panose="02010609060101010101" pitchFamily="49" charset="-122"/>
              </a:rPr>
              <a:t>，</a:t>
            </a:r>
            <a:r>
              <a:rPr lang="en-US" altLang="zh-CN" sz="1905" dirty="0">
                <a:solidFill>
                  <a:srgbClr val="0033CC"/>
                </a:solidFill>
                <a:latin typeface="Times New Roman" panose="02020603050405020304" pitchFamily="18" charset="0"/>
                <a:ea typeface="黑体" panose="02010609060101010101" pitchFamily="49" charset="-122"/>
              </a:rPr>
              <a:t>AL</a:t>
            </a:r>
          </a:p>
        </p:txBody>
      </p:sp>
    </p:spTree>
    <p:extLst>
      <p:ext uri="{BB962C8B-B14F-4D97-AF65-F5344CB8AC3E}">
        <p14:creationId xmlns:p14="http://schemas.microsoft.com/office/powerpoint/2010/main" val="40314928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pSp>
        <p:nvGrpSpPr>
          <p:cNvPr id="4" name="Group 5">
            <a:extLst>
              <a:ext uri="{FF2B5EF4-FFF2-40B4-BE49-F238E27FC236}">
                <a16:creationId xmlns:a16="http://schemas.microsoft.com/office/drawing/2014/main" id="{B27F3C6D-241C-4A27-AE3E-212DDEBA026D}"/>
              </a:ext>
            </a:extLst>
          </p:cNvPr>
          <p:cNvGrpSpPr>
            <a:grpSpLocks/>
          </p:cNvGrpSpPr>
          <p:nvPr/>
        </p:nvGrpSpPr>
        <p:grpSpPr bwMode="auto">
          <a:xfrm>
            <a:off x="6561584" y="4566882"/>
            <a:ext cx="1447800" cy="1657350"/>
            <a:chOff x="1560" y="1032"/>
            <a:chExt cx="912" cy="1044"/>
          </a:xfrm>
        </p:grpSpPr>
        <p:grpSp>
          <p:nvGrpSpPr>
            <p:cNvPr id="5" name="Group 6">
              <a:extLst>
                <a:ext uri="{FF2B5EF4-FFF2-40B4-BE49-F238E27FC236}">
                  <a16:creationId xmlns:a16="http://schemas.microsoft.com/office/drawing/2014/main" id="{D0787030-CD6D-4100-85C9-B7C1B0545D10}"/>
                </a:ext>
              </a:extLst>
            </p:cNvPr>
            <p:cNvGrpSpPr>
              <a:grpSpLocks/>
            </p:cNvGrpSpPr>
            <p:nvPr/>
          </p:nvGrpSpPr>
          <p:grpSpPr bwMode="auto">
            <a:xfrm>
              <a:off x="1560" y="1032"/>
              <a:ext cx="828" cy="1044"/>
              <a:chOff x="1560" y="1032"/>
              <a:chExt cx="828" cy="1044"/>
            </a:xfrm>
          </p:grpSpPr>
          <p:sp>
            <p:nvSpPr>
              <p:cNvPr id="7" name="Oval 7">
                <a:extLst>
                  <a:ext uri="{FF2B5EF4-FFF2-40B4-BE49-F238E27FC236}">
                    <a16:creationId xmlns:a16="http://schemas.microsoft.com/office/drawing/2014/main" id="{781B4D93-3134-46BC-B1C9-1AC89E58B5B2}"/>
                  </a:ext>
                </a:extLst>
              </p:cNvPr>
              <p:cNvSpPr>
                <a:spLocks noChangeArrowheads="1"/>
              </p:cNvSpPr>
              <p:nvPr/>
            </p:nvSpPr>
            <p:spPr bwMode="auto">
              <a:xfrm>
                <a:off x="1635" y="1392"/>
                <a:ext cx="753" cy="372"/>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 name="Oval 8">
                <a:extLst>
                  <a:ext uri="{FF2B5EF4-FFF2-40B4-BE49-F238E27FC236}">
                    <a16:creationId xmlns:a16="http://schemas.microsoft.com/office/drawing/2014/main" id="{50FF1D39-298C-4DA7-8EC5-FE4C83F84E37}"/>
                  </a:ext>
                </a:extLst>
              </p:cNvPr>
              <p:cNvSpPr>
                <a:spLocks noChangeArrowheads="1"/>
              </p:cNvSpPr>
              <p:nvPr/>
            </p:nvSpPr>
            <p:spPr bwMode="auto">
              <a:xfrm>
                <a:off x="1608" y="1293"/>
                <a:ext cx="576" cy="576"/>
              </a:xfrm>
              <a:prstGeom prst="ellipse">
                <a:avLst/>
              </a:prstGeom>
              <a:solidFill>
                <a:srgbClr val="6699FF"/>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 name="Rectangle 9">
                <a:extLst>
                  <a:ext uri="{FF2B5EF4-FFF2-40B4-BE49-F238E27FC236}">
                    <a16:creationId xmlns:a16="http://schemas.microsoft.com/office/drawing/2014/main" id="{713DB24F-0934-4687-AFE1-2116B6301289}"/>
                  </a:ext>
                </a:extLst>
              </p:cNvPr>
              <p:cNvSpPr>
                <a:spLocks noChangeArrowheads="1"/>
              </p:cNvSpPr>
              <p:nvPr/>
            </p:nvSpPr>
            <p:spPr bwMode="auto">
              <a:xfrm>
                <a:off x="1560" y="1032"/>
                <a:ext cx="567" cy="1044"/>
              </a:xfrm>
              <a:prstGeom prst="rect">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6" name="AutoShape 10">
              <a:extLst>
                <a:ext uri="{FF2B5EF4-FFF2-40B4-BE49-F238E27FC236}">
                  <a16:creationId xmlns:a16="http://schemas.microsoft.com/office/drawing/2014/main" id="{B0BD0BB4-CD60-48F8-94C0-8E3C7B98068A}"/>
                </a:ext>
              </a:extLst>
            </p:cNvPr>
            <p:cNvSpPr>
              <a:spLocks noChangeArrowheads="1"/>
            </p:cNvSpPr>
            <p:nvPr/>
          </p:nvSpPr>
          <p:spPr bwMode="auto">
            <a:xfrm>
              <a:off x="2388" y="1536"/>
              <a:ext cx="84"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10" name="Line 29">
            <a:extLst>
              <a:ext uri="{FF2B5EF4-FFF2-40B4-BE49-F238E27FC236}">
                <a16:creationId xmlns:a16="http://schemas.microsoft.com/office/drawing/2014/main" id="{49AB8115-3447-4E7D-8E22-49FFCFFB091C}"/>
              </a:ext>
            </a:extLst>
          </p:cNvPr>
          <p:cNvSpPr>
            <a:spLocks noChangeShapeType="1"/>
          </p:cNvSpPr>
          <p:nvPr/>
        </p:nvSpPr>
        <p:spPr bwMode="auto">
          <a:xfrm>
            <a:off x="8547547" y="3523894"/>
            <a:ext cx="62230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1" name="Line 30">
            <a:extLst>
              <a:ext uri="{FF2B5EF4-FFF2-40B4-BE49-F238E27FC236}">
                <a16:creationId xmlns:a16="http://schemas.microsoft.com/office/drawing/2014/main" id="{51962933-3732-4247-9832-1195233B6EAD}"/>
              </a:ext>
            </a:extLst>
          </p:cNvPr>
          <p:cNvSpPr>
            <a:spLocks noChangeShapeType="1"/>
          </p:cNvSpPr>
          <p:nvPr/>
        </p:nvSpPr>
        <p:spPr bwMode="auto">
          <a:xfrm>
            <a:off x="8520559" y="3841394"/>
            <a:ext cx="62230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2" name="Line 31">
            <a:extLst>
              <a:ext uri="{FF2B5EF4-FFF2-40B4-BE49-F238E27FC236}">
                <a16:creationId xmlns:a16="http://schemas.microsoft.com/office/drawing/2014/main" id="{B2CAF131-F1E5-45AB-B53C-61D150A26EEB}"/>
              </a:ext>
            </a:extLst>
          </p:cNvPr>
          <p:cNvSpPr>
            <a:spLocks noChangeShapeType="1"/>
          </p:cNvSpPr>
          <p:nvPr/>
        </p:nvSpPr>
        <p:spPr bwMode="auto">
          <a:xfrm>
            <a:off x="8520559" y="4138257"/>
            <a:ext cx="62230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3" name="Line 32">
            <a:extLst>
              <a:ext uri="{FF2B5EF4-FFF2-40B4-BE49-F238E27FC236}">
                <a16:creationId xmlns:a16="http://schemas.microsoft.com/office/drawing/2014/main" id="{9CD75A6C-781D-4DC1-8912-EA00F5D82287}"/>
              </a:ext>
            </a:extLst>
          </p:cNvPr>
          <p:cNvSpPr>
            <a:spLocks noChangeShapeType="1"/>
          </p:cNvSpPr>
          <p:nvPr/>
        </p:nvSpPr>
        <p:spPr bwMode="auto">
          <a:xfrm flipV="1">
            <a:off x="8520559" y="4943119"/>
            <a:ext cx="622300"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4" name="Line 37">
            <a:extLst>
              <a:ext uri="{FF2B5EF4-FFF2-40B4-BE49-F238E27FC236}">
                <a16:creationId xmlns:a16="http://schemas.microsoft.com/office/drawing/2014/main" id="{0D45DB07-3912-4A02-849B-B51512420585}"/>
              </a:ext>
            </a:extLst>
          </p:cNvPr>
          <p:cNvSpPr>
            <a:spLocks noChangeShapeType="1"/>
          </p:cNvSpPr>
          <p:nvPr/>
        </p:nvSpPr>
        <p:spPr bwMode="auto">
          <a:xfrm>
            <a:off x="8009384" y="5409844"/>
            <a:ext cx="113347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5" name="AutoShape 56">
            <a:extLst>
              <a:ext uri="{FF2B5EF4-FFF2-40B4-BE49-F238E27FC236}">
                <a16:creationId xmlns:a16="http://schemas.microsoft.com/office/drawing/2014/main" id="{9CD3DFAD-EBFE-4466-89B0-B5975EFDEED6}"/>
              </a:ext>
            </a:extLst>
          </p:cNvPr>
          <p:cNvSpPr>
            <a:spLocks noChangeArrowheads="1"/>
          </p:cNvSpPr>
          <p:nvPr/>
        </p:nvSpPr>
        <p:spPr bwMode="auto">
          <a:xfrm>
            <a:off x="5951984" y="4943119"/>
            <a:ext cx="469900" cy="346075"/>
          </a:xfrm>
          <a:prstGeom prst="rightArrow">
            <a:avLst>
              <a:gd name="adj1" fmla="val 50000"/>
              <a:gd name="adj2" fmla="val 33945"/>
            </a:avLst>
          </a:prstGeom>
          <a:solidFill>
            <a:srgbClr val="33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Text Box 68">
            <a:extLst>
              <a:ext uri="{FF2B5EF4-FFF2-40B4-BE49-F238E27FC236}">
                <a16:creationId xmlns:a16="http://schemas.microsoft.com/office/drawing/2014/main" id="{EC29AE5E-46D6-4513-959C-69945624DFDA}"/>
              </a:ext>
            </a:extLst>
          </p:cNvPr>
          <p:cNvSpPr txBox="1">
            <a:spLocks noChangeArrowheads="1"/>
          </p:cNvSpPr>
          <p:nvPr/>
        </p:nvSpPr>
        <p:spPr bwMode="auto">
          <a:xfrm>
            <a:off x="7815709" y="6039565"/>
            <a:ext cx="369203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en-US" altLang="zh-CN" sz="1800" b="1" dirty="0">
                <a:solidFill>
                  <a:srgbClr val="0033CC"/>
                </a:solidFill>
                <a:latin typeface="Times New Roman" panose="02020603050405020304" pitchFamily="18" charset="0"/>
                <a:ea typeface="黑体" panose="02010609060101010101" pitchFamily="49" charset="-122"/>
              </a:rPr>
              <a:t>ADC 0809</a:t>
            </a:r>
            <a:r>
              <a:rPr lang="zh-CN" altLang="en-US" sz="1800" b="1" dirty="0">
                <a:solidFill>
                  <a:srgbClr val="0033CC"/>
                </a:solidFill>
                <a:latin typeface="Times New Roman" panose="02020603050405020304" pitchFamily="18" charset="0"/>
                <a:ea typeface="黑体" panose="02010609060101010101" pitchFamily="49" charset="-122"/>
              </a:rPr>
              <a:t>通过</a:t>
            </a:r>
            <a:r>
              <a:rPr lang="en-US" altLang="zh-CN" sz="1800" b="1" dirty="0">
                <a:solidFill>
                  <a:srgbClr val="0033CC"/>
                </a:solidFill>
                <a:latin typeface="Times New Roman" panose="02020603050405020304" pitchFamily="18" charset="0"/>
                <a:ea typeface="黑体" panose="02010609060101010101" pitchFamily="49" charset="-122"/>
              </a:rPr>
              <a:t>8255A</a:t>
            </a:r>
            <a:r>
              <a:rPr lang="zh-CN" altLang="en-US" sz="1800" b="1" dirty="0">
                <a:solidFill>
                  <a:srgbClr val="0033CC"/>
                </a:solidFill>
                <a:latin typeface="Times New Roman" panose="02020603050405020304" pitchFamily="18" charset="0"/>
                <a:ea typeface="黑体" panose="02010609060101010101" pitchFamily="49" charset="-122"/>
              </a:rPr>
              <a:t>的接口原理图</a:t>
            </a:r>
          </a:p>
        </p:txBody>
      </p:sp>
      <p:sp>
        <p:nvSpPr>
          <p:cNvPr id="17" name="Line 79">
            <a:extLst>
              <a:ext uri="{FF2B5EF4-FFF2-40B4-BE49-F238E27FC236}">
                <a16:creationId xmlns:a16="http://schemas.microsoft.com/office/drawing/2014/main" id="{10CE9C83-79E6-47CE-A2F5-0091846761F4}"/>
              </a:ext>
            </a:extLst>
          </p:cNvPr>
          <p:cNvSpPr>
            <a:spLocks noChangeShapeType="1"/>
          </p:cNvSpPr>
          <p:nvPr/>
        </p:nvSpPr>
        <p:spPr bwMode="auto">
          <a:xfrm>
            <a:off x="5951984" y="2874607"/>
            <a:ext cx="132556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Line 80">
            <a:extLst>
              <a:ext uri="{FF2B5EF4-FFF2-40B4-BE49-F238E27FC236}">
                <a16:creationId xmlns:a16="http://schemas.microsoft.com/office/drawing/2014/main" id="{39188EEF-0690-4834-A96D-C40548CF1493}"/>
              </a:ext>
            </a:extLst>
          </p:cNvPr>
          <p:cNvSpPr>
            <a:spLocks noChangeShapeType="1"/>
          </p:cNvSpPr>
          <p:nvPr/>
        </p:nvSpPr>
        <p:spPr bwMode="auto">
          <a:xfrm flipV="1">
            <a:off x="5951984" y="3236557"/>
            <a:ext cx="132556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Line 82">
            <a:extLst>
              <a:ext uri="{FF2B5EF4-FFF2-40B4-BE49-F238E27FC236}">
                <a16:creationId xmlns:a16="http://schemas.microsoft.com/office/drawing/2014/main" id="{CE2F5E6D-B9D0-4A3F-B86F-A39948B6FFBC}"/>
              </a:ext>
            </a:extLst>
          </p:cNvPr>
          <p:cNvSpPr>
            <a:spLocks noChangeShapeType="1"/>
          </p:cNvSpPr>
          <p:nvPr/>
        </p:nvSpPr>
        <p:spPr bwMode="auto">
          <a:xfrm flipV="1">
            <a:off x="5951984" y="3969982"/>
            <a:ext cx="132556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0" name="Line 83">
            <a:extLst>
              <a:ext uri="{FF2B5EF4-FFF2-40B4-BE49-F238E27FC236}">
                <a16:creationId xmlns:a16="http://schemas.microsoft.com/office/drawing/2014/main" id="{46126C71-B792-4B84-8313-B2924F329F7C}"/>
              </a:ext>
            </a:extLst>
          </p:cNvPr>
          <p:cNvSpPr>
            <a:spLocks noChangeShapeType="1"/>
          </p:cNvSpPr>
          <p:nvPr/>
        </p:nvSpPr>
        <p:spPr bwMode="auto">
          <a:xfrm>
            <a:off x="5951984" y="4328757"/>
            <a:ext cx="132556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1" name="AutoShape 84">
            <a:extLst>
              <a:ext uri="{FF2B5EF4-FFF2-40B4-BE49-F238E27FC236}">
                <a16:creationId xmlns:a16="http://schemas.microsoft.com/office/drawing/2014/main" id="{3E261601-99A5-4ABE-BB8A-C1F8C2C0AF30}"/>
              </a:ext>
            </a:extLst>
          </p:cNvPr>
          <p:cNvSpPr>
            <a:spLocks noChangeArrowheads="1"/>
          </p:cNvSpPr>
          <p:nvPr/>
        </p:nvSpPr>
        <p:spPr bwMode="auto">
          <a:xfrm>
            <a:off x="5951984" y="3412769"/>
            <a:ext cx="1325563" cy="381000"/>
          </a:xfrm>
          <a:prstGeom prst="leftRightArrow">
            <a:avLst>
              <a:gd name="adj1" fmla="val 51667"/>
              <a:gd name="adj2" fmla="val 50448"/>
            </a:avLst>
          </a:prstGeom>
          <a:solidFill>
            <a:srgbClr val="CC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2" name="Line 28">
            <a:extLst>
              <a:ext uri="{FF2B5EF4-FFF2-40B4-BE49-F238E27FC236}">
                <a16:creationId xmlns:a16="http://schemas.microsoft.com/office/drawing/2014/main" id="{FA2629A6-464E-4CFD-BD66-558D6B9B201A}"/>
              </a:ext>
            </a:extLst>
          </p:cNvPr>
          <p:cNvSpPr>
            <a:spLocks noChangeShapeType="1"/>
          </p:cNvSpPr>
          <p:nvPr/>
        </p:nvSpPr>
        <p:spPr bwMode="auto">
          <a:xfrm>
            <a:off x="7107684" y="5289194"/>
            <a:ext cx="41592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23" name="Line 85">
            <a:extLst>
              <a:ext uri="{FF2B5EF4-FFF2-40B4-BE49-F238E27FC236}">
                <a16:creationId xmlns:a16="http://schemas.microsoft.com/office/drawing/2014/main" id="{D71B0D06-6B40-4833-9594-0E7DC3FCB027}"/>
              </a:ext>
            </a:extLst>
          </p:cNvPr>
          <p:cNvSpPr>
            <a:spLocks noChangeShapeType="1"/>
          </p:cNvSpPr>
          <p:nvPr/>
        </p:nvSpPr>
        <p:spPr bwMode="auto">
          <a:xfrm>
            <a:off x="7107684" y="4914544"/>
            <a:ext cx="169863"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24" name="Group 122">
            <a:extLst>
              <a:ext uri="{FF2B5EF4-FFF2-40B4-BE49-F238E27FC236}">
                <a16:creationId xmlns:a16="http://schemas.microsoft.com/office/drawing/2014/main" id="{9256D87C-C36F-4A91-B8FC-E7E3B5200420}"/>
              </a:ext>
            </a:extLst>
          </p:cNvPr>
          <p:cNvGrpSpPr>
            <a:grpSpLocks/>
          </p:cNvGrpSpPr>
          <p:nvPr/>
        </p:nvGrpSpPr>
        <p:grpSpPr bwMode="auto">
          <a:xfrm>
            <a:off x="6421884" y="4566882"/>
            <a:ext cx="685800" cy="1162050"/>
            <a:chOff x="1836" y="3053"/>
            <a:chExt cx="432" cy="732"/>
          </a:xfrm>
        </p:grpSpPr>
        <p:sp>
          <p:nvSpPr>
            <p:cNvPr id="25" name="Rectangle 26">
              <a:extLst>
                <a:ext uri="{FF2B5EF4-FFF2-40B4-BE49-F238E27FC236}">
                  <a16:creationId xmlns:a16="http://schemas.microsoft.com/office/drawing/2014/main" id="{E5790260-5223-4138-8A6B-01667B55EA5A}"/>
                </a:ext>
              </a:extLst>
            </p:cNvPr>
            <p:cNvSpPr>
              <a:spLocks noChangeArrowheads="1"/>
            </p:cNvSpPr>
            <p:nvPr/>
          </p:nvSpPr>
          <p:spPr bwMode="auto">
            <a:xfrm>
              <a:off x="1836" y="3053"/>
              <a:ext cx="360" cy="732"/>
            </a:xfrm>
            <a:prstGeom prst="rect">
              <a:avLst/>
            </a:prstGeom>
            <a:solidFill>
              <a:srgbClr val="33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译码</a:t>
              </a:r>
            </a:p>
          </p:txBody>
        </p:sp>
        <p:sp>
          <p:nvSpPr>
            <p:cNvPr id="26" name="AutoShape 27">
              <a:extLst>
                <a:ext uri="{FF2B5EF4-FFF2-40B4-BE49-F238E27FC236}">
                  <a16:creationId xmlns:a16="http://schemas.microsoft.com/office/drawing/2014/main" id="{DB68C947-8952-49C0-A276-5DA71C53AEB0}"/>
                </a:ext>
              </a:extLst>
            </p:cNvPr>
            <p:cNvSpPr>
              <a:spLocks noChangeArrowheads="1"/>
            </p:cNvSpPr>
            <p:nvPr/>
          </p:nvSpPr>
          <p:spPr bwMode="auto">
            <a:xfrm>
              <a:off x="2196" y="3485"/>
              <a:ext cx="72"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27" name="Group 53">
              <a:extLst>
                <a:ext uri="{FF2B5EF4-FFF2-40B4-BE49-F238E27FC236}">
                  <a16:creationId xmlns:a16="http://schemas.microsoft.com/office/drawing/2014/main" id="{B9E99896-F593-4B31-A26E-878BE1B98CE8}"/>
                </a:ext>
              </a:extLst>
            </p:cNvPr>
            <p:cNvGrpSpPr>
              <a:grpSpLocks/>
            </p:cNvGrpSpPr>
            <p:nvPr/>
          </p:nvGrpSpPr>
          <p:grpSpPr bwMode="auto">
            <a:xfrm>
              <a:off x="1949" y="3494"/>
              <a:ext cx="292" cy="231"/>
              <a:chOff x="1071" y="2940"/>
              <a:chExt cx="292" cy="231"/>
            </a:xfrm>
          </p:grpSpPr>
          <p:sp>
            <p:nvSpPr>
              <p:cNvPr id="32" name="Text Box 54">
                <a:extLst>
                  <a:ext uri="{FF2B5EF4-FFF2-40B4-BE49-F238E27FC236}">
                    <a16:creationId xmlns:a16="http://schemas.microsoft.com/office/drawing/2014/main" id="{A0A01875-617B-464D-B326-F8118C20023B}"/>
                  </a:ext>
                </a:extLst>
              </p:cNvPr>
              <p:cNvSpPr txBox="1">
                <a:spLocks noChangeArrowheads="1"/>
              </p:cNvSpPr>
              <p:nvPr/>
            </p:nvSpPr>
            <p:spPr bwMode="auto">
              <a:xfrm>
                <a:off x="1071" y="2940"/>
                <a:ext cx="2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Y1</a:t>
                </a:r>
              </a:p>
            </p:txBody>
          </p:sp>
          <p:sp>
            <p:nvSpPr>
              <p:cNvPr id="33" name="Line 55">
                <a:extLst>
                  <a:ext uri="{FF2B5EF4-FFF2-40B4-BE49-F238E27FC236}">
                    <a16:creationId xmlns:a16="http://schemas.microsoft.com/office/drawing/2014/main" id="{11A2B341-6C93-4780-8CF2-568F58349353}"/>
                  </a:ext>
                </a:extLst>
              </p:cNvPr>
              <p:cNvSpPr>
                <a:spLocks noChangeShapeType="1"/>
              </p:cNvSpPr>
              <p:nvPr/>
            </p:nvSpPr>
            <p:spPr bwMode="auto">
              <a:xfrm>
                <a:off x="1116" y="2975"/>
                <a:ext cx="15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28" name="AutoShape 76">
              <a:extLst>
                <a:ext uri="{FF2B5EF4-FFF2-40B4-BE49-F238E27FC236}">
                  <a16:creationId xmlns:a16="http://schemas.microsoft.com/office/drawing/2014/main" id="{6BA71FC9-0740-458F-B3D0-854CDF4B13CF}"/>
                </a:ext>
              </a:extLst>
            </p:cNvPr>
            <p:cNvSpPr>
              <a:spLocks noChangeArrowheads="1"/>
            </p:cNvSpPr>
            <p:nvPr/>
          </p:nvSpPr>
          <p:spPr bwMode="auto">
            <a:xfrm>
              <a:off x="2196" y="3242"/>
              <a:ext cx="72" cy="72"/>
            </a:xfrm>
            <a:prstGeom prst="flowChartConnector">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nvGrpSpPr>
            <p:cNvPr id="29" name="Group 94">
              <a:extLst>
                <a:ext uri="{FF2B5EF4-FFF2-40B4-BE49-F238E27FC236}">
                  <a16:creationId xmlns:a16="http://schemas.microsoft.com/office/drawing/2014/main" id="{1864289C-89BF-42C9-A33A-4AF3D2074A48}"/>
                </a:ext>
              </a:extLst>
            </p:cNvPr>
            <p:cNvGrpSpPr>
              <a:grpSpLocks/>
            </p:cNvGrpSpPr>
            <p:nvPr/>
          </p:nvGrpSpPr>
          <p:grpSpPr bwMode="auto">
            <a:xfrm>
              <a:off x="1934" y="3151"/>
              <a:ext cx="292" cy="231"/>
              <a:chOff x="1071" y="2940"/>
              <a:chExt cx="292" cy="231"/>
            </a:xfrm>
          </p:grpSpPr>
          <p:sp>
            <p:nvSpPr>
              <p:cNvPr id="30" name="Text Box 95">
                <a:extLst>
                  <a:ext uri="{FF2B5EF4-FFF2-40B4-BE49-F238E27FC236}">
                    <a16:creationId xmlns:a16="http://schemas.microsoft.com/office/drawing/2014/main" id="{9181F1C1-945E-4631-8FC9-4946B9F3E695}"/>
                  </a:ext>
                </a:extLst>
              </p:cNvPr>
              <p:cNvSpPr txBox="1">
                <a:spLocks noChangeArrowheads="1"/>
              </p:cNvSpPr>
              <p:nvPr/>
            </p:nvSpPr>
            <p:spPr bwMode="auto">
              <a:xfrm>
                <a:off x="1071" y="2940"/>
                <a:ext cx="2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Y0</a:t>
                </a:r>
              </a:p>
            </p:txBody>
          </p:sp>
          <p:sp>
            <p:nvSpPr>
              <p:cNvPr id="31" name="Line 96">
                <a:extLst>
                  <a:ext uri="{FF2B5EF4-FFF2-40B4-BE49-F238E27FC236}">
                    <a16:creationId xmlns:a16="http://schemas.microsoft.com/office/drawing/2014/main" id="{70862A74-AF82-44EB-8EA3-5FBC281CC7C5}"/>
                  </a:ext>
                </a:extLst>
              </p:cNvPr>
              <p:cNvSpPr>
                <a:spLocks noChangeShapeType="1"/>
              </p:cNvSpPr>
              <p:nvPr/>
            </p:nvSpPr>
            <p:spPr bwMode="auto">
              <a:xfrm>
                <a:off x="1116" y="2975"/>
                <a:ext cx="157"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grpSp>
        <p:nvGrpSpPr>
          <p:cNvPr id="34" name="Group 148">
            <a:extLst>
              <a:ext uri="{FF2B5EF4-FFF2-40B4-BE49-F238E27FC236}">
                <a16:creationId xmlns:a16="http://schemas.microsoft.com/office/drawing/2014/main" id="{98CF7EA0-1BF8-447F-90BD-0C3ADAE2CD8E}"/>
              </a:ext>
            </a:extLst>
          </p:cNvPr>
          <p:cNvGrpSpPr>
            <a:grpSpLocks/>
          </p:cNvGrpSpPr>
          <p:nvPr/>
        </p:nvGrpSpPr>
        <p:grpSpPr bwMode="auto">
          <a:xfrm>
            <a:off x="8522147" y="2998432"/>
            <a:ext cx="622300" cy="307975"/>
            <a:chOff x="3159" y="2065"/>
            <a:chExt cx="392" cy="194"/>
          </a:xfrm>
        </p:grpSpPr>
        <p:sp>
          <p:nvSpPr>
            <p:cNvPr id="35" name="Line 18">
              <a:extLst>
                <a:ext uri="{FF2B5EF4-FFF2-40B4-BE49-F238E27FC236}">
                  <a16:creationId xmlns:a16="http://schemas.microsoft.com/office/drawing/2014/main" id="{B0CFBCC0-A909-4DDB-B2B2-7D8BC0595E0F}"/>
                </a:ext>
              </a:extLst>
            </p:cNvPr>
            <p:cNvSpPr>
              <a:spLocks noChangeShapeType="1"/>
            </p:cNvSpPr>
            <p:nvPr/>
          </p:nvSpPr>
          <p:spPr bwMode="auto">
            <a:xfrm>
              <a:off x="3159" y="2065"/>
              <a:ext cx="392"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6" name="Line 23">
              <a:extLst>
                <a:ext uri="{FF2B5EF4-FFF2-40B4-BE49-F238E27FC236}">
                  <a16:creationId xmlns:a16="http://schemas.microsoft.com/office/drawing/2014/main" id="{AECD9E11-FE0F-4BC3-823C-7C6BC67FC0D7}"/>
                </a:ext>
              </a:extLst>
            </p:cNvPr>
            <p:cNvSpPr>
              <a:spLocks noChangeShapeType="1"/>
            </p:cNvSpPr>
            <p:nvPr/>
          </p:nvSpPr>
          <p:spPr bwMode="auto">
            <a:xfrm>
              <a:off x="3399" y="2065"/>
              <a:ext cx="0" cy="194"/>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37" name="Line 24">
              <a:extLst>
                <a:ext uri="{FF2B5EF4-FFF2-40B4-BE49-F238E27FC236}">
                  <a16:creationId xmlns:a16="http://schemas.microsoft.com/office/drawing/2014/main" id="{9B299F87-C639-4F64-A16D-B76092AC9664}"/>
                </a:ext>
              </a:extLst>
            </p:cNvPr>
            <p:cNvSpPr>
              <a:spLocks noChangeShapeType="1"/>
            </p:cNvSpPr>
            <p:nvPr/>
          </p:nvSpPr>
          <p:spPr bwMode="auto">
            <a:xfrm>
              <a:off x="3399" y="2259"/>
              <a:ext cx="151"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38" name="Group 120">
            <a:extLst>
              <a:ext uri="{FF2B5EF4-FFF2-40B4-BE49-F238E27FC236}">
                <a16:creationId xmlns:a16="http://schemas.microsoft.com/office/drawing/2014/main" id="{DC00B3F1-4105-4FD6-B352-B9B822624149}"/>
              </a:ext>
            </a:extLst>
          </p:cNvPr>
          <p:cNvGrpSpPr>
            <a:grpSpLocks/>
          </p:cNvGrpSpPr>
          <p:nvPr/>
        </p:nvGrpSpPr>
        <p:grpSpPr bwMode="auto">
          <a:xfrm>
            <a:off x="4818509" y="2093557"/>
            <a:ext cx="1162050" cy="3752850"/>
            <a:chOff x="826" y="1495"/>
            <a:chExt cx="732" cy="2364"/>
          </a:xfrm>
        </p:grpSpPr>
        <p:sp>
          <p:nvSpPr>
            <p:cNvPr id="39" name="Rectangle 74">
              <a:extLst>
                <a:ext uri="{FF2B5EF4-FFF2-40B4-BE49-F238E27FC236}">
                  <a16:creationId xmlns:a16="http://schemas.microsoft.com/office/drawing/2014/main" id="{81E235EA-BC55-4C6B-B4CF-AF13F499025D}"/>
                </a:ext>
              </a:extLst>
            </p:cNvPr>
            <p:cNvSpPr>
              <a:spLocks noChangeArrowheads="1"/>
            </p:cNvSpPr>
            <p:nvPr/>
          </p:nvSpPr>
          <p:spPr bwMode="auto">
            <a:xfrm>
              <a:off x="826" y="1495"/>
              <a:ext cx="714" cy="2364"/>
            </a:xfrm>
            <a:prstGeom prst="rect">
              <a:avLst/>
            </a:prstGeom>
            <a:solidFill>
              <a:srgbClr val="71CFC6"/>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0" name="Text Box 77">
              <a:extLst>
                <a:ext uri="{FF2B5EF4-FFF2-40B4-BE49-F238E27FC236}">
                  <a16:creationId xmlns:a16="http://schemas.microsoft.com/office/drawing/2014/main" id="{0A209584-5F30-4E10-BB85-ED1645E4A701}"/>
                </a:ext>
              </a:extLst>
            </p:cNvPr>
            <p:cNvSpPr txBox="1">
              <a:spLocks noChangeArrowheads="1"/>
            </p:cNvSpPr>
            <p:nvPr/>
          </p:nvSpPr>
          <p:spPr bwMode="auto">
            <a:xfrm>
              <a:off x="943" y="1932"/>
              <a:ext cx="615" cy="1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IOWR</a:t>
              </a:r>
            </a:p>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IORD</a:t>
              </a:r>
            </a:p>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D7 ~ D0</a:t>
              </a:r>
            </a:p>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A0</a:t>
              </a:r>
            </a:p>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A1</a:t>
              </a:r>
            </a:p>
            <a:p>
              <a:pPr marL="0" marR="0" lvl="0" indent="0" algn="r" defTabSz="914400" eaLnBrk="0" fontAlgn="base" latinLnBrk="0" hangingPunct="0">
                <a:lnSpc>
                  <a:spcPct val="100000"/>
                </a:lnSpc>
                <a:spcBef>
                  <a:spcPct val="20000"/>
                </a:spcBef>
                <a:spcAft>
                  <a:spcPct val="0"/>
                </a:spcAft>
                <a:buClrTx/>
                <a:buSzTx/>
                <a:buFontTx/>
                <a:buNone/>
                <a:tabLst/>
                <a:defRPr/>
              </a:pPr>
              <a:endPar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a:p>
              <a:pPr marL="0" marR="0" lvl="0" indent="0" algn="r"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A7 ~ A2</a:t>
              </a:r>
            </a:p>
          </p:txBody>
        </p:sp>
        <p:sp>
          <p:nvSpPr>
            <p:cNvPr id="41" name="Text Box 44">
              <a:extLst>
                <a:ext uri="{FF2B5EF4-FFF2-40B4-BE49-F238E27FC236}">
                  <a16:creationId xmlns:a16="http://schemas.microsoft.com/office/drawing/2014/main" id="{849C892B-D06A-490C-890D-B73250A6DF92}"/>
                </a:ext>
              </a:extLst>
            </p:cNvPr>
            <p:cNvSpPr txBox="1">
              <a:spLocks noChangeArrowheads="1"/>
            </p:cNvSpPr>
            <p:nvPr/>
          </p:nvSpPr>
          <p:spPr bwMode="auto">
            <a:xfrm>
              <a:off x="1125" y="1561"/>
              <a:ext cx="4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CLK</a:t>
              </a:r>
            </a:p>
          </p:txBody>
        </p:sp>
        <p:sp>
          <p:nvSpPr>
            <p:cNvPr id="42" name="Text Box 102">
              <a:extLst>
                <a:ext uri="{FF2B5EF4-FFF2-40B4-BE49-F238E27FC236}">
                  <a16:creationId xmlns:a16="http://schemas.microsoft.com/office/drawing/2014/main" id="{CD6392C3-1AB8-476D-8425-B318AD2DBEBD}"/>
                </a:ext>
              </a:extLst>
            </p:cNvPr>
            <p:cNvSpPr txBox="1">
              <a:spLocks noChangeArrowheads="1"/>
            </p:cNvSpPr>
            <p:nvPr/>
          </p:nvSpPr>
          <p:spPr bwMode="auto">
            <a:xfrm>
              <a:off x="841" y="2615"/>
              <a:ext cx="40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8088</a:t>
              </a:r>
            </a:p>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总线</a:t>
              </a: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43" name="Line 106">
              <a:extLst>
                <a:ext uri="{FF2B5EF4-FFF2-40B4-BE49-F238E27FC236}">
                  <a16:creationId xmlns:a16="http://schemas.microsoft.com/office/drawing/2014/main" id="{C9517E0E-D42B-426C-9B6A-D436EC3E6D67}"/>
                </a:ext>
              </a:extLst>
            </p:cNvPr>
            <p:cNvSpPr>
              <a:spLocks noChangeShapeType="1"/>
            </p:cNvSpPr>
            <p:nvPr/>
          </p:nvSpPr>
          <p:spPr bwMode="auto">
            <a:xfrm flipV="1">
              <a:off x="1097" y="1896"/>
              <a:ext cx="369" cy="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4" name="Line 107">
              <a:extLst>
                <a:ext uri="{FF2B5EF4-FFF2-40B4-BE49-F238E27FC236}">
                  <a16:creationId xmlns:a16="http://schemas.microsoft.com/office/drawing/2014/main" id="{37AF875D-6C0F-4C48-AC5A-38FB1E6FE3C9}"/>
                </a:ext>
              </a:extLst>
            </p:cNvPr>
            <p:cNvSpPr>
              <a:spLocks noChangeShapeType="1"/>
            </p:cNvSpPr>
            <p:nvPr/>
          </p:nvSpPr>
          <p:spPr bwMode="auto">
            <a:xfrm flipV="1">
              <a:off x="1121" y="2127"/>
              <a:ext cx="367" cy="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45" name="Group 126">
            <a:extLst>
              <a:ext uri="{FF2B5EF4-FFF2-40B4-BE49-F238E27FC236}">
                <a16:creationId xmlns:a16="http://schemas.microsoft.com/office/drawing/2014/main" id="{829E7BA2-020F-4381-A7C2-B37EBFC96E17}"/>
              </a:ext>
            </a:extLst>
          </p:cNvPr>
          <p:cNvGrpSpPr>
            <a:grpSpLocks/>
          </p:cNvGrpSpPr>
          <p:nvPr/>
        </p:nvGrpSpPr>
        <p:grpSpPr bwMode="auto">
          <a:xfrm>
            <a:off x="7191822" y="3236557"/>
            <a:ext cx="331787" cy="2347912"/>
            <a:chOff x="2321" y="2215"/>
            <a:chExt cx="209" cy="1479"/>
          </a:xfrm>
        </p:grpSpPr>
        <p:sp>
          <p:nvSpPr>
            <p:cNvPr id="46" name="Line 87">
              <a:extLst>
                <a:ext uri="{FF2B5EF4-FFF2-40B4-BE49-F238E27FC236}">
                  <a16:creationId xmlns:a16="http://schemas.microsoft.com/office/drawing/2014/main" id="{8405953F-A39B-4508-ACBA-5DD19D81F503}"/>
                </a:ext>
              </a:extLst>
            </p:cNvPr>
            <p:cNvSpPr>
              <a:spLocks noChangeShapeType="1"/>
            </p:cNvSpPr>
            <p:nvPr/>
          </p:nvSpPr>
          <p:spPr bwMode="auto">
            <a:xfrm flipH="1" flipV="1">
              <a:off x="2321" y="2504"/>
              <a:ext cx="0" cy="119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7" name="Line 88">
              <a:extLst>
                <a:ext uri="{FF2B5EF4-FFF2-40B4-BE49-F238E27FC236}">
                  <a16:creationId xmlns:a16="http://schemas.microsoft.com/office/drawing/2014/main" id="{70EA5A2D-E484-489D-B09C-7FA392C4B0CB}"/>
                </a:ext>
              </a:extLst>
            </p:cNvPr>
            <p:cNvSpPr>
              <a:spLocks noChangeShapeType="1"/>
            </p:cNvSpPr>
            <p:nvPr/>
          </p:nvSpPr>
          <p:spPr bwMode="auto">
            <a:xfrm>
              <a:off x="2321" y="3694"/>
              <a:ext cx="20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48" name="Line 89">
              <a:extLst>
                <a:ext uri="{FF2B5EF4-FFF2-40B4-BE49-F238E27FC236}">
                  <a16:creationId xmlns:a16="http://schemas.microsoft.com/office/drawing/2014/main" id="{010701CE-BC9B-43F0-B47E-9A4BBBF4534C}"/>
                </a:ext>
              </a:extLst>
            </p:cNvPr>
            <p:cNvSpPr>
              <a:spLocks noChangeShapeType="1"/>
            </p:cNvSpPr>
            <p:nvPr/>
          </p:nvSpPr>
          <p:spPr bwMode="auto">
            <a:xfrm flipV="1">
              <a:off x="2321" y="2215"/>
              <a:ext cx="0" cy="181"/>
            </a:xfrm>
            <a:prstGeom prst="line">
              <a:avLst/>
            </a:prstGeom>
            <a:noFill/>
            <a:ln w="9525">
              <a:solidFill>
                <a:srgbClr val="0033CC"/>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49" name="Group 125">
            <a:extLst>
              <a:ext uri="{FF2B5EF4-FFF2-40B4-BE49-F238E27FC236}">
                <a16:creationId xmlns:a16="http://schemas.microsoft.com/office/drawing/2014/main" id="{AE88103C-0033-4C3C-88E7-C31E44BB1A75}"/>
              </a:ext>
            </a:extLst>
          </p:cNvPr>
          <p:cNvGrpSpPr>
            <a:grpSpLocks/>
          </p:cNvGrpSpPr>
          <p:nvPr/>
        </p:nvGrpSpPr>
        <p:grpSpPr bwMode="auto">
          <a:xfrm>
            <a:off x="7277547" y="2668232"/>
            <a:ext cx="1304925" cy="2436812"/>
            <a:chOff x="2375" y="1857"/>
            <a:chExt cx="822" cy="1535"/>
          </a:xfrm>
        </p:grpSpPr>
        <p:sp>
          <p:nvSpPr>
            <p:cNvPr id="50" name="Rectangle 72">
              <a:extLst>
                <a:ext uri="{FF2B5EF4-FFF2-40B4-BE49-F238E27FC236}">
                  <a16:creationId xmlns:a16="http://schemas.microsoft.com/office/drawing/2014/main" id="{8A4DA9E7-14B3-49E4-B24C-372B8D9D1F7E}"/>
                </a:ext>
              </a:extLst>
            </p:cNvPr>
            <p:cNvSpPr>
              <a:spLocks noChangeArrowheads="1"/>
            </p:cNvSpPr>
            <p:nvPr/>
          </p:nvSpPr>
          <p:spPr bwMode="auto">
            <a:xfrm>
              <a:off x="2375" y="1857"/>
              <a:ext cx="783" cy="1535"/>
            </a:xfrm>
            <a:prstGeom prst="rect">
              <a:avLst/>
            </a:prstGeom>
            <a:solidFill>
              <a:srgbClr val="FEB094"/>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8</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2</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5</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5</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a:t>
              </a:r>
            </a:p>
          </p:txBody>
        </p:sp>
        <p:sp>
          <p:nvSpPr>
            <p:cNvPr id="51" name="Text Box 73">
              <a:extLst>
                <a:ext uri="{FF2B5EF4-FFF2-40B4-BE49-F238E27FC236}">
                  <a16:creationId xmlns:a16="http://schemas.microsoft.com/office/drawing/2014/main" id="{51B29288-E6A3-4E97-8B09-3A4FDFDDA1E7}"/>
                </a:ext>
              </a:extLst>
            </p:cNvPr>
            <p:cNvSpPr txBox="1">
              <a:spLocks noChangeArrowheads="1"/>
            </p:cNvSpPr>
            <p:nvPr/>
          </p:nvSpPr>
          <p:spPr bwMode="auto">
            <a:xfrm>
              <a:off x="2772" y="2056"/>
              <a:ext cx="425" cy="1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8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PB4</a:t>
              </a:r>
            </a:p>
            <a:p>
              <a:pPr marL="0" marR="0" lvl="0" indent="0" algn="r" defTabSz="914400" eaLnBrk="0" fontAlgn="base" latinLnBrk="0" hangingPunct="0">
                <a:lnSpc>
                  <a:spcPct val="80000"/>
                </a:lnSpc>
                <a:spcBef>
                  <a:spcPct val="0"/>
                </a:spcBef>
                <a:spcAft>
                  <a:spcPct val="0"/>
                </a:spcAft>
                <a:buClrTx/>
                <a:buSzTx/>
                <a:buFontTx/>
                <a:buNone/>
                <a:tabLst/>
                <a:defRPr/>
              </a:pPr>
              <a:endPar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PB2</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PB1</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PB0</a:t>
              </a:r>
            </a:p>
            <a:p>
              <a:pPr marL="0" marR="0" lvl="0" indent="0" algn="r"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PA</a:t>
              </a:r>
            </a:p>
            <a:p>
              <a:pPr marL="0" marR="0" lvl="0" indent="0" algn="r"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PC7</a:t>
              </a:r>
            </a:p>
          </p:txBody>
        </p:sp>
        <p:sp>
          <p:nvSpPr>
            <p:cNvPr id="52" name="Text Box 86">
              <a:extLst>
                <a:ext uri="{FF2B5EF4-FFF2-40B4-BE49-F238E27FC236}">
                  <a16:creationId xmlns:a16="http://schemas.microsoft.com/office/drawing/2014/main" id="{9F3DDAE2-A6B5-4A23-AF08-7B101BCE3434}"/>
                </a:ext>
              </a:extLst>
            </p:cNvPr>
            <p:cNvSpPr txBox="1">
              <a:spLocks noChangeArrowheads="1"/>
            </p:cNvSpPr>
            <p:nvPr/>
          </p:nvSpPr>
          <p:spPr bwMode="auto">
            <a:xfrm>
              <a:off x="2472" y="1945"/>
              <a:ext cx="364" cy="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WR</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RD</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DB</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A0</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A1</a:t>
              </a:r>
            </a:p>
          </p:txBody>
        </p:sp>
        <p:grpSp>
          <p:nvGrpSpPr>
            <p:cNvPr id="53" name="Group 93">
              <a:extLst>
                <a:ext uri="{FF2B5EF4-FFF2-40B4-BE49-F238E27FC236}">
                  <a16:creationId xmlns:a16="http://schemas.microsoft.com/office/drawing/2014/main" id="{F411F05B-B373-4B45-9BE0-07EEF7BA160C}"/>
                </a:ext>
              </a:extLst>
            </p:cNvPr>
            <p:cNvGrpSpPr>
              <a:grpSpLocks/>
            </p:cNvGrpSpPr>
            <p:nvPr/>
          </p:nvGrpSpPr>
          <p:grpSpPr bwMode="auto">
            <a:xfrm>
              <a:off x="2381" y="3151"/>
              <a:ext cx="300" cy="231"/>
              <a:chOff x="1015" y="3468"/>
              <a:chExt cx="300" cy="231"/>
            </a:xfrm>
          </p:grpSpPr>
          <p:sp>
            <p:nvSpPr>
              <p:cNvPr id="56" name="Text Box 90">
                <a:extLst>
                  <a:ext uri="{FF2B5EF4-FFF2-40B4-BE49-F238E27FC236}">
                    <a16:creationId xmlns:a16="http://schemas.microsoft.com/office/drawing/2014/main" id="{6A9F4ABF-FCD5-4C4E-B318-1D3D6B098AD3}"/>
                  </a:ext>
                </a:extLst>
              </p:cNvPr>
              <p:cNvSpPr txBox="1">
                <a:spLocks noChangeArrowheads="1"/>
              </p:cNvSpPr>
              <p:nvPr/>
            </p:nvSpPr>
            <p:spPr bwMode="auto">
              <a:xfrm>
                <a:off x="1015" y="3468"/>
                <a:ext cx="30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CS</a:t>
                </a:r>
              </a:p>
            </p:txBody>
          </p:sp>
          <p:sp>
            <p:nvSpPr>
              <p:cNvPr id="57" name="Line 91">
                <a:extLst>
                  <a:ext uri="{FF2B5EF4-FFF2-40B4-BE49-F238E27FC236}">
                    <a16:creationId xmlns:a16="http://schemas.microsoft.com/office/drawing/2014/main" id="{193F6E53-B6CC-4279-A798-B474DF07C3BA}"/>
                  </a:ext>
                </a:extLst>
              </p:cNvPr>
              <p:cNvSpPr>
                <a:spLocks noChangeShapeType="1"/>
              </p:cNvSpPr>
              <p:nvPr/>
            </p:nvSpPr>
            <p:spPr bwMode="auto">
              <a:xfrm>
                <a:off x="1079" y="3486"/>
                <a:ext cx="195"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54" name="Line 108">
              <a:extLst>
                <a:ext uri="{FF2B5EF4-FFF2-40B4-BE49-F238E27FC236}">
                  <a16:creationId xmlns:a16="http://schemas.microsoft.com/office/drawing/2014/main" id="{F31E5CB8-4075-4DC3-A854-AF41BA734415}"/>
                </a:ext>
              </a:extLst>
            </p:cNvPr>
            <p:cNvSpPr>
              <a:spLocks noChangeShapeType="1"/>
            </p:cNvSpPr>
            <p:nvPr/>
          </p:nvSpPr>
          <p:spPr bwMode="auto">
            <a:xfrm flipV="1">
              <a:off x="2445" y="2168"/>
              <a:ext cx="19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55" name="Line 109">
              <a:extLst>
                <a:ext uri="{FF2B5EF4-FFF2-40B4-BE49-F238E27FC236}">
                  <a16:creationId xmlns:a16="http://schemas.microsoft.com/office/drawing/2014/main" id="{9480E4BA-005D-48A2-938D-5951C9AC5AB7}"/>
                </a:ext>
              </a:extLst>
            </p:cNvPr>
            <p:cNvSpPr>
              <a:spLocks noChangeShapeType="1"/>
            </p:cNvSpPr>
            <p:nvPr/>
          </p:nvSpPr>
          <p:spPr bwMode="auto">
            <a:xfrm flipV="1">
              <a:off x="2445" y="1934"/>
              <a:ext cx="22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58" name="Text Box 116">
            <a:extLst>
              <a:ext uri="{FF2B5EF4-FFF2-40B4-BE49-F238E27FC236}">
                <a16:creationId xmlns:a16="http://schemas.microsoft.com/office/drawing/2014/main" id="{ABE469AC-E26F-417C-B0F0-D4E2EAD5F4BB}"/>
              </a:ext>
            </a:extLst>
          </p:cNvPr>
          <p:cNvSpPr txBox="1">
            <a:spLocks noChangeArrowheads="1"/>
          </p:cNvSpPr>
          <p:nvPr/>
        </p:nvSpPr>
        <p:spPr bwMode="auto">
          <a:xfrm>
            <a:off x="684131" y="1161327"/>
            <a:ext cx="849463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rPr>
              <a:t>问题：用一片</a:t>
            </a:r>
            <a:r>
              <a:rPr lang="en-US" altLang="zh-CN" sz="2400" b="1" dirty="0">
                <a:solidFill>
                  <a:srgbClr val="0000FF"/>
                </a:solidFill>
                <a:latin typeface="Times New Roman" panose="02020603050405020304" pitchFamily="18" charset="0"/>
                <a:ea typeface="黑体" panose="02010609060101010101" pitchFamily="49" charset="-122"/>
              </a:rPr>
              <a:t>8255A</a:t>
            </a:r>
            <a:r>
              <a:rPr lang="zh-CN" altLang="en-US" sz="2400" b="1" dirty="0">
                <a:solidFill>
                  <a:srgbClr val="0000FF"/>
                </a:solidFill>
                <a:latin typeface="Times New Roman" panose="02020603050405020304" pitchFamily="18" charset="0"/>
                <a:ea typeface="黑体" panose="02010609060101010101" pitchFamily="49" charset="-122"/>
              </a:rPr>
              <a:t>并行接口芯片控制</a:t>
            </a:r>
            <a:r>
              <a:rPr lang="en-US" altLang="zh-CN" sz="2400" b="1" dirty="0">
                <a:solidFill>
                  <a:srgbClr val="0000FF"/>
                </a:solidFill>
                <a:latin typeface="Times New Roman" panose="02020603050405020304" pitchFamily="18" charset="0"/>
                <a:ea typeface="黑体" panose="02010609060101010101" pitchFamily="49" charset="-122"/>
              </a:rPr>
              <a:t>ADC0809</a:t>
            </a:r>
            <a:r>
              <a:rPr lang="zh-CN" altLang="en-US" sz="2400" b="1" dirty="0">
                <a:solidFill>
                  <a:srgbClr val="0000FF"/>
                </a:solidFill>
                <a:latin typeface="Times New Roman" panose="02020603050405020304" pitchFamily="18" charset="0"/>
                <a:ea typeface="黑体" panose="02010609060101010101" pitchFamily="49" charset="-122"/>
              </a:rPr>
              <a:t>的转换</a:t>
            </a:r>
            <a:r>
              <a:rPr lang="zh-CN" altLang="en-US" sz="2400" b="1" dirty="0" smtClean="0">
                <a:solidFill>
                  <a:srgbClr val="0000FF"/>
                </a:solidFill>
                <a:latin typeface="Times New Roman" panose="02020603050405020304" pitchFamily="18" charset="0"/>
                <a:ea typeface="黑体" panose="02010609060101010101" pitchFamily="49" charset="-122"/>
              </a:rPr>
              <a:t>过程</a:t>
            </a:r>
            <a:endParaRPr lang="zh-CN" altLang="en-US" sz="2400" b="1" dirty="0">
              <a:solidFill>
                <a:srgbClr val="0000FF"/>
              </a:solidFill>
              <a:latin typeface="Times New Roman" panose="02020603050405020304" pitchFamily="18" charset="0"/>
              <a:ea typeface="黑体" panose="02010609060101010101" pitchFamily="49" charset="-122"/>
            </a:endParaRPr>
          </a:p>
        </p:txBody>
      </p:sp>
      <p:sp>
        <p:nvSpPr>
          <p:cNvPr id="59" name="Text Box 117">
            <a:extLst>
              <a:ext uri="{FF2B5EF4-FFF2-40B4-BE49-F238E27FC236}">
                <a16:creationId xmlns:a16="http://schemas.microsoft.com/office/drawing/2014/main" id="{A308FCC6-E401-4ADF-9F75-AAC04EAF901A}"/>
              </a:ext>
            </a:extLst>
          </p:cNvPr>
          <p:cNvSpPr txBox="1">
            <a:spLocks noChangeArrowheads="1"/>
          </p:cNvSpPr>
          <p:nvPr/>
        </p:nvSpPr>
        <p:spPr bwMode="auto">
          <a:xfrm>
            <a:off x="458685" y="2141234"/>
            <a:ext cx="433616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分析：</a:t>
            </a:r>
            <a:r>
              <a:rPr lang="en-US" altLang="zh-CN" sz="1800" b="1" dirty="0">
                <a:solidFill>
                  <a:srgbClr val="C00000"/>
                </a:solidFill>
                <a:latin typeface="Times New Roman" panose="02020603050405020304" pitchFamily="18" charset="0"/>
                <a:ea typeface="黑体" panose="02010609060101010101" pitchFamily="49" charset="-122"/>
              </a:rPr>
              <a:t>8255A</a:t>
            </a:r>
            <a:r>
              <a:rPr lang="zh-CN" altLang="en-US" sz="1800" b="1" dirty="0">
                <a:solidFill>
                  <a:srgbClr val="C00000"/>
                </a:solidFill>
                <a:latin typeface="Times New Roman" panose="02020603050405020304" pitchFamily="18" charset="0"/>
                <a:ea typeface="黑体" panose="02010609060101010101" pitchFamily="49" charset="-122"/>
              </a:rPr>
              <a:t>有三个</a:t>
            </a:r>
            <a:r>
              <a:rPr lang="en-US" altLang="zh-CN" sz="1800" b="1" dirty="0">
                <a:solidFill>
                  <a:srgbClr val="C00000"/>
                </a:solidFill>
                <a:latin typeface="Times New Roman" panose="02020603050405020304" pitchFamily="18" charset="0"/>
                <a:ea typeface="黑体" panose="02010609060101010101" pitchFamily="49" charset="-122"/>
              </a:rPr>
              <a:t>8</a:t>
            </a:r>
            <a:r>
              <a:rPr lang="zh-CN" altLang="en-US" sz="1800" b="1" dirty="0">
                <a:solidFill>
                  <a:srgbClr val="C00000"/>
                </a:solidFill>
                <a:latin typeface="Times New Roman" panose="02020603050405020304" pitchFamily="18" charset="0"/>
                <a:ea typeface="黑体" panose="02010609060101010101" pitchFamily="49" charset="-122"/>
              </a:rPr>
              <a:t>位的并行口，可用</a:t>
            </a:r>
            <a:r>
              <a:rPr lang="en-US" altLang="zh-CN" sz="1800" b="1" dirty="0">
                <a:solidFill>
                  <a:srgbClr val="C00000"/>
                </a:solidFill>
                <a:latin typeface="Times New Roman" panose="02020603050405020304" pitchFamily="18" charset="0"/>
                <a:ea typeface="黑体" panose="02010609060101010101" pitchFamily="49" charset="-122"/>
              </a:rPr>
              <a:t>PB</a:t>
            </a:r>
            <a:r>
              <a:rPr lang="zh-CN" altLang="en-US" sz="1800" b="1" dirty="0">
                <a:solidFill>
                  <a:srgbClr val="C00000"/>
                </a:solidFill>
                <a:latin typeface="Times New Roman" panose="02020603050405020304" pitchFamily="18" charset="0"/>
                <a:ea typeface="黑体" panose="02010609060101010101" pitchFamily="49" charset="-122"/>
              </a:rPr>
              <a:t>口输出</a:t>
            </a:r>
            <a:r>
              <a:rPr lang="en-US" altLang="zh-CN" sz="1800" b="1" dirty="0">
                <a:solidFill>
                  <a:srgbClr val="C00000"/>
                </a:solidFill>
                <a:latin typeface="Times New Roman" panose="02020603050405020304" pitchFamily="18" charset="0"/>
                <a:ea typeface="黑体" panose="02010609060101010101" pitchFamily="49" charset="-122"/>
              </a:rPr>
              <a:t>0809</a:t>
            </a:r>
            <a:r>
              <a:rPr lang="zh-CN" altLang="en-US" sz="1800" b="1" dirty="0">
                <a:solidFill>
                  <a:srgbClr val="C00000"/>
                </a:solidFill>
                <a:latin typeface="Times New Roman" panose="02020603050405020304" pitchFamily="18" charset="0"/>
                <a:ea typeface="黑体" panose="02010609060101010101" pitchFamily="49" charset="-122"/>
              </a:rPr>
              <a:t>的通道选择编码和控制</a:t>
            </a:r>
            <a:r>
              <a:rPr lang="en-US" altLang="zh-CN" sz="1800" b="1" dirty="0">
                <a:solidFill>
                  <a:srgbClr val="C00000"/>
                </a:solidFill>
                <a:latin typeface="Times New Roman" panose="02020603050405020304" pitchFamily="18" charset="0"/>
                <a:ea typeface="黑体" panose="02010609060101010101" pitchFamily="49" charset="-122"/>
              </a:rPr>
              <a:t>ADC</a:t>
            </a:r>
            <a:r>
              <a:rPr lang="zh-CN" altLang="en-US" sz="1800" b="1" dirty="0">
                <a:solidFill>
                  <a:srgbClr val="C00000"/>
                </a:solidFill>
                <a:latin typeface="Times New Roman" panose="02020603050405020304" pitchFamily="18" charset="0"/>
                <a:ea typeface="黑体" panose="02010609060101010101" pitchFamily="49" charset="-122"/>
              </a:rPr>
              <a:t>的启动，</a:t>
            </a:r>
            <a:r>
              <a:rPr lang="en-US" altLang="zh-CN" sz="1800" b="1" dirty="0">
                <a:solidFill>
                  <a:srgbClr val="C00000"/>
                </a:solidFill>
                <a:latin typeface="Times New Roman" panose="02020603050405020304" pitchFamily="18" charset="0"/>
                <a:ea typeface="黑体" panose="02010609060101010101" pitchFamily="49" charset="-122"/>
              </a:rPr>
              <a:t>PC</a:t>
            </a:r>
            <a:r>
              <a:rPr lang="zh-CN" altLang="en-US" sz="1800" b="1" dirty="0">
                <a:solidFill>
                  <a:srgbClr val="C00000"/>
                </a:solidFill>
                <a:latin typeface="Times New Roman" panose="02020603050405020304" pitchFamily="18" charset="0"/>
                <a:ea typeface="黑体" panose="02010609060101010101" pitchFamily="49" charset="-122"/>
              </a:rPr>
              <a:t>口输入</a:t>
            </a:r>
            <a:r>
              <a:rPr lang="en-US" altLang="zh-CN" sz="1800" b="1" dirty="0">
                <a:solidFill>
                  <a:srgbClr val="C00000"/>
                </a:solidFill>
                <a:latin typeface="Times New Roman" panose="02020603050405020304" pitchFamily="18" charset="0"/>
                <a:ea typeface="黑体" panose="02010609060101010101" pitchFamily="49" charset="-122"/>
              </a:rPr>
              <a:t>ADC</a:t>
            </a:r>
            <a:r>
              <a:rPr lang="zh-CN" altLang="en-US" sz="1800" b="1" dirty="0">
                <a:solidFill>
                  <a:srgbClr val="C00000"/>
                </a:solidFill>
                <a:latin typeface="Times New Roman" panose="02020603050405020304" pitchFamily="18" charset="0"/>
                <a:ea typeface="黑体" panose="02010609060101010101" pitchFamily="49" charset="-122"/>
              </a:rPr>
              <a:t>的状态。 </a:t>
            </a:r>
            <a:r>
              <a:rPr lang="en-US" altLang="zh-CN" sz="1800" b="1" dirty="0">
                <a:solidFill>
                  <a:srgbClr val="C00000"/>
                </a:solidFill>
                <a:latin typeface="Times New Roman" panose="02020603050405020304" pitchFamily="18" charset="0"/>
                <a:ea typeface="黑体" panose="02010609060101010101" pitchFamily="49" charset="-122"/>
              </a:rPr>
              <a:t>PA</a:t>
            </a:r>
            <a:r>
              <a:rPr lang="zh-CN" altLang="en-US" sz="1800" b="1" dirty="0">
                <a:solidFill>
                  <a:srgbClr val="C00000"/>
                </a:solidFill>
                <a:latin typeface="Times New Roman" panose="02020603050405020304" pitchFamily="18" charset="0"/>
                <a:ea typeface="黑体" panose="02010609060101010101" pitchFamily="49" charset="-122"/>
              </a:rPr>
              <a:t>口作为他用，</a:t>
            </a:r>
          </a:p>
        </p:txBody>
      </p:sp>
      <p:sp>
        <p:nvSpPr>
          <p:cNvPr id="60" name="Text Box 121">
            <a:extLst>
              <a:ext uri="{FF2B5EF4-FFF2-40B4-BE49-F238E27FC236}">
                <a16:creationId xmlns:a16="http://schemas.microsoft.com/office/drawing/2014/main" id="{85E3C7CD-5C20-4B9B-B09C-91DDE333EA4F}"/>
              </a:ext>
            </a:extLst>
          </p:cNvPr>
          <p:cNvSpPr txBox="1">
            <a:spLocks noChangeArrowheads="1"/>
          </p:cNvSpPr>
          <p:nvPr/>
        </p:nvSpPr>
        <p:spPr bwMode="auto">
          <a:xfrm>
            <a:off x="428724" y="3538132"/>
            <a:ext cx="394740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实现：首先完成</a:t>
            </a:r>
            <a:r>
              <a:rPr lang="en-US" altLang="zh-CN" sz="1800" b="1" dirty="0">
                <a:solidFill>
                  <a:srgbClr val="C00000"/>
                </a:solidFill>
                <a:latin typeface="Times New Roman" panose="02020603050405020304" pitchFamily="18" charset="0"/>
                <a:ea typeface="黑体" panose="02010609060101010101" pitchFamily="49" charset="-122"/>
              </a:rPr>
              <a:t>CPU</a:t>
            </a:r>
            <a:r>
              <a:rPr lang="zh-CN" altLang="en-US" sz="1800" b="1" dirty="0">
                <a:solidFill>
                  <a:srgbClr val="C00000"/>
                </a:solidFill>
                <a:latin typeface="Times New Roman" panose="02020603050405020304" pitchFamily="18" charset="0"/>
                <a:ea typeface="黑体" panose="02010609060101010101" pitchFamily="49" charset="-122"/>
              </a:rPr>
              <a:t>与</a:t>
            </a:r>
            <a:r>
              <a:rPr lang="en-US" altLang="zh-CN" sz="1800" b="1" dirty="0">
                <a:solidFill>
                  <a:srgbClr val="C00000"/>
                </a:solidFill>
                <a:latin typeface="Times New Roman" panose="02020603050405020304" pitchFamily="18" charset="0"/>
                <a:ea typeface="黑体" panose="02010609060101010101" pitchFamily="49" charset="-122"/>
              </a:rPr>
              <a:t>8255</a:t>
            </a:r>
            <a:r>
              <a:rPr lang="zh-CN" altLang="en-US" sz="1800" b="1" dirty="0">
                <a:solidFill>
                  <a:srgbClr val="C00000"/>
                </a:solidFill>
                <a:latin typeface="Times New Roman" panose="02020603050405020304" pitchFamily="18" charset="0"/>
                <a:ea typeface="黑体" panose="02010609060101010101" pitchFamily="49" charset="-122"/>
              </a:rPr>
              <a:t>的连接，然后根据分析完成</a:t>
            </a:r>
            <a:r>
              <a:rPr lang="en-US" altLang="zh-CN" sz="1800" b="1" dirty="0">
                <a:solidFill>
                  <a:srgbClr val="C00000"/>
                </a:solidFill>
                <a:latin typeface="Times New Roman" panose="02020603050405020304" pitchFamily="18" charset="0"/>
                <a:ea typeface="黑体" panose="02010609060101010101" pitchFamily="49" charset="-122"/>
              </a:rPr>
              <a:t>ADC</a:t>
            </a:r>
            <a:r>
              <a:rPr lang="zh-CN" altLang="en-US" sz="1800" b="1" dirty="0">
                <a:solidFill>
                  <a:srgbClr val="C00000"/>
                </a:solidFill>
                <a:latin typeface="Times New Roman" panose="02020603050405020304" pitchFamily="18" charset="0"/>
                <a:ea typeface="黑体" panose="02010609060101010101" pitchFamily="49" charset="-122"/>
              </a:rPr>
              <a:t>与</a:t>
            </a:r>
            <a:r>
              <a:rPr lang="en-US" altLang="zh-CN" sz="1800" b="1" dirty="0">
                <a:solidFill>
                  <a:srgbClr val="C00000"/>
                </a:solidFill>
                <a:latin typeface="Times New Roman" panose="02020603050405020304" pitchFamily="18" charset="0"/>
                <a:ea typeface="黑体" panose="02010609060101010101" pitchFamily="49" charset="-122"/>
              </a:rPr>
              <a:t>8255</a:t>
            </a:r>
            <a:r>
              <a:rPr lang="zh-CN" altLang="en-US" sz="1800" b="1" dirty="0">
                <a:solidFill>
                  <a:srgbClr val="C00000"/>
                </a:solidFill>
                <a:latin typeface="Times New Roman" panose="02020603050405020304" pitchFamily="18" charset="0"/>
                <a:ea typeface="黑体" panose="02010609060101010101" pitchFamily="49" charset="-122"/>
              </a:rPr>
              <a:t>的连接</a:t>
            </a:r>
          </a:p>
        </p:txBody>
      </p:sp>
      <p:grpSp>
        <p:nvGrpSpPr>
          <p:cNvPr id="61" name="Group 146">
            <a:extLst>
              <a:ext uri="{FF2B5EF4-FFF2-40B4-BE49-F238E27FC236}">
                <a16:creationId xmlns:a16="http://schemas.microsoft.com/office/drawing/2014/main" id="{0C615889-66A2-43A3-911F-85EE161C796C}"/>
              </a:ext>
            </a:extLst>
          </p:cNvPr>
          <p:cNvGrpSpPr>
            <a:grpSpLocks/>
          </p:cNvGrpSpPr>
          <p:nvPr/>
        </p:nvGrpSpPr>
        <p:grpSpPr bwMode="auto">
          <a:xfrm>
            <a:off x="9142859" y="1976082"/>
            <a:ext cx="2855913" cy="3752850"/>
            <a:chOff x="3550" y="1421"/>
            <a:chExt cx="1799" cy="2364"/>
          </a:xfrm>
        </p:grpSpPr>
        <p:sp>
          <p:nvSpPr>
            <p:cNvPr id="62" name="Text Box 67">
              <a:extLst>
                <a:ext uri="{FF2B5EF4-FFF2-40B4-BE49-F238E27FC236}">
                  <a16:creationId xmlns:a16="http://schemas.microsoft.com/office/drawing/2014/main" id="{731AB315-95A7-4727-A2D4-D014A06BC5BD}"/>
                </a:ext>
              </a:extLst>
            </p:cNvPr>
            <p:cNvSpPr txBox="1">
              <a:spLocks noChangeArrowheads="1"/>
            </p:cNvSpPr>
            <p:nvPr/>
          </p:nvSpPr>
          <p:spPr bwMode="auto">
            <a:xfrm>
              <a:off x="4880" y="1524"/>
              <a:ext cx="37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+5V</a:t>
              </a:r>
            </a:p>
          </p:txBody>
        </p:sp>
        <p:sp>
          <p:nvSpPr>
            <p:cNvPr id="63" name="Rectangle 4">
              <a:extLst>
                <a:ext uri="{FF2B5EF4-FFF2-40B4-BE49-F238E27FC236}">
                  <a16:creationId xmlns:a16="http://schemas.microsoft.com/office/drawing/2014/main" id="{9C2EFCB9-D2F1-4E5D-8B98-3A6B553DA73A}"/>
                </a:ext>
              </a:extLst>
            </p:cNvPr>
            <p:cNvSpPr>
              <a:spLocks noChangeArrowheads="1"/>
            </p:cNvSpPr>
            <p:nvPr/>
          </p:nvSpPr>
          <p:spPr bwMode="auto">
            <a:xfrm>
              <a:off x="3550" y="1421"/>
              <a:ext cx="1152" cy="2364"/>
            </a:xfrm>
            <a:prstGeom prst="rect">
              <a:avLst/>
            </a:prstGeom>
            <a:solidFill>
              <a:srgbClr val="FD95B8"/>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4" name="Text Box 39">
              <a:extLst>
                <a:ext uri="{FF2B5EF4-FFF2-40B4-BE49-F238E27FC236}">
                  <a16:creationId xmlns:a16="http://schemas.microsoft.com/office/drawing/2014/main" id="{B5AE7020-E65F-4EC3-ACEC-E6755AB18BED}"/>
                </a:ext>
              </a:extLst>
            </p:cNvPr>
            <p:cNvSpPr txBox="1">
              <a:spLocks noChangeArrowheads="1"/>
            </p:cNvSpPr>
            <p:nvPr/>
          </p:nvSpPr>
          <p:spPr bwMode="auto">
            <a:xfrm>
              <a:off x="3551" y="1435"/>
              <a:ext cx="6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CLOCK</a:t>
              </a:r>
            </a:p>
          </p:txBody>
        </p:sp>
        <p:sp>
          <p:nvSpPr>
            <p:cNvPr id="65" name="Text Box 40">
              <a:extLst>
                <a:ext uri="{FF2B5EF4-FFF2-40B4-BE49-F238E27FC236}">
                  <a16:creationId xmlns:a16="http://schemas.microsoft.com/office/drawing/2014/main" id="{937B8090-03E3-4530-B106-A1959D95D2A1}"/>
                </a:ext>
              </a:extLst>
            </p:cNvPr>
            <p:cNvSpPr txBox="1">
              <a:spLocks noChangeArrowheads="1"/>
            </p:cNvSpPr>
            <p:nvPr/>
          </p:nvSpPr>
          <p:spPr bwMode="auto">
            <a:xfrm>
              <a:off x="3550" y="1934"/>
              <a:ext cx="59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ALE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START</a:t>
              </a:r>
            </a:p>
          </p:txBody>
        </p:sp>
        <p:sp>
          <p:nvSpPr>
            <p:cNvPr id="66" name="Text Box 41">
              <a:extLst>
                <a:ext uri="{FF2B5EF4-FFF2-40B4-BE49-F238E27FC236}">
                  <a16:creationId xmlns:a16="http://schemas.microsoft.com/office/drawing/2014/main" id="{F2B8D574-91DA-4298-B404-199F7975F8B2}"/>
                </a:ext>
              </a:extLst>
            </p:cNvPr>
            <p:cNvSpPr txBox="1">
              <a:spLocks noChangeArrowheads="1"/>
            </p:cNvSpPr>
            <p:nvPr/>
          </p:nvSpPr>
          <p:spPr bwMode="auto">
            <a:xfrm>
              <a:off x="3550" y="2358"/>
              <a:ext cx="532" cy="1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ADDB</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ADDA</a:t>
              </a:r>
            </a:p>
            <a:p>
              <a:pPr marL="0" marR="0" lvl="0" indent="0" defTabSz="914400" eaLnBrk="0" fontAlgn="base" latinLnBrk="0" hangingPunct="0">
                <a:lnSpc>
                  <a:spcPct val="100000"/>
                </a:lnSpc>
                <a:spcBef>
                  <a:spcPct val="20000"/>
                </a:spcBef>
                <a:spcAft>
                  <a:spcPct val="0"/>
                </a:spcAft>
                <a:buClrTx/>
                <a:buSzTx/>
                <a:buFontTx/>
                <a:buNone/>
                <a:tabLst/>
                <a:defRPr/>
              </a:pPr>
              <a:endPar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a:p>
              <a:pPr marL="0" marR="0" lvl="0" indent="0"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EOC</a:t>
              </a:r>
            </a:p>
            <a:p>
              <a:pPr marL="0" marR="0" lvl="0" indent="0" defTabSz="914400" eaLnBrk="0" fontAlgn="base" latinLnBrk="0" hangingPunct="0">
                <a:lnSpc>
                  <a:spcPct val="100000"/>
                </a:lnSpc>
                <a:spcBef>
                  <a:spcPct val="3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OE</a:t>
              </a:r>
            </a:p>
          </p:txBody>
        </p:sp>
        <p:sp>
          <p:nvSpPr>
            <p:cNvPr id="67" name="Line 57">
              <a:extLst>
                <a:ext uri="{FF2B5EF4-FFF2-40B4-BE49-F238E27FC236}">
                  <a16:creationId xmlns:a16="http://schemas.microsoft.com/office/drawing/2014/main" id="{B375F227-E48B-401A-9784-54A70EAB4182}"/>
                </a:ext>
              </a:extLst>
            </p:cNvPr>
            <p:cNvSpPr>
              <a:spLocks noChangeShapeType="1"/>
            </p:cNvSpPr>
            <p:nvPr/>
          </p:nvSpPr>
          <p:spPr bwMode="auto">
            <a:xfrm>
              <a:off x="4702" y="1736"/>
              <a:ext cx="409"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8" name="Line 58">
              <a:extLst>
                <a:ext uri="{FF2B5EF4-FFF2-40B4-BE49-F238E27FC236}">
                  <a16:creationId xmlns:a16="http://schemas.microsoft.com/office/drawing/2014/main" id="{6F683004-A068-4F97-98B2-6CB49BE16808}"/>
                </a:ext>
              </a:extLst>
            </p:cNvPr>
            <p:cNvSpPr>
              <a:spLocks noChangeShapeType="1"/>
            </p:cNvSpPr>
            <p:nvPr/>
          </p:nvSpPr>
          <p:spPr bwMode="auto">
            <a:xfrm>
              <a:off x="4702" y="1987"/>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69" name="Line 59">
              <a:extLst>
                <a:ext uri="{FF2B5EF4-FFF2-40B4-BE49-F238E27FC236}">
                  <a16:creationId xmlns:a16="http://schemas.microsoft.com/office/drawing/2014/main" id="{713E1140-C40B-49A4-A470-3742124FEE0D}"/>
                </a:ext>
              </a:extLst>
            </p:cNvPr>
            <p:cNvSpPr>
              <a:spLocks noChangeShapeType="1"/>
            </p:cNvSpPr>
            <p:nvPr/>
          </p:nvSpPr>
          <p:spPr bwMode="auto">
            <a:xfrm flipV="1">
              <a:off x="4866" y="1736"/>
              <a:ext cx="0" cy="25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0" name="Line 60">
              <a:extLst>
                <a:ext uri="{FF2B5EF4-FFF2-40B4-BE49-F238E27FC236}">
                  <a16:creationId xmlns:a16="http://schemas.microsoft.com/office/drawing/2014/main" id="{74682ABF-0B97-45F1-B048-61CE319A3AB6}"/>
                </a:ext>
              </a:extLst>
            </p:cNvPr>
            <p:cNvSpPr>
              <a:spLocks noChangeShapeType="1"/>
            </p:cNvSpPr>
            <p:nvPr/>
          </p:nvSpPr>
          <p:spPr bwMode="auto">
            <a:xfrm>
              <a:off x="4702" y="2292"/>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1" name="Line 61">
              <a:extLst>
                <a:ext uri="{FF2B5EF4-FFF2-40B4-BE49-F238E27FC236}">
                  <a16:creationId xmlns:a16="http://schemas.microsoft.com/office/drawing/2014/main" id="{9CE613A2-37C4-4779-BF73-714BBCBFB5D0}"/>
                </a:ext>
              </a:extLst>
            </p:cNvPr>
            <p:cNvSpPr>
              <a:spLocks noChangeShapeType="1"/>
            </p:cNvSpPr>
            <p:nvPr/>
          </p:nvSpPr>
          <p:spPr bwMode="auto">
            <a:xfrm>
              <a:off x="4702" y="2542"/>
              <a:ext cx="164"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2" name="Line 62">
              <a:extLst>
                <a:ext uri="{FF2B5EF4-FFF2-40B4-BE49-F238E27FC236}">
                  <a16:creationId xmlns:a16="http://schemas.microsoft.com/office/drawing/2014/main" id="{0E351F6F-7025-400F-A51F-15209916B341}"/>
                </a:ext>
              </a:extLst>
            </p:cNvPr>
            <p:cNvSpPr>
              <a:spLocks noChangeShapeType="1"/>
            </p:cNvSpPr>
            <p:nvPr/>
          </p:nvSpPr>
          <p:spPr bwMode="auto">
            <a:xfrm>
              <a:off x="4866" y="2292"/>
              <a:ext cx="0" cy="49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3" name="Line 63">
              <a:extLst>
                <a:ext uri="{FF2B5EF4-FFF2-40B4-BE49-F238E27FC236}">
                  <a16:creationId xmlns:a16="http://schemas.microsoft.com/office/drawing/2014/main" id="{8207E795-ADAD-43A5-A159-6D8B457162FF}"/>
                </a:ext>
              </a:extLst>
            </p:cNvPr>
            <p:cNvSpPr>
              <a:spLocks noChangeShapeType="1"/>
            </p:cNvSpPr>
            <p:nvPr/>
          </p:nvSpPr>
          <p:spPr bwMode="auto">
            <a:xfrm>
              <a:off x="4816" y="2783"/>
              <a:ext cx="110" cy="0"/>
            </a:xfrm>
            <a:prstGeom prst="line">
              <a:avLst/>
            </a:prstGeom>
            <a:noFill/>
            <a:ln w="762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4" name="Text Box 64">
              <a:extLst>
                <a:ext uri="{FF2B5EF4-FFF2-40B4-BE49-F238E27FC236}">
                  <a16:creationId xmlns:a16="http://schemas.microsoft.com/office/drawing/2014/main" id="{226BFBB6-A0A8-4D47-983F-1C4AFA86DED3}"/>
                </a:ext>
              </a:extLst>
            </p:cNvPr>
            <p:cNvSpPr txBox="1">
              <a:spLocks noChangeArrowheads="1"/>
            </p:cNvSpPr>
            <p:nvPr/>
          </p:nvSpPr>
          <p:spPr bwMode="auto">
            <a:xfrm>
              <a:off x="4354" y="1655"/>
              <a:ext cx="3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Vcc</a:t>
              </a:r>
            </a:p>
          </p:txBody>
        </p:sp>
        <p:sp>
          <p:nvSpPr>
            <p:cNvPr id="75" name="Text Box 65">
              <a:extLst>
                <a:ext uri="{FF2B5EF4-FFF2-40B4-BE49-F238E27FC236}">
                  <a16:creationId xmlns:a16="http://schemas.microsoft.com/office/drawing/2014/main" id="{5BCE4C84-7473-4A6C-87C3-4D6F49675203}"/>
                </a:ext>
              </a:extLst>
            </p:cNvPr>
            <p:cNvSpPr txBox="1">
              <a:spLocks noChangeArrowheads="1"/>
            </p:cNvSpPr>
            <p:nvPr/>
          </p:nvSpPr>
          <p:spPr bwMode="auto">
            <a:xfrm>
              <a:off x="4130" y="1855"/>
              <a:ext cx="59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VREF+</a:t>
              </a:r>
            </a:p>
          </p:txBody>
        </p:sp>
        <p:sp>
          <p:nvSpPr>
            <p:cNvPr id="76" name="Text Box 66">
              <a:extLst>
                <a:ext uri="{FF2B5EF4-FFF2-40B4-BE49-F238E27FC236}">
                  <a16:creationId xmlns:a16="http://schemas.microsoft.com/office/drawing/2014/main" id="{277CF144-AE6B-49DC-865D-2C28AEA3F587}"/>
                </a:ext>
              </a:extLst>
            </p:cNvPr>
            <p:cNvSpPr txBox="1">
              <a:spLocks noChangeArrowheads="1"/>
            </p:cNvSpPr>
            <p:nvPr/>
          </p:nvSpPr>
          <p:spPr bwMode="auto">
            <a:xfrm>
              <a:off x="4173" y="2191"/>
              <a:ext cx="556" cy="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VREF-</a:t>
              </a:r>
            </a:p>
            <a:p>
              <a:pPr marL="0" marR="0" lvl="0" indent="0" algn="r"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GND</a:t>
              </a:r>
            </a:p>
          </p:txBody>
        </p:sp>
        <p:sp>
          <p:nvSpPr>
            <p:cNvPr id="77" name="Text Box 69">
              <a:extLst>
                <a:ext uri="{FF2B5EF4-FFF2-40B4-BE49-F238E27FC236}">
                  <a16:creationId xmlns:a16="http://schemas.microsoft.com/office/drawing/2014/main" id="{37C224B9-904D-4AC4-8BC0-053CFB9234CA}"/>
                </a:ext>
              </a:extLst>
            </p:cNvPr>
            <p:cNvSpPr txBox="1">
              <a:spLocks noChangeArrowheads="1"/>
            </p:cNvSpPr>
            <p:nvPr/>
          </p:nvSpPr>
          <p:spPr bwMode="auto">
            <a:xfrm>
              <a:off x="4221" y="3022"/>
              <a:ext cx="428" cy="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ADC</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0809</a:t>
              </a:r>
            </a:p>
          </p:txBody>
        </p:sp>
        <p:sp>
          <p:nvSpPr>
            <p:cNvPr id="78" name="Line 97">
              <a:extLst>
                <a:ext uri="{FF2B5EF4-FFF2-40B4-BE49-F238E27FC236}">
                  <a16:creationId xmlns:a16="http://schemas.microsoft.com/office/drawing/2014/main" id="{2B737CA1-F9D8-4A2C-8CC1-D3C82C4EE149}"/>
                </a:ext>
              </a:extLst>
            </p:cNvPr>
            <p:cNvSpPr>
              <a:spLocks noChangeShapeType="1"/>
            </p:cNvSpPr>
            <p:nvPr/>
          </p:nvSpPr>
          <p:spPr bwMode="auto">
            <a:xfrm>
              <a:off x="4818" y="2783"/>
              <a:ext cx="110" cy="0"/>
            </a:xfrm>
            <a:prstGeom prst="line">
              <a:avLst/>
            </a:prstGeom>
            <a:noFill/>
            <a:ln w="762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79" name="Line 98">
              <a:extLst>
                <a:ext uri="{FF2B5EF4-FFF2-40B4-BE49-F238E27FC236}">
                  <a16:creationId xmlns:a16="http://schemas.microsoft.com/office/drawing/2014/main" id="{267A1B6A-4DCD-4ED2-8B65-FA943D72852B}"/>
                </a:ext>
              </a:extLst>
            </p:cNvPr>
            <p:cNvSpPr>
              <a:spLocks noChangeShapeType="1"/>
            </p:cNvSpPr>
            <p:nvPr/>
          </p:nvSpPr>
          <p:spPr bwMode="auto">
            <a:xfrm>
              <a:off x="4704" y="2998"/>
              <a:ext cx="289" cy="0"/>
            </a:xfrm>
            <a:prstGeom prst="line">
              <a:avLst/>
            </a:prstGeom>
            <a:noFill/>
            <a:ln w="9525">
              <a:solidFill>
                <a:srgbClr val="00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0" name="Line 99">
              <a:extLst>
                <a:ext uri="{FF2B5EF4-FFF2-40B4-BE49-F238E27FC236}">
                  <a16:creationId xmlns:a16="http://schemas.microsoft.com/office/drawing/2014/main" id="{DE0C27F9-D00E-492B-AE66-5249C2B0EDF2}"/>
                </a:ext>
              </a:extLst>
            </p:cNvPr>
            <p:cNvSpPr>
              <a:spLocks noChangeShapeType="1"/>
            </p:cNvSpPr>
            <p:nvPr/>
          </p:nvSpPr>
          <p:spPr bwMode="auto">
            <a:xfrm>
              <a:off x="4702" y="3584"/>
              <a:ext cx="262" cy="0"/>
            </a:xfrm>
            <a:prstGeom prst="line">
              <a:avLst/>
            </a:prstGeom>
            <a:noFill/>
            <a:ln w="9525">
              <a:solidFill>
                <a:srgbClr val="00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1" name="Text Box 100">
              <a:extLst>
                <a:ext uri="{FF2B5EF4-FFF2-40B4-BE49-F238E27FC236}">
                  <a16:creationId xmlns:a16="http://schemas.microsoft.com/office/drawing/2014/main" id="{D2E30EB0-B892-43B7-A854-C245ADC6E9F1}"/>
                </a:ext>
              </a:extLst>
            </p:cNvPr>
            <p:cNvSpPr txBox="1">
              <a:spLocks noChangeArrowheads="1"/>
            </p:cNvSpPr>
            <p:nvPr/>
          </p:nvSpPr>
          <p:spPr bwMode="auto">
            <a:xfrm>
              <a:off x="5001" y="2866"/>
              <a:ext cx="348" cy="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IN7</a:t>
              </a:r>
            </a:p>
            <a:p>
              <a:pPr marL="0" marR="0" lvl="0" indent="0" defTabSz="914400" eaLnBrk="0" fontAlgn="base" latinLnBrk="0" hangingPunct="0">
                <a:lnSpc>
                  <a:spcPct val="100000"/>
                </a:lnSpc>
                <a:spcBef>
                  <a:spcPct val="50000"/>
                </a:spcBef>
                <a:spcAft>
                  <a:spcPct val="0"/>
                </a:spcAft>
                <a:buClrTx/>
                <a:buSzTx/>
                <a:buFontTx/>
                <a:buNone/>
                <a:tabLst/>
                <a:defRPr/>
              </a:pPr>
              <a:endPar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IN0</a:t>
              </a:r>
            </a:p>
          </p:txBody>
        </p:sp>
        <p:sp>
          <p:nvSpPr>
            <p:cNvPr id="82" name="Line 101">
              <a:extLst>
                <a:ext uri="{FF2B5EF4-FFF2-40B4-BE49-F238E27FC236}">
                  <a16:creationId xmlns:a16="http://schemas.microsoft.com/office/drawing/2014/main" id="{B8334B70-C367-430C-8595-292F58DC49E5}"/>
                </a:ext>
              </a:extLst>
            </p:cNvPr>
            <p:cNvSpPr>
              <a:spLocks noChangeShapeType="1"/>
            </p:cNvSpPr>
            <p:nvPr/>
          </p:nvSpPr>
          <p:spPr bwMode="auto">
            <a:xfrm>
              <a:off x="5113" y="3179"/>
              <a:ext cx="0" cy="250"/>
            </a:xfrm>
            <a:prstGeom prst="line">
              <a:avLst/>
            </a:prstGeom>
            <a:noFill/>
            <a:ln w="952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3" name="Text Box 134">
              <a:extLst>
                <a:ext uri="{FF2B5EF4-FFF2-40B4-BE49-F238E27FC236}">
                  <a16:creationId xmlns:a16="http://schemas.microsoft.com/office/drawing/2014/main" id="{B9DAE56B-6D1C-4517-B9B6-25D1D27D3BA6}"/>
                </a:ext>
              </a:extLst>
            </p:cNvPr>
            <p:cNvSpPr txBox="1">
              <a:spLocks noChangeArrowheads="1"/>
            </p:cNvSpPr>
            <p:nvPr/>
          </p:nvSpPr>
          <p:spPr bwMode="auto">
            <a:xfrm>
              <a:off x="3576" y="1616"/>
              <a:ext cx="54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D7~D0</a:t>
              </a:r>
            </a:p>
          </p:txBody>
        </p:sp>
      </p:grpSp>
      <p:grpSp>
        <p:nvGrpSpPr>
          <p:cNvPr id="84" name="Group 142">
            <a:extLst>
              <a:ext uri="{FF2B5EF4-FFF2-40B4-BE49-F238E27FC236}">
                <a16:creationId xmlns:a16="http://schemas.microsoft.com/office/drawing/2014/main" id="{2DC164FF-AF47-4F3D-95D5-20379621235E}"/>
              </a:ext>
            </a:extLst>
          </p:cNvPr>
          <p:cNvGrpSpPr>
            <a:grpSpLocks/>
          </p:cNvGrpSpPr>
          <p:nvPr/>
        </p:nvGrpSpPr>
        <p:grpSpPr bwMode="auto">
          <a:xfrm>
            <a:off x="6509197" y="2196744"/>
            <a:ext cx="2633662" cy="1327150"/>
            <a:chOff x="1891" y="1560"/>
            <a:chExt cx="1659" cy="836"/>
          </a:xfrm>
        </p:grpSpPr>
        <p:sp>
          <p:nvSpPr>
            <p:cNvPr id="85" name="AutoShape 139">
              <a:extLst>
                <a:ext uri="{FF2B5EF4-FFF2-40B4-BE49-F238E27FC236}">
                  <a16:creationId xmlns:a16="http://schemas.microsoft.com/office/drawing/2014/main" id="{80AB977C-D640-470F-9414-6667A2CF9098}"/>
                </a:ext>
              </a:extLst>
            </p:cNvPr>
            <p:cNvSpPr>
              <a:spLocks noChangeArrowheads="1"/>
            </p:cNvSpPr>
            <p:nvPr/>
          </p:nvSpPr>
          <p:spPr bwMode="auto">
            <a:xfrm>
              <a:off x="1891" y="1800"/>
              <a:ext cx="292" cy="596"/>
            </a:xfrm>
            <a:prstGeom prst="downArrow">
              <a:avLst>
                <a:gd name="adj1" fmla="val 50000"/>
                <a:gd name="adj2" fmla="val 51027"/>
              </a:avLst>
            </a:prstGeom>
            <a:solidFill>
              <a:srgbClr val="CC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6" name="AutoShape 140">
              <a:extLst>
                <a:ext uri="{FF2B5EF4-FFF2-40B4-BE49-F238E27FC236}">
                  <a16:creationId xmlns:a16="http://schemas.microsoft.com/office/drawing/2014/main" id="{DE20ED8F-DDD7-4673-8C42-77546349F414}"/>
                </a:ext>
              </a:extLst>
            </p:cNvPr>
            <p:cNvSpPr>
              <a:spLocks noChangeArrowheads="1"/>
            </p:cNvSpPr>
            <p:nvPr/>
          </p:nvSpPr>
          <p:spPr bwMode="auto">
            <a:xfrm>
              <a:off x="1964" y="1560"/>
              <a:ext cx="1586" cy="355"/>
            </a:xfrm>
            <a:prstGeom prst="rightArrow">
              <a:avLst>
                <a:gd name="adj1" fmla="val 41065"/>
                <a:gd name="adj2" fmla="val 34376"/>
              </a:avLst>
            </a:prstGeom>
            <a:solidFill>
              <a:srgbClr val="CC99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87" name="Rectangle 141">
              <a:extLst>
                <a:ext uri="{FF2B5EF4-FFF2-40B4-BE49-F238E27FC236}">
                  <a16:creationId xmlns:a16="http://schemas.microsoft.com/office/drawing/2014/main" id="{2938667B-4D56-46F8-A454-516A17D65F90}"/>
                </a:ext>
              </a:extLst>
            </p:cNvPr>
            <p:cNvSpPr>
              <a:spLocks noChangeArrowheads="1"/>
            </p:cNvSpPr>
            <p:nvPr/>
          </p:nvSpPr>
          <p:spPr bwMode="auto">
            <a:xfrm>
              <a:off x="1966" y="1779"/>
              <a:ext cx="135" cy="47"/>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88" name="Group 147">
            <a:extLst>
              <a:ext uri="{FF2B5EF4-FFF2-40B4-BE49-F238E27FC236}">
                <a16:creationId xmlns:a16="http://schemas.microsoft.com/office/drawing/2014/main" id="{77E5E3CB-D819-4558-80FB-0A6A2351619D}"/>
              </a:ext>
            </a:extLst>
          </p:cNvPr>
          <p:cNvGrpSpPr>
            <a:grpSpLocks/>
          </p:cNvGrpSpPr>
          <p:nvPr/>
        </p:nvGrpSpPr>
        <p:grpSpPr bwMode="auto">
          <a:xfrm>
            <a:off x="5951984" y="1783994"/>
            <a:ext cx="3217863" cy="596900"/>
            <a:chOff x="1540" y="1300"/>
            <a:chExt cx="2027" cy="376"/>
          </a:xfrm>
        </p:grpSpPr>
        <p:sp>
          <p:nvSpPr>
            <p:cNvPr id="89" name="Line 17">
              <a:extLst>
                <a:ext uri="{FF2B5EF4-FFF2-40B4-BE49-F238E27FC236}">
                  <a16:creationId xmlns:a16="http://schemas.microsoft.com/office/drawing/2014/main" id="{D25BEDFF-ED88-4B46-8F37-83DA01F1525C}"/>
                </a:ext>
              </a:extLst>
            </p:cNvPr>
            <p:cNvSpPr>
              <a:spLocks noChangeShapeType="1"/>
            </p:cNvSpPr>
            <p:nvPr/>
          </p:nvSpPr>
          <p:spPr bwMode="auto">
            <a:xfrm flipV="1">
              <a:off x="2749" y="1535"/>
              <a:ext cx="818"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0" name="Line 25">
              <a:extLst>
                <a:ext uri="{FF2B5EF4-FFF2-40B4-BE49-F238E27FC236}">
                  <a16:creationId xmlns:a16="http://schemas.microsoft.com/office/drawing/2014/main" id="{56180780-116A-460F-9C68-C1862BEBE308}"/>
                </a:ext>
              </a:extLst>
            </p:cNvPr>
            <p:cNvSpPr>
              <a:spLocks noChangeShapeType="1"/>
            </p:cNvSpPr>
            <p:nvPr/>
          </p:nvSpPr>
          <p:spPr bwMode="auto">
            <a:xfrm flipV="1">
              <a:off x="1540" y="1676"/>
              <a:ext cx="296"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1" name="Rectangle 38">
              <a:extLst>
                <a:ext uri="{FF2B5EF4-FFF2-40B4-BE49-F238E27FC236}">
                  <a16:creationId xmlns:a16="http://schemas.microsoft.com/office/drawing/2014/main" id="{742F0CF4-D69C-4B2F-9AD3-44B8F8F80C25}"/>
                </a:ext>
              </a:extLst>
            </p:cNvPr>
            <p:cNvSpPr>
              <a:spLocks noChangeArrowheads="1"/>
            </p:cNvSpPr>
            <p:nvPr/>
          </p:nvSpPr>
          <p:spPr bwMode="auto">
            <a:xfrm>
              <a:off x="2251" y="1300"/>
              <a:ext cx="504" cy="307"/>
            </a:xfrm>
            <a:prstGeom prst="rect">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8</a:t>
              </a: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rPr>
                <a:t>分频</a:t>
              </a:r>
            </a:p>
          </p:txBody>
        </p:sp>
        <p:sp>
          <p:nvSpPr>
            <p:cNvPr id="92" name="Line 144">
              <a:extLst>
                <a:ext uri="{FF2B5EF4-FFF2-40B4-BE49-F238E27FC236}">
                  <a16:creationId xmlns:a16="http://schemas.microsoft.com/office/drawing/2014/main" id="{C1366A09-5D0F-4372-8381-DCCF223E3BF6}"/>
                </a:ext>
              </a:extLst>
            </p:cNvPr>
            <p:cNvSpPr>
              <a:spLocks noChangeShapeType="1"/>
            </p:cNvSpPr>
            <p:nvPr/>
          </p:nvSpPr>
          <p:spPr bwMode="auto">
            <a:xfrm flipV="1">
              <a:off x="1836" y="1495"/>
              <a:ext cx="0" cy="181"/>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3" name="Line 145">
              <a:extLst>
                <a:ext uri="{FF2B5EF4-FFF2-40B4-BE49-F238E27FC236}">
                  <a16:creationId xmlns:a16="http://schemas.microsoft.com/office/drawing/2014/main" id="{7E5F265A-00D8-4D99-B9EA-4651314ADF2E}"/>
                </a:ext>
              </a:extLst>
            </p:cNvPr>
            <p:cNvSpPr>
              <a:spLocks noChangeShapeType="1"/>
            </p:cNvSpPr>
            <p:nvPr/>
          </p:nvSpPr>
          <p:spPr bwMode="auto">
            <a:xfrm>
              <a:off x="1836" y="1495"/>
              <a:ext cx="415"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grpSp>
        <p:nvGrpSpPr>
          <p:cNvPr id="94" name="Group 153">
            <a:extLst>
              <a:ext uri="{FF2B5EF4-FFF2-40B4-BE49-F238E27FC236}">
                <a16:creationId xmlns:a16="http://schemas.microsoft.com/office/drawing/2014/main" id="{D41717CC-8814-4406-9E17-6227CD92CB7E}"/>
              </a:ext>
            </a:extLst>
          </p:cNvPr>
          <p:cNvGrpSpPr>
            <a:grpSpLocks/>
          </p:cNvGrpSpPr>
          <p:nvPr/>
        </p:nvGrpSpPr>
        <p:grpSpPr bwMode="auto">
          <a:xfrm>
            <a:off x="3794572" y="5873399"/>
            <a:ext cx="2162175" cy="646113"/>
            <a:chOff x="181" y="3876"/>
            <a:chExt cx="1362" cy="407"/>
          </a:xfrm>
        </p:grpSpPr>
        <p:sp>
          <p:nvSpPr>
            <p:cNvPr id="95" name="Text Box 149">
              <a:extLst>
                <a:ext uri="{FF2B5EF4-FFF2-40B4-BE49-F238E27FC236}">
                  <a16:creationId xmlns:a16="http://schemas.microsoft.com/office/drawing/2014/main" id="{D9475918-0CE4-4E0F-ABF1-577D121BC260}"/>
                </a:ext>
              </a:extLst>
            </p:cNvPr>
            <p:cNvSpPr txBox="1">
              <a:spLocks noChangeArrowheads="1"/>
            </p:cNvSpPr>
            <p:nvPr/>
          </p:nvSpPr>
          <p:spPr bwMode="auto">
            <a:xfrm>
              <a:off x="449" y="3899"/>
              <a:ext cx="11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zh-CN" altLang="zh-CN" sz="1800" b="1" i="0" u="none" strike="noStrike" kern="0" cap="none" spc="0" normalizeH="0" baseline="0" noProof="0">
                <a:ln>
                  <a:noFill/>
                </a:ln>
                <a:solidFill>
                  <a:srgbClr val="0033CC"/>
                </a:solidFill>
                <a:effectLst/>
                <a:uLnTx/>
                <a:uFillTx/>
                <a:latin typeface="Arial" panose="020B0604020202020204" pitchFamily="34" charset="0"/>
                <a:ea typeface="楷体_GB2312" pitchFamily="49" charset="-122"/>
              </a:endParaRPr>
            </a:p>
          </p:txBody>
        </p:sp>
        <p:sp>
          <p:nvSpPr>
            <p:cNvPr id="96" name="Text Box 150">
              <a:extLst>
                <a:ext uri="{FF2B5EF4-FFF2-40B4-BE49-F238E27FC236}">
                  <a16:creationId xmlns:a16="http://schemas.microsoft.com/office/drawing/2014/main" id="{96CB9692-A4CC-44F2-95CF-9B8026E77004}"/>
                </a:ext>
              </a:extLst>
            </p:cNvPr>
            <p:cNvSpPr txBox="1">
              <a:spLocks noChangeArrowheads="1"/>
            </p:cNvSpPr>
            <p:nvPr/>
          </p:nvSpPr>
          <p:spPr bwMode="auto">
            <a:xfrm>
              <a:off x="181" y="3876"/>
              <a:ext cx="13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Y0</a:t>
              </a:r>
              <a:r>
                <a:rPr kumimoji="0" lang="zh-CN" altLang="en-US"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地址为</a:t>
              </a:r>
              <a:r>
                <a:rPr kumimoji="0" lang="en-US" altLang="zh-CN"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80H~83H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Y1 </a:t>
              </a:r>
              <a:r>
                <a:rPr kumimoji="0" lang="zh-CN" altLang="en-US"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地址为</a:t>
              </a:r>
              <a:r>
                <a:rPr kumimoji="0" lang="en-US" altLang="zh-CN" sz="1800" b="1" i="0" u="none" strike="noStrike" kern="0" cap="none" spc="0" normalizeH="0" noProof="0" dirty="0">
                  <a:ln>
                    <a:noFill/>
                  </a:ln>
                  <a:solidFill>
                    <a:srgbClr val="0033CC"/>
                  </a:solidFill>
                  <a:effectLst/>
                  <a:uLnTx/>
                  <a:uFillTx/>
                  <a:latin typeface="Times New Roman" panose="02020603050405020304" pitchFamily="18" charset="0"/>
                  <a:ea typeface="黑体" panose="02010609060101010101" pitchFamily="49" charset="-122"/>
                </a:rPr>
                <a:t>84H~87H</a:t>
              </a:r>
            </a:p>
          </p:txBody>
        </p:sp>
        <p:sp>
          <p:nvSpPr>
            <p:cNvPr id="97" name="Line 151">
              <a:extLst>
                <a:ext uri="{FF2B5EF4-FFF2-40B4-BE49-F238E27FC236}">
                  <a16:creationId xmlns:a16="http://schemas.microsoft.com/office/drawing/2014/main" id="{5DC6866E-7B9A-48A1-B68E-77AD887ACADE}"/>
                </a:ext>
              </a:extLst>
            </p:cNvPr>
            <p:cNvSpPr>
              <a:spLocks noChangeShapeType="1"/>
            </p:cNvSpPr>
            <p:nvPr/>
          </p:nvSpPr>
          <p:spPr bwMode="auto">
            <a:xfrm>
              <a:off x="267" y="3914"/>
              <a:ext cx="182"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98" name="Line 152">
              <a:extLst>
                <a:ext uri="{FF2B5EF4-FFF2-40B4-BE49-F238E27FC236}">
                  <a16:creationId xmlns:a16="http://schemas.microsoft.com/office/drawing/2014/main" id="{419FA55D-C70B-4058-9C4D-81A20749034E}"/>
                </a:ext>
              </a:extLst>
            </p:cNvPr>
            <p:cNvSpPr>
              <a:spLocks noChangeShapeType="1"/>
            </p:cNvSpPr>
            <p:nvPr/>
          </p:nvSpPr>
          <p:spPr bwMode="auto">
            <a:xfrm>
              <a:off x="267" y="4109"/>
              <a:ext cx="141"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13721150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3">
            <a:extLst>
              <a:ext uri="{FF2B5EF4-FFF2-40B4-BE49-F238E27FC236}">
                <a16:creationId xmlns:a16="http://schemas.microsoft.com/office/drawing/2014/main" id="{8B95973A-F886-4CDE-839D-231EFF0D6857}"/>
              </a:ext>
            </a:extLst>
          </p:cNvPr>
          <p:cNvSpPr txBox="1">
            <a:spLocks noChangeArrowheads="1"/>
          </p:cNvSpPr>
          <p:nvPr/>
        </p:nvSpPr>
        <p:spPr bwMode="auto">
          <a:xfrm>
            <a:off x="579810" y="1187714"/>
            <a:ext cx="1134883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rPr>
              <a:t>例：对</a:t>
            </a:r>
            <a:r>
              <a:rPr lang="en-US" altLang="zh-CN" sz="2400" b="1" dirty="0">
                <a:solidFill>
                  <a:srgbClr val="0000FF"/>
                </a:solidFill>
                <a:latin typeface="Times New Roman" panose="02020603050405020304" pitchFamily="18" charset="0"/>
                <a:ea typeface="黑体" panose="02010609060101010101" pitchFamily="49" charset="-122"/>
              </a:rPr>
              <a:t>ADC0809</a:t>
            </a:r>
            <a:r>
              <a:rPr lang="zh-CN" altLang="en-US" sz="2400" b="1" dirty="0">
                <a:solidFill>
                  <a:srgbClr val="0000FF"/>
                </a:solidFill>
                <a:latin typeface="Times New Roman" panose="02020603050405020304" pitchFamily="18" charset="0"/>
                <a:ea typeface="黑体" panose="02010609060101010101" pitchFamily="49" charset="-122"/>
              </a:rPr>
              <a:t>的</a:t>
            </a:r>
            <a:r>
              <a:rPr lang="en-US" altLang="zh-CN" sz="2400" b="1" dirty="0">
                <a:solidFill>
                  <a:srgbClr val="0000FF"/>
                </a:solidFill>
                <a:latin typeface="Times New Roman" panose="02020603050405020304" pitchFamily="18" charset="0"/>
                <a:ea typeface="黑体" panose="02010609060101010101" pitchFamily="49" charset="-122"/>
              </a:rPr>
              <a:t>IN0</a:t>
            </a:r>
            <a:r>
              <a:rPr lang="zh-CN" altLang="en-US" sz="2400" b="1" dirty="0">
                <a:solidFill>
                  <a:srgbClr val="0000FF"/>
                </a:solidFill>
                <a:latin typeface="Times New Roman" panose="02020603050405020304" pitchFamily="18" charset="0"/>
                <a:ea typeface="黑体" panose="02010609060101010101" pitchFamily="49" charset="-122"/>
              </a:rPr>
              <a:t>至</a:t>
            </a:r>
            <a:r>
              <a:rPr lang="en-US" altLang="zh-CN" sz="2400" b="1" dirty="0">
                <a:solidFill>
                  <a:srgbClr val="0000FF"/>
                </a:solidFill>
                <a:latin typeface="Times New Roman" panose="02020603050405020304" pitchFamily="18" charset="0"/>
                <a:ea typeface="黑体" panose="02010609060101010101" pitchFamily="49" charset="-122"/>
              </a:rPr>
              <a:t>IN7</a:t>
            </a:r>
            <a:r>
              <a:rPr lang="zh-CN" altLang="en-US" sz="2400" b="1" dirty="0">
                <a:solidFill>
                  <a:srgbClr val="0000FF"/>
                </a:solidFill>
                <a:latin typeface="Times New Roman" panose="02020603050405020304" pitchFamily="18" charset="0"/>
                <a:ea typeface="黑体" panose="02010609060101010101" pitchFamily="49" charset="-122"/>
              </a:rPr>
              <a:t>巡回进行采样一次，并将采样的数据存放在以</a:t>
            </a:r>
            <a:r>
              <a:rPr lang="en-US" altLang="zh-CN" sz="2400" b="1" dirty="0">
                <a:solidFill>
                  <a:srgbClr val="0000FF"/>
                </a:solidFill>
                <a:latin typeface="Times New Roman" panose="02020603050405020304" pitchFamily="18" charset="0"/>
                <a:ea typeface="黑体" panose="02010609060101010101" pitchFamily="49" charset="-122"/>
              </a:rPr>
              <a:t>DATA</a:t>
            </a:r>
            <a:r>
              <a:rPr lang="zh-CN" altLang="en-US" sz="2400" b="1" dirty="0">
                <a:solidFill>
                  <a:srgbClr val="0000FF"/>
                </a:solidFill>
                <a:latin typeface="Times New Roman" panose="02020603050405020304" pitchFamily="18" charset="0"/>
                <a:ea typeface="黑体" panose="02010609060101010101" pitchFamily="49" charset="-122"/>
              </a:rPr>
              <a:t>开始的内存单元中。</a:t>
            </a:r>
          </a:p>
        </p:txBody>
      </p:sp>
      <p:sp>
        <p:nvSpPr>
          <p:cNvPr id="4" name="Text Box 10">
            <a:extLst>
              <a:ext uri="{FF2B5EF4-FFF2-40B4-BE49-F238E27FC236}">
                <a16:creationId xmlns:a16="http://schemas.microsoft.com/office/drawing/2014/main" id="{32F4BD79-FDC5-45A4-8825-43BC6D8C5A3D}"/>
              </a:ext>
            </a:extLst>
          </p:cNvPr>
          <p:cNvSpPr txBox="1">
            <a:spLocks noChangeArrowheads="1"/>
          </p:cNvSpPr>
          <p:nvPr/>
        </p:nvSpPr>
        <p:spPr bwMode="auto">
          <a:xfrm>
            <a:off x="732750" y="2387401"/>
            <a:ext cx="67255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2400" b="1" dirty="0">
                <a:solidFill>
                  <a:srgbClr val="000000"/>
                </a:solidFill>
                <a:latin typeface="Times New Roman" panose="02020603050405020304" pitchFamily="18" charset="0"/>
                <a:ea typeface="黑体" panose="02010609060101010101" pitchFamily="49" charset="-122"/>
              </a:rPr>
              <a:t>第一步：程序初始化  </a:t>
            </a:r>
            <a:r>
              <a:rPr lang="en-US" altLang="zh-CN" sz="2400" b="1" dirty="0">
                <a:solidFill>
                  <a:srgbClr val="C00000"/>
                </a:solidFill>
                <a:latin typeface="Times New Roman" panose="02020603050405020304" pitchFamily="18" charset="0"/>
                <a:ea typeface="黑体" panose="02010609060101010101" pitchFamily="49" charset="-122"/>
              </a:rPr>
              <a:t>8255</a:t>
            </a:r>
            <a:r>
              <a:rPr lang="zh-CN" altLang="en-US" sz="2400" b="1" dirty="0">
                <a:solidFill>
                  <a:srgbClr val="C00000"/>
                </a:solidFill>
                <a:latin typeface="Times New Roman" panose="02020603050405020304" pitchFamily="18" charset="0"/>
                <a:ea typeface="黑体" panose="02010609060101010101" pitchFamily="49" charset="-122"/>
              </a:rPr>
              <a:t>控制字</a:t>
            </a:r>
            <a:r>
              <a:rPr lang="en-US" altLang="zh-CN" sz="2400" b="1" dirty="0">
                <a:solidFill>
                  <a:srgbClr val="C00000"/>
                </a:solidFill>
                <a:latin typeface="Times New Roman" panose="02020603050405020304" pitchFamily="18" charset="0"/>
                <a:ea typeface="黑体" panose="02010609060101010101" pitchFamily="49" charset="-122"/>
              </a:rPr>
              <a:t>:10011000B</a:t>
            </a:r>
          </a:p>
        </p:txBody>
      </p:sp>
      <p:sp>
        <p:nvSpPr>
          <p:cNvPr id="5" name="Text Box 12">
            <a:extLst>
              <a:ext uri="{FF2B5EF4-FFF2-40B4-BE49-F238E27FC236}">
                <a16:creationId xmlns:a16="http://schemas.microsoft.com/office/drawing/2014/main" id="{B7CD201C-A245-43F4-A3D0-3592BB306594}"/>
              </a:ext>
            </a:extLst>
          </p:cNvPr>
          <p:cNvSpPr txBox="1">
            <a:spLocks noChangeArrowheads="1"/>
          </p:cNvSpPr>
          <p:nvPr/>
        </p:nvSpPr>
        <p:spPr bwMode="auto">
          <a:xfrm>
            <a:off x="732750" y="3359745"/>
            <a:ext cx="565128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zh-CN" altLang="en-US" sz="2400" b="1" dirty="0">
                <a:solidFill>
                  <a:srgbClr val="000000"/>
                </a:solidFill>
                <a:latin typeface="Times New Roman" panose="02020603050405020304" pitchFamily="18" charset="0"/>
                <a:ea typeface="黑体" panose="02010609060101010101" pitchFamily="49" charset="-122"/>
              </a:rPr>
              <a:t>第二步：输出通道号</a:t>
            </a:r>
            <a:r>
              <a:rPr lang="en-US" altLang="zh-CN" sz="2400" b="1" dirty="0">
                <a:solidFill>
                  <a:srgbClr val="000000"/>
                </a:solidFill>
                <a:latin typeface="Times New Roman" panose="02020603050405020304" pitchFamily="18" charset="0"/>
                <a:ea typeface="黑体" panose="02010609060101010101" pitchFamily="49" charset="-122"/>
              </a:rPr>
              <a:t>,</a:t>
            </a:r>
            <a:r>
              <a:rPr lang="zh-CN" altLang="en-US" sz="2400" b="1" dirty="0">
                <a:solidFill>
                  <a:srgbClr val="000000"/>
                </a:solidFill>
                <a:latin typeface="Times New Roman" panose="02020603050405020304" pitchFamily="18" charset="0"/>
                <a:ea typeface="黑体" panose="02010609060101010101" pitchFamily="49" charset="-122"/>
              </a:rPr>
              <a:t>启动</a:t>
            </a:r>
            <a:r>
              <a:rPr lang="en-US" altLang="zh-CN" sz="2400" b="1" dirty="0">
                <a:solidFill>
                  <a:srgbClr val="000000"/>
                </a:solidFill>
                <a:latin typeface="Times New Roman" panose="02020603050405020304" pitchFamily="18" charset="0"/>
                <a:ea typeface="黑体" panose="02010609060101010101" pitchFamily="49" charset="-122"/>
              </a:rPr>
              <a:t>ADC</a:t>
            </a:r>
          </a:p>
        </p:txBody>
      </p:sp>
      <p:sp>
        <p:nvSpPr>
          <p:cNvPr id="6" name="Text Box 14">
            <a:extLst>
              <a:ext uri="{FF2B5EF4-FFF2-40B4-BE49-F238E27FC236}">
                <a16:creationId xmlns:a16="http://schemas.microsoft.com/office/drawing/2014/main" id="{5AE90FF6-C812-49FA-846A-1BAC6305174D}"/>
              </a:ext>
            </a:extLst>
          </p:cNvPr>
          <p:cNvSpPr txBox="1">
            <a:spLocks noChangeArrowheads="1"/>
          </p:cNvSpPr>
          <p:nvPr/>
        </p:nvSpPr>
        <p:spPr bwMode="auto">
          <a:xfrm>
            <a:off x="742276" y="4386857"/>
            <a:ext cx="1025026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zh-CN" altLang="en-US" sz="2400" b="1" dirty="0">
                <a:solidFill>
                  <a:srgbClr val="000000"/>
                </a:solidFill>
                <a:latin typeface="Times New Roman" panose="02020603050405020304" pitchFamily="18" charset="0"/>
                <a:ea typeface="黑体" panose="02010609060101010101" pitchFamily="49" charset="-122"/>
              </a:rPr>
              <a:t>第三步：判</a:t>
            </a:r>
            <a:r>
              <a:rPr lang="en-US" altLang="zh-CN" sz="2400" b="1" dirty="0">
                <a:solidFill>
                  <a:srgbClr val="000000"/>
                </a:solidFill>
                <a:latin typeface="Times New Roman" panose="02020603050405020304" pitchFamily="18" charset="0"/>
                <a:ea typeface="黑体" panose="02010609060101010101" pitchFamily="49" charset="-122"/>
              </a:rPr>
              <a:t>ADC</a:t>
            </a:r>
            <a:r>
              <a:rPr lang="zh-CN" altLang="en-US" sz="2400" b="1" dirty="0">
                <a:solidFill>
                  <a:srgbClr val="000000"/>
                </a:solidFill>
                <a:latin typeface="Times New Roman" panose="02020603050405020304" pitchFamily="18" charset="0"/>
                <a:ea typeface="黑体" panose="02010609060101010101" pitchFamily="49" charset="-122"/>
              </a:rPr>
              <a:t>转换结束否？结束则读入数据，存入内存。否则再判</a:t>
            </a:r>
          </a:p>
        </p:txBody>
      </p:sp>
      <p:sp>
        <p:nvSpPr>
          <p:cNvPr id="7" name="Text Box 16">
            <a:extLst>
              <a:ext uri="{FF2B5EF4-FFF2-40B4-BE49-F238E27FC236}">
                <a16:creationId xmlns:a16="http://schemas.microsoft.com/office/drawing/2014/main" id="{87D1CD28-E7AD-41CC-863C-1E58B2B4E002}"/>
              </a:ext>
            </a:extLst>
          </p:cNvPr>
          <p:cNvSpPr txBox="1">
            <a:spLocks noChangeArrowheads="1"/>
          </p:cNvSpPr>
          <p:nvPr/>
        </p:nvSpPr>
        <p:spPr bwMode="auto">
          <a:xfrm>
            <a:off x="742275" y="5378361"/>
            <a:ext cx="686589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zh-CN" altLang="en-US" sz="2400" b="1" dirty="0">
                <a:solidFill>
                  <a:srgbClr val="000000"/>
                </a:solidFill>
                <a:latin typeface="Times New Roman" panose="02020603050405020304" pitchFamily="18" charset="0"/>
                <a:ea typeface="黑体" panose="02010609060101010101" pitchFamily="49" charset="-122"/>
              </a:rPr>
              <a:t>第四步：修改循环变量判测量完否？未完继续</a:t>
            </a:r>
          </a:p>
        </p:txBody>
      </p:sp>
    </p:spTree>
    <p:extLst>
      <p:ext uri="{BB962C8B-B14F-4D97-AF65-F5344CB8AC3E}">
        <p14:creationId xmlns:p14="http://schemas.microsoft.com/office/powerpoint/2010/main" val="34710357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Text Box 3">
            <a:extLst>
              <a:ext uri="{FF2B5EF4-FFF2-40B4-BE49-F238E27FC236}">
                <a16:creationId xmlns:a16="http://schemas.microsoft.com/office/drawing/2014/main" id="{BDD546EF-E31F-4C65-B8BA-2E7E39494070}"/>
              </a:ext>
            </a:extLst>
          </p:cNvPr>
          <p:cNvSpPr txBox="1">
            <a:spLocks noChangeArrowheads="1"/>
          </p:cNvSpPr>
          <p:nvPr/>
        </p:nvSpPr>
        <p:spPr bwMode="auto">
          <a:xfrm>
            <a:off x="721120" y="1410442"/>
            <a:ext cx="377185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FontTx/>
              <a:buNone/>
            </a:pPr>
            <a:r>
              <a:rPr lang="zh-CN" altLang="en-US" sz="1800" b="1" dirty="0">
                <a:solidFill>
                  <a:srgbClr val="0000FF"/>
                </a:solidFill>
                <a:latin typeface="Times New Roman" panose="02020603050405020304" pitchFamily="18" charset="0"/>
                <a:ea typeface="黑体" panose="02010609060101010101" pitchFamily="49" charset="-122"/>
              </a:rPr>
              <a:t>例：对</a:t>
            </a:r>
            <a:r>
              <a:rPr lang="en-US" altLang="zh-CN" sz="1800" b="1" dirty="0">
                <a:solidFill>
                  <a:srgbClr val="0000FF"/>
                </a:solidFill>
                <a:latin typeface="Times New Roman" panose="02020603050405020304" pitchFamily="18" charset="0"/>
                <a:ea typeface="黑体" panose="02010609060101010101" pitchFamily="49" charset="-122"/>
              </a:rPr>
              <a:t>ADC0809</a:t>
            </a:r>
            <a:r>
              <a:rPr lang="zh-CN" altLang="en-US" sz="1800" b="1" dirty="0">
                <a:solidFill>
                  <a:srgbClr val="0000FF"/>
                </a:solidFill>
                <a:latin typeface="Times New Roman" panose="02020603050405020304" pitchFamily="18" charset="0"/>
                <a:ea typeface="黑体" panose="02010609060101010101" pitchFamily="49" charset="-122"/>
              </a:rPr>
              <a:t>的</a:t>
            </a:r>
            <a:r>
              <a:rPr lang="en-US" altLang="zh-CN" sz="1800" b="1" dirty="0">
                <a:solidFill>
                  <a:srgbClr val="0000FF"/>
                </a:solidFill>
                <a:latin typeface="Times New Roman" panose="02020603050405020304" pitchFamily="18" charset="0"/>
                <a:ea typeface="黑体" panose="02010609060101010101" pitchFamily="49" charset="-122"/>
              </a:rPr>
              <a:t>IN0</a:t>
            </a:r>
            <a:r>
              <a:rPr lang="zh-CN" altLang="en-US" sz="1800" b="1" dirty="0">
                <a:solidFill>
                  <a:srgbClr val="0000FF"/>
                </a:solidFill>
                <a:latin typeface="Times New Roman" panose="02020603050405020304" pitchFamily="18" charset="0"/>
                <a:ea typeface="黑体" panose="02010609060101010101" pitchFamily="49" charset="-122"/>
              </a:rPr>
              <a:t>至</a:t>
            </a:r>
            <a:r>
              <a:rPr lang="en-US" altLang="zh-CN" sz="1800" b="1" dirty="0">
                <a:solidFill>
                  <a:srgbClr val="0000FF"/>
                </a:solidFill>
                <a:latin typeface="Times New Roman" panose="02020603050405020304" pitchFamily="18" charset="0"/>
                <a:ea typeface="黑体" panose="02010609060101010101" pitchFamily="49" charset="-122"/>
              </a:rPr>
              <a:t>IN7</a:t>
            </a:r>
            <a:r>
              <a:rPr lang="zh-CN" altLang="en-US" sz="1800" b="1" dirty="0">
                <a:solidFill>
                  <a:srgbClr val="0000FF"/>
                </a:solidFill>
                <a:latin typeface="Times New Roman" panose="02020603050405020304" pitchFamily="18" charset="0"/>
                <a:ea typeface="黑体" panose="02010609060101010101" pitchFamily="49" charset="-122"/>
              </a:rPr>
              <a:t>巡回进行采样一次，并将采样的数据存放在以</a:t>
            </a:r>
            <a:r>
              <a:rPr lang="en-US" altLang="zh-CN" sz="1800" b="1" dirty="0">
                <a:solidFill>
                  <a:srgbClr val="0000FF"/>
                </a:solidFill>
                <a:latin typeface="Times New Roman" panose="02020603050405020304" pitchFamily="18" charset="0"/>
                <a:ea typeface="黑体" panose="02010609060101010101" pitchFamily="49" charset="-122"/>
              </a:rPr>
              <a:t>DATA</a:t>
            </a:r>
            <a:r>
              <a:rPr lang="zh-CN" altLang="en-US" sz="1800" b="1" dirty="0">
                <a:solidFill>
                  <a:srgbClr val="0000FF"/>
                </a:solidFill>
                <a:latin typeface="Times New Roman" panose="02020603050405020304" pitchFamily="18" charset="0"/>
                <a:ea typeface="黑体" panose="02010609060101010101" pitchFamily="49" charset="-122"/>
              </a:rPr>
              <a:t>开始的内存单元中。</a:t>
            </a:r>
          </a:p>
        </p:txBody>
      </p:sp>
      <p:sp>
        <p:nvSpPr>
          <p:cNvPr id="4" name="Text Box 10">
            <a:extLst>
              <a:ext uri="{FF2B5EF4-FFF2-40B4-BE49-F238E27FC236}">
                <a16:creationId xmlns:a16="http://schemas.microsoft.com/office/drawing/2014/main" id="{A2BF5049-BE96-40BC-8505-AE7814C5CECF}"/>
              </a:ext>
            </a:extLst>
          </p:cNvPr>
          <p:cNvSpPr txBox="1">
            <a:spLocks noChangeArrowheads="1"/>
          </p:cNvSpPr>
          <p:nvPr/>
        </p:nvSpPr>
        <p:spPr bwMode="auto">
          <a:xfrm>
            <a:off x="820566" y="2522654"/>
            <a:ext cx="2640531"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第一步：程序初始化</a:t>
            </a:r>
          </a:p>
          <a:p>
            <a:pPr defTabSz="914400" eaLnBrk="0" fontAlgn="base" hangingPunct="0">
              <a:spcBef>
                <a:spcPct val="50000"/>
              </a:spcBef>
              <a:spcAft>
                <a:spcPct val="0"/>
              </a:spcAft>
              <a:buClrTx/>
              <a:buSzTx/>
              <a:buFontTx/>
              <a:buNone/>
            </a:pPr>
            <a:r>
              <a:rPr lang="en-US" altLang="zh-CN" sz="1800" b="1" dirty="0">
                <a:solidFill>
                  <a:srgbClr val="0033CC"/>
                </a:solidFill>
                <a:latin typeface="Times New Roman" panose="02020603050405020304" pitchFamily="18" charset="0"/>
                <a:ea typeface="黑体" panose="02010609060101010101" pitchFamily="49" charset="-122"/>
              </a:rPr>
              <a:t>8255</a:t>
            </a:r>
            <a:r>
              <a:rPr lang="zh-CN" altLang="en-US" sz="1800" b="1" dirty="0">
                <a:solidFill>
                  <a:srgbClr val="0033CC"/>
                </a:solidFill>
                <a:latin typeface="Times New Roman" panose="02020603050405020304" pitchFamily="18" charset="0"/>
                <a:ea typeface="黑体" panose="02010609060101010101" pitchFamily="49" charset="-122"/>
              </a:rPr>
              <a:t>控制字：</a:t>
            </a:r>
            <a:r>
              <a:rPr lang="en-US" altLang="zh-CN" sz="1800" b="1" dirty="0">
                <a:solidFill>
                  <a:srgbClr val="0033CC"/>
                </a:solidFill>
                <a:latin typeface="Times New Roman" panose="02020603050405020304" pitchFamily="18" charset="0"/>
                <a:ea typeface="黑体" panose="02010609060101010101" pitchFamily="49" charset="-122"/>
              </a:rPr>
              <a:t>10011000B</a:t>
            </a:r>
          </a:p>
        </p:txBody>
      </p:sp>
      <p:sp>
        <p:nvSpPr>
          <p:cNvPr id="5" name="Text Box 11">
            <a:extLst>
              <a:ext uri="{FF2B5EF4-FFF2-40B4-BE49-F238E27FC236}">
                <a16:creationId xmlns:a16="http://schemas.microsoft.com/office/drawing/2014/main" id="{21254B5A-1394-4F0D-97F0-EB81E34E52EB}"/>
              </a:ext>
            </a:extLst>
          </p:cNvPr>
          <p:cNvSpPr txBox="1">
            <a:spLocks noChangeArrowheads="1"/>
          </p:cNvSpPr>
          <p:nvPr/>
        </p:nvSpPr>
        <p:spPr bwMode="auto">
          <a:xfrm>
            <a:off x="5447928" y="1133920"/>
            <a:ext cx="5470525"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FontTx/>
              <a:buNone/>
            </a:pPr>
            <a:r>
              <a:rPr lang="en-US" altLang="zh-CN" sz="1800" b="1" dirty="0">
                <a:latin typeface="Times New Roman" panose="02020603050405020304" pitchFamily="18" charset="0"/>
                <a:ea typeface="黑体" panose="02010609060101010101" pitchFamily="49" charset="-122"/>
              </a:rPr>
              <a:t>MOV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98H     </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8255</a:t>
            </a:r>
            <a:r>
              <a:rPr lang="zh-CN" altLang="en-US" sz="1800" b="1" dirty="0">
                <a:latin typeface="Times New Roman" panose="02020603050405020304" pitchFamily="18" charset="0"/>
                <a:ea typeface="黑体" panose="02010609060101010101" pitchFamily="49" charset="-122"/>
              </a:rPr>
              <a:t>方式</a:t>
            </a:r>
            <a:r>
              <a:rPr lang="en-US" altLang="zh-CN" sz="1800" b="1" dirty="0">
                <a:latin typeface="Times New Roman" panose="02020603050405020304" pitchFamily="18" charset="0"/>
                <a:ea typeface="黑体" panose="02010609060101010101" pitchFamily="49" charset="-122"/>
              </a:rPr>
              <a:t>0</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PA</a:t>
            </a:r>
            <a:r>
              <a:rPr lang="zh-CN" altLang="en-US" sz="1800" b="1" dirty="0">
                <a:latin typeface="Times New Roman" panose="02020603050405020304" pitchFamily="18" charset="0"/>
                <a:ea typeface="黑体" panose="02010609060101010101" pitchFamily="49" charset="-122"/>
              </a:rPr>
              <a:t>口输入，</a:t>
            </a:r>
          </a:p>
          <a:p>
            <a:pPr defTabSz="914400" eaLnBrk="0" fontAlgn="base" hangingPunct="0">
              <a:spcBef>
                <a:spcPct val="0"/>
              </a:spcBef>
              <a:spcAft>
                <a:spcPct val="0"/>
              </a:spcAft>
              <a:buClrTx/>
              <a:buSzTx/>
              <a:buFontTx/>
              <a:buNone/>
            </a:pPr>
            <a:r>
              <a:rPr lang="en-US" altLang="zh-CN" sz="1800" b="1" dirty="0">
                <a:latin typeface="Times New Roman" panose="02020603050405020304" pitchFamily="18" charset="0"/>
                <a:ea typeface="黑体" panose="02010609060101010101" pitchFamily="49" charset="-122"/>
              </a:rPr>
              <a:t>OUT    83H</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AL      </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PB</a:t>
            </a:r>
            <a:r>
              <a:rPr lang="zh-CN" altLang="en-US" sz="1800" b="1" dirty="0">
                <a:latin typeface="Times New Roman" panose="02020603050405020304" pitchFamily="18" charset="0"/>
                <a:ea typeface="黑体" panose="02010609060101010101" pitchFamily="49" charset="-122"/>
              </a:rPr>
              <a:t>口输出，</a:t>
            </a:r>
            <a:r>
              <a:rPr lang="en-US" altLang="zh-CN" sz="1800" b="1" dirty="0">
                <a:latin typeface="Times New Roman" panose="02020603050405020304" pitchFamily="18" charset="0"/>
                <a:ea typeface="黑体" panose="02010609060101010101" pitchFamily="49" charset="-122"/>
              </a:rPr>
              <a:t>PC</a:t>
            </a:r>
            <a:r>
              <a:rPr lang="zh-CN" altLang="en-US" sz="1800" b="1" dirty="0">
                <a:latin typeface="Times New Roman" panose="02020603050405020304" pitchFamily="18" charset="0"/>
                <a:ea typeface="黑体" panose="02010609060101010101" pitchFamily="49" charset="-122"/>
              </a:rPr>
              <a:t>口高四位输入</a:t>
            </a:r>
          </a:p>
          <a:p>
            <a:pPr defTabSz="914400" eaLnBrk="0" fontAlgn="base" hangingPunct="0">
              <a:spcBef>
                <a:spcPct val="0"/>
              </a:spcBef>
              <a:spcAft>
                <a:spcPct val="0"/>
              </a:spcAft>
              <a:buClrTx/>
              <a:buSzTx/>
              <a:buFontTx/>
              <a:buNone/>
            </a:pPr>
            <a:r>
              <a:rPr lang="en-US" altLang="zh-CN" sz="1800" b="1" dirty="0">
                <a:latin typeface="Times New Roman" panose="02020603050405020304" pitchFamily="18" charset="0"/>
                <a:ea typeface="黑体" panose="02010609060101010101" pitchFamily="49" charset="-122"/>
              </a:rPr>
              <a:t>MOV    DI</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OFFSET  DATA    </a:t>
            </a:r>
            <a:r>
              <a:rPr lang="zh-CN" altLang="en-US" sz="1800" b="1" dirty="0">
                <a:latin typeface="Times New Roman" panose="02020603050405020304" pitchFamily="18" charset="0"/>
                <a:ea typeface="黑体" panose="02010609060101010101" pitchFamily="49" charset="-122"/>
              </a:rPr>
              <a:t>；置内存首址</a:t>
            </a:r>
          </a:p>
          <a:p>
            <a:pPr defTabSz="914400" eaLnBrk="0" fontAlgn="base" hangingPunct="0">
              <a:spcBef>
                <a:spcPct val="0"/>
              </a:spcBef>
              <a:spcAft>
                <a:spcPct val="0"/>
              </a:spcAft>
              <a:buClrTx/>
              <a:buSzTx/>
              <a:buFontTx/>
              <a:buNone/>
            </a:pPr>
            <a:r>
              <a:rPr lang="en-US" altLang="zh-CN" sz="1800" b="1" dirty="0">
                <a:latin typeface="Times New Roman" panose="02020603050405020304" pitchFamily="18" charset="0"/>
                <a:ea typeface="黑体" panose="02010609060101010101" pitchFamily="49" charset="-122"/>
              </a:rPr>
              <a:t>MOV    AX</a:t>
            </a:r>
            <a:r>
              <a:rPr lang="zh-CN" altLang="en-US" sz="1800" b="1" dirty="0" smtClean="0">
                <a:latin typeface="Times New Roman" panose="02020603050405020304" pitchFamily="18" charset="0"/>
                <a:ea typeface="黑体" panose="02010609060101010101" pitchFamily="49" charset="-122"/>
              </a:rPr>
              <a:t>，</a:t>
            </a:r>
            <a:r>
              <a:rPr lang="en-US" altLang="zh-CN" sz="1800" b="1" dirty="0" smtClean="0">
                <a:latin typeface="Times New Roman" panose="02020603050405020304" pitchFamily="18" charset="0"/>
                <a:ea typeface="黑体" panose="02010609060101010101" pitchFamily="49" charset="-122"/>
              </a:rPr>
              <a:t>00H                        </a:t>
            </a:r>
            <a:r>
              <a:rPr lang="zh-CN" altLang="en-US" sz="1800" b="1" dirty="0">
                <a:latin typeface="Times New Roman" panose="02020603050405020304" pitchFamily="18" charset="0"/>
                <a:ea typeface="黑体" panose="02010609060101010101" pitchFamily="49" charset="-122"/>
              </a:rPr>
              <a:t>；开关初始编码</a:t>
            </a:r>
          </a:p>
          <a:p>
            <a:pPr defTabSz="914400" eaLnBrk="0" fontAlgn="base" hangingPunct="0">
              <a:spcBef>
                <a:spcPct val="0"/>
              </a:spcBef>
              <a:spcAft>
                <a:spcPct val="0"/>
              </a:spcAft>
              <a:buClrTx/>
              <a:buSzTx/>
              <a:buFontTx/>
              <a:buNone/>
            </a:pPr>
            <a:r>
              <a:rPr lang="en-US" altLang="zh-CN" sz="1800" b="1" dirty="0">
                <a:latin typeface="Times New Roman" panose="02020603050405020304" pitchFamily="18" charset="0"/>
                <a:ea typeface="黑体" panose="02010609060101010101" pitchFamily="49" charset="-122"/>
              </a:rPr>
              <a:t>MOV     CX</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8</a:t>
            </a:r>
          </a:p>
        </p:txBody>
      </p:sp>
      <p:sp>
        <p:nvSpPr>
          <p:cNvPr id="6" name="Text Box 12">
            <a:extLst>
              <a:ext uri="{FF2B5EF4-FFF2-40B4-BE49-F238E27FC236}">
                <a16:creationId xmlns:a16="http://schemas.microsoft.com/office/drawing/2014/main" id="{7487B748-88E2-4BFF-BF5E-AD10FAA83F43}"/>
              </a:ext>
            </a:extLst>
          </p:cNvPr>
          <p:cNvSpPr txBox="1">
            <a:spLocks noChangeArrowheads="1"/>
          </p:cNvSpPr>
          <p:nvPr/>
        </p:nvSpPr>
        <p:spPr bwMode="auto">
          <a:xfrm>
            <a:off x="820566" y="3573455"/>
            <a:ext cx="2276585"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第二步：输出通道号</a:t>
            </a:r>
          </a:p>
          <a:p>
            <a:pPr defTabSz="914400" eaLnBrk="0" fontAlgn="base" hangingPunct="0">
              <a:spcBef>
                <a:spcPct val="50000"/>
              </a:spcBef>
              <a:spcAft>
                <a:spcPct val="0"/>
              </a:spcAft>
              <a:buClrTx/>
              <a:buSzTx/>
              <a:buFontTx/>
              <a:buNone/>
            </a:pPr>
            <a:r>
              <a:rPr lang="zh-CN" altLang="en-US" sz="1800" b="1" dirty="0">
                <a:solidFill>
                  <a:srgbClr val="000000"/>
                </a:solidFill>
                <a:latin typeface="Times New Roman" panose="02020603050405020304" pitchFamily="18" charset="0"/>
                <a:ea typeface="黑体" panose="02010609060101010101" pitchFamily="49" charset="-122"/>
              </a:rPr>
              <a:t>启动</a:t>
            </a:r>
            <a:r>
              <a:rPr lang="en-US" altLang="zh-CN" sz="1800" b="1" dirty="0">
                <a:solidFill>
                  <a:srgbClr val="000000"/>
                </a:solidFill>
                <a:latin typeface="Times New Roman" panose="02020603050405020304" pitchFamily="18" charset="0"/>
                <a:ea typeface="黑体" panose="02010609060101010101" pitchFamily="49" charset="-122"/>
              </a:rPr>
              <a:t>ADC</a:t>
            </a:r>
          </a:p>
        </p:txBody>
      </p:sp>
      <p:sp>
        <p:nvSpPr>
          <p:cNvPr id="7" name="Text Box 13">
            <a:extLst>
              <a:ext uri="{FF2B5EF4-FFF2-40B4-BE49-F238E27FC236}">
                <a16:creationId xmlns:a16="http://schemas.microsoft.com/office/drawing/2014/main" id="{71C3847E-09F9-46F5-A9F3-0ABE1B38B1C4}"/>
              </a:ext>
            </a:extLst>
          </p:cNvPr>
          <p:cNvSpPr txBox="1">
            <a:spLocks noChangeArrowheads="1"/>
          </p:cNvSpPr>
          <p:nvPr/>
        </p:nvSpPr>
        <p:spPr bwMode="auto">
          <a:xfrm>
            <a:off x="4709435" y="2481383"/>
            <a:ext cx="4638834"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AGA</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MOV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AH       </a:t>
            </a:r>
            <a:r>
              <a:rPr lang="zh-CN" altLang="en-US" sz="1800" b="1" dirty="0">
                <a:latin typeface="Times New Roman" panose="02020603050405020304" pitchFamily="18" charset="0"/>
                <a:ea typeface="黑体" panose="02010609060101010101" pitchFamily="49" charset="-122"/>
              </a:rPr>
              <a:t>；输出通道编码</a:t>
            </a:r>
          </a:p>
          <a:p>
            <a:pPr defTabSz="914400" eaLnBrk="0" fontAlgn="base" hangingPunct="0">
              <a:spcBef>
                <a:spcPct val="0"/>
              </a:spcBef>
              <a:spcAft>
                <a:spcPct val="0"/>
              </a:spcAft>
              <a:buClrTx/>
              <a:buSzTx/>
              <a:buNone/>
            </a:pPr>
            <a:r>
              <a:rPr lang="zh-CN" altLang="en-US" sz="1800" b="1" dirty="0">
                <a:latin typeface="Times New Roman" panose="02020603050405020304" pitchFamily="18" charset="0"/>
                <a:ea typeface="黑体" panose="02010609060101010101" pitchFamily="49" charset="-122"/>
              </a:rPr>
              <a:t>            </a:t>
            </a:r>
            <a:r>
              <a:rPr lang="en-US" altLang="zh-CN" sz="1800" b="1" dirty="0">
                <a:latin typeface="Times New Roman" panose="02020603050405020304" pitchFamily="18" charset="0"/>
                <a:ea typeface="黑体" panose="02010609060101010101" pitchFamily="49" charset="-122"/>
              </a:rPr>
              <a:t>OUT    81H</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AL</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ADD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10H       </a:t>
            </a:r>
            <a:r>
              <a:rPr lang="zh-CN" altLang="en-US" sz="1800" b="1" dirty="0">
                <a:latin typeface="Times New Roman" panose="02020603050405020304" pitchFamily="18" charset="0"/>
                <a:ea typeface="黑体" panose="02010609060101010101" pitchFamily="49" charset="-122"/>
              </a:rPr>
              <a:t>；启动</a:t>
            </a:r>
            <a:r>
              <a:rPr lang="en-US" altLang="zh-CN" sz="1800" b="1" dirty="0">
                <a:latin typeface="Times New Roman" panose="02020603050405020304" pitchFamily="18" charset="0"/>
                <a:ea typeface="黑体" panose="02010609060101010101" pitchFamily="49" charset="-122"/>
              </a:rPr>
              <a:t>ADC</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OUT    81H</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AL</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SUB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10H</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OUT    81H</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AL</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CALL     DELAY      ;  </a:t>
            </a:r>
            <a:r>
              <a:rPr lang="zh-CN" altLang="en-US" sz="1800" b="1" dirty="0">
                <a:latin typeface="Times New Roman" panose="02020603050405020304" pitchFamily="18" charset="0"/>
                <a:ea typeface="黑体" panose="02010609060101010101" pitchFamily="49" charset="-122"/>
              </a:rPr>
              <a:t>延时</a:t>
            </a:r>
          </a:p>
        </p:txBody>
      </p:sp>
      <p:sp>
        <p:nvSpPr>
          <p:cNvPr id="8" name="Text Box 14">
            <a:extLst>
              <a:ext uri="{FF2B5EF4-FFF2-40B4-BE49-F238E27FC236}">
                <a16:creationId xmlns:a16="http://schemas.microsoft.com/office/drawing/2014/main" id="{A90EFB00-81E2-4828-9C33-3BB3C8E9CB1B}"/>
              </a:ext>
            </a:extLst>
          </p:cNvPr>
          <p:cNvSpPr txBox="1">
            <a:spLocks noChangeArrowheads="1"/>
          </p:cNvSpPr>
          <p:nvPr/>
        </p:nvSpPr>
        <p:spPr bwMode="auto">
          <a:xfrm>
            <a:off x="820566" y="4725379"/>
            <a:ext cx="3771854"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第三步：判</a:t>
            </a:r>
            <a:r>
              <a:rPr lang="en-US" altLang="zh-CN" sz="1800" b="1" dirty="0">
                <a:solidFill>
                  <a:srgbClr val="C00000"/>
                </a:solidFill>
                <a:latin typeface="Times New Roman" panose="02020603050405020304" pitchFamily="18" charset="0"/>
                <a:ea typeface="黑体" panose="02010609060101010101" pitchFamily="49" charset="-122"/>
              </a:rPr>
              <a:t>ADC</a:t>
            </a:r>
            <a:r>
              <a:rPr lang="zh-CN" altLang="en-US" sz="1800" b="1" dirty="0" smtClean="0">
                <a:solidFill>
                  <a:srgbClr val="C00000"/>
                </a:solidFill>
                <a:latin typeface="Times New Roman" panose="02020603050405020304" pitchFamily="18" charset="0"/>
                <a:ea typeface="黑体" panose="02010609060101010101" pitchFamily="49" charset="-122"/>
              </a:rPr>
              <a:t>转换结束</a:t>
            </a:r>
            <a:r>
              <a:rPr lang="zh-CN" altLang="en-US" sz="1800" b="1" dirty="0">
                <a:solidFill>
                  <a:srgbClr val="C00000"/>
                </a:solidFill>
                <a:latin typeface="Times New Roman" panose="02020603050405020304" pitchFamily="18" charset="0"/>
                <a:ea typeface="黑体" panose="02010609060101010101" pitchFamily="49" charset="-122"/>
              </a:rPr>
              <a:t>否？</a:t>
            </a:r>
            <a:r>
              <a:rPr lang="zh-CN" altLang="en-US" sz="1800" b="1" dirty="0">
                <a:latin typeface="Times New Roman" panose="02020603050405020304" pitchFamily="18" charset="0"/>
                <a:ea typeface="黑体" panose="02010609060101010101" pitchFamily="49" charset="-122"/>
              </a:rPr>
              <a:t>结束则读入数据，存入内存。否则再判</a:t>
            </a:r>
          </a:p>
        </p:txBody>
      </p:sp>
      <p:sp>
        <p:nvSpPr>
          <p:cNvPr id="9" name="Text Box 15">
            <a:extLst>
              <a:ext uri="{FF2B5EF4-FFF2-40B4-BE49-F238E27FC236}">
                <a16:creationId xmlns:a16="http://schemas.microsoft.com/office/drawing/2014/main" id="{AE9BD787-F500-4A2F-A585-0A0C47B16BF5}"/>
              </a:ext>
            </a:extLst>
          </p:cNvPr>
          <p:cNvSpPr txBox="1">
            <a:spLocks noChangeArrowheads="1"/>
          </p:cNvSpPr>
          <p:nvPr/>
        </p:nvSpPr>
        <p:spPr bwMode="auto">
          <a:xfrm>
            <a:off x="4799856" y="4387259"/>
            <a:ext cx="5307928"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LOP</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IN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82H       </a:t>
            </a:r>
            <a:r>
              <a:rPr lang="zh-CN" altLang="en-US" sz="1800" b="1" dirty="0">
                <a:latin typeface="Times New Roman" panose="02020603050405020304" pitchFamily="18" charset="0"/>
                <a:ea typeface="黑体" panose="02010609060101010101" pitchFamily="49" charset="-122"/>
              </a:rPr>
              <a:t>；检查</a:t>
            </a:r>
            <a:r>
              <a:rPr lang="en-US" altLang="zh-CN" sz="1800" b="1" dirty="0">
                <a:latin typeface="Times New Roman" panose="02020603050405020304" pitchFamily="18" charset="0"/>
                <a:ea typeface="黑体" panose="02010609060101010101" pitchFamily="49" charset="-122"/>
              </a:rPr>
              <a:t>EOC</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TEST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80H</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           JZ          LOP                </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EOC=0</a:t>
            </a:r>
            <a:r>
              <a:rPr lang="zh-CN" altLang="en-US" sz="1800" b="1" dirty="0">
                <a:latin typeface="Times New Roman" panose="02020603050405020304" pitchFamily="18" charset="0"/>
                <a:ea typeface="黑体" panose="02010609060101010101" pitchFamily="49" charset="-122"/>
              </a:rPr>
              <a:t>，继续查询  </a:t>
            </a:r>
          </a:p>
          <a:p>
            <a:pPr defTabSz="914400" eaLnBrk="0" fontAlgn="base" hangingPunct="0">
              <a:spcBef>
                <a:spcPct val="0"/>
              </a:spcBef>
              <a:spcAft>
                <a:spcPct val="0"/>
              </a:spcAft>
              <a:buClrTx/>
              <a:buSzTx/>
              <a:buNone/>
            </a:pPr>
            <a:r>
              <a:rPr lang="zh-CN" altLang="en-US" sz="1800" b="1" dirty="0">
                <a:latin typeface="Times New Roman" panose="02020603050405020304" pitchFamily="18" charset="0"/>
                <a:ea typeface="黑体" panose="02010609060101010101" pitchFamily="49" charset="-122"/>
              </a:rPr>
              <a:t>           </a:t>
            </a:r>
            <a:r>
              <a:rPr lang="en-US" altLang="zh-CN" sz="1800" b="1" dirty="0">
                <a:latin typeface="Times New Roman" panose="02020603050405020304" pitchFamily="18" charset="0"/>
                <a:ea typeface="黑体" panose="02010609060101010101" pitchFamily="49" charset="-122"/>
              </a:rPr>
              <a:t>IN         AL</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84H        </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EOC=1</a:t>
            </a:r>
            <a:r>
              <a:rPr lang="zh-CN" altLang="en-US" sz="1800" b="1" dirty="0">
                <a:latin typeface="Times New Roman" panose="02020603050405020304" pitchFamily="18" charset="0"/>
                <a:ea typeface="黑体" panose="02010609060101010101" pitchFamily="49" charset="-122"/>
              </a:rPr>
              <a:t>，读入数据</a:t>
            </a:r>
          </a:p>
          <a:p>
            <a:pPr defTabSz="914400" eaLnBrk="0" fontAlgn="base" hangingPunct="0">
              <a:spcBef>
                <a:spcPct val="0"/>
              </a:spcBef>
              <a:spcAft>
                <a:spcPct val="0"/>
              </a:spcAft>
              <a:buClrTx/>
              <a:buSzTx/>
              <a:buNone/>
            </a:pPr>
            <a:r>
              <a:rPr lang="zh-CN" altLang="en-US" sz="1800" b="1" dirty="0">
                <a:latin typeface="Times New Roman" panose="02020603050405020304" pitchFamily="18" charset="0"/>
                <a:ea typeface="黑体" panose="02010609060101010101" pitchFamily="49" charset="-122"/>
              </a:rPr>
              <a:t>           </a:t>
            </a:r>
            <a:r>
              <a:rPr lang="en-US" altLang="zh-CN" sz="1800" b="1" dirty="0">
                <a:latin typeface="Times New Roman" panose="02020603050405020304" pitchFamily="18" charset="0"/>
                <a:ea typeface="黑体" panose="02010609060101010101" pitchFamily="49" charset="-122"/>
              </a:rPr>
              <a:t>MOV    [DI]</a:t>
            </a:r>
            <a:r>
              <a:rPr lang="zh-CN" altLang="en-US" sz="1800" b="1" dirty="0">
                <a:latin typeface="Times New Roman" panose="02020603050405020304" pitchFamily="18" charset="0"/>
                <a:ea typeface="黑体" panose="02010609060101010101" pitchFamily="49" charset="-122"/>
              </a:rPr>
              <a:t>，</a:t>
            </a:r>
            <a:r>
              <a:rPr lang="en-US" altLang="zh-CN" sz="1800" b="1" dirty="0">
                <a:latin typeface="Times New Roman" panose="02020603050405020304" pitchFamily="18" charset="0"/>
                <a:ea typeface="黑体" panose="02010609060101010101" pitchFamily="49" charset="-122"/>
              </a:rPr>
              <a:t>AL         </a:t>
            </a:r>
            <a:r>
              <a:rPr lang="zh-CN" altLang="en-US" sz="1800" b="1" dirty="0">
                <a:latin typeface="Times New Roman" panose="02020603050405020304" pitchFamily="18" charset="0"/>
                <a:ea typeface="黑体" panose="02010609060101010101" pitchFamily="49" charset="-122"/>
              </a:rPr>
              <a:t>；存入内存</a:t>
            </a:r>
          </a:p>
        </p:txBody>
      </p:sp>
      <p:sp>
        <p:nvSpPr>
          <p:cNvPr id="10" name="Text Box 16">
            <a:extLst>
              <a:ext uri="{FF2B5EF4-FFF2-40B4-BE49-F238E27FC236}">
                <a16:creationId xmlns:a16="http://schemas.microsoft.com/office/drawing/2014/main" id="{6FD9D4BC-3A9E-464B-BB56-6B1DFA302CFF}"/>
              </a:ext>
            </a:extLst>
          </p:cNvPr>
          <p:cNvSpPr txBox="1">
            <a:spLocks noChangeArrowheads="1"/>
          </p:cNvSpPr>
          <p:nvPr/>
        </p:nvSpPr>
        <p:spPr bwMode="auto">
          <a:xfrm>
            <a:off x="820566" y="5681874"/>
            <a:ext cx="2496196"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50000"/>
              </a:spcBef>
              <a:spcAft>
                <a:spcPct val="0"/>
              </a:spcAft>
              <a:buClrTx/>
              <a:buSzTx/>
              <a:buFontTx/>
              <a:buNone/>
            </a:pPr>
            <a:r>
              <a:rPr lang="zh-CN" altLang="en-US" sz="1800" b="1" dirty="0">
                <a:solidFill>
                  <a:srgbClr val="C00000"/>
                </a:solidFill>
                <a:latin typeface="Times New Roman" panose="02020603050405020304" pitchFamily="18" charset="0"/>
                <a:ea typeface="黑体" panose="02010609060101010101" pitchFamily="49" charset="-122"/>
              </a:rPr>
              <a:t>第四步：修改循环变量</a:t>
            </a:r>
          </a:p>
          <a:p>
            <a:pPr defTabSz="914400" eaLnBrk="0" fontAlgn="base" hangingPunct="0">
              <a:spcBef>
                <a:spcPct val="50000"/>
              </a:spcBef>
              <a:spcAft>
                <a:spcPct val="0"/>
              </a:spcAft>
              <a:buClrTx/>
              <a:buSzTx/>
              <a:buFontTx/>
              <a:buNone/>
            </a:pPr>
            <a:r>
              <a:rPr lang="zh-CN" altLang="en-US" sz="1800" b="1" dirty="0">
                <a:solidFill>
                  <a:srgbClr val="000000"/>
                </a:solidFill>
                <a:latin typeface="Times New Roman" panose="02020603050405020304" pitchFamily="18" charset="0"/>
                <a:ea typeface="黑体" panose="02010609060101010101" pitchFamily="49" charset="-122"/>
              </a:rPr>
              <a:t>判测量完否？未完继续</a:t>
            </a:r>
          </a:p>
        </p:txBody>
      </p:sp>
      <p:sp>
        <p:nvSpPr>
          <p:cNvPr id="11" name="Text Box 18">
            <a:extLst>
              <a:ext uri="{FF2B5EF4-FFF2-40B4-BE49-F238E27FC236}">
                <a16:creationId xmlns:a16="http://schemas.microsoft.com/office/drawing/2014/main" id="{FE0AFBC7-0BBE-4604-86E5-963B69FB926C}"/>
              </a:ext>
            </a:extLst>
          </p:cNvPr>
          <p:cNvSpPr txBox="1">
            <a:spLocks noChangeArrowheads="1"/>
          </p:cNvSpPr>
          <p:nvPr/>
        </p:nvSpPr>
        <p:spPr bwMode="auto">
          <a:xfrm>
            <a:off x="5447928" y="5892395"/>
            <a:ext cx="413702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INC      DI                     </a:t>
            </a:r>
            <a:r>
              <a:rPr lang="zh-CN" altLang="en-US" sz="1800" b="1" dirty="0">
                <a:latin typeface="Times New Roman" panose="02020603050405020304" pitchFamily="18" charset="0"/>
                <a:ea typeface="黑体" panose="02010609060101010101" pitchFamily="49" charset="-122"/>
              </a:rPr>
              <a:t>；修改指针</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INC      AH                   </a:t>
            </a:r>
            <a:r>
              <a:rPr lang="zh-CN" altLang="en-US" sz="1800" b="1" dirty="0">
                <a:latin typeface="Times New Roman" panose="02020603050405020304" pitchFamily="18" charset="0"/>
                <a:ea typeface="黑体" panose="02010609060101010101" pitchFamily="49" charset="-122"/>
              </a:rPr>
              <a:t>；修改通道编码</a:t>
            </a:r>
          </a:p>
          <a:p>
            <a:pPr defTabSz="914400" eaLnBrk="0" fontAlgn="base" hangingPunct="0">
              <a:spcBef>
                <a:spcPct val="0"/>
              </a:spcBef>
              <a:spcAft>
                <a:spcPct val="0"/>
              </a:spcAft>
              <a:buClrTx/>
              <a:buSzTx/>
              <a:buNone/>
            </a:pPr>
            <a:r>
              <a:rPr lang="en-US" altLang="zh-CN" sz="1800" b="1" dirty="0">
                <a:latin typeface="Times New Roman" panose="02020603050405020304" pitchFamily="18" charset="0"/>
                <a:ea typeface="黑体" panose="02010609060101010101" pitchFamily="49" charset="-122"/>
              </a:rPr>
              <a:t>LOOP    AGA               </a:t>
            </a:r>
            <a:r>
              <a:rPr lang="zh-CN" altLang="en-US" sz="1800" b="1" dirty="0">
                <a:latin typeface="Times New Roman" panose="02020603050405020304" pitchFamily="18" charset="0"/>
                <a:ea typeface="黑体" panose="02010609060101010101" pitchFamily="49" charset="-122"/>
              </a:rPr>
              <a:t>；未完继续</a:t>
            </a:r>
          </a:p>
        </p:txBody>
      </p:sp>
    </p:spTree>
    <p:extLst>
      <p:ext uri="{BB962C8B-B14F-4D97-AF65-F5344CB8AC3E}">
        <p14:creationId xmlns:p14="http://schemas.microsoft.com/office/powerpoint/2010/main" val="35863602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pic>
        <p:nvPicPr>
          <p:cNvPr id="3" name="图片 2">
            <a:extLst>
              <a:ext uri="{FF2B5EF4-FFF2-40B4-BE49-F238E27FC236}">
                <a16:creationId xmlns:a16="http://schemas.microsoft.com/office/drawing/2014/main" id="{AE309F17-C64D-40D5-9848-D285B09577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297150"/>
            <a:ext cx="8496944" cy="65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1281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10.3 </a:t>
            </a:r>
            <a:r>
              <a:rPr lang="zh-CN" altLang="en-US" sz="4000" b="1" dirty="0">
                <a:solidFill>
                  <a:srgbClr val="333399"/>
                </a:solidFill>
                <a:latin typeface="Times New Roman" panose="02020603050405020304" pitchFamily="18" charset="0"/>
                <a:ea typeface="黑体" panose="02010609060101010101" pitchFamily="49" charset="-122"/>
              </a:rPr>
              <a:t>模数转换器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pic>
        <p:nvPicPr>
          <p:cNvPr id="3" name="图片 2">
            <a:extLst>
              <a:ext uri="{FF2B5EF4-FFF2-40B4-BE49-F238E27FC236}">
                <a16:creationId xmlns:a16="http://schemas.microsoft.com/office/drawing/2014/main" id="{3A69F78D-110C-4FD0-AF29-8B1D22A384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2020" y="1268760"/>
            <a:ext cx="6248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74FC757-3242-4857-BB61-1ADA90314E57}"/>
              </a:ext>
            </a:extLst>
          </p:cNvPr>
          <p:cNvSpPr/>
          <p:nvPr/>
        </p:nvSpPr>
        <p:spPr>
          <a:xfrm>
            <a:off x="839416" y="4376118"/>
            <a:ext cx="10729192" cy="1684244"/>
          </a:xfrm>
          <a:prstGeom prst="rect">
            <a:avLst/>
          </a:prstGeom>
        </p:spPr>
        <p:txBody>
          <a:bodyPr wrap="square">
            <a:spAutoFit/>
          </a:bodyPr>
          <a:lstStyle/>
          <a:p>
            <a:pPr algn="just" defTabSz="914400" eaLnBrk="0" fontAlgn="base" hangingPunct="0">
              <a:lnSpc>
                <a:spcPct val="150000"/>
              </a:lnSpc>
              <a:spcBef>
                <a:spcPct val="0"/>
              </a:spcBef>
              <a:defRPr/>
            </a:pPr>
            <a:r>
              <a:rPr lang="zh-CN" altLang="zh-CN" sz="2400" b="1" kern="100" dirty="0">
                <a:latin typeface="Times New Roman" panose="02020603050405020304" pitchFamily="18" charset="0"/>
                <a:ea typeface="黑体" panose="02010609060101010101" pitchFamily="49" charset="-122"/>
              </a:rPr>
              <a:t>通过</a:t>
            </a:r>
            <a:r>
              <a:rPr lang="en-US" altLang="zh-CN" sz="2400" b="1" kern="100" dirty="0">
                <a:latin typeface="Times New Roman" panose="02020603050405020304" pitchFamily="18" charset="0"/>
                <a:ea typeface="黑体" panose="02010609060101010101" pitchFamily="49" charset="-122"/>
              </a:rPr>
              <a:t>START</a:t>
            </a:r>
            <a:r>
              <a:rPr lang="zh-CN" altLang="zh-CN" sz="2400" b="1" kern="100" dirty="0">
                <a:latin typeface="Times New Roman" panose="02020603050405020304" pitchFamily="18" charset="0"/>
                <a:ea typeface="黑体" panose="02010609060101010101" pitchFamily="49" charset="-122"/>
              </a:rPr>
              <a:t>上升沿启动由</a:t>
            </a:r>
            <a:r>
              <a:rPr lang="en-US" altLang="zh-CN" sz="2400" b="1" kern="100" dirty="0">
                <a:latin typeface="Times New Roman" panose="02020603050405020304" pitchFamily="18" charset="0"/>
                <a:ea typeface="黑体" panose="02010609060101010101" pitchFamily="49" charset="-122"/>
              </a:rPr>
              <a:t>ADDC</a:t>
            </a:r>
            <a:r>
              <a:rPr lang="zh-CN" altLang="zh-CN" sz="2400" b="1" kern="100" dirty="0">
                <a:latin typeface="Times New Roman" panose="02020603050405020304" pitchFamily="18" charset="0"/>
                <a:ea typeface="黑体" panose="02010609060101010101" pitchFamily="49" charset="-122"/>
              </a:rPr>
              <a:t>、</a:t>
            </a:r>
            <a:r>
              <a:rPr lang="en-US" altLang="zh-CN" sz="2400" b="1" kern="100" dirty="0">
                <a:latin typeface="Times New Roman" panose="02020603050405020304" pitchFamily="18" charset="0"/>
                <a:ea typeface="黑体" panose="02010609060101010101" pitchFamily="49" charset="-122"/>
              </a:rPr>
              <a:t>ADDB</a:t>
            </a:r>
            <a:r>
              <a:rPr lang="zh-CN" altLang="zh-CN" sz="2400" b="1" kern="100" dirty="0">
                <a:latin typeface="Times New Roman" panose="02020603050405020304" pitchFamily="18" charset="0"/>
                <a:ea typeface="黑体" panose="02010609060101010101" pitchFamily="49" charset="-122"/>
              </a:rPr>
              <a:t>、</a:t>
            </a:r>
            <a:r>
              <a:rPr lang="en-US" altLang="zh-CN" sz="2400" b="1" kern="100" dirty="0">
                <a:latin typeface="Times New Roman" panose="02020603050405020304" pitchFamily="18" charset="0"/>
                <a:ea typeface="黑体" panose="02010609060101010101" pitchFamily="49" charset="-122"/>
              </a:rPr>
              <a:t>ADDA</a:t>
            </a:r>
            <a:r>
              <a:rPr lang="zh-CN" altLang="zh-CN" sz="2400" b="1" kern="100" dirty="0">
                <a:latin typeface="Times New Roman" panose="02020603050405020304" pitchFamily="18" charset="0"/>
                <a:ea typeface="黑体" panose="02010609060101010101" pitchFamily="49" charset="-122"/>
              </a:rPr>
              <a:t>选择的模拟通道进行转换，</a:t>
            </a:r>
            <a:r>
              <a:rPr lang="en-US" altLang="zh-CN" sz="2400" b="1" kern="100" dirty="0">
                <a:latin typeface="Times New Roman" panose="02020603050405020304" pitchFamily="18" charset="0"/>
                <a:ea typeface="黑体" panose="02010609060101010101" pitchFamily="49" charset="-122"/>
              </a:rPr>
              <a:t>A/D</a:t>
            </a:r>
            <a:r>
              <a:rPr lang="zh-CN" altLang="zh-CN" sz="2400" b="1" kern="100" dirty="0">
                <a:latin typeface="Times New Roman" panose="02020603050405020304" pitchFamily="18" charset="0"/>
                <a:ea typeface="黑体" panose="02010609060101010101" pitchFamily="49" charset="-122"/>
              </a:rPr>
              <a:t>器件将模拟输入量转换成数字量；当</a:t>
            </a:r>
            <a:r>
              <a:rPr lang="en-US" altLang="zh-CN" sz="2400" b="1" kern="100" dirty="0">
                <a:latin typeface="Times New Roman" panose="02020603050405020304" pitchFamily="18" charset="0"/>
                <a:ea typeface="黑体" panose="02010609060101010101" pitchFamily="49" charset="-122"/>
              </a:rPr>
              <a:t>EOC</a:t>
            </a:r>
            <a:r>
              <a:rPr lang="zh-CN" altLang="zh-CN" sz="2400" b="1" kern="100" dirty="0">
                <a:latin typeface="Times New Roman" panose="02020603050405020304" pitchFamily="18" charset="0"/>
                <a:ea typeface="黑体" panose="02010609060101010101" pitchFamily="49" charset="-122"/>
              </a:rPr>
              <a:t>状态信号为高电平时，表示转换结束，之后可以从数据线读取转换结果。</a:t>
            </a:r>
          </a:p>
        </p:txBody>
      </p:sp>
    </p:spTree>
    <p:extLst>
      <p:ext uri="{BB962C8B-B14F-4D97-AF65-F5344CB8AC3E}">
        <p14:creationId xmlns:p14="http://schemas.microsoft.com/office/powerpoint/2010/main" val="544660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sp>
        <p:nvSpPr>
          <p:cNvPr id="3" name="Rectangle 4">
            <a:extLst>
              <a:ext uri="{FF2B5EF4-FFF2-40B4-BE49-F238E27FC236}">
                <a16:creationId xmlns:a16="http://schemas.microsoft.com/office/drawing/2014/main" id="{96F2A5C6-4F33-4A8C-BB08-E81EB2EE5D1E}"/>
              </a:ext>
            </a:extLst>
          </p:cNvPr>
          <p:cNvSpPr>
            <a:spLocks noChangeArrowheads="1"/>
          </p:cNvSpPr>
          <p:nvPr/>
        </p:nvSpPr>
        <p:spPr bwMode="auto">
          <a:xfrm>
            <a:off x="776300" y="1318679"/>
            <a:ext cx="10792308"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defTabSz="914400" fontAlgn="base">
              <a:lnSpc>
                <a:spcPct val="130000"/>
              </a:lnSpc>
              <a:spcBef>
                <a:spcPct val="50000"/>
              </a:spcBef>
              <a:spcAft>
                <a:spcPct val="0"/>
              </a:spcAft>
              <a:buClrTx/>
              <a:buSzTx/>
              <a:buFontTx/>
              <a:buNone/>
            </a:pPr>
            <a:r>
              <a:rPr kumimoji="1" lang="en-US" altLang="zh-CN" sz="2400" b="1" dirty="0">
                <a:solidFill>
                  <a:srgbClr val="000000"/>
                </a:solidFill>
                <a:latin typeface="Times New Roman" panose="02020603050405020304" pitchFamily="18" charset="0"/>
                <a:ea typeface="黑体" panose="02010609060101010101" pitchFamily="49" charset="-122"/>
              </a:rPr>
              <a:t>    D/A</a:t>
            </a:r>
            <a:r>
              <a:rPr kumimoji="1" lang="zh-CN" altLang="en-US" sz="2400" b="1" dirty="0">
                <a:solidFill>
                  <a:srgbClr val="000000"/>
                </a:solidFill>
                <a:latin typeface="Times New Roman" panose="02020603050405020304" pitchFamily="18" charset="0"/>
                <a:ea typeface="黑体" panose="02010609060101010101" pitchFamily="49" charset="-122"/>
              </a:rPr>
              <a:t>转换器一般由</a:t>
            </a:r>
            <a:r>
              <a:rPr kumimoji="1" lang="zh-CN" altLang="en-US" sz="2400" b="1" dirty="0">
                <a:solidFill>
                  <a:srgbClr val="C00000"/>
                </a:solidFill>
                <a:latin typeface="Times New Roman" panose="02020603050405020304" pitchFamily="18" charset="0"/>
                <a:ea typeface="黑体" panose="02010609060101010101" pitchFamily="49" charset="-122"/>
              </a:rPr>
              <a:t>数码缓冲寄存器、模拟电子开关、参考电压、解码网络</a:t>
            </a:r>
            <a:r>
              <a:rPr kumimoji="1" lang="zh-CN" altLang="en-US" sz="2400" b="1" dirty="0">
                <a:solidFill>
                  <a:srgbClr val="000000"/>
                </a:solidFill>
                <a:latin typeface="Times New Roman" panose="02020603050405020304" pitchFamily="18" charset="0"/>
                <a:ea typeface="黑体" panose="02010609060101010101" pitchFamily="49" charset="-122"/>
              </a:rPr>
              <a:t>和</a:t>
            </a:r>
            <a:r>
              <a:rPr kumimoji="1" lang="zh-CN" altLang="en-US" sz="2400" b="1" dirty="0">
                <a:solidFill>
                  <a:srgbClr val="C00000"/>
                </a:solidFill>
                <a:latin typeface="Times New Roman" panose="02020603050405020304" pitchFamily="18" charset="0"/>
                <a:ea typeface="黑体" panose="02010609060101010101" pitchFamily="49" charset="-122"/>
              </a:rPr>
              <a:t>求和电路</a:t>
            </a:r>
            <a:r>
              <a:rPr kumimoji="1" lang="zh-CN" altLang="en-US" sz="2400" b="1" dirty="0">
                <a:solidFill>
                  <a:srgbClr val="000000"/>
                </a:solidFill>
                <a:latin typeface="Times New Roman" panose="02020603050405020304" pitchFamily="18" charset="0"/>
                <a:ea typeface="黑体" panose="02010609060101010101" pitchFamily="49" charset="-122"/>
              </a:rPr>
              <a:t>等组成。 </a:t>
            </a:r>
          </a:p>
        </p:txBody>
      </p:sp>
      <p:grpSp>
        <p:nvGrpSpPr>
          <p:cNvPr id="4" name="Group 23">
            <a:extLst>
              <a:ext uri="{FF2B5EF4-FFF2-40B4-BE49-F238E27FC236}">
                <a16:creationId xmlns:a16="http://schemas.microsoft.com/office/drawing/2014/main" id="{D098179B-0237-4A45-B324-3C5060667D76}"/>
              </a:ext>
            </a:extLst>
          </p:cNvPr>
          <p:cNvGrpSpPr>
            <a:grpSpLocks/>
          </p:cNvGrpSpPr>
          <p:nvPr/>
        </p:nvGrpSpPr>
        <p:grpSpPr bwMode="auto">
          <a:xfrm>
            <a:off x="1760537" y="2260635"/>
            <a:ext cx="8670925" cy="2487612"/>
            <a:chOff x="204" y="1251"/>
            <a:chExt cx="5462" cy="1567"/>
          </a:xfrm>
        </p:grpSpPr>
        <p:grpSp>
          <p:nvGrpSpPr>
            <p:cNvPr id="5" name="Group 21">
              <a:extLst>
                <a:ext uri="{FF2B5EF4-FFF2-40B4-BE49-F238E27FC236}">
                  <a16:creationId xmlns:a16="http://schemas.microsoft.com/office/drawing/2014/main" id="{1ABF5A44-794F-4F32-A2B8-4958BA2D9E5E}"/>
                </a:ext>
              </a:extLst>
            </p:cNvPr>
            <p:cNvGrpSpPr>
              <a:grpSpLocks/>
            </p:cNvGrpSpPr>
            <p:nvPr/>
          </p:nvGrpSpPr>
          <p:grpSpPr bwMode="auto">
            <a:xfrm>
              <a:off x="204" y="1251"/>
              <a:ext cx="5462" cy="1181"/>
              <a:chOff x="204" y="890"/>
              <a:chExt cx="5462" cy="1181"/>
            </a:xfrm>
          </p:grpSpPr>
          <p:sp>
            <p:nvSpPr>
              <p:cNvPr id="7" name="Text Box 6">
                <a:extLst>
                  <a:ext uri="{FF2B5EF4-FFF2-40B4-BE49-F238E27FC236}">
                    <a16:creationId xmlns:a16="http://schemas.microsoft.com/office/drawing/2014/main" id="{0CCE867B-DD61-4E39-AE00-38129F4A5B81}"/>
                  </a:ext>
                </a:extLst>
              </p:cNvPr>
              <p:cNvSpPr txBox="1">
                <a:spLocks noChangeArrowheads="1"/>
              </p:cNvSpPr>
              <p:nvPr/>
            </p:nvSpPr>
            <p:spPr bwMode="auto">
              <a:xfrm>
                <a:off x="748" y="1661"/>
                <a:ext cx="771" cy="41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数码缓冲寄存器</a:t>
                </a:r>
              </a:p>
            </p:txBody>
          </p:sp>
          <p:sp>
            <p:nvSpPr>
              <p:cNvPr id="8" name="Text Box 7">
                <a:extLst>
                  <a:ext uri="{FF2B5EF4-FFF2-40B4-BE49-F238E27FC236}">
                    <a16:creationId xmlns:a16="http://schemas.microsoft.com/office/drawing/2014/main" id="{4A2608A7-0569-43BD-9106-4BA8F0BF5DCE}"/>
                  </a:ext>
                </a:extLst>
              </p:cNvPr>
              <p:cNvSpPr txBox="1">
                <a:spLocks noChangeArrowheads="1"/>
              </p:cNvSpPr>
              <p:nvPr/>
            </p:nvSpPr>
            <p:spPr bwMode="auto">
              <a:xfrm>
                <a:off x="1955" y="1652"/>
                <a:ext cx="725" cy="41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n</a:t>
                </a: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位数控模拟开关</a:t>
                </a:r>
              </a:p>
            </p:txBody>
          </p:sp>
          <p:sp>
            <p:nvSpPr>
              <p:cNvPr id="9" name="Text Box 8">
                <a:extLst>
                  <a:ext uri="{FF2B5EF4-FFF2-40B4-BE49-F238E27FC236}">
                    <a16:creationId xmlns:a16="http://schemas.microsoft.com/office/drawing/2014/main" id="{7A0FC10E-8363-4641-AD88-3733EFD2E88F}"/>
                  </a:ext>
                </a:extLst>
              </p:cNvPr>
              <p:cNvSpPr txBox="1">
                <a:spLocks noChangeArrowheads="1"/>
              </p:cNvSpPr>
              <p:nvPr/>
            </p:nvSpPr>
            <p:spPr bwMode="auto">
              <a:xfrm>
                <a:off x="3071" y="1652"/>
                <a:ext cx="771" cy="40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解码网络</a:t>
                </a:r>
              </a:p>
            </p:txBody>
          </p:sp>
          <p:sp>
            <p:nvSpPr>
              <p:cNvPr id="10" name="Text Box 11">
                <a:extLst>
                  <a:ext uri="{FF2B5EF4-FFF2-40B4-BE49-F238E27FC236}">
                    <a16:creationId xmlns:a16="http://schemas.microsoft.com/office/drawing/2014/main" id="{BFF280B5-93F0-484D-96BA-0F0E54E1EBEE}"/>
                  </a:ext>
                </a:extLst>
              </p:cNvPr>
              <p:cNvSpPr txBox="1">
                <a:spLocks noChangeArrowheads="1"/>
              </p:cNvSpPr>
              <p:nvPr/>
            </p:nvSpPr>
            <p:spPr bwMode="auto">
              <a:xfrm>
                <a:off x="204" y="1389"/>
                <a:ext cx="77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1800" b="1" i="0" u="none" strike="noStrike" kern="0" cap="none" spc="0" normalizeH="0" baseline="0" noProof="0">
                    <a:ln>
                      <a:noFill/>
                    </a:ln>
                    <a:solidFill>
                      <a:srgbClr val="007572"/>
                    </a:solidFill>
                    <a:effectLst/>
                    <a:uLnTx/>
                    <a:uFillTx/>
                    <a:latin typeface="Arial" panose="020B0604020202020204" pitchFamily="34" charset="0"/>
                    <a:ea typeface="宋体" panose="02010600030101010101" pitchFamily="2" charset="-122"/>
                  </a:rPr>
                  <a:t>n</a:t>
                </a:r>
                <a:r>
                  <a:rPr kumimoji="0" lang="zh-CN" altLang="en-US" sz="1800" b="1" i="0" u="none" strike="noStrike" kern="0" cap="none" spc="0" normalizeH="0" baseline="0" noProof="0">
                    <a:ln>
                      <a:noFill/>
                    </a:ln>
                    <a:solidFill>
                      <a:srgbClr val="007572"/>
                    </a:solidFill>
                    <a:effectLst/>
                    <a:uLnTx/>
                    <a:uFillTx/>
                    <a:latin typeface="Arial" panose="020B0604020202020204" pitchFamily="34" charset="0"/>
                    <a:ea typeface="宋体" panose="02010600030101010101" pitchFamily="2" charset="-122"/>
                  </a:rPr>
                  <a:t>位数字量输入</a:t>
                </a:r>
              </a:p>
            </p:txBody>
          </p:sp>
          <p:sp>
            <p:nvSpPr>
              <p:cNvPr id="11" name="Text Box 12">
                <a:extLst>
                  <a:ext uri="{FF2B5EF4-FFF2-40B4-BE49-F238E27FC236}">
                    <a16:creationId xmlns:a16="http://schemas.microsoft.com/office/drawing/2014/main" id="{4449D67A-9569-43E7-944D-64BDED0EFBDB}"/>
                  </a:ext>
                </a:extLst>
              </p:cNvPr>
              <p:cNvSpPr txBox="1">
                <a:spLocks noChangeArrowheads="1"/>
              </p:cNvSpPr>
              <p:nvPr/>
            </p:nvSpPr>
            <p:spPr bwMode="auto">
              <a:xfrm>
                <a:off x="4985" y="1389"/>
                <a:ext cx="6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7572"/>
                    </a:solidFill>
                    <a:effectLst/>
                    <a:uLnTx/>
                    <a:uFillTx/>
                    <a:latin typeface="Arial" panose="020B0604020202020204" pitchFamily="34" charset="0"/>
                    <a:ea typeface="宋体" panose="02010600030101010101" pitchFamily="2" charset="-122"/>
                  </a:rPr>
                  <a:t>模拟量输出</a:t>
                </a:r>
              </a:p>
            </p:txBody>
          </p:sp>
          <p:sp>
            <p:nvSpPr>
              <p:cNvPr id="12" name="Text Box 13">
                <a:extLst>
                  <a:ext uri="{FF2B5EF4-FFF2-40B4-BE49-F238E27FC236}">
                    <a16:creationId xmlns:a16="http://schemas.microsoft.com/office/drawing/2014/main" id="{EB08BDD5-9435-4A48-BA50-0F3FCC5DD5F2}"/>
                  </a:ext>
                </a:extLst>
              </p:cNvPr>
              <p:cNvSpPr txBox="1">
                <a:spLocks noChangeArrowheads="1"/>
              </p:cNvSpPr>
              <p:nvPr/>
            </p:nvSpPr>
            <p:spPr bwMode="auto">
              <a:xfrm>
                <a:off x="4241" y="1652"/>
                <a:ext cx="771" cy="40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求和电路</a:t>
                </a:r>
              </a:p>
            </p:txBody>
          </p:sp>
          <p:sp>
            <p:nvSpPr>
              <p:cNvPr id="13" name="Text Box 14">
                <a:extLst>
                  <a:ext uri="{FF2B5EF4-FFF2-40B4-BE49-F238E27FC236}">
                    <a16:creationId xmlns:a16="http://schemas.microsoft.com/office/drawing/2014/main" id="{73545997-9903-49D8-B701-3221E1E76608}"/>
                  </a:ext>
                </a:extLst>
              </p:cNvPr>
              <p:cNvSpPr txBox="1">
                <a:spLocks noChangeArrowheads="1"/>
              </p:cNvSpPr>
              <p:nvPr/>
            </p:nvSpPr>
            <p:spPr bwMode="auto">
              <a:xfrm>
                <a:off x="3061" y="890"/>
                <a:ext cx="771" cy="40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rPr>
                  <a:t>参考电压</a:t>
                </a:r>
              </a:p>
            </p:txBody>
          </p:sp>
          <p:sp>
            <p:nvSpPr>
              <p:cNvPr id="14" name="AutoShape 15">
                <a:extLst>
                  <a:ext uri="{FF2B5EF4-FFF2-40B4-BE49-F238E27FC236}">
                    <a16:creationId xmlns:a16="http://schemas.microsoft.com/office/drawing/2014/main" id="{FDD416B9-7D0D-4E51-8BDE-52ECA2F68422}"/>
                  </a:ext>
                </a:extLst>
              </p:cNvPr>
              <p:cNvSpPr>
                <a:spLocks noChangeArrowheads="1"/>
              </p:cNvSpPr>
              <p:nvPr/>
            </p:nvSpPr>
            <p:spPr bwMode="auto">
              <a:xfrm>
                <a:off x="1519" y="1770"/>
                <a:ext cx="431" cy="159"/>
              </a:xfrm>
              <a:prstGeom prst="rightArrow">
                <a:avLst>
                  <a:gd name="adj1" fmla="val 50000"/>
                  <a:gd name="adj2" fmla="val 67767"/>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5" name="AutoShape 16">
                <a:extLst>
                  <a:ext uri="{FF2B5EF4-FFF2-40B4-BE49-F238E27FC236}">
                    <a16:creationId xmlns:a16="http://schemas.microsoft.com/office/drawing/2014/main" id="{9DDA389E-699B-440A-BA5B-E7E8F4662AB2}"/>
                  </a:ext>
                </a:extLst>
              </p:cNvPr>
              <p:cNvSpPr>
                <a:spLocks noChangeArrowheads="1"/>
              </p:cNvSpPr>
              <p:nvPr/>
            </p:nvSpPr>
            <p:spPr bwMode="auto">
              <a:xfrm>
                <a:off x="3856" y="1783"/>
                <a:ext cx="385" cy="159"/>
              </a:xfrm>
              <a:prstGeom prst="rightArrow">
                <a:avLst>
                  <a:gd name="adj1" fmla="val 50000"/>
                  <a:gd name="adj2" fmla="val 60535"/>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6" name="AutoShape 17">
                <a:extLst>
                  <a:ext uri="{FF2B5EF4-FFF2-40B4-BE49-F238E27FC236}">
                    <a16:creationId xmlns:a16="http://schemas.microsoft.com/office/drawing/2014/main" id="{BE163364-FD5C-43F8-B307-BFA400010364}"/>
                  </a:ext>
                </a:extLst>
              </p:cNvPr>
              <p:cNvSpPr>
                <a:spLocks noChangeArrowheads="1"/>
              </p:cNvSpPr>
              <p:nvPr/>
            </p:nvSpPr>
            <p:spPr bwMode="auto">
              <a:xfrm>
                <a:off x="5012" y="1779"/>
                <a:ext cx="431" cy="159"/>
              </a:xfrm>
              <a:prstGeom prst="rightArrow">
                <a:avLst>
                  <a:gd name="adj1" fmla="val 50000"/>
                  <a:gd name="adj2" fmla="val 67767"/>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7" name="AutoShape 18">
                <a:extLst>
                  <a:ext uri="{FF2B5EF4-FFF2-40B4-BE49-F238E27FC236}">
                    <a16:creationId xmlns:a16="http://schemas.microsoft.com/office/drawing/2014/main" id="{FD276306-F271-4B80-AF11-5B3963257E90}"/>
                  </a:ext>
                </a:extLst>
              </p:cNvPr>
              <p:cNvSpPr>
                <a:spLocks noChangeArrowheads="1"/>
              </p:cNvSpPr>
              <p:nvPr/>
            </p:nvSpPr>
            <p:spPr bwMode="auto">
              <a:xfrm>
                <a:off x="2681" y="1783"/>
                <a:ext cx="385" cy="159"/>
              </a:xfrm>
              <a:prstGeom prst="rightArrow">
                <a:avLst>
                  <a:gd name="adj1" fmla="val 50000"/>
                  <a:gd name="adj2" fmla="val 60535"/>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8" name="AutoShape 19">
                <a:extLst>
                  <a:ext uri="{FF2B5EF4-FFF2-40B4-BE49-F238E27FC236}">
                    <a16:creationId xmlns:a16="http://schemas.microsoft.com/office/drawing/2014/main" id="{FE0E532E-C98D-48F9-96E9-8CD39925E25E}"/>
                  </a:ext>
                </a:extLst>
              </p:cNvPr>
              <p:cNvSpPr>
                <a:spLocks noChangeArrowheads="1"/>
              </p:cNvSpPr>
              <p:nvPr/>
            </p:nvSpPr>
            <p:spPr bwMode="auto">
              <a:xfrm>
                <a:off x="313" y="1793"/>
                <a:ext cx="431" cy="159"/>
              </a:xfrm>
              <a:prstGeom prst="rightArrow">
                <a:avLst>
                  <a:gd name="adj1" fmla="val 50000"/>
                  <a:gd name="adj2" fmla="val 67767"/>
                </a:avLst>
              </a:prstGeom>
              <a:solidFill>
                <a:srgbClr val="CCEC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sp>
            <p:nvSpPr>
              <p:cNvPr id="19" name="Line 20">
                <a:extLst>
                  <a:ext uri="{FF2B5EF4-FFF2-40B4-BE49-F238E27FC236}">
                    <a16:creationId xmlns:a16="http://schemas.microsoft.com/office/drawing/2014/main" id="{631AFD7C-1B44-4EA5-8167-D13A80F935D9}"/>
                  </a:ext>
                </a:extLst>
              </p:cNvPr>
              <p:cNvSpPr>
                <a:spLocks noChangeShapeType="1"/>
              </p:cNvSpPr>
              <p:nvPr/>
            </p:nvSpPr>
            <p:spPr bwMode="auto">
              <a:xfrm>
                <a:off x="3415" y="1298"/>
                <a:ext cx="0" cy="363"/>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33CC"/>
                  </a:solidFill>
                  <a:effectLst/>
                  <a:uLnTx/>
                  <a:uFillTx/>
                  <a:latin typeface="Arial" panose="020B0604020202020204" pitchFamily="34" charset="0"/>
                  <a:ea typeface="宋体" panose="02010600030101010101" pitchFamily="2" charset="-122"/>
                </a:endParaRPr>
              </a:p>
            </p:txBody>
          </p:sp>
        </p:grpSp>
        <p:sp>
          <p:nvSpPr>
            <p:cNvPr id="6" name="Text Box 22">
              <a:extLst>
                <a:ext uri="{FF2B5EF4-FFF2-40B4-BE49-F238E27FC236}">
                  <a16:creationId xmlns:a16="http://schemas.microsoft.com/office/drawing/2014/main" id="{316FF491-0DAB-451B-927A-3AC7B9F20910}"/>
                </a:ext>
              </a:extLst>
            </p:cNvPr>
            <p:cNvSpPr txBox="1">
              <a:spLocks noChangeArrowheads="1"/>
            </p:cNvSpPr>
            <p:nvPr/>
          </p:nvSpPr>
          <p:spPr bwMode="auto">
            <a:xfrm>
              <a:off x="1927" y="2568"/>
              <a:ext cx="16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000" b="1" i="1" u="none" strike="noStrike" kern="0" cap="none" spc="0" normalizeH="0" baseline="0" noProof="0">
                  <a:ln>
                    <a:noFill/>
                  </a:ln>
                  <a:solidFill>
                    <a:srgbClr val="007572"/>
                  </a:solidFill>
                  <a:effectLst/>
                  <a:uLnTx/>
                  <a:uFillTx/>
                  <a:latin typeface="宋体" panose="02010600030101010101" pitchFamily="2" charset="-122"/>
                  <a:ea typeface="宋体" panose="02010600030101010101" pitchFamily="2" charset="-122"/>
                </a:rPr>
                <a:t>n </a:t>
              </a:r>
              <a:r>
                <a:rPr kumimoji="0" lang="zh-CN" altLang="en-US" sz="2000" b="1" i="0" u="none" strike="noStrike" kern="0" cap="none" spc="0" normalizeH="0" baseline="0" noProof="0">
                  <a:ln>
                    <a:noFill/>
                  </a:ln>
                  <a:solidFill>
                    <a:srgbClr val="007572"/>
                  </a:solidFill>
                  <a:effectLst/>
                  <a:uLnTx/>
                  <a:uFillTx/>
                  <a:latin typeface="宋体" panose="02010600030101010101" pitchFamily="2" charset="-122"/>
                  <a:ea typeface="宋体" panose="02010600030101010101" pitchFamily="2" charset="-122"/>
                </a:rPr>
                <a:t>位</a:t>
              </a:r>
              <a:r>
                <a:rPr kumimoji="0" lang="en-US" altLang="zh-CN" sz="2000" b="1" i="0" u="none" strike="noStrike" kern="0" cap="none" spc="0" normalizeH="0" baseline="0" noProof="0">
                  <a:ln>
                    <a:noFill/>
                  </a:ln>
                  <a:solidFill>
                    <a:srgbClr val="007572"/>
                  </a:solidFill>
                  <a:effectLst/>
                  <a:uLnTx/>
                  <a:uFillTx/>
                  <a:latin typeface="宋体" panose="02010600030101010101" pitchFamily="2" charset="-122"/>
                  <a:ea typeface="宋体" panose="02010600030101010101" pitchFamily="2" charset="-122"/>
                </a:rPr>
                <a:t>D/A</a:t>
              </a:r>
              <a:r>
                <a:rPr kumimoji="0" lang="zh-CN" altLang="en-US" sz="2000" b="1" i="0" u="none" strike="noStrike" kern="0" cap="none" spc="0" normalizeH="0" baseline="0" noProof="0">
                  <a:ln>
                    <a:noFill/>
                  </a:ln>
                  <a:solidFill>
                    <a:srgbClr val="007572"/>
                  </a:solidFill>
                  <a:effectLst/>
                  <a:uLnTx/>
                  <a:uFillTx/>
                  <a:latin typeface="宋体" panose="02010600030101010101" pitchFamily="2" charset="-122"/>
                  <a:ea typeface="宋体" panose="02010600030101010101" pitchFamily="2" charset="-122"/>
                </a:rPr>
                <a:t>转换器方框图</a:t>
              </a:r>
            </a:p>
          </p:txBody>
        </p:sp>
      </p:grpSp>
      <p:sp>
        <p:nvSpPr>
          <p:cNvPr id="21" name="Text Box 24">
            <a:extLst>
              <a:ext uri="{FF2B5EF4-FFF2-40B4-BE49-F238E27FC236}">
                <a16:creationId xmlns:a16="http://schemas.microsoft.com/office/drawing/2014/main" id="{3A2404C5-02D0-4254-84E8-D293EAE7DD23}"/>
              </a:ext>
            </a:extLst>
          </p:cNvPr>
          <p:cNvSpPr txBox="1">
            <a:spLocks noChangeArrowheads="1"/>
          </p:cNvSpPr>
          <p:nvPr/>
        </p:nvSpPr>
        <p:spPr bwMode="auto">
          <a:xfrm>
            <a:off x="776300" y="4868555"/>
            <a:ext cx="10576284"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eaLnBrk="1" fontAlgn="base" latinLnBrk="0" hangingPunct="1">
              <a:lnSpc>
                <a:spcPct val="130000"/>
              </a:lnSpc>
              <a:spcBef>
                <a:spcPct val="50000"/>
              </a:spcBef>
              <a:spcAft>
                <a:spcPct val="0"/>
              </a:spcAft>
              <a:buClrTx/>
              <a:buSzTx/>
              <a:buFontTx/>
              <a:buNone/>
              <a:tabLst/>
              <a:defRPr/>
            </a:pPr>
            <a:r>
              <a:rPr kumimoji="0" lang="en-US" altLang="zh-CN" sz="2400" b="1" i="0" u="none" strike="noStrike" kern="0" cap="none" spc="0" normalizeH="0" baseline="0" noProof="0" dirty="0">
                <a:ln>
                  <a:noFill/>
                </a:ln>
                <a:solidFill>
                  <a:srgbClr val="0033CC"/>
                </a:solidFill>
                <a:effectLst/>
                <a:uLnTx/>
                <a:uFillTx/>
                <a:latin typeface="Arial" panose="020B0604020202020204" pitchFamily="34" charset="0"/>
                <a:ea typeface="宋体" panose="02010600030101010101" pitchFamily="2" charset="-122"/>
              </a:rPr>
              <a:t>       </a:t>
            </a:r>
            <a:r>
              <a:rPr kumimoji="0" lang="zh-CN" altLang="en-US" sz="24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数字量以串行或并行方式输入，并存储在数码缓冲寄存器中；寄存器输出的每位数码驱动对应数位上的电子开关，</a:t>
            </a:r>
            <a:r>
              <a:rPr kumimoji="0" lang="zh-CN" altLang="en-US" sz="24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将在解码网络中获得的相应数位权值送入求和电路</a:t>
            </a:r>
            <a:r>
              <a:rPr kumimoji="0" lang="zh-CN" altLang="en-US" sz="24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；求和电路将各位权值相加，便得到与数字量对应的模拟量。</a:t>
            </a:r>
          </a:p>
        </p:txBody>
      </p:sp>
    </p:spTree>
    <p:extLst>
      <p:ext uri="{BB962C8B-B14F-4D97-AF65-F5344CB8AC3E}">
        <p14:creationId xmlns:p14="http://schemas.microsoft.com/office/powerpoint/2010/main" val="3154368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51384" y="188640"/>
            <a:ext cx="9066212" cy="792162"/>
          </a:xfrm>
        </p:spPr>
        <p:txBody>
          <a:bodyPr>
            <a:normAutofit/>
          </a:bodyPr>
          <a:lstStyle/>
          <a:p>
            <a:pPr algn="l">
              <a:buClrTx/>
              <a:buSzTx/>
              <a:buFontTx/>
            </a:pPr>
            <a:r>
              <a:rPr lang="en-US" altLang="zh-CN" sz="4000" b="1" dirty="0" smtClean="0">
                <a:solidFill>
                  <a:srgbClr val="333399"/>
                </a:solidFill>
                <a:latin typeface="Times New Roman" panose="02020603050405020304" pitchFamily="18" charset="0"/>
                <a:ea typeface="黑体" panose="02010609060101010101" pitchFamily="49" charset="-122"/>
              </a:rPr>
              <a:t>10.2 </a:t>
            </a:r>
            <a:r>
              <a:rPr lang="zh-CN" altLang="en-US" sz="4000" b="1" dirty="0">
                <a:solidFill>
                  <a:srgbClr val="333399"/>
                </a:solidFill>
                <a:latin typeface="Times New Roman" panose="02020603050405020304" pitchFamily="18" charset="0"/>
                <a:ea typeface="黑体" panose="02010609060101010101" pitchFamily="49" charset="-122"/>
              </a:rPr>
              <a:t>数模转换器</a:t>
            </a:r>
            <a:endParaRPr lang="en-US" altLang="zh-CN" sz="4000" b="1" dirty="0">
              <a:solidFill>
                <a:srgbClr val="333399"/>
              </a:solidFill>
              <a:latin typeface="Times New Roman" panose="02020603050405020304" pitchFamily="18" charset="0"/>
              <a:ea typeface="黑体" panose="02010609060101010101" pitchFamily="49" charset="-122"/>
            </a:endParaRPr>
          </a:p>
        </p:txBody>
      </p:sp>
      <p:graphicFrame>
        <p:nvGraphicFramePr>
          <p:cNvPr id="22" name="Object 13"/>
          <p:cNvGraphicFramePr>
            <a:graphicFrameLocks noChangeAspect="1"/>
          </p:cNvGraphicFramePr>
          <p:nvPr>
            <p:extLst>
              <p:ext uri="{D42A27DB-BD31-4B8C-83A1-F6EECF244321}">
                <p14:modId xmlns:p14="http://schemas.microsoft.com/office/powerpoint/2010/main" val="2206361063"/>
              </p:ext>
            </p:extLst>
          </p:nvPr>
        </p:nvGraphicFramePr>
        <p:xfrm>
          <a:off x="2444552" y="2226518"/>
          <a:ext cx="7827963" cy="3968750"/>
        </p:xfrm>
        <a:graphic>
          <a:graphicData uri="http://schemas.openxmlformats.org/presentationml/2006/ole">
            <mc:AlternateContent xmlns:mc="http://schemas.openxmlformats.org/markup-compatibility/2006">
              <mc:Choice xmlns:v="urn:schemas-microsoft-com:vml" Requires="v">
                <p:oleObj spid="_x0000_s32807" name="图片" r:id="rId3" imgW="5596128" imgH="2764536" progId="Word.Picture.8">
                  <p:embed/>
                </p:oleObj>
              </mc:Choice>
              <mc:Fallback>
                <p:oleObj name="图片" r:id="rId3" imgW="5596128" imgH="2764536" progId="Word.Picture.8">
                  <p:embed/>
                  <p:pic>
                    <p:nvPicPr>
                      <p:cNvPr id="1024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552" y="2226518"/>
                        <a:ext cx="7827963" cy="396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5"/>
          <p:cNvSpPr txBox="1">
            <a:spLocks noChangeArrowheads="1"/>
          </p:cNvSpPr>
          <p:nvPr/>
        </p:nvSpPr>
        <p:spPr bwMode="auto">
          <a:xfrm>
            <a:off x="695127" y="1753694"/>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 </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权电阻网络</a:t>
            </a:r>
            <a:r>
              <a:rPr kumimoji="1"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转换器 </a:t>
            </a:r>
          </a:p>
        </p:txBody>
      </p:sp>
      <p:sp>
        <p:nvSpPr>
          <p:cNvPr id="24" name="Text Box 6"/>
          <p:cNvSpPr txBox="1">
            <a:spLocks noChangeArrowheads="1"/>
          </p:cNvSpPr>
          <p:nvPr/>
        </p:nvSpPr>
        <p:spPr bwMode="auto">
          <a:xfrm>
            <a:off x="4295577" y="5753943"/>
            <a:ext cx="3151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权电阻网络</a:t>
            </a:r>
            <a:r>
              <a:rPr kumimoji="1" lang="en-US" altLang="zh-CN"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DAC</a:t>
            </a:r>
            <a:r>
              <a:rPr kumimoji="1" lang="zh-CN" altLang="en-US" sz="20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原理图 </a:t>
            </a:r>
          </a:p>
        </p:txBody>
      </p:sp>
      <p:sp>
        <p:nvSpPr>
          <p:cNvPr id="25" name="AutoShape 11"/>
          <p:cNvSpPr>
            <a:spLocks/>
          </p:cNvSpPr>
          <p:nvPr/>
        </p:nvSpPr>
        <p:spPr bwMode="auto">
          <a:xfrm>
            <a:off x="2063552" y="4961781"/>
            <a:ext cx="1076325" cy="403225"/>
          </a:xfrm>
          <a:prstGeom prst="borderCallout1">
            <a:avLst>
              <a:gd name="adj1" fmla="val 28347"/>
              <a:gd name="adj2" fmla="val 107079"/>
              <a:gd name="adj3" fmla="val -59449"/>
              <a:gd name="adj4" fmla="val 1243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3300"/>
                </a:solidFill>
              </a:rPr>
              <a:t>权电阻</a:t>
            </a:r>
          </a:p>
        </p:txBody>
      </p:sp>
      <p:sp>
        <p:nvSpPr>
          <p:cNvPr id="26" name="AutoShape 14"/>
          <p:cNvSpPr>
            <a:spLocks/>
          </p:cNvSpPr>
          <p:nvPr/>
        </p:nvSpPr>
        <p:spPr bwMode="auto">
          <a:xfrm>
            <a:off x="8543727" y="3026618"/>
            <a:ext cx="1800225" cy="403225"/>
          </a:xfrm>
          <a:prstGeom prst="borderCallout1">
            <a:avLst>
              <a:gd name="adj1" fmla="val 28347"/>
              <a:gd name="adj2" fmla="val -4231"/>
              <a:gd name="adj3" fmla="val 170472"/>
              <a:gd name="adj4" fmla="val -3959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3300"/>
                </a:solidFill>
              </a:rPr>
              <a:t>双向模拟开关</a:t>
            </a:r>
          </a:p>
        </p:txBody>
      </p:sp>
      <p:sp>
        <p:nvSpPr>
          <p:cNvPr id="27" name="Text Box 16"/>
          <p:cNvSpPr txBox="1">
            <a:spLocks noChangeArrowheads="1"/>
          </p:cNvSpPr>
          <p:nvPr/>
        </p:nvSpPr>
        <p:spPr bwMode="auto">
          <a:xfrm>
            <a:off x="4727377" y="2226518"/>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FF0000"/>
                </a:solidFill>
                <a:latin typeface="黑体" panose="02010609060101010101" pitchFamily="49" charset="-122"/>
                <a:ea typeface="黑体" panose="02010609060101010101" pitchFamily="49" charset="-122"/>
              </a:rPr>
              <a:t>数字量输入 </a:t>
            </a:r>
          </a:p>
        </p:txBody>
      </p:sp>
      <p:sp>
        <p:nvSpPr>
          <p:cNvPr id="28" name="Text Box 17"/>
          <p:cNvSpPr txBox="1">
            <a:spLocks noChangeArrowheads="1"/>
          </p:cNvSpPr>
          <p:nvPr/>
        </p:nvSpPr>
        <p:spPr bwMode="auto">
          <a:xfrm>
            <a:off x="10140752" y="4466481"/>
            <a:ext cx="3619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solidFill>
                  <a:srgbClr val="FF0000"/>
                </a:solidFill>
                <a:latin typeface="黑体" panose="02010609060101010101" pitchFamily="49" charset="-122"/>
                <a:ea typeface="黑体" panose="02010609060101010101" pitchFamily="49" charset="-122"/>
              </a:rPr>
              <a:t>模拟量输出 </a:t>
            </a:r>
          </a:p>
        </p:txBody>
      </p:sp>
      <p:sp>
        <p:nvSpPr>
          <p:cNvPr id="29" name="Text Box 18"/>
          <p:cNvSpPr txBox="1">
            <a:spLocks noChangeArrowheads="1"/>
          </p:cNvSpPr>
          <p:nvPr/>
        </p:nvSpPr>
        <p:spPr bwMode="auto">
          <a:xfrm>
            <a:off x="2927152" y="6338143"/>
            <a:ext cx="5976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黑体" panose="02010609060101010101" pitchFamily="49" charset="-122"/>
                <a:ea typeface="黑体" panose="02010609060101010101" pitchFamily="49" charset="-122"/>
              </a:rPr>
              <a:t>权电阻的排列顺序和权值的排列顺序相反。</a:t>
            </a:r>
          </a:p>
        </p:txBody>
      </p:sp>
      <p:sp>
        <p:nvSpPr>
          <p:cNvPr id="30" name="AutoShape 19"/>
          <p:cNvSpPr>
            <a:spLocks/>
          </p:cNvSpPr>
          <p:nvPr/>
        </p:nvSpPr>
        <p:spPr bwMode="auto">
          <a:xfrm>
            <a:off x="8840590" y="6338143"/>
            <a:ext cx="1728787" cy="403225"/>
          </a:xfrm>
          <a:prstGeom prst="borderCallout1">
            <a:avLst>
              <a:gd name="adj1" fmla="val 28347"/>
              <a:gd name="adj2" fmla="val -4407"/>
              <a:gd name="adj3" fmla="val -99213"/>
              <a:gd name="adj4" fmla="val -5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3300"/>
                </a:solidFill>
              </a:rPr>
              <a:t>运算放大器</a:t>
            </a:r>
          </a:p>
        </p:txBody>
      </p:sp>
      <p:sp>
        <p:nvSpPr>
          <p:cNvPr id="31" name="Text Box 9"/>
          <p:cNvSpPr txBox="1">
            <a:spLocks noChangeArrowheads="1"/>
          </p:cNvSpPr>
          <p:nvPr/>
        </p:nvSpPr>
        <p:spPr bwMode="auto">
          <a:xfrm>
            <a:off x="551384" y="1196231"/>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二、</a:t>
            </a:r>
            <a:r>
              <a:rPr kumimoji="1"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D/A</a:t>
            </a:r>
            <a:r>
              <a:rPr kumimoji="1"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转换器的主要电路形式</a:t>
            </a:r>
          </a:p>
        </p:txBody>
      </p:sp>
    </p:spTree>
    <p:extLst>
      <p:ext uri="{BB962C8B-B14F-4D97-AF65-F5344CB8AC3E}">
        <p14:creationId xmlns:p14="http://schemas.microsoft.com/office/powerpoint/2010/main" val="3796883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6fd5a85-dd53-4756-8c68-7b13f95484d1"/>
  <p:tag name="COMMONDATA" val="eyJoZGlkIjoiOTQxYmYwYWIyNTlkNjhkMDVjNDhjZDU0NDI1YWJiOWM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2993</TotalTime>
  <Words>7376</Words>
  <Application>Microsoft Office PowerPoint</Application>
  <PresentationFormat>宽屏</PresentationFormat>
  <Paragraphs>920</Paragraphs>
  <Slides>75</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8</vt:i4>
      </vt:variant>
      <vt:variant>
        <vt:lpstr>幻灯片标题</vt:lpstr>
      </vt:variant>
      <vt:variant>
        <vt:i4>75</vt:i4>
      </vt:variant>
    </vt:vector>
  </HeadingPairs>
  <TitlesOfParts>
    <vt:vector size="95" baseType="lpstr">
      <vt:lpstr>Arrows1</vt:lpstr>
      <vt:lpstr>等线</vt:lpstr>
      <vt:lpstr>等线 Light</vt:lpstr>
      <vt:lpstr>黑体</vt:lpstr>
      <vt:lpstr>楷体_GB2312</vt:lpstr>
      <vt:lpstr>宋体</vt:lpstr>
      <vt:lpstr>微软雅黑</vt:lpstr>
      <vt:lpstr>Arial</vt:lpstr>
      <vt:lpstr>Symbol</vt:lpstr>
      <vt:lpstr>Times New Roman</vt:lpstr>
      <vt:lpstr>Wingdings</vt:lpstr>
      <vt:lpstr>自定义设计方案</vt:lpstr>
      <vt:lpstr>图片</vt:lpstr>
      <vt:lpstr>公式</vt:lpstr>
      <vt:lpstr>Photo Editor 照片</vt:lpstr>
      <vt:lpstr>Microsoft 公式 3.0</vt:lpstr>
      <vt:lpstr>位图图像</vt:lpstr>
      <vt:lpstr>文档</vt:lpstr>
      <vt:lpstr>工作表</vt:lpstr>
      <vt:lpstr>Equation</vt:lpstr>
      <vt:lpstr>第 10 章 数模和模数转换</vt:lpstr>
      <vt:lpstr>第10章 数模和模数转换</vt:lpstr>
      <vt:lpstr>学 习 目 的</vt:lpstr>
      <vt:lpstr>重 点</vt:lpstr>
      <vt:lpstr>10.1 概述</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10.2 数模转换器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lpstr>10.3 模数转换器</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Administrator</cp:lastModifiedBy>
  <cp:revision>180</cp:revision>
  <dcterms:created xsi:type="dcterms:W3CDTF">2016-10-01T05:27:00Z</dcterms:created>
  <dcterms:modified xsi:type="dcterms:W3CDTF">2023-05-06T06:44:21Z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37CA59ADA50740BA9CF4282B0E64AB3F</vt:lpwstr>
  </property>
  <property fmtid="{D5CDD505-2E9C-101B-9397-08002B2CF9AE}" pid="4" name="KSOProductBuildVer">
    <vt:lpwstr>2052-11.1.0.13703</vt:lpwstr>
  </property>
</Properties>
</file>