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332" r:id="rId2"/>
    <p:sldId id="342" r:id="rId3"/>
    <p:sldId id="343" r:id="rId4"/>
    <p:sldId id="345" r:id="rId5"/>
    <p:sldId id="346" r:id="rId6"/>
    <p:sldId id="347" r:id="rId7"/>
    <p:sldId id="389" r:id="rId8"/>
    <p:sldId id="388" r:id="rId9"/>
    <p:sldId id="352" r:id="rId10"/>
    <p:sldId id="353" r:id="rId11"/>
    <p:sldId id="390" r:id="rId12"/>
    <p:sldId id="355" r:id="rId13"/>
    <p:sldId id="391" r:id="rId14"/>
    <p:sldId id="357" r:id="rId15"/>
    <p:sldId id="358" r:id="rId16"/>
    <p:sldId id="392" r:id="rId17"/>
    <p:sldId id="361" r:id="rId18"/>
    <p:sldId id="364" r:id="rId19"/>
    <p:sldId id="365" r:id="rId20"/>
    <p:sldId id="366" r:id="rId21"/>
    <p:sldId id="368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9" r:id="rId31"/>
    <p:sldId id="380" r:id="rId32"/>
    <p:sldId id="381" r:id="rId33"/>
    <p:sldId id="382" r:id="rId34"/>
    <p:sldId id="386" r:id="rId35"/>
    <p:sldId id="387" r:id="rId36"/>
    <p:sldId id="393" r:id="rId3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FF"/>
      </a:buClr>
      <a:buFont typeface="Wingdings" panose="05000000000000000000" pitchFamily="2" charset="2"/>
      <a:buNone/>
      <a:defRPr sz="2400" b="1" i="1" u="none" kern="1200" baseline="0">
        <a:solidFill>
          <a:srgbClr val="00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FF"/>
      </a:buClr>
      <a:buFont typeface="Wingdings" panose="05000000000000000000" pitchFamily="2" charset="2"/>
      <a:buNone/>
      <a:defRPr sz="2400" b="1" i="1" u="none" kern="1200" baseline="0">
        <a:solidFill>
          <a:srgbClr val="00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FF"/>
      </a:buClr>
      <a:buFont typeface="Wingdings" panose="05000000000000000000" pitchFamily="2" charset="2"/>
      <a:buNone/>
      <a:defRPr sz="2400" b="1" i="1" u="none" kern="1200" baseline="0">
        <a:solidFill>
          <a:srgbClr val="00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FF"/>
      </a:buClr>
      <a:buFont typeface="Wingdings" panose="05000000000000000000" pitchFamily="2" charset="2"/>
      <a:buNone/>
      <a:defRPr sz="2400" b="1" i="1" u="none" kern="1200" baseline="0">
        <a:solidFill>
          <a:srgbClr val="00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FF"/>
      </a:buClr>
      <a:buFont typeface="Wingdings" panose="05000000000000000000" pitchFamily="2" charset="2"/>
      <a:buNone/>
      <a:defRPr sz="2400" b="1" i="1" u="none" kern="1200" baseline="0">
        <a:solidFill>
          <a:srgbClr val="00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FF"/>
      </a:buClr>
      <a:buFont typeface="Wingdings" panose="05000000000000000000" pitchFamily="2" charset="2"/>
      <a:buNone/>
      <a:defRPr sz="2400" b="1" i="1" u="none" kern="1200" baseline="0">
        <a:solidFill>
          <a:srgbClr val="00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FF"/>
      </a:buClr>
      <a:buFont typeface="Wingdings" panose="05000000000000000000" pitchFamily="2" charset="2"/>
      <a:buNone/>
      <a:defRPr sz="2400" b="1" i="1" u="none" kern="1200" baseline="0">
        <a:solidFill>
          <a:srgbClr val="00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FF"/>
      </a:buClr>
      <a:buFont typeface="Wingdings" panose="05000000000000000000" pitchFamily="2" charset="2"/>
      <a:buNone/>
      <a:defRPr sz="2400" b="1" i="1" u="none" kern="1200" baseline="0">
        <a:solidFill>
          <a:srgbClr val="00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FF"/>
      </a:buClr>
      <a:buFont typeface="Wingdings" panose="05000000000000000000" pitchFamily="2" charset="2"/>
      <a:buNone/>
      <a:defRPr sz="2400" b="1" i="1" u="none" kern="1200" baseline="0">
        <a:solidFill>
          <a:srgbClr val="00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FF9999"/>
    <a:srgbClr val="CCFF33"/>
    <a:srgbClr val="3399FF"/>
    <a:srgbClr val="FF0000"/>
    <a:srgbClr val="FFFF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5"/>
    <p:restoredTop sz="88679"/>
  </p:normalViewPr>
  <p:slideViewPr>
    <p:cSldViewPr showGuides="1">
      <p:cViewPr varScale="1">
        <p:scale>
          <a:sx n="61" d="100"/>
          <a:sy n="61" d="100"/>
        </p:scale>
        <p:origin x="13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42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ClrTx/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ClrTx/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buClrTx/>
            </a:pPr>
            <a:fld id="{9A0DB2DC-4C9A-4742-B13C-FB6460FD3503}" type="slidenum">
              <a:rPr lang="en-US" altLang="zh-CN" sz="1200" b="0" i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z="1200" b="0" i="0" strike="noStrike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4</a:t>
            </a:fld>
            <a:endParaRPr lang="en-US" altLang="zh-CN" dirty="0"/>
          </a:p>
        </p:txBody>
      </p:sp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5</a:t>
            </a:fld>
            <a:endParaRPr lang="en-US" altLang="zh-CN" dirty="0"/>
          </a:p>
        </p:txBody>
      </p:sp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10</a:t>
            </a:fld>
            <a:endParaRPr lang="en-US" altLang="zh-CN" dirty="0"/>
          </a:p>
        </p:txBody>
      </p:sp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>
                <a:latin typeface="宋体" panose="02010600030101010101" pitchFamily="2" charset="-122"/>
              </a:rPr>
              <a:t>在自然语言中，用联结词连接的两个陈述句在内容上总是存在某种联系，而在数理逻辑中，关心的只是复合命题与构成复合命题的各原子命题之间的真值关系，即抽象的逻辑关系，并不关心各语句的具体内容。因此，内容上毫无联系的两个命题也能组成具有确定真值的复合命题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t>15</a:t>
            </a:fld>
            <a:endParaRPr lang="en-US" altLang="zh-CN" dirty="0"/>
          </a:p>
        </p:txBody>
      </p:sp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由于</a:t>
            </a:r>
            <a:r>
              <a:rPr lang="en-US" altLang="zh-CN" i="1" dirty="0">
                <a:solidFill>
                  <a:srgbClr val="FFFFFF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是给定的正整数，因而</a:t>
            </a:r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</a:rPr>
              <a:t>r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与</a:t>
            </a:r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</a:rPr>
              <a:t>s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的真值是客观存在的，但是我们不知道。可是</a:t>
            </a:r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</a:rPr>
              <a:t>r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与</a:t>
            </a:r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</a:rPr>
              <a:t>s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是有内在联系的，当</a:t>
            </a:r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</a:rPr>
              <a:t>r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为真</a:t>
            </a:r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</a:rPr>
              <a:t>(a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能被</a:t>
            </a:r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整除</a:t>
            </a:r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时，</a:t>
            </a:r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</a:rPr>
              <a:t>s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必为真</a:t>
            </a:r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</a:rPr>
              <a:t>(a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能被</a:t>
            </a:r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整除</a:t>
            </a:r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，于是</a:t>
            </a:r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</a:rPr>
              <a:t>r→s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不会出现前件真后件假的情况，因而</a:t>
            </a:r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</a:rPr>
              <a:t>r→s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的真值为</a:t>
            </a:r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。</a:t>
            </a:r>
          </a:p>
          <a:p>
            <a:pPr lvl="0" eaLnBrk="1" hangingPunct="1"/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</a:rPr>
              <a:t>(10)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中，将</a:t>
            </a:r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能被</a:t>
            </a:r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整除看成了</a:t>
            </a:r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能被</a:t>
            </a:r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整除的必要条件，因而应符号化为</a:t>
            </a:r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</a:rPr>
              <a:t>s→r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。由于</a:t>
            </a:r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能被</a:t>
            </a:r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整除不保证</a:t>
            </a:r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一定能被</a:t>
            </a:r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整除，所以当我们不知道给定的</a:t>
            </a:r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为何值时，也不能知道</a:t>
            </a:r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</a:rPr>
              <a:t>s→r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会不会出现前件为假的情况，因而也不知道</a:t>
            </a:r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</a:rPr>
              <a:t>s→r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</a:rPr>
              <a:t>的真值。 </a:t>
            </a:r>
          </a:p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6676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ClrTx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152400"/>
            <a:ext cx="2076450" cy="6248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152400"/>
            <a:ext cx="6076950" cy="6248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ClrTx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6096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3962400" cy="5257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962400" cy="5257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ClrTx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ClrTx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ClrTx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3962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962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ClrTx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ClrTx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ClrTx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ClrTx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ClrTx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ClrTx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600" y="1143000"/>
            <a:ext cx="8077200" cy="5257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ClrTx/>
              <a:buFontTx/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ClrTx/>
              <a:buFontTx/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ClrTx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aphicFrame>
        <p:nvGraphicFramePr>
          <p:cNvPr id="1031" name="Object 11"/>
          <p:cNvGraphicFramePr/>
          <p:nvPr userDrawn="1"/>
        </p:nvGraphicFramePr>
        <p:xfrm>
          <a:off x="323850" y="908050"/>
          <a:ext cx="8521700" cy="7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15" imgW="6858000" imgH="48895" progId="MS_ClipArt_Gallery.5">
                  <p:embed/>
                </p:oleObj>
              </mc:Choice>
              <mc:Fallback>
                <p:oleObj r:id="rId15" imgW="6858000" imgH="48895" progId="MS_ClipArt_Gallery.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3850" y="908050"/>
                        <a:ext cx="8521700" cy="73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Freeform 12"/>
          <p:cNvSpPr/>
          <p:nvPr userDrawn="1"/>
        </p:nvSpPr>
        <p:spPr>
          <a:xfrm>
            <a:off x="8609013" y="188913"/>
            <a:ext cx="390525" cy="149225"/>
          </a:xfrm>
          <a:custGeom>
            <a:avLst/>
            <a:gdLst/>
            <a:ahLst/>
            <a:cxnLst>
              <a:cxn ang="0">
                <a:pos x="11113" y="82550"/>
              </a:cxn>
              <a:cxn ang="0">
                <a:pos x="34925" y="76200"/>
              </a:cxn>
              <a:cxn ang="0">
                <a:pos x="60325" y="76200"/>
              </a:cxn>
              <a:cxn ang="0">
                <a:pos x="84138" y="79375"/>
              </a:cxn>
              <a:cxn ang="0">
                <a:pos x="109538" y="85725"/>
              </a:cxn>
              <a:cxn ang="0">
                <a:pos x="133350" y="93663"/>
              </a:cxn>
              <a:cxn ang="0">
                <a:pos x="157163" y="103188"/>
              </a:cxn>
              <a:cxn ang="0">
                <a:pos x="179388" y="114300"/>
              </a:cxn>
              <a:cxn ang="0">
                <a:pos x="196850" y="104775"/>
              </a:cxn>
              <a:cxn ang="0">
                <a:pos x="215900" y="76200"/>
              </a:cxn>
              <a:cxn ang="0">
                <a:pos x="238125" y="55563"/>
              </a:cxn>
              <a:cxn ang="0">
                <a:pos x="263525" y="38100"/>
              </a:cxn>
              <a:cxn ang="0">
                <a:pos x="290513" y="25400"/>
              </a:cxn>
              <a:cxn ang="0">
                <a:pos x="319088" y="14288"/>
              </a:cxn>
              <a:cxn ang="0">
                <a:pos x="347663" y="7938"/>
              </a:cxn>
              <a:cxn ang="0">
                <a:pos x="376238" y="1588"/>
              </a:cxn>
              <a:cxn ang="0">
                <a:pos x="376238" y="4763"/>
              </a:cxn>
              <a:cxn ang="0">
                <a:pos x="352425" y="17463"/>
              </a:cxn>
              <a:cxn ang="0">
                <a:pos x="328613" y="30163"/>
              </a:cxn>
              <a:cxn ang="0">
                <a:pos x="303213" y="44450"/>
              </a:cxn>
              <a:cxn ang="0">
                <a:pos x="280988" y="61913"/>
              </a:cxn>
              <a:cxn ang="0">
                <a:pos x="258763" y="80963"/>
              </a:cxn>
              <a:cxn ang="0">
                <a:pos x="241300" y="101600"/>
              </a:cxn>
              <a:cxn ang="0">
                <a:pos x="225425" y="125413"/>
              </a:cxn>
              <a:cxn ang="0">
                <a:pos x="214313" y="142875"/>
              </a:cxn>
              <a:cxn ang="0">
                <a:pos x="206375" y="147638"/>
              </a:cxn>
              <a:cxn ang="0">
                <a:pos x="195263" y="142875"/>
              </a:cxn>
              <a:cxn ang="0">
                <a:pos x="184150" y="138113"/>
              </a:cxn>
              <a:cxn ang="0">
                <a:pos x="169863" y="133350"/>
              </a:cxn>
              <a:cxn ang="0">
                <a:pos x="147638" y="123825"/>
              </a:cxn>
              <a:cxn ang="0">
                <a:pos x="125413" y="112713"/>
              </a:cxn>
              <a:cxn ang="0">
                <a:pos x="100013" y="101600"/>
              </a:cxn>
              <a:cxn ang="0">
                <a:pos x="74613" y="92075"/>
              </a:cxn>
              <a:cxn ang="0">
                <a:pos x="49213" y="85725"/>
              </a:cxn>
              <a:cxn ang="0">
                <a:pos x="26988" y="82550"/>
              </a:cxn>
              <a:cxn ang="0">
                <a:pos x="7938" y="84138"/>
              </a:cxn>
            </a:cxnLst>
            <a:rect l="0" t="0" r="0" b="0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Freeform 13"/>
          <p:cNvSpPr/>
          <p:nvPr userDrawn="1"/>
        </p:nvSpPr>
        <p:spPr>
          <a:xfrm>
            <a:off x="8243888" y="476250"/>
            <a:ext cx="468312" cy="177800"/>
          </a:xfrm>
          <a:custGeom>
            <a:avLst/>
            <a:gdLst/>
            <a:ahLst/>
            <a:cxnLst>
              <a:cxn ang="0">
                <a:pos x="12700" y="98425"/>
              </a:cxn>
              <a:cxn ang="0">
                <a:pos x="41275" y="90488"/>
              </a:cxn>
              <a:cxn ang="0">
                <a:pos x="71437" y="90488"/>
              </a:cxn>
              <a:cxn ang="0">
                <a:pos x="100012" y="93663"/>
              </a:cxn>
              <a:cxn ang="0">
                <a:pos x="130175" y="101600"/>
              </a:cxn>
              <a:cxn ang="0">
                <a:pos x="158750" y="111125"/>
              </a:cxn>
              <a:cxn ang="0">
                <a:pos x="187325" y="122238"/>
              </a:cxn>
              <a:cxn ang="0">
                <a:pos x="214312" y="134938"/>
              </a:cxn>
              <a:cxn ang="0">
                <a:pos x="234950" y="123825"/>
              </a:cxn>
              <a:cxn ang="0">
                <a:pos x="258762" y="90488"/>
              </a:cxn>
              <a:cxn ang="0">
                <a:pos x="285750" y="65088"/>
              </a:cxn>
              <a:cxn ang="0">
                <a:pos x="315912" y="44450"/>
              </a:cxn>
              <a:cxn ang="0">
                <a:pos x="347662" y="30163"/>
              </a:cxn>
              <a:cxn ang="0">
                <a:pos x="382587" y="15875"/>
              </a:cxn>
              <a:cxn ang="0">
                <a:pos x="415925" y="7938"/>
              </a:cxn>
              <a:cxn ang="0">
                <a:pos x="450850" y="1588"/>
              </a:cxn>
              <a:cxn ang="0">
                <a:pos x="450850" y="4763"/>
              </a:cxn>
              <a:cxn ang="0">
                <a:pos x="422275" y="20638"/>
              </a:cxn>
              <a:cxn ang="0">
                <a:pos x="393700" y="34925"/>
              </a:cxn>
              <a:cxn ang="0">
                <a:pos x="363537" y="52388"/>
              </a:cxn>
              <a:cxn ang="0">
                <a:pos x="336550" y="73025"/>
              </a:cxn>
              <a:cxn ang="0">
                <a:pos x="309562" y="95250"/>
              </a:cxn>
              <a:cxn ang="0">
                <a:pos x="288925" y="120650"/>
              </a:cxn>
              <a:cxn ang="0">
                <a:pos x="269875" y="149225"/>
              </a:cxn>
              <a:cxn ang="0">
                <a:pos x="257175" y="169863"/>
              </a:cxn>
              <a:cxn ang="0">
                <a:pos x="247650" y="176213"/>
              </a:cxn>
              <a:cxn ang="0">
                <a:pos x="233362" y="169863"/>
              </a:cxn>
              <a:cxn ang="0">
                <a:pos x="220662" y="163513"/>
              </a:cxn>
              <a:cxn ang="0">
                <a:pos x="203200" y="158750"/>
              </a:cxn>
              <a:cxn ang="0">
                <a:pos x="176212" y="147638"/>
              </a:cxn>
              <a:cxn ang="0">
                <a:pos x="149225" y="133350"/>
              </a:cxn>
              <a:cxn ang="0">
                <a:pos x="119062" y="120650"/>
              </a:cxn>
              <a:cxn ang="0">
                <a:pos x="88900" y="109538"/>
              </a:cxn>
              <a:cxn ang="0">
                <a:pos x="58737" y="101600"/>
              </a:cxn>
              <a:cxn ang="0">
                <a:pos x="31750" y="98425"/>
              </a:cxn>
              <a:cxn ang="0">
                <a:pos x="9525" y="100013"/>
              </a:cxn>
            </a:cxnLst>
            <a:rect l="0" t="0" r="0" b="0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34" name="Group 14"/>
          <p:cNvGrpSpPr/>
          <p:nvPr userDrawn="1"/>
        </p:nvGrpSpPr>
        <p:grpSpPr>
          <a:xfrm>
            <a:off x="107950" y="5013325"/>
            <a:ext cx="431800" cy="1550988"/>
            <a:chOff x="0" y="3182"/>
            <a:chExt cx="808" cy="998"/>
          </a:xfrm>
        </p:grpSpPr>
        <p:grpSp>
          <p:nvGrpSpPr>
            <p:cNvPr id="1035" name="Group 15"/>
            <p:cNvGrpSpPr/>
            <p:nvPr/>
          </p:nvGrpSpPr>
          <p:grpSpPr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1036" name="Freeform 16"/>
              <p:cNvSpPr/>
              <p:nvPr/>
            </p:nvSpPr>
            <p:spPr>
              <a:xfrm>
                <a:off x="1733" y="1324"/>
                <a:ext cx="77" cy="614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11" y="266"/>
                  </a:cxn>
                  <a:cxn ang="0">
                    <a:pos x="22" y="437"/>
                  </a:cxn>
                  <a:cxn ang="0">
                    <a:pos x="30" y="564"/>
                  </a:cxn>
                  <a:cxn ang="0">
                    <a:pos x="28" y="613"/>
                  </a:cxn>
                  <a:cxn ang="0">
                    <a:pos x="45" y="613"/>
                  </a:cxn>
                  <a:cxn ang="0">
                    <a:pos x="50" y="540"/>
                  </a:cxn>
                  <a:cxn ang="0">
                    <a:pos x="53" y="429"/>
                  </a:cxn>
                  <a:cxn ang="0">
                    <a:pos x="59" y="325"/>
                  </a:cxn>
                  <a:cxn ang="0">
                    <a:pos x="62" y="247"/>
                  </a:cxn>
                  <a:cxn ang="0">
                    <a:pos x="68" y="133"/>
                  </a:cxn>
                  <a:cxn ang="0">
                    <a:pos x="76" y="36"/>
                  </a:cxn>
                  <a:cxn ang="0">
                    <a:pos x="71" y="11"/>
                  </a:cxn>
                  <a:cxn ang="0">
                    <a:pos x="63" y="0"/>
                  </a:cxn>
                  <a:cxn ang="0">
                    <a:pos x="54" y="120"/>
                  </a:cxn>
                  <a:cxn ang="0">
                    <a:pos x="46" y="221"/>
                  </a:cxn>
                  <a:cxn ang="0">
                    <a:pos x="44" y="302"/>
                  </a:cxn>
                  <a:cxn ang="0">
                    <a:pos x="41" y="386"/>
                  </a:cxn>
                  <a:cxn ang="0">
                    <a:pos x="34" y="470"/>
                  </a:cxn>
                  <a:cxn ang="0">
                    <a:pos x="25" y="323"/>
                  </a:cxn>
                  <a:cxn ang="0">
                    <a:pos x="15" y="185"/>
                  </a:cxn>
                  <a:cxn ang="0">
                    <a:pos x="0" y="53"/>
                  </a:cxn>
                </a:cxnLst>
                <a:rect l="0" t="0" r="0" b="0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195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7" name="Freeform 17"/>
              <p:cNvSpPr/>
              <p:nvPr/>
            </p:nvSpPr>
            <p:spPr>
              <a:xfrm>
                <a:off x="1789" y="1583"/>
                <a:ext cx="122" cy="343"/>
              </a:xfrm>
              <a:custGeom>
                <a:avLst/>
                <a:gdLst/>
                <a:ahLst/>
                <a:cxnLst>
                  <a:cxn ang="0">
                    <a:pos x="0" y="158"/>
                  </a:cxn>
                  <a:cxn ang="0">
                    <a:pos x="10" y="228"/>
                  </a:cxn>
                  <a:cxn ang="0">
                    <a:pos x="20" y="284"/>
                  </a:cxn>
                  <a:cxn ang="0">
                    <a:pos x="26" y="325"/>
                  </a:cxn>
                  <a:cxn ang="0">
                    <a:pos x="25" y="342"/>
                  </a:cxn>
                  <a:cxn ang="0">
                    <a:pos x="40" y="342"/>
                  </a:cxn>
                  <a:cxn ang="0">
                    <a:pos x="44" y="317"/>
                  </a:cxn>
                  <a:cxn ang="0">
                    <a:pos x="46" y="281"/>
                  </a:cxn>
                  <a:cxn ang="0">
                    <a:pos x="52" y="248"/>
                  </a:cxn>
                  <a:cxn ang="0">
                    <a:pos x="55" y="222"/>
                  </a:cxn>
                  <a:cxn ang="0">
                    <a:pos x="60" y="185"/>
                  </a:cxn>
                  <a:cxn ang="0">
                    <a:pos x="67" y="153"/>
                  </a:cxn>
                  <a:cxn ang="0">
                    <a:pos x="72" y="125"/>
                  </a:cxn>
                  <a:cxn ang="0">
                    <a:pos x="78" y="94"/>
                  </a:cxn>
                  <a:cxn ang="0">
                    <a:pos x="87" y="65"/>
                  </a:cxn>
                  <a:cxn ang="0">
                    <a:pos x="98" y="39"/>
                  </a:cxn>
                  <a:cxn ang="0">
                    <a:pos x="115" y="15"/>
                  </a:cxn>
                  <a:cxn ang="0">
                    <a:pos x="121" y="5"/>
                  </a:cxn>
                  <a:cxn ang="0">
                    <a:pos x="114" y="0"/>
                  </a:cxn>
                  <a:cxn ang="0">
                    <a:pos x="103" y="10"/>
                  </a:cxn>
                  <a:cxn ang="0">
                    <a:pos x="87" y="32"/>
                  </a:cxn>
                  <a:cxn ang="0">
                    <a:pos x="76" y="56"/>
                  </a:cxn>
                  <a:cxn ang="0">
                    <a:pos x="67" y="80"/>
                  </a:cxn>
                  <a:cxn ang="0">
                    <a:pos x="61" y="111"/>
                  </a:cxn>
                  <a:cxn ang="0">
                    <a:pos x="56" y="142"/>
                  </a:cxn>
                  <a:cxn ang="0">
                    <a:pos x="48" y="181"/>
                  </a:cxn>
                  <a:cxn ang="0">
                    <a:pos x="41" y="213"/>
                  </a:cxn>
                  <a:cxn ang="0">
                    <a:pos x="38" y="240"/>
                  </a:cxn>
                  <a:cxn ang="0">
                    <a:pos x="37" y="267"/>
                  </a:cxn>
                  <a:cxn ang="0">
                    <a:pos x="31" y="295"/>
                  </a:cxn>
                  <a:cxn ang="0">
                    <a:pos x="22" y="247"/>
                  </a:cxn>
                  <a:cxn ang="0">
                    <a:pos x="13" y="201"/>
                  </a:cxn>
                  <a:cxn ang="0">
                    <a:pos x="0" y="158"/>
                  </a:cxn>
                </a:cxnLst>
                <a:rect l="0" t="0" r="0" b="0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195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8" name="Freeform 18"/>
              <p:cNvSpPr/>
              <p:nvPr/>
            </p:nvSpPr>
            <p:spPr>
              <a:xfrm>
                <a:off x="1685" y="1239"/>
                <a:ext cx="264" cy="391"/>
              </a:xfrm>
              <a:custGeom>
                <a:avLst/>
                <a:gdLst/>
                <a:ahLst/>
                <a:cxnLst>
                  <a:cxn ang="0">
                    <a:pos x="106" y="123"/>
                  </a:cxn>
                  <a:cxn ang="0">
                    <a:pos x="115" y="135"/>
                  </a:cxn>
                  <a:cxn ang="0">
                    <a:pos x="162" y="114"/>
                  </a:cxn>
                  <a:cxn ang="0">
                    <a:pos x="209" y="81"/>
                  </a:cxn>
                  <a:cxn ang="0">
                    <a:pos x="231" y="46"/>
                  </a:cxn>
                  <a:cxn ang="0">
                    <a:pos x="218" y="76"/>
                  </a:cxn>
                  <a:cxn ang="0">
                    <a:pos x="182" y="109"/>
                  </a:cxn>
                  <a:cxn ang="0">
                    <a:pos x="141" y="138"/>
                  </a:cxn>
                  <a:cxn ang="0">
                    <a:pos x="101" y="159"/>
                  </a:cxn>
                  <a:cxn ang="0">
                    <a:pos x="118" y="178"/>
                  </a:cxn>
                  <a:cxn ang="0">
                    <a:pos x="154" y="180"/>
                  </a:cxn>
                  <a:cxn ang="0">
                    <a:pos x="200" y="187"/>
                  </a:cxn>
                  <a:cxn ang="0">
                    <a:pos x="237" y="204"/>
                  </a:cxn>
                  <a:cxn ang="0">
                    <a:pos x="249" y="215"/>
                  </a:cxn>
                  <a:cxn ang="0">
                    <a:pos x="211" y="204"/>
                  </a:cxn>
                  <a:cxn ang="0">
                    <a:pos x="161" y="198"/>
                  </a:cxn>
                  <a:cxn ang="0">
                    <a:pos x="113" y="195"/>
                  </a:cxn>
                  <a:cxn ang="0">
                    <a:pos x="87" y="203"/>
                  </a:cxn>
                  <a:cxn ang="0">
                    <a:pos x="92" y="248"/>
                  </a:cxn>
                  <a:cxn ang="0">
                    <a:pos x="92" y="307"/>
                  </a:cxn>
                  <a:cxn ang="0">
                    <a:pos x="76" y="354"/>
                  </a:cxn>
                  <a:cxn ang="0">
                    <a:pos x="46" y="390"/>
                  </a:cxn>
                  <a:cxn ang="0">
                    <a:pos x="50" y="346"/>
                  </a:cxn>
                  <a:cxn ang="0">
                    <a:pos x="61" y="299"/>
                  </a:cxn>
                  <a:cxn ang="0">
                    <a:pos x="66" y="238"/>
                  </a:cxn>
                  <a:cxn ang="0">
                    <a:pos x="64" y="198"/>
                  </a:cxn>
                  <a:cxn ang="0">
                    <a:pos x="48" y="221"/>
                  </a:cxn>
                  <a:cxn ang="0">
                    <a:pos x="39" y="273"/>
                  </a:cxn>
                  <a:cxn ang="0">
                    <a:pos x="32" y="325"/>
                  </a:cxn>
                  <a:cxn ang="0">
                    <a:pos x="10" y="364"/>
                  </a:cxn>
                  <a:cxn ang="0">
                    <a:pos x="2" y="364"/>
                  </a:cxn>
                  <a:cxn ang="0">
                    <a:pos x="2" y="324"/>
                  </a:cxn>
                  <a:cxn ang="0">
                    <a:pos x="17" y="287"/>
                  </a:cxn>
                  <a:cxn ang="0">
                    <a:pos x="34" y="239"/>
                  </a:cxn>
                  <a:cxn ang="0">
                    <a:pos x="42" y="204"/>
                  </a:cxn>
                  <a:cxn ang="0">
                    <a:pos x="26" y="182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13" y="161"/>
                  </a:cxn>
                  <a:cxn ang="0">
                    <a:pos x="13" y="138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4" y="122"/>
                  </a:cxn>
                  <a:cxn ang="0">
                    <a:pos x="53" y="157"/>
                  </a:cxn>
                  <a:cxn ang="0">
                    <a:pos x="55" y="130"/>
                  </a:cxn>
                  <a:cxn ang="0">
                    <a:pos x="24" y="91"/>
                  </a:cxn>
                  <a:cxn ang="0">
                    <a:pos x="2" y="65"/>
                  </a:cxn>
                  <a:cxn ang="0">
                    <a:pos x="2" y="65"/>
                  </a:cxn>
                  <a:cxn ang="0">
                    <a:pos x="2" y="48"/>
                  </a:cxn>
                  <a:cxn ang="0">
                    <a:pos x="30" y="87"/>
                  </a:cxn>
                  <a:cxn ang="0">
                    <a:pos x="61" y="138"/>
                  </a:cxn>
                  <a:cxn ang="0">
                    <a:pos x="79" y="127"/>
                  </a:cxn>
                  <a:cxn ang="0">
                    <a:pos x="105" y="87"/>
                  </a:cxn>
                  <a:cxn ang="0">
                    <a:pos x="138" y="39"/>
                  </a:cxn>
                  <a:cxn ang="0">
                    <a:pos x="164" y="6"/>
                  </a:cxn>
                  <a:cxn ang="0">
                    <a:pos x="162" y="29"/>
                  </a:cxn>
                  <a:cxn ang="0">
                    <a:pos x="136" y="76"/>
                  </a:cxn>
                </a:cxnLst>
                <a:rect l="0" t="0" r="0" b="0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195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39" name="Group 19"/>
              <p:cNvGrpSpPr/>
              <p:nvPr/>
            </p:nvGrpSpPr>
            <p:grpSpPr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1040" name="Freeform 20"/>
                <p:cNvSpPr/>
                <p:nvPr/>
              </p:nvSpPr>
              <p:spPr>
                <a:xfrm>
                  <a:off x="1736" y="1454"/>
                  <a:ext cx="454" cy="353"/>
                </a:xfrm>
                <a:custGeom>
                  <a:avLst/>
                  <a:gdLst/>
                  <a:ahLst/>
                  <a:cxnLst>
                    <a:cxn ang="0">
                      <a:pos x="172" y="43"/>
                    </a:cxn>
                    <a:cxn ang="0">
                      <a:pos x="208" y="14"/>
                    </a:cxn>
                    <a:cxn ang="0">
                      <a:pos x="253" y="3"/>
                    </a:cxn>
                    <a:cxn ang="0">
                      <a:pos x="301" y="2"/>
                    </a:cxn>
                    <a:cxn ang="0">
                      <a:pos x="314" y="7"/>
                    </a:cxn>
                    <a:cxn ang="0">
                      <a:pos x="281" y="15"/>
                    </a:cxn>
                    <a:cxn ang="0">
                      <a:pos x="244" y="27"/>
                    </a:cxn>
                    <a:cxn ang="0">
                      <a:pos x="201" y="57"/>
                    </a:cxn>
                    <a:cxn ang="0">
                      <a:pos x="197" y="97"/>
                    </a:cxn>
                    <a:cxn ang="0">
                      <a:pos x="260" y="72"/>
                    </a:cxn>
                    <a:cxn ang="0">
                      <a:pos x="311" y="69"/>
                    </a:cxn>
                    <a:cxn ang="0">
                      <a:pos x="365" y="74"/>
                    </a:cxn>
                    <a:cxn ang="0">
                      <a:pos x="429" y="82"/>
                    </a:cxn>
                    <a:cxn ang="0">
                      <a:pos x="430" y="83"/>
                    </a:cxn>
                    <a:cxn ang="0">
                      <a:pos x="368" y="86"/>
                    </a:cxn>
                    <a:cxn ang="0">
                      <a:pos x="312" y="87"/>
                    </a:cxn>
                    <a:cxn ang="0">
                      <a:pos x="262" y="93"/>
                    </a:cxn>
                    <a:cxn ang="0">
                      <a:pos x="206" y="106"/>
                    </a:cxn>
                    <a:cxn ang="0">
                      <a:pos x="229" y="127"/>
                    </a:cxn>
                    <a:cxn ang="0">
                      <a:pos x="246" y="147"/>
                    </a:cxn>
                    <a:cxn ang="0">
                      <a:pos x="190" y="129"/>
                    </a:cxn>
                    <a:cxn ang="0">
                      <a:pos x="179" y="140"/>
                    </a:cxn>
                    <a:cxn ang="0">
                      <a:pos x="239" y="150"/>
                    </a:cxn>
                    <a:cxn ang="0">
                      <a:pos x="291" y="162"/>
                    </a:cxn>
                    <a:cxn ang="0">
                      <a:pos x="331" y="196"/>
                    </a:cxn>
                    <a:cxn ang="0">
                      <a:pos x="362" y="242"/>
                    </a:cxn>
                    <a:cxn ang="0">
                      <a:pos x="355" y="250"/>
                    </a:cxn>
                    <a:cxn ang="0">
                      <a:pos x="314" y="221"/>
                    </a:cxn>
                    <a:cxn ang="0">
                      <a:pos x="267" y="189"/>
                    </a:cxn>
                    <a:cxn ang="0">
                      <a:pos x="218" y="167"/>
                    </a:cxn>
                    <a:cxn ang="0">
                      <a:pos x="186" y="160"/>
                    </a:cxn>
                    <a:cxn ang="0">
                      <a:pos x="213" y="195"/>
                    </a:cxn>
                    <a:cxn ang="0">
                      <a:pos x="246" y="242"/>
                    </a:cxn>
                    <a:cxn ang="0">
                      <a:pos x="264" y="284"/>
                    </a:cxn>
                    <a:cxn ang="0">
                      <a:pos x="263" y="323"/>
                    </a:cxn>
                    <a:cxn ang="0">
                      <a:pos x="239" y="280"/>
                    </a:cxn>
                    <a:cxn ang="0">
                      <a:pos x="215" y="233"/>
                    </a:cxn>
                    <a:cxn ang="0">
                      <a:pos x="187" y="191"/>
                    </a:cxn>
                    <a:cxn ang="0">
                      <a:pos x="162" y="154"/>
                    </a:cxn>
                    <a:cxn ang="0">
                      <a:pos x="119" y="175"/>
                    </a:cxn>
                    <a:cxn ang="0">
                      <a:pos x="83" y="228"/>
                    </a:cxn>
                    <a:cxn ang="0">
                      <a:pos x="53" y="282"/>
                    </a:cxn>
                    <a:cxn ang="0">
                      <a:pos x="19" y="331"/>
                    </a:cxn>
                    <a:cxn ang="0">
                      <a:pos x="8" y="325"/>
                    </a:cxn>
                    <a:cxn ang="0">
                      <a:pos x="48" y="263"/>
                    </a:cxn>
                    <a:cxn ang="0">
                      <a:pos x="85" y="215"/>
                    </a:cxn>
                    <a:cxn ang="0">
                      <a:pos x="116" y="167"/>
                    </a:cxn>
                    <a:cxn ang="0">
                      <a:pos x="143" y="130"/>
                    </a:cxn>
                    <a:cxn ang="0">
                      <a:pos x="102" y="86"/>
                    </a:cxn>
                    <a:cxn ang="0">
                      <a:pos x="44" y="62"/>
                    </a:cxn>
                    <a:cxn ang="0">
                      <a:pos x="21" y="49"/>
                    </a:cxn>
                    <a:cxn ang="0">
                      <a:pos x="65" y="63"/>
                    </a:cxn>
                    <a:cxn ang="0">
                      <a:pos x="126" y="93"/>
                    </a:cxn>
                  </a:cxnLst>
                  <a:rect l="0" t="0" r="0" b="0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1" name="Freeform 21"/>
                <p:cNvSpPr/>
                <p:nvPr/>
              </p:nvSpPr>
              <p:spPr>
                <a:xfrm>
                  <a:off x="1899" y="1641"/>
                  <a:ext cx="39" cy="19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5" y="9"/>
                    </a:cxn>
                    <a:cxn ang="0">
                      <a:pos x="28" y="15"/>
                    </a:cxn>
                    <a:cxn ang="0">
                      <a:pos x="34" y="24"/>
                    </a:cxn>
                    <a:cxn ang="0">
                      <a:pos x="36" y="33"/>
                    </a:cxn>
                    <a:cxn ang="0">
                      <a:pos x="37" y="43"/>
                    </a:cxn>
                    <a:cxn ang="0">
                      <a:pos x="37" y="56"/>
                    </a:cxn>
                    <a:cxn ang="0">
                      <a:pos x="38" y="64"/>
                    </a:cxn>
                    <a:cxn ang="0">
                      <a:pos x="37" y="75"/>
                    </a:cxn>
                    <a:cxn ang="0">
                      <a:pos x="36" y="86"/>
                    </a:cxn>
                    <a:cxn ang="0">
                      <a:pos x="34" y="97"/>
                    </a:cxn>
                    <a:cxn ang="0">
                      <a:pos x="31" y="113"/>
                    </a:cxn>
                    <a:cxn ang="0">
                      <a:pos x="29" y="122"/>
                    </a:cxn>
                    <a:cxn ang="0">
                      <a:pos x="24" y="132"/>
                    </a:cxn>
                    <a:cxn ang="0">
                      <a:pos x="18" y="144"/>
                    </a:cxn>
                    <a:cxn ang="0">
                      <a:pos x="12" y="155"/>
                    </a:cxn>
                    <a:cxn ang="0">
                      <a:pos x="7" y="165"/>
                    </a:cxn>
                    <a:cxn ang="0">
                      <a:pos x="3" y="174"/>
                    </a:cxn>
                    <a:cxn ang="0">
                      <a:pos x="0" y="192"/>
                    </a:cxn>
                    <a:cxn ang="0">
                      <a:pos x="1" y="174"/>
                    </a:cxn>
                    <a:cxn ang="0">
                      <a:pos x="3" y="162"/>
                    </a:cxn>
                    <a:cxn ang="0">
                      <a:pos x="4" y="151"/>
                    </a:cxn>
                    <a:cxn ang="0">
                      <a:pos x="5" y="139"/>
                    </a:cxn>
                    <a:cxn ang="0">
                      <a:pos x="7" y="124"/>
                    </a:cxn>
                    <a:cxn ang="0">
                      <a:pos x="10" y="113"/>
                    </a:cxn>
                    <a:cxn ang="0">
                      <a:pos x="12" y="102"/>
                    </a:cxn>
                    <a:cxn ang="0">
                      <a:pos x="15" y="93"/>
                    </a:cxn>
                    <a:cxn ang="0">
                      <a:pos x="18" y="82"/>
                    </a:cxn>
                    <a:cxn ang="0">
                      <a:pos x="20" y="72"/>
                    </a:cxn>
                    <a:cxn ang="0">
                      <a:pos x="22" y="61"/>
                    </a:cxn>
                    <a:cxn ang="0">
                      <a:pos x="23" y="52"/>
                    </a:cxn>
                    <a:cxn ang="0">
                      <a:pos x="24" y="41"/>
                    </a:cxn>
                    <a:cxn ang="0">
                      <a:pos x="24" y="30"/>
                    </a:cxn>
                    <a:cxn ang="0">
                      <a:pos x="24" y="15"/>
                    </a:cxn>
                    <a:cxn ang="0">
                      <a:pos x="22" y="8"/>
                    </a:cxn>
                    <a:cxn ang="0">
                      <a:pos x="20" y="0"/>
                    </a:cxn>
                  </a:cxnLst>
                  <a:rect l="0" t="0" r="0" b="0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2" name="Freeform 22"/>
                <p:cNvSpPr/>
                <p:nvPr/>
              </p:nvSpPr>
              <p:spPr>
                <a:xfrm>
                  <a:off x="1715" y="1535"/>
                  <a:ext cx="172" cy="50"/>
                </a:xfrm>
                <a:custGeom>
                  <a:avLst/>
                  <a:gdLst/>
                  <a:ahLst/>
                  <a:cxnLst>
                    <a:cxn ang="0">
                      <a:pos x="171" y="49"/>
                    </a:cxn>
                    <a:cxn ang="0">
                      <a:pos x="168" y="40"/>
                    </a:cxn>
                    <a:cxn ang="0">
                      <a:pos x="164" y="33"/>
                    </a:cxn>
                    <a:cxn ang="0">
                      <a:pos x="161" y="31"/>
                    </a:cxn>
                    <a:cxn ang="0">
                      <a:pos x="154" y="29"/>
                    </a:cxn>
                    <a:cxn ang="0">
                      <a:pos x="148" y="27"/>
                    </a:cxn>
                    <a:cxn ang="0">
                      <a:pos x="141" y="29"/>
                    </a:cxn>
                    <a:cxn ang="0">
                      <a:pos x="133" y="30"/>
                    </a:cxn>
                    <a:cxn ang="0">
                      <a:pos x="124" y="27"/>
                    </a:cxn>
                    <a:cxn ang="0">
                      <a:pos x="112" y="22"/>
                    </a:cxn>
                    <a:cxn ang="0">
                      <a:pos x="101" y="18"/>
                    </a:cxn>
                    <a:cxn ang="0">
                      <a:pos x="93" y="16"/>
                    </a:cxn>
                    <a:cxn ang="0">
                      <a:pos x="80" y="12"/>
                    </a:cxn>
                    <a:cxn ang="0">
                      <a:pos x="67" y="8"/>
                    </a:cxn>
                    <a:cxn ang="0">
                      <a:pos x="55" y="5"/>
                    </a:cxn>
                    <a:cxn ang="0">
                      <a:pos x="42" y="1"/>
                    </a:cxn>
                    <a:cxn ang="0">
                      <a:pos x="28" y="1"/>
                    </a:cxn>
                    <a:cxn ang="0">
                      <a:pos x="15" y="0"/>
                    </a:cxn>
                    <a:cxn ang="0">
                      <a:pos x="12" y="1"/>
                    </a:cxn>
                    <a:cxn ang="0">
                      <a:pos x="7" y="4"/>
                    </a:cxn>
                    <a:cxn ang="0">
                      <a:pos x="3" y="7"/>
                    </a:cxn>
                    <a:cxn ang="0">
                      <a:pos x="0" y="11"/>
                    </a:cxn>
                    <a:cxn ang="0">
                      <a:pos x="5" y="11"/>
                    </a:cxn>
                    <a:cxn ang="0">
                      <a:pos x="12" y="12"/>
                    </a:cxn>
                    <a:cxn ang="0">
                      <a:pos x="19" y="12"/>
                    </a:cxn>
                    <a:cxn ang="0">
                      <a:pos x="23" y="11"/>
                    </a:cxn>
                    <a:cxn ang="0">
                      <a:pos x="30" y="11"/>
                    </a:cxn>
                    <a:cxn ang="0">
                      <a:pos x="39" y="11"/>
                    </a:cxn>
                    <a:cxn ang="0">
                      <a:pos x="51" y="11"/>
                    </a:cxn>
                    <a:cxn ang="0">
                      <a:pos x="61" y="12"/>
                    </a:cxn>
                    <a:cxn ang="0">
                      <a:pos x="71" y="14"/>
                    </a:cxn>
                    <a:cxn ang="0">
                      <a:pos x="81" y="15"/>
                    </a:cxn>
                    <a:cxn ang="0">
                      <a:pos x="92" y="16"/>
                    </a:cxn>
                    <a:cxn ang="0">
                      <a:pos x="100" y="19"/>
                    </a:cxn>
                    <a:cxn ang="0">
                      <a:pos x="109" y="23"/>
                    </a:cxn>
                    <a:cxn ang="0">
                      <a:pos x="117" y="27"/>
                    </a:cxn>
                    <a:cxn ang="0">
                      <a:pos x="126" y="31"/>
                    </a:cxn>
                    <a:cxn ang="0">
                      <a:pos x="130" y="32"/>
                    </a:cxn>
                    <a:cxn ang="0">
                      <a:pos x="135" y="31"/>
                    </a:cxn>
                    <a:cxn ang="0">
                      <a:pos x="141" y="34"/>
                    </a:cxn>
                    <a:cxn ang="0">
                      <a:pos x="147" y="37"/>
                    </a:cxn>
                    <a:cxn ang="0">
                      <a:pos x="153" y="40"/>
                    </a:cxn>
                    <a:cxn ang="0">
                      <a:pos x="162" y="44"/>
                    </a:cxn>
                    <a:cxn ang="0">
                      <a:pos x="168" y="46"/>
                    </a:cxn>
                    <a:cxn ang="0">
                      <a:pos x="171" y="49"/>
                    </a:cxn>
                  </a:cxnLst>
                  <a:rect l="0" t="0" r="0" b="0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3" name="Freeform 23"/>
                <p:cNvSpPr/>
                <p:nvPr/>
              </p:nvSpPr>
              <p:spPr>
                <a:xfrm>
                  <a:off x="1706" y="1551"/>
                  <a:ext cx="178" cy="21"/>
                </a:xfrm>
                <a:custGeom>
                  <a:avLst/>
                  <a:gdLst/>
                  <a:ahLst/>
                  <a:cxnLst>
                    <a:cxn ang="0">
                      <a:pos x="177" y="20"/>
                    </a:cxn>
                    <a:cxn ang="0">
                      <a:pos x="172" y="18"/>
                    </a:cxn>
                    <a:cxn ang="0">
                      <a:pos x="167" y="16"/>
                    </a:cxn>
                    <a:cxn ang="0">
                      <a:pos x="162" y="13"/>
                    </a:cxn>
                    <a:cxn ang="0">
                      <a:pos x="156" y="12"/>
                    </a:cxn>
                    <a:cxn ang="0">
                      <a:pos x="150" y="10"/>
                    </a:cxn>
                    <a:cxn ang="0">
                      <a:pos x="142" y="6"/>
                    </a:cxn>
                    <a:cxn ang="0">
                      <a:pos x="135" y="3"/>
                    </a:cxn>
                    <a:cxn ang="0">
                      <a:pos x="129" y="2"/>
                    </a:cxn>
                    <a:cxn ang="0">
                      <a:pos x="121" y="3"/>
                    </a:cxn>
                    <a:cxn ang="0">
                      <a:pos x="111" y="5"/>
                    </a:cxn>
                    <a:cxn ang="0">
                      <a:pos x="107" y="5"/>
                    </a:cxn>
                    <a:cxn ang="0">
                      <a:pos x="94" y="3"/>
                    </a:cxn>
                    <a:cxn ang="0">
                      <a:pos x="78" y="1"/>
                    </a:cxn>
                    <a:cxn ang="0">
                      <a:pos x="69" y="0"/>
                    </a:cxn>
                    <a:cxn ang="0">
                      <a:pos x="57" y="0"/>
                    </a:cxn>
                    <a:cxn ang="0">
                      <a:pos x="44" y="0"/>
                    </a:cxn>
                    <a:cxn ang="0">
                      <a:pos x="36" y="1"/>
                    </a:cxn>
                    <a:cxn ang="0">
                      <a:pos x="27" y="2"/>
                    </a:cxn>
                    <a:cxn ang="0">
                      <a:pos x="18" y="3"/>
                    </a:cxn>
                    <a:cxn ang="0">
                      <a:pos x="9" y="4"/>
                    </a:cxn>
                    <a:cxn ang="0">
                      <a:pos x="8" y="8"/>
                    </a:cxn>
                    <a:cxn ang="0">
                      <a:pos x="7" y="11"/>
                    </a:cxn>
                    <a:cxn ang="0">
                      <a:pos x="4" y="15"/>
                    </a:cxn>
                    <a:cxn ang="0">
                      <a:pos x="0" y="17"/>
                    </a:cxn>
                    <a:cxn ang="0">
                      <a:pos x="7" y="16"/>
                    </a:cxn>
                    <a:cxn ang="0">
                      <a:pos x="15" y="14"/>
                    </a:cxn>
                    <a:cxn ang="0">
                      <a:pos x="22" y="12"/>
                    </a:cxn>
                    <a:cxn ang="0">
                      <a:pos x="29" y="11"/>
                    </a:cxn>
                    <a:cxn ang="0">
                      <a:pos x="37" y="10"/>
                    </a:cxn>
                    <a:cxn ang="0">
                      <a:pos x="50" y="10"/>
                    </a:cxn>
                    <a:cxn ang="0">
                      <a:pos x="63" y="8"/>
                    </a:cxn>
                    <a:cxn ang="0">
                      <a:pos x="79" y="8"/>
                    </a:cxn>
                    <a:cxn ang="0">
                      <a:pos x="95" y="7"/>
                    </a:cxn>
                    <a:cxn ang="0">
                      <a:pos x="109" y="6"/>
                    </a:cxn>
                    <a:cxn ang="0">
                      <a:pos x="121" y="7"/>
                    </a:cxn>
                    <a:cxn ang="0">
                      <a:pos x="130" y="10"/>
                    </a:cxn>
                    <a:cxn ang="0">
                      <a:pos x="139" y="12"/>
                    </a:cxn>
                    <a:cxn ang="0">
                      <a:pos x="149" y="14"/>
                    </a:cxn>
                    <a:cxn ang="0">
                      <a:pos x="160" y="17"/>
                    </a:cxn>
                    <a:cxn ang="0">
                      <a:pos x="168" y="18"/>
                    </a:cxn>
                    <a:cxn ang="0">
                      <a:pos x="177" y="20"/>
                    </a:cxn>
                  </a:cxnLst>
                  <a:rect l="0" t="0" r="0" b="0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44" name="Freeform 24"/>
              <p:cNvSpPr/>
              <p:nvPr/>
            </p:nvSpPr>
            <p:spPr>
              <a:xfrm>
                <a:off x="1691" y="1023"/>
                <a:ext cx="261" cy="374"/>
              </a:xfrm>
              <a:custGeom>
                <a:avLst/>
                <a:gdLst/>
                <a:ahLst/>
                <a:cxnLst>
                  <a:cxn ang="0">
                    <a:pos x="82" y="162"/>
                  </a:cxn>
                  <a:cxn ang="0">
                    <a:pos x="90" y="154"/>
                  </a:cxn>
                  <a:cxn ang="0">
                    <a:pos x="76" y="104"/>
                  </a:cxn>
                  <a:cxn ang="0">
                    <a:pos x="54" y="56"/>
                  </a:cxn>
                  <a:cxn ang="0">
                    <a:pos x="31" y="33"/>
                  </a:cxn>
                  <a:cxn ang="0">
                    <a:pos x="51" y="45"/>
                  </a:cxn>
                  <a:cxn ang="0">
                    <a:pos x="72" y="84"/>
                  </a:cxn>
                  <a:cxn ang="0">
                    <a:pos x="92" y="126"/>
                  </a:cxn>
                  <a:cxn ang="0">
                    <a:pos x="106" y="168"/>
                  </a:cxn>
                  <a:cxn ang="0">
                    <a:pos x="118" y="150"/>
                  </a:cxn>
                  <a:cxn ang="0">
                    <a:pos x="121" y="114"/>
                  </a:cxn>
                  <a:cxn ang="0">
                    <a:pos x="125" y="65"/>
                  </a:cxn>
                  <a:cxn ang="0">
                    <a:pos x="136" y="26"/>
                  </a:cxn>
                  <a:cxn ang="0">
                    <a:pos x="143" y="12"/>
                  </a:cxn>
                  <a:cxn ang="0">
                    <a:pos x="136" y="53"/>
                  </a:cxn>
                  <a:cxn ang="0">
                    <a:pos x="132" y="106"/>
                  </a:cxn>
                  <a:cxn ang="0">
                    <a:pos x="130" y="155"/>
                  </a:cxn>
                  <a:cxn ang="0">
                    <a:pos x="136" y="183"/>
                  </a:cxn>
                  <a:cxn ang="0">
                    <a:pos x="166" y="177"/>
                  </a:cxn>
                  <a:cxn ang="0">
                    <a:pos x="205" y="178"/>
                  </a:cxn>
                  <a:cxn ang="0">
                    <a:pos x="236" y="193"/>
                  </a:cxn>
                  <a:cxn ang="0">
                    <a:pos x="260" y="227"/>
                  </a:cxn>
                  <a:cxn ang="0">
                    <a:pos x="231" y="222"/>
                  </a:cxn>
                  <a:cxn ang="0">
                    <a:pos x="200" y="211"/>
                  </a:cxn>
                  <a:cxn ang="0">
                    <a:pos x="159" y="204"/>
                  </a:cxn>
                  <a:cxn ang="0">
                    <a:pos x="132" y="208"/>
                  </a:cxn>
                  <a:cxn ang="0">
                    <a:pos x="147" y="224"/>
                  </a:cxn>
                  <a:cxn ang="0">
                    <a:pos x="182" y="233"/>
                  </a:cxn>
                  <a:cxn ang="0">
                    <a:pos x="217" y="240"/>
                  </a:cxn>
                  <a:cxn ang="0">
                    <a:pos x="243" y="264"/>
                  </a:cxn>
                  <a:cxn ang="0">
                    <a:pos x="256" y="297"/>
                  </a:cxn>
                  <a:cxn ang="0">
                    <a:pos x="224" y="277"/>
                  </a:cxn>
                  <a:cxn ang="0">
                    <a:pos x="191" y="256"/>
                  </a:cxn>
                  <a:cxn ang="0">
                    <a:pos x="160" y="238"/>
                  </a:cxn>
                  <a:cxn ang="0">
                    <a:pos x="136" y="230"/>
                  </a:cxn>
                  <a:cxn ang="0">
                    <a:pos x="121" y="246"/>
                  </a:cxn>
                  <a:cxn ang="0">
                    <a:pos x="135" y="290"/>
                  </a:cxn>
                  <a:cxn ang="0">
                    <a:pos x="145" y="342"/>
                  </a:cxn>
                  <a:cxn ang="0">
                    <a:pos x="127" y="346"/>
                  </a:cxn>
                  <a:cxn ang="0">
                    <a:pos x="116" y="290"/>
                  </a:cxn>
                  <a:cxn ang="0">
                    <a:pos x="101" y="256"/>
                  </a:cxn>
                  <a:cxn ang="0">
                    <a:pos x="83" y="274"/>
                  </a:cxn>
                  <a:cxn ang="0">
                    <a:pos x="64" y="309"/>
                  </a:cxn>
                  <a:cxn ang="0">
                    <a:pos x="44" y="360"/>
                  </a:cxn>
                  <a:cxn ang="0">
                    <a:pos x="51" y="314"/>
                  </a:cxn>
                  <a:cxn ang="0">
                    <a:pos x="69" y="272"/>
                  </a:cxn>
                  <a:cxn ang="0">
                    <a:pos x="91" y="238"/>
                  </a:cxn>
                  <a:cxn ang="0">
                    <a:pos x="99" y="212"/>
                  </a:cxn>
                  <a:cxn ang="0">
                    <a:pos x="77" y="226"/>
                  </a:cxn>
                  <a:cxn ang="0">
                    <a:pos x="52" y="261"/>
                  </a:cxn>
                  <a:cxn ang="0">
                    <a:pos x="28" y="301"/>
                  </a:cxn>
                  <a:cxn ang="0">
                    <a:pos x="24" y="288"/>
                  </a:cxn>
                  <a:cxn ang="0">
                    <a:pos x="42" y="262"/>
                  </a:cxn>
                  <a:cxn ang="0">
                    <a:pos x="71" y="229"/>
                  </a:cxn>
                  <a:cxn ang="0">
                    <a:pos x="101" y="206"/>
                  </a:cxn>
                  <a:cxn ang="0">
                    <a:pos x="73" y="180"/>
                  </a:cxn>
                  <a:cxn ang="0">
                    <a:pos x="46" y="148"/>
                  </a:cxn>
                  <a:cxn ang="0">
                    <a:pos x="17" y="118"/>
                  </a:cxn>
                  <a:cxn ang="0">
                    <a:pos x="3" y="98"/>
                  </a:cxn>
                  <a:cxn ang="0">
                    <a:pos x="32" y="115"/>
                  </a:cxn>
                  <a:cxn ang="0">
                    <a:pos x="64" y="145"/>
                  </a:cxn>
                </a:cxnLst>
                <a:rect l="0" t="0" r="0" b="0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195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45" name="Group 25"/>
            <p:cNvGrpSpPr/>
            <p:nvPr/>
          </p:nvGrpSpPr>
          <p:grpSpPr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1046" name="Group 26"/>
              <p:cNvGrpSpPr/>
              <p:nvPr/>
            </p:nvGrpSpPr>
            <p:grpSpPr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1047" name="Freeform 27"/>
                <p:cNvSpPr/>
                <p:nvPr/>
              </p:nvSpPr>
              <p:spPr>
                <a:xfrm>
                  <a:off x="2392" y="1367"/>
                  <a:ext cx="92" cy="632"/>
                </a:xfrm>
                <a:custGeom>
                  <a:avLst/>
                  <a:gdLst/>
                  <a:ahLst/>
                  <a:cxnLst>
                    <a:cxn ang="0">
                      <a:pos x="91" y="293"/>
                    </a:cxn>
                    <a:cxn ang="0">
                      <a:pos x="83" y="421"/>
                    </a:cxn>
                    <a:cxn ang="0">
                      <a:pos x="75" y="524"/>
                    </a:cxn>
                    <a:cxn ang="0">
                      <a:pos x="70" y="600"/>
                    </a:cxn>
                    <a:cxn ang="0">
                      <a:pos x="71" y="631"/>
                    </a:cxn>
                    <a:cxn ang="0">
                      <a:pos x="60" y="631"/>
                    </a:cxn>
                    <a:cxn ang="0">
                      <a:pos x="57" y="586"/>
                    </a:cxn>
                    <a:cxn ang="0">
                      <a:pos x="55" y="519"/>
                    </a:cxn>
                    <a:cxn ang="0">
                      <a:pos x="51" y="457"/>
                    </a:cxn>
                    <a:cxn ang="0">
                      <a:pos x="49" y="410"/>
                    </a:cxn>
                    <a:cxn ang="0">
                      <a:pos x="45" y="342"/>
                    </a:cxn>
                    <a:cxn ang="0">
                      <a:pos x="40" y="282"/>
                    </a:cxn>
                    <a:cxn ang="0">
                      <a:pos x="35" y="231"/>
                    </a:cxn>
                    <a:cxn ang="0">
                      <a:pos x="31" y="175"/>
                    </a:cxn>
                    <a:cxn ang="0">
                      <a:pos x="24" y="120"/>
                    </a:cxn>
                    <a:cxn ang="0">
                      <a:pos x="17" y="73"/>
                    </a:cxn>
                    <a:cxn ang="0">
                      <a:pos x="4" y="28"/>
                    </a:cxn>
                    <a:cxn ang="0">
                      <a:pos x="0" y="10"/>
                    </a:cxn>
                    <a:cxn ang="0">
                      <a:pos x="5" y="0"/>
                    </a:cxn>
                    <a:cxn ang="0">
                      <a:pos x="13" y="18"/>
                    </a:cxn>
                    <a:cxn ang="0">
                      <a:pos x="24" y="60"/>
                    </a:cxn>
                    <a:cxn ang="0">
                      <a:pos x="33" y="103"/>
                    </a:cxn>
                    <a:cxn ang="0">
                      <a:pos x="40" y="149"/>
                    </a:cxn>
                    <a:cxn ang="0">
                      <a:pos x="44" y="206"/>
                    </a:cxn>
                    <a:cxn ang="0">
                      <a:pos x="48" y="261"/>
                    </a:cxn>
                    <a:cxn ang="0">
                      <a:pos x="55" y="334"/>
                    </a:cxn>
                    <a:cxn ang="0">
                      <a:pos x="59" y="394"/>
                    </a:cxn>
                    <a:cxn ang="0">
                      <a:pos x="61" y="443"/>
                    </a:cxn>
                    <a:cxn ang="0">
                      <a:pos x="63" y="493"/>
                    </a:cxn>
                    <a:cxn ang="0">
                      <a:pos x="68" y="545"/>
                    </a:cxn>
                    <a:cxn ang="0">
                      <a:pos x="73" y="456"/>
                    </a:cxn>
                    <a:cxn ang="0">
                      <a:pos x="80" y="372"/>
                    </a:cxn>
                    <a:cxn ang="0">
                      <a:pos x="91" y="293"/>
                    </a:cxn>
                  </a:cxnLst>
                  <a:rect l="0" t="0" r="0" b="0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8" name="Freeform 28"/>
                <p:cNvSpPr/>
                <p:nvPr/>
              </p:nvSpPr>
              <p:spPr>
                <a:xfrm>
                  <a:off x="2246" y="1201"/>
                  <a:ext cx="247" cy="466"/>
                </a:xfrm>
                <a:custGeom>
                  <a:avLst/>
                  <a:gdLst/>
                  <a:ahLst/>
                  <a:cxnLst>
                    <a:cxn ang="0">
                      <a:pos x="137" y="67"/>
                    </a:cxn>
                    <a:cxn ang="0">
                      <a:pos x="105" y="12"/>
                    </a:cxn>
                    <a:cxn ang="0">
                      <a:pos x="55" y="1"/>
                    </a:cxn>
                    <a:cxn ang="0">
                      <a:pos x="58" y="12"/>
                    </a:cxn>
                    <a:cxn ang="0">
                      <a:pos x="96" y="39"/>
                    </a:cxn>
                    <a:cxn ang="0">
                      <a:pos x="131" y="134"/>
                    </a:cxn>
                    <a:cxn ang="0">
                      <a:pos x="73" y="85"/>
                    </a:cxn>
                    <a:cxn ang="0">
                      <a:pos x="32" y="75"/>
                    </a:cxn>
                    <a:cxn ang="0">
                      <a:pos x="7" y="103"/>
                    </a:cxn>
                    <a:cxn ang="0">
                      <a:pos x="38" y="103"/>
                    </a:cxn>
                    <a:cxn ang="0">
                      <a:pos x="108" y="129"/>
                    </a:cxn>
                    <a:cxn ang="0">
                      <a:pos x="104" y="146"/>
                    </a:cxn>
                    <a:cxn ang="0">
                      <a:pos x="92" y="171"/>
                    </a:cxn>
                    <a:cxn ang="0">
                      <a:pos x="127" y="170"/>
                    </a:cxn>
                    <a:cxn ang="0">
                      <a:pos x="69" y="193"/>
                    </a:cxn>
                    <a:cxn ang="0">
                      <a:pos x="37" y="233"/>
                    </a:cxn>
                    <a:cxn ang="0">
                      <a:pos x="6" y="325"/>
                    </a:cxn>
                    <a:cxn ang="0">
                      <a:pos x="72" y="231"/>
                    </a:cxn>
                    <a:cxn ang="0">
                      <a:pos x="118" y="194"/>
                    </a:cxn>
                    <a:cxn ang="0">
                      <a:pos x="94" y="269"/>
                    </a:cxn>
                    <a:cxn ang="0">
                      <a:pos x="76" y="338"/>
                    </a:cxn>
                    <a:cxn ang="0">
                      <a:pos x="71" y="408"/>
                    </a:cxn>
                    <a:cxn ang="0">
                      <a:pos x="98" y="303"/>
                    </a:cxn>
                    <a:cxn ang="0">
                      <a:pos x="125" y="236"/>
                    </a:cxn>
                    <a:cxn ang="0">
                      <a:pos x="126" y="214"/>
                    </a:cxn>
                    <a:cxn ang="0">
                      <a:pos x="118" y="323"/>
                    </a:cxn>
                    <a:cxn ang="0">
                      <a:pos x="139" y="439"/>
                    </a:cxn>
                    <a:cxn ang="0">
                      <a:pos x="129" y="313"/>
                    </a:cxn>
                    <a:cxn ang="0">
                      <a:pos x="128" y="223"/>
                    </a:cxn>
                    <a:cxn ang="0">
                      <a:pos x="148" y="189"/>
                    </a:cxn>
                    <a:cxn ang="0">
                      <a:pos x="189" y="298"/>
                    </a:cxn>
                    <a:cxn ang="0">
                      <a:pos x="224" y="411"/>
                    </a:cxn>
                    <a:cxn ang="0">
                      <a:pos x="194" y="292"/>
                    </a:cxn>
                    <a:cxn ang="0">
                      <a:pos x="161" y="190"/>
                    </a:cxn>
                    <a:cxn ang="0">
                      <a:pos x="165" y="121"/>
                    </a:cxn>
                    <a:cxn ang="0">
                      <a:pos x="195" y="130"/>
                    </a:cxn>
                    <a:cxn ang="0">
                      <a:pos x="241" y="125"/>
                    </a:cxn>
                    <a:cxn ang="0">
                      <a:pos x="217" y="122"/>
                    </a:cxn>
                    <a:cxn ang="0">
                      <a:pos x="164" y="144"/>
                    </a:cxn>
                    <a:cxn ang="0">
                      <a:pos x="195" y="109"/>
                    </a:cxn>
                    <a:cxn ang="0">
                      <a:pos x="245" y="101"/>
                    </a:cxn>
                    <a:cxn ang="0">
                      <a:pos x="230" y="88"/>
                    </a:cxn>
                    <a:cxn ang="0">
                      <a:pos x="164" y="138"/>
                    </a:cxn>
                    <a:cxn ang="0">
                      <a:pos x="173" y="99"/>
                    </a:cxn>
                    <a:cxn ang="0">
                      <a:pos x="227" y="61"/>
                    </a:cxn>
                    <a:cxn ang="0">
                      <a:pos x="189" y="82"/>
                    </a:cxn>
                    <a:cxn ang="0">
                      <a:pos x="148" y="109"/>
                    </a:cxn>
                  </a:cxnLst>
                  <a:rect l="0" t="0" r="0" b="0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9" name="Group 29"/>
              <p:cNvGrpSpPr/>
              <p:nvPr/>
            </p:nvGrpSpPr>
            <p:grpSpPr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1050" name="Freeform 30"/>
                <p:cNvSpPr/>
                <p:nvPr/>
              </p:nvSpPr>
              <p:spPr>
                <a:xfrm>
                  <a:off x="2163" y="1525"/>
                  <a:ext cx="131" cy="496"/>
                </a:xfrm>
                <a:custGeom>
                  <a:avLst/>
                  <a:gdLst/>
                  <a:ahLst/>
                  <a:cxnLst>
                    <a:cxn ang="0">
                      <a:pos x="130" y="230"/>
                    </a:cxn>
                    <a:cxn ang="0">
                      <a:pos x="119" y="330"/>
                    </a:cxn>
                    <a:cxn ang="0">
                      <a:pos x="108" y="411"/>
                    </a:cxn>
                    <a:cxn ang="0">
                      <a:pos x="101" y="471"/>
                    </a:cxn>
                    <a:cxn ang="0">
                      <a:pos x="102" y="495"/>
                    </a:cxn>
                    <a:cxn ang="0">
                      <a:pos x="87" y="495"/>
                    </a:cxn>
                    <a:cxn ang="0">
                      <a:pos x="82" y="460"/>
                    </a:cxn>
                    <a:cxn ang="0">
                      <a:pos x="80" y="408"/>
                    </a:cxn>
                    <a:cxn ang="0">
                      <a:pos x="74" y="358"/>
                    </a:cxn>
                    <a:cxn ang="0">
                      <a:pos x="71" y="321"/>
                    </a:cxn>
                    <a:cxn ang="0">
                      <a:pos x="64" y="268"/>
                    </a:cxn>
                    <a:cxn ang="0">
                      <a:pos x="56" y="222"/>
                    </a:cxn>
                    <a:cxn ang="0">
                      <a:pos x="51" y="181"/>
                    </a:cxn>
                    <a:cxn ang="0">
                      <a:pos x="45" y="137"/>
                    </a:cxn>
                    <a:cxn ang="0">
                      <a:pos x="35" y="94"/>
                    </a:cxn>
                    <a:cxn ang="0">
                      <a:pos x="24" y="57"/>
                    </a:cxn>
                    <a:cxn ang="0">
                      <a:pos x="6" y="21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19" y="14"/>
                    </a:cxn>
                    <a:cxn ang="0">
                      <a:pos x="35" y="47"/>
                    </a:cxn>
                    <a:cxn ang="0">
                      <a:pos x="47" y="81"/>
                    </a:cxn>
                    <a:cxn ang="0">
                      <a:pos x="56" y="116"/>
                    </a:cxn>
                    <a:cxn ang="0">
                      <a:pos x="63" y="161"/>
                    </a:cxn>
                    <a:cxn ang="0">
                      <a:pos x="70" y="204"/>
                    </a:cxn>
                    <a:cxn ang="0">
                      <a:pos x="78" y="262"/>
                    </a:cxn>
                    <a:cxn ang="0">
                      <a:pos x="85" y="309"/>
                    </a:cxn>
                    <a:cxn ang="0">
                      <a:pos x="88" y="347"/>
                    </a:cxn>
                    <a:cxn ang="0">
                      <a:pos x="91" y="386"/>
                    </a:cxn>
                    <a:cxn ang="0">
                      <a:pos x="97" y="427"/>
                    </a:cxn>
                    <a:cxn ang="0">
                      <a:pos x="105" y="357"/>
                    </a:cxn>
                    <a:cxn ang="0">
                      <a:pos x="115" y="292"/>
                    </a:cxn>
                    <a:cxn ang="0">
                      <a:pos x="130" y="230"/>
                    </a:cxn>
                  </a:cxnLst>
                  <a:rect l="0" t="0" r="0" b="0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1" name="Freeform 31"/>
                <p:cNvSpPr/>
                <p:nvPr/>
              </p:nvSpPr>
              <p:spPr>
                <a:xfrm>
                  <a:off x="2205" y="1594"/>
                  <a:ext cx="252" cy="370"/>
                </a:xfrm>
                <a:custGeom>
                  <a:avLst/>
                  <a:gdLst/>
                  <a:ahLst/>
                  <a:cxnLst>
                    <a:cxn ang="0">
                      <a:pos x="66" y="60"/>
                    </a:cxn>
                    <a:cxn ang="0">
                      <a:pos x="74" y="45"/>
                    </a:cxn>
                    <a:cxn ang="0">
                      <a:pos x="70" y="5"/>
                    </a:cxn>
                    <a:cxn ang="0">
                      <a:pos x="70" y="5"/>
                    </a:cxn>
                    <a:cxn ang="0">
                      <a:pos x="70" y="5"/>
                    </a:cxn>
                    <a:cxn ang="0">
                      <a:pos x="70" y="5"/>
                    </a:cxn>
                    <a:cxn ang="0">
                      <a:pos x="70" y="5"/>
                    </a:cxn>
                    <a:cxn ang="0">
                      <a:pos x="77" y="2"/>
                    </a:cxn>
                    <a:cxn ang="0">
                      <a:pos x="90" y="68"/>
                    </a:cxn>
                    <a:cxn ang="0">
                      <a:pos x="103" y="40"/>
                    </a:cxn>
                    <a:cxn ang="0">
                      <a:pos x="111" y="5"/>
                    </a:cxn>
                    <a:cxn ang="0">
                      <a:pos x="114" y="5"/>
                    </a:cxn>
                    <a:cxn ang="0">
                      <a:pos x="113" y="5"/>
                    </a:cxn>
                    <a:cxn ang="0">
                      <a:pos x="114" y="5"/>
                    </a:cxn>
                    <a:cxn ang="0">
                      <a:pos x="112" y="5"/>
                    </a:cxn>
                    <a:cxn ang="0">
                      <a:pos x="113" y="5"/>
                    </a:cxn>
                    <a:cxn ang="0">
                      <a:pos x="116" y="49"/>
                    </a:cxn>
                    <a:cxn ang="0">
                      <a:pos x="122" y="91"/>
                    </a:cxn>
                    <a:cxn ang="0">
                      <a:pos x="153" y="82"/>
                    </a:cxn>
                    <a:cxn ang="0">
                      <a:pos x="194" y="84"/>
                    </a:cxn>
                    <a:cxn ang="0">
                      <a:pos x="226" y="107"/>
                    </a:cxn>
                    <a:cxn ang="0">
                      <a:pos x="251" y="160"/>
                    </a:cxn>
                    <a:cxn ang="0">
                      <a:pos x="220" y="152"/>
                    </a:cxn>
                    <a:cxn ang="0">
                      <a:pos x="188" y="135"/>
                    </a:cxn>
                    <a:cxn ang="0">
                      <a:pos x="145" y="125"/>
                    </a:cxn>
                    <a:cxn ang="0">
                      <a:pos x="118" y="129"/>
                    </a:cxn>
                    <a:cxn ang="0">
                      <a:pos x="134" y="155"/>
                    </a:cxn>
                    <a:cxn ang="0">
                      <a:pos x="169" y="171"/>
                    </a:cxn>
                    <a:cxn ang="0">
                      <a:pos x="206" y="181"/>
                    </a:cxn>
                    <a:cxn ang="0">
                      <a:pos x="233" y="219"/>
                    </a:cxn>
                    <a:cxn ang="0">
                      <a:pos x="246" y="271"/>
                    </a:cxn>
                    <a:cxn ang="0">
                      <a:pos x="213" y="239"/>
                    </a:cxn>
                    <a:cxn ang="0">
                      <a:pos x="179" y="206"/>
                    </a:cxn>
                    <a:cxn ang="0">
                      <a:pos x="146" y="178"/>
                    </a:cxn>
                    <a:cxn ang="0">
                      <a:pos x="122" y="164"/>
                    </a:cxn>
                    <a:cxn ang="0">
                      <a:pos x="107" y="191"/>
                    </a:cxn>
                    <a:cxn ang="0">
                      <a:pos x="127" y="253"/>
                    </a:cxn>
                    <a:cxn ang="0">
                      <a:pos x="145" y="322"/>
                    </a:cxn>
                    <a:cxn ang="0">
                      <a:pos x="125" y="339"/>
                    </a:cxn>
                    <a:cxn ang="0">
                      <a:pos x="105" y="244"/>
                    </a:cxn>
                    <a:cxn ang="0">
                      <a:pos x="86" y="185"/>
                    </a:cxn>
                    <a:cxn ang="0">
                      <a:pos x="80" y="204"/>
                    </a:cxn>
                    <a:cxn ang="0">
                      <a:pos x="81" y="192"/>
                    </a:cxn>
                    <a:cxn ang="0">
                      <a:pos x="77" y="213"/>
                    </a:cxn>
                    <a:cxn ang="0">
                      <a:pos x="56" y="266"/>
                    </a:cxn>
                    <a:cxn ang="0">
                      <a:pos x="35" y="333"/>
                    </a:cxn>
                    <a:cxn ang="0">
                      <a:pos x="31" y="314"/>
                    </a:cxn>
                    <a:cxn ang="0">
                      <a:pos x="42" y="257"/>
                    </a:cxn>
                    <a:cxn ang="0">
                      <a:pos x="65" y="195"/>
                    </a:cxn>
                    <a:cxn ang="0">
                      <a:pos x="90" y="148"/>
                    </a:cxn>
                    <a:cxn ang="0">
                      <a:pos x="72" y="144"/>
                    </a:cxn>
                    <a:cxn ang="0">
                      <a:pos x="44" y="195"/>
                    </a:cxn>
                    <a:cxn ang="0">
                      <a:pos x="20" y="251"/>
                    </a:cxn>
                    <a:cxn ang="0">
                      <a:pos x="2" y="287"/>
                    </a:cxn>
                    <a:cxn ang="0">
                      <a:pos x="14" y="237"/>
                    </a:cxn>
                    <a:cxn ang="0">
                      <a:pos x="41" y="185"/>
                    </a:cxn>
                    <a:cxn ang="0">
                      <a:pos x="77" y="134"/>
                    </a:cxn>
                    <a:cxn ang="0">
                      <a:pos x="68" y="102"/>
                    </a:cxn>
                    <a:cxn ang="0">
                      <a:pos x="41" y="61"/>
                    </a:cxn>
                    <a:cxn ang="0">
                      <a:pos x="12" y="12"/>
                    </a:cxn>
                    <a:cxn ang="0">
                      <a:pos x="15" y="5"/>
                    </a:cxn>
                    <a:cxn ang="0">
                      <a:pos x="30" y="5"/>
                    </a:cxn>
                    <a:cxn ang="0">
                      <a:pos x="34" y="10"/>
                    </a:cxn>
                  </a:cxnLst>
                  <a:rect l="0" t="0" r="0" b="0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052" name="Group 32"/>
                <p:cNvGrpSpPr/>
                <p:nvPr/>
              </p:nvGrpSpPr>
              <p:grpSpPr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1053" name="Freeform 33"/>
                  <p:cNvSpPr/>
                  <p:nvPr/>
                </p:nvSpPr>
                <p:spPr>
                  <a:xfrm>
                    <a:off x="2030" y="1407"/>
                    <a:ext cx="455" cy="336"/>
                  </a:xfrm>
                  <a:custGeom>
                    <a:avLst/>
                    <a:gdLst/>
                    <a:ahLst/>
                    <a:cxnLst>
                      <a:cxn ang="0">
                        <a:pos x="172" y="42"/>
                      </a:cxn>
                      <a:cxn ang="0">
                        <a:pos x="209" y="13"/>
                      </a:cxn>
                      <a:cxn ang="0">
                        <a:pos x="252" y="2"/>
                      </a:cxn>
                      <a:cxn ang="0">
                        <a:pos x="302" y="2"/>
                      </a:cxn>
                      <a:cxn ang="0">
                        <a:pos x="314" y="6"/>
                      </a:cxn>
                      <a:cxn ang="0">
                        <a:pos x="282" y="14"/>
                      </a:cxn>
                      <a:cxn ang="0">
                        <a:pos x="244" y="26"/>
                      </a:cxn>
                      <a:cxn ang="0">
                        <a:pos x="202" y="54"/>
                      </a:cxn>
                      <a:cxn ang="0">
                        <a:pos x="198" y="92"/>
                      </a:cxn>
                      <a:cxn ang="0">
                        <a:pos x="260" y="68"/>
                      </a:cxn>
                      <a:cxn ang="0">
                        <a:pos x="312" y="66"/>
                      </a:cxn>
                      <a:cxn ang="0">
                        <a:pos x="366" y="71"/>
                      </a:cxn>
                      <a:cxn ang="0">
                        <a:pos x="430" y="77"/>
                      </a:cxn>
                      <a:cxn ang="0">
                        <a:pos x="431" y="78"/>
                      </a:cxn>
                      <a:cxn ang="0">
                        <a:pos x="369" y="81"/>
                      </a:cxn>
                      <a:cxn ang="0">
                        <a:pos x="312" y="82"/>
                      </a:cxn>
                      <a:cxn ang="0">
                        <a:pos x="262" y="89"/>
                      </a:cxn>
                      <a:cxn ang="0">
                        <a:pos x="207" y="101"/>
                      </a:cxn>
                      <a:cxn ang="0">
                        <a:pos x="230" y="122"/>
                      </a:cxn>
                      <a:cxn ang="0">
                        <a:pos x="246" y="140"/>
                      </a:cxn>
                      <a:cxn ang="0">
                        <a:pos x="190" y="123"/>
                      </a:cxn>
                      <a:cxn ang="0">
                        <a:pos x="179" y="133"/>
                      </a:cxn>
                      <a:cxn ang="0">
                        <a:pos x="239" y="142"/>
                      </a:cxn>
                      <a:cxn ang="0">
                        <a:pos x="291" y="155"/>
                      </a:cxn>
                      <a:cxn ang="0">
                        <a:pos x="332" y="187"/>
                      </a:cxn>
                      <a:cxn ang="0">
                        <a:pos x="363" y="230"/>
                      </a:cxn>
                      <a:cxn ang="0">
                        <a:pos x="356" y="238"/>
                      </a:cxn>
                      <a:cxn ang="0">
                        <a:pos x="314" y="210"/>
                      </a:cxn>
                      <a:cxn ang="0">
                        <a:pos x="269" y="179"/>
                      </a:cxn>
                      <a:cxn ang="0">
                        <a:pos x="219" y="159"/>
                      </a:cxn>
                      <a:cxn ang="0">
                        <a:pos x="187" y="153"/>
                      </a:cxn>
                      <a:cxn ang="0">
                        <a:pos x="212" y="187"/>
                      </a:cxn>
                      <a:cxn ang="0">
                        <a:pos x="246" y="230"/>
                      </a:cxn>
                      <a:cxn ang="0">
                        <a:pos x="264" y="270"/>
                      </a:cxn>
                      <a:cxn ang="0">
                        <a:pos x="263" y="308"/>
                      </a:cxn>
                      <a:cxn ang="0">
                        <a:pos x="240" y="267"/>
                      </a:cxn>
                      <a:cxn ang="0">
                        <a:pos x="216" y="222"/>
                      </a:cxn>
                      <a:cxn ang="0">
                        <a:pos x="187" y="182"/>
                      </a:cxn>
                      <a:cxn ang="0">
                        <a:pos x="163" y="146"/>
                      </a:cxn>
                      <a:cxn ang="0">
                        <a:pos x="118" y="167"/>
                      </a:cxn>
                      <a:cxn ang="0">
                        <a:pos x="83" y="216"/>
                      </a:cxn>
                      <a:cxn ang="0">
                        <a:pos x="53" y="268"/>
                      </a:cxn>
                      <a:cxn ang="0">
                        <a:pos x="20" y="315"/>
                      </a:cxn>
                      <a:cxn ang="0">
                        <a:pos x="9" y="310"/>
                      </a:cxn>
                      <a:cxn ang="0">
                        <a:pos x="49" y="250"/>
                      </a:cxn>
                      <a:cxn ang="0">
                        <a:pos x="85" y="204"/>
                      </a:cxn>
                      <a:cxn ang="0">
                        <a:pos x="116" y="159"/>
                      </a:cxn>
                      <a:cxn ang="0">
                        <a:pos x="143" y="124"/>
                      </a:cxn>
                      <a:cxn ang="0">
                        <a:pos x="103" y="81"/>
                      </a:cxn>
                      <a:cxn ang="0">
                        <a:pos x="46" y="59"/>
                      </a:cxn>
                      <a:cxn ang="0">
                        <a:pos x="21" y="46"/>
                      </a:cxn>
                      <a:cxn ang="0">
                        <a:pos x="65" y="60"/>
                      </a:cxn>
                      <a:cxn ang="0">
                        <a:pos x="126" y="89"/>
                      </a:cxn>
                    </a:cxnLst>
                    <a:rect l="0" t="0" r="0" b="0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4" name="Freeform 34"/>
                  <p:cNvSpPr/>
                  <p:nvPr/>
                </p:nvSpPr>
                <p:spPr>
                  <a:xfrm>
                    <a:off x="2175" y="1587"/>
                    <a:ext cx="39" cy="181"/>
                  </a:xfrm>
                  <a:custGeom>
                    <a:avLst/>
                    <a:gdLst/>
                    <a:ahLst/>
                    <a:cxnLst>
                      <a:cxn ang="0">
                        <a:pos x="21" y="0"/>
                      </a:cxn>
                      <a:cxn ang="0">
                        <a:pos x="25" y="8"/>
                      </a:cxn>
                      <a:cxn ang="0">
                        <a:pos x="28" y="14"/>
                      </a:cxn>
                      <a:cxn ang="0">
                        <a:pos x="34" y="22"/>
                      </a:cxn>
                      <a:cxn ang="0">
                        <a:pos x="36" y="30"/>
                      </a:cxn>
                      <a:cxn ang="0">
                        <a:pos x="37" y="41"/>
                      </a:cxn>
                      <a:cxn ang="0">
                        <a:pos x="37" y="53"/>
                      </a:cxn>
                      <a:cxn ang="0">
                        <a:pos x="38" y="61"/>
                      </a:cxn>
                      <a:cxn ang="0">
                        <a:pos x="37" y="70"/>
                      </a:cxn>
                      <a:cxn ang="0">
                        <a:pos x="36" y="81"/>
                      </a:cxn>
                      <a:cxn ang="0">
                        <a:pos x="34" y="91"/>
                      </a:cxn>
                      <a:cxn ang="0">
                        <a:pos x="31" y="106"/>
                      </a:cxn>
                      <a:cxn ang="0">
                        <a:pos x="29" y="114"/>
                      </a:cxn>
                      <a:cxn ang="0">
                        <a:pos x="24" y="124"/>
                      </a:cxn>
                      <a:cxn ang="0">
                        <a:pos x="17" y="135"/>
                      </a:cxn>
                      <a:cxn ang="0">
                        <a:pos x="12" y="145"/>
                      </a:cxn>
                      <a:cxn ang="0">
                        <a:pos x="7" y="155"/>
                      </a:cxn>
                      <a:cxn ang="0">
                        <a:pos x="3" y="163"/>
                      </a:cxn>
                      <a:cxn ang="0">
                        <a:pos x="0" y="180"/>
                      </a:cxn>
                      <a:cxn ang="0">
                        <a:pos x="1" y="163"/>
                      </a:cxn>
                      <a:cxn ang="0">
                        <a:pos x="3" y="152"/>
                      </a:cxn>
                      <a:cxn ang="0">
                        <a:pos x="4" y="141"/>
                      </a:cxn>
                      <a:cxn ang="0">
                        <a:pos x="5" y="130"/>
                      </a:cxn>
                      <a:cxn ang="0">
                        <a:pos x="7" y="116"/>
                      </a:cxn>
                      <a:cxn ang="0">
                        <a:pos x="9" y="106"/>
                      </a:cxn>
                      <a:cxn ang="0">
                        <a:pos x="12" y="96"/>
                      </a:cxn>
                      <a:cxn ang="0">
                        <a:pos x="15" y="87"/>
                      </a:cxn>
                      <a:cxn ang="0">
                        <a:pos x="17" y="77"/>
                      </a:cxn>
                      <a:cxn ang="0">
                        <a:pos x="21" y="67"/>
                      </a:cxn>
                      <a:cxn ang="0">
                        <a:pos x="22" y="57"/>
                      </a:cxn>
                      <a:cxn ang="0">
                        <a:pos x="23" y="49"/>
                      </a:cxn>
                      <a:cxn ang="0">
                        <a:pos x="24" y="39"/>
                      </a:cxn>
                      <a:cxn ang="0">
                        <a:pos x="24" y="28"/>
                      </a:cxn>
                      <a:cxn ang="0">
                        <a:pos x="24" y="14"/>
                      </a:cxn>
                      <a:cxn ang="0">
                        <a:pos x="23" y="8"/>
                      </a:cxn>
                      <a:cxn ang="0">
                        <a:pos x="21" y="0"/>
                      </a:cxn>
                    </a:cxnLst>
                    <a:rect l="0" t="0" r="0" b="0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" name="Freeform 35"/>
                  <p:cNvSpPr/>
                  <p:nvPr/>
                </p:nvSpPr>
                <p:spPr>
                  <a:xfrm>
                    <a:off x="1991" y="1486"/>
                    <a:ext cx="169" cy="48"/>
                  </a:xfrm>
                  <a:custGeom>
                    <a:avLst/>
                    <a:gdLst/>
                    <a:ahLst/>
                    <a:cxnLst>
                      <a:cxn ang="0">
                        <a:pos x="168" y="47"/>
                      </a:cxn>
                      <a:cxn ang="0">
                        <a:pos x="165" y="38"/>
                      </a:cxn>
                      <a:cxn ang="0">
                        <a:pos x="161" y="31"/>
                      </a:cxn>
                      <a:cxn ang="0">
                        <a:pos x="158" y="30"/>
                      </a:cxn>
                      <a:cxn ang="0">
                        <a:pos x="151" y="28"/>
                      </a:cxn>
                      <a:cxn ang="0">
                        <a:pos x="145" y="26"/>
                      </a:cxn>
                      <a:cxn ang="0">
                        <a:pos x="138" y="28"/>
                      </a:cxn>
                      <a:cxn ang="0">
                        <a:pos x="131" y="29"/>
                      </a:cxn>
                      <a:cxn ang="0">
                        <a:pos x="122" y="25"/>
                      </a:cxn>
                      <a:cxn ang="0">
                        <a:pos x="110" y="21"/>
                      </a:cxn>
                      <a:cxn ang="0">
                        <a:pos x="99" y="17"/>
                      </a:cxn>
                      <a:cxn ang="0">
                        <a:pos x="92" y="15"/>
                      </a:cxn>
                      <a:cxn ang="0">
                        <a:pos x="78" y="12"/>
                      </a:cxn>
                      <a:cxn ang="0">
                        <a:pos x="66" y="8"/>
                      </a:cxn>
                      <a:cxn ang="0">
                        <a:pos x="54" y="4"/>
                      </a:cxn>
                      <a:cxn ang="0">
                        <a:pos x="41" y="1"/>
                      </a:cxn>
                      <a:cxn ang="0">
                        <a:pos x="28" y="0"/>
                      </a:cxn>
                      <a:cxn ang="0">
                        <a:pos x="15" y="0"/>
                      </a:cxn>
                      <a:cxn ang="0">
                        <a:pos x="12" y="1"/>
                      </a:cxn>
                      <a:cxn ang="0">
                        <a:pos x="7" y="4"/>
                      </a:cxn>
                      <a:cxn ang="0">
                        <a:pos x="3" y="7"/>
                      </a:cxn>
                      <a:cxn ang="0">
                        <a:pos x="0" y="10"/>
                      </a:cxn>
                      <a:cxn ang="0">
                        <a:pos x="5" y="10"/>
                      </a:cxn>
                      <a:cxn ang="0">
                        <a:pos x="12" y="11"/>
                      </a:cxn>
                      <a:cxn ang="0">
                        <a:pos x="18" y="12"/>
                      </a:cxn>
                      <a:cxn ang="0">
                        <a:pos x="23" y="11"/>
                      </a:cxn>
                      <a:cxn ang="0">
                        <a:pos x="29" y="10"/>
                      </a:cxn>
                      <a:cxn ang="0">
                        <a:pos x="38" y="10"/>
                      </a:cxn>
                      <a:cxn ang="0">
                        <a:pos x="50" y="10"/>
                      </a:cxn>
                      <a:cxn ang="0">
                        <a:pos x="60" y="12"/>
                      </a:cxn>
                      <a:cxn ang="0">
                        <a:pos x="70" y="13"/>
                      </a:cxn>
                      <a:cxn ang="0">
                        <a:pos x="79" y="15"/>
                      </a:cxn>
                      <a:cxn ang="0">
                        <a:pos x="90" y="16"/>
                      </a:cxn>
                      <a:cxn ang="0">
                        <a:pos x="99" y="18"/>
                      </a:cxn>
                      <a:cxn ang="0">
                        <a:pos x="107" y="22"/>
                      </a:cxn>
                      <a:cxn ang="0">
                        <a:pos x="115" y="26"/>
                      </a:cxn>
                      <a:cxn ang="0">
                        <a:pos x="124" y="30"/>
                      </a:cxn>
                      <a:cxn ang="0">
                        <a:pos x="128" y="30"/>
                      </a:cxn>
                      <a:cxn ang="0">
                        <a:pos x="132" y="30"/>
                      </a:cxn>
                      <a:cxn ang="0">
                        <a:pos x="138" y="33"/>
                      </a:cxn>
                      <a:cxn ang="0">
                        <a:pos x="145" y="36"/>
                      </a:cxn>
                      <a:cxn ang="0">
                        <a:pos x="151" y="38"/>
                      </a:cxn>
                      <a:cxn ang="0">
                        <a:pos x="159" y="42"/>
                      </a:cxn>
                      <a:cxn ang="0">
                        <a:pos x="165" y="45"/>
                      </a:cxn>
                      <a:cxn ang="0">
                        <a:pos x="168" y="47"/>
                      </a:cxn>
                    </a:cxnLst>
                    <a:rect l="0" t="0" r="0" b="0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6" name="Freeform 36"/>
                  <p:cNvSpPr/>
                  <p:nvPr/>
                </p:nvSpPr>
                <p:spPr>
                  <a:xfrm>
                    <a:off x="1985" y="1502"/>
                    <a:ext cx="172" cy="20"/>
                  </a:xfrm>
                  <a:custGeom>
                    <a:avLst/>
                    <a:gdLst/>
                    <a:ahLst/>
                    <a:cxnLst>
                      <a:cxn ang="0">
                        <a:pos x="171" y="19"/>
                      </a:cxn>
                      <a:cxn ang="0">
                        <a:pos x="166" y="17"/>
                      </a:cxn>
                      <a:cxn ang="0">
                        <a:pos x="162" y="15"/>
                      </a:cxn>
                      <a:cxn ang="0">
                        <a:pos x="156" y="13"/>
                      </a:cxn>
                      <a:cxn ang="0">
                        <a:pos x="151" y="11"/>
                      </a:cxn>
                      <a:cxn ang="0">
                        <a:pos x="145" y="9"/>
                      </a:cxn>
                      <a:cxn ang="0">
                        <a:pos x="137" y="6"/>
                      </a:cxn>
                      <a:cxn ang="0">
                        <a:pos x="130" y="2"/>
                      </a:cxn>
                      <a:cxn ang="0">
                        <a:pos x="124" y="2"/>
                      </a:cxn>
                      <a:cxn ang="0">
                        <a:pos x="117" y="3"/>
                      </a:cxn>
                      <a:cxn ang="0">
                        <a:pos x="107" y="5"/>
                      </a:cxn>
                      <a:cxn ang="0">
                        <a:pos x="102" y="5"/>
                      </a:cxn>
                      <a:cxn ang="0">
                        <a:pos x="90" y="3"/>
                      </a:cxn>
                      <a:cxn ang="0">
                        <a:pos x="77" y="1"/>
                      </a:cxn>
                      <a:cxn ang="0">
                        <a:pos x="67" y="0"/>
                      </a:cxn>
                      <a:cxn ang="0">
                        <a:pos x="55" y="0"/>
                      </a:cxn>
                      <a:cxn ang="0">
                        <a:pos x="43" y="0"/>
                      </a:cxn>
                      <a:cxn ang="0">
                        <a:pos x="35" y="1"/>
                      </a:cxn>
                      <a:cxn ang="0">
                        <a:pos x="26" y="2"/>
                      </a:cxn>
                      <a:cxn ang="0">
                        <a:pos x="18" y="3"/>
                      </a:cxn>
                      <a:cxn ang="0">
                        <a:pos x="9" y="4"/>
                      </a:cxn>
                      <a:cxn ang="0">
                        <a:pos x="8" y="8"/>
                      </a:cxn>
                      <a:cxn ang="0">
                        <a:pos x="6" y="11"/>
                      </a:cxn>
                      <a:cxn ang="0">
                        <a:pos x="4" y="14"/>
                      </a:cxn>
                      <a:cxn ang="0">
                        <a:pos x="0" y="16"/>
                      </a:cxn>
                      <a:cxn ang="0">
                        <a:pos x="7" y="15"/>
                      </a:cxn>
                      <a:cxn ang="0">
                        <a:pos x="15" y="13"/>
                      </a:cxn>
                      <a:cxn ang="0">
                        <a:pos x="21" y="12"/>
                      </a:cxn>
                      <a:cxn ang="0">
                        <a:pos x="29" y="11"/>
                      </a:cxn>
                      <a:cxn ang="0">
                        <a:pos x="36" y="10"/>
                      </a:cxn>
                      <a:cxn ang="0">
                        <a:pos x="49" y="9"/>
                      </a:cxn>
                      <a:cxn ang="0">
                        <a:pos x="62" y="8"/>
                      </a:cxn>
                      <a:cxn ang="0">
                        <a:pos x="77" y="7"/>
                      </a:cxn>
                      <a:cxn ang="0">
                        <a:pos x="91" y="6"/>
                      </a:cxn>
                      <a:cxn ang="0">
                        <a:pos x="105" y="6"/>
                      </a:cxn>
                      <a:cxn ang="0">
                        <a:pos x="117" y="7"/>
                      </a:cxn>
                      <a:cxn ang="0">
                        <a:pos x="125" y="9"/>
                      </a:cxn>
                      <a:cxn ang="0">
                        <a:pos x="134" y="11"/>
                      </a:cxn>
                      <a:cxn ang="0">
                        <a:pos x="144" y="13"/>
                      </a:cxn>
                      <a:cxn ang="0">
                        <a:pos x="154" y="16"/>
                      </a:cxn>
                      <a:cxn ang="0">
                        <a:pos x="162" y="17"/>
                      </a:cxn>
                      <a:cxn ang="0">
                        <a:pos x="171" y="19"/>
                      </a:cxn>
                    </a:cxnLst>
                    <a:rect l="0" t="0" r="0" b="0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q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5000"/>
        </a:spcBef>
        <a:spcAft>
          <a:spcPct val="0"/>
        </a:spcAft>
        <a:buFont typeface="Wingdings" panose="05000000000000000000" pitchFamily="2" charset="2"/>
        <a:buChar char="v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5000"/>
        </a:spcBef>
        <a:spcAft>
          <a:spcPct val="0"/>
        </a:spcAft>
        <a:buChar char="•"/>
        <a:defRPr sz="2000" b="1">
          <a:solidFill>
            <a:schemeClr val="tx1"/>
          </a:solidFill>
          <a:latin typeface="Arial" panose="020B0604020202020204" pitchFamily="34" charset="0"/>
          <a:ea typeface="+mn-ea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buChar char="–"/>
        <a:defRPr sz="2400" b="1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5000"/>
        </a:spcBef>
        <a:spcAft>
          <a:spcPct val="0"/>
        </a:spcAft>
        <a:buChar char="»"/>
        <a:defRPr sz="2400" b="1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5000"/>
        </a:spcBef>
        <a:spcAft>
          <a:spcPct val="0"/>
        </a:spcAft>
        <a:buChar char="»"/>
        <a:defRPr sz="2400" b="1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5000"/>
        </a:spcBef>
        <a:spcAft>
          <a:spcPct val="0"/>
        </a:spcAft>
        <a:buChar char="»"/>
        <a:defRPr sz="2400" b="1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5000"/>
        </a:spcBef>
        <a:spcAft>
          <a:spcPct val="0"/>
        </a:spcAft>
        <a:buChar char="»"/>
        <a:defRPr sz="2400" b="1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5000"/>
        </a:spcBef>
        <a:spcAft>
          <a:spcPct val="0"/>
        </a:spcAft>
        <a:buChar char="»"/>
        <a:defRPr sz="2400" b="1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D:/fufu&#30340;&#24179;&#24120;&#25991;&#26723;/&#26412;&#31185;&#29983;&#25945;&#23398;/&#31163;&#25955;&#25968;&#23398;/&#20184;&#23721;&#35838;&#20214;/http:/necweb.neu.edu.cn/ncourse/lssx/part1/images/table1.2.gif" TargetMode="External"/><Relationship Id="rId7" Type="http://schemas.openxmlformats.org/officeDocument/2006/relationships/image" Target="D:/fufu&#30340;&#24179;&#24120;&#25991;&#26723;/&#26412;&#31185;&#29983;&#25945;&#23398;/&#31163;&#25955;&#25968;&#23398;/&#20184;&#23721;&#35838;&#20214;/http:/necweb.neu.edu.cn/ncourse/lssx/part1/images/table1.4.gi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D:/fufu&#30340;&#24179;&#24120;&#25991;&#26723;/&#26412;&#31185;&#29983;&#25945;&#23398;/&#31163;&#25955;&#25968;&#23398;/&#20184;&#23721;&#35838;&#20214;/http:/necweb.neu.edu.cn/ncourse/lssx/part1/images/table1.3.gif" TargetMode="Externa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D:/fufu&#30340;&#24179;&#24120;&#25991;&#26723;/&#26412;&#31185;&#29983;&#25945;&#23398;/&#31163;&#25955;&#25968;&#23398;/&#20184;&#23721;&#35838;&#20214;/http:/necweb.neu.edu.cn/ncourse/lssx/part1/images/table1.5.gif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D:/fufu&#30340;&#24179;&#24120;&#25991;&#26723;/&#26412;&#31185;&#29983;&#25945;&#23398;/&#31163;&#25955;&#25968;&#23398;/&#20184;&#23721;&#35838;&#20214;/http:/necweb.neu.edu.cn/ncourse/lssx/part1/images/table1.6.gi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28" descr="校区图羽化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2000"/>
          </a:blip>
          <a:stretch>
            <a:fillRect/>
          </a:stretch>
        </p:blipFill>
        <p:spPr>
          <a:xfrm>
            <a:off x="6350" y="4824413"/>
            <a:ext cx="9144000" cy="2065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8" name="Picture 29" descr="titles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6987"/>
            <a:ext cx="9144000" cy="1222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6286" name="Text Box 30"/>
          <p:cNvSpPr txBox="1">
            <a:spLocks noChangeArrowheads="1"/>
          </p:cNvSpPr>
          <p:nvPr/>
        </p:nvSpPr>
        <p:spPr bwMode="auto">
          <a:xfrm>
            <a:off x="1676400" y="1676400"/>
            <a:ext cx="5715000" cy="1311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0" hangingPunct="0">
              <a:buClrTx/>
              <a:buSzTx/>
              <a:buFontTx/>
              <a:buNone/>
              <a:defRPr/>
            </a:pPr>
            <a:r>
              <a:rPr kumimoji="1" lang="zh-CN" altLang="en-US" sz="8000" b="0" i="0" kern="1200" cap="none" spc="0" normalizeH="0" baseline="0" noProof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离 散 数 学</a:t>
            </a:r>
          </a:p>
        </p:txBody>
      </p:sp>
      <p:sp>
        <p:nvSpPr>
          <p:cNvPr id="96287" name="Text Box 31"/>
          <p:cNvSpPr txBox="1">
            <a:spLocks noChangeArrowheads="1"/>
          </p:cNvSpPr>
          <p:nvPr/>
        </p:nvSpPr>
        <p:spPr bwMode="auto">
          <a:xfrm>
            <a:off x="1331913" y="3429000"/>
            <a:ext cx="6696075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0" hangingPunct="0">
              <a:buClrTx/>
              <a:buSzTx/>
              <a:buFontTx/>
              <a:buNone/>
              <a:defRPr/>
            </a:pPr>
            <a:r>
              <a:rPr kumimoji="1" lang="zh-CN" altLang="en-US" sz="4400" i="0" kern="1200" cap="none" spc="0" normalizeH="0" baseline="0" noProof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第</a:t>
            </a:r>
            <a:r>
              <a:rPr kumimoji="1" lang="en-US" altLang="zh-CN" sz="4400" i="0" kern="1200" cap="none" spc="0" normalizeH="0" baseline="0" noProof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1</a:t>
            </a:r>
            <a:r>
              <a:rPr kumimoji="1" lang="zh-CN" altLang="en-US" sz="4400" i="0" kern="1200" cap="none" spc="0" normalizeH="0" baseline="0" noProof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章 命题逻辑基本概念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合取举例</a:t>
            </a:r>
          </a:p>
        </p:txBody>
      </p:sp>
      <p:sp>
        <p:nvSpPr>
          <p:cNvPr id="252932" name="Rectangle 4"/>
          <p:cNvSpPr>
            <a:spLocks noGrp="1"/>
          </p:cNvSpPr>
          <p:nvPr>
            <p:ph idx="1"/>
          </p:nvPr>
        </p:nvSpPr>
        <p:spPr>
          <a:xfrm>
            <a:off x="533400" y="1371600"/>
            <a:ext cx="7924800" cy="182880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	p</a:t>
            </a:r>
            <a:r>
              <a:rPr lang="zh-CN" altLang="en-US" sz="2400" dirty="0">
                <a:ea typeface="宋体" panose="02010600030101010101" pitchFamily="2" charset="-122"/>
              </a:rPr>
              <a:t>：我们去看电影。</a:t>
            </a:r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zh-CN" altLang="en-US" sz="2400" dirty="0">
                <a:ea typeface="宋体" panose="02010600030101010101" pitchFamily="2" charset="-122"/>
              </a:rPr>
              <a:t>：房间里有十张桌子。 </a:t>
            </a:r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∧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zh-CN" altLang="en-US" sz="2400" dirty="0">
                <a:ea typeface="宋体" panose="02010600030101010101" pitchFamily="2" charset="-122"/>
              </a:rPr>
              <a:t>：我们去看电影并且房间里有十张桌子。 </a:t>
            </a:r>
          </a:p>
        </p:txBody>
      </p:sp>
      <p:grpSp>
        <p:nvGrpSpPr>
          <p:cNvPr id="2" name="Group 18"/>
          <p:cNvGrpSpPr/>
          <p:nvPr/>
        </p:nvGrpSpPr>
        <p:grpSpPr>
          <a:xfrm>
            <a:off x="323850" y="4149725"/>
            <a:ext cx="8569325" cy="2447925"/>
            <a:chOff x="204" y="2614"/>
            <a:chExt cx="5398" cy="1542"/>
          </a:xfrm>
        </p:grpSpPr>
        <p:sp>
          <p:nvSpPr>
            <p:cNvPr id="17412" name="AutoShape 13"/>
            <p:cNvSpPr/>
            <p:nvPr/>
          </p:nvSpPr>
          <p:spPr>
            <a:xfrm>
              <a:off x="204" y="2614"/>
              <a:ext cx="5398" cy="154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2F2F2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35001" dir="292884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buClr>
                  <a:srgbClr val="0000FF"/>
                </a:buClr>
              </a:pP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2942" name="AutoShape 14"/>
            <p:cNvSpPr>
              <a:spLocks noChangeArrowheads="1"/>
            </p:cNvSpPr>
            <p:nvPr/>
          </p:nvSpPr>
          <p:spPr bwMode="gray">
            <a:xfrm>
              <a:off x="385" y="2840"/>
              <a:ext cx="673" cy="66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>
                    <a:gamma/>
                    <a:tint val="72549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2943" name="Freeform 15"/>
            <p:cNvSpPr/>
            <p:nvPr/>
          </p:nvSpPr>
          <p:spPr bwMode="gray">
            <a:xfrm>
              <a:off x="439" y="2902"/>
              <a:ext cx="432" cy="482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42353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415" name="Text Box 16"/>
            <p:cNvSpPr txBox="1"/>
            <p:nvPr/>
          </p:nvSpPr>
          <p:spPr>
            <a:xfrm>
              <a:off x="1202" y="2840"/>
              <a:ext cx="4263" cy="85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15000"/>
                </a:lnSpc>
                <a:spcBef>
                  <a:spcPct val="15000"/>
                </a:spcBef>
                <a:buClr>
                  <a:srgbClr val="0000FF"/>
                </a:buClr>
              </a:pP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在数理逻辑中，关心的只是复合命题与构成复合命题的各原子命题之间的真值关系，即</a:t>
              </a:r>
              <a:r>
                <a:rPr lang="zh-CN" altLang="en-US" i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抽象的逻辑关系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，并不关心各语句的具体内容。</a:t>
              </a:r>
            </a:p>
          </p:txBody>
        </p:sp>
        <p:pic>
          <p:nvPicPr>
            <p:cNvPr id="17416" name="Picture 17" descr="GIF-26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" y="2917"/>
              <a:ext cx="499" cy="468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2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2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析取</a:t>
            </a:r>
            <a:r>
              <a:rPr lang="en-US" altLang="zh-CN" dirty="0"/>
              <a:t>(</a:t>
            </a:r>
            <a:r>
              <a:rPr lang="en-US" altLang="zh-CN" i="1" dirty="0"/>
              <a:t>disjunction</a:t>
            </a:r>
            <a:r>
              <a:rPr lang="en-US" altLang="zh-CN" dirty="0"/>
              <a:t>)</a:t>
            </a:r>
          </a:p>
        </p:txBody>
      </p:sp>
      <p:sp>
        <p:nvSpPr>
          <p:cNvPr id="294916" name="AutoShape 4"/>
          <p:cNvSpPr/>
          <p:nvPr/>
        </p:nvSpPr>
        <p:spPr>
          <a:xfrm>
            <a:off x="236538" y="1125538"/>
            <a:ext cx="5414962" cy="2232025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  <a:tileRect/>
          </a:gra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135001" dir="292884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buClr>
                <a:srgbClr val="0000FF"/>
              </a:buClr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60"/>
          <p:cNvGrpSpPr/>
          <p:nvPr/>
        </p:nvGrpSpPr>
        <p:grpSpPr>
          <a:xfrm>
            <a:off x="395288" y="1268413"/>
            <a:ext cx="5256212" cy="1938337"/>
            <a:chOff x="395288" y="1268413"/>
            <a:chExt cx="5256212" cy="1938992"/>
          </a:xfrm>
        </p:grpSpPr>
        <p:sp>
          <p:nvSpPr>
            <p:cNvPr id="294917" name="AutoShape 5"/>
            <p:cNvSpPr>
              <a:spLocks noChangeArrowheads="1"/>
            </p:cNvSpPr>
            <p:nvPr/>
          </p:nvSpPr>
          <p:spPr bwMode="gray">
            <a:xfrm>
              <a:off x="395288" y="1341463"/>
              <a:ext cx="1152525" cy="1135446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342900" marR="0" lvl="0" indent="-342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定义</a:t>
              </a:r>
            </a:p>
            <a:p>
              <a:pPr marL="342900" marR="0" lvl="0" indent="-342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1.3</a:t>
              </a:r>
            </a:p>
          </p:txBody>
        </p:sp>
        <p:sp>
          <p:nvSpPr>
            <p:cNvPr id="294918" name="Freeform 6"/>
            <p:cNvSpPr/>
            <p:nvPr/>
          </p:nvSpPr>
          <p:spPr bwMode="gray">
            <a:xfrm>
              <a:off x="466725" y="1549495"/>
              <a:ext cx="574675" cy="566930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462" name="Text Box 7"/>
            <p:cNvSpPr txBox="1"/>
            <p:nvPr/>
          </p:nvSpPr>
          <p:spPr>
            <a:xfrm>
              <a:off x="1651000" y="1268413"/>
              <a:ext cx="4000500" cy="19389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buClrTx/>
              </a:pP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 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为二命题，复合命题“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 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或 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 </a:t>
              </a:r>
              <a:r>
                <a:rPr lang="en-US" altLang="zh-CN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”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称作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 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与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 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</a:t>
              </a:r>
              <a:r>
                <a:rPr lang="zh-CN" altLang="en-US" i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析取式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，记作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i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∨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zh-CN" altLang="en-US" i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∨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称作</a:t>
              </a:r>
              <a:r>
                <a:rPr lang="zh-CN" altLang="en-US" i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析取联结词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，并规定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i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∨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zh-CN" altLang="en-US" i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为假当且仅当 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 </a:t>
              </a:r>
              <a:r>
                <a:rPr lang="zh-CN" altLang="en-US" i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与 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 </a:t>
              </a:r>
              <a:r>
                <a:rPr lang="zh-CN" altLang="en-US" i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同时为假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。</a:t>
              </a:r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5867400" y="1196975"/>
            <a:ext cx="3048000" cy="2209800"/>
            <a:chOff x="-3" y="-3"/>
            <a:chExt cx="1416" cy="1945"/>
          </a:xfrm>
        </p:grpSpPr>
        <p:grpSp>
          <p:nvGrpSpPr>
            <p:cNvPr id="19464" name="Group 9"/>
            <p:cNvGrpSpPr/>
            <p:nvPr/>
          </p:nvGrpSpPr>
          <p:grpSpPr>
            <a:xfrm>
              <a:off x="0" y="0"/>
              <a:ext cx="1410" cy="1939"/>
              <a:chOff x="0" y="0"/>
              <a:chExt cx="1410" cy="1939"/>
            </a:xfrm>
          </p:grpSpPr>
          <p:grpSp>
            <p:nvGrpSpPr>
              <p:cNvPr id="19465" name="Group 10"/>
              <p:cNvGrpSpPr/>
              <p:nvPr/>
            </p:nvGrpSpPr>
            <p:grpSpPr>
              <a:xfrm>
                <a:off x="0" y="0"/>
                <a:ext cx="470" cy="403"/>
                <a:chOff x="0" y="0"/>
                <a:chExt cx="470" cy="403"/>
              </a:xfrm>
            </p:grpSpPr>
            <p:sp>
              <p:nvSpPr>
                <p:cNvPr id="19466" name="Rectangle 11"/>
                <p:cNvSpPr/>
                <p:nvPr/>
              </p:nvSpPr>
              <p:spPr>
                <a:xfrm>
                  <a:off x="43" y="0"/>
                  <a:ext cx="384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</a:t>
                  </a:r>
                </a:p>
                <a:p>
                  <a:pPr algn="ctr" eaLnBrk="0" hangingPunct="0">
                    <a:buClrTx/>
                  </a:pPr>
                  <a:endParaRPr lang="en-US" altLang="zh-CN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67" name="Rectangle 12"/>
                <p:cNvSpPr/>
                <p:nvPr/>
              </p:nvSpPr>
              <p:spPr>
                <a:xfrm>
                  <a:off x="0" y="0"/>
                  <a:ext cx="470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9468" name="Group 13"/>
              <p:cNvGrpSpPr/>
              <p:nvPr/>
            </p:nvGrpSpPr>
            <p:grpSpPr>
              <a:xfrm>
                <a:off x="470" y="0"/>
                <a:ext cx="470" cy="403"/>
                <a:chOff x="470" y="0"/>
                <a:chExt cx="470" cy="403"/>
              </a:xfrm>
            </p:grpSpPr>
            <p:sp>
              <p:nvSpPr>
                <p:cNvPr id="19469" name="Rectangle 14"/>
                <p:cNvSpPr/>
                <p:nvPr/>
              </p:nvSpPr>
              <p:spPr>
                <a:xfrm>
                  <a:off x="513" y="0"/>
                  <a:ext cx="384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q</a:t>
                  </a:r>
                  <a:endPara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>
                    <a:buClrTx/>
                  </a:pPr>
                  <a:endParaRPr lang="en-US" altLang="zh-CN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70" name="Rectangle 15"/>
                <p:cNvSpPr/>
                <p:nvPr/>
              </p:nvSpPr>
              <p:spPr>
                <a:xfrm>
                  <a:off x="470" y="0"/>
                  <a:ext cx="470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9471" name="Group 16"/>
              <p:cNvGrpSpPr/>
              <p:nvPr/>
            </p:nvGrpSpPr>
            <p:grpSpPr>
              <a:xfrm>
                <a:off x="940" y="0"/>
                <a:ext cx="470" cy="403"/>
                <a:chOff x="940" y="0"/>
                <a:chExt cx="470" cy="403"/>
              </a:xfrm>
            </p:grpSpPr>
            <p:sp>
              <p:nvSpPr>
                <p:cNvPr id="19472" name="Rectangle 17"/>
                <p:cNvSpPr/>
                <p:nvPr/>
              </p:nvSpPr>
              <p:spPr>
                <a:xfrm>
                  <a:off x="983" y="0"/>
                  <a:ext cx="384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p</a:t>
                  </a:r>
                  <a:r>
                    <a:rPr lang="en-US" altLang="zh-CN" i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∨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q</a:t>
                  </a:r>
                  <a:endPara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>
                    <a:buClrTx/>
                  </a:pPr>
                  <a:endParaRPr lang="en-US" altLang="zh-CN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73" name="Rectangle 18"/>
                <p:cNvSpPr/>
                <p:nvPr/>
              </p:nvSpPr>
              <p:spPr>
                <a:xfrm>
                  <a:off x="940" y="0"/>
                  <a:ext cx="470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9474" name="Group 19"/>
              <p:cNvGrpSpPr/>
              <p:nvPr/>
            </p:nvGrpSpPr>
            <p:grpSpPr>
              <a:xfrm>
                <a:off x="0" y="403"/>
                <a:ext cx="470" cy="384"/>
                <a:chOff x="0" y="403"/>
                <a:chExt cx="470" cy="384"/>
              </a:xfrm>
            </p:grpSpPr>
            <p:sp>
              <p:nvSpPr>
                <p:cNvPr id="19475" name="Rectangle 20"/>
                <p:cNvSpPr/>
                <p:nvPr/>
              </p:nvSpPr>
              <p:spPr>
                <a:xfrm>
                  <a:off x="43" y="403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i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  <a:p>
                  <a:pPr algn="ctr" eaLnBrk="0" hangingPunct="0">
                    <a:buClrTx/>
                  </a:pPr>
                  <a:r>
                    <a:rPr lang="en-US" altLang="zh-CN" i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	</a:t>
                  </a:r>
                </a:p>
              </p:txBody>
            </p:sp>
            <p:sp>
              <p:nvSpPr>
                <p:cNvPr id="19476" name="Rectangle 21"/>
                <p:cNvSpPr/>
                <p:nvPr/>
              </p:nvSpPr>
              <p:spPr>
                <a:xfrm>
                  <a:off x="0" y="403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9477" name="Group 22"/>
              <p:cNvGrpSpPr/>
              <p:nvPr/>
            </p:nvGrpSpPr>
            <p:grpSpPr>
              <a:xfrm>
                <a:off x="470" y="403"/>
                <a:ext cx="470" cy="384"/>
                <a:chOff x="470" y="403"/>
                <a:chExt cx="470" cy="384"/>
              </a:xfrm>
            </p:grpSpPr>
            <p:sp>
              <p:nvSpPr>
                <p:cNvPr id="19478" name="Rectangle 23"/>
                <p:cNvSpPr/>
                <p:nvPr/>
              </p:nvSpPr>
              <p:spPr>
                <a:xfrm>
                  <a:off x="513" y="403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i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  <a:p>
                  <a:pPr algn="ctr" eaLnBrk="0" hangingPunct="0">
                    <a:buClrTx/>
                  </a:pPr>
                  <a:endParaRPr lang="en-US" altLang="zh-CN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79" name="Rectangle 24"/>
                <p:cNvSpPr/>
                <p:nvPr/>
              </p:nvSpPr>
              <p:spPr>
                <a:xfrm>
                  <a:off x="470" y="403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9480" name="Group 25"/>
              <p:cNvGrpSpPr/>
              <p:nvPr/>
            </p:nvGrpSpPr>
            <p:grpSpPr>
              <a:xfrm>
                <a:off x="940" y="403"/>
                <a:ext cx="470" cy="384"/>
                <a:chOff x="940" y="403"/>
                <a:chExt cx="470" cy="384"/>
              </a:xfrm>
            </p:grpSpPr>
            <p:sp>
              <p:nvSpPr>
                <p:cNvPr id="19481" name="Rectangle 26"/>
                <p:cNvSpPr/>
                <p:nvPr/>
              </p:nvSpPr>
              <p:spPr>
                <a:xfrm>
                  <a:off x="983" y="403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i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  <a:p>
                  <a:pPr algn="ctr" eaLnBrk="0" hangingPunct="0">
                    <a:buClrTx/>
                  </a:pPr>
                  <a:endParaRPr lang="en-US" altLang="zh-CN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2" name="Rectangle 27"/>
                <p:cNvSpPr/>
                <p:nvPr/>
              </p:nvSpPr>
              <p:spPr>
                <a:xfrm>
                  <a:off x="940" y="403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9483" name="Group 28"/>
              <p:cNvGrpSpPr/>
              <p:nvPr/>
            </p:nvGrpSpPr>
            <p:grpSpPr>
              <a:xfrm>
                <a:off x="0" y="787"/>
                <a:ext cx="470" cy="384"/>
                <a:chOff x="0" y="787"/>
                <a:chExt cx="470" cy="384"/>
              </a:xfrm>
            </p:grpSpPr>
            <p:sp>
              <p:nvSpPr>
                <p:cNvPr id="19484" name="Rectangle 29"/>
                <p:cNvSpPr/>
                <p:nvPr/>
              </p:nvSpPr>
              <p:spPr>
                <a:xfrm>
                  <a:off x="43" y="787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i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  <a:p>
                  <a:pPr algn="ctr" eaLnBrk="0" hangingPunct="0">
                    <a:buClrTx/>
                  </a:pPr>
                  <a:endParaRPr lang="en-US" altLang="zh-CN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5" name="Rectangle 30"/>
                <p:cNvSpPr/>
                <p:nvPr/>
              </p:nvSpPr>
              <p:spPr>
                <a:xfrm>
                  <a:off x="0" y="787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9486" name="Group 31"/>
              <p:cNvGrpSpPr/>
              <p:nvPr/>
            </p:nvGrpSpPr>
            <p:grpSpPr>
              <a:xfrm>
                <a:off x="470" y="787"/>
                <a:ext cx="470" cy="384"/>
                <a:chOff x="470" y="787"/>
                <a:chExt cx="470" cy="384"/>
              </a:xfrm>
            </p:grpSpPr>
            <p:sp>
              <p:nvSpPr>
                <p:cNvPr id="19487" name="Rectangle 32"/>
                <p:cNvSpPr/>
                <p:nvPr/>
              </p:nvSpPr>
              <p:spPr>
                <a:xfrm>
                  <a:off x="513" y="787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i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  <a:p>
                  <a:pPr algn="ctr" eaLnBrk="0" hangingPunct="0">
                    <a:buClrTx/>
                  </a:pPr>
                  <a:endParaRPr lang="en-US" altLang="zh-CN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8" name="Rectangle 33"/>
                <p:cNvSpPr/>
                <p:nvPr/>
              </p:nvSpPr>
              <p:spPr>
                <a:xfrm>
                  <a:off x="470" y="787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9489" name="Group 34"/>
              <p:cNvGrpSpPr/>
              <p:nvPr/>
            </p:nvGrpSpPr>
            <p:grpSpPr>
              <a:xfrm>
                <a:off x="940" y="787"/>
                <a:ext cx="470" cy="384"/>
                <a:chOff x="940" y="787"/>
                <a:chExt cx="470" cy="384"/>
              </a:xfrm>
            </p:grpSpPr>
            <p:sp>
              <p:nvSpPr>
                <p:cNvPr id="19490" name="Rectangle 35"/>
                <p:cNvSpPr/>
                <p:nvPr/>
              </p:nvSpPr>
              <p:spPr>
                <a:xfrm>
                  <a:off x="983" y="787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i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  <a:p>
                  <a:pPr algn="ctr" eaLnBrk="0" hangingPunct="0">
                    <a:buClrTx/>
                  </a:pPr>
                  <a:endParaRPr lang="en-US" altLang="zh-CN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91" name="Rectangle 36"/>
                <p:cNvSpPr/>
                <p:nvPr/>
              </p:nvSpPr>
              <p:spPr>
                <a:xfrm>
                  <a:off x="940" y="787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9492" name="Group 37"/>
              <p:cNvGrpSpPr/>
              <p:nvPr/>
            </p:nvGrpSpPr>
            <p:grpSpPr>
              <a:xfrm>
                <a:off x="0" y="1171"/>
                <a:ext cx="470" cy="384"/>
                <a:chOff x="0" y="1171"/>
                <a:chExt cx="470" cy="384"/>
              </a:xfrm>
            </p:grpSpPr>
            <p:sp>
              <p:nvSpPr>
                <p:cNvPr id="19493" name="Rectangle 38"/>
                <p:cNvSpPr/>
                <p:nvPr/>
              </p:nvSpPr>
              <p:spPr>
                <a:xfrm>
                  <a:off x="43" y="1171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i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  <a:p>
                  <a:pPr algn="ctr" eaLnBrk="0" hangingPunct="0">
                    <a:buClrTx/>
                  </a:pPr>
                  <a:endParaRPr lang="en-US" altLang="zh-CN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94" name="Rectangle 39"/>
                <p:cNvSpPr/>
                <p:nvPr/>
              </p:nvSpPr>
              <p:spPr>
                <a:xfrm>
                  <a:off x="0" y="1171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9495" name="Group 40"/>
              <p:cNvGrpSpPr/>
              <p:nvPr/>
            </p:nvGrpSpPr>
            <p:grpSpPr>
              <a:xfrm>
                <a:off x="470" y="1171"/>
                <a:ext cx="470" cy="384"/>
                <a:chOff x="470" y="1171"/>
                <a:chExt cx="470" cy="384"/>
              </a:xfrm>
            </p:grpSpPr>
            <p:sp>
              <p:nvSpPr>
                <p:cNvPr id="19496" name="Rectangle 41"/>
                <p:cNvSpPr/>
                <p:nvPr/>
              </p:nvSpPr>
              <p:spPr>
                <a:xfrm>
                  <a:off x="513" y="1171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i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  <a:p>
                  <a:pPr algn="ctr" eaLnBrk="0" hangingPunct="0">
                    <a:buClrTx/>
                  </a:pPr>
                  <a:endParaRPr lang="en-US" altLang="zh-CN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97" name="Rectangle 42"/>
                <p:cNvSpPr/>
                <p:nvPr/>
              </p:nvSpPr>
              <p:spPr>
                <a:xfrm>
                  <a:off x="470" y="1171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9498" name="Group 43"/>
              <p:cNvGrpSpPr/>
              <p:nvPr/>
            </p:nvGrpSpPr>
            <p:grpSpPr>
              <a:xfrm>
                <a:off x="940" y="1171"/>
                <a:ext cx="470" cy="384"/>
                <a:chOff x="940" y="1171"/>
                <a:chExt cx="470" cy="384"/>
              </a:xfrm>
            </p:grpSpPr>
            <p:sp>
              <p:nvSpPr>
                <p:cNvPr id="19499" name="Rectangle 44"/>
                <p:cNvSpPr/>
                <p:nvPr/>
              </p:nvSpPr>
              <p:spPr>
                <a:xfrm>
                  <a:off x="983" y="1171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i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  <a:p>
                  <a:pPr algn="ctr" eaLnBrk="0" hangingPunct="0">
                    <a:buClrTx/>
                  </a:pPr>
                  <a:endParaRPr lang="en-US" altLang="zh-CN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00" name="Rectangle 45"/>
                <p:cNvSpPr/>
                <p:nvPr/>
              </p:nvSpPr>
              <p:spPr>
                <a:xfrm>
                  <a:off x="940" y="1171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9501" name="Group 46"/>
              <p:cNvGrpSpPr/>
              <p:nvPr/>
            </p:nvGrpSpPr>
            <p:grpSpPr>
              <a:xfrm>
                <a:off x="0" y="1555"/>
                <a:ext cx="470" cy="384"/>
                <a:chOff x="0" y="1555"/>
                <a:chExt cx="470" cy="384"/>
              </a:xfrm>
            </p:grpSpPr>
            <p:sp>
              <p:nvSpPr>
                <p:cNvPr id="19502" name="Rectangle 47"/>
                <p:cNvSpPr/>
                <p:nvPr/>
              </p:nvSpPr>
              <p:spPr>
                <a:xfrm>
                  <a:off x="43" y="1555"/>
                  <a:ext cx="384" cy="38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i="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  <a:p>
                  <a:pPr algn="ctr" eaLnBrk="0" hangingPunct="0">
                    <a:buClrTx/>
                  </a:pPr>
                  <a:endParaRPr lang="en-US" altLang="zh-CN" i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03" name="Rectangle 48"/>
                <p:cNvSpPr/>
                <p:nvPr/>
              </p:nvSpPr>
              <p:spPr>
                <a:xfrm>
                  <a:off x="0" y="1555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9504" name="Group 49"/>
              <p:cNvGrpSpPr/>
              <p:nvPr/>
            </p:nvGrpSpPr>
            <p:grpSpPr>
              <a:xfrm>
                <a:off x="470" y="1555"/>
                <a:ext cx="470" cy="384"/>
                <a:chOff x="470" y="1555"/>
                <a:chExt cx="470" cy="384"/>
              </a:xfrm>
            </p:grpSpPr>
            <p:sp>
              <p:nvSpPr>
                <p:cNvPr id="19505" name="Rectangle 50"/>
                <p:cNvSpPr/>
                <p:nvPr/>
              </p:nvSpPr>
              <p:spPr>
                <a:xfrm>
                  <a:off x="513" y="1555"/>
                  <a:ext cx="384" cy="38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i="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19506" name="Rectangle 51"/>
                <p:cNvSpPr/>
                <p:nvPr/>
              </p:nvSpPr>
              <p:spPr>
                <a:xfrm>
                  <a:off x="470" y="1555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9507" name="Group 52"/>
              <p:cNvGrpSpPr/>
              <p:nvPr/>
            </p:nvGrpSpPr>
            <p:grpSpPr>
              <a:xfrm>
                <a:off x="940" y="1555"/>
                <a:ext cx="470" cy="384"/>
                <a:chOff x="940" y="1555"/>
                <a:chExt cx="470" cy="384"/>
              </a:xfrm>
            </p:grpSpPr>
            <p:sp>
              <p:nvSpPr>
                <p:cNvPr id="19508" name="Rectangle 53"/>
                <p:cNvSpPr/>
                <p:nvPr/>
              </p:nvSpPr>
              <p:spPr>
                <a:xfrm>
                  <a:off x="983" y="1555"/>
                  <a:ext cx="384" cy="38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i="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  <a:p>
                  <a:pPr algn="ctr" eaLnBrk="0" hangingPunct="0">
                    <a:buClrTx/>
                  </a:pPr>
                  <a:endParaRPr lang="en-US" altLang="zh-CN" i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09" name="Rectangle 54"/>
                <p:cNvSpPr/>
                <p:nvPr/>
              </p:nvSpPr>
              <p:spPr>
                <a:xfrm>
                  <a:off x="940" y="1555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19510" name="Rectangle 55"/>
            <p:cNvSpPr/>
            <p:nvPr/>
          </p:nvSpPr>
          <p:spPr>
            <a:xfrm>
              <a:off x="-3" y="-3"/>
              <a:ext cx="1416" cy="1945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>
                <a:buClr>
                  <a:srgbClr val="0000FF"/>
                </a:buClr>
              </a:pP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0" name="Group 58"/>
          <p:cNvGrpSpPr/>
          <p:nvPr/>
        </p:nvGrpSpPr>
        <p:grpSpPr>
          <a:xfrm>
            <a:off x="323850" y="4149725"/>
            <a:ext cx="8569325" cy="2447925"/>
            <a:chOff x="204" y="2614"/>
            <a:chExt cx="5398" cy="1542"/>
          </a:xfrm>
        </p:grpSpPr>
        <p:sp>
          <p:nvSpPr>
            <p:cNvPr id="19512" name="AutoShape 59"/>
            <p:cNvSpPr/>
            <p:nvPr/>
          </p:nvSpPr>
          <p:spPr>
            <a:xfrm>
              <a:off x="204" y="2614"/>
              <a:ext cx="5398" cy="154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2F2F2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35001" dir="292884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buClr>
                  <a:srgbClr val="0000FF"/>
                </a:buClr>
              </a:pP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4972" name="AutoShape 60"/>
            <p:cNvSpPr>
              <a:spLocks noChangeArrowheads="1"/>
            </p:cNvSpPr>
            <p:nvPr/>
          </p:nvSpPr>
          <p:spPr bwMode="gray">
            <a:xfrm>
              <a:off x="385" y="2840"/>
              <a:ext cx="673" cy="66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>
                    <a:gamma/>
                    <a:tint val="72549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4973" name="Freeform 61"/>
            <p:cNvSpPr/>
            <p:nvPr/>
          </p:nvSpPr>
          <p:spPr bwMode="gray">
            <a:xfrm>
              <a:off x="439" y="2902"/>
              <a:ext cx="432" cy="482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42353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515" name="Text Box 62"/>
            <p:cNvSpPr txBox="1"/>
            <p:nvPr/>
          </p:nvSpPr>
          <p:spPr>
            <a:xfrm>
              <a:off x="1202" y="2840"/>
              <a:ext cx="4263" cy="85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15000"/>
                </a:lnSpc>
                <a:spcBef>
                  <a:spcPct val="15000"/>
                </a:spcBef>
                <a:buClr>
                  <a:srgbClr val="0000FF"/>
                </a:buClr>
              </a:pP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自然语言中的“</a:t>
              </a:r>
              <a:r>
                <a:rPr lang="zh-CN" altLang="en-US" i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或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”具有二义性，用它联结的命题有时具有相容性，有时具有排斥性，对应的联结词分别称为</a:t>
              </a:r>
              <a:r>
                <a:rPr lang="zh-CN" altLang="en-US" i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相容或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和</a:t>
              </a:r>
              <a:r>
                <a:rPr lang="zh-CN" altLang="en-US" i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排斥或</a:t>
              </a:r>
              <a:r>
                <a:rPr lang="en-US" altLang="zh-CN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排异或</a:t>
              </a:r>
              <a:r>
                <a:rPr lang="en-US" altLang="zh-CN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。</a:t>
              </a:r>
            </a:p>
          </p:txBody>
        </p:sp>
        <p:pic>
          <p:nvPicPr>
            <p:cNvPr id="19516" name="Picture 63" descr="GIF-26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" y="2917"/>
              <a:ext cx="499" cy="468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1.4 </a:t>
            </a:r>
            <a:r>
              <a:rPr lang="zh-CN" altLang="en-US" dirty="0"/>
              <a:t>将下列命题符号化</a:t>
            </a:r>
          </a:p>
        </p:txBody>
      </p:sp>
      <p:sp>
        <p:nvSpPr>
          <p:cNvPr id="20482" name="Rectangle 4"/>
          <p:cNvSpPr>
            <a:spLocks noGrp="1"/>
          </p:cNvSpPr>
          <p:nvPr>
            <p:ph idx="1"/>
          </p:nvPr>
        </p:nvSpPr>
        <p:spPr>
          <a:xfrm>
            <a:off x="228600" y="981075"/>
            <a:ext cx="7467600" cy="1838325"/>
          </a:xfrm>
          <a:ln/>
        </p:spPr>
        <p:txBody>
          <a:bodyPr vert="horz" wrap="square" lIns="91440" tIns="45720" rIns="91440" bIns="45720" anchor="t"/>
          <a:lstStyle/>
          <a:p>
            <a:pPr marL="457200" indent="-457200" eaLnBrk="1" hangingPunct="1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(1)</a:t>
            </a:r>
            <a:r>
              <a:rPr lang="zh-CN" altLang="en-US" sz="2400" dirty="0">
                <a:ea typeface="宋体" panose="02010600030101010101" pitchFamily="2" charset="-122"/>
              </a:rPr>
              <a:t>张晓静爱唱歌或爱听音乐。</a:t>
            </a:r>
          </a:p>
          <a:p>
            <a:pPr marL="457200" indent="-457200" eaLnBrk="1" hangingPunct="1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(2)</a:t>
            </a:r>
            <a:r>
              <a:rPr lang="zh-CN" altLang="en-US" sz="2400" dirty="0">
                <a:ea typeface="宋体" panose="02010600030101010101" pitchFamily="2" charset="-122"/>
              </a:rPr>
              <a:t>张晓静只能挑选 </a:t>
            </a:r>
            <a:r>
              <a:rPr lang="en-US" altLang="zh-CN" sz="2400" dirty="0">
                <a:ea typeface="宋体" panose="02010600030101010101" pitchFamily="2" charset="-122"/>
              </a:rPr>
              <a:t>202 </a:t>
            </a:r>
            <a:r>
              <a:rPr lang="zh-CN" altLang="en-US" sz="2400" dirty="0">
                <a:ea typeface="宋体" panose="02010600030101010101" pitchFamily="2" charset="-122"/>
              </a:rPr>
              <a:t>或 </a:t>
            </a:r>
            <a:r>
              <a:rPr lang="en-US" altLang="zh-CN" sz="2400" dirty="0">
                <a:ea typeface="宋体" panose="02010600030101010101" pitchFamily="2" charset="-122"/>
              </a:rPr>
              <a:t>203 </a:t>
            </a:r>
            <a:r>
              <a:rPr lang="zh-CN" altLang="en-US" sz="2400" dirty="0">
                <a:ea typeface="宋体" panose="02010600030101010101" pitchFamily="2" charset="-122"/>
              </a:rPr>
              <a:t>房间。</a:t>
            </a:r>
          </a:p>
          <a:p>
            <a:pPr marL="457200" indent="-457200" eaLnBrk="1" hangingPunct="1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(3)</a:t>
            </a:r>
            <a:r>
              <a:rPr lang="zh-CN" altLang="en-US" sz="2400" dirty="0">
                <a:ea typeface="宋体" panose="02010600030101010101" pitchFamily="2" charset="-122"/>
              </a:rPr>
              <a:t>张晓静是江西人或安徽人。</a:t>
            </a:r>
          </a:p>
          <a:p>
            <a:pPr marL="457200" indent="-457200" eaLnBrk="1" hangingPunct="1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(4)</a:t>
            </a:r>
            <a:r>
              <a:rPr lang="zh-CN" altLang="en-US" sz="2400" dirty="0">
                <a:ea typeface="宋体" panose="02010600030101010101" pitchFamily="2" charset="-122"/>
              </a:rPr>
              <a:t>他昨天做了二十或三十道习题。</a:t>
            </a:r>
          </a:p>
        </p:txBody>
      </p:sp>
      <p:sp>
        <p:nvSpPr>
          <p:cNvPr id="256005" name="Rectangle 5"/>
          <p:cNvSpPr/>
          <p:nvPr/>
        </p:nvSpPr>
        <p:spPr>
          <a:xfrm>
            <a:off x="228600" y="3773170"/>
            <a:ext cx="8534400" cy="287083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457200" indent="-457200" eaLnBrk="0" hangingPunct="0">
              <a:lnSpc>
                <a:spcPct val="110000"/>
              </a:lnSpc>
              <a:buClr>
                <a:schemeClr val="tx1"/>
              </a:buClr>
            </a:pPr>
            <a:r>
              <a:rPr lang="en-US" altLang="zh-CN" sz="180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sz="180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180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：张晓静爱唱歌，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180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：张晓静爱听音乐。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tx1"/>
              </a:buClr>
            </a:pPr>
            <a:r>
              <a:rPr lang="zh-CN" altLang="en-US" sz="180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相容或，符号化为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180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∨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tx1"/>
              </a:buClr>
            </a:pPr>
            <a:r>
              <a:rPr lang="en-US" altLang="zh-CN" sz="180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180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180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：张晓静挑选 </a:t>
            </a:r>
            <a:r>
              <a:rPr lang="en-US" altLang="zh-CN" sz="180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202 </a:t>
            </a:r>
            <a:r>
              <a:rPr lang="zh-CN" altLang="en-US" sz="180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房间， 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180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：张晓静挑选 </a:t>
            </a:r>
            <a:r>
              <a:rPr lang="en-US" altLang="zh-CN" sz="180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203 </a:t>
            </a:r>
            <a:r>
              <a:rPr lang="zh-CN" altLang="en-US" sz="180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房间。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tx1"/>
              </a:buClr>
            </a:pPr>
            <a:r>
              <a:rPr lang="zh-CN" altLang="en-US" sz="180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排斥或，符号化为：</a:t>
            </a:r>
            <a:r>
              <a:rPr lang="en-US" altLang="zh-CN" sz="180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180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∧┐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180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)∨(┐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180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180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tx1"/>
              </a:buClr>
            </a:pPr>
            <a:r>
              <a:rPr lang="en-US" altLang="zh-CN" sz="180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zh-CN" altLang="en-US" sz="180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180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：张晓静是江西人， 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180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：张晓静是安徽人。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tx1"/>
              </a:buClr>
            </a:pPr>
            <a:r>
              <a:rPr lang="zh-CN" altLang="en-US" sz="180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排斥或，符号化为：</a:t>
            </a:r>
            <a:r>
              <a:rPr lang="en-US" altLang="zh-CN" sz="180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∧┐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80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)∨(┐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80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80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tx1"/>
              </a:buClr>
            </a:pPr>
            <a:r>
              <a:rPr lang="zh-CN" altLang="en-US" sz="180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或符号化为：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∨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b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80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1800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排斥或联结的两个命题事实上不可能同时为真</a:t>
            </a:r>
            <a:r>
              <a:rPr lang="en-US" altLang="zh-CN" sz="180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	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tx1"/>
              </a:buClr>
            </a:pPr>
            <a:r>
              <a:rPr lang="en-US" altLang="zh-CN" sz="180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(4) </a:t>
            </a:r>
            <a:r>
              <a:rPr lang="zh-CN" altLang="en-US" sz="18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原子命题，因为“或”只表示了习题的近似数目。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6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6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6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6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60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60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60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60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蕴涵</a:t>
            </a:r>
            <a:r>
              <a:rPr lang="en-US" altLang="zh-CN" dirty="0"/>
              <a:t>(</a:t>
            </a:r>
            <a:r>
              <a:rPr lang="en-US" altLang="zh-CN" i="1" dirty="0"/>
              <a:t>implication</a:t>
            </a:r>
            <a:r>
              <a:rPr lang="en-US" altLang="zh-CN" dirty="0"/>
              <a:t>)</a:t>
            </a:r>
          </a:p>
        </p:txBody>
      </p:sp>
      <p:grpSp>
        <p:nvGrpSpPr>
          <p:cNvPr id="2" name="组合 60"/>
          <p:cNvGrpSpPr/>
          <p:nvPr/>
        </p:nvGrpSpPr>
        <p:grpSpPr>
          <a:xfrm>
            <a:off x="36513" y="981075"/>
            <a:ext cx="5472112" cy="2879725"/>
            <a:chOff x="36513" y="981075"/>
            <a:chExt cx="5472112" cy="2879725"/>
          </a:xfrm>
        </p:grpSpPr>
        <p:sp>
          <p:nvSpPr>
            <p:cNvPr id="21507" name="AutoShape 4"/>
            <p:cNvSpPr/>
            <p:nvPr/>
          </p:nvSpPr>
          <p:spPr>
            <a:xfrm>
              <a:off x="36513" y="981075"/>
              <a:ext cx="5472112" cy="2879725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35001" dir="292884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buClr>
                  <a:srgbClr val="0000FF"/>
                </a:buClr>
              </a:pPr>
              <a:endParaRPr lang="zh-CN" altLang="zh-CN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95941" name="AutoShape 5"/>
            <p:cNvSpPr>
              <a:spLocks noChangeArrowheads="1"/>
            </p:cNvSpPr>
            <p:nvPr/>
          </p:nvSpPr>
          <p:spPr bwMode="gray">
            <a:xfrm>
              <a:off x="252413" y="1196975"/>
              <a:ext cx="1152525" cy="1135063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342900" marR="0" lvl="0" indent="-342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定义</a:t>
              </a:r>
            </a:p>
            <a:p>
              <a:pPr marL="342900" marR="0" lvl="0" indent="-342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1.4</a:t>
              </a:r>
            </a:p>
          </p:txBody>
        </p:sp>
        <p:sp>
          <p:nvSpPr>
            <p:cNvPr id="295942" name="Freeform 6"/>
            <p:cNvSpPr/>
            <p:nvPr/>
          </p:nvSpPr>
          <p:spPr bwMode="gray">
            <a:xfrm>
              <a:off x="323850" y="1404938"/>
              <a:ext cx="574675" cy="566737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1510" name="Text Box 7"/>
            <p:cNvSpPr txBox="1"/>
            <p:nvPr/>
          </p:nvSpPr>
          <p:spPr>
            <a:xfrm>
              <a:off x="1508125" y="1123950"/>
              <a:ext cx="4000500" cy="26479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buClrTx/>
              </a:pP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p,q 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为二命题，复合命题 “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如果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，则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” 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称作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 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与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 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</a:t>
              </a:r>
              <a:r>
                <a:rPr lang="zh-CN" altLang="en-US" i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蕴涵式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，记作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i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→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，并称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是蕴涵式的前件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 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为蕴涵式的后件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，→称作蕴涵联结词，并规定 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i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→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 </a:t>
              </a:r>
              <a:r>
                <a:rPr lang="zh-CN" altLang="en-US" i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为假当且仅当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zh-CN" altLang="en-US" i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为真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zh-CN" altLang="en-US" i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为假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。</a:t>
              </a:r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5651500" y="1290638"/>
            <a:ext cx="3419475" cy="2209800"/>
            <a:chOff x="-3" y="-3"/>
            <a:chExt cx="1416" cy="1945"/>
          </a:xfrm>
        </p:grpSpPr>
        <p:grpSp>
          <p:nvGrpSpPr>
            <p:cNvPr id="21512" name="Group 9"/>
            <p:cNvGrpSpPr/>
            <p:nvPr/>
          </p:nvGrpSpPr>
          <p:grpSpPr>
            <a:xfrm>
              <a:off x="0" y="0"/>
              <a:ext cx="1410" cy="1939"/>
              <a:chOff x="0" y="0"/>
              <a:chExt cx="1410" cy="1939"/>
            </a:xfrm>
          </p:grpSpPr>
          <p:grpSp>
            <p:nvGrpSpPr>
              <p:cNvPr id="21513" name="Group 10"/>
              <p:cNvGrpSpPr/>
              <p:nvPr/>
            </p:nvGrpSpPr>
            <p:grpSpPr>
              <a:xfrm>
                <a:off x="0" y="0"/>
                <a:ext cx="470" cy="403"/>
                <a:chOff x="0" y="0"/>
                <a:chExt cx="470" cy="403"/>
              </a:xfrm>
            </p:grpSpPr>
            <p:sp>
              <p:nvSpPr>
                <p:cNvPr id="21514" name="Rectangle 11"/>
                <p:cNvSpPr/>
                <p:nvPr/>
              </p:nvSpPr>
              <p:spPr>
                <a:xfrm>
                  <a:off x="43" y="0"/>
                  <a:ext cx="384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</a:t>
                  </a:r>
                </a:p>
                <a:p>
                  <a:pPr algn="ctr" eaLnBrk="0" hangingPunct="0">
                    <a:buClrTx/>
                  </a:pPr>
                  <a:endParaRPr lang="en-US" altLang="zh-CN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15" name="Rectangle 12"/>
                <p:cNvSpPr/>
                <p:nvPr/>
              </p:nvSpPr>
              <p:spPr>
                <a:xfrm>
                  <a:off x="0" y="0"/>
                  <a:ext cx="470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1516" name="Group 13"/>
              <p:cNvGrpSpPr/>
              <p:nvPr/>
            </p:nvGrpSpPr>
            <p:grpSpPr>
              <a:xfrm>
                <a:off x="470" y="0"/>
                <a:ext cx="470" cy="403"/>
                <a:chOff x="470" y="0"/>
                <a:chExt cx="470" cy="403"/>
              </a:xfrm>
            </p:grpSpPr>
            <p:sp>
              <p:nvSpPr>
                <p:cNvPr id="21517" name="Rectangle 14"/>
                <p:cNvSpPr/>
                <p:nvPr/>
              </p:nvSpPr>
              <p:spPr>
                <a:xfrm>
                  <a:off x="513" y="0"/>
                  <a:ext cx="384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q</a:t>
                  </a:r>
                  <a:endPara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>
                    <a:buClrTx/>
                  </a:pPr>
                  <a:endParaRPr lang="en-US" altLang="zh-CN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18" name="Rectangle 15"/>
                <p:cNvSpPr/>
                <p:nvPr/>
              </p:nvSpPr>
              <p:spPr>
                <a:xfrm>
                  <a:off x="470" y="0"/>
                  <a:ext cx="470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1519" name="Group 16"/>
              <p:cNvGrpSpPr/>
              <p:nvPr/>
            </p:nvGrpSpPr>
            <p:grpSpPr>
              <a:xfrm>
                <a:off x="940" y="0"/>
                <a:ext cx="470" cy="403"/>
                <a:chOff x="940" y="0"/>
                <a:chExt cx="470" cy="403"/>
              </a:xfrm>
            </p:grpSpPr>
            <p:sp>
              <p:nvSpPr>
                <p:cNvPr id="21520" name="Rectangle 17"/>
                <p:cNvSpPr/>
                <p:nvPr/>
              </p:nvSpPr>
              <p:spPr>
                <a:xfrm>
                  <a:off x="983" y="0"/>
                  <a:ext cx="384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p </a:t>
                  </a:r>
                  <a:r>
                    <a:rPr lang="en-US" altLang="zh-CN" i="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→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q</a:t>
                  </a:r>
                  <a:endPara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>
                    <a:buClrTx/>
                  </a:pPr>
                  <a:endParaRPr lang="en-US" altLang="zh-CN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21" name="Rectangle 18"/>
                <p:cNvSpPr/>
                <p:nvPr/>
              </p:nvSpPr>
              <p:spPr>
                <a:xfrm>
                  <a:off x="940" y="0"/>
                  <a:ext cx="470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1522" name="Group 19"/>
              <p:cNvGrpSpPr/>
              <p:nvPr/>
            </p:nvGrpSpPr>
            <p:grpSpPr>
              <a:xfrm>
                <a:off x="0" y="403"/>
                <a:ext cx="470" cy="384"/>
                <a:chOff x="0" y="403"/>
                <a:chExt cx="470" cy="384"/>
              </a:xfrm>
            </p:grpSpPr>
            <p:sp>
              <p:nvSpPr>
                <p:cNvPr id="21523" name="Rectangle 20"/>
                <p:cNvSpPr/>
                <p:nvPr/>
              </p:nvSpPr>
              <p:spPr>
                <a:xfrm>
                  <a:off x="43" y="403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i="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</a:p>
                <a:p>
                  <a:pPr algn="ctr" eaLnBrk="0" hangingPunct="0">
                    <a:buClrTx/>
                  </a:pPr>
                  <a:r>
                    <a:rPr lang="en-US" altLang="zh-CN" i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	</a:t>
                  </a:r>
                </a:p>
              </p:txBody>
            </p:sp>
            <p:sp>
              <p:nvSpPr>
                <p:cNvPr id="21524" name="Rectangle 21"/>
                <p:cNvSpPr/>
                <p:nvPr/>
              </p:nvSpPr>
              <p:spPr>
                <a:xfrm>
                  <a:off x="0" y="403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1525" name="Group 22"/>
              <p:cNvGrpSpPr/>
              <p:nvPr/>
            </p:nvGrpSpPr>
            <p:grpSpPr>
              <a:xfrm>
                <a:off x="470" y="403"/>
                <a:ext cx="470" cy="384"/>
                <a:chOff x="470" y="403"/>
                <a:chExt cx="470" cy="384"/>
              </a:xfrm>
            </p:grpSpPr>
            <p:sp>
              <p:nvSpPr>
                <p:cNvPr id="21526" name="Rectangle 23"/>
                <p:cNvSpPr/>
                <p:nvPr/>
              </p:nvSpPr>
              <p:spPr>
                <a:xfrm>
                  <a:off x="513" y="403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i="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</a:p>
                <a:p>
                  <a:pPr algn="ctr" eaLnBrk="0" hangingPunct="0">
                    <a:buClrTx/>
                  </a:pPr>
                  <a:endParaRPr lang="en-US" altLang="zh-CN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27" name="Rectangle 24"/>
                <p:cNvSpPr/>
                <p:nvPr/>
              </p:nvSpPr>
              <p:spPr>
                <a:xfrm>
                  <a:off x="470" y="403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1528" name="Group 25"/>
              <p:cNvGrpSpPr/>
              <p:nvPr/>
            </p:nvGrpSpPr>
            <p:grpSpPr>
              <a:xfrm>
                <a:off x="940" y="403"/>
                <a:ext cx="470" cy="384"/>
                <a:chOff x="940" y="403"/>
                <a:chExt cx="470" cy="384"/>
              </a:xfrm>
            </p:grpSpPr>
            <p:sp>
              <p:nvSpPr>
                <p:cNvPr id="21529" name="Rectangle 26"/>
                <p:cNvSpPr/>
                <p:nvPr/>
              </p:nvSpPr>
              <p:spPr>
                <a:xfrm>
                  <a:off x="983" y="403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i="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</a:p>
                <a:p>
                  <a:pPr algn="ctr" eaLnBrk="0" hangingPunct="0">
                    <a:buClrTx/>
                  </a:pPr>
                  <a:endParaRPr lang="en-US" altLang="zh-CN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30" name="Rectangle 27"/>
                <p:cNvSpPr/>
                <p:nvPr/>
              </p:nvSpPr>
              <p:spPr>
                <a:xfrm>
                  <a:off x="940" y="403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1531" name="Group 28"/>
              <p:cNvGrpSpPr/>
              <p:nvPr/>
            </p:nvGrpSpPr>
            <p:grpSpPr>
              <a:xfrm>
                <a:off x="0" y="787"/>
                <a:ext cx="470" cy="384"/>
                <a:chOff x="0" y="787"/>
                <a:chExt cx="470" cy="384"/>
              </a:xfrm>
            </p:grpSpPr>
            <p:sp>
              <p:nvSpPr>
                <p:cNvPr id="21532" name="Rectangle 29"/>
                <p:cNvSpPr/>
                <p:nvPr/>
              </p:nvSpPr>
              <p:spPr>
                <a:xfrm>
                  <a:off x="43" y="787"/>
                  <a:ext cx="384" cy="38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i="0" dirty="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  <a:endParaRPr lang="en-US" altLang="zh-CN" i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33" name="Rectangle 30"/>
                <p:cNvSpPr/>
                <p:nvPr/>
              </p:nvSpPr>
              <p:spPr>
                <a:xfrm>
                  <a:off x="0" y="787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1534" name="Group 31"/>
              <p:cNvGrpSpPr/>
              <p:nvPr/>
            </p:nvGrpSpPr>
            <p:grpSpPr>
              <a:xfrm>
                <a:off x="470" y="787"/>
                <a:ext cx="470" cy="384"/>
                <a:chOff x="470" y="787"/>
                <a:chExt cx="470" cy="384"/>
              </a:xfrm>
            </p:grpSpPr>
            <p:sp>
              <p:nvSpPr>
                <p:cNvPr id="21535" name="Rectangle 32"/>
                <p:cNvSpPr/>
                <p:nvPr/>
              </p:nvSpPr>
              <p:spPr>
                <a:xfrm>
                  <a:off x="513" y="787"/>
                  <a:ext cx="384" cy="38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i="0" dirty="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0</a:t>
                  </a:r>
                </a:p>
                <a:p>
                  <a:pPr algn="ctr" eaLnBrk="0" hangingPunct="0">
                    <a:buClrTx/>
                  </a:pPr>
                  <a:endParaRPr lang="en-US" altLang="zh-CN" i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36" name="Rectangle 33"/>
                <p:cNvSpPr/>
                <p:nvPr/>
              </p:nvSpPr>
              <p:spPr>
                <a:xfrm>
                  <a:off x="470" y="787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1537" name="Group 34"/>
              <p:cNvGrpSpPr/>
              <p:nvPr/>
            </p:nvGrpSpPr>
            <p:grpSpPr>
              <a:xfrm>
                <a:off x="940" y="787"/>
                <a:ext cx="470" cy="384"/>
                <a:chOff x="940" y="787"/>
                <a:chExt cx="470" cy="384"/>
              </a:xfrm>
            </p:grpSpPr>
            <p:sp>
              <p:nvSpPr>
                <p:cNvPr id="21538" name="Rectangle 35"/>
                <p:cNvSpPr/>
                <p:nvPr/>
              </p:nvSpPr>
              <p:spPr>
                <a:xfrm>
                  <a:off x="983" y="787"/>
                  <a:ext cx="384" cy="38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i="0" dirty="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0</a:t>
                  </a:r>
                </a:p>
                <a:p>
                  <a:pPr algn="ctr" eaLnBrk="0" hangingPunct="0">
                    <a:buClrTx/>
                  </a:pPr>
                  <a:endParaRPr lang="en-US" altLang="zh-CN" i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39" name="Rectangle 36"/>
                <p:cNvSpPr/>
                <p:nvPr/>
              </p:nvSpPr>
              <p:spPr>
                <a:xfrm>
                  <a:off x="940" y="787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1540" name="Group 37"/>
              <p:cNvGrpSpPr/>
              <p:nvPr/>
            </p:nvGrpSpPr>
            <p:grpSpPr>
              <a:xfrm>
                <a:off x="0" y="1171"/>
                <a:ext cx="470" cy="384"/>
                <a:chOff x="0" y="1171"/>
                <a:chExt cx="470" cy="384"/>
              </a:xfrm>
            </p:grpSpPr>
            <p:sp>
              <p:nvSpPr>
                <p:cNvPr id="21541" name="Rectangle 38"/>
                <p:cNvSpPr/>
                <p:nvPr/>
              </p:nvSpPr>
              <p:spPr>
                <a:xfrm>
                  <a:off x="43" y="1171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i="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0</a:t>
                  </a:r>
                </a:p>
                <a:p>
                  <a:pPr algn="ctr" eaLnBrk="0" hangingPunct="0">
                    <a:buClrTx/>
                  </a:pPr>
                  <a:endParaRPr lang="en-US" altLang="zh-CN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42" name="Rectangle 39"/>
                <p:cNvSpPr/>
                <p:nvPr/>
              </p:nvSpPr>
              <p:spPr>
                <a:xfrm>
                  <a:off x="0" y="1171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1543" name="Group 40"/>
              <p:cNvGrpSpPr/>
              <p:nvPr/>
            </p:nvGrpSpPr>
            <p:grpSpPr>
              <a:xfrm>
                <a:off x="470" y="1171"/>
                <a:ext cx="470" cy="384"/>
                <a:chOff x="470" y="1171"/>
                <a:chExt cx="470" cy="384"/>
              </a:xfrm>
            </p:grpSpPr>
            <p:sp>
              <p:nvSpPr>
                <p:cNvPr id="21544" name="Rectangle 41"/>
                <p:cNvSpPr/>
                <p:nvPr/>
              </p:nvSpPr>
              <p:spPr>
                <a:xfrm>
                  <a:off x="513" y="1171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i="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</a:p>
                <a:p>
                  <a:pPr algn="ctr" eaLnBrk="0" hangingPunct="0">
                    <a:buClrTx/>
                  </a:pPr>
                  <a:endParaRPr lang="en-US" altLang="zh-CN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45" name="Rectangle 42"/>
                <p:cNvSpPr/>
                <p:nvPr/>
              </p:nvSpPr>
              <p:spPr>
                <a:xfrm>
                  <a:off x="470" y="1171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1546" name="Group 43"/>
              <p:cNvGrpSpPr/>
              <p:nvPr/>
            </p:nvGrpSpPr>
            <p:grpSpPr>
              <a:xfrm>
                <a:off x="940" y="1171"/>
                <a:ext cx="470" cy="384"/>
                <a:chOff x="940" y="1171"/>
                <a:chExt cx="470" cy="384"/>
              </a:xfrm>
            </p:grpSpPr>
            <p:sp>
              <p:nvSpPr>
                <p:cNvPr id="21547" name="Rectangle 44"/>
                <p:cNvSpPr/>
                <p:nvPr/>
              </p:nvSpPr>
              <p:spPr>
                <a:xfrm>
                  <a:off x="983" y="1171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i="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</a:p>
                <a:p>
                  <a:pPr algn="ctr" eaLnBrk="0" hangingPunct="0">
                    <a:buClrTx/>
                  </a:pPr>
                  <a:endParaRPr lang="en-US" altLang="zh-CN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48" name="Rectangle 45"/>
                <p:cNvSpPr/>
                <p:nvPr/>
              </p:nvSpPr>
              <p:spPr>
                <a:xfrm>
                  <a:off x="940" y="1171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1549" name="Group 46"/>
              <p:cNvGrpSpPr/>
              <p:nvPr/>
            </p:nvGrpSpPr>
            <p:grpSpPr>
              <a:xfrm>
                <a:off x="0" y="1555"/>
                <a:ext cx="470" cy="384"/>
                <a:chOff x="0" y="1555"/>
                <a:chExt cx="470" cy="384"/>
              </a:xfrm>
            </p:grpSpPr>
            <p:sp>
              <p:nvSpPr>
                <p:cNvPr id="21550" name="Rectangle 47"/>
                <p:cNvSpPr/>
                <p:nvPr/>
              </p:nvSpPr>
              <p:spPr>
                <a:xfrm>
                  <a:off x="43" y="1555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i="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0</a:t>
                  </a:r>
                </a:p>
                <a:p>
                  <a:pPr algn="ctr" eaLnBrk="0" hangingPunct="0">
                    <a:buClrTx/>
                  </a:pPr>
                  <a:endParaRPr lang="en-US" altLang="zh-CN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51" name="Rectangle 48"/>
                <p:cNvSpPr/>
                <p:nvPr/>
              </p:nvSpPr>
              <p:spPr>
                <a:xfrm>
                  <a:off x="0" y="1555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1552" name="Group 49"/>
              <p:cNvGrpSpPr/>
              <p:nvPr/>
            </p:nvGrpSpPr>
            <p:grpSpPr>
              <a:xfrm>
                <a:off x="470" y="1555"/>
                <a:ext cx="470" cy="384"/>
                <a:chOff x="470" y="1555"/>
                <a:chExt cx="470" cy="384"/>
              </a:xfrm>
            </p:grpSpPr>
            <p:sp>
              <p:nvSpPr>
                <p:cNvPr id="21553" name="Rectangle 50"/>
                <p:cNvSpPr/>
                <p:nvPr/>
              </p:nvSpPr>
              <p:spPr>
                <a:xfrm>
                  <a:off x="513" y="1555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i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21554" name="Rectangle 51"/>
                <p:cNvSpPr/>
                <p:nvPr/>
              </p:nvSpPr>
              <p:spPr>
                <a:xfrm>
                  <a:off x="470" y="1555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1555" name="Group 52"/>
              <p:cNvGrpSpPr/>
              <p:nvPr/>
            </p:nvGrpSpPr>
            <p:grpSpPr>
              <a:xfrm>
                <a:off x="940" y="1555"/>
                <a:ext cx="470" cy="384"/>
                <a:chOff x="940" y="1555"/>
                <a:chExt cx="470" cy="384"/>
              </a:xfrm>
            </p:grpSpPr>
            <p:sp>
              <p:nvSpPr>
                <p:cNvPr id="21556" name="Rectangle 53"/>
                <p:cNvSpPr/>
                <p:nvPr/>
              </p:nvSpPr>
              <p:spPr>
                <a:xfrm>
                  <a:off x="983" y="1555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i="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</a:p>
                <a:p>
                  <a:pPr algn="ctr" eaLnBrk="0" hangingPunct="0">
                    <a:buClrTx/>
                  </a:pPr>
                  <a:endParaRPr lang="en-US" altLang="zh-CN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57" name="Rectangle 54"/>
                <p:cNvSpPr/>
                <p:nvPr/>
              </p:nvSpPr>
              <p:spPr>
                <a:xfrm>
                  <a:off x="940" y="1555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21558" name="Rectangle 55"/>
            <p:cNvSpPr/>
            <p:nvPr/>
          </p:nvSpPr>
          <p:spPr>
            <a:xfrm>
              <a:off x="-3" y="-3"/>
              <a:ext cx="1416" cy="1945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>
                <a:buClr>
                  <a:srgbClr val="0000FF"/>
                </a:buClr>
              </a:pP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0" name="Group 58"/>
          <p:cNvGrpSpPr/>
          <p:nvPr/>
        </p:nvGrpSpPr>
        <p:grpSpPr>
          <a:xfrm>
            <a:off x="323850" y="4149725"/>
            <a:ext cx="8569325" cy="2447925"/>
            <a:chOff x="204" y="2614"/>
            <a:chExt cx="5398" cy="1542"/>
          </a:xfrm>
        </p:grpSpPr>
        <p:sp>
          <p:nvSpPr>
            <p:cNvPr id="21560" name="AutoShape 59"/>
            <p:cNvSpPr/>
            <p:nvPr/>
          </p:nvSpPr>
          <p:spPr>
            <a:xfrm>
              <a:off x="204" y="2614"/>
              <a:ext cx="5398" cy="154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2F2F2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35001" dir="292884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buClr>
                  <a:srgbClr val="0000FF"/>
                </a:buClr>
              </a:pP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5996" name="AutoShape 60"/>
            <p:cNvSpPr>
              <a:spLocks noChangeArrowheads="1"/>
            </p:cNvSpPr>
            <p:nvPr/>
          </p:nvSpPr>
          <p:spPr bwMode="gray">
            <a:xfrm>
              <a:off x="385" y="2840"/>
              <a:ext cx="673" cy="66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>
                    <a:gamma/>
                    <a:tint val="72549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5997" name="Freeform 61"/>
            <p:cNvSpPr/>
            <p:nvPr/>
          </p:nvSpPr>
          <p:spPr bwMode="gray">
            <a:xfrm>
              <a:off x="439" y="2902"/>
              <a:ext cx="432" cy="482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42353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1563" name="Text Box 62"/>
            <p:cNvSpPr txBox="1"/>
            <p:nvPr/>
          </p:nvSpPr>
          <p:spPr>
            <a:xfrm>
              <a:off x="1202" y="2840"/>
              <a:ext cx="4263" cy="12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Clr>
                  <a:srgbClr val="0000FF"/>
                </a:buClr>
                <a:buChar char="q"/>
              </a:pP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p</a:t>
              </a:r>
              <a:r>
                <a:rPr lang="en-US" altLang="zh-CN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→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 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的逻辑关系表示 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 </a:t>
              </a:r>
              <a:r>
                <a:rPr lang="zh-CN" altLang="en-US" i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 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 </a:t>
              </a:r>
              <a:r>
                <a:rPr lang="zh-CN" altLang="en-US" i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的必要条件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。 </a:t>
              </a:r>
              <a:endParaRPr lang="en-GB" altLang="zh-CN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buClr>
                  <a:srgbClr val="0000FF"/>
                </a:buClr>
                <a:buChar char="q"/>
              </a:pP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 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 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 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的必要条件有许多不同的叙述方式</a:t>
              </a:r>
            </a:p>
            <a:p>
              <a:pPr>
                <a:buClr>
                  <a:srgbClr val="0000FF"/>
                </a:buClr>
              </a:pP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只要 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，就 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	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因为 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，所以 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</a:p>
            <a:p>
              <a:pPr>
                <a:buClr>
                  <a:srgbClr val="0000FF"/>
                </a:buClr>
              </a:pP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p </a:t>
              </a:r>
              <a:r>
                <a:rPr lang="zh-CN" altLang="en-US" i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仅当 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	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	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只有 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 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才 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  <a:p>
              <a:pPr>
                <a:buClr>
                  <a:srgbClr val="0000FF"/>
                </a:buClr>
              </a:pPr>
              <a:r>
                <a:rPr lang="en-US" altLang="zh-CN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除非 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 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才 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		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除非 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，否则非 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21564" name="Picture 63" descr="GIF-26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" y="2917"/>
              <a:ext cx="499" cy="468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1.5 </a:t>
            </a:r>
            <a:r>
              <a:rPr lang="zh-CN" altLang="en-US" dirty="0"/>
              <a:t>将下列命题符号化，并指出其真值</a:t>
            </a:r>
          </a:p>
        </p:txBody>
      </p:sp>
      <p:sp>
        <p:nvSpPr>
          <p:cNvPr id="22530" name="Rectangle 4"/>
          <p:cNvSpPr>
            <a:spLocks noGrp="1"/>
          </p:cNvSpPr>
          <p:nvPr>
            <p:ph idx="1"/>
          </p:nvPr>
        </p:nvSpPr>
        <p:spPr>
          <a:xfrm>
            <a:off x="228600" y="1143000"/>
            <a:ext cx="7467600" cy="1905000"/>
          </a:xfrm>
          <a:ln/>
        </p:spPr>
        <p:txBody>
          <a:bodyPr vert="horz" wrap="square" lIns="91440" tIns="45720" rIns="91440" bIns="45720" anchor="t"/>
          <a:lstStyle/>
          <a:p>
            <a:pPr marL="457200" indent="-457200" eaLnBrk="1" hangingPunct="1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(1) </a:t>
            </a:r>
            <a:r>
              <a:rPr lang="zh-CN" altLang="en-US" sz="2400" dirty="0">
                <a:ea typeface="宋体" panose="02010600030101010101" pitchFamily="2" charset="-122"/>
              </a:rPr>
              <a:t>如果</a:t>
            </a:r>
            <a:r>
              <a:rPr lang="en-US" altLang="zh-CN" sz="2400" dirty="0">
                <a:ea typeface="宋体" panose="02010600030101010101" pitchFamily="2" charset="-122"/>
              </a:rPr>
              <a:t>3+3</a:t>
            </a:r>
            <a:r>
              <a:rPr lang="zh-CN" altLang="en-US" sz="2400" dirty="0">
                <a:ea typeface="宋体" panose="02010600030101010101" pitchFamily="2" charset="-122"/>
              </a:rPr>
              <a:t>＝</a:t>
            </a:r>
            <a:r>
              <a:rPr lang="en-US" altLang="zh-CN" sz="2400" dirty="0"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ea typeface="宋体" panose="02010600030101010101" pitchFamily="2" charset="-122"/>
              </a:rPr>
              <a:t>，则雪是白的。</a:t>
            </a:r>
          </a:p>
          <a:p>
            <a:pPr marL="457200" indent="-457200" eaLnBrk="1" hangingPunct="1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(2) </a:t>
            </a:r>
            <a:r>
              <a:rPr lang="zh-CN" altLang="en-US" sz="2400" dirty="0">
                <a:ea typeface="宋体" panose="02010600030101010101" pitchFamily="2" charset="-122"/>
              </a:rPr>
              <a:t>如果</a:t>
            </a:r>
            <a:r>
              <a:rPr lang="en-US" altLang="zh-CN" sz="2400" dirty="0">
                <a:ea typeface="宋体" panose="02010600030101010101" pitchFamily="2" charset="-122"/>
              </a:rPr>
              <a:t>3+3≠6</a:t>
            </a:r>
            <a:r>
              <a:rPr lang="zh-CN" altLang="en-US" sz="2400" dirty="0">
                <a:ea typeface="宋体" panose="02010600030101010101" pitchFamily="2" charset="-122"/>
              </a:rPr>
              <a:t>，则雪是白的。</a:t>
            </a:r>
          </a:p>
          <a:p>
            <a:pPr marL="457200" indent="-457200" eaLnBrk="1" hangingPunct="1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(3) </a:t>
            </a:r>
            <a:r>
              <a:rPr lang="zh-CN" altLang="en-US" sz="2400" dirty="0">
                <a:ea typeface="宋体" panose="02010600030101010101" pitchFamily="2" charset="-122"/>
              </a:rPr>
              <a:t>如果</a:t>
            </a:r>
            <a:r>
              <a:rPr lang="en-US" altLang="zh-CN" sz="2400" dirty="0">
                <a:ea typeface="宋体" panose="02010600030101010101" pitchFamily="2" charset="-122"/>
              </a:rPr>
              <a:t>3+3</a:t>
            </a:r>
            <a:r>
              <a:rPr lang="zh-CN" altLang="en-US" sz="2400" dirty="0">
                <a:ea typeface="宋体" panose="02010600030101010101" pitchFamily="2" charset="-122"/>
              </a:rPr>
              <a:t>＝</a:t>
            </a:r>
            <a:r>
              <a:rPr lang="en-US" altLang="zh-CN" sz="2400" dirty="0"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ea typeface="宋体" panose="02010600030101010101" pitchFamily="2" charset="-122"/>
              </a:rPr>
              <a:t>，则雪不是白的。</a:t>
            </a:r>
          </a:p>
          <a:p>
            <a:pPr marL="457200" indent="-457200" eaLnBrk="1" hangingPunct="1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(4) </a:t>
            </a:r>
            <a:r>
              <a:rPr lang="zh-CN" altLang="en-US" sz="2400" dirty="0">
                <a:ea typeface="宋体" panose="02010600030101010101" pitchFamily="2" charset="-122"/>
              </a:rPr>
              <a:t>如果</a:t>
            </a:r>
            <a:r>
              <a:rPr lang="en-US" altLang="zh-CN" sz="2400" dirty="0">
                <a:ea typeface="宋体" panose="02010600030101010101" pitchFamily="2" charset="-122"/>
              </a:rPr>
              <a:t>3+3≠6</a:t>
            </a:r>
            <a:r>
              <a:rPr lang="zh-CN" altLang="en-US" sz="2400" dirty="0">
                <a:ea typeface="宋体" panose="02010600030101010101" pitchFamily="2" charset="-122"/>
              </a:rPr>
              <a:t>，则雪不是白的。</a:t>
            </a:r>
          </a:p>
        </p:txBody>
      </p:sp>
      <p:sp>
        <p:nvSpPr>
          <p:cNvPr id="258053" name="Rectangle 5"/>
          <p:cNvSpPr/>
          <p:nvPr/>
        </p:nvSpPr>
        <p:spPr>
          <a:xfrm>
            <a:off x="304800" y="3352800"/>
            <a:ext cx="6477000" cy="3048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457200" indent="-457200" eaLnBrk="0" hangingPunct="0">
              <a:lnSpc>
                <a:spcPct val="120000"/>
              </a:lnSpc>
              <a:buClr>
                <a:srgbClr val="99CCCC"/>
              </a:buClr>
            </a:pP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解：令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3+3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的真值为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457200" indent="-457200" eaLnBrk="0" hangingPunct="0">
              <a:lnSpc>
                <a:spcPct val="120000"/>
              </a:lnSpc>
              <a:buClr>
                <a:srgbClr val="99CCCC"/>
              </a:buClr>
            </a:pP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   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：雪是白色的，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的真值也为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 </a:t>
            </a:r>
          </a:p>
          <a:p>
            <a:pPr marL="457200" indent="-457200" eaLnBrk="0" hangingPunct="0">
              <a:spcBef>
                <a:spcPct val="45000"/>
              </a:spcBef>
              <a:buClr>
                <a:srgbClr val="99CCCC"/>
              </a:buClr>
            </a:pP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marL="457200" indent="-457200" eaLnBrk="0" hangingPunct="0">
              <a:spcBef>
                <a:spcPct val="45000"/>
              </a:spcBef>
              <a:buClr>
                <a:srgbClr val="99CCCC"/>
              </a:buClr>
            </a:pP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(2)┐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	</a:t>
            </a:r>
          </a:p>
          <a:p>
            <a:pPr marL="457200" indent="-457200" eaLnBrk="0" hangingPunct="0">
              <a:spcBef>
                <a:spcPct val="45000"/>
              </a:spcBef>
              <a:buClr>
                <a:srgbClr val="99CCCC"/>
              </a:buClr>
            </a:pP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(3)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→┐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	</a:t>
            </a:r>
          </a:p>
          <a:p>
            <a:pPr marL="457200" indent="-457200" eaLnBrk="0" hangingPunct="0">
              <a:spcBef>
                <a:spcPct val="45000"/>
              </a:spcBef>
              <a:buClr>
                <a:srgbClr val="99CCCC"/>
              </a:buClr>
            </a:pP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(4) ┐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→┐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258054" name="Rectangle 6"/>
          <p:cNvSpPr/>
          <p:nvPr/>
        </p:nvSpPr>
        <p:spPr>
          <a:xfrm>
            <a:off x="3886200" y="4395788"/>
            <a:ext cx="914400" cy="2057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457200" indent="-457200" eaLnBrk="0" hangingPunct="0">
              <a:spcBef>
                <a:spcPct val="45000"/>
              </a:spcBef>
              <a:buClr>
                <a:srgbClr val="99CCCC"/>
              </a:buClr>
            </a:pP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 marL="457200" indent="-457200" eaLnBrk="0" hangingPunct="0">
              <a:spcBef>
                <a:spcPct val="45000"/>
              </a:spcBef>
              <a:buClr>
                <a:srgbClr val="99CCCC"/>
              </a:buClr>
            </a:pP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 marL="457200" indent="-457200" eaLnBrk="0" hangingPunct="0">
              <a:spcBef>
                <a:spcPct val="45000"/>
              </a:spcBef>
              <a:buClr>
                <a:srgbClr val="99CCCC"/>
              </a:buClr>
            </a:pP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  <a:p>
            <a:pPr marL="457200" indent="-457200" eaLnBrk="0" hangingPunct="0">
              <a:spcBef>
                <a:spcPct val="45000"/>
              </a:spcBef>
              <a:buClr>
                <a:srgbClr val="99CCCC"/>
              </a:buClr>
            </a:pP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8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8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8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8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8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8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8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8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8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3" grpId="0" build="p"/>
      <p:bldP spid="25805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2800" dirty="0"/>
              <a:t>例</a:t>
            </a:r>
            <a:r>
              <a:rPr lang="en-US" altLang="zh-CN" sz="2800" dirty="0"/>
              <a:t>1.5 </a:t>
            </a:r>
            <a:r>
              <a:rPr lang="zh-CN" altLang="en-US" sz="2800" dirty="0"/>
              <a:t>将下列命题符号化，并指出其真值</a:t>
            </a:r>
          </a:p>
        </p:txBody>
      </p:sp>
      <p:sp>
        <p:nvSpPr>
          <p:cNvPr id="23554" name="Rectangle 4"/>
          <p:cNvSpPr>
            <a:spLocks noGrp="1"/>
          </p:cNvSpPr>
          <p:nvPr>
            <p:ph idx="1"/>
          </p:nvPr>
        </p:nvSpPr>
        <p:spPr>
          <a:xfrm>
            <a:off x="395288" y="1052513"/>
            <a:ext cx="8077200" cy="3240087"/>
          </a:xfrm>
          <a:ln/>
        </p:spPr>
        <p:txBody>
          <a:bodyPr vert="horz" wrap="square" lIns="91440" tIns="45720" rIns="91440" bIns="45720" anchor="t"/>
          <a:lstStyle/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以下命题中出现的 </a:t>
            </a:r>
            <a:r>
              <a:rPr lang="en-US" altLang="zh-CN" sz="2400" i="1" dirty="0">
                <a:solidFill>
                  <a:srgbClr val="0000FF"/>
                </a:solidFill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是一个给定的正整数</a:t>
            </a:r>
            <a:r>
              <a:rPr lang="zh-CN" altLang="en-US" sz="2400" dirty="0">
                <a:ea typeface="宋体" panose="02010600030101010101" pitchFamily="2" charset="-122"/>
              </a:rPr>
              <a:t>： 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(5) </a:t>
            </a:r>
            <a:r>
              <a:rPr lang="zh-CN" altLang="en-US" sz="2400" dirty="0">
                <a:ea typeface="宋体" panose="02010600030101010101" pitchFamily="2" charset="-122"/>
              </a:rPr>
              <a:t>只要 </a:t>
            </a:r>
            <a:r>
              <a:rPr lang="en-US" altLang="zh-CN" sz="2400" i="1" dirty="0"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ea typeface="宋体" panose="02010600030101010101" pitchFamily="2" charset="-122"/>
              </a:rPr>
              <a:t>能被 </a:t>
            </a:r>
            <a:r>
              <a:rPr lang="en-US" altLang="zh-CN" sz="2400" dirty="0">
                <a:ea typeface="宋体" panose="02010600030101010101" pitchFamily="2" charset="-122"/>
              </a:rPr>
              <a:t>4 </a:t>
            </a:r>
            <a:r>
              <a:rPr lang="zh-CN" altLang="en-US" sz="2400" dirty="0">
                <a:ea typeface="宋体" panose="02010600030101010101" pitchFamily="2" charset="-122"/>
              </a:rPr>
              <a:t>整除，则 </a:t>
            </a:r>
            <a:r>
              <a:rPr lang="en-US" altLang="zh-CN" sz="2400" i="1" dirty="0"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ea typeface="宋体" panose="02010600030101010101" pitchFamily="2" charset="-122"/>
              </a:rPr>
              <a:t>一定能被 </a:t>
            </a:r>
            <a:r>
              <a:rPr lang="en-US" altLang="zh-CN" sz="2400" dirty="0">
                <a:ea typeface="宋体" panose="02010600030101010101" pitchFamily="2" charset="-122"/>
              </a:rPr>
              <a:t>2 </a:t>
            </a:r>
            <a:r>
              <a:rPr lang="zh-CN" altLang="en-US" sz="2400" dirty="0">
                <a:ea typeface="宋体" panose="02010600030101010101" pitchFamily="2" charset="-122"/>
              </a:rPr>
              <a:t>整除。 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(6) </a:t>
            </a:r>
            <a:r>
              <a:rPr lang="en-US" altLang="zh-CN" sz="2400" i="1" dirty="0"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ea typeface="宋体" panose="02010600030101010101" pitchFamily="2" charset="-122"/>
              </a:rPr>
              <a:t>能被 </a:t>
            </a:r>
            <a:r>
              <a:rPr lang="en-US" altLang="zh-CN" sz="2400" dirty="0">
                <a:ea typeface="宋体" panose="02010600030101010101" pitchFamily="2" charset="-122"/>
              </a:rPr>
              <a:t>4 </a:t>
            </a:r>
            <a:r>
              <a:rPr lang="zh-CN" altLang="en-US" sz="2400" dirty="0">
                <a:ea typeface="宋体" panose="02010600030101010101" pitchFamily="2" charset="-122"/>
              </a:rPr>
              <a:t>整除，仅当 </a:t>
            </a:r>
            <a:r>
              <a:rPr lang="en-US" altLang="zh-CN" sz="2400" i="1" dirty="0"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ea typeface="宋体" panose="02010600030101010101" pitchFamily="2" charset="-122"/>
              </a:rPr>
              <a:t>能被 </a:t>
            </a:r>
            <a:r>
              <a:rPr lang="en-US" altLang="zh-CN" sz="2400" dirty="0">
                <a:ea typeface="宋体" panose="02010600030101010101" pitchFamily="2" charset="-122"/>
              </a:rPr>
              <a:t>2 </a:t>
            </a:r>
            <a:r>
              <a:rPr lang="zh-CN" altLang="en-US" sz="2400" dirty="0">
                <a:ea typeface="宋体" panose="02010600030101010101" pitchFamily="2" charset="-122"/>
              </a:rPr>
              <a:t>整除。 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(7) </a:t>
            </a:r>
            <a:r>
              <a:rPr lang="zh-CN" altLang="en-US" sz="2400" dirty="0">
                <a:ea typeface="宋体" panose="02010600030101010101" pitchFamily="2" charset="-122"/>
              </a:rPr>
              <a:t>除非 </a:t>
            </a:r>
            <a:r>
              <a:rPr lang="en-US" altLang="zh-CN" sz="2400" i="1" dirty="0"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ea typeface="宋体" panose="02010600030101010101" pitchFamily="2" charset="-122"/>
              </a:rPr>
              <a:t>能被 </a:t>
            </a:r>
            <a:r>
              <a:rPr lang="en-US" altLang="zh-CN" sz="2400" dirty="0">
                <a:ea typeface="宋体" panose="02010600030101010101" pitchFamily="2" charset="-122"/>
              </a:rPr>
              <a:t>2 </a:t>
            </a:r>
            <a:r>
              <a:rPr lang="zh-CN" altLang="en-US" sz="2400" dirty="0">
                <a:ea typeface="宋体" panose="02010600030101010101" pitchFamily="2" charset="-122"/>
              </a:rPr>
              <a:t>整除， </a:t>
            </a:r>
            <a:r>
              <a:rPr lang="en-US" altLang="zh-CN" sz="2400" i="1" dirty="0"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ea typeface="宋体" panose="02010600030101010101" pitchFamily="2" charset="-122"/>
              </a:rPr>
              <a:t>才能被 </a:t>
            </a:r>
            <a:r>
              <a:rPr lang="en-US" altLang="zh-CN" sz="2400" dirty="0">
                <a:ea typeface="宋体" panose="02010600030101010101" pitchFamily="2" charset="-122"/>
              </a:rPr>
              <a:t>4 </a:t>
            </a:r>
            <a:r>
              <a:rPr lang="zh-CN" altLang="en-US" sz="2400" dirty="0">
                <a:ea typeface="宋体" panose="02010600030101010101" pitchFamily="2" charset="-122"/>
              </a:rPr>
              <a:t>整除。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(8) </a:t>
            </a:r>
            <a:r>
              <a:rPr lang="zh-CN" altLang="en-US" sz="2400" dirty="0">
                <a:ea typeface="宋体" panose="02010600030101010101" pitchFamily="2" charset="-122"/>
              </a:rPr>
              <a:t>除非 </a:t>
            </a:r>
            <a:r>
              <a:rPr lang="en-US" altLang="zh-CN" sz="2400" i="1" dirty="0"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ea typeface="宋体" panose="02010600030101010101" pitchFamily="2" charset="-122"/>
              </a:rPr>
              <a:t>能被 </a:t>
            </a:r>
            <a:r>
              <a:rPr lang="en-US" altLang="zh-CN" sz="2400" dirty="0">
                <a:ea typeface="宋体" panose="02010600030101010101" pitchFamily="2" charset="-122"/>
              </a:rPr>
              <a:t>2 </a:t>
            </a:r>
            <a:r>
              <a:rPr lang="zh-CN" altLang="en-US" sz="2400" dirty="0">
                <a:ea typeface="宋体" panose="02010600030101010101" pitchFamily="2" charset="-122"/>
              </a:rPr>
              <a:t>整除，否则 </a:t>
            </a:r>
            <a:r>
              <a:rPr lang="en-US" altLang="zh-CN" sz="2400" i="1" dirty="0"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ea typeface="宋体" panose="02010600030101010101" pitchFamily="2" charset="-122"/>
              </a:rPr>
              <a:t>不能被 </a:t>
            </a:r>
            <a:r>
              <a:rPr lang="en-US" altLang="zh-CN" sz="2400" dirty="0">
                <a:ea typeface="宋体" panose="02010600030101010101" pitchFamily="2" charset="-122"/>
              </a:rPr>
              <a:t>4 </a:t>
            </a:r>
            <a:r>
              <a:rPr lang="zh-CN" altLang="en-US" sz="2400" dirty="0">
                <a:ea typeface="宋体" panose="02010600030101010101" pitchFamily="2" charset="-122"/>
              </a:rPr>
              <a:t>整除。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(9) </a:t>
            </a:r>
            <a:r>
              <a:rPr lang="zh-CN" altLang="en-US" sz="2400" dirty="0">
                <a:ea typeface="宋体" panose="02010600030101010101" pitchFamily="2" charset="-122"/>
              </a:rPr>
              <a:t>只有 </a:t>
            </a:r>
            <a:r>
              <a:rPr lang="en-US" altLang="zh-CN" sz="2400" i="1" dirty="0"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ea typeface="宋体" panose="02010600030101010101" pitchFamily="2" charset="-122"/>
              </a:rPr>
              <a:t>能被 </a:t>
            </a:r>
            <a:r>
              <a:rPr lang="en-US" altLang="zh-CN" sz="2400" dirty="0">
                <a:ea typeface="宋体" panose="02010600030101010101" pitchFamily="2" charset="-122"/>
              </a:rPr>
              <a:t>2 </a:t>
            </a:r>
            <a:r>
              <a:rPr lang="zh-CN" altLang="en-US" sz="2400" dirty="0">
                <a:ea typeface="宋体" panose="02010600030101010101" pitchFamily="2" charset="-122"/>
              </a:rPr>
              <a:t>整除， </a:t>
            </a:r>
            <a:r>
              <a:rPr lang="en-US" altLang="zh-CN" sz="2400" i="1" dirty="0"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ea typeface="宋体" panose="02010600030101010101" pitchFamily="2" charset="-122"/>
              </a:rPr>
              <a:t>才能被 </a:t>
            </a:r>
            <a:r>
              <a:rPr lang="en-US" altLang="zh-CN" sz="2400" dirty="0">
                <a:ea typeface="宋体" panose="02010600030101010101" pitchFamily="2" charset="-122"/>
              </a:rPr>
              <a:t>4 </a:t>
            </a:r>
            <a:r>
              <a:rPr lang="zh-CN" altLang="en-US" sz="2400" dirty="0">
                <a:ea typeface="宋体" panose="02010600030101010101" pitchFamily="2" charset="-122"/>
              </a:rPr>
              <a:t>整除。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(10)</a:t>
            </a:r>
            <a:r>
              <a:rPr lang="zh-CN" altLang="en-US" sz="2400" dirty="0">
                <a:ea typeface="宋体" panose="02010600030101010101" pitchFamily="2" charset="-122"/>
              </a:rPr>
              <a:t>只有 </a:t>
            </a:r>
            <a:r>
              <a:rPr lang="en-US" altLang="zh-CN" sz="2400" i="1" dirty="0"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ea typeface="宋体" panose="02010600030101010101" pitchFamily="2" charset="-122"/>
              </a:rPr>
              <a:t>能被 </a:t>
            </a:r>
            <a:r>
              <a:rPr lang="en-US" altLang="zh-CN" sz="2400" dirty="0">
                <a:ea typeface="宋体" panose="02010600030101010101" pitchFamily="2" charset="-122"/>
              </a:rPr>
              <a:t>4 </a:t>
            </a:r>
            <a:r>
              <a:rPr lang="zh-CN" altLang="en-US" sz="2400" dirty="0">
                <a:ea typeface="宋体" panose="02010600030101010101" pitchFamily="2" charset="-122"/>
              </a:rPr>
              <a:t>整除， </a:t>
            </a:r>
            <a:r>
              <a:rPr lang="en-US" altLang="zh-CN" sz="2400" i="1" dirty="0"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ea typeface="宋体" panose="02010600030101010101" pitchFamily="2" charset="-122"/>
              </a:rPr>
              <a:t>才能被 </a:t>
            </a:r>
            <a:r>
              <a:rPr lang="en-US" altLang="zh-CN" sz="2400" dirty="0">
                <a:ea typeface="宋体" panose="02010600030101010101" pitchFamily="2" charset="-122"/>
              </a:rPr>
              <a:t>2 </a:t>
            </a:r>
            <a:r>
              <a:rPr lang="zh-CN" altLang="en-US" sz="2400" dirty="0">
                <a:ea typeface="宋体" panose="02010600030101010101" pitchFamily="2" charset="-122"/>
              </a:rPr>
              <a:t>整除。 </a:t>
            </a:r>
          </a:p>
        </p:txBody>
      </p:sp>
      <p:sp>
        <p:nvSpPr>
          <p:cNvPr id="259077" name="Rectangle 5"/>
          <p:cNvSpPr/>
          <p:nvPr/>
        </p:nvSpPr>
        <p:spPr>
          <a:xfrm>
            <a:off x="228600" y="4437063"/>
            <a:ext cx="8610600" cy="242093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457200" indent="-457200" eaLnBrk="0" hangingPunct="0">
              <a:spcBef>
                <a:spcPct val="45000"/>
              </a:spcBef>
              <a:buClr>
                <a:srgbClr val="99CCCC"/>
              </a:buClr>
            </a:pP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解：令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能被 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整除  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能被 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整除 </a:t>
            </a:r>
          </a:p>
          <a:p>
            <a:pPr marL="457200" indent="-457200" eaLnBrk="0" hangingPunct="0">
              <a:spcBef>
                <a:spcPct val="45000"/>
              </a:spcBef>
              <a:buClr>
                <a:srgbClr val="99CCCC"/>
              </a:buClr>
            </a:pP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(5)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至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(9)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五个命题均叙述的是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能被 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整除是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能被 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整除的必要条件，因而都符号化为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。其真值为 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 marL="457200" indent="-457200" eaLnBrk="0" hangingPunct="0">
              <a:spcBef>
                <a:spcPct val="45000"/>
              </a:spcBef>
              <a:buClr>
                <a:srgbClr val="99CCCC"/>
              </a:buClr>
            </a:pP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(10)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中，将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能被 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整除看成了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能被 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整除的必要条件，因而应符号化为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en-US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值不定时，真值未知。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9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9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等价</a:t>
            </a:r>
            <a:r>
              <a:rPr lang="en-US" altLang="zh-CN" dirty="0"/>
              <a:t>(</a:t>
            </a:r>
            <a:r>
              <a:rPr lang="en-US" altLang="zh-CN" i="1" dirty="0"/>
              <a:t>two-way-implication</a:t>
            </a:r>
            <a:r>
              <a:rPr lang="en-US" altLang="zh-CN" dirty="0"/>
              <a:t>)</a:t>
            </a:r>
          </a:p>
        </p:txBody>
      </p:sp>
      <p:grpSp>
        <p:nvGrpSpPr>
          <p:cNvPr id="2" name="Group 113"/>
          <p:cNvGrpSpPr/>
          <p:nvPr/>
        </p:nvGrpSpPr>
        <p:grpSpPr>
          <a:xfrm>
            <a:off x="36513" y="981075"/>
            <a:ext cx="5472112" cy="2663825"/>
            <a:chOff x="23" y="618"/>
            <a:chExt cx="3447" cy="1678"/>
          </a:xfrm>
        </p:grpSpPr>
        <p:sp>
          <p:nvSpPr>
            <p:cNvPr id="27651" name="AutoShape 4"/>
            <p:cNvSpPr/>
            <p:nvPr/>
          </p:nvSpPr>
          <p:spPr>
            <a:xfrm>
              <a:off x="23" y="618"/>
              <a:ext cx="3447" cy="1678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35001" dir="292884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buClr>
                  <a:srgbClr val="0000FF"/>
                </a:buClr>
              </a:pP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6965" name="AutoShape 5"/>
            <p:cNvSpPr>
              <a:spLocks noChangeArrowheads="1"/>
            </p:cNvSpPr>
            <p:nvPr/>
          </p:nvSpPr>
          <p:spPr bwMode="gray">
            <a:xfrm>
              <a:off x="159" y="754"/>
              <a:ext cx="726" cy="715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342900" marR="0" lvl="0" indent="-342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定义</a:t>
              </a:r>
            </a:p>
            <a:p>
              <a:pPr marL="342900" marR="0" lvl="0" indent="-342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1.5</a:t>
              </a:r>
            </a:p>
          </p:txBody>
        </p:sp>
        <p:sp>
          <p:nvSpPr>
            <p:cNvPr id="296966" name="Freeform 6"/>
            <p:cNvSpPr/>
            <p:nvPr/>
          </p:nvSpPr>
          <p:spPr bwMode="gray">
            <a:xfrm>
              <a:off x="204" y="885"/>
              <a:ext cx="362" cy="357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6967" name="Text Box 7"/>
            <p:cNvSpPr txBox="1">
              <a:spLocks noChangeArrowheads="1"/>
            </p:cNvSpPr>
            <p:nvPr/>
          </p:nvSpPr>
          <p:spPr bwMode="gray">
            <a:xfrm>
              <a:off x="930" y="799"/>
              <a:ext cx="2520" cy="143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0" hangingPunct="0">
                <a:buClrTx/>
                <a:buSzTx/>
                <a:buFontTx/>
                <a:buNone/>
                <a:defRPr/>
              </a:pPr>
              <a:r>
                <a:rPr kumimoji="0" lang="zh-CN" altLang="en-US" i="0" kern="1200" cap="none" spc="0" normalizeH="0" baseline="0" noProof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设 </a:t>
              </a:r>
              <a:r>
                <a:rPr kumimoji="0" lang="en-US" altLang="zh-CN" kern="1200" cap="none" spc="0" normalizeH="0" baseline="0" noProof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p, q </a:t>
              </a:r>
              <a:r>
                <a:rPr kumimoji="0" lang="zh-CN" altLang="en-US" i="0" kern="1200" cap="none" spc="0" normalizeH="0" baseline="0" noProof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为二命题，复合命题“</a:t>
              </a:r>
              <a:r>
                <a:rPr kumimoji="0" lang="en-US" altLang="zh-CN" kern="1200" cap="none" spc="0" normalizeH="0" baseline="0" noProof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0" lang="zh-CN" altLang="en-US" i="0" kern="1200" cap="none" spc="0" normalizeH="0" baseline="0" noProof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当且仅当</a:t>
              </a:r>
              <a:r>
                <a:rPr kumimoji="0" lang="en-US" altLang="zh-CN" kern="1200" cap="none" spc="0" normalizeH="0" baseline="0" noProof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0" lang="en-US" altLang="zh-CN" i="0" kern="1200" cap="none" spc="0" normalizeH="0" baseline="0" noProof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” </a:t>
              </a:r>
              <a:r>
                <a:rPr kumimoji="0" lang="zh-CN" altLang="en-US" i="0" kern="1200" cap="none" spc="0" normalizeH="0" baseline="0" noProof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称作 </a:t>
              </a:r>
              <a:r>
                <a:rPr kumimoji="0" lang="en-US" altLang="zh-CN" kern="1200" cap="none" spc="0" normalizeH="0" baseline="0" noProof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 </a:t>
              </a:r>
              <a:r>
                <a:rPr kumimoji="0" lang="zh-CN" altLang="en-US" i="0" kern="1200" cap="none" spc="0" normalizeH="0" baseline="0" noProof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与 </a:t>
              </a:r>
              <a:r>
                <a:rPr kumimoji="0" lang="en-US" altLang="zh-CN" kern="1200" cap="none" spc="0" normalizeH="0" baseline="0" noProof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 </a:t>
              </a:r>
              <a:r>
                <a:rPr kumimoji="0" lang="zh-CN" altLang="en-US" i="0" kern="1200" cap="none" spc="0" normalizeH="0" baseline="0" noProof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</a:t>
              </a:r>
              <a:r>
                <a:rPr kumimoji="0" lang="zh-CN" altLang="en-US" i="0" kern="1200" cap="none" spc="0" normalizeH="0" baseline="0" noProof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等价式</a:t>
              </a:r>
              <a:r>
                <a:rPr kumimoji="0" lang="zh-CN" altLang="en-US" i="0" kern="1200" cap="none" spc="0" normalizeH="0" baseline="0" noProof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，记作 </a:t>
              </a:r>
              <a:r>
                <a:rPr kumimoji="0" lang="en-US" altLang="zh-CN" kern="1200" cap="none" spc="0" normalizeH="0" baseline="0" noProof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0" lang="en-US" altLang="zh-CN" i="0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</a:t>
              </a:r>
              <a:r>
                <a:rPr kumimoji="0" lang="en-US" altLang="zh-CN" kern="1200" cap="none" spc="0" normalizeH="0" baseline="0" noProof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0" lang="zh-CN" altLang="en-US" i="0" kern="1200" cap="none" spc="0" normalizeH="0" baseline="0" noProof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，称作</a:t>
              </a:r>
              <a:r>
                <a:rPr kumimoji="0" lang="zh-CN" altLang="en-US" i="0" kern="1200" cap="none" spc="0" normalizeH="0" baseline="0" noProof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等价联结词</a:t>
              </a:r>
              <a:r>
                <a:rPr kumimoji="0" lang="zh-CN" altLang="en-US" i="0" kern="1200" cap="none" spc="0" normalizeH="0" baseline="0" noProof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，并规定 </a:t>
              </a:r>
              <a:r>
                <a:rPr kumimoji="0" lang="en-US" altLang="zh-CN" kern="1200" cap="none" spc="0" normalizeH="0" baseline="0" noProof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0" lang="en-US" altLang="zh-CN" i="0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</a:t>
              </a:r>
              <a:r>
                <a:rPr kumimoji="0" lang="en-US" altLang="zh-CN" kern="1200" cap="none" spc="0" normalizeH="0" baseline="0" noProof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0" lang="zh-CN" altLang="en-US" i="0" kern="1200" cap="none" spc="0" normalizeH="0" baseline="0" noProof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为真当且仅当 </a:t>
              </a:r>
              <a:r>
                <a:rPr kumimoji="0" lang="en-US" altLang="zh-CN" kern="1200" cap="none" spc="0" normalizeH="0" baseline="0" noProof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 </a:t>
              </a:r>
              <a:r>
                <a:rPr kumimoji="0" lang="zh-CN" altLang="en-US" i="0" kern="1200" cap="none" spc="0" normalizeH="0" baseline="0" noProof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与 </a:t>
              </a:r>
              <a:r>
                <a:rPr kumimoji="0" lang="en-US" altLang="zh-CN" kern="1200" cap="none" spc="0" normalizeH="0" baseline="0" noProof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 </a:t>
              </a:r>
              <a:r>
                <a:rPr kumimoji="0" lang="zh-CN" altLang="en-US" i="0" kern="1200" cap="none" spc="0" normalizeH="0" baseline="0" noProof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同时为真或同时为假</a:t>
              </a:r>
              <a:r>
                <a:rPr kumimoji="0" lang="zh-CN" altLang="en-US" i="0" kern="1200" cap="none" spc="0" normalizeH="0" baseline="0" noProof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。</a:t>
              </a:r>
            </a:p>
          </p:txBody>
        </p:sp>
      </p:grpSp>
      <p:grpSp>
        <p:nvGrpSpPr>
          <p:cNvPr id="3" name="Group 58"/>
          <p:cNvGrpSpPr/>
          <p:nvPr/>
        </p:nvGrpSpPr>
        <p:grpSpPr>
          <a:xfrm>
            <a:off x="5867400" y="1295400"/>
            <a:ext cx="3048000" cy="2209800"/>
            <a:chOff x="-3" y="-3"/>
            <a:chExt cx="1416" cy="1945"/>
          </a:xfrm>
        </p:grpSpPr>
        <p:grpSp>
          <p:nvGrpSpPr>
            <p:cNvPr id="27656" name="Group 59"/>
            <p:cNvGrpSpPr/>
            <p:nvPr/>
          </p:nvGrpSpPr>
          <p:grpSpPr>
            <a:xfrm>
              <a:off x="0" y="0"/>
              <a:ext cx="1410" cy="1939"/>
              <a:chOff x="0" y="0"/>
              <a:chExt cx="1410" cy="1939"/>
            </a:xfrm>
          </p:grpSpPr>
          <p:grpSp>
            <p:nvGrpSpPr>
              <p:cNvPr id="27657" name="Group 60"/>
              <p:cNvGrpSpPr/>
              <p:nvPr/>
            </p:nvGrpSpPr>
            <p:grpSpPr>
              <a:xfrm>
                <a:off x="0" y="0"/>
                <a:ext cx="470" cy="403"/>
                <a:chOff x="0" y="0"/>
                <a:chExt cx="470" cy="403"/>
              </a:xfrm>
            </p:grpSpPr>
            <p:sp>
              <p:nvSpPr>
                <p:cNvPr id="27658" name="Rectangle 61"/>
                <p:cNvSpPr/>
                <p:nvPr/>
              </p:nvSpPr>
              <p:spPr>
                <a:xfrm>
                  <a:off x="43" y="0"/>
                  <a:ext cx="384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</a:t>
                  </a:r>
                </a:p>
                <a:p>
                  <a:pPr algn="ctr" eaLnBrk="0" hangingPunct="0">
                    <a:buClrTx/>
                  </a:pPr>
                  <a:endParaRPr lang="en-US" altLang="zh-CN" sz="200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659" name="Rectangle 62"/>
                <p:cNvSpPr/>
                <p:nvPr/>
              </p:nvSpPr>
              <p:spPr>
                <a:xfrm>
                  <a:off x="0" y="0"/>
                  <a:ext cx="470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7660" name="Group 63"/>
              <p:cNvGrpSpPr/>
              <p:nvPr/>
            </p:nvGrpSpPr>
            <p:grpSpPr>
              <a:xfrm>
                <a:off x="470" y="0"/>
                <a:ext cx="470" cy="403"/>
                <a:chOff x="470" y="0"/>
                <a:chExt cx="470" cy="403"/>
              </a:xfrm>
            </p:grpSpPr>
            <p:sp>
              <p:nvSpPr>
                <p:cNvPr id="27661" name="Rectangle 64"/>
                <p:cNvSpPr/>
                <p:nvPr/>
              </p:nvSpPr>
              <p:spPr>
                <a:xfrm>
                  <a:off x="513" y="0"/>
                  <a:ext cx="384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q</a:t>
                  </a:r>
                  <a:endPara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>
                    <a:buClrTx/>
                  </a:pPr>
                  <a:endParaRPr lang="en-US" altLang="zh-CN" sz="200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662" name="Rectangle 65"/>
                <p:cNvSpPr/>
                <p:nvPr/>
              </p:nvSpPr>
              <p:spPr>
                <a:xfrm>
                  <a:off x="470" y="0"/>
                  <a:ext cx="470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7663" name="Group 66"/>
              <p:cNvGrpSpPr/>
              <p:nvPr/>
            </p:nvGrpSpPr>
            <p:grpSpPr>
              <a:xfrm>
                <a:off x="940" y="0"/>
                <a:ext cx="470" cy="403"/>
                <a:chOff x="940" y="0"/>
                <a:chExt cx="470" cy="403"/>
              </a:xfrm>
            </p:grpSpPr>
            <p:sp>
              <p:nvSpPr>
                <p:cNvPr id="297027" name="Rectangle 67"/>
                <p:cNvSpPr>
                  <a:spLocks noChangeArrowheads="1"/>
                </p:cNvSpPr>
                <p:nvPr/>
              </p:nvSpPr>
              <p:spPr bwMode="auto">
                <a:xfrm>
                  <a:off x="983" y="0"/>
                  <a:ext cx="384" cy="4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000" b="1" i="1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rPr>
                    <a:t>p </a:t>
                  </a:r>
                  <a:r>
                    <a:rPr kumimoji="0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+mn-cs"/>
                      <a:sym typeface="Symbol" panose="05050102010706020507" pitchFamily="18" charset="2"/>
                    </a:rPr>
                    <a:t></a:t>
                  </a:r>
                  <a:r>
                    <a:rPr kumimoji="0" lang="en-US" altLang="zh-CN" sz="2000" b="1" i="1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rPr>
                    <a:t>q</a:t>
                  </a:r>
                  <a:endParaRPr kumimoji="0" lang="en-US" altLang="zh-CN" sz="200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7665" name="Rectangle 68"/>
                <p:cNvSpPr/>
                <p:nvPr/>
              </p:nvSpPr>
              <p:spPr>
                <a:xfrm>
                  <a:off x="940" y="0"/>
                  <a:ext cx="470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7666" name="Group 69"/>
              <p:cNvGrpSpPr/>
              <p:nvPr/>
            </p:nvGrpSpPr>
            <p:grpSpPr>
              <a:xfrm>
                <a:off x="0" y="403"/>
                <a:ext cx="470" cy="384"/>
                <a:chOff x="0" y="403"/>
                <a:chExt cx="470" cy="384"/>
              </a:xfrm>
            </p:grpSpPr>
            <p:sp>
              <p:nvSpPr>
                <p:cNvPr id="27667" name="Rectangle 70"/>
                <p:cNvSpPr/>
                <p:nvPr/>
              </p:nvSpPr>
              <p:spPr>
                <a:xfrm>
                  <a:off x="43" y="403"/>
                  <a:ext cx="384" cy="384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sz="2000" i="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</a:p>
                <a:p>
                  <a:pPr algn="ctr" eaLnBrk="0" hangingPunct="0">
                    <a:buClrTx/>
                  </a:pPr>
                  <a:r>
                    <a:rPr lang="en-US" altLang="zh-CN" sz="2000" i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	</a:t>
                  </a:r>
                </a:p>
              </p:txBody>
            </p:sp>
            <p:sp>
              <p:nvSpPr>
                <p:cNvPr id="27668" name="Rectangle 71"/>
                <p:cNvSpPr/>
                <p:nvPr/>
              </p:nvSpPr>
              <p:spPr>
                <a:xfrm>
                  <a:off x="0" y="403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7669" name="Group 72"/>
              <p:cNvGrpSpPr/>
              <p:nvPr/>
            </p:nvGrpSpPr>
            <p:grpSpPr>
              <a:xfrm>
                <a:off x="470" y="403"/>
                <a:ext cx="470" cy="384"/>
                <a:chOff x="470" y="403"/>
                <a:chExt cx="470" cy="384"/>
              </a:xfrm>
            </p:grpSpPr>
            <p:sp>
              <p:nvSpPr>
                <p:cNvPr id="27670" name="Rectangle 73"/>
                <p:cNvSpPr/>
                <p:nvPr/>
              </p:nvSpPr>
              <p:spPr>
                <a:xfrm>
                  <a:off x="513" y="403"/>
                  <a:ext cx="384" cy="384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sz="2000" i="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</a:p>
                <a:p>
                  <a:pPr algn="ctr" eaLnBrk="0" hangingPunct="0">
                    <a:buClrTx/>
                  </a:pPr>
                  <a:endParaRPr lang="en-US" altLang="zh-CN" sz="200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671" name="Rectangle 74"/>
                <p:cNvSpPr/>
                <p:nvPr/>
              </p:nvSpPr>
              <p:spPr>
                <a:xfrm>
                  <a:off x="470" y="403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7672" name="Group 75"/>
              <p:cNvGrpSpPr/>
              <p:nvPr/>
            </p:nvGrpSpPr>
            <p:grpSpPr>
              <a:xfrm>
                <a:off x="940" y="403"/>
                <a:ext cx="470" cy="384"/>
                <a:chOff x="940" y="403"/>
                <a:chExt cx="470" cy="384"/>
              </a:xfrm>
            </p:grpSpPr>
            <p:sp>
              <p:nvSpPr>
                <p:cNvPr id="27673" name="Rectangle 76"/>
                <p:cNvSpPr/>
                <p:nvPr/>
              </p:nvSpPr>
              <p:spPr>
                <a:xfrm>
                  <a:off x="983" y="403"/>
                  <a:ext cx="384" cy="384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sz="2000" i="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</a:p>
                <a:p>
                  <a:pPr algn="ctr" eaLnBrk="0" hangingPunct="0">
                    <a:buClrTx/>
                  </a:pPr>
                  <a:endParaRPr lang="en-US" altLang="zh-CN" sz="200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674" name="Rectangle 77"/>
                <p:cNvSpPr/>
                <p:nvPr/>
              </p:nvSpPr>
              <p:spPr>
                <a:xfrm>
                  <a:off x="940" y="403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7675" name="Group 78"/>
              <p:cNvGrpSpPr/>
              <p:nvPr/>
            </p:nvGrpSpPr>
            <p:grpSpPr>
              <a:xfrm>
                <a:off x="0" y="787"/>
                <a:ext cx="470" cy="384"/>
                <a:chOff x="0" y="787"/>
                <a:chExt cx="470" cy="384"/>
              </a:xfrm>
            </p:grpSpPr>
            <p:sp>
              <p:nvSpPr>
                <p:cNvPr id="27676" name="Rectangle 79"/>
                <p:cNvSpPr/>
                <p:nvPr/>
              </p:nvSpPr>
              <p:spPr>
                <a:xfrm>
                  <a:off x="43" y="787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sz="2000" i="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</a:p>
                <a:p>
                  <a:pPr algn="ctr" eaLnBrk="0" hangingPunct="0">
                    <a:buClrTx/>
                  </a:pPr>
                  <a:endParaRPr lang="en-US" altLang="zh-CN" sz="200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677" name="Rectangle 80"/>
                <p:cNvSpPr/>
                <p:nvPr/>
              </p:nvSpPr>
              <p:spPr>
                <a:xfrm>
                  <a:off x="0" y="787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7678" name="Group 81"/>
              <p:cNvGrpSpPr/>
              <p:nvPr/>
            </p:nvGrpSpPr>
            <p:grpSpPr>
              <a:xfrm>
                <a:off x="470" y="787"/>
                <a:ext cx="470" cy="384"/>
                <a:chOff x="470" y="787"/>
                <a:chExt cx="470" cy="384"/>
              </a:xfrm>
            </p:grpSpPr>
            <p:sp>
              <p:nvSpPr>
                <p:cNvPr id="27679" name="Rectangle 82"/>
                <p:cNvSpPr/>
                <p:nvPr/>
              </p:nvSpPr>
              <p:spPr>
                <a:xfrm>
                  <a:off x="513" y="787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sz="2000" i="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0</a:t>
                  </a:r>
                </a:p>
                <a:p>
                  <a:pPr algn="ctr" eaLnBrk="0" hangingPunct="0">
                    <a:buClrTx/>
                  </a:pPr>
                  <a:endParaRPr lang="en-US" altLang="zh-CN" sz="200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680" name="Rectangle 83"/>
                <p:cNvSpPr/>
                <p:nvPr/>
              </p:nvSpPr>
              <p:spPr>
                <a:xfrm>
                  <a:off x="470" y="787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7681" name="Group 84"/>
              <p:cNvGrpSpPr/>
              <p:nvPr/>
            </p:nvGrpSpPr>
            <p:grpSpPr>
              <a:xfrm>
                <a:off x="940" y="787"/>
                <a:ext cx="470" cy="384"/>
                <a:chOff x="940" y="787"/>
                <a:chExt cx="470" cy="384"/>
              </a:xfrm>
            </p:grpSpPr>
            <p:sp>
              <p:nvSpPr>
                <p:cNvPr id="27682" name="Rectangle 85"/>
                <p:cNvSpPr/>
                <p:nvPr/>
              </p:nvSpPr>
              <p:spPr>
                <a:xfrm>
                  <a:off x="983" y="787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sz="2000" i="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0</a:t>
                  </a:r>
                </a:p>
                <a:p>
                  <a:pPr algn="ctr" eaLnBrk="0" hangingPunct="0">
                    <a:buClrTx/>
                  </a:pPr>
                  <a:endParaRPr lang="en-US" altLang="zh-CN" sz="200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683" name="Rectangle 86"/>
                <p:cNvSpPr/>
                <p:nvPr/>
              </p:nvSpPr>
              <p:spPr>
                <a:xfrm>
                  <a:off x="940" y="787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7684" name="Group 87"/>
              <p:cNvGrpSpPr/>
              <p:nvPr/>
            </p:nvGrpSpPr>
            <p:grpSpPr>
              <a:xfrm>
                <a:off x="0" y="1171"/>
                <a:ext cx="470" cy="384"/>
                <a:chOff x="0" y="1171"/>
                <a:chExt cx="470" cy="384"/>
              </a:xfrm>
            </p:grpSpPr>
            <p:sp>
              <p:nvSpPr>
                <p:cNvPr id="27685" name="Rectangle 88"/>
                <p:cNvSpPr/>
                <p:nvPr/>
              </p:nvSpPr>
              <p:spPr>
                <a:xfrm>
                  <a:off x="43" y="1171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sz="2000" i="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0</a:t>
                  </a:r>
                </a:p>
                <a:p>
                  <a:pPr algn="ctr" eaLnBrk="0" hangingPunct="0">
                    <a:buClrTx/>
                  </a:pPr>
                  <a:endParaRPr lang="en-US" altLang="zh-CN" sz="200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686" name="Rectangle 89"/>
                <p:cNvSpPr/>
                <p:nvPr/>
              </p:nvSpPr>
              <p:spPr>
                <a:xfrm>
                  <a:off x="0" y="1171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7687" name="Group 90"/>
              <p:cNvGrpSpPr/>
              <p:nvPr/>
            </p:nvGrpSpPr>
            <p:grpSpPr>
              <a:xfrm>
                <a:off x="470" y="1171"/>
                <a:ext cx="470" cy="384"/>
                <a:chOff x="470" y="1171"/>
                <a:chExt cx="470" cy="384"/>
              </a:xfrm>
            </p:grpSpPr>
            <p:sp>
              <p:nvSpPr>
                <p:cNvPr id="27688" name="Rectangle 91"/>
                <p:cNvSpPr/>
                <p:nvPr/>
              </p:nvSpPr>
              <p:spPr>
                <a:xfrm>
                  <a:off x="513" y="1171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sz="2000" i="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</a:p>
                <a:p>
                  <a:pPr algn="ctr" eaLnBrk="0" hangingPunct="0">
                    <a:buClrTx/>
                  </a:pPr>
                  <a:endParaRPr lang="en-US" altLang="zh-CN" sz="200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689" name="Rectangle 92"/>
                <p:cNvSpPr/>
                <p:nvPr/>
              </p:nvSpPr>
              <p:spPr>
                <a:xfrm>
                  <a:off x="470" y="1171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7690" name="Group 93"/>
              <p:cNvGrpSpPr/>
              <p:nvPr/>
            </p:nvGrpSpPr>
            <p:grpSpPr>
              <a:xfrm>
                <a:off x="940" y="1171"/>
                <a:ext cx="470" cy="384"/>
                <a:chOff x="940" y="1171"/>
                <a:chExt cx="470" cy="384"/>
              </a:xfrm>
            </p:grpSpPr>
            <p:sp>
              <p:nvSpPr>
                <p:cNvPr id="27691" name="Rectangle 94"/>
                <p:cNvSpPr/>
                <p:nvPr/>
              </p:nvSpPr>
              <p:spPr>
                <a:xfrm>
                  <a:off x="983" y="1171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sz="2000" i="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0</a:t>
                  </a:r>
                </a:p>
                <a:p>
                  <a:pPr algn="ctr" eaLnBrk="0" hangingPunct="0">
                    <a:buClrTx/>
                  </a:pPr>
                  <a:endParaRPr lang="en-US" altLang="zh-CN" sz="200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692" name="Rectangle 95"/>
                <p:cNvSpPr/>
                <p:nvPr/>
              </p:nvSpPr>
              <p:spPr>
                <a:xfrm>
                  <a:off x="940" y="1171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7693" name="Group 96"/>
              <p:cNvGrpSpPr/>
              <p:nvPr/>
            </p:nvGrpSpPr>
            <p:grpSpPr>
              <a:xfrm>
                <a:off x="0" y="1555"/>
                <a:ext cx="470" cy="384"/>
                <a:chOff x="0" y="1555"/>
                <a:chExt cx="470" cy="384"/>
              </a:xfrm>
            </p:grpSpPr>
            <p:sp>
              <p:nvSpPr>
                <p:cNvPr id="27694" name="Rectangle 97"/>
                <p:cNvSpPr/>
                <p:nvPr/>
              </p:nvSpPr>
              <p:spPr>
                <a:xfrm>
                  <a:off x="43" y="1555"/>
                  <a:ext cx="384" cy="384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sz="2000" i="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0</a:t>
                  </a:r>
                </a:p>
                <a:p>
                  <a:pPr algn="ctr" eaLnBrk="0" hangingPunct="0">
                    <a:buClrTx/>
                  </a:pPr>
                  <a:endParaRPr lang="en-US" altLang="zh-CN" sz="200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695" name="Rectangle 98"/>
                <p:cNvSpPr/>
                <p:nvPr/>
              </p:nvSpPr>
              <p:spPr>
                <a:xfrm>
                  <a:off x="0" y="1555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7696" name="Group 99"/>
              <p:cNvGrpSpPr/>
              <p:nvPr/>
            </p:nvGrpSpPr>
            <p:grpSpPr>
              <a:xfrm>
                <a:off x="470" y="1555"/>
                <a:ext cx="470" cy="384"/>
                <a:chOff x="470" y="1555"/>
                <a:chExt cx="470" cy="384"/>
              </a:xfrm>
            </p:grpSpPr>
            <p:sp>
              <p:nvSpPr>
                <p:cNvPr id="27697" name="Rectangle 100"/>
                <p:cNvSpPr/>
                <p:nvPr/>
              </p:nvSpPr>
              <p:spPr>
                <a:xfrm>
                  <a:off x="513" y="1555"/>
                  <a:ext cx="384" cy="384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sz="2000" i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27698" name="Rectangle 101"/>
                <p:cNvSpPr/>
                <p:nvPr/>
              </p:nvSpPr>
              <p:spPr>
                <a:xfrm>
                  <a:off x="470" y="1555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7699" name="Group 102"/>
              <p:cNvGrpSpPr/>
              <p:nvPr/>
            </p:nvGrpSpPr>
            <p:grpSpPr>
              <a:xfrm>
                <a:off x="940" y="1555"/>
                <a:ext cx="470" cy="384"/>
                <a:chOff x="940" y="1555"/>
                <a:chExt cx="470" cy="384"/>
              </a:xfrm>
            </p:grpSpPr>
            <p:sp>
              <p:nvSpPr>
                <p:cNvPr id="27700" name="Rectangle 103"/>
                <p:cNvSpPr/>
                <p:nvPr/>
              </p:nvSpPr>
              <p:spPr>
                <a:xfrm>
                  <a:off x="983" y="1555"/>
                  <a:ext cx="384" cy="384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sz="2000" i="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</a:p>
                <a:p>
                  <a:pPr algn="ctr" eaLnBrk="0" hangingPunct="0">
                    <a:buClrTx/>
                  </a:pPr>
                  <a:endParaRPr lang="en-US" altLang="zh-CN" sz="200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701" name="Rectangle 104"/>
                <p:cNvSpPr/>
                <p:nvPr/>
              </p:nvSpPr>
              <p:spPr>
                <a:xfrm>
                  <a:off x="940" y="1555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27702" name="Rectangle 105"/>
            <p:cNvSpPr/>
            <p:nvPr/>
          </p:nvSpPr>
          <p:spPr>
            <a:xfrm>
              <a:off x="-3" y="-3"/>
              <a:ext cx="1416" cy="1945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>
                <a:buClr>
                  <a:srgbClr val="0000FF"/>
                </a:buClr>
              </a:pP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0" name="Group 112"/>
          <p:cNvGrpSpPr/>
          <p:nvPr/>
        </p:nvGrpSpPr>
        <p:grpSpPr>
          <a:xfrm>
            <a:off x="323850" y="4510088"/>
            <a:ext cx="8569325" cy="1871662"/>
            <a:chOff x="204" y="2614"/>
            <a:chExt cx="5398" cy="1179"/>
          </a:xfrm>
        </p:grpSpPr>
        <p:sp>
          <p:nvSpPr>
            <p:cNvPr id="27704" name="AutoShape 107"/>
            <p:cNvSpPr/>
            <p:nvPr/>
          </p:nvSpPr>
          <p:spPr>
            <a:xfrm>
              <a:off x="204" y="2614"/>
              <a:ext cx="5398" cy="1179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2F2F2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35001" dir="292884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buClr>
                  <a:srgbClr val="0000FF"/>
                </a:buClr>
              </a:pP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7068" name="AutoShape 108"/>
            <p:cNvSpPr>
              <a:spLocks noChangeArrowheads="1"/>
            </p:cNvSpPr>
            <p:nvPr/>
          </p:nvSpPr>
          <p:spPr bwMode="gray">
            <a:xfrm>
              <a:off x="385" y="2840"/>
              <a:ext cx="673" cy="66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>
                    <a:gamma/>
                    <a:tint val="72549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069" name="Freeform 109"/>
            <p:cNvSpPr/>
            <p:nvPr/>
          </p:nvSpPr>
          <p:spPr bwMode="gray">
            <a:xfrm>
              <a:off x="439" y="2902"/>
              <a:ext cx="432" cy="482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42353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070" name="Text Box 110"/>
            <p:cNvSpPr txBox="1">
              <a:spLocks noChangeArrowheads="1"/>
            </p:cNvSpPr>
            <p:nvPr/>
          </p:nvSpPr>
          <p:spPr bwMode="gray">
            <a:xfrm>
              <a:off x="1202" y="2750"/>
              <a:ext cx="4263" cy="886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>
                <a:lnSpc>
                  <a:spcPct val="120000"/>
                </a:lnSpc>
                <a:buClr>
                  <a:srgbClr val="0000FF"/>
                </a:buClr>
                <a:buSzTx/>
                <a:buFont typeface="Wingdings" panose="05000000000000000000" pitchFamily="2" charset="2"/>
                <a:buChar char="q"/>
                <a:defRPr/>
              </a:pPr>
              <a:r>
                <a:rPr kumimoji="0" lang="en-US" altLang="zh-CN" i="0" kern="1200" cap="none" spc="0" normalizeH="0" baseline="0" noProof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“</a:t>
              </a:r>
              <a:r>
                <a:rPr kumimoji="0" lang="zh-CN" altLang="en-US" i="0" kern="1200" cap="none" spc="0" normalizeH="0" baseline="0" noProof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当且仅当”（</a:t>
              </a:r>
              <a:r>
                <a:rPr kumimoji="0" lang="en-US" altLang="zh-CN" kern="1200" cap="none" spc="0" normalizeH="0" baseline="0" noProof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if and only if</a:t>
              </a:r>
              <a:r>
                <a:rPr kumimoji="0" lang="zh-CN" altLang="en-US" i="0" kern="1200" cap="none" spc="0" normalizeH="0" baseline="0" noProof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）</a:t>
              </a:r>
              <a:endParaRPr kumimoji="1" lang="zh-CN" altLang="en-US" i="0" kern="1200" cap="none" spc="0" normalizeH="0" baseline="0" noProof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lnSpc>
                  <a:spcPct val="120000"/>
                </a:lnSpc>
                <a:buClr>
                  <a:srgbClr val="0000FF"/>
                </a:buClr>
                <a:buSzTx/>
                <a:buFont typeface="Wingdings" panose="05000000000000000000" pitchFamily="2" charset="2"/>
                <a:buChar char="q"/>
                <a:defRPr/>
              </a:pPr>
              <a:r>
                <a:rPr kumimoji="1" lang="en-US" altLang="zh-CN" kern="1200" cap="none" spc="0" normalizeH="0" baseline="0" noProof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0" lang="en-US" altLang="zh-CN" i="0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</a:t>
              </a:r>
              <a:r>
                <a:rPr kumimoji="1" lang="en-US" altLang="zh-CN" kern="1200" cap="none" spc="0" normalizeH="0" baseline="0" noProof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 </a:t>
              </a:r>
              <a:r>
                <a:rPr kumimoji="1" lang="zh-CN" altLang="en-US" i="0" kern="1200" cap="none" spc="0" normalizeH="0" baseline="0" noProof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的逻辑关系为</a:t>
              </a:r>
              <a:r>
                <a:rPr kumimoji="1" lang="en-US" altLang="zh-CN" kern="1200" cap="none" spc="0" normalizeH="0" baseline="0" noProof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1" lang="zh-CN" altLang="en-US" i="0" kern="1200" cap="none" spc="0" normalizeH="0" baseline="0" noProof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与</a:t>
              </a:r>
              <a:r>
                <a:rPr kumimoji="1" lang="en-US" altLang="zh-CN" kern="1200" cap="none" spc="0" normalizeH="0" baseline="0" noProof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zh-CN" altLang="en-US" i="0" kern="1200" cap="none" spc="0" normalizeH="0" baseline="0" noProof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互为充分必要条件。 </a:t>
              </a:r>
              <a:endParaRPr kumimoji="1" lang="en-GB" i="0" kern="1200" cap="none" spc="0" normalizeH="0" baseline="0" noProof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lnSpc>
                  <a:spcPct val="120000"/>
                </a:lnSpc>
                <a:buClr>
                  <a:srgbClr val="0000FF"/>
                </a:buClr>
                <a:buSzTx/>
                <a:buFont typeface="Wingdings" panose="05000000000000000000" pitchFamily="2" charset="2"/>
                <a:buChar char="q"/>
                <a:defRPr/>
              </a:pPr>
              <a:r>
                <a:rPr kumimoji="1" lang="en-US" altLang="zh-CN" i="0" kern="1200" cap="none" spc="0" normalizeH="0" baseline="0" noProof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1" lang="en-US" altLang="zh-CN" kern="1200" cap="none" spc="0" normalizeH="0" baseline="0" noProof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1" lang="en-US" altLang="zh-CN" i="0" kern="1200" cap="none" spc="0" normalizeH="0" baseline="0" noProof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→</a:t>
              </a:r>
              <a:r>
                <a:rPr kumimoji="1" lang="en-US" altLang="zh-CN" kern="1200" cap="none" spc="0" normalizeH="0" baseline="0" noProof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i="0" kern="1200" cap="none" spc="0" normalizeH="0" baseline="0" noProof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)∧(</a:t>
              </a:r>
              <a:r>
                <a:rPr kumimoji="1" lang="en-US" altLang="zh-CN" kern="1200" cap="none" spc="0" normalizeH="0" baseline="0" noProof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i="0" kern="1200" cap="none" spc="0" normalizeH="0" baseline="0" noProof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→</a:t>
              </a:r>
              <a:r>
                <a:rPr kumimoji="1" lang="en-US" altLang="zh-CN" kern="1200" cap="none" spc="0" normalizeH="0" baseline="0" noProof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1" lang="en-US" altLang="zh-CN" i="0" kern="1200" cap="none" spc="0" normalizeH="0" baseline="0" noProof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r>
                <a:rPr kumimoji="1" lang="zh-CN" altLang="en-US" i="0" kern="1200" cap="none" spc="0" normalizeH="0" baseline="0" noProof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与</a:t>
              </a:r>
              <a:r>
                <a:rPr kumimoji="1" lang="en-US" altLang="zh-CN" kern="1200" cap="none" spc="0" normalizeH="0" baseline="0" noProof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0" lang="en-US" altLang="zh-CN" i="0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</a:t>
              </a:r>
              <a:r>
                <a:rPr kumimoji="1" lang="en-US" altLang="zh-CN" kern="1200" cap="none" spc="0" normalizeH="0" baseline="0" noProof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zh-CN" altLang="en-US" i="0" kern="1200" cap="none" spc="0" normalizeH="0" baseline="0" noProof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的逻辑关系完全一致。</a:t>
              </a:r>
            </a:p>
          </p:txBody>
        </p:sp>
        <p:pic>
          <p:nvPicPr>
            <p:cNvPr id="27708" name="Picture 111" descr="GIF-26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" y="2917"/>
              <a:ext cx="499" cy="468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1.6 </a:t>
            </a:r>
            <a:r>
              <a:rPr lang="zh-CN" altLang="en-US" dirty="0"/>
              <a:t>将下列命题符号化，并讨论它们的真值</a:t>
            </a:r>
          </a:p>
        </p:txBody>
      </p:sp>
      <p:sp>
        <p:nvSpPr>
          <p:cNvPr id="28674" name="Rectangle 4"/>
          <p:cNvSpPr>
            <a:spLocks noGrp="1"/>
          </p:cNvSpPr>
          <p:nvPr>
            <p:ph idx="1"/>
          </p:nvPr>
        </p:nvSpPr>
        <p:spPr>
          <a:xfrm>
            <a:off x="250825" y="981075"/>
            <a:ext cx="8893175" cy="2232025"/>
          </a:xfrm>
          <a:ln/>
        </p:spPr>
        <p:txBody>
          <a:bodyPr vert="horz" wrap="square" lIns="91440" tIns="45720" rIns="91440" bIns="45720" anchor="t"/>
          <a:lstStyle/>
          <a:p>
            <a:pPr marL="441325" indent="-441325" eaLnBrk="1" hangingPunct="1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(1) π </a:t>
            </a:r>
            <a:r>
              <a:rPr lang="zh-CN" altLang="en-US" sz="2400" dirty="0">
                <a:ea typeface="宋体" panose="02010600030101010101" pitchFamily="2" charset="-122"/>
              </a:rPr>
              <a:t>是无理数当且仅当加拿大位于亚洲。</a:t>
            </a:r>
          </a:p>
          <a:p>
            <a:pPr marL="441325" indent="-441325" eaLnBrk="1" hangingPunct="1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(2) 2+3</a:t>
            </a:r>
            <a:r>
              <a:rPr lang="zh-CN" altLang="en-US" sz="2400" dirty="0">
                <a:ea typeface="宋体" panose="02010600030101010101" pitchFamily="2" charset="-122"/>
              </a:rPr>
              <a:t>＝</a:t>
            </a:r>
            <a:r>
              <a:rPr lang="en-US" altLang="zh-CN" sz="2400" dirty="0">
                <a:ea typeface="宋体" panose="02010600030101010101" pitchFamily="2" charset="-122"/>
              </a:rPr>
              <a:t>5 </a:t>
            </a:r>
            <a:r>
              <a:rPr lang="zh-CN" altLang="en-US" sz="2400" dirty="0">
                <a:ea typeface="宋体" panose="02010600030101010101" pitchFamily="2" charset="-122"/>
              </a:rPr>
              <a:t>的充要条件是 </a:t>
            </a:r>
            <a:r>
              <a:rPr lang="en-US" altLang="zh-CN" sz="2400" dirty="0">
                <a:ea typeface="宋体" panose="02010600030101010101" pitchFamily="2" charset="-122"/>
              </a:rPr>
              <a:t>π </a:t>
            </a:r>
            <a:r>
              <a:rPr lang="zh-CN" altLang="en-US" sz="2400" dirty="0">
                <a:ea typeface="宋体" panose="02010600030101010101" pitchFamily="2" charset="-122"/>
              </a:rPr>
              <a:t>是无理数。</a:t>
            </a:r>
          </a:p>
          <a:p>
            <a:pPr marL="441325" indent="-441325" eaLnBrk="1" hangingPunct="1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(3) </a:t>
            </a:r>
            <a:r>
              <a:rPr lang="zh-CN" altLang="en-US" sz="2400" dirty="0">
                <a:ea typeface="宋体" panose="02010600030101010101" pitchFamily="2" charset="-122"/>
              </a:rPr>
              <a:t>若两圆</a:t>
            </a:r>
            <a:r>
              <a:rPr lang="en-US" altLang="zh-CN" sz="2400" dirty="0">
                <a:ea typeface="宋体" panose="02010600030101010101" pitchFamily="2" charset="-122"/>
              </a:rPr>
              <a:t>A,B</a:t>
            </a:r>
            <a:r>
              <a:rPr lang="zh-CN" altLang="en-US" sz="2400" dirty="0">
                <a:ea typeface="宋体" panose="02010600030101010101" pitchFamily="2" charset="-122"/>
              </a:rPr>
              <a:t>的面积相等，则它们的半径相等；反之亦然。</a:t>
            </a:r>
          </a:p>
          <a:p>
            <a:pPr marL="441325" indent="-441325" eaLnBrk="1" hangingPunct="1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(4) </a:t>
            </a:r>
            <a:r>
              <a:rPr lang="zh-CN" altLang="en-US" sz="2400" dirty="0">
                <a:ea typeface="宋体" panose="02010600030101010101" pitchFamily="2" charset="-122"/>
              </a:rPr>
              <a:t>当王小红心情愉快时，她就唱歌；反之，当她唱歌时，一定心情愉快。</a:t>
            </a:r>
          </a:p>
        </p:txBody>
      </p:sp>
      <p:sp>
        <p:nvSpPr>
          <p:cNvPr id="264197" name="Rectangle 5"/>
          <p:cNvSpPr>
            <a:spLocks noChangeArrowheads="1"/>
          </p:cNvSpPr>
          <p:nvPr/>
        </p:nvSpPr>
        <p:spPr bwMode="auto">
          <a:xfrm>
            <a:off x="152400" y="3427730"/>
            <a:ext cx="8534400" cy="32016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AutoNum type="arabicParenBoth"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 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π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是无理数，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：加拿大位于亚洲。</a:t>
            </a:r>
            <a:b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符号化为 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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，真值为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AutoNum type="arabicParenBoth"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 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2+3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π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是无理数。</a:t>
            </a:r>
            <a:b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符号化为 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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，真值为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AutoNum type="arabicParenBoth"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 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：两圆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A,B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的面积相等， 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：两圆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A,B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的半径相等。</a:t>
            </a:r>
            <a:b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符号化为 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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，真值为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AutoNum type="arabicParenBoth"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 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：王小红心情愉快， 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：王小红唱歌。</a:t>
            </a:r>
            <a:b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符号化为 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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，真值由具体情况而定。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4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4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4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4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1.7</a:t>
            </a:r>
          </a:p>
        </p:txBody>
      </p:sp>
      <p:sp>
        <p:nvSpPr>
          <p:cNvPr id="31746" name="Rectangle 4"/>
          <p:cNvSpPr>
            <a:spLocks noGrp="1"/>
          </p:cNvSpPr>
          <p:nvPr>
            <p:ph idx="1"/>
          </p:nvPr>
        </p:nvSpPr>
        <p:spPr>
          <a:xfrm>
            <a:off x="228600" y="1066800"/>
            <a:ext cx="5562600" cy="365760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令 	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: </a:t>
            </a:r>
            <a:r>
              <a:rPr lang="zh-CN" altLang="en-US" sz="2400" dirty="0">
                <a:ea typeface="宋体" panose="02010600030101010101" pitchFamily="2" charset="-122"/>
              </a:rPr>
              <a:t>北京比天津人口多。</a:t>
            </a: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		</a:t>
            </a:r>
            <a:r>
              <a:rPr lang="en-US" altLang="zh-CN" sz="2400" i="1" dirty="0">
                <a:ea typeface="宋体" panose="02010600030101010101" pitchFamily="2" charset="-122"/>
              </a:rPr>
              <a:t>q </a:t>
            </a:r>
            <a:r>
              <a:rPr lang="en-US" altLang="zh-CN" sz="2400" dirty="0">
                <a:ea typeface="宋体" panose="02010600030101010101" pitchFamily="2" charset="-122"/>
              </a:rPr>
              <a:t>: 2+2</a:t>
            </a:r>
            <a:r>
              <a:rPr lang="zh-CN" altLang="en-US" sz="2400" dirty="0">
                <a:ea typeface="宋体" panose="02010600030101010101" pitchFamily="2" charset="-122"/>
              </a:rPr>
              <a:t>＝</a:t>
            </a:r>
            <a:r>
              <a:rPr lang="en-US" altLang="zh-CN" sz="2400" dirty="0"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      	</a:t>
            </a:r>
            <a:r>
              <a:rPr lang="en-US" altLang="zh-CN" sz="2400" i="1" dirty="0">
                <a:ea typeface="宋体" panose="02010600030101010101" pitchFamily="2" charset="-122"/>
              </a:rPr>
              <a:t>r </a:t>
            </a:r>
            <a:r>
              <a:rPr lang="en-US" altLang="zh-CN" sz="2400" dirty="0">
                <a:ea typeface="宋体" panose="02010600030101010101" pitchFamily="2" charset="-122"/>
              </a:rPr>
              <a:t>: </a:t>
            </a:r>
            <a:r>
              <a:rPr lang="zh-CN" altLang="en-US" sz="2400" dirty="0">
                <a:ea typeface="宋体" panose="02010600030101010101" pitchFamily="2" charset="-122"/>
              </a:rPr>
              <a:t>乌鸦是白色的。 </a:t>
            </a: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求下列复合命题的真值：</a:t>
            </a:r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ea typeface="宋体" panose="02010600030101010101" pitchFamily="2" charset="-122"/>
              </a:rPr>
              <a:t> </a:t>
            </a:r>
            <a:r>
              <a:rPr lang="en-US" altLang="zh-CN" sz="2400" dirty="0">
                <a:ea typeface="宋体" panose="02010600030101010101" pitchFamily="2" charset="-122"/>
              </a:rPr>
              <a:t>(1)((┐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∧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</a:rPr>
              <a:t>)∨(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∧┐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</a:rPr>
              <a:t>))→</a:t>
            </a:r>
            <a:r>
              <a:rPr lang="en-US" altLang="zh-CN" sz="2400" i="1" dirty="0"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 (2)(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</a:rPr>
              <a:t>∨</a:t>
            </a:r>
            <a:r>
              <a:rPr lang="en-US" altLang="zh-CN" sz="2400" i="1" dirty="0"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</a:rPr>
              <a:t>)→(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→┐</a:t>
            </a:r>
            <a:r>
              <a:rPr lang="en-US" altLang="zh-CN" sz="2400" i="1" dirty="0"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</a:rPr>
              <a:t>) 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 (3)(┐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∨</a:t>
            </a:r>
            <a:r>
              <a:rPr lang="en-US" altLang="zh-CN" sz="2400" i="1" dirty="0"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∧┐</a:t>
            </a:r>
            <a:r>
              <a:rPr lang="en-US" altLang="zh-CN" sz="2400" i="1" dirty="0"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</a:rPr>
              <a:t>) </a:t>
            </a:r>
          </a:p>
        </p:txBody>
      </p:sp>
      <p:sp>
        <p:nvSpPr>
          <p:cNvPr id="267269" name="Rectangle 5"/>
          <p:cNvSpPr/>
          <p:nvPr/>
        </p:nvSpPr>
        <p:spPr>
          <a:xfrm>
            <a:off x="4859338" y="1846263"/>
            <a:ext cx="4095750" cy="25193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 algn="just" eaLnBrk="0" hangingPunct="0">
              <a:lnSpc>
                <a:spcPct val="115000"/>
              </a:lnSpc>
              <a:spcBef>
                <a:spcPct val="15000"/>
              </a:spcBef>
              <a:buClr>
                <a:srgbClr val="99CCCC"/>
              </a:buClr>
            </a:pP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	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的真值分别为</a:t>
            </a:r>
          </a:p>
          <a:p>
            <a:pPr marL="342900" indent="-342900" algn="just" eaLnBrk="0" hangingPunct="0">
              <a:lnSpc>
                <a:spcPct val="115000"/>
              </a:lnSpc>
              <a:spcBef>
                <a:spcPct val="15000"/>
              </a:spcBef>
              <a:buClr>
                <a:srgbClr val="99CCCC"/>
              </a:buClr>
            </a:pP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</a:p>
          <a:p>
            <a:pPr marL="342900" indent="-342900" eaLnBrk="0" hangingPunct="0">
              <a:lnSpc>
                <a:spcPct val="115000"/>
              </a:lnSpc>
              <a:spcBef>
                <a:spcPct val="15000"/>
              </a:spcBef>
              <a:buClr>
                <a:srgbClr val="99CCCC"/>
              </a:buClr>
            </a:pP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   	 	(1) 	1</a:t>
            </a:r>
          </a:p>
          <a:p>
            <a:pPr marL="342900" indent="-342900" eaLnBrk="0" hangingPunct="0">
              <a:lnSpc>
                <a:spcPct val="115000"/>
              </a:lnSpc>
              <a:spcBef>
                <a:spcPct val="15000"/>
              </a:spcBef>
              <a:buClr>
                <a:srgbClr val="99CCCC"/>
              </a:buClr>
            </a:pP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(2) 	1</a:t>
            </a:r>
          </a:p>
          <a:p>
            <a:pPr marL="342900" indent="-342900" eaLnBrk="0" hangingPunct="0">
              <a:lnSpc>
                <a:spcPct val="115000"/>
              </a:lnSpc>
              <a:spcBef>
                <a:spcPct val="15000"/>
              </a:spcBef>
              <a:buClr>
                <a:srgbClr val="99CCCC"/>
              </a:buClr>
            </a:pP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(3) 	0</a:t>
            </a:r>
          </a:p>
        </p:txBody>
      </p:sp>
      <p:pic>
        <p:nvPicPr>
          <p:cNvPr id="267274" name="Picture 10" descr="GIF-47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610600" y="6384925"/>
            <a:ext cx="533400" cy="4730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17"/>
          <p:cNvGrpSpPr/>
          <p:nvPr/>
        </p:nvGrpSpPr>
        <p:grpSpPr>
          <a:xfrm>
            <a:off x="250825" y="4797425"/>
            <a:ext cx="8569325" cy="1439863"/>
            <a:chOff x="204" y="2841"/>
            <a:chExt cx="5398" cy="907"/>
          </a:xfrm>
        </p:grpSpPr>
        <p:sp>
          <p:nvSpPr>
            <p:cNvPr id="31750" name="AutoShape 12"/>
            <p:cNvSpPr/>
            <p:nvPr/>
          </p:nvSpPr>
          <p:spPr>
            <a:xfrm>
              <a:off x="204" y="2841"/>
              <a:ext cx="5398" cy="907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2F2F2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35001" dir="292884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buClr>
                  <a:srgbClr val="0000FF"/>
                </a:buClr>
              </a:pP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7277" name="AutoShape 13"/>
            <p:cNvSpPr>
              <a:spLocks noChangeArrowheads="1"/>
            </p:cNvSpPr>
            <p:nvPr/>
          </p:nvSpPr>
          <p:spPr bwMode="gray">
            <a:xfrm>
              <a:off x="385" y="2976"/>
              <a:ext cx="673" cy="66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>
                    <a:gamma/>
                    <a:tint val="72549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7278" name="Freeform 14"/>
            <p:cNvSpPr/>
            <p:nvPr/>
          </p:nvSpPr>
          <p:spPr bwMode="gray">
            <a:xfrm>
              <a:off x="439" y="3038"/>
              <a:ext cx="432" cy="482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42353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53" name="Text Box 15"/>
            <p:cNvSpPr txBox="1"/>
            <p:nvPr/>
          </p:nvSpPr>
          <p:spPr>
            <a:xfrm>
              <a:off x="1202" y="2977"/>
              <a:ext cx="4263" cy="5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15000"/>
                </a:lnSpc>
                <a:spcBef>
                  <a:spcPct val="15000"/>
                </a:spcBef>
                <a:buClr>
                  <a:srgbClr val="0000FF"/>
                </a:buClr>
              </a:pP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我们关心的是</a:t>
              </a:r>
              <a:r>
                <a:rPr lang="zh-CN" altLang="en-US" i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复合命题中命题之间的真值关系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，而不关心命题的内容。</a:t>
              </a:r>
            </a:p>
          </p:txBody>
        </p:sp>
        <p:pic>
          <p:nvPicPr>
            <p:cNvPr id="31754" name="Picture 16" descr="GIF-26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" y="3053"/>
              <a:ext cx="499" cy="468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7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7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7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7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7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1.2 </a:t>
            </a:r>
            <a:r>
              <a:rPr lang="zh-CN" altLang="en-US" dirty="0"/>
              <a:t>命题公式及其赋值</a:t>
            </a:r>
          </a:p>
        </p:txBody>
      </p:sp>
      <p:sp>
        <p:nvSpPr>
          <p:cNvPr id="32770" name="Rectangle 3"/>
          <p:cNvSpPr>
            <a:spLocks noGrp="1"/>
          </p:cNvSpPr>
          <p:nvPr>
            <p:ph idx="1"/>
          </p:nvPr>
        </p:nvSpPr>
        <p:spPr>
          <a:xfrm>
            <a:off x="323850" y="1143000"/>
            <a:ext cx="8362950" cy="5526088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sz="2400" dirty="0">
                <a:ea typeface="宋体" panose="02010600030101010101" pitchFamily="2" charset="-122"/>
              </a:rPr>
              <a:t>简单命题是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真值唯一确定</a:t>
            </a:r>
            <a:r>
              <a:rPr lang="zh-CN" altLang="en-US" sz="2400" dirty="0">
                <a:ea typeface="宋体" panose="02010600030101010101" pitchFamily="2" charset="-122"/>
              </a:rPr>
              <a:t>的命题逻辑中最基本的研究单位，所以也称简单命题为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命题常项</a:t>
            </a:r>
            <a:r>
              <a:rPr lang="zh-CN" altLang="en-US" sz="2400" dirty="0">
                <a:ea typeface="宋体" panose="02010600030101010101" pitchFamily="2" charset="-122"/>
              </a:rPr>
              <a:t>或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命题常元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ea typeface="宋体" panose="02010600030101010101" pitchFamily="2" charset="-122"/>
              </a:rPr>
              <a:t>proposition constant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sz="2400" dirty="0">
                <a:ea typeface="宋体" panose="02010600030101010101" pitchFamily="2" charset="-122"/>
              </a:rPr>
              <a:t>称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真值可以变化的陈述句</a:t>
            </a:r>
            <a:r>
              <a:rPr lang="zh-CN" altLang="en-US" sz="2400" dirty="0">
                <a:ea typeface="宋体" panose="02010600030101010101" pitchFamily="2" charset="-122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命题变项</a:t>
            </a:r>
            <a:r>
              <a:rPr lang="zh-CN" altLang="en-US" sz="2400" dirty="0">
                <a:ea typeface="宋体" panose="02010600030101010101" pitchFamily="2" charset="-122"/>
              </a:rPr>
              <a:t>或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命题变元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ea typeface="宋体" panose="02010600030101010101" pitchFamily="2" charset="-122"/>
              </a:rPr>
              <a:t>proposition variable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ea typeface="宋体" panose="02010600030101010101" pitchFamily="2" charset="-122"/>
              </a:rPr>
              <a:t>。也用 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</a:rPr>
              <a:t>,…</a:t>
            </a:r>
            <a:r>
              <a:rPr lang="zh-CN" altLang="en-US" sz="2400" dirty="0">
                <a:ea typeface="宋体" panose="02010600030101010101" pitchFamily="2" charset="-122"/>
              </a:rPr>
              <a:t>表示命题变项。</a:t>
            </a:r>
          </a:p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sz="2400" dirty="0">
                <a:ea typeface="宋体" panose="02010600030101010101" pitchFamily="2" charset="-122"/>
              </a:rPr>
              <a:t>当 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</a:rPr>
              <a:t>,…</a:t>
            </a:r>
            <a:r>
              <a:rPr lang="zh-CN" altLang="en-US" sz="2400" dirty="0">
                <a:ea typeface="宋体" panose="02010600030101010101" pitchFamily="2" charset="-122"/>
              </a:rPr>
              <a:t>表示命题变项时，它们就成了取值 </a:t>
            </a:r>
            <a:r>
              <a:rPr lang="en-US" altLang="zh-CN" sz="2400" dirty="0">
                <a:ea typeface="宋体" panose="02010600030101010101" pitchFamily="2" charset="-122"/>
              </a:rPr>
              <a:t>0 </a:t>
            </a:r>
            <a:r>
              <a:rPr lang="zh-CN" altLang="en-US" sz="2400" dirty="0">
                <a:ea typeface="宋体" panose="02010600030101010101" pitchFamily="2" charset="-122"/>
              </a:rPr>
              <a:t>或 </a:t>
            </a:r>
            <a:r>
              <a:rPr lang="en-US" altLang="zh-CN" sz="2400" dirty="0">
                <a:ea typeface="宋体" panose="02010600030101010101" pitchFamily="2" charset="-122"/>
              </a:rPr>
              <a:t>1 </a:t>
            </a:r>
            <a:r>
              <a:rPr lang="zh-CN" altLang="en-US" sz="2400" dirty="0">
                <a:ea typeface="宋体" panose="02010600030101010101" pitchFamily="2" charset="-122"/>
              </a:rPr>
              <a:t>的变项，因而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命题变项已不是命题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sz="2400" dirty="0">
                <a:ea typeface="宋体" panose="02010600030101010101" pitchFamily="2" charset="-122"/>
              </a:rPr>
              <a:t>这样一来，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</a:rPr>
              <a:t>,…</a:t>
            </a:r>
            <a:r>
              <a:rPr lang="zh-CN" altLang="en-US" sz="2400" dirty="0">
                <a:ea typeface="宋体" panose="02010600030101010101" pitchFamily="2" charset="-122"/>
              </a:rPr>
              <a:t>既可以表示命题常项，也可以表示命题变项。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本章内容</a:t>
            </a:r>
          </a:p>
        </p:txBody>
      </p:sp>
      <p:sp>
        <p:nvSpPr>
          <p:cNvPr id="5122" name="Rectangle 3"/>
          <p:cNvSpPr>
            <a:spLocks noGrp="1"/>
          </p:cNvSpPr>
          <p:nvPr>
            <p:ph idx="1"/>
          </p:nvPr>
        </p:nvSpPr>
        <p:spPr>
          <a:xfrm>
            <a:off x="539750" y="1196975"/>
            <a:ext cx="8077200" cy="5186363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dirty="0"/>
              <a:t>1.1 </a:t>
            </a:r>
            <a:r>
              <a:rPr lang="zh-CN" altLang="en-US" dirty="0">
                <a:hlinkClick r:id="rId2" action="ppaction://hlinksldjump"/>
              </a:rPr>
              <a:t>命题与联结词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/>
              <a:t>1.2 </a:t>
            </a:r>
            <a:r>
              <a:rPr lang="zh-CN" altLang="en-US" dirty="0">
                <a:hlinkClick r:id="rId3" action="ppaction://hlinksldjump"/>
              </a:rPr>
              <a:t>命题公式及其赋值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合式公式</a:t>
            </a:r>
            <a:r>
              <a:rPr lang="en-US" altLang="zh-CN" dirty="0"/>
              <a:t>( </a:t>
            </a:r>
            <a:r>
              <a:rPr lang="en-US" altLang="zh-CN" i="1" dirty="0"/>
              <a:t>wff </a:t>
            </a:r>
            <a:r>
              <a:rPr lang="en-US" altLang="zh-CN" dirty="0"/>
              <a:t>)</a:t>
            </a:r>
          </a:p>
        </p:txBody>
      </p:sp>
      <p:sp>
        <p:nvSpPr>
          <p:cNvPr id="33794" name="Rectangle 3"/>
          <p:cNvSpPr>
            <a:spLocks noGrp="1"/>
          </p:cNvSpPr>
          <p:nvPr>
            <p:ph idx="1"/>
          </p:nvPr>
        </p:nvSpPr>
        <p:spPr>
          <a:xfrm>
            <a:off x="250825" y="5589588"/>
            <a:ext cx="7200900" cy="503237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sz="2400" dirty="0"/>
              <a:t>合式公式：</a:t>
            </a:r>
            <a:r>
              <a:rPr lang="en-US" altLang="zh-CN" sz="2400" i="1" dirty="0"/>
              <a:t>Well Formed Formula</a:t>
            </a:r>
          </a:p>
        </p:txBody>
      </p:sp>
      <p:grpSp>
        <p:nvGrpSpPr>
          <p:cNvPr id="33795" name="Group 8"/>
          <p:cNvGrpSpPr/>
          <p:nvPr/>
        </p:nvGrpSpPr>
        <p:grpSpPr>
          <a:xfrm>
            <a:off x="36513" y="981075"/>
            <a:ext cx="8856662" cy="3867150"/>
            <a:chOff x="23" y="618"/>
            <a:chExt cx="5579" cy="2436"/>
          </a:xfrm>
        </p:grpSpPr>
        <p:sp>
          <p:nvSpPr>
            <p:cNvPr id="33796" name="AutoShape 4"/>
            <p:cNvSpPr/>
            <p:nvPr/>
          </p:nvSpPr>
          <p:spPr>
            <a:xfrm>
              <a:off x="23" y="618"/>
              <a:ext cx="5579" cy="240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35001" dir="292884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buClr>
                  <a:srgbClr val="0000FF"/>
                </a:buClr>
              </a:pP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9317" name="AutoShape 5"/>
            <p:cNvSpPr>
              <a:spLocks noChangeArrowheads="1"/>
            </p:cNvSpPr>
            <p:nvPr/>
          </p:nvSpPr>
          <p:spPr bwMode="gray">
            <a:xfrm>
              <a:off x="113" y="754"/>
              <a:ext cx="726" cy="715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342900" marR="0" lvl="0" indent="-342900" algn="ctr" defTabSz="914400" rtl="0" eaLnBrk="1" fontAlgn="base" latinLnBrk="0" hangingPunct="1">
                <a:lnSpc>
                  <a:spcPct val="105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定义</a:t>
              </a:r>
            </a:p>
            <a:p>
              <a:pPr marL="342900" marR="0" lvl="0" indent="-342900" algn="ctr" defTabSz="914400" rtl="0" eaLnBrk="1" fontAlgn="base" latinLnBrk="0" hangingPunct="1">
                <a:lnSpc>
                  <a:spcPct val="105000"/>
                </a:lnSpc>
                <a:spcBef>
                  <a:spcPct val="500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1.6</a:t>
              </a:r>
            </a:p>
          </p:txBody>
        </p:sp>
        <p:sp>
          <p:nvSpPr>
            <p:cNvPr id="269318" name="Freeform 6"/>
            <p:cNvSpPr/>
            <p:nvPr/>
          </p:nvSpPr>
          <p:spPr bwMode="gray">
            <a:xfrm>
              <a:off x="158" y="885"/>
              <a:ext cx="362" cy="357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799" name="Text Box 7"/>
            <p:cNvSpPr txBox="1"/>
            <p:nvPr/>
          </p:nvSpPr>
          <p:spPr>
            <a:xfrm>
              <a:off x="839" y="758"/>
              <a:ext cx="4763" cy="22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marL="357505" indent="-357505">
                <a:lnSpc>
                  <a:spcPct val="105000"/>
                </a:lnSpc>
                <a:spcBef>
                  <a:spcPct val="5000"/>
                </a:spcBef>
                <a:buClr>
                  <a:srgbClr val="0000FF"/>
                </a:buClr>
              </a:pPr>
              <a:r>
                <a:rPr lang="en-US" altLang="zh-CN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(1)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单个命题变项是合式公式，并称为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原子命题公式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。</a:t>
              </a:r>
            </a:p>
            <a:p>
              <a:pPr marL="357505" indent="-357505">
                <a:lnSpc>
                  <a:spcPct val="105000"/>
                </a:lnSpc>
                <a:spcBef>
                  <a:spcPct val="5000"/>
                </a:spcBef>
                <a:buClr>
                  <a:srgbClr val="0000FF"/>
                </a:buClr>
              </a:pPr>
              <a:r>
                <a:rPr lang="en-US" altLang="zh-CN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(2)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若</a:t>
              </a:r>
              <a:r>
                <a:rPr lang="en-US" altLang="zh-CN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是合式公式，则</a:t>
              </a:r>
              <a:r>
                <a:rPr lang="en-US" altLang="zh-CN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(┐A)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也是合式公式。 </a:t>
              </a:r>
            </a:p>
            <a:p>
              <a:pPr marL="357505" indent="-357505">
                <a:lnSpc>
                  <a:spcPct val="105000"/>
                </a:lnSpc>
                <a:spcBef>
                  <a:spcPct val="5000"/>
                </a:spcBef>
                <a:buClr>
                  <a:srgbClr val="0000FF"/>
                </a:buClr>
              </a:pPr>
              <a:r>
                <a:rPr lang="en-US" altLang="zh-CN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(3)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若</a:t>
              </a:r>
              <a:r>
                <a:rPr lang="en-US" altLang="zh-CN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A,B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是合式公式，则</a:t>
              </a:r>
              <a:r>
                <a:rPr lang="en-US" altLang="zh-CN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(A∧B)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(A∨B)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(A→B)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 </a:t>
              </a:r>
              <a:r>
                <a:rPr lang="en-US" altLang="zh-CN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(A</a:t>
              </a:r>
              <a:r>
                <a:rPr lang="en-US" altLang="zh-CN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</a:t>
              </a:r>
              <a:r>
                <a:rPr lang="en-US" altLang="zh-CN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B)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也是合式公式。</a:t>
              </a:r>
            </a:p>
            <a:p>
              <a:pPr marL="357505" indent="-357505">
                <a:lnSpc>
                  <a:spcPct val="105000"/>
                </a:lnSpc>
                <a:spcBef>
                  <a:spcPct val="5000"/>
                </a:spcBef>
                <a:buClr>
                  <a:srgbClr val="0000FF"/>
                </a:buClr>
              </a:pPr>
              <a:r>
                <a:rPr lang="en-US" altLang="zh-CN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(4)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只有有限次地应用</a:t>
              </a:r>
              <a:r>
                <a:rPr lang="en-US" altLang="zh-CN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(1)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～</a:t>
              </a:r>
              <a:r>
                <a:rPr lang="en-US" altLang="zh-CN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(3)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形式的符号串才是合式公式。</a:t>
              </a:r>
            </a:p>
            <a:p>
              <a:pPr marL="357505" indent="-357505">
                <a:lnSpc>
                  <a:spcPct val="105000"/>
                </a:lnSpc>
                <a:spcBef>
                  <a:spcPct val="5000"/>
                </a:spcBef>
                <a:buClr>
                  <a:srgbClr val="0000FF"/>
                </a:buClr>
              </a:pP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合式公式也称为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命题公式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或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命题形式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，并简称为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公式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。</a:t>
              </a:r>
            </a:p>
            <a:p>
              <a:pPr marL="357505" indent="-357505">
                <a:lnSpc>
                  <a:spcPct val="105000"/>
                </a:lnSpc>
                <a:spcBef>
                  <a:spcPct val="5000"/>
                </a:spcBef>
                <a:buClr>
                  <a:srgbClr val="0000FF"/>
                </a:buClr>
              </a:pP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</a:t>
              </a:r>
              <a:r>
                <a:rPr lang="en-US" altLang="zh-CN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为合式公式，</a:t>
              </a:r>
              <a:r>
                <a:rPr lang="en-US" altLang="zh-CN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</a:t>
              </a:r>
              <a:r>
                <a:rPr lang="en-US" altLang="zh-CN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中一部分，若</a:t>
              </a:r>
              <a:r>
                <a:rPr lang="en-US" altLang="zh-CN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也是合式公式，则称</a:t>
              </a:r>
              <a:r>
                <a:rPr lang="en-US" altLang="zh-CN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</a:t>
              </a:r>
              <a:r>
                <a:rPr lang="en-US" altLang="zh-CN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子公式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关于合式公式的说明</a:t>
            </a:r>
          </a:p>
        </p:txBody>
      </p:sp>
      <p:sp>
        <p:nvSpPr>
          <p:cNvPr id="3584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sz="2400" dirty="0">
                <a:ea typeface="宋体" panose="02010600030101010101" pitchFamily="2" charset="-122"/>
              </a:rPr>
              <a:t>合式公式的例子：</a:t>
            </a:r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→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</a:rPr>
              <a:t>)∧(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∧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</a:rPr>
              <a:t>)∧┐</a:t>
            </a:r>
            <a:r>
              <a:rPr lang="en-US" altLang="zh-CN" sz="2400" i="1" dirty="0"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</a:rPr>
              <a:t/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∧(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</a:rPr>
              <a:t>∧┐</a:t>
            </a:r>
            <a:r>
              <a:rPr lang="en-US" altLang="zh-CN" sz="2400" i="1" dirty="0"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sz="2400" dirty="0">
                <a:ea typeface="宋体" panose="02010600030101010101" pitchFamily="2" charset="-122"/>
              </a:rPr>
              <a:t>不是合式公式的例子</a:t>
            </a:r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en-US" altLang="zh-CN" sz="2400" i="1" dirty="0">
                <a:ea typeface="宋体" panose="02010600030101010101" pitchFamily="2" charset="-122"/>
              </a:rPr>
              <a:t>pq</a:t>
            </a:r>
            <a:r>
              <a:rPr lang="en-US" altLang="zh-CN" sz="2400" dirty="0">
                <a:ea typeface="宋体" panose="02010600030101010101" pitchFamily="2" charset="-122"/>
              </a:rPr>
              <a:t>→</a:t>
            </a:r>
            <a:r>
              <a:rPr lang="en-US" altLang="zh-CN" sz="2400" i="1" dirty="0"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</a:rPr>
              <a:t/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→(</a:t>
            </a:r>
            <a:r>
              <a:rPr lang="en-US" altLang="zh-CN" sz="2400" i="1" dirty="0"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</a:rPr>
              <a:t>→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</a:rPr>
              <a:t>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公式的解释</a:t>
            </a:r>
          </a:p>
        </p:txBody>
      </p:sp>
      <p:sp>
        <p:nvSpPr>
          <p:cNvPr id="3789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在命题公式中，由于有命题符号的出现，因而真值是不确定的。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当将公式中出现的全部命题符号都解释成具体的命题之后，公式就成了真值确定的命题了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∨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</a:rPr>
              <a:t>)→</a:t>
            </a:r>
            <a:r>
              <a:rPr lang="en-US" altLang="zh-CN" sz="2400" i="1" dirty="0">
                <a:ea typeface="宋体" panose="02010600030101010101" pitchFamily="2" charset="-122"/>
              </a:rPr>
              <a:t>r</a:t>
            </a:r>
          </a:p>
          <a:p>
            <a:pPr eaLnBrk="1" hangingPunct="1"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若 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是素数，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zh-CN" altLang="en-US" sz="2400" dirty="0"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ea typeface="宋体" panose="02010600030101010101" pitchFamily="2" charset="-122"/>
              </a:rPr>
              <a:t>是偶数，</a:t>
            </a:r>
            <a:r>
              <a:rPr lang="en-US" altLang="zh-CN" sz="2400" i="1" dirty="0">
                <a:ea typeface="宋体" panose="02010600030101010101" pitchFamily="2" charset="-122"/>
              </a:rPr>
              <a:t>r</a:t>
            </a:r>
            <a:r>
              <a:rPr lang="zh-CN" altLang="en-US" sz="2400" dirty="0"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ea typeface="宋体" panose="02010600030101010101" pitchFamily="2" charset="-122"/>
              </a:rPr>
              <a:t>π</a:t>
            </a:r>
            <a:r>
              <a:rPr lang="zh-CN" altLang="en-US" sz="2400" dirty="0">
                <a:ea typeface="宋体" panose="02010600030101010101" pitchFamily="2" charset="-122"/>
              </a:rPr>
              <a:t>是无理数，</a:t>
            </a:r>
          </a:p>
          <a:p>
            <a:pPr eaLnBrk="1" hangingPunct="1"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	则 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与 </a:t>
            </a:r>
            <a:r>
              <a:rPr lang="en-US" altLang="zh-CN" sz="2400" i="1" dirty="0"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被解释成真命题，</a:t>
            </a:r>
            <a:r>
              <a:rPr lang="en-US" altLang="zh-CN" sz="2400" i="1" dirty="0">
                <a:ea typeface="宋体" panose="02010600030101010101" pitchFamily="2" charset="-122"/>
              </a:rPr>
              <a:t>q </a:t>
            </a:r>
            <a:r>
              <a:rPr lang="zh-CN" altLang="en-US" sz="2400" dirty="0">
                <a:ea typeface="宋体" panose="02010600030101010101" pitchFamily="2" charset="-122"/>
              </a:rPr>
              <a:t>被解释成假命题，</a:t>
            </a:r>
          </a:p>
          <a:p>
            <a:pPr eaLnBrk="1" hangingPunct="1"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	此时公式 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∨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</a:rPr>
              <a:t>)→</a:t>
            </a:r>
            <a:r>
              <a:rPr lang="en-US" altLang="zh-CN" sz="2400" i="1" dirty="0"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被解释成：若 </a:t>
            </a:r>
            <a:r>
              <a:rPr lang="en-US" altLang="zh-CN" sz="2400" dirty="0">
                <a:ea typeface="宋体" panose="02010600030101010101" pitchFamily="2" charset="-122"/>
              </a:rPr>
              <a:t>2 </a:t>
            </a:r>
            <a:r>
              <a:rPr lang="zh-CN" altLang="en-US" sz="2400" dirty="0">
                <a:ea typeface="宋体" panose="02010600030101010101" pitchFamily="2" charset="-122"/>
              </a:rPr>
              <a:t>是素数或 </a:t>
            </a:r>
            <a:r>
              <a:rPr lang="en-US" altLang="zh-CN" sz="2400" dirty="0">
                <a:ea typeface="宋体" panose="02010600030101010101" pitchFamily="2" charset="-122"/>
              </a:rPr>
              <a:t>3 </a:t>
            </a:r>
            <a:r>
              <a:rPr lang="zh-CN" altLang="en-US" sz="2400" dirty="0">
                <a:ea typeface="宋体" panose="02010600030101010101" pitchFamily="2" charset="-122"/>
              </a:rPr>
              <a:t>是偶数，则 </a:t>
            </a:r>
            <a:r>
              <a:rPr lang="en-US" altLang="zh-CN" sz="2400" dirty="0">
                <a:ea typeface="宋体" panose="02010600030101010101" pitchFamily="2" charset="-122"/>
              </a:rPr>
              <a:t>π </a:t>
            </a:r>
            <a:r>
              <a:rPr lang="zh-CN" altLang="en-US" sz="2400" dirty="0">
                <a:ea typeface="宋体" panose="02010600030101010101" pitchFamily="2" charset="-122"/>
              </a:rPr>
              <a:t>是无理数。（真命题）</a:t>
            </a:r>
          </a:p>
          <a:p>
            <a:pPr eaLnBrk="1" hangingPunct="1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将命题变项 </a:t>
            </a:r>
            <a:r>
              <a:rPr lang="en-US" altLang="zh-CN" sz="2400" i="1" dirty="0">
                <a:ea typeface="宋体" panose="02010600030101010101" pitchFamily="2" charset="-122"/>
              </a:rPr>
              <a:t>p </a:t>
            </a:r>
            <a:r>
              <a:rPr lang="zh-CN" altLang="en-US" sz="2400" dirty="0">
                <a:ea typeface="宋体" panose="02010600030101010101" pitchFamily="2" charset="-122"/>
              </a:rPr>
              <a:t>解释成真命题，相当于指定 </a:t>
            </a:r>
            <a:r>
              <a:rPr lang="en-US" altLang="zh-CN" sz="2400" i="1" dirty="0">
                <a:ea typeface="宋体" panose="02010600030101010101" pitchFamily="2" charset="-122"/>
              </a:rPr>
              <a:t>p </a:t>
            </a:r>
            <a:r>
              <a:rPr lang="zh-CN" altLang="en-US" sz="2400" dirty="0">
                <a:ea typeface="宋体" panose="02010600030101010101" pitchFamily="2" charset="-122"/>
              </a:rPr>
              <a:t>的真值为 </a:t>
            </a: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，解释成假命题，相当于指定 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的真值为 </a:t>
            </a:r>
            <a:r>
              <a:rPr lang="en-US" altLang="zh-CN" sz="2400" dirty="0"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定义</a:t>
            </a:r>
            <a:r>
              <a:rPr lang="en-US" altLang="zh-CN" dirty="0"/>
              <a:t>1.8 </a:t>
            </a:r>
            <a:r>
              <a:rPr lang="zh-CN" altLang="en-US" dirty="0"/>
              <a:t>赋值或解释</a:t>
            </a:r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>
          <a:xfrm>
            <a:off x="250825" y="1143000"/>
            <a:ext cx="8642350" cy="525780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400" dirty="0">
                <a:ea typeface="宋体" panose="02010600030101010101" pitchFamily="2" charset="-122"/>
              </a:rPr>
              <a:t>设 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baseline="-300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baseline="-30000" dirty="0">
                <a:ea typeface="宋体" panose="02010600030101010101" pitchFamily="2" charset="-122"/>
              </a:rPr>
              <a:t>2,</a:t>
            </a:r>
            <a:r>
              <a:rPr lang="en-US" altLang="zh-CN" sz="2400" dirty="0">
                <a:ea typeface="宋体" panose="02010600030101010101" pitchFamily="2" charset="-122"/>
              </a:rPr>
              <a:t>…, 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i="1" baseline="-30000" dirty="0"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ea typeface="宋体" panose="02010600030101010101" pitchFamily="2" charset="-122"/>
              </a:rPr>
              <a:t>是出现在公式 </a:t>
            </a:r>
            <a:r>
              <a:rPr lang="en-US" altLang="zh-CN" sz="2400" dirty="0"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ea typeface="宋体" panose="02010600030101010101" pitchFamily="2" charset="-122"/>
              </a:rPr>
              <a:t>中的全部命题变项，给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baseline="-300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,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baseline="-30000" dirty="0">
                <a:ea typeface="宋体" panose="02010600030101010101" pitchFamily="2" charset="-122"/>
              </a:rPr>
              <a:t>2,</a:t>
            </a:r>
            <a:r>
              <a:rPr lang="en-US" altLang="zh-CN" sz="2400" dirty="0">
                <a:ea typeface="宋体" panose="02010600030101010101" pitchFamily="2" charset="-122"/>
              </a:rPr>
              <a:t>…,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i="1" baseline="-30000" dirty="0"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ea typeface="宋体" panose="02010600030101010101" pitchFamily="2" charset="-122"/>
              </a:rPr>
              <a:t>各指定一个真值，称为对 </a:t>
            </a:r>
            <a:r>
              <a:rPr lang="en-US" altLang="zh-CN" sz="2400" dirty="0"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ea typeface="宋体" panose="02010600030101010101" pitchFamily="2" charset="-122"/>
              </a:rPr>
              <a:t>的一个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赋值</a:t>
            </a:r>
            <a:r>
              <a:rPr lang="zh-CN" altLang="en-US" sz="2400" dirty="0">
                <a:ea typeface="宋体" panose="02010600030101010101" pitchFamily="2" charset="-122"/>
              </a:rPr>
              <a:t>或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解释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400" dirty="0">
                <a:ea typeface="宋体" panose="02010600030101010101" pitchFamily="2" charset="-122"/>
              </a:rPr>
              <a:t>若指定的一组值使 </a:t>
            </a:r>
            <a:r>
              <a:rPr lang="en-US" altLang="zh-CN" sz="2400" dirty="0"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ea typeface="宋体" panose="02010600030101010101" pitchFamily="2" charset="-122"/>
              </a:rPr>
              <a:t>的真值为 </a:t>
            </a: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，则称这组值为</a:t>
            </a:r>
            <a:r>
              <a:rPr lang="en-US" altLang="zh-CN" sz="2400" dirty="0"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ea typeface="宋体" panose="02010600030101010101" pitchFamily="2" charset="-122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成真赋值</a:t>
            </a:r>
            <a:r>
              <a:rPr lang="zh-CN" altLang="en-US" sz="2400" dirty="0">
                <a:ea typeface="宋体" panose="02010600030101010101" pitchFamily="2" charset="-122"/>
              </a:rPr>
              <a:t>；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400" dirty="0">
                <a:ea typeface="宋体" panose="02010600030101010101" pitchFamily="2" charset="-122"/>
              </a:rPr>
              <a:t>若使 </a:t>
            </a:r>
            <a:r>
              <a:rPr lang="en-US" altLang="zh-CN" sz="2400" dirty="0"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ea typeface="宋体" panose="02010600030101010101" pitchFamily="2" charset="-122"/>
              </a:rPr>
              <a:t>的真值为 </a:t>
            </a:r>
            <a:r>
              <a:rPr lang="en-US" altLang="zh-CN" sz="2400" dirty="0"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ea typeface="宋体" panose="02010600030101010101" pitchFamily="2" charset="-122"/>
              </a:rPr>
              <a:t>，则称这组值为 </a:t>
            </a:r>
            <a:r>
              <a:rPr lang="en-US" altLang="zh-CN" sz="2400" dirty="0"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ea typeface="宋体" panose="02010600030101010101" pitchFamily="2" charset="-122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成假赋值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重要结论：</a:t>
            </a:r>
            <a:br>
              <a:rPr lang="zh-CN" altLang="en-US" sz="2400" dirty="0">
                <a:ea typeface="宋体" panose="02010600030101010101" pitchFamily="2" charset="-122"/>
                <a:sym typeface="+mn-ea"/>
              </a:rPr>
            </a:b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含 </a:t>
            </a:r>
            <a:r>
              <a:rPr lang="en-US" altLang="zh-CN" sz="2400" i="1" dirty="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n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≥1) 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个命题变项的公式共有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400" i="1" baseline="30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n 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个不同的赋值。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赋值举例</a:t>
            </a:r>
          </a:p>
        </p:txBody>
      </p:sp>
      <p:sp>
        <p:nvSpPr>
          <p:cNvPr id="3993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sz="2400" dirty="0">
                <a:ea typeface="宋体" panose="02010600030101010101" pitchFamily="2" charset="-122"/>
              </a:rPr>
              <a:t>在公式</a:t>
            </a:r>
            <a:r>
              <a:rPr lang="en-US" altLang="zh-CN" sz="2400" dirty="0">
                <a:ea typeface="宋体" panose="02010600030101010101" pitchFamily="2" charset="-122"/>
              </a:rPr>
              <a:t>(┐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baseline="-300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∧┐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baseline="-30000" dirty="0"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</a:rPr>
              <a:t>∧┐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baseline="-30000" dirty="0">
                <a:ea typeface="宋体" panose="02010600030101010101" pitchFamily="2" charset="-122"/>
              </a:rPr>
              <a:t>3</a:t>
            </a:r>
            <a:r>
              <a:rPr lang="en-US" altLang="zh-CN" sz="2400" dirty="0">
                <a:ea typeface="宋体" panose="02010600030101010101" pitchFamily="2" charset="-122"/>
              </a:rPr>
              <a:t>)∨(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baseline="-300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∧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baseline="-30000" dirty="0"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ea typeface="宋体" panose="02010600030101010101" pitchFamily="2" charset="-122"/>
              </a:rPr>
              <a:t>中，</a:t>
            </a:r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000 (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baseline="-300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＝</a:t>
            </a:r>
            <a:r>
              <a:rPr lang="en-US" altLang="zh-CN" sz="2400" dirty="0"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baseline="-300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＝</a:t>
            </a:r>
            <a:r>
              <a:rPr lang="en-US" altLang="zh-CN" sz="2400" dirty="0"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baseline="-30000" dirty="0"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ea typeface="宋体" panose="02010600030101010101" pitchFamily="2" charset="-122"/>
              </a:rPr>
              <a:t>＝</a:t>
            </a:r>
            <a:r>
              <a:rPr lang="en-US" altLang="zh-CN" sz="2400" dirty="0">
                <a:ea typeface="宋体" panose="02010600030101010101" pitchFamily="2" charset="-122"/>
              </a:rPr>
              <a:t>0)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110 (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baseline="-300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＝</a:t>
            </a: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baseline="-300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＝</a:t>
            </a: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baseline="-30000" dirty="0"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ea typeface="宋体" panose="02010600030101010101" pitchFamily="2" charset="-122"/>
              </a:rPr>
              <a:t>＝</a:t>
            </a:r>
            <a:r>
              <a:rPr lang="en-US" altLang="zh-CN" sz="2400" dirty="0">
                <a:ea typeface="宋体" panose="02010600030101010101" pitchFamily="2" charset="-122"/>
              </a:rPr>
              <a:t>0) </a:t>
            </a:r>
            <a:r>
              <a:rPr lang="zh-CN" altLang="en-US" sz="2400" dirty="0">
                <a:ea typeface="宋体" panose="02010600030101010101" pitchFamily="2" charset="-122"/>
              </a:rPr>
              <a:t>都是成真赋值，</a:t>
            </a:r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001 (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baseline="-300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＝</a:t>
            </a:r>
            <a:r>
              <a:rPr lang="en-US" altLang="zh-CN" sz="2400" dirty="0"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baseline="-300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＝</a:t>
            </a:r>
            <a:r>
              <a:rPr lang="en-US" altLang="zh-CN" sz="2400" dirty="0"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baseline="-30000" dirty="0"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ea typeface="宋体" panose="02010600030101010101" pitchFamily="2" charset="-122"/>
              </a:rPr>
              <a:t>＝</a:t>
            </a:r>
            <a:r>
              <a:rPr lang="en-US" altLang="zh-CN" sz="2400" dirty="0">
                <a:ea typeface="宋体" panose="02010600030101010101" pitchFamily="2" charset="-122"/>
              </a:rPr>
              <a:t>1)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011 (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baseline="-300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＝</a:t>
            </a:r>
            <a:r>
              <a:rPr lang="en-US" altLang="zh-CN" sz="2400" dirty="0"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baseline="-300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＝</a:t>
            </a: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baseline="-30000" dirty="0"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ea typeface="宋体" panose="02010600030101010101" pitchFamily="2" charset="-122"/>
              </a:rPr>
              <a:t>＝</a:t>
            </a:r>
            <a:r>
              <a:rPr lang="en-US" altLang="zh-CN" sz="2400" dirty="0">
                <a:ea typeface="宋体" panose="02010600030101010101" pitchFamily="2" charset="-122"/>
              </a:rPr>
              <a:t>1) </a:t>
            </a:r>
            <a:r>
              <a:rPr lang="zh-CN" altLang="en-US" sz="2400" dirty="0">
                <a:ea typeface="宋体" panose="02010600030101010101" pitchFamily="2" charset="-122"/>
              </a:rPr>
              <a:t>都是成假赋值。</a:t>
            </a:r>
          </a:p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sz="2400" dirty="0">
                <a:ea typeface="宋体" panose="02010600030101010101" pitchFamily="2" charset="-122"/>
              </a:rPr>
              <a:t>在 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∧┐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</a:rPr>
              <a:t>)→</a:t>
            </a:r>
            <a:r>
              <a:rPr lang="en-US" altLang="zh-CN" sz="2400" i="1" dirty="0">
                <a:ea typeface="宋体" panose="02010600030101010101" pitchFamily="2" charset="-122"/>
              </a:rPr>
              <a:t>r </a:t>
            </a:r>
            <a:r>
              <a:rPr lang="zh-CN" altLang="en-US" sz="2400" dirty="0">
                <a:ea typeface="宋体" panose="02010600030101010101" pitchFamily="2" charset="-122"/>
              </a:rPr>
              <a:t>中，</a:t>
            </a:r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011 (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ea typeface="宋体" panose="02010600030101010101" pitchFamily="2" charset="-122"/>
              </a:rPr>
              <a:t>＝</a:t>
            </a:r>
            <a:r>
              <a:rPr lang="en-US" altLang="zh-CN" sz="2400" dirty="0"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ea typeface="宋体" panose="02010600030101010101" pitchFamily="2" charset="-122"/>
                <a:sym typeface="+mn-ea"/>
              </a:rPr>
              <a:t>q</a:t>
            </a:r>
            <a:r>
              <a:rPr lang="zh-CN" altLang="en-US" sz="2400" dirty="0">
                <a:ea typeface="宋体" panose="02010600030101010101" pitchFamily="2" charset="-122"/>
              </a:rPr>
              <a:t>＝</a:t>
            </a: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ea typeface="宋体" panose="02010600030101010101" pitchFamily="2" charset="-122"/>
                <a:sym typeface="+mn-ea"/>
              </a:rPr>
              <a:t>r</a:t>
            </a:r>
            <a:r>
              <a:rPr lang="zh-CN" altLang="en-US" sz="2400" dirty="0">
                <a:ea typeface="宋体" panose="02010600030101010101" pitchFamily="2" charset="-122"/>
              </a:rPr>
              <a:t>＝</a:t>
            </a:r>
            <a:r>
              <a:rPr lang="en-US" altLang="zh-CN" sz="2400" dirty="0">
                <a:ea typeface="宋体" panose="02010600030101010101" pitchFamily="2" charset="-122"/>
              </a:rPr>
              <a:t>1) </a:t>
            </a:r>
            <a:r>
              <a:rPr lang="zh-CN" altLang="en-US" sz="2400" dirty="0">
                <a:ea typeface="宋体" panose="02010600030101010101" pitchFamily="2" charset="-122"/>
              </a:rPr>
              <a:t>为成真赋值，</a:t>
            </a:r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100 (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ea typeface="宋体" panose="02010600030101010101" pitchFamily="2" charset="-122"/>
              </a:rPr>
              <a:t>＝</a:t>
            </a: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ea typeface="宋体" panose="02010600030101010101" pitchFamily="2" charset="-122"/>
                <a:sym typeface="+mn-ea"/>
              </a:rPr>
              <a:t>q</a:t>
            </a:r>
            <a:r>
              <a:rPr lang="zh-CN" altLang="en-US" sz="2400" dirty="0">
                <a:ea typeface="宋体" panose="02010600030101010101" pitchFamily="2" charset="-122"/>
              </a:rPr>
              <a:t>＝</a:t>
            </a:r>
            <a:r>
              <a:rPr lang="en-US" altLang="zh-CN" sz="2400" dirty="0"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ea typeface="宋体" panose="02010600030101010101" pitchFamily="2" charset="-122"/>
                <a:sym typeface="+mn-ea"/>
              </a:rPr>
              <a:t>r</a:t>
            </a:r>
            <a:r>
              <a:rPr lang="zh-CN" altLang="en-US" sz="2400" dirty="0">
                <a:ea typeface="宋体" panose="02010600030101010101" pitchFamily="2" charset="-122"/>
              </a:rPr>
              <a:t>＝</a:t>
            </a:r>
            <a:r>
              <a:rPr lang="en-US" altLang="zh-CN" sz="2400" dirty="0">
                <a:ea typeface="宋体" panose="02010600030101010101" pitchFamily="2" charset="-122"/>
              </a:rPr>
              <a:t>0) </a:t>
            </a:r>
            <a:r>
              <a:rPr lang="zh-CN" altLang="en-US" sz="2400" dirty="0">
                <a:ea typeface="宋体" panose="02010600030101010101" pitchFamily="2" charset="-122"/>
              </a:rPr>
              <a:t>为成假赋值。 </a:t>
            </a:r>
          </a:p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定义</a:t>
            </a:r>
            <a:r>
              <a:rPr lang="en-US" altLang="zh-CN" dirty="0"/>
              <a:t>1.9 </a:t>
            </a:r>
            <a:r>
              <a:rPr lang="zh-CN" altLang="en-US" dirty="0"/>
              <a:t>真值表</a:t>
            </a:r>
          </a:p>
        </p:txBody>
      </p:sp>
      <p:sp>
        <p:nvSpPr>
          <p:cNvPr id="40962" name="Rectangle 4"/>
          <p:cNvSpPr>
            <a:spLocks noGrp="1"/>
          </p:cNvSpPr>
          <p:nvPr>
            <p:ph idx="1"/>
          </p:nvPr>
        </p:nvSpPr>
        <p:spPr>
          <a:xfrm>
            <a:off x="152400" y="1219200"/>
            <a:ext cx="8451850" cy="990600"/>
          </a:xfrm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将命题公式 </a:t>
            </a:r>
            <a:r>
              <a:rPr lang="en-US" altLang="zh-CN" sz="2400" dirty="0"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ea typeface="宋体" panose="02010600030101010101" pitchFamily="2" charset="-122"/>
              </a:rPr>
              <a:t>在所有赋值下取值情况列成表，称作 </a:t>
            </a:r>
            <a:r>
              <a:rPr lang="en-US" altLang="zh-CN" sz="2400" dirty="0"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ea typeface="宋体" panose="02010600030101010101" pitchFamily="2" charset="-122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真值表</a:t>
            </a:r>
            <a:r>
              <a:rPr lang="zh-CN" altLang="en-US" sz="2400" dirty="0">
                <a:ea typeface="宋体" panose="02010600030101010101" pitchFamily="2" charset="-122"/>
              </a:rPr>
              <a:t>。 </a:t>
            </a:r>
          </a:p>
        </p:txBody>
      </p:sp>
      <p:sp>
        <p:nvSpPr>
          <p:cNvPr id="276485" name="Rectangle 5"/>
          <p:cNvSpPr/>
          <p:nvPr/>
        </p:nvSpPr>
        <p:spPr>
          <a:xfrm>
            <a:off x="152400" y="2286000"/>
            <a:ext cx="8686800" cy="3200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 eaLnBrk="0" hangingPunct="0">
              <a:spcBef>
                <a:spcPct val="45000"/>
              </a:spcBef>
              <a:buClr>
                <a:srgbClr val="0000FF"/>
              </a:buClr>
              <a:buChar char="q"/>
            </a:pP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构造真值表的具体步骤如下： </a:t>
            </a:r>
          </a:p>
          <a:p>
            <a:pPr marL="342900" indent="-342900" eaLnBrk="0" hangingPunct="0">
              <a:spcBef>
                <a:spcPct val="45000"/>
              </a:spcBef>
              <a:buClr>
                <a:srgbClr val="0000FF"/>
              </a:buClr>
            </a:pP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找出公式中所含的全体命题变项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,…,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若无下角标就按字典顺序排列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，列出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个赋值。本书规定，赋值从 </a:t>
            </a:r>
            <a:r>
              <a:rPr lang="en-US" altLang="zh-CN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00…0 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开始，然后按二进制加法依次写出各赋值，直到 </a:t>
            </a:r>
            <a:r>
              <a:rPr lang="en-US" altLang="zh-CN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11…1 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为止。 </a:t>
            </a:r>
          </a:p>
          <a:p>
            <a:pPr marL="342900" indent="-342900" eaLnBrk="0" hangingPunct="0">
              <a:spcBef>
                <a:spcPct val="45000"/>
              </a:spcBef>
              <a:buClr>
                <a:srgbClr val="0000FF"/>
              </a:buClr>
            </a:pP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按从低到高的顺序写出公式的各个层次。 </a:t>
            </a:r>
          </a:p>
          <a:p>
            <a:pPr marL="342900" indent="-342900" eaLnBrk="0" hangingPunct="0">
              <a:spcBef>
                <a:spcPct val="45000"/>
              </a:spcBef>
              <a:buClr>
                <a:srgbClr val="0000FF"/>
              </a:buClr>
            </a:pP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对应各个赋值计算出各层次的真值，直到最后计算出公式的真值。 </a:t>
            </a:r>
          </a:p>
        </p:txBody>
      </p:sp>
      <p:sp>
        <p:nvSpPr>
          <p:cNvPr id="276486" name="Rectangle 6"/>
          <p:cNvSpPr/>
          <p:nvPr/>
        </p:nvSpPr>
        <p:spPr>
          <a:xfrm>
            <a:off x="1143000" y="5759450"/>
            <a:ext cx="7696200" cy="830263"/>
          </a:xfrm>
          <a:prstGeom prst="rect">
            <a:avLst/>
          </a:prstGeom>
          <a:solidFill>
            <a:srgbClr val="FCCEB1"/>
          </a:solidFill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45000"/>
              </a:spcBef>
              <a:buClr>
                <a:srgbClr val="99CCCC"/>
              </a:buClr>
            </a:pP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公式 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 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具有相同的或不同的真值表，是指真值表的</a:t>
            </a:r>
            <a:r>
              <a:rPr lang="zh-CN" altLang="en-US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最后一列是否相同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，而不考虑构造真值表的中间过程。 </a:t>
            </a:r>
          </a:p>
        </p:txBody>
      </p:sp>
      <p:sp>
        <p:nvSpPr>
          <p:cNvPr id="276487" name="AutoShape 7"/>
          <p:cNvSpPr/>
          <p:nvPr/>
        </p:nvSpPr>
        <p:spPr>
          <a:xfrm>
            <a:off x="76200" y="5835650"/>
            <a:ext cx="995363" cy="795338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17694720">
                <a:pos x="2147483647" y="0"/>
              </a:cxn>
              <a:cxn ang="11796480">
                <a:pos x="0" y="2147483647"/>
              </a:cxn>
              <a:cxn ang="589824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45000"/>
              </a:spcBef>
              <a:buClr>
                <a:srgbClr val="99CCCC"/>
              </a:buClr>
            </a:pPr>
            <a:r>
              <a:rPr lang="zh-CN" altLang="en-US" sz="2000" i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5" grpId="0"/>
      <p:bldP spid="276486" grpId="0" animBg="1"/>
      <p:bldP spid="27648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1.8</a:t>
            </a:r>
          </a:p>
        </p:txBody>
      </p:sp>
      <p:sp>
        <p:nvSpPr>
          <p:cNvPr id="41986" name="Rectangle 4"/>
          <p:cNvSpPr>
            <a:spLocks noGrp="1"/>
          </p:cNvSpPr>
          <p:nvPr>
            <p:ph idx="1"/>
          </p:nvPr>
        </p:nvSpPr>
        <p:spPr>
          <a:xfrm>
            <a:off x="457200" y="1052513"/>
            <a:ext cx="8291513" cy="2224087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求下列公式的真值表，并求成真赋值和成假赋值。</a:t>
            </a: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(1)(┐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∧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</a:rPr>
              <a:t>)→┐</a:t>
            </a:r>
            <a:r>
              <a:rPr lang="en-US" altLang="zh-CN" sz="2400" i="1" dirty="0"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(2)(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∧┐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</a:rPr>
              <a:t>∧┐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</a:rPr>
              <a:t>) </a:t>
            </a: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(3)┐(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→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</a:rPr>
              <a:t>)∧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</a:rPr>
              <a:t>∧</a:t>
            </a:r>
            <a:r>
              <a:rPr lang="en-US" altLang="zh-CN" sz="2400" i="1" dirty="0">
                <a:ea typeface="宋体" panose="02010600030101010101" pitchFamily="2" charset="-122"/>
              </a:rPr>
              <a:t>r  </a:t>
            </a:r>
          </a:p>
        </p:txBody>
      </p:sp>
      <p:pic>
        <p:nvPicPr>
          <p:cNvPr id="277509" name="Picture 5" descr="http://necweb.neu.edu.cn/ncourse/lssx/part1/images/table1.2.gif"/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914400" y="3357563"/>
            <a:ext cx="7162800" cy="33480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7510" name="Picture 6" descr="http://necweb.neu.edu.cn/ncourse/lssx/part1/images/table1.3.gif"/>
          <p:cNvPicPr>
            <a:picLocks noChangeAspect="1"/>
          </p:cNvPicPr>
          <p:nvPr/>
        </p:nvPicPr>
        <p:blipFill>
          <a:blip r:embed="rId4" r:link="rId5"/>
          <a:stretch>
            <a:fillRect/>
          </a:stretch>
        </p:blipFill>
        <p:spPr>
          <a:xfrm>
            <a:off x="381000" y="3352800"/>
            <a:ext cx="8458200" cy="1822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7511" name="Picture 7" descr="http://necweb.neu.edu.cn/ncourse/lssx/part1/images/table1.4.gif"/>
          <p:cNvPicPr>
            <a:picLocks noChangeAspect="1"/>
          </p:cNvPicPr>
          <p:nvPr/>
        </p:nvPicPr>
        <p:blipFill>
          <a:blip r:embed="rId6" r:link="rId7"/>
          <a:stretch>
            <a:fillRect/>
          </a:stretch>
        </p:blipFill>
        <p:spPr>
          <a:xfrm>
            <a:off x="304800" y="3276600"/>
            <a:ext cx="8686800" cy="3421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5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定义</a:t>
            </a:r>
            <a:r>
              <a:rPr lang="en-US" altLang="zh-CN" dirty="0"/>
              <a:t>1.10 </a:t>
            </a:r>
            <a:r>
              <a:rPr lang="zh-CN" altLang="en-US" dirty="0"/>
              <a:t>重言式、矛盾式、可满足式</a:t>
            </a:r>
          </a:p>
        </p:txBody>
      </p:sp>
      <p:sp>
        <p:nvSpPr>
          <p:cNvPr id="4301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设</a:t>
            </a:r>
            <a:r>
              <a:rPr lang="en-US" altLang="zh-CN" sz="2400" dirty="0"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ea typeface="宋体" panose="02010600030101010101" pitchFamily="2" charset="-122"/>
              </a:rPr>
              <a:t>为任一命题公式 </a:t>
            </a: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(1) </a:t>
            </a:r>
            <a:r>
              <a:rPr lang="zh-CN" altLang="en-US" sz="2400" dirty="0">
                <a:ea typeface="宋体" panose="02010600030101010101" pitchFamily="2" charset="-122"/>
              </a:rPr>
              <a:t>若 </a:t>
            </a:r>
            <a:r>
              <a:rPr lang="en-US" altLang="zh-CN" sz="2400" dirty="0"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ea typeface="宋体" panose="02010600030101010101" pitchFamily="2" charset="-122"/>
              </a:rPr>
              <a:t>在它的各种赋值下取值均为真，则称 </a:t>
            </a:r>
            <a:r>
              <a:rPr lang="en-US" altLang="zh-CN" sz="2400" dirty="0"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ea typeface="宋体" panose="02010600030101010101" pitchFamily="2" charset="-122"/>
              </a:rPr>
              <a:t>是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重言式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ea typeface="宋体" panose="02010600030101010101" pitchFamily="2" charset="-122"/>
              </a:rPr>
              <a:t>tautology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ea typeface="宋体" panose="02010600030101010101" pitchFamily="2" charset="-122"/>
              </a:rPr>
              <a:t>或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永真式</a:t>
            </a:r>
            <a:r>
              <a:rPr lang="zh-CN" altLang="en-US" sz="2400" dirty="0">
                <a:ea typeface="宋体" panose="02010600030101010101" pitchFamily="2" charset="-122"/>
              </a:rPr>
              <a:t>。 </a:t>
            </a: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(2)</a:t>
            </a:r>
            <a:r>
              <a:rPr lang="zh-CN" altLang="en-US" sz="2400" dirty="0">
                <a:ea typeface="宋体" panose="02010600030101010101" pitchFamily="2" charset="-122"/>
              </a:rPr>
              <a:t>若 </a:t>
            </a:r>
            <a:r>
              <a:rPr lang="en-US" altLang="zh-CN" sz="2400" dirty="0"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ea typeface="宋体" panose="02010600030101010101" pitchFamily="2" charset="-122"/>
              </a:rPr>
              <a:t>在它的各种赋值下取值均为假，则称 </a:t>
            </a:r>
            <a:r>
              <a:rPr lang="en-US" altLang="zh-CN" sz="2400" dirty="0"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ea typeface="宋体" panose="02010600030101010101" pitchFamily="2" charset="-122"/>
              </a:rPr>
              <a:t>是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矛盾式</a:t>
            </a: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ea typeface="宋体" panose="02010600030101010101" pitchFamily="2" charset="-122"/>
              </a:rPr>
              <a:t>contradiction</a:t>
            </a: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ea typeface="宋体" panose="02010600030101010101" pitchFamily="2" charset="-122"/>
              </a:rPr>
              <a:t>或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永假式</a:t>
            </a:r>
            <a:r>
              <a:rPr lang="zh-CN" altLang="en-US" sz="2400" dirty="0">
                <a:ea typeface="宋体" panose="02010600030101010101" pitchFamily="2" charset="-122"/>
              </a:rPr>
              <a:t>。 </a:t>
            </a: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(3)</a:t>
            </a:r>
            <a:r>
              <a:rPr lang="zh-CN" altLang="en-US" sz="2400" dirty="0">
                <a:ea typeface="宋体" panose="02010600030101010101" pitchFamily="2" charset="-122"/>
              </a:rPr>
              <a:t>若 </a:t>
            </a:r>
            <a:r>
              <a:rPr lang="en-US" altLang="zh-CN" sz="2400" dirty="0"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ea typeface="宋体" panose="02010600030101010101" pitchFamily="2" charset="-122"/>
              </a:rPr>
              <a:t>不是矛盾式，则称 </a:t>
            </a:r>
            <a:r>
              <a:rPr lang="en-US" altLang="zh-CN" sz="2400" dirty="0"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ea typeface="宋体" panose="02010600030101010101" pitchFamily="2" charset="-122"/>
              </a:rPr>
              <a:t>是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可满足式 </a:t>
            </a: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i="1" dirty="0">
                <a:solidFill>
                  <a:srgbClr val="0000FF"/>
                </a:solidFill>
                <a:ea typeface="宋体" panose="02010600030101010101" pitchFamily="2" charset="-122"/>
              </a:rPr>
              <a:t>satisfactable formula </a:t>
            </a: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定义</a:t>
            </a:r>
            <a:r>
              <a:rPr lang="en-US" altLang="zh-CN" dirty="0"/>
              <a:t>1.10</a:t>
            </a:r>
            <a:r>
              <a:rPr lang="zh-CN" altLang="en-US" dirty="0"/>
              <a:t>的进一步说明</a:t>
            </a:r>
          </a:p>
        </p:txBody>
      </p:sp>
      <p:sp>
        <p:nvSpPr>
          <p:cNvPr id="44034" name="Rectangle 4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3886200"/>
          </a:xfrm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ea typeface="宋体" panose="02010600030101010101" pitchFamily="2" charset="-122"/>
              </a:rPr>
              <a:t>是可满足式的等价定义是：</a:t>
            </a:r>
            <a:r>
              <a:rPr lang="en-US" altLang="zh-CN" sz="2400" dirty="0"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ea typeface="宋体" panose="02010600030101010101" pitchFamily="2" charset="-122"/>
              </a:rPr>
              <a:t>至少存在一个成真赋值。</a:t>
            </a: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重言式一定是可满足式，但反之不真。因而，若公式 </a:t>
            </a:r>
            <a:r>
              <a:rPr lang="en-US" altLang="zh-CN" sz="2400" dirty="0"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ea typeface="宋体" panose="02010600030101010101" pitchFamily="2" charset="-122"/>
              </a:rPr>
              <a:t>是可满足式，且它至少存在一个成假赋值，则称 </a:t>
            </a:r>
            <a:r>
              <a:rPr lang="en-US" altLang="zh-CN" sz="2400" dirty="0"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ea typeface="宋体" panose="02010600030101010101" pitchFamily="2" charset="-122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非重言式的可满足式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真值表可用来判断公式的类型</a:t>
            </a:r>
            <a:r>
              <a:rPr lang="en-US" altLang="zh-CN" sz="2400" dirty="0">
                <a:ea typeface="宋体" panose="02010600030101010101" pitchFamily="2" charset="-122"/>
              </a:rPr>
              <a:t>:</a:t>
            </a: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若真值表最后一列全为 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，则公式为重言式。 </a:t>
            </a: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若真值表最后一列全为 </a:t>
            </a:r>
            <a:r>
              <a:rPr lang="en-US" altLang="zh-CN" dirty="0">
                <a:ea typeface="宋体" panose="02010600030101010101" pitchFamily="2" charset="-122"/>
              </a:rPr>
              <a:t>0</a:t>
            </a:r>
            <a:r>
              <a:rPr lang="zh-CN" altLang="en-US" dirty="0">
                <a:ea typeface="宋体" panose="02010600030101010101" pitchFamily="2" charset="-122"/>
              </a:rPr>
              <a:t>，则公式为矛盾式。</a:t>
            </a: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若真值表最后一列中至少有一个 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，则公式为可满足式。    </a:t>
            </a:r>
          </a:p>
        </p:txBody>
      </p:sp>
      <p:sp>
        <p:nvSpPr>
          <p:cNvPr id="279557" name="AutoShape 5"/>
          <p:cNvSpPr/>
          <p:nvPr/>
        </p:nvSpPr>
        <p:spPr>
          <a:xfrm>
            <a:off x="71438" y="5705475"/>
            <a:ext cx="1071562" cy="795338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17694720">
                <a:pos x="2147483647" y="0"/>
              </a:cxn>
              <a:cxn ang="11796480">
                <a:pos x="0" y="2147483647"/>
              </a:cxn>
              <a:cxn ang="589824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45000"/>
              </a:spcBef>
              <a:buClr>
                <a:srgbClr val="99CCCC"/>
              </a:buClr>
            </a:pPr>
            <a:r>
              <a:rPr lang="zh-CN" altLang="en-US" sz="2000" i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说明</a:t>
            </a:r>
          </a:p>
        </p:txBody>
      </p:sp>
      <p:grpSp>
        <p:nvGrpSpPr>
          <p:cNvPr id="2" name="Group 6"/>
          <p:cNvGrpSpPr/>
          <p:nvPr/>
        </p:nvGrpSpPr>
        <p:grpSpPr>
          <a:xfrm>
            <a:off x="1143000" y="5589588"/>
            <a:ext cx="7696200" cy="1076325"/>
            <a:chOff x="720" y="3408"/>
            <a:chExt cx="4848" cy="678"/>
          </a:xfrm>
        </p:grpSpPr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720" y="3408"/>
              <a:ext cx="4848" cy="678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q"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 n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个命题变项共产生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en-US" altLang="zh-CN" sz="2400" b="1" i="1" u="none" strike="noStrike" kern="120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n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个不同赋值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q"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含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n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个命题变项的公式的真值表只有         种不同情况 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44038" name="Object 8"/>
            <p:cNvGraphicFramePr>
              <a:graphicFrameLocks noChangeAspect="1"/>
            </p:cNvGraphicFramePr>
            <p:nvPr/>
          </p:nvGraphicFramePr>
          <p:xfrm>
            <a:off x="3984" y="3744"/>
            <a:ext cx="414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r:id="rId3" imgW="292100" imgH="279400" progId="Equation.3">
                    <p:embed/>
                  </p:oleObj>
                </mc:Choice>
                <mc:Fallback>
                  <p:oleObj r:id="rId3" imgW="292100" imgH="2794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84" y="3744"/>
                          <a:ext cx="414" cy="3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例题</a:t>
            </a:r>
            <a:r>
              <a:rPr lang="en-US" altLang="zh-CN" dirty="0"/>
              <a:t>1.9</a:t>
            </a:r>
          </a:p>
        </p:txBody>
      </p:sp>
      <p:sp>
        <p:nvSpPr>
          <p:cNvPr id="45058" name="Rectangle 4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2286000"/>
          </a:xfrm>
          <a:ln/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下列各公式均含两个命题变项 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ea typeface="宋体" panose="02010600030101010101" pitchFamily="2" charset="-122"/>
              </a:rPr>
              <a:t>与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zh-CN" altLang="en-US" sz="2400" dirty="0">
                <a:ea typeface="宋体" panose="02010600030101010101" pitchFamily="2" charset="-122"/>
              </a:rPr>
              <a:t>，它们中哪些具有相同的真值表</a:t>
            </a:r>
            <a:r>
              <a:rPr lang="en-US" altLang="zh-CN" sz="2400" dirty="0">
                <a:ea typeface="宋体" panose="02010600030101010101" pitchFamily="2" charset="-122"/>
              </a:rPr>
              <a:t>? 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	(1) 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→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</a:rPr>
              <a:t>		(4) (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→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</a:rPr>
              <a:t>)∧(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</a:rPr>
              <a:t>→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	(2) 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</a:rPr>
              <a:t>		(5) ┐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</a:rPr>
              <a:t>∨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/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	(3) ┐(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∧┐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</a:rPr>
              <a:t>) </a:t>
            </a:r>
          </a:p>
        </p:txBody>
      </p:sp>
      <p:pic>
        <p:nvPicPr>
          <p:cNvPr id="280581" name="Picture 5" descr="http://necweb.neu.edu.cn/ncourse/lssx/part1/images/table1.5.gif"/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0" y="4419600"/>
            <a:ext cx="9144000" cy="2012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1.1 </a:t>
            </a:r>
            <a:r>
              <a:rPr lang="zh-CN" altLang="en-US" dirty="0"/>
              <a:t>命题与联结词</a:t>
            </a:r>
          </a:p>
        </p:txBody>
      </p:sp>
      <p:sp>
        <p:nvSpPr>
          <p:cNvPr id="614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sz="2400" dirty="0">
                <a:ea typeface="宋体" panose="02010600030101010101" pitchFamily="2" charset="-122"/>
              </a:rPr>
              <a:t>数理逻辑研究的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中心问题</a:t>
            </a:r>
            <a:r>
              <a:rPr lang="zh-CN" altLang="en-US" sz="2400" dirty="0">
                <a:ea typeface="宋体" panose="02010600030101010101" pitchFamily="2" charset="-122"/>
              </a:rPr>
              <a:t>是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推理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sz="2400" dirty="0">
                <a:ea typeface="宋体" panose="02010600030101010101" pitchFamily="2" charset="-122"/>
              </a:rPr>
              <a:t>推理的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前提</a:t>
            </a:r>
            <a:r>
              <a:rPr lang="zh-CN" altLang="en-US" sz="2400" dirty="0">
                <a:ea typeface="宋体" panose="02010600030101010101" pitchFamily="2" charset="-122"/>
              </a:rPr>
              <a:t>和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结论</a:t>
            </a:r>
            <a:r>
              <a:rPr lang="zh-CN" altLang="en-US" sz="2400" dirty="0">
                <a:ea typeface="宋体" panose="02010600030101010101" pitchFamily="2" charset="-122"/>
              </a:rPr>
              <a:t>都是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表达判断</a:t>
            </a:r>
            <a:r>
              <a:rPr lang="zh-CN" altLang="en-US" sz="2400" dirty="0">
                <a:ea typeface="宋体" panose="02010600030101010101" pitchFamily="2" charset="-122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陈述句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sz="2400" dirty="0">
                <a:ea typeface="宋体" panose="02010600030101010101" pitchFamily="2" charset="-122"/>
              </a:rPr>
              <a:t>表达判断的陈述句构成了推理的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基本单位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例题</a:t>
            </a:r>
            <a:r>
              <a:rPr lang="en-US" altLang="zh-CN" dirty="0"/>
              <a:t>1.10</a:t>
            </a:r>
          </a:p>
        </p:txBody>
      </p:sp>
      <p:sp>
        <p:nvSpPr>
          <p:cNvPr id="47106" name="Rectangle 4"/>
          <p:cNvSpPr>
            <a:spLocks noGrp="1"/>
          </p:cNvSpPr>
          <p:nvPr>
            <p:ph idx="1"/>
          </p:nvPr>
        </p:nvSpPr>
        <p:spPr>
          <a:xfrm>
            <a:off x="457200" y="1066800"/>
            <a:ext cx="7467600" cy="2590800"/>
          </a:xfrm>
          <a:ln/>
        </p:spPr>
        <p:txBody>
          <a:bodyPr vert="horz" wrap="square" lIns="91440" tIns="45720" rIns="91440" bIns="45720" anchor="t"/>
          <a:lstStyle/>
          <a:p>
            <a:pPr marL="457200" indent="-457200"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下列公式中</a:t>
            </a:r>
            <a:r>
              <a:rPr lang="en-US" altLang="zh-CN" sz="2400" dirty="0"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ea typeface="宋体" panose="02010600030101010101" pitchFamily="2" charset="-122"/>
              </a:rPr>
              <a:t>哪些具有相同的真值表</a:t>
            </a:r>
            <a:r>
              <a:rPr lang="en-US" altLang="zh-CN" sz="2400" dirty="0">
                <a:ea typeface="宋体" panose="02010600030101010101" pitchFamily="2" charset="-122"/>
              </a:rPr>
              <a:t>?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(1)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→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(2)┐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</a:rPr>
              <a:t>∨</a:t>
            </a:r>
            <a:r>
              <a:rPr lang="en-US" altLang="zh-CN" sz="2400" i="1" dirty="0"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(3)(┐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∨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</a:rPr>
              <a:t>)∧((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∧</a:t>
            </a:r>
            <a:r>
              <a:rPr lang="en-US" altLang="zh-CN" sz="2400" i="1" dirty="0"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</a:rPr>
              <a:t>)→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) 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(4)(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</a:rPr>
              <a:t>→</a:t>
            </a:r>
            <a:r>
              <a:rPr lang="en-US" altLang="zh-CN" sz="2400" i="1" dirty="0"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</a:rPr>
              <a:t>)∧(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→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) </a:t>
            </a:r>
          </a:p>
        </p:txBody>
      </p:sp>
      <p:pic>
        <p:nvPicPr>
          <p:cNvPr id="282629" name="Picture 5" descr="http://necweb.neu.edu.cn/ncourse/lssx/part1/images/table1.6.gif"/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228600" y="3870325"/>
            <a:ext cx="8686800" cy="2911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本章主要内容</a:t>
            </a:r>
          </a:p>
        </p:txBody>
      </p:sp>
      <p:sp>
        <p:nvSpPr>
          <p:cNvPr id="4813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命题与真值（或真假值）。</a:t>
            </a: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简单命题与复合命题。</a:t>
            </a: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联结词：┐，∧，∨，→，</a:t>
            </a: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命题公式（简称公式）。</a:t>
            </a:r>
          </a:p>
          <a:p>
            <a:pPr eaLnBrk="1" hangingPunct="1"/>
            <a:r>
              <a:rPr lang="zh-CN" altLang="en-US" sz="2400" dirty="0" smtClean="0">
                <a:ea typeface="宋体" panose="02010600030101010101" pitchFamily="2" charset="-122"/>
              </a:rPr>
              <a:t>命题公式</a:t>
            </a:r>
            <a:r>
              <a:rPr lang="zh-CN" altLang="en-US" sz="2400" dirty="0">
                <a:ea typeface="宋体" panose="02010600030101010101" pitchFamily="2" charset="-122"/>
              </a:rPr>
              <a:t>的赋值。 </a:t>
            </a: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真值表。 </a:t>
            </a: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公式的类型：重言式（永真式），矛盾式（永假式），可满足式。   </a:t>
            </a:r>
          </a:p>
          <a:p>
            <a:pPr eaLnBrk="1" hangingPunct="1"/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本章学习要求</a:t>
            </a:r>
          </a:p>
        </p:txBody>
      </p:sp>
      <p:sp>
        <p:nvSpPr>
          <p:cNvPr id="4915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在 </a:t>
            </a:r>
            <a:r>
              <a:rPr lang="en-US" altLang="zh-CN" sz="2400" dirty="0">
                <a:ea typeface="宋体" panose="02010600030101010101" pitchFamily="2" charset="-122"/>
              </a:rPr>
              <a:t>5 </a:t>
            </a:r>
            <a:r>
              <a:rPr lang="zh-CN" altLang="en-US" sz="2400" dirty="0">
                <a:ea typeface="宋体" panose="02010600030101010101" pitchFamily="2" charset="-122"/>
              </a:rPr>
              <a:t>种联结词中，要特别注意蕴涵联结的应用，要弄清三个问题： </a:t>
            </a:r>
          </a:p>
          <a:p>
            <a:pPr lvl="1" eaLnBrk="1" hangingPunct="1"/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→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的逻辑关系 </a:t>
            </a:r>
            <a:endParaRPr lang="en-GB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→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的真值 </a:t>
            </a:r>
          </a:p>
          <a:p>
            <a:pPr lvl="1" eaLnBrk="1" hangingPunct="1"/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→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的灵活的叙述方法</a:t>
            </a: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写真值表要特别仔细认真，否则会出错误。 </a:t>
            </a: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深刻理解各联结词的逻辑含义。 </a:t>
            </a: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熟练地将复合命题符号化。 </a:t>
            </a: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会用真值表求公式的成真赋值和成假赋值。</a:t>
            </a:r>
          </a:p>
          <a:p>
            <a:pPr eaLnBrk="1" hangingPunct="1"/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本章典型习题</a:t>
            </a:r>
          </a:p>
        </p:txBody>
      </p:sp>
      <p:sp>
        <p:nvSpPr>
          <p:cNvPr id="5017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sz="2400" dirty="0">
                <a:ea typeface="宋体" panose="02010600030101010101" pitchFamily="2" charset="-122"/>
              </a:rPr>
              <a:t>命题符号化</a:t>
            </a:r>
          </a:p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sz="2400" dirty="0">
                <a:ea typeface="宋体" panose="02010600030101010101" pitchFamily="2" charset="-122"/>
              </a:rPr>
              <a:t>求复合命题的真值与命题公式的赋值</a:t>
            </a:r>
          </a:p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sz="2400" dirty="0">
                <a:ea typeface="宋体" panose="02010600030101010101" pitchFamily="2" charset="-122"/>
              </a:rPr>
              <a:t>判断公式的类型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例题：求公式 ┐</a:t>
            </a:r>
            <a:r>
              <a:rPr lang="en-US" altLang="zh-CN" dirty="0"/>
              <a:t>(</a:t>
            </a:r>
            <a:r>
              <a:rPr lang="en-US" altLang="zh-CN" i="1" dirty="0"/>
              <a:t>p</a:t>
            </a:r>
            <a:r>
              <a:rPr lang="en-US" altLang="zh-CN" dirty="0"/>
              <a:t>→(</a:t>
            </a:r>
            <a:r>
              <a:rPr lang="en-US" altLang="zh-CN" i="1" dirty="0"/>
              <a:t>q</a:t>
            </a:r>
            <a:r>
              <a:rPr lang="en-US" altLang="zh-CN" dirty="0"/>
              <a:t>∧</a:t>
            </a:r>
            <a:r>
              <a:rPr lang="en-US" altLang="zh-CN" i="1" dirty="0"/>
              <a:t>r</a:t>
            </a:r>
            <a:r>
              <a:rPr lang="en-US" altLang="zh-CN" dirty="0"/>
              <a:t>)) </a:t>
            </a:r>
            <a:r>
              <a:rPr lang="zh-CN" altLang="en-US" dirty="0"/>
              <a:t>的真值表</a:t>
            </a:r>
          </a:p>
        </p:txBody>
      </p:sp>
      <p:graphicFrame>
        <p:nvGraphicFramePr>
          <p:cNvPr id="289796" name="Group 4"/>
          <p:cNvGraphicFramePr>
            <a:graphicFrameLocks noGrp="1"/>
          </p:cNvGraphicFramePr>
          <p:nvPr/>
        </p:nvGraphicFramePr>
        <p:xfrm>
          <a:off x="838200" y="1447800"/>
          <a:ext cx="2209800" cy="46640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31"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q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1"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89838" name="Group 46"/>
          <p:cNvGraphicFramePr>
            <a:graphicFrameLocks noGrp="1"/>
          </p:cNvGraphicFramePr>
          <p:nvPr/>
        </p:nvGraphicFramePr>
        <p:xfrm>
          <a:off x="3048000" y="1447800"/>
          <a:ext cx="990600" cy="4664075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231"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∧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1"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89860" name="Group 68"/>
          <p:cNvGraphicFramePr>
            <a:graphicFrameLocks noGrp="1"/>
          </p:cNvGraphicFramePr>
          <p:nvPr/>
        </p:nvGraphicFramePr>
        <p:xfrm>
          <a:off x="4038600" y="1447800"/>
          <a:ext cx="1828800" cy="4664075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231"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→(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∧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1"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89882" name="Group 90"/>
          <p:cNvGraphicFramePr>
            <a:graphicFrameLocks noGrp="1"/>
          </p:cNvGraphicFramePr>
          <p:nvPr/>
        </p:nvGraphicFramePr>
        <p:xfrm>
          <a:off x="5867400" y="1447800"/>
          <a:ext cx="2362200" cy="4664075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231"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┐(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→(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∧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1"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>
                      <a:lvl1pPr eaLnBrk="0" hangingPunct="0">
                        <a:spcBef>
                          <a:spcPct val="25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本章作业</a:t>
            </a:r>
          </a:p>
        </p:txBody>
      </p:sp>
      <p:sp>
        <p:nvSpPr>
          <p:cNvPr id="5325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习题一</a:t>
            </a:r>
          </a:p>
          <a:p>
            <a:pPr eaLnBrk="1" hangingPunct="1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ea typeface="宋体" panose="02010600030101010101" pitchFamily="2" charset="-122"/>
              </a:rPr>
              <a:t>9</a:t>
            </a:r>
            <a:r>
              <a:rPr lang="zh-CN" altLang="en-US" sz="2400" dirty="0"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ea typeface="宋体" panose="02010600030101010101" pitchFamily="2" charset="-122"/>
              </a:rPr>
              <a:t>14</a:t>
            </a:r>
            <a:r>
              <a:rPr lang="zh-CN" altLang="en-US" sz="2400" dirty="0"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ea typeface="宋体" panose="02010600030101010101" pitchFamily="2" charset="-122"/>
              </a:rPr>
              <a:t>15</a:t>
            </a:r>
            <a:r>
              <a:rPr lang="zh-CN" altLang="en-US" sz="2400" dirty="0"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ea typeface="宋体" panose="02010600030101010101" pitchFamily="2" charset="-122"/>
              </a:rPr>
              <a:t>17</a:t>
            </a:r>
            <a:r>
              <a:rPr lang="zh-CN" altLang="en-US" sz="2400" dirty="0"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ea typeface="宋体" panose="02010600030101010101" pitchFamily="2" charset="-122"/>
              </a:rPr>
              <a:t>18</a:t>
            </a:r>
            <a:r>
              <a:rPr lang="zh-CN" altLang="en-US" sz="2400" dirty="0"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ea typeface="宋体" panose="02010600030101010101" pitchFamily="2" charset="-122"/>
              </a:rPr>
              <a:t>19</a:t>
            </a:r>
            <a:r>
              <a:rPr lang="zh-CN" altLang="en-US" sz="2400" dirty="0"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ea typeface="宋体" panose="02010600030101010101" pitchFamily="2" charset="-122"/>
              </a:rPr>
              <a:t>20</a:t>
            </a:r>
          </a:p>
          <a:p>
            <a:pPr eaLnBrk="1" hangingPunct="1"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ea typeface="宋体" panose="02010600030101010101" pitchFamily="2" charset="-122"/>
              </a:rPr>
              <a:t>22</a:t>
            </a:r>
            <a:r>
              <a:rPr lang="zh-CN" altLang="en-US" sz="2400" dirty="0"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ea typeface="宋体" panose="02010600030101010101" pitchFamily="2" charset="-122"/>
              </a:rPr>
              <a:t>23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dirty="0"/>
              <a:t>智力问题</a:t>
            </a:r>
          </a:p>
        </p:txBody>
      </p:sp>
      <p:sp>
        <p:nvSpPr>
          <p:cNvPr id="5427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一个岛上居住着两类人：骑士和流氓。骑士说的都是实话，而流氓只会说谎。你碰到两个人甲和乙，如果甲说“乙是骑士”，乙说“我们两人不是一类人”。请判断甲、乙两人到底是骑士还是流氓？</a:t>
            </a:r>
          </a:p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父亲让两个孩子（一个男孩、一个女孩）在后院玩耍，并让他们不要把身上搞脏。然而，在玩的过程中，两个孩子都在额头上沾了泥。当孩子们回来后，父亲说“你们当中至少有一个人额头上有泥”，然后他问每一个孩子“你知道你额头上有没有泥吗？”。同样的问题对每个孩子都问了两遍。假设每个孩子都可以看到对方的额头上是否有泥，但不能看见自己的额头，孩子们将会怎样回答呢？假设两个孩子都很诚实并且同时回答每一次提问。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基本概念</a:t>
            </a:r>
          </a:p>
        </p:txBody>
      </p:sp>
      <p:sp>
        <p:nvSpPr>
          <p:cNvPr id="235523" name="Rectangle 3"/>
          <p:cNvSpPr>
            <a:spLocks noGrp="1"/>
          </p:cNvSpPr>
          <p:nvPr>
            <p:ph idx="1"/>
          </p:nvPr>
        </p:nvSpPr>
        <p:spPr>
          <a:xfrm>
            <a:off x="1403350" y="1052513"/>
            <a:ext cx="7416800" cy="3671887"/>
          </a:xfrm>
          <a:ln w="28575">
            <a:solidFill>
              <a:schemeClr val="folHlink"/>
            </a:solidFill>
            <a:miter/>
          </a:ln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sz="2400" dirty="0">
                <a:ea typeface="宋体" panose="02010600030101010101" pitchFamily="2" charset="-122"/>
              </a:rPr>
              <a:t>称能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判断真假</a:t>
            </a:r>
            <a:r>
              <a:rPr lang="zh-CN" altLang="en-US" sz="2400" dirty="0">
                <a:ea typeface="宋体" panose="02010600030101010101" pitchFamily="2" charset="-122"/>
              </a:rPr>
              <a:t>而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不是可真可假</a:t>
            </a:r>
            <a:r>
              <a:rPr lang="zh-CN" altLang="en-US" sz="2400" dirty="0">
                <a:ea typeface="宋体" panose="02010600030101010101" pitchFamily="2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陈述句</a:t>
            </a:r>
            <a:r>
              <a:rPr lang="zh-CN" altLang="en-US" sz="2400" dirty="0">
                <a:ea typeface="宋体" panose="02010600030101010101" pitchFamily="2" charset="-122"/>
              </a:rPr>
              <a:t>为</a:t>
            </a:r>
            <a:br>
              <a:rPr lang="zh-CN" altLang="en-US" sz="2400" dirty="0">
                <a:ea typeface="宋体" panose="02010600030101010101" pitchFamily="2" charset="-122"/>
              </a:rPr>
            </a:b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命题（</a:t>
            </a:r>
            <a:r>
              <a:rPr lang="en-US" altLang="zh-CN" sz="2400" i="1" dirty="0">
                <a:solidFill>
                  <a:srgbClr val="0000FF"/>
                </a:solidFill>
                <a:ea typeface="宋体" panose="02010600030101010101" pitchFamily="2" charset="-122"/>
              </a:rPr>
              <a:t>proposition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）</a:t>
            </a:r>
            <a:r>
              <a:rPr lang="zh-CN" altLang="en-US" sz="2400" b="0" dirty="0">
                <a:ea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sz="2400" dirty="0">
                <a:ea typeface="宋体" panose="02010600030101010101" pitchFamily="2" charset="-122"/>
              </a:rPr>
              <a:t>作为命题的陈述句所表达得的判断结果称为命题的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真值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sz="2400" dirty="0">
                <a:ea typeface="宋体" panose="02010600030101010101" pitchFamily="2" charset="-122"/>
              </a:rPr>
              <a:t>真值只取两个：真与假</a:t>
            </a:r>
            <a:r>
              <a:rPr lang="zh-CN" altLang="en-US" sz="2400" b="0" dirty="0">
                <a:ea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sz="2400" dirty="0">
                <a:ea typeface="宋体" panose="02010600030101010101" pitchFamily="2" charset="-122"/>
              </a:rPr>
              <a:t>真值为真的命题称为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真命题</a:t>
            </a:r>
            <a:r>
              <a:rPr lang="zh-CN" altLang="en-US" sz="2400" b="0" dirty="0">
                <a:ea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sz="2400" dirty="0">
                <a:ea typeface="宋体" panose="02010600030101010101" pitchFamily="2" charset="-122"/>
              </a:rPr>
              <a:t>真值为假的命题称为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假命题</a:t>
            </a:r>
            <a:r>
              <a:rPr lang="zh-CN" altLang="en-US" sz="2400" b="0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7171" name="Rectangle 11"/>
          <p:cNvSpPr/>
          <p:nvPr/>
        </p:nvSpPr>
        <p:spPr>
          <a:xfrm>
            <a:off x="152400" y="1125538"/>
            <a:ext cx="1106488" cy="719137"/>
          </a:xfrm>
          <a:prstGeom prst="rect">
            <a:avLst/>
          </a:prstGeom>
          <a:gradFill rotWithShape="1">
            <a:gsLst>
              <a:gs pos="0">
                <a:srgbClr val="2F4776"/>
              </a:gs>
              <a:gs pos="50000">
                <a:srgbClr val="6699FF"/>
              </a:gs>
              <a:gs pos="100000">
                <a:srgbClr val="2F4776"/>
              </a:gs>
            </a:gsLst>
            <a:lin ang="5400000" scaled="1"/>
            <a:tileRect/>
          </a:gra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buClrTx/>
            </a:pPr>
            <a:r>
              <a:rPr lang="zh-CN" altLang="en-US" i="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概念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250825" y="5084763"/>
            <a:ext cx="8642350" cy="1595437"/>
            <a:chOff x="158" y="3249"/>
            <a:chExt cx="5444" cy="961"/>
          </a:xfrm>
        </p:grpSpPr>
        <p:sp>
          <p:nvSpPr>
            <p:cNvPr id="7173" name="AutoShape 13"/>
            <p:cNvSpPr/>
            <p:nvPr/>
          </p:nvSpPr>
          <p:spPr>
            <a:xfrm>
              <a:off x="158" y="3249"/>
              <a:ext cx="5444" cy="95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EEEEEE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35001" dir="292884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buClr>
                  <a:srgbClr val="0000FF"/>
                </a:buClr>
              </a:pP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7174" name="Picture 6" descr="GIF-26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" y="3475"/>
              <a:ext cx="435" cy="40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75" name="Text Box 18"/>
            <p:cNvSpPr txBox="1"/>
            <p:nvPr/>
          </p:nvSpPr>
          <p:spPr>
            <a:xfrm>
              <a:off x="929" y="3385"/>
              <a:ext cx="4536" cy="8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10000"/>
                </a:lnSpc>
                <a:spcBef>
                  <a:spcPct val="10000"/>
                </a:spcBef>
                <a:buClr>
                  <a:srgbClr val="0000FF"/>
                </a:buClr>
                <a:buChar char="q"/>
              </a:pPr>
              <a:r>
                <a:rPr lang="zh-CN" altLang="en-US" i="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感叹句、疑问句、祈使句都不能称为命题。</a:t>
              </a:r>
            </a:p>
            <a:p>
              <a:pPr>
                <a:lnSpc>
                  <a:spcPct val="110000"/>
                </a:lnSpc>
                <a:spcBef>
                  <a:spcPct val="10000"/>
                </a:spcBef>
                <a:buClr>
                  <a:srgbClr val="0000FF"/>
                </a:buClr>
                <a:buChar char="q"/>
              </a:pPr>
              <a:r>
                <a:rPr lang="zh-CN" altLang="en-US" i="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判断结果不唯一确定的陈述句不是命题。</a:t>
              </a:r>
            </a:p>
            <a:p>
              <a:pPr>
                <a:lnSpc>
                  <a:spcPct val="110000"/>
                </a:lnSpc>
                <a:spcBef>
                  <a:spcPct val="10000"/>
                </a:spcBef>
                <a:buClr>
                  <a:srgbClr val="0000FF"/>
                </a:buClr>
                <a:buChar char="q"/>
              </a:pPr>
              <a:r>
                <a:rPr lang="zh-CN" altLang="en-US" i="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陈述句中的悖论不是命题。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55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0" dirty="0"/>
              <a:t>例</a:t>
            </a:r>
            <a:r>
              <a:rPr lang="en-US" altLang="zh-CN" b="0" dirty="0"/>
              <a:t>1.1 </a:t>
            </a:r>
            <a:r>
              <a:rPr lang="zh-CN" altLang="en-US" b="0" dirty="0"/>
              <a:t>判断下列句子是否为命题。</a:t>
            </a:r>
          </a:p>
        </p:txBody>
      </p:sp>
      <p:sp>
        <p:nvSpPr>
          <p:cNvPr id="9218" name="Rectangle 7"/>
          <p:cNvSpPr>
            <a:spLocks noGrp="1"/>
          </p:cNvSpPr>
          <p:nvPr>
            <p:ph idx="1"/>
          </p:nvPr>
        </p:nvSpPr>
        <p:spPr>
          <a:xfrm>
            <a:off x="323850" y="1066800"/>
            <a:ext cx="4535488" cy="5314950"/>
          </a:xfrm>
          <a:ln/>
        </p:spPr>
        <p:txBody>
          <a:bodyPr vert="horz" wrap="square" lIns="91440" tIns="45720" rIns="91440" bIns="45720" anchor="t"/>
          <a:lstStyle/>
          <a:p>
            <a:pPr marL="533400" indent="-533400"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(1) 4</a:t>
            </a:r>
            <a:r>
              <a:rPr lang="zh-CN" altLang="en-US" sz="2400" dirty="0">
                <a:ea typeface="宋体" panose="02010600030101010101" pitchFamily="2" charset="-122"/>
              </a:rPr>
              <a:t>是素数。</a:t>
            </a:r>
          </a:p>
          <a:p>
            <a:pPr marL="533400" indent="-533400"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(2)</a:t>
            </a:r>
          </a:p>
          <a:p>
            <a:pPr marL="533400" indent="-533400"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(3) </a:t>
            </a:r>
            <a:r>
              <a:rPr lang="en-US" altLang="zh-CN" sz="2000" i="1" dirty="0"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ea typeface="宋体" panose="02010600030101010101" pitchFamily="2" charset="-122"/>
              </a:rPr>
              <a:t>大于</a:t>
            </a:r>
            <a:r>
              <a:rPr lang="en-US" altLang="zh-CN" sz="2000" i="1" dirty="0">
                <a:ea typeface="宋体" panose="02010600030101010101" pitchFamily="2" charset="-122"/>
              </a:rPr>
              <a:t>y</a:t>
            </a:r>
            <a:r>
              <a:rPr lang="zh-CN" altLang="en-US" sz="2000" dirty="0">
                <a:ea typeface="宋体" panose="02010600030101010101" pitchFamily="2" charset="-122"/>
              </a:rPr>
              <a:t>，其中</a:t>
            </a:r>
            <a:r>
              <a:rPr lang="en-US" altLang="zh-CN" sz="2000" i="1" dirty="0"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ea typeface="宋体" panose="02010600030101010101" pitchFamily="2" charset="-122"/>
              </a:rPr>
              <a:t>和</a:t>
            </a:r>
            <a:r>
              <a:rPr lang="en-US" altLang="zh-CN" sz="2000" i="1" dirty="0">
                <a:ea typeface="宋体" panose="02010600030101010101" pitchFamily="2" charset="-122"/>
              </a:rPr>
              <a:t>y</a:t>
            </a:r>
            <a:r>
              <a:rPr lang="zh-CN" altLang="en-US" sz="2000" dirty="0">
                <a:ea typeface="宋体" panose="02010600030101010101" pitchFamily="2" charset="-122"/>
              </a:rPr>
              <a:t>是任意两个数。</a:t>
            </a:r>
          </a:p>
          <a:p>
            <a:pPr marL="533400" indent="-533400"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(4) </a:t>
            </a:r>
            <a:r>
              <a:rPr lang="zh-CN" altLang="en-US" sz="2000" dirty="0">
                <a:ea typeface="宋体" panose="02010600030101010101" pitchFamily="2" charset="-122"/>
              </a:rPr>
              <a:t>充分大的偶数等于两个素数之和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</a:p>
          <a:p>
            <a:pPr marL="533400" indent="-533400"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(5) </a:t>
            </a:r>
            <a:r>
              <a:rPr lang="zh-CN" altLang="en-US" sz="2400" dirty="0">
                <a:ea typeface="宋体" panose="02010600030101010101" pitchFamily="2" charset="-122"/>
              </a:rPr>
              <a:t>今天是星期一。</a:t>
            </a:r>
          </a:p>
          <a:p>
            <a:pPr marL="533400" indent="-533400"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(6) </a:t>
            </a:r>
          </a:p>
          <a:p>
            <a:pPr marL="533400" indent="-533400"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(7) </a:t>
            </a:r>
            <a:r>
              <a:rPr lang="zh-CN" altLang="en-US" sz="2400" dirty="0">
                <a:ea typeface="宋体" panose="02010600030101010101" pitchFamily="2" charset="-122"/>
              </a:rPr>
              <a:t>请不要吸烟！</a:t>
            </a:r>
          </a:p>
          <a:p>
            <a:pPr marL="533400" indent="-533400"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(8) </a:t>
            </a:r>
            <a:r>
              <a:rPr lang="zh-CN" altLang="en-US" sz="2400" dirty="0">
                <a:ea typeface="宋体" panose="02010600030101010101" pitchFamily="2" charset="-122"/>
              </a:rPr>
              <a:t>这朵花真美丽啊！</a:t>
            </a:r>
          </a:p>
          <a:p>
            <a:pPr marL="533400" indent="-533400"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(9) </a:t>
            </a:r>
            <a:r>
              <a:rPr lang="zh-CN" altLang="en-US" sz="2400" dirty="0">
                <a:ea typeface="宋体" panose="02010600030101010101" pitchFamily="2" charset="-122"/>
              </a:rPr>
              <a:t>我正在说假话。</a:t>
            </a:r>
          </a:p>
        </p:txBody>
      </p:sp>
      <p:graphicFrame>
        <p:nvGraphicFramePr>
          <p:cNvPr id="9219" name="Object 9"/>
          <p:cNvGraphicFramePr>
            <a:graphicFrameLocks noChangeAspect="1"/>
          </p:cNvGraphicFramePr>
          <p:nvPr/>
        </p:nvGraphicFramePr>
        <p:xfrm>
          <a:off x="684213" y="1631950"/>
          <a:ext cx="18002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4" imgW="1104900" imgH="292100" progId="Equation.3">
                  <p:embed/>
                </p:oleObj>
              </mc:Choice>
              <mc:Fallback>
                <p:oleObj r:id="rId4" imgW="1104900" imgH="2921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4213" y="1631950"/>
                        <a:ext cx="180022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0"/>
          <p:cNvGraphicFramePr>
            <a:graphicFrameLocks noChangeAspect="1"/>
          </p:cNvGraphicFramePr>
          <p:nvPr/>
        </p:nvGraphicFramePr>
        <p:xfrm>
          <a:off x="900113" y="3500438"/>
          <a:ext cx="18002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6" imgW="1092200" imgH="292100" progId="Equation.3">
                  <p:embed/>
                </p:oleObj>
              </mc:Choice>
              <mc:Fallback>
                <p:oleObj r:id="rId6" imgW="1092200" imgH="2921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00113" y="3500438"/>
                        <a:ext cx="1800225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55" name="Rectangle 11"/>
          <p:cNvSpPr/>
          <p:nvPr/>
        </p:nvSpPr>
        <p:spPr>
          <a:xfrm>
            <a:off x="4800600" y="1066800"/>
            <a:ext cx="4343400" cy="5334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457200" indent="-457200" eaLnBrk="0" hangingPunct="0">
              <a:lnSpc>
                <a:spcPct val="115000"/>
              </a:lnSpc>
              <a:spcBef>
                <a:spcPct val="15000"/>
              </a:spcBef>
              <a:buClr>
                <a:srgbClr val="99CCCC"/>
              </a:buClr>
            </a:pP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是，假命题</a:t>
            </a:r>
          </a:p>
          <a:p>
            <a:pPr marL="457200" indent="-457200" eaLnBrk="0" hangingPunct="0">
              <a:lnSpc>
                <a:spcPct val="115000"/>
              </a:lnSpc>
              <a:spcBef>
                <a:spcPct val="15000"/>
              </a:spcBef>
              <a:buClr>
                <a:srgbClr val="99CCCC"/>
              </a:buClr>
            </a:pP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是，真命题</a:t>
            </a:r>
          </a:p>
          <a:p>
            <a:pPr marL="457200" indent="-457200" eaLnBrk="0" hangingPunct="0">
              <a:lnSpc>
                <a:spcPct val="115000"/>
              </a:lnSpc>
              <a:spcBef>
                <a:spcPct val="15000"/>
              </a:spcBef>
              <a:buClr>
                <a:srgbClr val="99CCCC"/>
              </a:buClr>
            </a:pP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不是，无确定的真值</a:t>
            </a:r>
          </a:p>
          <a:p>
            <a:pPr marL="457200" indent="-457200" eaLnBrk="0" hangingPunct="0">
              <a:lnSpc>
                <a:spcPct val="115000"/>
              </a:lnSpc>
              <a:spcBef>
                <a:spcPct val="15000"/>
              </a:spcBef>
              <a:buClr>
                <a:srgbClr val="99CCCC"/>
              </a:buClr>
            </a:pP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(4) 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是，真值客观存在</a:t>
            </a:r>
          </a:p>
          <a:p>
            <a:pPr marL="457200" indent="-457200" eaLnBrk="0" hangingPunct="0">
              <a:lnSpc>
                <a:spcPct val="115000"/>
              </a:lnSpc>
              <a:spcBef>
                <a:spcPct val="15000"/>
              </a:spcBef>
              <a:buClr>
                <a:srgbClr val="99CCCC"/>
              </a:buClr>
            </a:pP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(5) 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是，真值根据具体情况而定</a:t>
            </a:r>
          </a:p>
          <a:p>
            <a:pPr marL="457200" indent="-457200" eaLnBrk="0" hangingPunct="0">
              <a:lnSpc>
                <a:spcPct val="115000"/>
              </a:lnSpc>
              <a:spcBef>
                <a:spcPct val="15000"/>
              </a:spcBef>
              <a:buClr>
                <a:srgbClr val="99CCCC"/>
              </a:buClr>
            </a:pP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(6) 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不是，疑问句</a:t>
            </a:r>
          </a:p>
          <a:p>
            <a:pPr marL="457200" indent="-457200" eaLnBrk="0" hangingPunct="0">
              <a:lnSpc>
                <a:spcPct val="115000"/>
              </a:lnSpc>
              <a:spcBef>
                <a:spcPct val="15000"/>
              </a:spcBef>
              <a:buClr>
                <a:srgbClr val="99CCCC"/>
              </a:buClr>
            </a:pP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(7) 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不是，祈使句</a:t>
            </a:r>
          </a:p>
          <a:p>
            <a:pPr marL="457200" indent="-457200" eaLnBrk="0" hangingPunct="0">
              <a:lnSpc>
                <a:spcPct val="115000"/>
              </a:lnSpc>
              <a:spcBef>
                <a:spcPct val="15000"/>
              </a:spcBef>
              <a:buClr>
                <a:srgbClr val="99CCCC"/>
              </a:buClr>
            </a:pP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(8) 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不是，感叹句</a:t>
            </a:r>
          </a:p>
          <a:p>
            <a:pPr marL="457200" indent="-457200" eaLnBrk="0" hangingPunct="0">
              <a:lnSpc>
                <a:spcPct val="115000"/>
              </a:lnSpc>
              <a:spcBef>
                <a:spcPct val="15000"/>
              </a:spcBef>
              <a:buClr>
                <a:srgbClr val="99CCCC"/>
              </a:buClr>
            </a:pP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(9) 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不是，悖论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6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6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6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6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6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6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6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6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6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命题和真值的符号化</a:t>
            </a:r>
          </a:p>
        </p:txBody>
      </p:sp>
      <p:sp>
        <p:nvSpPr>
          <p:cNvPr id="11266" name="Rectangle 4"/>
          <p:cNvSpPr>
            <a:spLocks noGrp="1"/>
          </p:cNvSpPr>
          <p:nvPr>
            <p:ph idx="1"/>
          </p:nvPr>
        </p:nvSpPr>
        <p:spPr>
          <a:xfrm>
            <a:off x="323850" y="1125538"/>
            <a:ext cx="8153400" cy="137160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sz="2400" dirty="0">
                <a:ea typeface="宋体" panose="02010600030101010101" pitchFamily="2" charset="-122"/>
              </a:rPr>
              <a:t>用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小写英文字母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400" i="1" dirty="0"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2400" i="1" dirty="0"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ea typeface="宋体" panose="02010600030101010101" pitchFamily="2" charset="-122"/>
              </a:rPr>
              <a:t>…, </a:t>
            </a: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400" i="1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i="1" dirty="0">
                <a:ea typeface="宋体" panose="02010600030101010101" pitchFamily="2" charset="-122"/>
              </a:rPr>
              <a:t> ,</a:t>
            </a: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i="1" dirty="0">
                <a:ea typeface="宋体" panose="02010600030101010101" pitchFamily="2" charset="-122"/>
              </a:rPr>
              <a:t> , </a:t>
            </a: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400" i="1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i="1" dirty="0">
                <a:ea typeface="宋体" panose="02010600030101010101" pitchFamily="2" charset="-122"/>
              </a:rPr>
              <a:t> …</a:t>
            </a:r>
            <a:r>
              <a:rPr lang="zh-CN" altLang="en-US" sz="2400" dirty="0">
                <a:ea typeface="宋体" panose="02010600030101010101" pitchFamily="2" charset="-122"/>
              </a:rPr>
              <a:t>表示命题</a:t>
            </a:r>
          </a:p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zh-CN" altLang="en-US" sz="2400" dirty="0">
                <a:ea typeface="宋体" panose="02010600030101010101" pitchFamily="2" charset="-122"/>
              </a:rPr>
              <a:t>用“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”</a:t>
            </a:r>
            <a:r>
              <a:rPr lang="zh-CN" altLang="en-US" sz="2400" dirty="0">
                <a:ea typeface="宋体" panose="02010600030101010101" pitchFamily="2" charset="-122"/>
              </a:rPr>
              <a:t>表示真，用“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ea typeface="宋体" panose="02010600030101010101" pitchFamily="2" charset="-122"/>
              </a:rPr>
              <a:t>”</a:t>
            </a:r>
            <a:r>
              <a:rPr lang="zh-CN" altLang="en-US" sz="2400" dirty="0">
                <a:ea typeface="宋体" panose="02010600030101010101" pitchFamily="2" charset="-122"/>
              </a:rPr>
              <a:t>表示假 </a:t>
            </a:r>
          </a:p>
        </p:txBody>
      </p:sp>
      <p:sp>
        <p:nvSpPr>
          <p:cNvPr id="246796" name="Rectangle 12"/>
          <p:cNvSpPr/>
          <p:nvPr/>
        </p:nvSpPr>
        <p:spPr>
          <a:xfrm>
            <a:off x="1371600" y="4508500"/>
            <a:ext cx="7315200" cy="2120900"/>
          </a:xfrm>
          <a:prstGeom prst="rect">
            <a:avLst/>
          </a:prstGeom>
          <a:noFill/>
          <a:ln w="38100">
            <a:noFill/>
          </a:ln>
        </p:spPr>
        <p:txBody>
          <a:bodyPr anchor="t"/>
          <a:lstStyle/>
          <a:p>
            <a:pPr marL="342900" indent="-342900" eaLnBrk="0" hangingPunct="0">
              <a:spcBef>
                <a:spcPct val="45000"/>
              </a:spcBef>
              <a:buClr>
                <a:srgbClr val="0000FF"/>
              </a:buClr>
              <a:buChar char="q"/>
            </a:pP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不能被分解成更简单的陈述句，称这样的命题为</a:t>
            </a:r>
            <a:r>
              <a:rPr lang="zh-CN" altLang="en-US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简单命题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zh-CN" altLang="en-US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原子命题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342900" indent="-342900" eaLnBrk="0" hangingPunct="0">
              <a:spcBef>
                <a:spcPct val="45000"/>
              </a:spcBef>
              <a:buClr>
                <a:srgbClr val="0000FF"/>
              </a:buClr>
              <a:buChar char="q"/>
            </a:pP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由简单陈述句</a:t>
            </a:r>
            <a:r>
              <a:rPr lang="zh-CN" altLang="en-US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通过联结词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而成的陈述句，称这样的命题为</a:t>
            </a:r>
            <a:r>
              <a:rPr lang="zh-CN" altLang="en-US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复合命题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 </a:t>
            </a:r>
          </a:p>
        </p:txBody>
      </p:sp>
      <p:grpSp>
        <p:nvGrpSpPr>
          <p:cNvPr id="2" name="Group 18"/>
          <p:cNvGrpSpPr/>
          <p:nvPr/>
        </p:nvGrpSpPr>
        <p:grpSpPr>
          <a:xfrm>
            <a:off x="381000" y="2670175"/>
            <a:ext cx="3470275" cy="1263650"/>
            <a:chOff x="286" y="1682"/>
            <a:chExt cx="2186" cy="796"/>
          </a:xfrm>
        </p:grpSpPr>
        <p:sp>
          <p:nvSpPr>
            <p:cNvPr id="11269" name="Rectangle 7"/>
            <p:cNvSpPr/>
            <p:nvPr/>
          </p:nvSpPr>
          <p:spPr>
            <a:xfrm>
              <a:off x="2018" y="1682"/>
              <a:ext cx="454" cy="3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marL="457200" indent="-457200" eaLnBrk="0" hangingPunct="0">
                <a:lnSpc>
                  <a:spcPct val="90000"/>
                </a:lnSpc>
                <a:spcBef>
                  <a:spcPct val="45000"/>
                </a:spcBef>
                <a:buClr>
                  <a:srgbClr val="99CCCC"/>
                </a:buClr>
              </a:pP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</a:p>
          </p:txBody>
        </p:sp>
        <p:sp>
          <p:nvSpPr>
            <p:cNvPr id="11270" name="Rectangle 8"/>
            <p:cNvSpPr/>
            <p:nvPr/>
          </p:nvSpPr>
          <p:spPr>
            <a:xfrm>
              <a:off x="2018" y="2115"/>
              <a:ext cx="454" cy="3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marL="457200" indent="-457200" eaLnBrk="0" hangingPunct="0">
                <a:lnSpc>
                  <a:spcPct val="90000"/>
                </a:lnSpc>
                <a:spcBef>
                  <a:spcPct val="45000"/>
                </a:spcBef>
                <a:buClr>
                  <a:srgbClr val="99CCCC"/>
                </a:buClr>
              </a:pP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</a:p>
          </p:txBody>
        </p:sp>
        <p:sp>
          <p:nvSpPr>
            <p:cNvPr id="11271" name="Rectangle 11"/>
            <p:cNvSpPr/>
            <p:nvPr/>
          </p:nvSpPr>
          <p:spPr>
            <a:xfrm>
              <a:off x="286" y="2091"/>
              <a:ext cx="462" cy="3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marL="457200" indent="-457200" eaLnBrk="0" hangingPunct="0">
                <a:lnSpc>
                  <a:spcPct val="90000"/>
                </a:lnSpc>
                <a:spcBef>
                  <a:spcPct val="45000"/>
                </a:spcBef>
                <a:buClr>
                  <a:srgbClr val="99CCCC"/>
                </a:buClr>
              </a:pP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</a:p>
          </p:txBody>
        </p:sp>
        <p:sp>
          <p:nvSpPr>
            <p:cNvPr id="11272" name="Rectangle 14"/>
            <p:cNvSpPr/>
            <p:nvPr/>
          </p:nvSpPr>
          <p:spPr>
            <a:xfrm>
              <a:off x="295" y="1682"/>
              <a:ext cx="498" cy="3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marL="457200" indent="-457200" eaLnBrk="0" hangingPunct="0">
                <a:lnSpc>
                  <a:spcPct val="90000"/>
                </a:lnSpc>
                <a:spcBef>
                  <a:spcPct val="45000"/>
                </a:spcBef>
                <a:buClr>
                  <a:srgbClr val="99CCCC"/>
                </a:buClr>
              </a:pP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</a:p>
          </p:txBody>
        </p:sp>
      </p:grpSp>
      <p:grpSp>
        <p:nvGrpSpPr>
          <p:cNvPr id="3" name="Group 17"/>
          <p:cNvGrpSpPr/>
          <p:nvPr/>
        </p:nvGrpSpPr>
        <p:grpSpPr>
          <a:xfrm>
            <a:off x="820738" y="2741613"/>
            <a:ext cx="7712075" cy="1192212"/>
            <a:chOff x="517" y="1706"/>
            <a:chExt cx="4858" cy="751"/>
          </a:xfrm>
        </p:grpSpPr>
        <p:graphicFrame>
          <p:nvGraphicFramePr>
            <p:cNvPr id="11274" name="Object 9"/>
            <p:cNvGraphicFramePr>
              <a:graphicFrameLocks noChangeAspect="1"/>
            </p:cNvGraphicFramePr>
            <p:nvPr/>
          </p:nvGraphicFramePr>
          <p:xfrm>
            <a:off x="517" y="2104"/>
            <a:ext cx="1138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r:id="rId3" imgW="1104900" imgH="292100" progId="Equation.3">
                    <p:embed/>
                  </p:oleObj>
                </mc:Choice>
                <mc:Fallback>
                  <p:oleObj r:id="rId3" imgW="1104900" imgH="2921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7" y="2104"/>
                          <a:ext cx="1138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5" name="Rectangle 10"/>
            <p:cNvSpPr/>
            <p:nvPr/>
          </p:nvSpPr>
          <p:spPr>
            <a:xfrm>
              <a:off x="521" y="1706"/>
              <a:ext cx="1089" cy="3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marL="457200" indent="-457200" eaLnBrk="0" hangingPunct="0">
                <a:lnSpc>
                  <a:spcPct val="90000"/>
                </a:lnSpc>
                <a:spcBef>
                  <a:spcPct val="45000"/>
                </a:spcBef>
                <a:buClr>
                  <a:srgbClr val="99CCCC"/>
                </a:buClr>
              </a:pPr>
              <a:r>
                <a:rPr lang="en-US" altLang="zh-CN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是素数。</a:t>
              </a:r>
            </a:p>
          </p:txBody>
        </p:sp>
        <p:sp>
          <p:nvSpPr>
            <p:cNvPr id="11276" name="Rectangle 15"/>
            <p:cNvSpPr/>
            <p:nvPr/>
          </p:nvSpPr>
          <p:spPr>
            <a:xfrm>
              <a:off x="2336" y="1706"/>
              <a:ext cx="3039" cy="3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marL="457200" indent="-457200" eaLnBrk="0" hangingPunct="0">
                <a:lnSpc>
                  <a:spcPct val="90000"/>
                </a:lnSpc>
                <a:spcBef>
                  <a:spcPct val="45000"/>
                </a:spcBef>
                <a:buClr>
                  <a:srgbClr val="99CCCC"/>
                </a:buClr>
              </a:pP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充分大的偶数等于两个素数之和。</a:t>
              </a:r>
            </a:p>
          </p:txBody>
        </p:sp>
        <p:sp>
          <p:nvSpPr>
            <p:cNvPr id="11277" name="Rectangle 16"/>
            <p:cNvSpPr/>
            <p:nvPr/>
          </p:nvSpPr>
          <p:spPr>
            <a:xfrm>
              <a:off x="2336" y="2115"/>
              <a:ext cx="1678" cy="3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marL="457200" indent="-457200" eaLnBrk="0" hangingPunct="0">
                <a:lnSpc>
                  <a:spcPct val="90000"/>
                </a:lnSpc>
                <a:spcBef>
                  <a:spcPct val="45000"/>
                </a:spcBef>
                <a:buClr>
                  <a:srgbClr val="99CCCC"/>
                </a:buClr>
              </a:pP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今天是星期一。</a:t>
              </a:r>
            </a:p>
          </p:txBody>
        </p:sp>
      </p:grpSp>
      <p:sp>
        <p:nvSpPr>
          <p:cNvPr id="246803" name="Rectangle 19"/>
          <p:cNvSpPr/>
          <p:nvPr/>
        </p:nvSpPr>
        <p:spPr>
          <a:xfrm>
            <a:off x="152400" y="4572000"/>
            <a:ext cx="1106488" cy="719138"/>
          </a:xfrm>
          <a:prstGeom prst="rect">
            <a:avLst/>
          </a:prstGeom>
          <a:gradFill rotWithShape="1">
            <a:gsLst>
              <a:gs pos="0">
                <a:srgbClr val="2F4776"/>
              </a:gs>
              <a:gs pos="50000">
                <a:srgbClr val="6699FF"/>
              </a:gs>
              <a:gs pos="100000">
                <a:srgbClr val="2F4776"/>
              </a:gs>
            </a:gsLst>
            <a:lin ang="5400000" scaled="1"/>
            <a:tileRect/>
          </a:gra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buClrTx/>
            </a:pPr>
            <a:r>
              <a:rPr lang="zh-CN" altLang="en-US" i="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6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6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6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6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96" grpId="0" build="p"/>
      <p:bldP spid="24680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否定</a:t>
            </a:r>
            <a:r>
              <a:rPr lang="en-US" altLang="zh-CN" dirty="0"/>
              <a:t>(</a:t>
            </a:r>
            <a:r>
              <a:rPr lang="en-US" altLang="zh-CN" i="1" dirty="0"/>
              <a:t>negation</a:t>
            </a:r>
            <a:r>
              <a:rPr lang="en-US" altLang="zh-CN" dirty="0"/>
              <a:t>)</a:t>
            </a:r>
          </a:p>
        </p:txBody>
      </p:sp>
      <p:grpSp>
        <p:nvGrpSpPr>
          <p:cNvPr id="2" name="组合 28"/>
          <p:cNvGrpSpPr/>
          <p:nvPr/>
        </p:nvGrpSpPr>
        <p:grpSpPr>
          <a:xfrm>
            <a:off x="250825" y="1125538"/>
            <a:ext cx="5991225" cy="2232025"/>
            <a:chOff x="250825" y="1125538"/>
            <a:chExt cx="5991225" cy="2232025"/>
          </a:xfrm>
        </p:grpSpPr>
        <p:sp>
          <p:nvSpPr>
            <p:cNvPr id="14339" name="AutoShape 4"/>
            <p:cNvSpPr/>
            <p:nvPr/>
          </p:nvSpPr>
          <p:spPr>
            <a:xfrm>
              <a:off x="250825" y="1125538"/>
              <a:ext cx="5991225" cy="2232025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35001" dir="292884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buClr>
                  <a:srgbClr val="0000FF"/>
                </a:buClr>
              </a:pP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3893" name="AutoShape 5"/>
            <p:cNvSpPr>
              <a:spLocks noChangeArrowheads="1"/>
            </p:cNvSpPr>
            <p:nvPr/>
          </p:nvSpPr>
          <p:spPr bwMode="gray">
            <a:xfrm>
              <a:off x="395288" y="1341438"/>
              <a:ext cx="1152525" cy="113506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342900" marR="0" lvl="0" indent="-342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定义</a:t>
              </a:r>
            </a:p>
            <a:p>
              <a:pPr marL="342900" marR="0" lvl="0" indent="-342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1.1</a:t>
              </a:r>
            </a:p>
          </p:txBody>
        </p:sp>
        <p:sp>
          <p:nvSpPr>
            <p:cNvPr id="293894" name="Freeform 6"/>
            <p:cNvSpPr/>
            <p:nvPr/>
          </p:nvSpPr>
          <p:spPr bwMode="gray">
            <a:xfrm>
              <a:off x="466725" y="1549400"/>
              <a:ext cx="574675" cy="566738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42" name="Text Box 7"/>
            <p:cNvSpPr txBox="1"/>
            <p:nvPr/>
          </p:nvSpPr>
          <p:spPr>
            <a:xfrm>
              <a:off x="1619250" y="1293813"/>
              <a:ext cx="4608513" cy="17748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lnSpc>
                  <a:spcPct val="115000"/>
                </a:lnSpc>
                <a:spcBef>
                  <a:spcPct val="15000"/>
                </a:spcBef>
                <a:buClrTx/>
              </a:pP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为命题，复合命题“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非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”(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或“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的否定”</a:t>
              </a:r>
              <a:r>
                <a:rPr lang="en-US" altLang="zh-CN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称为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</a:t>
              </a:r>
              <a:r>
                <a:rPr lang="zh-CN" altLang="en-US" i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否定式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，记作┐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，符号</a:t>
              </a:r>
              <a:r>
                <a:rPr lang="zh-CN" altLang="en-US" i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┐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称作</a:t>
              </a:r>
              <a:r>
                <a:rPr lang="zh-CN" altLang="en-US" i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否定联结词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，并规定</a:t>
              </a:r>
              <a:r>
                <a:rPr lang="zh-CN" altLang="en-US" i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┐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zh-CN" altLang="en-US" i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为真当且仅当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zh-CN" altLang="en-US" i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为假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。</a:t>
              </a:r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6659563" y="1341438"/>
            <a:ext cx="2133600" cy="1868487"/>
            <a:chOff x="-3" y="-3"/>
            <a:chExt cx="1186" cy="1177"/>
          </a:xfrm>
        </p:grpSpPr>
        <p:grpSp>
          <p:nvGrpSpPr>
            <p:cNvPr id="14344" name="Group 9"/>
            <p:cNvGrpSpPr/>
            <p:nvPr/>
          </p:nvGrpSpPr>
          <p:grpSpPr>
            <a:xfrm>
              <a:off x="0" y="0"/>
              <a:ext cx="1180" cy="1171"/>
              <a:chOff x="0" y="0"/>
              <a:chExt cx="1180" cy="1171"/>
            </a:xfrm>
          </p:grpSpPr>
          <p:grpSp>
            <p:nvGrpSpPr>
              <p:cNvPr id="14345" name="Group 10"/>
              <p:cNvGrpSpPr/>
              <p:nvPr/>
            </p:nvGrpSpPr>
            <p:grpSpPr>
              <a:xfrm>
                <a:off x="0" y="0"/>
                <a:ext cx="590" cy="403"/>
                <a:chOff x="0" y="0"/>
                <a:chExt cx="590" cy="403"/>
              </a:xfrm>
            </p:grpSpPr>
            <p:sp>
              <p:nvSpPr>
                <p:cNvPr id="14346" name="Rectangle 11"/>
                <p:cNvSpPr/>
                <p:nvPr/>
              </p:nvSpPr>
              <p:spPr>
                <a:xfrm>
                  <a:off x="43" y="0"/>
                  <a:ext cx="504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sz="28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</a:t>
                  </a:r>
                </a:p>
                <a:p>
                  <a:pPr algn="ctr" eaLnBrk="0" hangingPunct="0">
                    <a:buClrTx/>
                  </a:pPr>
                  <a:endParaRPr lang="en-US" altLang="zh-CN" sz="28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47" name="Rectangle 12"/>
                <p:cNvSpPr/>
                <p:nvPr/>
              </p:nvSpPr>
              <p:spPr>
                <a:xfrm>
                  <a:off x="0" y="0"/>
                  <a:ext cx="590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4348" name="Group 13"/>
              <p:cNvGrpSpPr/>
              <p:nvPr/>
            </p:nvGrpSpPr>
            <p:grpSpPr>
              <a:xfrm>
                <a:off x="590" y="0"/>
                <a:ext cx="590" cy="403"/>
                <a:chOff x="590" y="0"/>
                <a:chExt cx="590" cy="403"/>
              </a:xfrm>
            </p:grpSpPr>
            <p:sp>
              <p:nvSpPr>
                <p:cNvPr id="14349" name="Rectangle 14"/>
                <p:cNvSpPr/>
                <p:nvPr/>
              </p:nvSpPr>
              <p:spPr>
                <a:xfrm>
                  <a:off x="633" y="0"/>
                  <a:ext cx="504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sz="2800" i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┐</a:t>
                  </a:r>
                  <a:r>
                    <a:rPr lang="en-US" altLang="zh-CN" sz="28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</a:t>
                  </a:r>
                  <a:endParaRPr lang="en-US" altLang="zh-CN" sz="28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>
                    <a:buClrTx/>
                  </a:pPr>
                  <a:endParaRPr lang="en-US" altLang="zh-CN" sz="28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50" name="Rectangle 15"/>
                <p:cNvSpPr/>
                <p:nvPr/>
              </p:nvSpPr>
              <p:spPr>
                <a:xfrm>
                  <a:off x="590" y="0"/>
                  <a:ext cx="590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4351" name="Group 16"/>
              <p:cNvGrpSpPr/>
              <p:nvPr/>
            </p:nvGrpSpPr>
            <p:grpSpPr>
              <a:xfrm>
                <a:off x="0" y="403"/>
                <a:ext cx="590" cy="384"/>
                <a:chOff x="0" y="403"/>
                <a:chExt cx="590" cy="384"/>
              </a:xfrm>
            </p:grpSpPr>
            <p:sp>
              <p:nvSpPr>
                <p:cNvPr id="14352" name="Rectangle 17"/>
                <p:cNvSpPr/>
                <p:nvPr/>
              </p:nvSpPr>
              <p:spPr>
                <a:xfrm>
                  <a:off x="43" y="403"/>
                  <a:ext cx="50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sz="2800" b="0" i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  <a:p>
                  <a:pPr algn="ctr" eaLnBrk="0" hangingPunct="0">
                    <a:buClrTx/>
                  </a:pPr>
                  <a:endParaRPr lang="en-US" altLang="zh-CN" sz="28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53" name="Rectangle 18"/>
                <p:cNvSpPr/>
                <p:nvPr/>
              </p:nvSpPr>
              <p:spPr>
                <a:xfrm>
                  <a:off x="0" y="403"/>
                  <a:ext cx="59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4354" name="Group 19"/>
              <p:cNvGrpSpPr/>
              <p:nvPr/>
            </p:nvGrpSpPr>
            <p:grpSpPr>
              <a:xfrm>
                <a:off x="590" y="403"/>
                <a:ext cx="590" cy="384"/>
                <a:chOff x="590" y="403"/>
                <a:chExt cx="590" cy="384"/>
              </a:xfrm>
            </p:grpSpPr>
            <p:sp>
              <p:nvSpPr>
                <p:cNvPr id="14355" name="Rectangle 20"/>
                <p:cNvSpPr/>
                <p:nvPr/>
              </p:nvSpPr>
              <p:spPr>
                <a:xfrm>
                  <a:off x="633" y="403"/>
                  <a:ext cx="50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sz="2800" b="0" i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  <a:p>
                  <a:pPr algn="ctr" eaLnBrk="0" hangingPunct="0">
                    <a:buClrTx/>
                  </a:pPr>
                  <a:endParaRPr lang="en-US" altLang="zh-CN" sz="28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56" name="Rectangle 21"/>
                <p:cNvSpPr/>
                <p:nvPr/>
              </p:nvSpPr>
              <p:spPr>
                <a:xfrm>
                  <a:off x="590" y="403"/>
                  <a:ext cx="59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4357" name="Group 22"/>
              <p:cNvGrpSpPr/>
              <p:nvPr/>
            </p:nvGrpSpPr>
            <p:grpSpPr>
              <a:xfrm>
                <a:off x="0" y="787"/>
                <a:ext cx="590" cy="384"/>
                <a:chOff x="0" y="787"/>
                <a:chExt cx="590" cy="384"/>
              </a:xfrm>
            </p:grpSpPr>
            <p:sp>
              <p:nvSpPr>
                <p:cNvPr id="14358" name="Rectangle 23"/>
                <p:cNvSpPr/>
                <p:nvPr/>
              </p:nvSpPr>
              <p:spPr>
                <a:xfrm>
                  <a:off x="43" y="787"/>
                  <a:ext cx="50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sz="2800" b="0" i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  <a:p>
                  <a:pPr algn="ctr" eaLnBrk="0" hangingPunct="0">
                    <a:buClrTx/>
                  </a:pPr>
                  <a:endParaRPr lang="en-US" altLang="zh-CN" sz="28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59" name="Rectangle 24"/>
                <p:cNvSpPr/>
                <p:nvPr/>
              </p:nvSpPr>
              <p:spPr>
                <a:xfrm>
                  <a:off x="0" y="787"/>
                  <a:ext cx="59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4360" name="Group 25"/>
              <p:cNvGrpSpPr/>
              <p:nvPr/>
            </p:nvGrpSpPr>
            <p:grpSpPr>
              <a:xfrm>
                <a:off x="590" y="787"/>
                <a:ext cx="590" cy="384"/>
                <a:chOff x="590" y="787"/>
                <a:chExt cx="590" cy="384"/>
              </a:xfrm>
            </p:grpSpPr>
            <p:sp>
              <p:nvSpPr>
                <p:cNvPr id="14361" name="Rectangle 26"/>
                <p:cNvSpPr/>
                <p:nvPr/>
              </p:nvSpPr>
              <p:spPr>
                <a:xfrm>
                  <a:off x="633" y="787"/>
                  <a:ext cx="50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sz="2800" b="0" i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  <a:p>
                  <a:pPr algn="ctr" eaLnBrk="0" hangingPunct="0">
                    <a:buClrTx/>
                  </a:pPr>
                  <a:endParaRPr lang="en-US" altLang="zh-CN" sz="2800" b="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62" name="Rectangle 27"/>
                <p:cNvSpPr/>
                <p:nvPr/>
              </p:nvSpPr>
              <p:spPr>
                <a:xfrm>
                  <a:off x="590" y="787"/>
                  <a:ext cx="59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14363" name="Rectangle 28"/>
            <p:cNvSpPr/>
            <p:nvPr/>
          </p:nvSpPr>
          <p:spPr>
            <a:xfrm>
              <a:off x="-3" y="-3"/>
              <a:ext cx="1186" cy="1177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>
                <a:buClr>
                  <a:srgbClr val="0000FF"/>
                </a:buClr>
              </a:pP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93917" name="Text Box 29"/>
          <p:cNvSpPr txBox="1"/>
          <p:nvPr/>
        </p:nvSpPr>
        <p:spPr>
          <a:xfrm>
            <a:off x="395288" y="4292600"/>
            <a:ext cx="5257800" cy="15525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99CCCC"/>
              </a:buClr>
            </a:pP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例如：  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：哈尔滨是一个大城市。 </a:t>
            </a:r>
          </a:p>
          <a:p>
            <a:pPr eaLnBrk="0" hangingPunct="0">
              <a:spcBef>
                <a:spcPct val="50000"/>
              </a:spcBef>
              <a:buClr>
                <a:srgbClr val="99CCCC"/>
              </a:buClr>
            </a:pP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┐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：哈尔滨是一个不大城市。</a:t>
            </a:r>
          </a:p>
          <a:p>
            <a:pPr eaLnBrk="0" hangingPunct="0">
              <a:spcBef>
                <a:spcPct val="50000"/>
              </a:spcBef>
              <a:buClr>
                <a:srgbClr val="99CCCC"/>
              </a:buClr>
            </a:pP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┐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：哈尔滨不是一个大城市。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3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3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3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1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合取</a:t>
            </a:r>
            <a:r>
              <a:rPr lang="en-US" altLang="zh-CN" dirty="0"/>
              <a:t>(</a:t>
            </a:r>
            <a:r>
              <a:rPr lang="en-US" altLang="zh-CN" i="1" dirty="0"/>
              <a:t>conjunction</a:t>
            </a:r>
            <a:r>
              <a:rPr lang="en-US" altLang="zh-CN" dirty="0"/>
              <a:t>)</a:t>
            </a:r>
          </a:p>
        </p:txBody>
      </p:sp>
      <p:grpSp>
        <p:nvGrpSpPr>
          <p:cNvPr id="2" name="组合 60"/>
          <p:cNvGrpSpPr/>
          <p:nvPr/>
        </p:nvGrpSpPr>
        <p:grpSpPr>
          <a:xfrm>
            <a:off x="236538" y="1125538"/>
            <a:ext cx="5559425" cy="2519362"/>
            <a:chOff x="236538" y="1125538"/>
            <a:chExt cx="5559425" cy="2519362"/>
          </a:xfrm>
        </p:grpSpPr>
        <p:sp>
          <p:nvSpPr>
            <p:cNvPr id="15363" name="AutoShape 5"/>
            <p:cNvSpPr/>
            <p:nvPr/>
          </p:nvSpPr>
          <p:spPr>
            <a:xfrm>
              <a:off x="236538" y="1125538"/>
              <a:ext cx="5559425" cy="251936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35001" dir="292884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buClr>
                  <a:srgbClr val="0000FF"/>
                </a:buClr>
              </a:pP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2871" name="AutoShape 7"/>
            <p:cNvSpPr>
              <a:spLocks noChangeArrowheads="1"/>
            </p:cNvSpPr>
            <p:nvPr/>
          </p:nvSpPr>
          <p:spPr bwMode="gray">
            <a:xfrm>
              <a:off x="395288" y="1341438"/>
              <a:ext cx="1152525" cy="113506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342900" marR="0" lvl="0" indent="-342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定义</a:t>
              </a:r>
            </a:p>
            <a:p>
              <a:pPr marL="342900" marR="0" lvl="0" indent="-342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1.2</a:t>
              </a:r>
            </a:p>
          </p:txBody>
        </p:sp>
        <p:sp>
          <p:nvSpPr>
            <p:cNvPr id="292872" name="Freeform 8"/>
            <p:cNvSpPr/>
            <p:nvPr/>
          </p:nvSpPr>
          <p:spPr bwMode="gray">
            <a:xfrm>
              <a:off x="466725" y="1549400"/>
              <a:ext cx="574675" cy="566738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366" name="Text Box 10"/>
            <p:cNvSpPr txBox="1"/>
            <p:nvPr/>
          </p:nvSpPr>
          <p:spPr>
            <a:xfrm>
              <a:off x="1651000" y="1268413"/>
              <a:ext cx="4144963" cy="22828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buClrTx/>
              </a:pP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 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为二命题，复合命题“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 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并且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 </a:t>
              </a:r>
              <a:r>
                <a:rPr lang="en-US" altLang="zh-CN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”(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或“ 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 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与 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 </a:t>
              </a:r>
              <a:r>
                <a:rPr lang="en-US" altLang="zh-CN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”)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称为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 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与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 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</a:t>
              </a:r>
              <a:r>
                <a:rPr lang="zh-CN" altLang="en-US" i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合取式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，记作 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i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，∧ 称作</a:t>
              </a:r>
              <a:r>
                <a:rPr lang="zh-CN" altLang="en-US" i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合取联结词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，并规定 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i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 </a:t>
              </a:r>
              <a:r>
                <a:rPr lang="zh-CN" altLang="en-US" i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为真当且仅当 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zh-CN" altLang="en-US" i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与 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i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i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同时为真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。</a:t>
              </a:r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5988050" y="1268413"/>
            <a:ext cx="3048000" cy="2232025"/>
            <a:chOff x="-3" y="-3"/>
            <a:chExt cx="1416" cy="1945"/>
          </a:xfrm>
        </p:grpSpPr>
        <p:grpSp>
          <p:nvGrpSpPr>
            <p:cNvPr id="15368" name="Group 12"/>
            <p:cNvGrpSpPr/>
            <p:nvPr/>
          </p:nvGrpSpPr>
          <p:grpSpPr>
            <a:xfrm>
              <a:off x="0" y="0"/>
              <a:ext cx="1410" cy="1939"/>
              <a:chOff x="0" y="0"/>
              <a:chExt cx="1410" cy="1939"/>
            </a:xfrm>
          </p:grpSpPr>
          <p:grpSp>
            <p:nvGrpSpPr>
              <p:cNvPr id="15369" name="Group 13"/>
              <p:cNvGrpSpPr/>
              <p:nvPr/>
            </p:nvGrpSpPr>
            <p:grpSpPr>
              <a:xfrm>
                <a:off x="0" y="0"/>
                <a:ext cx="470" cy="403"/>
                <a:chOff x="0" y="0"/>
                <a:chExt cx="470" cy="403"/>
              </a:xfrm>
            </p:grpSpPr>
            <p:sp>
              <p:nvSpPr>
                <p:cNvPr id="15370" name="Rectangle 14"/>
                <p:cNvSpPr/>
                <p:nvPr/>
              </p:nvSpPr>
              <p:spPr>
                <a:xfrm>
                  <a:off x="43" y="0"/>
                  <a:ext cx="384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</a:t>
                  </a:r>
                </a:p>
                <a:p>
                  <a:pPr algn="ctr" eaLnBrk="0" hangingPunct="0">
                    <a:buClrTx/>
                  </a:pPr>
                  <a:endParaRPr lang="en-US" altLang="zh-CN" sz="200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371" name="Rectangle 15"/>
                <p:cNvSpPr/>
                <p:nvPr/>
              </p:nvSpPr>
              <p:spPr>
                <a:xfrm>
                  <a:off x="0" y="0"/>
                  <a:ext cx="470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5372" name="Group 16"/>
              <p:cNvGrpSpPr/>
              <p:nvPr/>
            </p:nvGrpSpPr>
            <p:grpSpPr>
              <a:xfrm>
                <a:off x="470" y="0"/>
                <a:ext cx="470" cy="403"/>
                <a:chOff x="470" y="0"/>
                <a:chExt cx="470" cy="403"/>
              </a:xfrm>
            </p:grpSpPr>
            <p:sp>
              <p:nvSpPr>
                <p:cNvPr id="15373" name="Rectangle 17"/>
                <p:cNvSpPr/>
                <p:nvPr/>
              </p:nvSpPr>
              <p:spPr>
                <a:xfrm>
                  <a:off x="513" y="0"/>
                  <a:ext cx="384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q</a:t>
                  </a:r>
                  <a:endPara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>
                    <a:buClrTx/>
                  </a:pPr>
                  <a:endParaRPr lang="en-US" altLang="zh-CN" sz="200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374" name="Rectangle 18"/>
                <p:cNvSpPr/>
                <p:nvPr/>
              </p:nvSpPr>
              <p:spPr>
                <a:xfrm>
                  <a:off x="470" y="0"/>
                  <a:ext cx="470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5375" name="Group 19"/>
              <p:cNvGrpSpPr/>
              <p:nvPr/>
            </p:nvGrpSpPr>
            <p:grpSpPr>
              <a:xfrm>
                <a:off x="940" y="0"/>
                <a:ext cx="470" cy="403"/>
                <a:chOff x="940" y="0"/>
                <a:chExt cx="470" cy="403"/>
              </a:xfrm>
            </p:grpSpPr>
            <p:sp>
              <p:nvSpPr>
                <p:cNvPr id="15376" name="Rectangle 20"/>
                <p:cNvSpPr/>
                <p:nvPr/>
              </p:nvSpPr>
              <p:spPr>
                <a:xfrm>
                  <a:off x="983" y="0"/>
                  <a:ext cx="384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p</a:t>
                  </a:r>
                  <a:r>
                    <a:rPr lang="en-US" altLang="zh-CN" sz="2000" i="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楷体_GB2312" pitchFamily="49" charset="-122"/>
                    </a:rPr>
                    <a:t>∧</a:t>
                  </a:r>
                  <a:r>
                    <a:rPr lang="en-US" altLang="zh-CN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q</a:t>
                  </a:r>
                  <a:endPara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>
                    <a:buClrTx/>
                  </a:pPr>
                  <a:endParaRPr lang="en-US" altLang="zh-CN" sz="200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377" name="Rectangle 21"/>
                <p:cNvSpPr/>
                <p:nvPr/>
              </p:nvSpPr>
              <p:spPr>
                <a:xfrm>
                  <a:off x="940" y="0"/>
                  <a:ext cx="470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5378" name="Group 22"/>
              <p:cNvGrpSpPr/>
              <p:nvPr/>
            </p:nvGrpSpPr>
            <p:grpSpPr>
              <a:xfrm>
                <a:off x="0" y="403"/>
                <a:ext cx="470" cy="384"/>
                <a:chOff x="0" y="403"/>
                <a:chExt cx="470" cy="384"/>
              </a:xfrm>
            </p:grpSpPr>
            <p:sp>
              <p:nvSpPr>
                <p:cNvPr id="15379" name="Rectangle 23"/>
                <p:cNvSpPr/>
                <p:nvPr/>
              </p:nvSpPr>
              <p:spPr>
                <a:xfrm>
                  <a:off x="43" y="403"/>
                  <a:ext cx="384" cy="38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sz="2000" i="0" dirty="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  <a:endParaRPr lang="en-US" altLang="zh-CN" sz="2000" i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380" name="Rectangle 24"/>
                <p:cNvSpPr/>
                <p:nvPr/>
              </p:nvSpPr>
              <p:spPr>
                <a:xfrm>
                  <a:off x="0" y="403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5381" name="Group 25"/>
              <p:cNvGrpSpPr/>
              <p:nvPr/>
            </p:nvGrpSpPr>
            <p:grpSpPr>
              <a:xfrm>
                <a:off x="470" y="403"/>
                <a:ext cx="470" cy="384"/>
                <a:chOff x="470" y="403"/>
                <a:chExt cx="470" cy="384"/>
              </a:xfrm>
            </p:grpSpPr>
            <p:sp>
              <p:nvSpPr>
                <p:cNvPr id="15382" name="Rectangle 26"/>
                <p:cNvSpPr/>
                <p:nvPr/>
              </p:nvSpPr>
              <p:spPr>
                <a:xfrm>
                  <a:off x="513" y="403"/>
                  <a:ext cx="384" cy="38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sz="2000" i="0" dirty="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</a:p>
                <a:p>
                  <a:pPr algn="ctr" eaLnBrk="0" hangingPunct="0">
                    <a:buClrTx/>
                  </a:pPr>
                  <a:endParaRPr lang="en-US" altLang="zh-CN" sz="2000" i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383" name="Rectangle 27"/>
                <p:cNvSpPr/>
                <p:nvPr/>
              </p:nvSpPr>
              <p:spPr>
                <a:xfrm>
                  <a:off x="470" y="403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5384" name="Group 28"/>
              <p:cNvGrpSpPr/>
              <p:nvPr/>
            </p:nvGrpSpPr>
            <p:grpSpPr>
              <a:xfrm>
                <a:off x="940" y="403"/>
                <a:ext cx="470" cy="384"/>
                <a:chOff x="940" y="403"/>
                <a:chExt cx="470" cy="384"/>
              </a:xfrm>
            </p:grpSpPr>
            <p:sp>
              <p:nvSpPr>
                <p:cNvPr id="15385" name="Rectangle 29"/>
                <p:cNvSpPr/>
                <p:nvPr/>
              </p:nvSpPr>
              <p:spPr>
                <a:xfrm>
                  <a:off x="983" y="403"/>
                  <a:ext cx="384" cy="38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sz="2000" i="0" dirty="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</a:p>
                <a:p>
                  <a:pPr algn="ctr" eaLnBrk="0" hangingPunct="0">
                    <a:buClrTx/>
                  </a:pPr>
                  <a:endParaRPr lang="en-US" altLang="zh-CN" sz="2000" i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386" name="Rectangle 30"/>
                <p:cNvSpPr/>
                <p:nvPr/>
              </p:nvSpPr>
              <p:spPr>
                <a:xfrm>
                  <a:off x="940" y="403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5387" name="Group 31"/>
              <p:cNvGrpSpPr/>
              <p:nvPr/>
            </p:nvGrpSpPr>
            <p:grpSpPr>
              <a:xfrm>
                <a:off x="0" y="787"/>
                <a:ext cx="470" cy="384"/>
                <a:chOff x="0" y="787"/>
                <a:chExt cx="470" cy="384"/>
              </a:xfrm>
            </p:grpSpPr>
            <p:sp>
              <p:nvSpPr>
                <p:cNvPr id="15388" name="Rectangle 32"/>
                <p:cNvSpPr/>
                <p:nvPr/>
              </p:nvSpPr>
              <p:spPr>
                <a:xfrm>
                  <a:off x="43" y="787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sz="2000" i="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</a:p>
                <a:p>
                  <a:pPr algn="ctr" eaLnBrk="0" hangingPunct="0">
                    <a:buClrTx/>
                  </a:pPr>
                  <a:endParaRPr lang="en-US" altLang="zh-CN" sz="200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389" name="Rectangle 33"/>
                <p:cNvSpPr/>
                <p:nvPr/>
              </p:nvSpPr>
              <p:spPr>
                <a:xfrm>
                  <a:off x="0" y="787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5390" name="Group 34"/>
              <p:cNvGrpSpPr/>
              <p:nvPr/>
            </p:nvGrpSpPr>
            <p:grpSpPr>
              <a:xfrm>
                <a:off x="470" y="787"/>
                <a:ext cx="470" cy="384"/>
                <a:chOff x="470" y="787"/>
                <a:chExt cx="470" cy="384"/>
              </a:xfrm>
            </p:grpSpPr>
            <p:sp>
              <p:nvSpPr>
                <p:cNvPr id="15391" name="Rectangle 35"/>
                <p:cNvSpPr/>
                <p:nvPr/>
              </p:nvSpPr>
              <p:spPr>
                <a:xfrm>
                  <a:off x="513" y="787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sz="2000" i="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0</a:t>
                  </a:r>
                </a:p>
                <a:p>
                  <a:pPr algn="ctr" eaLnBrk="0" hangingPunct="0">
                    <a:buClrTx/>
                  </a:pPr>
                  <a:endParaRPr lang="en-US" altLang="zh-CN" sz="200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392" name="Rectangle 36"/>
                <p:cNvSpPr/>
                <p:nvPr/>
              </p:nvSpPr>
              <p:spPr>
                <a:xfrm>
                  <a:off x="470" y="787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5393" name="Group 37"/>
              <p:cNvGrpSpPr/>
              <p:nvPr/>
            </p:nvGrpSpPr>
            <p:grpSpPr>
              <a:xfrm>
                <a:off x="940" y="787"/>
                <a:ext cx="470" cy="384"/>
                <a:chOff x="940" y="787"/>
                <a:chExt cx="470" cy="384"/>
              </a:xfrm>
            </p:grpSpPr>
            <p:sp>
              <p:nvSpPr>
                <p:cNvPr id="15394" name="Rectangle 38"/>
                <p:cNvSpPr/>
                <p:nvPr/>
              </p:nvSpPr>
              <p:spPr>
                <a:xfrm>
                  <a:off x="983" y="787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sz="2000" i="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0</a:t>
                  </a:r>
                </a:p>
                <a:p>
                  <a:pPr algn="ctr" eaLnBrk="0" hangingPunct="0">
                    <a:buClrTx/>
                  </a:pPr>
                  <a:endParaRPr lang="en-US" altLang="zh-CN" sz="200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395" name="Rectangle 39"/>
                <p:cNvSpPr/>
                <p:nvPr/>
              </p:nvSpPr>
              <p:spPr>
                <a:xfrm>
                  <a:off x="940" y="787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5396" name="Group 40"/>
              <p:cNvGrpSpPr/>
              <p:nvPr/>
            </p:nvGrpSpPr>
            <p:grpSpPr>
              <a:xfrm>
                <a:off x="0" y="1171"/>
                <a:ext cx="470" cy="384"/>
                <a:chOff x="0" y="1171"/>
                <a:chExt cx="470" cy="384"/>
              </a:xfrm>
            </p:grpSpPr>
            <p:sp>
              <p:nvSpPr>
                <p:cNvPr id="15397" name="Rectangle 41"/>
                <p:cNvSpPr/>
                <p:nvPr/>
              </p:nvSpPr>
              <p:spPr>
                <a:xfrm>
                  <a:off x="43" y="1171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sz="2000" i="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0</a:t>
                  </a:r>
                </a:p>
                <a:p>
                  <a:pPr algn="ctr" eaLnBrk="0" hangingPunct="0">
                    <a:buClrTx/>
                  </a:pPr>
                  <a:endParaRPr lang="en-US" altLang="zh-CN" sz="200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398" name="Rectangle 42"/>
                <p:cNvSpPr/>
                <p:nvPr/>
              </p:nvSpPr>
              <p:spPr>
                <a:xfrm>
                  <a:off x="0" y="1171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5399" name="Group 43"/>
              <p:cNvGrpSpPr/>
              <p:nvPr/>
            </p:nvGrpSpPr>
            <p:grpSpPr>
              <a:xfrm>
                <a:off x="470" y="1171"/>
                <a:ext cx="470" cy="384"/>
                <a:chOff x="470" y="1171"/>
                <a:chExt cx="470" cy="384"/>
              </a:xfrm>
            </p:grpSpPr>
            <p:sp>
              <p:nvSpPr>
                <p:cNvPr id="15400" name="Rectangle 44"/>
                <p:cNvSpPr/>
                <p:nvPr/>
              </p:nvSpPr>
              <p:spPr>
                <a:xfrm>
                  <a:off x="513" y="1171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sz="2000" i="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</a:p>
                <a:p>
                  <a:pPr algn="ctr" eaLnBrk="0" hangingPunct="0">
                    <a:buClrTx/>
                  </a:pPr>
                  <a:endParaRPr lang="en-US" altLang="zh-CN" sz="200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401" name="Rectangle 45"/>
                <p:cNvSpPr/>
                <p:nvPr/>
              </p:nvSpPr>
              <p:spPr>
                <a:xfrm>
                  <a:off x="470" y="1171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5402" name="Group 46"/>
              <p:cNvGrpSpPr/>
              <p:nvPr/>
            </p:nvGrpSpPr>
            <p:grpSpPr>
              <a:xfrm>
                <a:off x="940" y="1171"/>
                <a:ext cx="470" cy="384"/>
                <a:chOff x="940" y="1171"/>
                <a:chExt cx="470" cy="384"/>
              </a:xfrm>
            </p:grpSpPr>
            <p:sp>
              <p:nvSpPr>
                <p:cNvPr id="15403" name="Rectangle 47"/>
                <p:cNvSpPr/>
                <p:nvPr/>
              </p:nvSpPr>
              <p:spPr>
                <a:xfrm>
                  <a:off x="983" y="1171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sz="2000" i="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0</a:t>
                  </a:r>
                </a:p>
                <a:p>
                  <a:pPr algn="ctr" eaLnBrk="0" hangingPunct="0">
                    <a:buClrTx/>
                  </a:pPr>
                  <a:endParaRPr lang="en-US" altLang="zh-CN" sz="200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404" name="Rectangle 48"/>
                <p:cNvSpPr/>
                <p:nvPr/>
              </p:nvSpPr>
              <p:spPr>
                <a:xfrm>
                  <a:off x="940" y="1171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5405" name="Group 49"/>
              <p:cNvGrpSpPr/>
              <p:nvPr/>
            </p:nvGrpSpPr>
            <p:grpSpPr>
              <a:xfrm>
                <a:off x="0" y="1555"/>
                <a:ext cx="470" cy="384"/>
                <a:chOff x="0" y="1555"/>
                <a:chExt cx="470" cy="384"/>
              </a:xfrm>
            </p:grpSpPr>
            <p:sp>
              <p:nvSpPr>
                <p:cNvPr id="15406" name="Rectangle 50"/>
                <p:cNvSpPr/>
                <p:nvPr/>
              </p:nvSpPr>
              <p:spPr>
                <a:xfrm>
                  <a:off x="43" y="1555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sz="2000" i="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0</a:t>
                  </a:r>
                </a:p>
                <a:p>
                  <a:pPr algn="ctr" eaLnBrk="0" hangingPunct="0">
                    <a:buClrTx/>
                  </a:pPr>
                  <a:endParaRPr lang="en-US" altLang="zh-CN" sz="200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407" name="Rectangle 51"/>
                <p:cNvSpPr/>
                <p:nvPr/>
              </p:nvSpPr>
              <p:spPr>
                <a:xfrm>
                  <a:off x="0" y="1555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5408" name="Group 52"/>
              <p:cNvGrpSpPr/>
              <p:nvPr/>
            </p:nvGrpSpPr>
            <p:grpSpPr>
              <a:xfrm>
                <a:off x="470" y="1555"/>
                <a:ext cx="470" cy="384"/>
                <a:chOff x="470" y="1555"/>
                <a:chExt cx="470" cy="384"/>
              </a:xfrm>
            </p:grpSpPr>
            <p:sp>
              <p:nvSpPr>
                <p:cNvPr id="15409" name="Rectangle 53"/>
                <p:cNvSpPr/>
                <p:nvPr/>
              </p:nvSpPr>
              <p:spPr>
                <a:xfrm>
                  <a:off x="513" y="1555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sz="2000" i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15410" name="Rectangle 54"/>
                <p:cNvSpPr/>
                <p:nvPr/>
              </p:nvSpPr>
              <p:spPr>
                <a:xfrm>
                  <a:off x="470" y="1555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5411" name="Group 55"/>
              <p:cNvGrpSpPr/>
              <p:nvPr/>
            </p:nvGrpSpPr>
            <p:grpSpPr>
              <a:xfrm>
                <a:off x="940" y="1555"/>
                <a:ext cx="470" cy="384"/>
                <a:chOff x="940" y="1555"/>
                <a:chExt cx="470" cy="384"/>
              </a:xfrm>
            </p:grpSpPr>
            <p:sp>
              <p:nvSpPr>
                <p:cNvPr id="15412" name="Rectangle 56"/>
                <p:cNvSpPr/>
                <p:nvPr/>
              </p:nvSpPr>
              <p:spPr>
                <a:xfrm>
                  <a:off x="983" y="1555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/>
                <a:p>
                  <a:pPr algn="ctr" eaLnBrk="0" hangingPunct="0">
                    <a:buClrTx/>
                  </a:pPr>
                  <a:r>
                    <a:rPr lang="en-US" altLang="zh-CN" sz="2000" i="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0</a:t>
                  </a:r>
                </a:p>
                <a:p>
                  <a:pPr algn="ctr" eaLnBrk="0" hangingPunct="0">
                    <a:buClrTx/>
                  </a:pPr>
                  <a:endParaRPr lang="en-US" altLang="zh-CN" sz="2000" i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413" name="Rectangle 57"/>
                <p:cNvSpPr/>
                <p:nvPr/>
              </p:nvSpPr>
              <p:spPr>
                <a:xfrm>
                  <a:off x="940" y="1555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>
                  <a:spAutoFit/>
                </a:bodyPr>
                <a:lstStyle/>
                <a:p>
                  <a:pPr>
                    <a:buClr>
                      <a:srgbClr val="0000FF"/>
                    </a:buClr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15414" name="Rectangle 58"/>
            <p:cNvSpPr/>
            <p:nvPr/>
          </p:nvSpPr>
          <p:spPr>
            <a:xfrm>
              <a:off x="-3" y="-3"/>
              <a:ext cx="1416" cy="1945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>
                <a:buClr>
                  <a:srgbClr val="0000FF"/>
                </a:buClr>
              </a:pP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0" name="Group 70"/>
          <p:cNvGrpSpPr/>
          <p:nvPr/>
        </p:nvGrpSpPr>
        <p:grpSpPr>
          <a:xfrm>
            <a:off x="323850" y="4149725"/>
            <a:ext cx="8569325" cy="2451100"/>
            <a:chOff x="204" y="2614"/>
            <a:chExt cx="5398" cy="1544"/>
          </a:xfrm>
        </p:grpSpPr>
        <p:sp>
          <p:nvSpPr>
            <p:cNvPr id="15416" name="AutoShape 63"/>
            <p:cNvSpPr/>
            <p:nvPr/>
          </p:nvSpPr>
          <p:spPr>
            <a:xfrm>
              <a:off x="204" y="2614"/>
              <a:ext cx="5398" cy="154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2F2F2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35001" dir="292884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buClr>
                  <a:srgbClr val="0000FF"/>
                </a:buClr>
              </a:pP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2929" name="AutoShape 65"/>
            <p:cNvSpPr>
              <a:spLocks noChangeArrowheads="1"/>
            </p:cNvSpPr>
            <p:nvPr/>
          </p:nvSpPr>
          <p:spPr bwMode="gray">
            <a:xfrm>
              <a:off x="385" y="2840"/>
              <a:ext cx="673" cy="66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>
                    <a:gamma/>
                    <a:tint val="72549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2930" name="Freeform 66"/>
            <p:cNvSpPr/>
            <p:nvPr/>
          </p:nvSpPr>
          <p:spPr bwMode="gray">
            <a:xfrm>
              <a:off x="439" y="2902"/>
              <a:ext cx="432" cy="482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42353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419" name="Text Box 68"/>
            <p:cNvSpPr txBox="1"/>
            <p:nvPr/>
          </p:nvSpPr>
          <p:spPr>
            <a:xfrm>
              <a:off x="1202" y="2704"/>
              <a:ext cx="4263" cy="14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Clr>
                  <a:srgbClr val="0000FF"/>
                </a:buClr>
              </a:pP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使用合取联结词时要注意的两点：</a:t>
              </a:r>
            </a:p>
            <a:p>
              <a:pPr>
                <a:buClr>
                  <a:srgbClr val="0000FF"/>
                </a:buClr>
                <a:buChar char="•"/>
              </a:pP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描述合取式的灵活性与多样性。</a:t>
              </a:r>
              <a:endParaRPr lang="en-US" altLang="zh-CN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buClr>
                  <a:srgbClr val="0000FF"/>
                </a:buClr>
              </a:pP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既</a:t>
              </a:r>
              <a:r>
                <a:rPr lang="en-US" altLang="zh-CN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又</a:t>
              </a:r>
              <a:r>
                <a:rPr lang="en-US" altLang="zh-CN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		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不但</a:t>
              </a:r>
              <a:r>
                <a:rPr lang="en-US" altLang="zh-CN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而且</a:t>
              </a:r>
              <a:r>
                <a:rPr lang="en-US" altLang="zh-CN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</a:p>
            <a:p>
              <a:pPr>
                <a:buClr>
                  <a:srgbClr val="0000FF"/>
                </a:buClr>
              </a:pPr>
              <a:r>
                <a:rPr lang="en-US" altLang="zh-CN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虽然</a:t>
              </a:r>
              <a:r>
                <a:rPr lang="en-US" altLang="zh-CN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但是</a:t>
              </a:r>
              <a:r>
                <a:rPr lang="en-US" altLang="zh-CN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	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一面</a:t>
              </a:r>
              <a:r>
                <a:rPr lang="en-US" altLang="zh-CN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一面</a:t>
              </a:r>
              <a:r>
                <a:rPr lang="en-US" altLang="zh-CN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</a:p>
            <a:p>
              <a:pPr>
                <a:buClr>
                  <a:srgbClr val="0000FF"/>
                </a:buClr>
                <a:buChar char="•"/>
              </a:pP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分清简单命题与复合命题。</a:t>
              </a:r>
              <a:b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不要见到“与”或“和”就使用联结词∧。</a:t>
              </a:r>
            </a:p>
          </p:txBody>
        </p:sp>
        <p:pic>
          <p:nvPicPr>
            <p:cNvPr id="15420" name="Picture 60" descr="GIF-26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" y="2917"/>
              <a:ext cx="499" cy="468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1.3 </a:t>
            </a:r>
            <a:r>
              <a:rPr lang="zh-CN" altLang="en-US" dirty="0"/>
              <a:t>将下列命题符号化</a:t>
            </a:r>
          </a:p>
        </p:txBody>
      </p:sp>
      <p:sp>
        <p:nvSpPr>
          <p:cNvPr id="16386" name="Rectangle 4"/>
          <p:cNvSpPr>
            <a:spLocks noGrp="1"/>
          </p:cNvSpPr>
          <p:nvPr>
            <p:ph idx="1"/>
          </p:nvPr>
        </p:nvSpPr>
        <p:spPr>
          <a:xfrm>
            <a:off x="152400" y="1143000"/>
            <a:ext cx="4635500" cy="2790825"/>
          </a:xfrm>
          <a:ln/>
        </p:spPr>
        <p:txBody>
          <a:bodyPr vert="horz" wrap="square" lIns="91440" tIns="45720" rIns="91440" bIns="45720" anchor="t"/>
          <a:lstStyle/>
          <a:p>
            <a:pPr marL="457200" indent="-457200" eaLnBrk="1" hangingPunct="1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(1)</a:t>
            </a:r>
            <a:r>
              <a:rPr lang="zh-CN" altLang="en-US" sz="2400" dirty="0">
                <a:ea typeface="宋体" panose="02010600030101010101" pitchFamily="2" charset="-122"/>
              </a:rPr>
              <a:t>吴颖既用功又聪明。</a:t>
            </a:r>
          </a:p>
          <a:p>
            <a:pPr marL="457200" indent="-457200" eaLnBrk="1" hangingPunct="1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(2)</a:t>
            </a:r>
            <a:r>
              <a:rPr lang="zh-CN" altLang="en-US" sz="2400" dirty="0">
                <a:ea typeface="宋体" panose="02010600030101010101" pitchFamily="2" charset="-122"/>
              </a:rPr>
              <a:t>吴颖不仅用功而且聪明。</a:t>
            </a:r>
          </a:p>
          <a:p>
            <a:pPr marL="457200" indent="-457200" eaLnBrk="1" hangingPunct="1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(3)</a:t>
            </a:r>
            <a:r>
              <a:rPr lang="zh-CN" altLang="en-US" sz="2400" dirty="0">
                <a:ea typeface="宋体" panose="02010600030101010101" pitchFamily="2" charset="-122"/>
              </a:rPr>
              <a:t>吴颖虽然聪明，但不用功。</a:t>
            </a:r>
          </a:p>
          <a:p>
            <a:pPr marL="457200" indent="-457200" eaLnBrk="1" hangingPunct="1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(4)</a:t>
            </a:r>
            <a:r>
              <a:rPr lang="zh-CN" altLang="en-US" sz="2400" dirty="0">
                <a:ea typeface="宋体" panose="02010600030101010101" pitchFamily="2" charset="-122"/>
              </a:rPr>
              <a:t>张辉与王丽都是三好学生。</a:t>
            </a:r>
          </a:p>
          <a:p>
            <a:pPr marL="457200" indent="-457200" eaLnBrk="1" hangingPunct="1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(5)</a:t>
            </a:r>
            <a:r>
              <a:rPr lang="zh-CN" altLang="en-US" sz="2400" dirty="0">
                <a:ea typeface="宋体" panose="02010600030101010101" pitchFamily="2" charset="-122"/>
              </a:rPr>
              <a:t>张辉与王丽是同学。 </a:t>
            </a:r>
          </a:p>
        </p:txBody>
      </p:sp>
      <p:sp>
        <p:nvSpPr>
          <p:cNvPr id="251909" name="Rectangle 5"/>
          <p:cNvSpPr/>
          <p:nvPr/>
        </p:nvSpPr>
        <p:spPr>
          <a:xfrm>
            <a:off x="4572000" y="1196975"/>
            <a:ext cx="3425825" cy="2286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>
              <a:spcBef>
                <a:spcPct val="25000"/>
              </a:spcBef>
              <a:buClrTx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吴颖用功。</a:t>
            </a:r>
          </a:p>
          <a:p>
            <a:pPr algn="just" eaLnBrk="0" hangingPunct="0">
              <a:spcBef>
                <a:spcPct val="25000"/>
              </a:spcBef>
              <a:buClrTx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吴颖聪明。</a:t>
            </a:r>
          </a:p>
          <a:p>
            <a:pPr algn="just" eaLnBrk="0" hangingPunct="0">
              <a:spcBef>
                <a:spcPct val="25000"/>
              </a:spcBef>
              <a:buClrTx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张辉是三好学生。</a:t>
            </a:r>
          </a:p>
          <a:p>
            <a:pPr algn="just" eaLnBrk="0" hangingPunct="0">
              <a:spcBef>
                <a:spcPct val="25000"/>
              </a:spcBef>
              <a:buClrTx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王丽是三好学生。</a:t>
            </a:r>
          </a:p>
          <a:p>
            <a:pPr algn="just" eaLnBrk="0" hangingPunct="0">
              <a:spcBef>
                <a:spcPct val="25000"/>
              </a:spcBef>
              <a:buClrTx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张辉与王丽是同学。</a:t>
            </a:r>
            <a:r>
              <a:rPr lang="zh-CN" altLang="en-US" b="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51910" name="Rectangle 6"/>
          <p:cNvSpPr/>
          <p:nvPr/>
        </p:nvSpPr>
        <p:spPr>
          <a:xfrm>
            <a:off x="6804025" y="4292600"/>
            <a:ext cx="1824038" cy="2286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25000"/>
              </a:spcBef>
              <a:buClrTx/>
            </a:pP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</a:p>
          <a:p>
            <a:pPr eaLnBrk="0" hangingPunct="0">
              <a:spcBef>
                <a:spcPct val="25000"/>
              </a:spcBef>
              <a:buClrTx/>
            </a:pP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</a:p>
          <a:p>
            <a:pPr eaLnBrk="0" hangingPunct="0">
              <a:spcBef>
                <a:spcPct val="25000"/>
              </a:spcBef>
              <a:buClrTx/>
            </a:pP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∧┐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</a:p>
          <a:p>
            <a:pPr eaLnBrk="0" hangingPunct="0">
              <a:spcBef>
                <a:spcPct val="25000"/>
              </a:spcBef>
              <a:buClrTx/>
            </a:pP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(4)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0" hangingPunct="0">
              <a:spcBef>
                <a:spcPct val="25000"/>
              </a:spcBef>
              <a:buClrTx/>
            </a:pPr>
            <a:r>
              <a:rPr lang="en-US" altLang="zh-CN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(5)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grpSp>
        <p:nvGrpSpPr>
          <p:cNvPr id="2" name="Group 12"/>
          <p:cNvGrpSpPr/>
          <p:nvPr/>
        </p:nvGrpSpPr>
        <p:grpSpPr>
          <a:xfrm>
            <a:off x="250825" y="4292600"/>
            <a:ext cx="5905500" cy="2303463"/>
            <a:chOff x="158" y="2704"/>
            <a:chExt cx="3720" cy="1451"/>
          </a:xfrm>
        </p:grpSpPr>
        <p:sp>
          <p:nvSpPr>
            <p:cNvPr id="16390" name="AutoShape 10"/>
            <p:cNvSpPr/>
            <p:nvPr/>
          </p:nvSpPr>
          <p:spPr>
            <a:xfrm>
              <a:off x="158" y="2704"/>
              <a:ext cx="3720" cy="1451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35001" dir="292884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buClr>
                  <a:srgbClr val="0000FF"/>
                </a:buClr>
              </a:pP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6391" name="Picture 8" descr="GIF-26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" y="2886"/>
              <a:ext cx="435" cy="40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392" name="Text Box 11"/>
            <p:cNvSpPr txBox="1"/>
            <p:nvPr/>
          </p:nvSpPr>
          <p:spPr>
            <a:xfrm>
              <a:off x="839" y="2855"/>
              <a:ext cx="2857" cy="12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25000"/>
                </a:lnSpc>
                <a:buClr>
                  <a:srgbClr val="0000FF"/>
                </a:buClr>
              </a:pP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解题要点：</a:t>
              </a:r>
            </a:p>
            <a:p>
              <a:pPr>
                <a:lnSpc>
                  <a:spcPct val="125000"/>
                </a:lnSpc>
                <a:buClr>
                  <a:srgbClr val="0000FF"/>
                </a:buClr>
              </a:pPr>
              <a:r>
                <a:rPr lang="en-US" altLang="zh-CN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(1)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正确理解命题含义。</a:t>
              </a:r>
            </a:p>
            <a:p>
              <a:pPr>
                <a:lnSpc>
                  <a:spcPct val="125000"/>
                </a:lnSpc>
                <a:buClr>
                  <a:srgbClr val="0000FF"/>
                </a:buClr>
              </a:pPr>
              <a:r>
                <a:rPr lang="en-US" altLang="zh-CN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(2)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找出原子命题并符号化。</a:t>
              </a:r>
            </a:p>
            <a:p>
              <a:pPr>
                <a:lnSpc>
                  <a:spcPct val="125000"/>
                </a:lnSpc>
                <a:buClr>
                  <a:srgbClr val="0000FF"/>
                </a:buClr>
              </a:pPr>
              <a:r>
                <a:rPr lang="en-US" altLang="zh-CN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(3)</a:t>
              </a:r>
              <a:r>
                <a:rPr lang="zh-CN" altLang="en-US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选择恰当的联结词。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1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1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1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19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19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9" grpId="0"/>
      <p:bldP spid="251910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>
            <a:alpha val="70000"/>
          </a:schemeClr>
        </a:solidFill>
        <a:ln w="12700" cap="sq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FF"/>
          </a:buClr>
          <a:buSzTx/>
          <a:buFont typeface="Wingdings" panose="05000000000000000000" pitchFamily="2" charset="2"/>
          <a:buNone/>
          <a:defRPr kumimoji="0" lang="zh-CN" altLang="en-US" sz="2400" b="1" i="1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>
            <a:alpha val="70000"/>
          </a:schemeClr>
        </a:solidFill>
        <a:ln w="12700" cap="sq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FF"/>
          </a:buClr>
          <a:buSzTx/>
          <a:buFont typeface="Wingdings" panose="05000000000000000000" pitchFamily="2" charset="2"/>
          <a:buNone/>
          <a:defRPr kumimoji="0" lang="zh-CN" altLang="en-US" sz="2400" b="1" i="1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3011</Words>
  <Application>Microsoft Office PowerPoint</Application>
  <PresentationFormat>全屏显示(4:3)</PresentationFormat>
  <Paragraphs>399</Paragraphs>
  <Slides>36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黑体</vt:lpstr>
      <vt:lpstr>华文行楷</vt:lpstr>
      <vt:lpstr>华文隶书</vt:lpstr>
      <vt:lpstr>楷体_GB2312</vt:lpstr>
      <vt:lpstr>宋体</vt:lpstr>
      <vt:lpstr>Arial</vt:lpstr>
      <vt:lpstr>Symbol</vt:lpstr>
      <vt:lpstr>Times New Roman</vt:lpstr>
      <vt:lpstr>Wingdings</vt:lpstr>
      <vt:lpstr>默认设计模板</vt:lpstr>
      <vt:lpstr>MS_ClipArt_Gallery.5</vt:lpstr>
      <vt:lpstr>Microsoft 公式 3.0</vt:lpstr>
      <vt:lpstr>PowerPoint 演示文稿</vt:lpstr>
      <vt:lpstr>本章内容</vt:lpstr>
      <vt:lpstr>1.1 命题与联结词</vt:lpstr>
      <vt:lpstr>基本概念</vt:lpstr>
      <vt:lpstr>例1.1 判断下列句子是否为命题。</vt:lpstr>
      <vt:lpstr>命题和真值的符号化</vt:lpstr>
      <vt:lpstr>否定(negation)</vt:lpstr>
      <vt:lpstr>合取(conjunction)</vt:lpstr>
      <vt:lpstr>例1.3 将下列命题符号化</vt:lpstr>
      <vt:lpstr>合取举例</vt:lpstr>
      <vt:lpstr>析取(disjunction)</vt:lpstr>
      <vt:lpstr>例1.4 将下列命题符号化</vt:lpstr>
      <vt:lpstr>蕴涵(implication)</vt:lpstr>
      <vt:lpstr>例1.5 将下列命题符号化，并指出其真值</vt:lpstr>
      <vt:lpstr>例1.5 将下列命题符号化，并指出其真值</vt:lpstr>
      <vt:lpstr>等价(two-way-implication)</vt:lpstr>
      <vt:lpstr>例1.6 将下列命题符号化，并讨论它们的真值</vt:lpstr>
      <vt:lpstr>例1.7</vt:lpstr>
      <vt:lpstr>1.2 命题公式及其赋值</vt:lpstr>
      <vt:lpstr>合式公式( wff )</vt:lpstr>
      <vt:lpstr>关于合式公式的说明</vt:lpstr>
      <vt:lpstr>公式的解释</vt:lpstr>
      <vt:lpstr>定义1.8 赋值或解释</vt:lpstr>
      <vt:lpstr>赋值举例</vt:lpstr>
      <vt:lpstr>定义1.9 真值表</vt:lpstr>
      <vt:lpstr>例1.8</vt:lpstr>
      <vt:lpstr>定义1.10 重言式、矛盾式、可满足式</vt:lpstr>
      <vt:lpstr>定义1.10的进一步说明</vt:lpstr>
      <vt:lpstr>例题1.9</vt:lpstr>
      <vt:lpstr>例题1.10</vt:lpstr>
      <vt:lpstr>本章主要内容</vt:lpstr>
      <vt:lpstr>本章学习要求</vt:lpstr>
      <vt:lpstr>本章典型习题</vt:lpstr>
      <vt:lpstr>例题：求公式 ┐(p→(q∧r)) 的真值表</vt:lpstr>
      <vt:lpstr>本章作业</vt:lpstr>
      <vt:lpstr>智力问题</vt:lpstr>
    </vt:vector>
  </TitlesOfParts>
  <Company>HEU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朴秀峰</dc:creator>
  <cp:lastModifiedBy>FUFU</cp:lastModifiedBy>
  <cp:revision>367</cp:revision>
  <dcterms:created xsi:type="dcterms:W3CDTF">2004-11-26T05:12:32Z</dcterms:created>
  <dcterms:modified xsi:type="dcterms:W3CDTF">2018-09-04T04:35:58Z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