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45" r:id="rId3"/>
    <p:sldId id="455" r:id="rId4"/>
    <p:sldId id="354" r:id="rId5"/>
    <p:sldId id="388" r:id="rId6"/>
    <p:sldId id="389" r:id="rId7"/>
    <p:sldId id="453" r:id="rId8"/>
    <p:sldId id="391" r:id="rId9"/>
    <p:sldId id="392" r:id="rId10"/>
    <p:sldId id="439" r:id="rId11"/>
    <p:sldId id="394" r:id="rId12"/>
    <p:sldId id="431" r:id="rId13"/>
    <p:sldId id="395" r:id="rId14"/>
    <p:sldId id="396" r:id="rId15"/>
    <p:sldId id="397" r:id="rId16"/>
    <p:sldId id="398" r:id="rId17"/>
    <p:sldId id="399" r:id="rId18"/>
    <p:sldId id="400" r:id="rId19"/>
    <p:sldId id="393" r:id="rId20"/>
    <p:sldId id="401" r:id="rId21"/>
    <p:sldId id="402" r:id="rId22"/>
    <p:sldId id="403" r:id="rId23"/>
    <p:sldId id="440" r:id="rId24"/>
    <p:sldId id="454" r:id="rId25"/>
    <p:sldId id="404" r:id="rId26"/>
    <p:sldId id="405" r:id="rId27"/>
    <p:sldId id="406" r:id="rId28"/>
    <p:sldId id="456" r:id="rId29"/>
    <p:sldId id="407" r:id="rId30"/>
    <p:sldId id="408" r:id="rId31"/>
    <p:sldId id="409" r:id="rId32"/>
    <p:sldId id="410" r:id="rId33"/>
    <p:sldId id="411" r:id="rId34"/>
    <p:sldId id="412" r:id="rId35"/>
    <p:sldId id="449" r:id="rId36"/>
    <p:sldId id="447" r:id="rId37"/>
    <p:sldId id="448" r:id="rId38"/>
    <p:sldId id="414" r:id="rId39"/>
    <p:sldId id="415" r:id="rId40"/>
    <p:sldId id="450" r:id="rId41"/>
    <p:sldId id="457" r:id="rId42"/>
    <p:sldId id="451" r:id="rId43"/>
    <p:sldId id="438" r:id="rId44"/>
    <p:sldId id="442" r:id="rId45"/>
    <p:sldId id="421" r:id="rId46"/>
    <p:sldId id="419" r:id="rId47"/>
    <p:sldId id="420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37" r:id="rId56"/>
    <p:sldId id="434" r:id="rId57"/>
    <p:sldId id="436" r:id="rId58"/>
    <p:sldId id="446" r:id="rId59"/>
    <p:sldId id="452" r:id="rId60"/>
    <p:sldId id="429" r:id="rId61"/>
    <p:sldId id="430" r:id="rId62"/>
    <p:sldId id="432" r:id="rId63"/>
    <p:sldId id="443" r:id="rId64"/>
    <p:sldId id="433" r:id="rId65"/>
  </p:sldIdLst>
  <p:sldSz cx="9144000" cy="6858000" type="screen4x3"/>
  <p:notesSz cx="6997700" cy="93091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45000"/>
      </a:spcBef>
      <a:spcAft>
        <a:spcPct val="0"/>
      </a:spcAft>
      <a:buClr>
        <a:srgbClr val="99CCCC"/>
      </a:buClr>
      <a:buFont typeface="Wingdings" panose="05000000000000000000" pitchFamily="2" charset="2"/>
      <a:buChar char="q"/>
      <a:defRPr sz="2800" b="1" i="0" u="none" kern="1200" baseline="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E72909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78787"/>
    <a:srgbClr val="CAD704"/>
    <a:srgbClr val="89A5C7"/>
    <a:srgbClr val="9ED67D"/>
    <a:srgbClr val="BBE0E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8"/>
    <p:restoredTop sz="78478" autoAdjust="0"/>
  </p:normalViewPr>
  <p:slideViewPr>
    <p:cSldViewPr showGuides="1">
      <p:cViewPr varScale="1">
        <p:scale>
          <a:sx n="54" d="100"/>
          <a:sy n="54" d="100"/>
        </p:scale>
        <p:origin x="13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t" anchorCtr="0" compatLnSpc="1"/>
          <a:lstStyle>
            <a:lvl1pPr algn="l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t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713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b" anchorCtr="0" compatLnSpc="1"/>
          <a:lstStyle>
            <a:lvl1pPr algn="l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75713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b" anchorCtr="0" compatLnSpc="1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‹#›</a:t>
            </a:fld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t" anchorCtr="0" compatLnSpc="1"/>
          <a:lstStyle>
            <a:lvl1pPr algn="l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t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25" y="688975"/>
            <a:ext cx="4692650" cy="3519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37063"/>
            <a:ext cx="5114925" cy="4208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t" anchorCtr="0" compatLnSpc="1"/>
          <a:lstStyle/>
          <a:p>
            <a:pPr marL="123825" marR="0" lvl="0" indent="-1238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579755" marR="0" lvl="1" indent="-1225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035050" marR="0" lvl="2" indent="-1206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490980" marR="0" lvl="3" indent="-11938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946275" marR="0" lvl="4" indent="-1174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337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5713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b" anchorCtr="0" compatLnSpc="1"/>
          <a:lstStyle>
            <a:lvl1pPr algn="l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75713"/>
            <a:ext cx="3052763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23" tIns="45862" rIns="91723" bIns="45862" numCol="1" anchor="b" anchorCtr="0" compatLnSpc="1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‹#›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79755" indent="-12255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90980" indent="-11938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970338" y="8875713"/>
            <a:ext cx="3052762" cy="458787"/>
          </a:xfrm>
          <a:prstGeom prst="rect">
            <a:avLst/>
          </a:prstGeom>
          <a:noFill/>
          <a:ln w="9525">
            <a:noFill/>
          </a:ln>
        </p:spPr>
        <p:txBody>
          <a:bodyPr lIns="91723" tIns="45862" rIns="91723" bIns="45862" anchor="b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1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8611" name="Rectangle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5"/>
          <p:cNvSpPr>
            <a:spLocks noGrp="1"/>
          </p:cNvSpPr>
          <p:nvPr>
            <p:ph type="body" idx="1"/>
          </p:nvPr>
        </p:nvSpPr>
        <p:spPr>
          <a:xfrm>
            <a:off x="915988" y="4437063"/>
            <a:ext cx="5114925" cy="4208462"/>
          </a:xfrm>
          <a:ln/>
        </p:spPr>
        <p:txBody>
          <a:bodyPr wrap="square" lIns="91723" tIns="45862" rIns="91723" bIns="45862" anchor="t"/>
          <a:lstStyle/>
          <a:p>
            <a:pPr lvl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970338" y="8875713"/>
            <a:ext cx="3052762" cy="458787"/>
          </a:xfrm>
          <a:prstGeom prst="rect">
            <a:avLst/>
          </a:prstGeom>
          <a:noFill/>
          <a:ln w="9525">
            <a:noFill/>
          </a:ln>
        </p:spPr>
        <p:txBody>
          <a:bodyPr lIns="91723" tIns="45862" rIns="91723" bIns="45862" anchor="b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4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915988" y="4437063"/>
            <a:ext cx="5114925" cy="4208462"/>
          </a:xfrm>
          <a:ln/>
        </p:spPr>
        <p:txBody>
          <a:bodyPr wrap="square" lIns="91723" tIns="45862" rIns="91723" bIns="45862" anchor="t"/>
          <a:lstStyle/>
          <a:p>
            <a:pPr lvl="0"/>
            <a:r>
              <a:rPr lang="zh-CN" altLang="en-US" sz="1400" dirty="0">
                <a:ea typeface="宋体" panose="02010600030101010101" pitchFamily="2" charset="-122"/>
              </a:rPr>
              <a:t>可以从例1.9和1.10两个例题中，引出等值式的概念。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970338" y="8875713"/>
            <a:ext cx="3052762" cy="458787"/>
          </a:xfrm>
          <a:prstGeom prst="rect">
            <a:avLst/>
          </a:prstGeom>
          <a:noFill/>
          <a:ln w="9525">
            <a:noFill/>
          </a:ln>
        </p:spPr>
        <p:txBody>
          <a:bodyPr lIns="91723" tIns="45862" rIns="91723" bIns="45862" anchor="b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9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915988" y="4437063"/>
            <a:ext cx="5114925" cy="4208462"/>
          </a:xfrm>
          <a:ln/>
        </p:spPr>
        <p:txBody>
          <a:bodyPr wrap="square" lIns="91723" tIns="45862" rIns="91723" bIns="45862" anchor="t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提示学生必须掌握16组基本的等值公式</a:t>
            </a: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满足对偶规律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970338" y="8875713"/>
            <a:ext cx="3052762" cy="458787"/>
          </a:xfrm>
          <a:prstGeom prst="rect">
            <a:avLst/>
          </a:prstGeom>
          <a:noFill/>
          <a:ln w="9525">
            <a:noFill/>
          </a:ln>
        </p:spPr>
        <p:txBody>
          <a:bodyPr lIns="91723" tIns="45862" rIns="91723" bIns="45862" anchor="b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12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15988" y="4437063"/>
            <a:ext cx="5114925" cy="4208462"/>
          </a:xfrm>
          <a:ln/>
        </p:spPr>
        <p:txBody>
          <a:bodyPr wrap="square" lIns="91723" tIns="45862" rIns="91723" bIns="45862" anchor="t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此处需对自反性、对称性、传递性进行</a:t>
            </a:r>
            <a:r>
              <a:rPr lang="zh-CN" altLang="en-US" dirty="0" smtClean="0">
                <a:ea typeface="宋体" panose="02010600030101010101" pitchFamily="2" charset="-122"/>
              </a:rPr>
              <a:t>解释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/>
            <a:r>
              <a:rPr lang="zh-CN" altLang="en-US" dirty="0" smtClean="0">
                <a:ea typeface="宋体" panose="02010600030101010101" pitchFamily="2" charset="-122"/>
              </a:rPr>
              <a:t>第三学时结束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2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970338" y="8875713"/>
            <a:ext cx="3052762" cy="458787"/>
          </a:xfrm>
          <a:prstGeom prst="rect">
            <a:avLst/>
          </a:prstGeom>
          <a:noFill/>
          <a:ln w="9525">
            <a:noFill/>
          </a:ln>
        </p:spPr>
        <p:txBody>
          <a:bodyPr lIns="91723" tIns="45862" rIns="91723" bIns="45862" anchor="b"/>
          <a:lstStyle/>
          <a:p>
            <a:pPr lvl="0" algn="r" defTabSz="917575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</a:rPr>
              <a:t>22</a:t>
            </a:fld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915988" y="4437063"/>
            <a:ext cx="5114925" cy="4208462"/>
          </a:xfrm>
          <a:ln/>
        </p:spPr>
        <p:txBody>
          <a:bodyPr wrap="square" lIns="91723" tIns="45862" rIns="91723" bIns="45862" anchor="t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根据此例可以引出范式的概念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单个文字既是简单析取式又是简单合取式</a:t>
            </a:r>
            <a:endParaRPr lang="en-US" altLang="zh-CN" dirty="0" smtClean="0"/>
          </a:p>
          <a:p>
            <a:r>
              <a:rPr lang="zh-CN" altLang="en-US" dirty="0" smtClean="0"/>
              <a:t>真值的取值情况的讨论</a:t>
            </a:r>
            <a:endParaRPr lang="en-US" altLang="zh-CN" dirty="0" smtClean="0"/>
          </a:p>
          <a:p>
            <a:r>
              <a:rPr lang="zh-CN" altLang="en-US" dirty="0" smtClean="0"/>
              <a:t>永真和永假的讨论？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7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2"/>
          <p:cNvSpPr>
            <a:spLocks noChangeArrowheads="1"/>
          </p:cNvSpPr>
          <p:nvPr/>
        </p:nvSpPr>
        <p:spPr bwMode="gray">
          <a:xfrm>
            <a:off x="0" y="1333500"/>
            <a:ext cx="9144000" cy="2247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SzTx/>
              <a:buFont typeface="Wingdings" panose="05000000000000000000" pitchFamily="2" charset="2"/>
              <a:buChar char="q"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70"/>
          <p:cNvGrpSpPr/>
          <p:nvPr/>
        </p:nvGrpSpPr>
        <p:grpSpPr>
          <a:xfrm>
            <a:off x="1143000" y="4202113"/>
            <a:ext cx="533400" cy="338137"/>
            <a:chOff x="613" y="2617"/>
            <a:chExt cx="491" cy="311"/>
          </a:xfrm>
        </p:grpSpPr>
        <p:sp>
          <p:nvSpPr>
            <p:cNvPr id="35" name="Oval 54"/>
            <p:cNvSpPr>
              <a:spLocks noChangeArrowheads="1"/>
            </p:cNvSpPr>
            <p:nvPr/>
          </p:nvSpPr>
          <p:spPr bwMode="invGray">
            <a:xfrm>
              <a:off x="613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Oval 55"/>
            <p:cNvSpPr>
              <a:spLocks noChangeArrowheads="1"/>
            </p:cNvSpPr>
            <p:nvPr/>
          </p:nvSpPr>
          <p:spPr bwMode="invGray">
            <a:xfrm>
              <a:off x="721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invGray">
            <a:xfrm>
              <a:off x="613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67"/>
            <p:cNvSpPr>
              <a:spLocks noChangeArrowheads="1"/>
            </p:cNvSpPr>
            <p:nvPr/>
          </p:nvSpPr>
          <p:spPr bwMode="invGray">
            <a:xfrm>
              <a:off x="901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Oval 68"/>
            <p:cNvSpPr>
              <a:spLocks noChangeArrowheads="1"/>
            </p:cNvSpPr>
            <p:nvPr/>
          </p:nvSpPr>
          <p:spPr bwMode="invGray">
            <a:xfrm>
              <a:off x="1009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Oval 69"/>
            <p:cNvSpPr>
              <a:spLocks noChangeArrowheads="1"/>
            </p:cNvSpPr>
            <p:nvPr/>
          </p:nvSpPr>
          <p:spPr bwMode="invGray">
            <a:xfrm>
              <a:off x="901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7213" y="3810000"/>
            <a:ext cx="7010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827213" y="4724400"/>
            <a:ext cx="6934200" cy="17526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3663" y="0"/>
            <a:ext cx="201612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5895975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0645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7467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q"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0645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43400" y="1371600"/>
            <a:ext cx="365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43400" y="3505200"/>
            <a:ext cx="3657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0645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buClrTx/>
              <a:buFontTx/>
              <a:buNone/>
              <a:defRPr kumimoji="0"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ClrTx/>
              <a:buFontTx/>
              <a:buNone/>
              <a:defRPr kumimoji="0"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>
              <a:spcBef>
                <a:spcPct val="50000"/>
              </a:spcBef>
              <a:buClrTx/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Rectangle 11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		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030" name="Rectangle 10"/>
          <p:cNvSpPr>
            <a:spLocks noGrp="1"/>
          </p:cNvSpPr>
          <p:nvPr>
            <p:ph type="title"/>
          </p:nvPr>
        </p:nvSpPr>
        <p:spPr>
          <a:xfrm>
            <a:off x="395288" y="0"/>
            <a:ext cx="8064500" cy="7620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graphicFrame>
        <p:nvGraphicFramePr>
          <p:cNvPr id="1031" name="Object 80"/>
          <p:cNvGraphicFramePr/>
          <p:nvPr userDrawn="1"/>
        </p:nvGraphicFramePr>
        <p:xfrm>
          <a:off x="323850" y="908050"/>
          <a:ext cx="8521700" cy="7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7" imgW="6858000" imgH="48895" progId="MS_ClipArt_Gallery.5">
                  <p:embed/>
                </p:oleObj>
              </mc:Choice>
              <mc:Fallback>
                <p:oleObj r:id="rId1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8521700" cy="7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" name="Group 83"/>
          <p:cNvGrpSpPr/>
          <p:nvPr userDrawn="1"/>
        </p:nvGrpSpPr>
        <p:grpSpPr>
          <a:xfrm>
            <a:off x="107950" y="5013325"/>
            <a:ext cx="431800" cy="1550988"/>
            <a:chOff x="0" y="3182"/>
            <a:chExt cx="808" cy="998"/>
          </a:xfrm>
        </p:grpSpPr>
        <p:grpSp>
          <p:nvGrpSpPr>
            <p:cNvPr id="1035" name="Group 84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48" name="Freeform 85"/>
              <p:cNvSpPr/>
              <p:nvPr/>
            </p:nvSpPr>
            <p:spPr>
              <a:xfrm>
                <a:off x="1733" y="1324"/>
                <a:ext cx="77" cy="610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11" y="254"/>
                  </a:cxn>
                  <a:cxn ang="0">
                    <a:pos x="22" y="418"/>
                  </a:cxn>
                  <a:cxn ang="0">
                    <a:pos x="30" y="540"/>
                  </a:cxn>
                  <a:cxn ang="0">
                    <a:pos x="28" y="587"/>
                  </a:cxn>
                  <a:cxn ang="0">
                    <a:pos x="47" y="587"/>
                  </a:cxn>
                  <a:cxn ang="0">
                    <a:pos x="52" y="518"/>
                  </a:cxn>
                  <a:cxn ang="0">
                    <a:pos x="55" y="411"/>
                  </a:cxn>
                  <a:cxn ang="0">
                    <a:pos x="61" y="311"/>
                  </a:cxn>
                  <a:cxn ang="0">
                    <a:pos x="64" y="238"/>
                  </a:cxn>
                  <a:cxn ang="0">
                    <a:pos x="70" y="129"/>
                  </a:cxn>
                  <a:cxn ang="0">
                    <a:pos x="78" y="33"/>
                  </a:cxn>
                  <a:cxn ang="0">
                    <a:pos x="73" y="11"/>
                  </a:cxn>
                  <a:cxn ang="0">
                    <a:pos x="65" y="0"/>
                  </a:cxn>
                  <a:cxn ang="0">
                    <a:pos x="56" y="115"/>
                  </a:cxn>
                  <a:cxn ang="0">
                    <a:pos x="48" y="212"/>
                  </a:cxn>
                  <a:cxn ang="0">
                    <a:pos x="46" y="290"/>
                  </a:cxn>
                  <a:cxn ang="0">
                    <a:pos x="43" y="369"/>
                  </a:cxn>
                  <a:cxn ang="0">
                    <a:pos x="34" y="451"/>
                  </a:cxn>
                  <a:cxn ang="0">
                    <a:pos x="25" y="309"/>
                  </a:cxn>
                  <a:cxn ang="0">
                    <a:pos x="15" y="178"/>
                  </a:cxn>
                  <a:cxn ang="0">
                    <a:pos x="0" y="51"/>
                  </a:cxn>
                </a:cxnLst>
                <a:rect l="0" t="0" r="0" b="0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86"/>
              <p:cNvSpPr/>
              <p:nvPr/>
            </p:nvSpPr>
            <p:spPr>
              <a:xfrm>
                <a:off x="1789" y="1583"/>
                <a:ext cx="122" cy="343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10" y="220"/>
                  </a:cxn>
                  <a:cxn ang="0">
                    <a:pos x="20" y="274"/>
                  </a:cxn>
                  <a:cxn ang="0">
                    <a:pos x="26" y="314"/>
                  </a:cxn>
                  <a:cxn ang="0">
                    <a:pos x="25" y="330"/>
                  </a:cxn>
                  <a:cxn ang="0">
                    <a:pos x="42" y="330"/>
                  </a:cxn>
                  <a:cxn ang="0">
                    <a:pos x="46" y="307"/>
                  </a:cxn>
                  <a:cxn ang="0">
                    <a:pos x="48" y="271"/>
                  </a:cxn>
                  <a:cxn ang="0">
                    <a:pos x="54" y="240"/>
                  </a:cxn>
                  <a:cxn ang="0">
                    <a:pos x="57" y="214"/>
                  </a:cxn>
                  <a:cxn ang="0">
                    <a:pos x="62" y="179"/>
                  </a:cxn>
                  <a:cxn ang="0">
                    <a:pos x="69" y="147"/>
                  </a:cxn>
                  <a:cxn ang="0">
                    <a:pos x="74" y="121"/>
                  </a:cxn>
                  <a:cxn ang="0">
                    <a:pos x="80" y="90"/>
                  </a:cxn>
                  <a:cxn ang="0">
                    <a:pos x="89" y="63"/>
                  </a:cxn>
                  <a:cxn ang="0">
                    <a:pos x="102" y="37"/>
                  </a:cxn>
                  <a:cxn ang="0">
                    <a:pos x="119" y="15"/>
                  </a:cxn>
                  <a:cxn ang="0">
                    <a:pos x="125" y="5"/>
                  </a:cxn>
                  <a:cxn ang="0">
                    <a:pos x="118" y="0"/>
                  </a:cxn>
                  <a:cxn ang="0">
                    <a:pos x="107" y="10"/>
                  </a:cxn>
                  <a:cxn ang="0">
                    <a:pos x="89" y="30"/>
                  </a:cxn>
                  <a:cxn ang="0">
                    <a:pos x="78" y="54"/>
                  </a:cxn>
                  <a:cxn ang="0">
                    <a:pos x="69" y="78"/>
                  </a:cxn>
                  <a:cxn ang="0">
                    <a:pos x="63" y="107"/>
                  </a:cxn>
                  <a:cxn ang="0">
                    <a:pos x="58" y="138"/>
                  </a:cxn>
                  <a:cxn ang="0">
                    <a:pos x="50" y="175"/>
                  </a:cxn>
                  <a:cxn ang="0">
                    <a:pos x="43" y="205"/>
                  </a:cxn>
                  <a:cxn ang="0">
                    <a:pos x="40" y="232"/>
                  </a:cxn>
                  <a:cxn ang="0">
                    <a:pos x="39" y="257"/>
                  </a:cxn>
                  <a:cxn ang="0">
                    <a:pos x="33" y="285"/>
                  </a:cxn>
                  <a:cxn ang="0">
                    <a:pos x="22" y="239"/>
                  </a:cxn>
                  <a:cxn ang="0">
                    <a:pos x="13" y="195"/>
                  </a:cxn>
                  <a:cxn ang="0">
                    <a:pos x="0" y="152"/>
                  </a:cxn>
                </a:cxnLst>
                <a:rect l="0" t="0" r="0" b="0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87"/>
              <p:cNvSpPr/>
              <p:nvPr/>
            </p:nvSpPr>
            <p:spPr>
              <a:xfrm>
                <a:off x="1685" y="1239"/>
                <a:ext cx="264" cy="391"/>
              </a:xfrm>
              <a:custGeom>
                <a:avLst/>
                <a:gdLst/>
                <a:ahLst/>
                <a:cxnLst>
                  <a:cxn ang="0">
                    <a:pos x="104" y="123"/>
                  </a:cxn>
                  <a:cxn ang="0">
                    <a:pos x="113" y="135"/>
                  </a:cxn>
                  <a:cxn ang="0">
                    <a:pos x="160" y="114"/>
                  </a:cxn>
                  <a:cxn ang="0">
                    <a:pos x="205" y="81"/>
                  </a:cxn>
                  <a:cxn ang="0">
                    <a:pos x="227" y="46"/>
                  </a:cxn>
                  <a:cxn ang="0">
                    <a:pos x="214" y="76"/>
                  </a:cxn>
                  <a:cxn ang="0">
                    <a:pos x="180" y="109"/>
                  </a:cxn>
                  <a:cxn ang="0">
                    <a:pos x="139" y="138"/>
                  </a:cxn>
                  <a:cxn ang="0">
                    <a:pos x="99" y="159"/>
                  </a:cxn>
                  <a:cxn ang="0">
                    <a:pos x="116" y="178"/>
                  </a:cxn>
                  <a:cxn ang="0">
                    <a:pos x="152" y="180"/>
                  </a:cxn>
                  <a:cxn ang="0">
                    <a:pos x="197" y="187"/>
                  </a:cxn>
                  <a:cxn ang="0">
                    <a:pos x="233" y="204"/>
                  </a:cxn>
                  <a:cxn ang="0">
                    <a:pos x="245" y="215"/>
                  </a:cxn>
                  <a:cxn ang="0">
                    <a:pos x="207" y="204"/>
                  </a:cxn>
                  <a:cxn ang="0">
                    <a:pos x="159" y="198"/>
                  </a:cxn>
                  <a:cxn ang="0">
                    <a:pos x="111" y="195"/>
                  </a:cxn>
                  <a:cxn ang="0">
                    <a:pos x="85" y="203"/>
                  </a:cxn>
                  <a:cxn ang="0">
                    <a:pos x="90" y="248"/>
                  </a:cxn>
                  <a:cxn ang="0">
                    <a:pos x="90" y="307"/>
                  </a:cxn>
                  <a:cxn ang="0">
                    <a:pos x="74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6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77" y="127"/>
                  </a:cxn>
                  <a:cxn ang="0">
                    <a:pos x="103" y="87"/>
                  </a:cxn>
                  <a:cxn ang="0">
                    <a:pos x="136" y="39"/>
                  </a:cxn>
                  <a:cxn ang="0">
                    <a:pos x="162" y="6"/>
                  </a:cxn>
                  <a:cxn ang="0">
                    <a:pos x="160" y="29"/>
                  </a:cxn>
                  <a:cxn ang="0">
                    <a:pos x="134" y="76"/>
                  </a:cxn>
                </a:cxnLst>
                <a:rect l="0" t="0" r="0" b="0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51" name="Group 88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53" name="Freeform 89"/>
                <p:cNvSpPr/>
                <p:nvPr/>
              </p:nvSpPr>
              <p:spPr>
                <a:xfrm>
                  <a:off x="1736" y="1450"/>
                  <a:ext cx="454" cy="358"/>
                </a:xfrm>
                <a:custGeom>
                  <a:avLst/>
                  <a:gdLst/>
                  <a:ahLst/>
                  <a:cxnLst>
                    <a:cxn ang="0">
                      <a:pos x="183" y="48"/>
                    </a:cxn>
                    <a:cxn ang="0">
                      <a:pos x="222" y="17"/>
                    </a:cxn>
                    <a:cxn ang="0">
                      <a:pos x="269" y="3"/>
                    </a:cxn>
                    <a:cxn ang="0">
                      <a:pos x="321" y="2"/>
                    </a:cxn>
                    <a:cxn ang="0">
                      <a:pos x="334" y="7"/>
                    </a:cxn>
                    <a:cxn ang="0">
                      <a:pos x="299" y="18"/>
                    </a:cxn>
                    <a:cxn ang="0">
                      <a:pos x="260" y="29"/>
                    </a:cxn>
                    <a:cxn ang="0">
                      <a:pos x="214" y="64"/>
                    </a:cxn>
                    <a:cxn ang="0">
                      <a:pos x="209" y="108"/>
                    </a:cxn>
                    <a:cxn ang="0">
                      <a:pos x="277" y="80"/>
                    </a:cxn>
                    <a:cxn ang="0">
                      <a:pos x="331" y="76"/>
                    </a:cxn>
                    <a:cxn ang="0">
                      <a:pos x="389" y="83"/>
                    </a:cxn>
                    <a:cxn ang="0">
                      <a:pos x="457" y="91"/>
                    </a:cxn>
                    <a:cxn ang="0">
                      <a:pos x="458" y="92"/>
                    </a:cxn>
                    <a:cxn ang="0">
                      <a:pos x="392" y="95"/>
                    </a:cxn>
                    <a:cxn ang="0">
                      <a:pos x="332" y="96"/>
                    </a:cxn>
                    <a:cxn ang="0">
                      <a:pos x="279" y="103"/>
                    </a:cxn>
                    <a:cxn ang="0">
                      <a:pos x="220" y="118"/>
                    </a:cxn>
                    <a:cxn ang="0">
                      <a:pos x="244" y="141"/>
                    </a:cxn>
                    <a:cxn ang="0">
                      <a:pos x="262" y="163"/>
                    </a:cxn>
                    <a:cxn ang="0">
                      <a:pos x="202" y="143"/>
                    </a:cxn>
                    <a:cxn ang="0">
                      <a:pos x="191" y="156"/>
                    </a:cxn>
                    <a:cxn ang="0">
                      <a:pos x="255" y="166"/>
                    </a:cxn>
                    <a:cxn ang="0">
                      <a:pos x="310" y="180"/>
                    </a:cxn>
                    <a:cxn ang="0">
                      <a:pos x="353" y="218"/>
                    </a:cxn>
                    <a:cxn ang="0">
                      <a:pos x="386" y="268"/>
                    </a:cxn>
                    <a:cxn ang="0">
                      <a:pos x="378" y="277"/>
                    </a:cxn>
                    <a:cxn ang="0">
                      <a:pos x="334" y="245"/>
                    </a:cxn>
                    <a:cxn ang="0">
                      <a:pos x="284" y="210"/>
                    </a:cxn>
                    <a:cxn ang="0">
                      <a:pos x="232" y="186"/>
                    </a:cxn>
                    <a:cxn ang="0">
                      <a:pos x="198" y="178"/>
                    </a:cxn>
                    <a:cxn ang="0">
                      <a:pos x="227" y="217"/>
                    </a:cxn>
                    <a:cxn ang="0">
                      <a:pos x="262" y="268"/>
                    </a:cxn>
                    <a:cxn ang="0">
                      <a:pos x="281" y="315"/>
                    </a:cxn>
                    <a:cxn ang="0">
                      <a:pos x="280" y="359"/>
                    </a:cxn>
                    <a:cxn ang="0">
                      <a:pos x="255" y="311"/>
                    </a:cxn>
                    <a:cxn ang="0">
                      <a:pos x="229" y="260"/>
                    </a:cxn>
                    <a:cxn ang="0">
                      <a:pos x="199" y="212"/>
                    </a:cxn>
                    <a:cxn ang="0">
                      <a:pos x="172" y="171"/>
                    </a:cxn>
                    <a:cxn ang="0">
                      <a:pos x="127" y="195"/>
                    </a:cxn>
                    <a:cxn ang="0">
                      <a:pos x="89" y="253"/>
                    </a:cxn>
                    <a:cxn ang="0">
                      <a:pos x="57" y="313"/>
                    </a:cxn>
                    <a:cxn ang="0">
                      <a:pos x="21" y="368"/>
                    </a:cxn>
                    <a:cxn ang="0">
                      <a:pos x="8" y="361"/>
                    </a:cxn>
                    <a:cxn ang="0">
                      <a:pos x="52" y="292"/>
                    </a:cxn>
                    <a:cxn ang="0">
                      <a:pos x="91" y="239"/>
                    </a:cxn>
                    <a:cxn ang="0">
                      <a:pos x="124" y="186"/>
                    </a:cxn>
                    <a:cxn ang="0">
                      <a:pos x="153" y="144"/>
                    </a:cxn>
                    <a:cxn ang="0">
                      <a:pos x="108" y="95"/>
                    </a:cxn>
                    <a:cxn ang="0">
                      <a:pos x="46" y="69"/>
                    </a:cxn>
                    <a:cxn ang="0">
                      <a:pos x="23" y="53"/>
                    </a:cxn>
                    <a:cxn ang="0">
                      <a:pos x="69" y="70"/>
                    </a:cxn>
                    <a:cxn ang="0">
                      <a:pos x="134" y="103"/>
                    </a:cxn>
                  </a:cxnLst>
                  <a:rect l="0" t="0" r="0" b="0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90"/>
                <p:cNvSpPr/>
                <p:nvPr/>
              </p:nvSpPr>
              <p:spPr>
                <a:xfrm>
                  <a:off x="1899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0" b="0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91"/>
                <p:cNvSpPr/>
                <p:nvPr/>
              </p:nvSpPr>
              <p:spPr>
                <a:xfrm>
                  <a:off x="1715" y="1535"/>
                  <a:ext cx="172" cy="50"/>
                </a:xfrm>
                <a:custGeom>
                  <a:avLst/>
                  <a:gdLst/>
                  <a:ahLst/>
                  <a:cxnLst>
                    <a:cxn ang="0">
                      <a:pos x="173" y="49"/>
                    </a:cxn>
                    <a:cxn ang="0">
                      <a:pos x="170" y="40"/>
                    </a:cxn>
                    <a:cxn ang="0">
                      <a:pos x="166" y="33"/>
                    </a:cxn>
                    <a:cxn ang="0">
                      <a:pos x="163" y="31"/>
                    </a:cxn>
                    <a:cxn ang="0">
                      <a:pos x="156" y="29"/>
                    </a:cxn>
                    <a:cxn ang="0">
                      <a:pos x="150" y="27"/>
                    </a:cxn>
                    <a:cxn ang="0">
                      <a:pos x="143" y="29"/>
                    </a:cxn>
                    <a:cxn ang="0">
                      <a:pos x="135" y="30"/>
                    </a:cxn>
                    <a:cxn ang="0">
                      <a:pos x="126" y="27"/>
                    </a:cxn>
                    <a:cxn ang="0">
                      <a:pos x="114" y="22"/>
                    </a:cxn>
                    <a:cxn ang="0">
                      <a:pos x="103" y="18"/>
                    </a:cxn>
                    <a:cxn ang="0">
                      <a:pos x="95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4" y="16"/>
                    </a:cxn>
                    <a:cxn ang="0">
                      <a:pos x="102" y="19"/>
                    </a:cxn>
                    <a:cxn ang="0">
                      <a:pos x="111" y="23"/>
                    </a:cxn>
                    <a:cxn ang="0">
                      <a:pos x="119" y="27"/>
                    </a:cxn>
                    <a:cxn ang="0">
                      <a:pos x="128" y="31"/>
                    </a:cxn>
                    <a:cxn ang="0">
                      <a:pos x="132" y="32"/>
                    </a:cxn>
                    <a:cxn ang="0">
                      <a:pos x="137" y="31"/>
                    </a:cxn>
                    <a:cxn ang="0">
                      <a:pos x="143" y="34"/>
                    </a:cxn>
                    <a:cxn ang="0">
                      <a:pos x="149" y="37"/>
                    </a:cxn>
                    <a:cxn ang="0">
                      <a:pos x="155" y="40"/>
                    </a:cxn>
                    <a:cxn ang="0">
                      <a:pos x="164" y="44"/>
                    </a:cxn>
                    <a:cxn ang="0">
                      <a:pos x="170" y="46"/>
                    </a:cxn>
                    <a:cxn ang="0">
                      <a:pos x="173" y="49"/>
                    </a:cxn>
                  </a:cxnLst>
                  <a:rect l="0" t="0" r="0" b="0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92"/>
                <p:cNvSpPr/>
                <p:nvPr/>
              </p:nvSpPr>
              <p:spPr>
                <a:xfrm>
                  <a:off x="1706" y="1547"/>
                  <a:ext cx="178" cy="21"/>
                </a:xfrm>
                <a:custGeom>
                  <a:avLst/>
                  <a:gdLst/>
                  <a:ahLst/>
                  <a:cxnLst>
                    <a:cxn ang="0">
                      <a:pos x="179" y="20"/>
                    </a:cxn>
                    <a:cxn ang="0">
                      <a:pos x="174" y="18"/>
                    </a:cxn>
                    <a:cxn ang="0">
                      <a:pos x="169" y="16"/>
                    </a:cxn>
                    <a:cxn ang="0">
                      <a:pos x="164" y="13"/>
                    </a:cxn>
                    <a:cxn ang="0">
                      <a:pos x="158" y="12"/>
                    </a:cxn>
                    <a:cxn ang="0">
                      <a:pos x="152" y="10"/>
                    </a:cxn>
                    <a:cxn ang="0">
                      <a:pos x="144" y="6"/>
                    </a:cxn>
                    <a:cxn ang="0">
                      <a:pos x="137" y="3"/>
                    </a:cxn>
                    <a:cxn ang="0">
                      <a:pos x="131" y="2"/>
                    </a:cxn>
                    <a:cxn ang="0">
                      <a:pos x="123" y="3"/>
                    </a:cxn>
                    <a:cxn ang="0">
                      <a:pos x="113" y="5"/>
                    </a:cxn>
                    <a:cxn ang="0">
                      <a:pos x="109" y="5"/>
                    </a:cxn>
                    <a:cxn ang="0">
                      <a:pos x="96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7" y="7"/>
                    </a:cxn>
                    <a:cxn ang="0">
                      <a:pos x="111" y="6"/>
                    </a:cxn>
                    <a:cxn ang="0">
                      <a:pos x="123" y="7"/>
                    </a:cxn>
                    <a:cxn ang="0">
                      <a:pos x="132" y="10"/>
                    </a:cxn>
                    <a:cxn ang="0">
                      <a:pos x="141" y="12"/>
                    </a:cxn>
                    <a:cxn ang="0">
                      <a:pos x="151" y="14"/>
                    </a:cxn>
                    <a:cxn ang="0">
                      <a:pos x="162" y="17"/>
                    </a:cxn>
                    <a:cxn ang="0">
                      <a:pos x="170" y="18"/>
                    </a:cxn>
                    <a:cxn ang="0">
                      <a:pos x="179" y="20"/>
                    </a:cxn>
                  </a:cxnLst>
                  <a:rect l="0" t="0" r="0" b="0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2" name="Freeform 93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0" b="0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6" name="Group 94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37" name="Group 95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6" name="Freeform 96"/>
                <p:cNvSpPr/>
                <p:nvPr/>
              </p:nvSpPr>
              <p:spPr>
                <a:xfrm>
                  <a:off x="2392" y="1367"/>
                  <a:ext cx="92" cy="628"/>
                </a:xfrm>
                <a:custGeom>
                  <a:avLst/>
                  <a:gdLst/>
                  <a:ahLst/>
                  <a:cxnLst>
                    <a:cxn ang="0">
                      <a:pos x="91" y="282"/>
                    </a:cxn>
                    <a:cxn ang="0">
                      <a:pos x="83" y="405"/>
                    </a:cxn>
                    <a:cxn ang="0">
                      <a:pos x="75" y="505"/>
                    </a:cxn>
                    <a:cxn ang="0">
                      <a:pos x="70" y="579"/>
                    </a:cxn>
                    <a:cxn ang="0">
                      <a:pos x="71" y="607"/>
                    </a:cxn>
                    <a:cxn ang="0">
                      <a:pos x="60" y="607"/>
                    </a:cxn>
                    <a:cxn ang="0">
                      <a:pos x="57" y="565"/>
                    </a:cxn>
                    <a:cxn ang="0">
                      <a:pos x="55" y="500"/>
                    </a:cxn>
                    <a:cxn ang="0">
                      <a:pos x="51" y="440"/>
                    </a:cxn>
                    <a:cxn ang="0">
                      <a:pos x="49" y="396"/>
                    </a:cxn>
                    <a:cxn ang="0">
                      <a:pos x="45" y="330"/>
                    </a:cxn>
                    <a:cxn ang="0">
                      <a:pos x="40" y="273"/>
                    </a:cxn>
                    <a:cxn ang="0">
                      <a:pos x="35" y="221"/>
                    </a:cxn>
                    <a:cxn ang="0">
                      <a:pos x="31" y="168"/>
                    </a:cxn>
                    <a:cxn ang="0">
                      <a:pos x="24" y="115"/>
                    </a:cxn>
                    <a:cxn ang="0">
                      <a:pos x="17" y="71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58"/>
                    </a:cxn>
                    <a:cxn ang="0">
                      <a:pos x="33" y="98"/>
                    </a:cxn>
                    <a:cxn ang="0">
                      <a:pos x="40" y="144"/>
                    </a:cxn>
                    <a:cxn ang="0">
                      <a:pos x="44" y="199"/>
                    </a:cxn>
                    <a:cxn ang="0">
                      <a:pos x="48" y="251"/>
                    </a:cxn>
                    <a:cxn ang="0">
                      <a:pos x="55" y="322"/>
                    </a:cxn>
                    <a:cxn ang="0">
                      <a:pos x="59" y="380"/>
                    </a:cxn>
                    <a:cxn ang="0">
                      <a:pos x="61" y="426"/>
                    </a:cxn>
                    <a:cxn ang="0">
                      <a:pos x="63" y="474"/>
                    </a:cxn>
                    <a:cxn ang="0">
                      <a:pos x="68" y="525"/>
                    </a:cxn>
                    <a:cxn ang="0">
                      <a:pos x="73" y="439"/>
                    </a:cxn>
                    <a:cxn ang="0">
                      <a:pos x="80" y="358"/>
                    </a:cxn>
                    <a:cxn ang="0">
                      <a:pos x="91" y="282"/>
                    </a:cxn>
                  </a:cxnLst>
                  <a:rect l="0" t="0" r="0" b="0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97"/>
                <p:cNvSpPr/>
                <p:nvPr/>
              </p:nvSpPr>
              <p:spPr>
                <a:xfrm>
                  <a:off x="2246" y="1201"/>
                  <a:ext cx="247" cy="466"/>
                </a:xfrm>
                <a:custGeom>
                  <a:avLst/>
                  <a:gdLst/>
                  <a:ahLst/>
                  <a:cxnLst>
                    <a:cxn ang="0">
                      <a:pos x="139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3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9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7" y="236"/>
                    </a:cxn>
                    <a:cxn ang="0">
                      <a:pos x="128" y="214"/>
                    </a:cxn>
                    <a:cxn ang="0">
                      <a:pos x="118" y="323"/>
                    </a:cxn>
                    <a:cxn ang="0">
                      <a:pos x="141" y="439"/>
                    </a:cxn>
                    <a:cxn ang="0">
                      <a:pos x="131" y="313"/>
                    </a:cxn>
                    <a:cxn ang="0">
                      <a:pos x="130" y="223"/>
                    </a:cxn>
                    <a:cxn ang="0">
                      <a:pos x="150" y="189"/>
                    </a:cxn>
                    <a:cxn ang="0">
                      <a:pos x="191" y="298"/>
                    </a:cxn>
                    <a:cxn ang="0">
                      <a:pos x="226" y="411"/>
                    </a:cxn>
                    <a:cxn ang="0">
                      <a:pos x="196" y="292"/>
                    </a:cxn>
                    <a:cxn ang="0">
                      <a:pos x="163" y="190"/>
                    </a:cxn>
                    <a:cxn ang="0">
                      <a:pos x="167" y="121"/>
                    </a:cxn>
                    <a:cxn ang="0">
                      <a:pos x="197" y="130"/>
                    </a:cxn>
                    <a:cxn ang="0">
                      <a:pos x="243" y="125"/>
                    </a:cxn>
                    <a:cxn ang="0">
                      <a:pos x="219" y="122"/>
                    </a:cxn>
                    <a:cxn ang="0">
                      <a:pos x="166" y="144"/>
                    </a:cxn>
                    <a:cxn ang="0">
                      <a:pos x="197" y="109"/>
                    </a:cxn>
                    <a:cxn ang="0">
                      <a:pos x="247" y="101"/>
                    </a:cxn>
                    <a:cxn ang="0">
                      <a:pos x="232" y="88"/>
                    </a:cxn>
                    <a:cxn ang="0">
                      <a:pos x="166" y="138"/>
                    </a:cxn>
                    <a:cxn ang="0">
                      <a:pos x="175" y="99"/>
                    </a:cxn>
                    <a:cxn ang="0">
                      <a:pos x="229" y="61"/>
                    </a:cxn>
                    <a:cxn ang="0">
                      <a:pos x="191" y="82"/>
                    </a:cxn>
                    <a:cxn ang="0">
                      <a:pos x="150" y="109"/>
                    </a:cxn>
                  </a:cxnLst>
                  <a:rect l="0" t="0" r="0" b="0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" name="Group 98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39" name="Freeform 99"/>
                <p:cNvSpPr/>
                <p:nvPr/>
              </p:nvSpPr>
              <p:spPr>
                <a:xfrm>
                  <a:off x="2163" y="1525"/>
                  <a:ext cx="131" cy="496"/>
                </a:xfrm>
                <a:custGeom>
                  <a:avLst/>
                  <a:gdLst/>
                  <a:ahLst/>
                  <a:cxnLst>
                    <a:cxn ang="0">
                      <a:pos x="132" y="230"/>
                    </a:cxn>
                    <a:cxn ang="0">
                      <a:pos x="121" y="330"/>
                    </a:cxn>
                    <a:cxn ang="0">
                      <a:pos x="110" y="411"/>
                    </a:cxn>
                    <a:cxn ang="0">
                      <a:pos x="103" y="471"/>
                    </a:cxn>
                    <a:cxn ang="0">
                      <a:pos x="104" y="495"/>
                    </a:cxn>
                    <a:cxn ang="0">
                      <a:pos x="89" y="495"/>
                    </a:cxn>
                    <a:cxn ang="0">
                      <a:pos x="84" y="460"/>
                    </a:cxn>
                    <a:cxn ang="0">
                      <a:pos x="82" y="408"/>
                    </a:cxn>
                    <a:cxn ang="0">
                      <a:pos x="76" y="358"/>
                    </a:cxn>
                    <a:cxn ang="0">
                      <a:pos x="73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72" y="204"/>
                    </a:cxn>
                    <a:cxn ang="0">
                      <a:pos x="80" y="262"/>
                    </a:cxn>
                    <a:cxn ang="0">
                      <a:pos x="87" y="309"/>
                    </a:cxn>
                    <a:cxn ang="0">
                      <a:pos x="90" y="347"/>
                    </a:cxn>
                    <a:cxn ang="0">
                      <a:pos x="93" y="386"/>
                    </a:cxn>
                    <a:cxn ang="0">
                      <a:pos x="99" y="427"/>
                    </a:cxn>
                    <a:cxn ang="0">
                      <a:pos x="107" y="357"/>
                    </a:cxn>
                    <a:cxn ang="0">
                      <a:pos x="117" y="292"/>
                    </a:cxn>
                    <a:cxn ang="0">
                      <a:pos x="132" y="230"/>
                    </a:cxn>
                  </a:cxnLst>
                  <a:rect l="0" t="0" r="0" b="0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00"/>
                <p:cNvSpPr/>
                <p:nvPr/>
              </p:nvSpPr>
              <p:spPr>
                <a:xfrm>
                  <a:off x="2205" y="1594"/>
                  <a:ext cx="252" cy="370"/>
                </a:xfrm>
                <a:custGeom>
                  <a:avLst/>
                  <a:gdLst/>
                  <a:ahLst/>
                  <a:cxnLst>
                    <a:cxn ang="0">
                      <a:pos x="80" y="64"/>
                    </a:cxn>
                    <a:cxn ang="0">
                      <a:pos x="89" y="49"/>
                    </a:cxn>
                    <a:cxn ang="0">
                      <a:pos x="85" y="5"/>
                    </a:cxn>
                    <a:cxn ang="0">
                      <a:pos x="85" y="5"/>
                    </a:cxn>
                    <a:cxn ang="0">
                      <a:pos x="85" y="5"/>
                    </a:cxn>
                    <a:cxn ang="0">
                      <a:pos x="85" y="5"/>
                    </a:cxn>
                    <a:cxn ang="0">
                      <a:pos x="85" y="5"/>
                    </a:cxn>
                    <a:cxn ang="0">
                      <a:pos x="94" y="2"/>
                    </a:cxn>
                    <a:cxn ang="0">
                      <a:pos x="109" y="72"/>
                    </a:cxn>
                    <a:cxn ang="0">
                      <a:pos x="124" y="42"/>
                    </a:cxn>
                    <a:cxn ang="0">
                      <a:pos x="134" y="5"/>
                    </a:cxn>
                    <a:cxn ang="0">
                      <a:pos x="138" y="5"/>
                    </a:cxn>
                    <a:cxn ang="0">
                      <a:pos x="136" y="5"/>
                    </a:cxn>
                    <a:cxn ang="0">
                      <a:pos x="138" y="5"/>
                    </a:cxn>
                    <a:cxn ang="0">
                      <a:pos x="135" y="5"/>
                    </a:cxn>
                    <a:cxn ang="0">
                      <a:pos x="136" y="5"/>
                    </a:cxn>
                    <a:cxn ang="0">
                      <a:pos x="141" y="53"/>
                    </a:cxn>
                    <a:cxn ang="0">
                      <a:pos x="147" y="97"/>
                    </a:cxn>
                    <a:cxn ang="0">
                      <a:pos x="185" y="88"/>
                    </a:cxn>
                    <a:cxn ang="0">
                      <a:pos x="234" y="90"/>
                    </a:cxn>
                    <a:cxn ang="0">
                      <a:pos x="274" y="115"/>
                    </a:cxn>
                    <a:cxn ang="0">
                      <a:pos x="304" y="171"/>
                    </a:cxn>
                    <a:cxn ang="0">
                      <a:pos x="266" y="162"/>
                    </a:cxn>
                    <a:cxn ang="0">
                      <a:pos x="228" y="145"/>
                    </a:cxn>
                    <a:cxn ang="0">
                      <a:pos x="176" y="133"/>
                    </a:cxn>
                    <a:cxn ang="0">
                      <a:pos x="143" y="137"/>
                    </a:cxn>
                    <a:cxn ang="0">
                      <a:pos x="162" y="165"/>
                    </a:cxn>
                    <a:cxn ang="0">
                      <a:pos x="205" y="183"/>
                    </a:cxn>
                    <a:cxn ang="0">
                      <a:pos x="250" y="193"/>
                    </a:cxn>
                    <a:cxn ang="0">
                      <a:pos x="282" y="234"/>
                    </a:cxn>
                    <a:cxn ang="0">
                      <a:pos x="298" y="289"/>
                    </a:cxn>
                    <a:cxn ang="0">
                      <a:pos x="258" y="255"/>
                    </a:cxn>
                    <a:cxn ang="0">
                      <a:pos x="217" y="220"/>
                    </a:cxn>
                    <a:cxn ang="0">
                      <a:pos x="177" y="190"/>
                    </a:cxn>
                    <a:cxn ang="0">
                      <a:pos x="147" y="175"/>
                    </a:cxn>
                    <a:cxn ang="0">
                      <a:pos x="130" y="204"/>
                    </a:cxn>
                    <a:cxn ang="0">
                      <a:pos x="154" y="270"/>
                    </a:cxn>
                    <a:cxn ang="0">
                      <a:pos x="176" y="344"/>
                    </a:cxn>
                    <a:cxn ang="0">
                      <a:pos x="152" y="362"/>
                    </a:cxn>
                    <a:cxn ang="0">
                      <a:pos x="128" y="260"/>
                    </a:cxn>
                    <a:cxn ang="0">
                      <a:pos x="105" y="197"/>
                    </a:cxn>
                    <a:cxn ang="0">
                      <a:pos x="97" y="218"/>
                    </a:cxn>
                    <a:cxn ang="0">
                      <a:pos x="98" y="205"/>
                    </a:cxn>
                    <a:cxn ang="0">
                      <a:pos x="94" y="227"/>
                    </a:cxn>
                    <a:cxn ang="0">
                      <a:pos x="68" y="284"/>
                    </a:cxn>
                    <a:cxn ang="0">
                      <a:pos x="43" y="356"/>
                    </a:cxn>
                    <a:cxn ang="0">
                      <a:pos x="37" y="336"/>
                    </a:cxn>
                    <a:cxn ang="0">
                      <a:pos x="51" y="275"/>
                    </a:cxn>
                    <a:cxn ang="0">
                      <a:pos x="79" y="209"/>
                    </a:cxn>
                    <a:cxn ang="0">
                      <a:pos x="109" y="158"/>
                    </a:cxn>
                    <a:cxn ang="0">
                      <a:pos x="87" y="154"/>
                    </a:cxn>
                    <a:cxn ang="0">
                      <a:pos x="53" y="209"/>
                    </a:cxn>
                    <a:cxn ang="0">
                      <a:pos x="24" y="268"/>
                    </a:cxn>
                    <a:cxn ang="0">
                      <a:pos x="2" y="307"/>
                    </a:cxn>
                    <a:cxn ang="0">
                      <a:pos x="17" y="253"/>
                    </a:cxn>
                    <a:cxn ang="0">
                      <a:pos x="50" y="197"/>
                    </a:cxn>
                    <a:cxn ang="0">
                      <a:pos x="94" y="143"/>
                    </a:cxn>
                    <a:cxn ang="0">
                      <a:pos x="83" y="109"/>
                    </a:cxn>
                    <a:cxn ang="0">
                      <a:pos x="50" y="65"/>
                    </a:cxn>
                    <a:cxn ang="0">
                      <a:pos x="14" y="12"/>
                    </a:cxn>
                    <a:cxn ang="0">
                      <a:pos x="19" y="5"/>
                    </a:cxn>
                    <a:cxn ang="0">
                      <a:pos x="36" y="5"/>
                    </a:cxn>
                    <a:cxn ang="0">
                      <a:pos x="41" y="10"/>
                    </a:cxn>
                  </a:cxnLst>
                  <a:rect l="0" t="0" r="0" b="0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1" name="Group 101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42" name="Freeform 102"/>
                  <p:cNvSpPr/>
                  <p:nvPr/>
                </p:nvSpPr>
                <p:spPr>
                  <a:xfrm>
                    <a:off x="2030" y="1403"/>
                    <a:ext cx="457" cy="340"/>
                  </a:xfrm>
                  <a:custGeom>
                    <a:avLst/>
                    <a:gdLst/>
                    <a:ahLst/>
                    <a:cxnLst>
                      <a:cxn ang="0">
                        <a:pos x="205" y="47"/>
                      </a:cxn>
                      <a:cxn ang="0">
                        <a:pos x="248" y="16"/>
                      </a:cxn>
                      <a:cxn ang="0">
                        <a:pos x="300" y="2"/>
                      </a:cxn>
                      <a:cxn ang="0">
                        <a:pos x="360" y="2"/>
                      </a:cxn>
                      <a:cxn ang="0">
                        <a:pos x="374" y="6"/>
                      </a:cxn>
                      <a:cxn ang="0">
                        <a:pos x="335" y="17"/>
                      </a:cxn>
                      <a:cxn ang="0">
                        <a:pos x="291" y="28"/>
                      </a:cxn>
                      <a:cxn ang="0">
                        <a:pos x="239" y="58"/>
                      </a:cxn>
                      <a:cxn ang="0">
                        <a:pos x="236" y="101"/>
                      </a:cxn>
                      <a:cxn ang="0">
                        <a:pos x="309" y="75"/>
                      </a:cxn>
                      <a:cxn ang="0">
                        <a:pos x="371" y="73"/>
                      </a:cxn>
                      <a:cxn ang="0">
                        <a:pos x="435" y="78"/>
                      </a:cxn>
                      <a:cxn ang="0">
                        <a:pos x="511" y="84"/>
                      </a:cxn>
                      <a:cxn ang="0">
                        <a:pos x="512" y="86"/>
                      </a:cxn>
                      <a:cxn ang="0">
                        <a:pos x="440" y="90"/>
                      </a:cxn>
                      <a:cxn ang="0">
                        <a:pos x="371" y="91"/>
                      </a:cxn>
                      <a:cxn ang="0">
                        <a:pos x="311" y="98"/>
                      </a:cxn>
                      <a:cxn ang="0">
                        <a:pos x="246" y="111"/>
                      </a:cxn>
                      <a:cxn ang="0">
                        <a:pos x="273" y="133"/>
                      </a:cxn>
                      <a:cxn ang="0">
                        <a:pos x="293" y="154"/>
                      </a:cxn>
                      <a:cxn ang="0">
                        <a:pos x="225" y="135"/>
                      </a:cxn>
                      <a:cxn ang="0">
                        <a:pos x="213" y="147"/>
                      </a:cxn>
                      <a:cxn ang="0">
                        <a:pos x="284" y="156"/>
                      </a:cxn>
                      <a:cxn ang="0">
                        <a:pos x="347" y="170"/>
                      </a:cxn>
                      <a:cxn ang="0">
                        <a:pos x="394" y="205"/>
                      </a:cxn>
                      <a:cxn ang="0">
                        <a:pos x="432" y="253"/>
                      </a:cxn>
                      <a:cxn ang="0">
                        <a:pos x="424" y="262"/>
                      </a:cxn>
                      <a:cxn ang="0">
                        <a:pos x="374" y="232"/>
                      </a:cxn>
                      <a:cxn ang="0">
                        <a:pos x="320" y="197"/>
                      </a:cxn>
                      <a:cxn ang="0">
                        <a:pos x="260" y="175"/>
                      </a:cxn>
                      <a:cxn ang="0">
                        <a:pos x="223" y="168"/>
                      </a:cxn>
                      <a:cxn ang="0">
                        <a:pos x="252" y="205"/>
                      </a:cxn>
                      <a:cxn ang="0">
                        <a:pos x="293" y="253"/>
                      </a:cxn>
                      <a:cxn ang="0">
                        <a:pos x="313" y="297"/>
                      </a:cxn>
                      <a:cxn ang="0">
                        <a:pos x="312" y="339"/>
                      </a:cxn>
                      <a:cxn ang="0">
                        <a:pos x="286" y="294"/>
                      </a:cxn>
                      <a:cxn ang="0">
                        <a:pos x="257" y="244"/>
                      </a:cxn>
                      <a:cxn ang="0">
                        <a:pos x="223" y="201"/>
                      </a:cxn>
                      <a:cxn ang="0">
                        <a:pos x="193" y="161"/>
                      </a:cxn>
                      <a:cxn ang="0">
                        <a:pos x="140" y="184"/>
                      </a:cxn>
                      <a:cxn ang="0">
                        <a:pos x="99" y="238"/>
                      </a:cxn>
                      <a:cxn ang="0">
                        <a:pos x="63" y="295"/>
                      </a:cxn>
                      <a:cxn ang="0">
                        <a:pos x="24" y="347"/>
                      </a:cxn>
                      <a:cxn ang="0">
                        <a:pos x="11" y="341"/>
                      </a:cxn>
                      <a:cxn ang="0">
                        <a:pos x="58" y="275"/>
                      </a:cxn>
                      <a:cxn ang="0">
                        <a:pos x="100" y="225"/>
                      </a:cxn>
                      <a:cxn ang="0">
                        <a:pos x="137" y="175"/>
                      </a:cxn>
                      <a:cxn ang="0">
                        <a:pos x="171" y="136"/>
                      </a:cxn>
                      <a:cxn ang="0">
                        <a:pos x="122" y="90"/>
                      </a:cxn>
                      <a:cxn ang="0">
                        <a:pos x="54" y="65"/>
                      </a:cxn>
                      <a:cxn ang="0">
                        <a:pos x="25" y="51"/>
                      </a:cxn>
                      <a:cxn ang="0">
                        <a:pos x="77" y="66"/>
                      </a:cxn>
                      <a:cxn ang="0">
                        <a:pos x="149" y="98"/>
                      </a:cxn>
                    </a:cxnLst>
                    <a:rect l="0" t="0" r="0" b="0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3" name="Freeform 103"/>
                  <p:cNvSpPr/>
                  <p:nvPr/>
                </p:nvSpPr>
                <p:spPr>
                  <a:xfrm>
                    <a:off x="2175" y="1587"/>
                    <a:ext cx="39" cy="181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27" y="8"/>
                      </a:cxn>
                      <a:cxn ang="0">
                        <a:pos x="30" y="14"/>
                      </a:cxn>
                      <a:cxn ang="0">
                        <a:pos x="36" y="22"/>
                      </a:cxn>
                      <a:cxn ang="0">
                        <a:pos x="38" y="30"/>
                      </a:cxn>
                      <a:cxn ang="0">
                        <a:pos x="39" y="41"/>
                      </a:cxn>
                      <a:cxn ang="0">
                        <a:pos x="39" y="53"/>
                      </a:cxn>
                      <a:cxn ang="0">
                        <a:pos x="40" y="61"/>
                      </a:cxn>
                      <a:cxn ang="0">
                        <a:pos x="39" y="70"/>
                      </a:cxn>
                      <a:cxn ang="0">
                        <a:pos x="38" y="81"/>
                      </a:cxn>
                      <a:cxn ang="0">
                        <a:pos x="36" y="91"/>
                      </a:cxn>
                      <a:cxn ang="0">
                        <a:pos x="33" y="106"/>
                      </a:cxn>
                      <a:cxn ang="0">
                        <a:pos x="31" y="114"/>
                      </a:cxn>
                      <a:cxn ang="0">
                        <a:pos x="26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3" y="67"/>
                      </a:cxn>
                      <a:cxn ang="0">
                        <a:pos x="24" y="57"/>
                      </a:cxn>
                      <a:cxn ang="0">
                        <a:pos x="25" y="49"/>
                      </a:cxn>
                      <a:cxn ang="0">
                        <a:pos x="26" y="39"/>
                      </a:cxn>
                      <a:cxn ang="0">
                        <a:pos x="26" y="28"/>
                      </a:cxn>
                      <a:cxn ang="0">
                        <a:pos x="26" y="14"/>
                      </a:cxn>
                      <a:cxn ang="0">
                        <a:pos x="25" y="8"/>
                      </a:cxn>
                      <a:cxn ang="0">
                        <a:pos x="23" y="0"/>
                      </a:cxn>
                    </a:cxnLst>
                    <a:rect l="0" t="0" r="0" b="0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" name="Freeform 104"/>
                  <p:cNvSpPr/>
                  <p:nvPr/>
                </p:nvSpPr>
                <p:spPr>
                  <a:xfrm>
                    <a:off x="1991" y="1486"/>
                    <a:ext cx="169" cy="48"/>
                  </a:xfrm>
                  <a:custGeom>
                    <a:avLst/>
                    <a:gdLst/>
                    <a:ahLst/>
                    <a:cxnLst>
                      <a:cxn ang="0">
                        <a:pos x="170" y="47"/>
                      </a:cxn>
                      <a:cxn ang="0">
                        <a:pos x="167" y="38"/>
                      </a:cxn>
                      <a:cxn ang="0">
                        <a:pos x="163" y="31"/>
                      </a:cxn>
                      <a:cxn ang="0">
                        <a:pos x="160" y="30"/>
                      </a:cxn>
                      <a:cxn ang="0">
                        <a:pos x="153" y="28"/>
                      </a:cxn>
                      <a:cxn ang="0">
                        <a:pos x="147" y="26"/>
                      </a:cxn>
                      <a:cxn ang="0">
                        <a:pos x="140" y="28"/>
                      </a:cxn>
                      <a:cxn ang="0">
                        <a:pos x="133" y="29"/>
                      </a:cxn>
                      <a:cxn ang="0">
                        <a:pos x="124" y="25"/>
                      </a:cxn>
                      <a:cxn ang="0">
                        <a:pos x="112" y="21"/>
                      </a:cxn>
                      <a:cxn ang="0">
                        <a:pos x="101" y="17"/>
                      </a:cxn>
                      <a:cxn ang="0">
                        <a:pos x="94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92" y="16"/>
                      </a:cxn>
                      <a:cxn ang="0">
                        <a:pos x="101" y="18"/>
                      </a:cxn>
                      <a:cxn ang="0">
                        <a:pos x="109" y="22"/>
                      </a:cxn>
                      <a:cxn ang="0">
                        <a:pos x="117" y="26"/>
                      </a:cxn>
                      <a:cxn ang="0">
                        <a:pos x="126" y="30"/>
                      </a:cxn>
                      <a:cxn ang="0">
                        <a:pos x="130" y="30"/>
                      </a:cxn>
                      <a:cxn ang="0">
                        <a:pos x="134" y="30"/>
                      </a:cxn>
                      <a:cxn ang="0">
                        <a:pos x="140" y="33"/>
                      </a:cxn>
                      <a:cxn ang="0">
                        <a:pos x="147" y="36"/>
                      </a:cxn>
                      <a:cxn ang="0">
                        <a:pos x="153" y="38"/>
                      </a:cxn>
                      <a:cxn ang="0">
                        <a:pos x="161" y="42"/>
                      </a:cxn>
                      <a:cxn ang="0">
                        <a:pos x="167" y="45"/>
                      </a:cxn>
                      <a:cxn ang="0">
                        <a:pos x="170" y="47"/>
                      </a:cxn>
                    </a:cxnLst>
                    <a:rect l="0" t="0" r="0" b="0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" name="Freeform 105"/>
                  <p:cNvSpPr/>
                  <p:nvPr/>
                </p:nvSpPr>
                <p:spPr>
                  <a:xfrm>
                    <a:off x="1985" y="1498"/>
                    <a:ext cx="172" cy="20"/>
                  </a:xfrm>
                  <a:custGeom>
                    <a:avLst/>
                    <a:gdLst/>
                    <a:ahLst/>
                    <a:cxnLst>
                      <a:cxn ang="0">
                        <a:pos x="169" y="19"/>
                      </a:cxn>
                      <a:cxn ang="0">
                        <a:pos x="164" y="17"/>
                      </a:cxn>
                      <a:cxn ang="0">
                        <a:pos x="160" y="15"/>
                      </a:cxn>
                      <a:cxn ang="0">
                        <a:pos x="154" y="13"/>
                      </a:cxn>
                      <a:cxn ang="0">
                        <a:pos x="149" y="11"/>
                      </a:cxn>
                      <a:cxn ang="0">
                        <a:pos x="143" y="9"/>
                      </a:cxn>
                      <a:cxn ang="0">
                        <a:pos x="135" y="6"/>
                      </a:cxn>
                      <a:cxn ang="0">
                        <a:pos x="128" y="2"/>
                      </a:cxn>
                      <a:cxn ang="0">
                        <a:pos x="122" y="2"/>
                      </a:cxn>
                      <a:cxn ang="0">
                        <a:pos x="115" y="3"/>
                      </a:cxn>
                      <a:cxn ang="0">
                        <a:pos x="105" y="5"/>
                      </a:cxn>
                      <a:cxn ang="0">
                        <a:pos x="100" y="5"/>
                      </a:cxn>
                      <a:cxn ang="0">
                        <a:pos x="88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89" y="6"/>
                      </a:cxn>
                      <a:cxn ang="0">
                        <a:pos x="103" y="6"/>
                      </a:cxn>
                      <a:cxn ang="0">
                        <a:pos x="115" y="7"/>
                      </a:cxn>
                      <a:cxn ang="0">
                        <a:pos x="123" y="9"/>
                      </a:cxn>
                      <a:cxn ang="0">
                        <a:pos x="132" y="11"/>
                      </a:cxn>
                      <a:cxn ang="0">
                        <a:pos x="142" y="13"/>
                      </a:cxn>
                      <a:cxn ang="0">
                        <a:pos x="152" y="16"/>
                      </a:cxn>
                      <a:cxn ang="0">
                        <a:pos x="160" y="17"/>
                      </a:cxn>
                      <a:cxn ang="0">
                        <a:pos x="169" y="19"/>
                      </a:cxn>
                    </a:cxnLst>
                    <a:rect l="0" t="0" r="0" b="0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33" name="Freeform 108"/>
          <p:cNvSpPr/>
          <p:nvPr userDrawn="1"/>
        </p:nvSpPr>
        <p:spPr>
          <a:xfrm>
            <a:off x="8609013" y="188913"/>
            <a:ext cx="390525" cy="1492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rgbClr val="008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9"/>
          <p:cNvSpPr/>
          <p:nvPr userDrawn="1"/>
        </p:nvSpPr>
        <p:spPr>
          <a:xfrm>
            <a:off x="8243888" y="476250"/>
            <a:ext cx="468312" cy="177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rgbClr val="008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build="p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0000FF"/>
        </a:buClr>
        <a:buChar char="–"/>
        <a:defRPr kumimoji="1" sz="24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0000FF"/>
        </a:buClr>
        <a:buChar char="•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0000FF"/>
        </a:buClr>
        <a:buChar char="–"/>
        <a:defRPr kumimoji="1" sz="24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Arial" panose="020B0604020202020204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Arial" panose="020B0604020202020204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Arial" panose="020B0604020202020204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Arial" panose="020B0604020202020204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2.3.gi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2.4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D:/fufu&#30340;&#24179;&#24120;&#25991;&#26723;/&#26412;&#31185;&#29983;&#25945;&#23398;/&#31163;&#25955;&#25968;&#23398;/&#20184;&#23721;&#35838;&#20214;/http:/necweb.neu.edu.cn/ncourse/lssx/part1/images/table2.1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校区图羽化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6350" y="4824413"/>
            <a:ext cx="9144000" cy="206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25" descr="titles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6987"/>
            <a:ext cx="9144000" cy="122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1676400" y="1676400"/>
            <a:ext cx="5715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8000" b="0" kern="1200" cap="none" spc="0" normalizeH="0" baseline="0" noProof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离 散 数 学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1331913" y="3429000"/>
            <a:ext cx="669607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440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第</a:t>
            </a:r>
            <a:r>
              <a:rPr kumimoji="1" lang="en-US" altLang="zh-CN" sz="440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2</a:t>
            </a:r>
            <a:r>
              <a:rPr kumimoji="1" lang="zh-CN" altLang="en-US" sz="4400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章 命题逻辑等值演算</a:t>
            </a:r>
            <a:endParaRPr kumimoji="1" lang="en-US" altLang="zh-CN" sz="4400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对偶原理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32766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一个逻辑等值式，如果只含有 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∨, ∧, 0, 1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那么同时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把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 ∧ 互换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把 0 和 1 互换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得到的还是等值式。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置换规则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304800" y="1052513"/>
            <a:ext cx="8610600" cy="5805487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spcBef>
                <a:spcPts val="600"/>
              </a:spcBef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置换规则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Φ(A)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是含公式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的命题公式，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Φ(B)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是用公式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置换了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Φ(A)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中所有的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后得到的命题公式，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Φ(B)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Φ(A)。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关于等值演算的说明</a:t>
            </a:r>
          </a:p>
        </p:txBody>
      </p:sp>
      <p:sp>
        <p:nvSpPr>
          <p:cNvPr id="389123" name="Rectangle 3"/>
          <p:cNvSpPr>
            <a:spLocks noGrp="1"/>
          </p:cNvSpPr>
          <p:nvPr>
            <p:ph idx="1"/>
          </p:nvPr>
        </p:nvSpPr>
        <p:spPr>
          <a:xfrm>
            <a:off x="533400" y="1196975"/>
            <a:ext cx="8077200" cy="540067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等值演算的基础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等值关系的性质：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自反性：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A。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对称性：若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A。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传递性：若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BC，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C。</a:t>
            </a:r>
            <a:endParaRPr lang="zh-CN" alt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基本的等值式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置换规则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等值演算的应用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证明两个公式等值</a:t>
            </a:r>
            <a:endParaRPr lang="zh-CN" altLang="en-GB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判断公式类型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解实际问题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等值演算的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证明两公式等值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8382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证明两个公式等值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)∧(┐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0212" name="Text Box 4"/>
          <p:cNvSpPr txBox="1"/>
          <p:nvPr/>
        </p:nvSpPr>
        <p:spPr>
          <a:xfrm>
            <a:off x="228600" y="2362200"/>
            <a:ext cx="86868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(┐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（</a:t>
            </a:r>
            <a:r>
              <a:rPr lang="zh-CN" altLang="en-US" dirty="0">
                <a:latin typeface="Times New Roman" panose="02020603050405020304" pitchFamily="18" charset="0"/>
              </a:rPr>
              <a:t>蕴含等值式、置换规则）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	      </a:t>
            </a:r>
            <a:r>
              <a:rPr lang="zh-CN" altLang="en-US" dirty="0">
                <a:latin typeface="Times New Roman" panose="02020603050405020304" pitchFamily="18" charset="0"/>
              </a:rPr>
              <a:t> ┐(┐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（</a:t>
            </a:r>
            <a:r>
              <a:rPr lang="zh-CN" altLang="en-US" dirty="0">
                <a:latin typeface="Times New Roman" panose="02020603050405020304" pitchFamily="18" charset="0"/>
              </a:rPr>
              <a:t>蕴含等值式、置换规则）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（</a:t>
            </a:r>
            <a:r>
              <a:rPr lang="zh-CN" altLang="en-US" dirty="0">
                <a:latin typeface="Times New Roman" panose="02020603050405020304" pitchFamily="18" charset="0"/>
              </a:rPr>
              <a:t>德摩根律、置换规则）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)∧(┐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	（</a:t>
            </a:r>
            <a:r>
              <a:rPr lang="zh-CN" altLang="en-US" dirty="0">
                <a:latin typeface="Times New Roman" panose="02020603050405020304" pitchFamily="18" charset="0"/>
              </a:rPr>
              <a:t>分配律、置换规则）</a:t>
            </a:r>
          </a:p>
        </p:txBody>
      </p:sp>
      <p:sp>
        <p:nvSpPr>
          <p:cNvPr id="350214" name="AutoShape 6"/>
          <p:cNvSpPr/>
          <p:nvPr/>
        </p:nvSpPr>
        <p:spPr>
          <a:xfrm>
            <a:off x="0" y="4814888"/>
            <a:ext cx="1000125" cy="795337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</a:p>
        </p:txBody>
      </p:sp>
      <p:sp>
        <p:nvSpPr>
          <p:cNvPr id="350217" name="Rectangle 9"/>
          <p:cNvSpPr/>
          <p:nvPr/>
        </p:nvSpPr>
        <p:spPr>
          <a:xfrm>
            <a:off x="1066800" y="4868863"/>
            <a:ext cx="8077200" cy="1912937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spcBef>
                <a:spcPct val="20000"/>
              </a:spcBef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也可以从右边开始演算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因为每一步都用置换规则，故可不写出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熟练后，基本等值式也可以不写出</a:t>
            </a:r>
          </a:p>
          <a:p>
            <a:pPr marL="342900" lvl="0" indent="-342900">
              <a:spcBef>
                <a:spcPct val="20000"/>
              </a:spcBef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通常不用等值演算直接证明两个公式不等值</a:t>
            </a:r>
          </a:p>
        </p:txBody>
      </p:sp>
      <p:sp>
        <p:nvSpPr>
          <p:cNvPr id="350218" name="AutoShape 10"/>
          <p:cNvSpPr/>
          <p:nvPr/>
        </p:nvSpPr>
        <p:spPr>
          <a:xfrm>
            <a:off x="0" y="18542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02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0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0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0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build="p"/>
      <p:bldP spid="350214" grpId="0" animBg="1"/>
      <p:bldP spid="350217" grpId="0" build="p" animBg="1"/>
      <p:bldP spid="3502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</a:t>
            </a:r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539750" y="1125538"/>
            <a:ext cx="7926388" cy="11938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用等值演算法验证等值式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 ∧ 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1236" name="Text Box 4"/>
          <p:cNvSpPr txBox="1"/>
          <p:nvPr/>
        </p:nvSpPr>
        <p:spPr>
          <a:xfrm>
            <a:off x="228600" y="2824163"/>
            <a:ext cx="8686800" cy="3232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∧ 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(┐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)∧(┐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		(</a:t>
            </a:r>
            <a:r>
              <a:rPr lang="zh-CN" altLang="en-US" dirty="0">
                <a:latin typeface="Times New Roman" panose="02020603050405020304" pitchFamily="18" charset="0"/>
              </a:rPr>
              <a:t>蕴含等值式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	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(</a:t>
            </a:r>
            <a:r>
              <a:rPr lang="zh-CN" altLang="en-US" dirty="0">
                <a:latin typeface="Times New Roman" panose="02020603050405020304" pitchFamily="18" charset="0"/>
              </a:rPr>
              <a:t>分配律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(</a:t>
            </a:r>
            <a:r>
              <a:rPr lang="zh-CN" altLang="en-US" dirty="0">
                <a:latin typeface="Times New Roman" panose="02020603050405020304" pitchFamily="18" charset="0"/>
              </a:rPr>
              <a:t>德摩根律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			(</a:t>
            </a:r>
            <a:r>
              <a:rPr lang="zh-CN" altLang="en-US" dirty="0">
                <a:latin typeface="Times New Roman" panose="02020603050405020304" pitchFamily="18" charset="0"/>
              </a:rPr>
              <a:t>蕴含等值式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>
                <a:srgbClr val="99CCCC"/>
              </a:buClr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1237" name="AutoShape 5"/>
          <p:cNvSpPr/>
          <p:nvPr/>
        </p:nvSpPr>
        <p:spPr>
          <a:xfrm>
            <a:off x="228600" y="20574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build="p"/>
      <p:bldP spid="3512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2.4</a:t>
            </a:r>
            <a:endParaRPr lang="zh-CN" altLang="en-US" sz="4000" dirty="0"/>
          </a:p>
        </p:txBody>
      </p:sp>
      <p:sp>
        <p:nvSpPr>
          <p:cNvPr id="352259" name="Rectangle 3"/>
          <p:cNvSpPr>
            <a:spLocks noGrp="1"/>
          </p:cNvSpPr>
          <p:nvPr>
            <p:ph idx="1"/>
          </p:nvPr>
        </p:nvSpPr>
        <p:spPr>
          <a:xfrm>
            <a:off x="179388" y="1052513"/>
            <a:ext cx="7467600" cy="617537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证明：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不等值</a:t>
            </a:r>
          </a:p>
        </p:txBody>
      </p:sp>
      <p:sp>
        <p:nvSpPr>
          <p:cNvPr id="352260" name="Rectangle 4"/>
          <p:cNvSpPr/>
          <p:nvPr/>
        </p:nvSpPr>
        <p:spPr>
          <a:xfrm>
            <a:off x="1066800" y="1600200"/>
            <a:ext cx="7756525" cy="617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方法一、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真值表法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352261" name="Rectangle 5"/>
          <p:cNvSpPr/>
          <p:nvPr/>
        </p:nvSpPr>
        <p:spPr>
          <a:xfrm>
            <a:off x="144463" y="2205038"/>
            <a:ext cx="8604250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方法二、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观察法。</a:t>
            </a: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易知，</a:t>
            </a:r>
            <a:r>
              <a:rPr lang="en-US" altLang="zh-CN" dirty="0">
                <a:latin typeface="Times New Roman" panose="02020603050405020304" pitchFamily="18" charset="0"/>
              </a:rPr>
              <a:t>010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的成假赋值，而 </a:t>
            </a:r>
            <a:r>
              <a:rPr lang="en-US" altLang="zh-CN" dirty="0">
                <a:latin typeface="Times New Roman" panose="02020603050405020304" pitchFamily="18" charset="0"/>
              </a:rPr>
              <a:t>010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的成真赋值，所以原不等值式成立。  </a:t>
            </a:r>
          </a:p>
        </p:txBody>
      </p:sp>
      <p:sp>
        <p:nvSpPr>
          <p:cNvPr id="352262" name="Rectangle 6"/>
          <p:cNvSpPr/>
          <p:nvPr/>
        </p:nvSpPr>
        <p:spPr>
          <a:xfrm>
            <a:off x="142875" y="3502025"/>
            <a:ext cx="9001125" cy="3311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方法三、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通过等值演算化成容易观察真值的情况，再进行判断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A=(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(┐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  	</a:t>
            </a:r>
            <a:r>
              <a:rPr lang="zh-CN" altLang="en-US" dirty="0">
                <a:latin typeface="Times New Roman" panose="02020603050405020304" pitchFamily="18" charset="0"/>
              </a:rPr>
              <a:t>（蕴涵等值式）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		   	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┐(┐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	</a:t>
            </a:r>
            <a:r>
              <a:rPr lang="zh-CN" altLang="en-US" dirty="0">
                <a:latin typeface="Times New Roman" panose="02020603050405020304" pitchFamily="18" charset="0"/>
              </a:rPr>
              <a:t>（蕴涵等值式）</a:t>
            </a: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   	            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  	</a:t>
            </a:r>
            <a:r>
              <a:rPr lang="zh-CN" altLang="en-US" dirty="0">
                <a:latin typeface="Times New Roman" panose="02020603050405020304" pitchFamily="18" charset="0"/>
              </a:rPr>
              <a:t>（德摩根律） </a:t>
            </a: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B=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→(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∨(┐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	</a:t>
            </a:r>
            <a:r>
              <a:rPr lang="zh-CN" altLang="en-US" dirty="0">
                <a:latin typeface="Times New Roman" panose="02020603050405020304" pitchFamily="18" charset="0"/>
              </a:rPr>
              <a:t>（蕴涵等值式）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	   	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  	</a:t>
            </a:r>
            <a:r>
              <a:rPr lang="zh-CN" altLang="en-US" dirty="0">
                <a:latin typeface="Times New Roman" panose="02020603050405020304" pitchFamily="18" charset="0"/>
              </a:rPr>
              <a:t>（结合律）</a:t>
            </a:r>
          </a:p>
          <a:p>
            <a:pPr marL="342900" lvl="0" indent="-3429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000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010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的成假赋值，而它们是 </a:t>
            </a:r>
            <a:r>
              <a:rPr lang="en-US" altLang="zh-CN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的成真赋值。  </a:t>
            </a:r>
          </a:p>
        </p:txBody>
      </p:sp>
      <p:sp>
        <p:nvSpPr>
          <p:cNvPr id="352263" name="AutoShape 7"/>
          <p:cNvSpPr/>
          <p:nvPr/>
        </p:nvSpPr>
        <p:spPr>
          <a:xfrm>
            <a:off x="236538" y="1600200"/>
            <a:ext cx="830262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2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2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2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2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2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2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352260" grpId="0" build="p"/>
      <p:bldP spid="352261" grpId="0" build="p"/>
      <p:bldP spid="352262" grpId="0" build="p"/>
      <p:bldP spid="3522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等值演算的应用</a:t>
            </a:r>
            <a:r>
              <a:rPr lang="en-US" altLang="zh-CN" dirty="0"/>
              <a:t>—</a:t>
            </a:r>
            <a:r>
              <a:rPr lang="zh-CN" altLang="en-US" dirty="0"/>
              <a:t>证明两公式等值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306416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</a:rPr>
              <a:t>2.5</a:t>
            </a: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</a:rPr>
              <a:t>等值演算判断下列公式的类型：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(1)( p→q)∧p→q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/>
              <a:t>┐</a:t>
            </a:r>
            <a:r>
              <a:rPr lang="en-US" altLang="zh-CN" dirty="0">
                <a:latin typeface="Times New Roman" panose="02020603050405020304" pitchFamily="18" charset="0"/>
              </a:rPr>
              <a:t>(p→(p∨q))∧r </a:t>
            </a:r>
            <a:r>
              <a:rPr lang="en-US" altLang="zh-CN" dirty="0"/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 p∧(((p∨q)∧┐p)→q)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例2.5 解答</a:t>
            </a:r>
            <a:endParaRPr lang="en-US" altLang="zh-CN" dirty="0"/>
          </a:p>
        </p:txBody>
      </p:sp>
      <p:sp>
        <p:nvSpPr>
          <p:cNvPr id="354308" name="Text Box 4"/>
          <p:cNvSpPr txBox="1"/>
          <p:nvPr/>
        </p:nvSpPr>
        <p:spPr>
          <a:xfrm>
            <a:off x="152400" y="1219200"/>
            <a:ext cx="8686800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 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p→q</a:t>
            </a:r>
            <a:r>
              <a:rPr lang="en-US" altLang="zh-CN" dirty="0">
                <a:latin typeface="Times New Roman" panose="02020603050405020304" pitchFamily="18" charset="0"/>
              </a:rPr>
              <a:t>)∧p→q 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(┐p∨q)∧p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q 			（</a:t>
            </a:r>
            <a:r>
              <a:rPr lang="zh-CN" altLang="en-US" dirty="0">
                <a:latin typeface="Times New Roman" panose="02020603050405020304" pitchFamily="18" charset="0"/>
              </a:rPr>
              <a:t>蕴涵等值式）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	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zh-CN" altLang="en-US" dirty="0">
                <a:latin typeface="Times New Roman" panose="02020603050405020304" pitchFamily="18" charset="0"/>
              </a:rPr>
              <a:t>((┐</a:t>
            </a:r>
            <a:r>
              <a:rPr lang="en-US" altLang="zh-CN" dirty="0">
                <a:latin typeface="Times New Roman" panose="02020603050405020304" pitchFamily="18" charset="0"/>
              </a:rPr>
              <a:t>p∨q)∧p)∨q 		（</a:t>
            </a:r>
            <a:r>
              <a:rPr lang="zh-CN" altLang="en-US" dirty="0">
                <a:latin typeface="Times New Roman" panose="02020603050405020304" pitchFamily="18" charset="0"/>
              </a:rPr>
              <a:t>蕴涵等值式） 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zh-CN" altLang="en-US" dirty="0">
                <a:latin typeface="Times New Roman" panose="02020603050405020304" pitchFamily="18" charset="0"/>
              </a:rPr>
              <a:t>(┐</a:t>
            </a:r>
            <a:r>
              <a:rPr lang="en-US" altLang="zh-CN" dirty="0">
                <a:latin typeface="Times New Roman" panose="02020603050405020304" pitchFamily="18" charset="0"/>
              </a:rPr>
              <a:t>p∨q)∨┐p)∨q 		（</a:t>
            </a:r>
            <a:r>
              <a:rPr lang="zh-CN" altLang="en-US" dirty="0">
                <a:latin typeface="Times New Roman" panose="02020603050405020304" pitchFamily="18" charset="0"/>
              </a:rPr>
              <a:t>德摩根律） 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zh-CN" altLang="en-US" dirty="0">
                <a:latin typeface="Times New Roman" panose="02020603050405020304" pitchFamily="18" charset="0"/>
              </a:rPr>
              <a:t>((</a:t>
            </a:r>
            <a:r>
              <a:rPr lang="en-US" altLang="zh-CN" dirty="0">
                <a:latin typeface="Times New Roman" panose="02020603050405020304" pitchFamily="18" charset="0"/>
              </a:rPr>
              <a:t>p∧┐q)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∨┐p</a:t>
            </a:r>
            <a:r>
              <a:rPr lang="en-US" altLang="zh-CN" dirty="0">
                <a:latin typeface="Times New Roman" panose="02020603050405020304" pitchFamily="18" charset="0"/>
              </a:rPr>
              <a:t>)∨q		（</a:t>
            </a:r>
            <a:r>
              <a:rPr lang="zh-CN" altLang="en-US" dirty="0">
                <a:latin typeface="Times New Roman" panose="02020603050405020304" pitchFamily="18" charset="0"/>
              </a:rPr>
              <a:t>德摩根律）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p∨┐p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)∧(┐q∨┐p))∨q 	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分配律）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(1∧(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┐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∨┐p))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∨q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		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排中律）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(┐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q∨q)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∨┐p 			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同一律）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1∨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┐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				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排中律）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1	 				（零律）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例2.5 解答</a:t>
            </a:r>
            <a:endParaRPr lang="en-US" altLang="zh-CN" dirty="0"/>
          </a:p>
        </p:txBody>
      </p:sp>
      <p:sp>
        <p:nvSpPr>
          <p:cNvPr id="355333" name="Text Box 5"/>
          <p:cNvSpPr txBox="1"/>
          <p:nvPr/>
        </p:nvSpPr>
        <p:spPr>
          <a:xfrm>
            <a:off x="152400" y="914400"/>
            <a:ext cx="86868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 ┐(p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(p∨q))∧r 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┐</a:t>
            </a:r>
            <a:r>
              <a:rPr lang="en-US" altLang="zh-CN" dirty="0">
                <a:latin typeface="Times New Roman" panose="02020603050405020304" pitchFamily="18" charset="0"/>
              </a:rPr>
              <a:t>(┐p∨p∨q)∧r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	</a:t>
            </a:r>
            <a:r>
              <a:rPr lang="zh-CN" altLang="en-US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p∧┐p</a:t>
            </a:r>
            <a:r>
              <a:rPr lang="en-US" altLang="zh-CN" dirty="0">
                <a:latin typeface="Times New Roman" panose="02020603050405020304" pitchFamily="18" charset="0"/>
              </a:rPr>
              <a:t>∧┐q)∧r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</a:t>
            </a:r>
            <a:r>
              <a:rPr lang="zh-CN" altLang="en-US" dirty="0">
                <a:latin typeface="Times New Roman" panose="02020603050405020304" pitchFamily="18" charset="0"/>
              </a:rPr>
              <a:t>0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(3) </a:t>
            </a:r>
            <a:r>
              <a:rPr lang="en-US" altLang="zh-CN" dirty="0">
                <a:latin typeface="Times New Roman" panose="02020603050405020304" pitchFamily="18" charset="0"/>
              </a:rPr>
              <a:t>p∧(((p∨q)∧┐p)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q)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p∧(┐((p∨q)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∧┐p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)∨q)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p∧(┐(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(p∧┐p)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∨(q∧┐p))∨q)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p∧(┐(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(q∧┐p))∨q)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 p∧(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┐q∨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∧1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p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5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例2.6 应用题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077200" cy="4114800"/>
          </a:xfrm>
          <a:ln/>
        </p:spPr>
        <p:txBody>
          <a:bodyPr vert="horz" wrap="square" lIns="91440" tIns="45720" rIns="91440" bIns="45720" anchor="t"/>
          <a:lstStyle/>
          <a:p>
            <a:pPr marL="0" indent="0"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在某次研讨会的中间休息时间，3 名与会者根据王教授的口音对他是哪个省市的人进行了判断：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甲说王教授不是苏州人，是上海人。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乙说王教授不是上海人，是苏州人。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丙说王教授既不是上海人，也不是杭州人。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听完以上 3 人的判断后，王教授笑着说，他们 3 人中有一人说的全对，有一人说对了一半，另一人说的全不对。试用逻辑演算法分析王教授到底是哪里人？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4800" cy="609600"/>
          </a:xfrm>
          <a:ln/>
        </p:spPr>
        <p:txBody>
          <a:bodyPr vert="horz" wrap="square" lIns="91440" tIns="45720" rIns="91440" bIns="45720" anchor="b"/>
          <a:lstStyle/>
          <a:p>
            <a:r>
              <a:rPr lang="zh-CN" altLang="en-US" sz="4400" dirty="0">
                <a:latin typeface="黑体" panose="02010609060101010101" pitchFamily="49" charset="-122"/>
              </a:rPr>
              <a:t>本章内容</a:t>
            </a:r>
          </a:p>
        </p:txBody>
      </p:sp>
      <p:sp>
        <p:nvSpPr>
          <p:cNvPr id="4099" name="Rectangle 28"/>
          <p:cNvSpPr/>
          <p:nvPr/>
        </p:nvSpPr>
        <p:spPr>
          <a:xfrm>
            <a:off x="468313" y="1341438"/>
            <a:ext cx="7524750" cy="3743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等值式</a:t>
            </a: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析取范式与合取范式</a:t>
            </a: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联结词的完备集</a:t>
            </a:r>
            <a:endParaRPr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 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可满足性问题与消解法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例2.6 解答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10540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设命题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王教授是苏州人。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王教授是上海人。 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王教授是杭州人。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p, q, 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中必有一个真命题，两个假命题，要通过逻辑演算将真命题找出来。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	 甲的判断为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┐p∧q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乙的判断为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p∧┐q 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丙的判断为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┐q∧┐r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例2.6 解答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2850"/>
          </a:xfrm>
          <a:ln/>
        </p:spPr>
        <p:txBody>
          <a:bodyPr vert="horz" wrap="square" lIns="91440" tIns="45720" rIns="91440" bIns="45720" anchor="t"/>
          <a:lstStyle/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甲的判断全对  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=┐p∧q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甲的判断对一半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=(┐p∧┐q)∨(p∧q)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甲的判断全错  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=p∧┐q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乙的判断全对  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=p∧┐q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乙的判断对一半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=(p∧q)∨(┐p∧┐q)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乙的判断全错  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=┐p∧q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丙的判断全对  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=┐q∧┐r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丙的判断对一半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=(q∧┐r)∨(┐q∧r)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丙的判断全错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=q∧r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例2.6 解答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81600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由王教授所说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 = 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)∨(B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)∨(B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∨(B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)∨(B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)∨(B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∧D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为真命题。 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经过等值演算后,可得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(┐p∧q∧┐r)∨(p∧┐q∧r) 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由题设，王教授不能既是上海人，又是杭州人，因而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p, 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中必有一个假命题，即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p∧┐q∧r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，于是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┐p∧q∧┐r</a:t>
            </a:r>
          </a:p>
          <a:p>
            <a:pPr marL="0" indent="0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为真命题，因而必有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p, 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为假命题，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为真命题，即王教授是上海人。甲说的全对，丙说对了一半，而乙全说错了。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例2.6的进一步思考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436245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王教授只可能是其中一个城市的人或者三个城市都不是。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所以，丙至少说对了一半。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因此，可得甲或乙必有一人全错了。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又因为，若甲全错了，则有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p∧┐q，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因此乙全对。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同理，乙全错则甲全对。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所以丙必是一对一错。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根据上述推理，可对公式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进行简化，方便等值演算。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(如何简化，请同学们课后思考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02436" name="Picture 4" descr="GIF-471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88350" y="6165850"/>
            <a:ext cx="533400" cy="47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析取范式和合取范式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21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95288" y="142875"/>
            <a:ext cx="8064500" cy="619125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简单</a:t>
            </a:r>
            <a:r>
              <a:rPr lang="zh-CN" altLang="en-US" sz="4000" dirty="0" smtClean="0"/>
              <a:t>析取式和简单合取式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04800" y="2997200"/>
            <a:ext cx="8610600" cy="17272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简单析取式举例：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简单合取式举例：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359428" name="AutoShape 4"/>
          <p:cNvSpPr/>
          <p:nvPr/>
        </p:nvSpPr>
        <p:spPr>
          <a:xfrm>
            <a:off x="0" y="5135563"/>
            <a:ext cx="1000125" cy="79375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359429" name="Rectangle 5"/>
          <p:cNvSpPr/>
          <p:nvPr/>
        </p:nvSpPr>
        <p:spPr>
          <a:xfrm>
            <a:off x="1066800" y="5273675"/>
            <a:ext cx="7848600" cy="593725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一个文字既是简单析取式，又是简单合取式。</a:t>
            </a:r>
          </a:p>
        </p:txBody>
      </p:sp>
      <p:grpSp>
        <p:nvGrpSpPr>
          <p:cNvPr id="26630" name="Group 16"/>
          <p:cNvGrpSpPr/>
          <p:nvPr/>
        </p:nvGrpSpPr>
        <p:grpSpPr>
          <a:xfrm>
            <a:off x="250825" y="981075"/>
            <a:ext cx="8353425" cy="1727200"/>
            <a:chOff x="158" y="618"/>
            <a:chExt cx="5262" cy="1088"/>
          </a:xfrm>
        </p:grpSpPr>
        <p:sp>
          <p:nvSpPr>
            <p:cNvPr id="26631" name="AutoShape 12"/>
            <p:cNvSpPr/>
            <p:nvPr/>
          </p:nvSpPr>
          <p:spPr>
            <a:xfrm>
              <a:off x="158" y="618"/>
              <a:ext cx="5262" cy="108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9437" name="AutoShape 13"/>
            <p:cNvSpPr>
              <a:spLocks noChangeArrowheads="1"/>
            </p:cNvSpPr>
            <p:nvPr/>
          </p:nvSpPr>
          <p:spPr bwMode="gray">
            <a:xfrm>
              <a:off x="249" y="754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定义</a:t>
              </a: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2.2</a:t>
              </a:r>
            </a:p>
          </p:txBody>
        </p:sp>
        <p:sp>
          <p:nvSpPr>
            <p:cNvPr id="359438" name="Freeform 14"/>
            <p:cNvSpPr/>
            <p:nvPr/>
          </p:nvSpPr>
          <p:spPr bwMode="gray">
            <a:xfrm>
              <a:off x="294" y="885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4" name="Text Box 15"/>
            <p:cNvSpPr txBox="1"/>
            <p:nvPr/>
          </p:nvSpPr>
          <p:spPr>
            <a:xfrm>
              <a:off x="1040" y="750"/>
              <a:ext cx="4289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命题变项及其否定统称作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文字（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letters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b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仅由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有限个文字构成的析取式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称作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简单析取式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b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仅由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有限个文字构成的合取式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称作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简单合取式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简单析取式和简单合取式 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41972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为讨论方便，有时用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表示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个简单析取式或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个简单合取式。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是含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个文字的简单析取式，何时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中既含某个命题变项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又含它的否定式┐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┐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反之，若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为重言式，则它必同时含某个命题变项和它的否定式，否则，若将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中的不带否定符号的命题变项都取0 值，带否定号的命题变项都取 1 值，此赋值为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的成假赋值，这与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是重言式相矛盾。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类似的讨论可知，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是含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个命题变项的简单合取式，且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为矛盾式，则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中必同时含某个命题变项及它的否定式，反之亦然。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95288" y="142875"/>
            <a:ext cx="8064500" cy="619125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简单析取式和简单合取式 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定理2.1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简单析取式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当且仅当它同时含有某个命题变项及它的否定式。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简单合取式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矛盾式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当且仅当它同时含有某个命题变项及它的否定式。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析取范式和合取范式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定义2.3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(1)由有限个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简单合取式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构成的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disjunctive normal form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(2)由有限个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简单析取式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构成的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conjunctive normal form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(3)析取范式与合取范式统称为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范式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0014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析取范式和合取范式示例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228600" y="1125538"/>
            <a:ext cx="8664575" cy="366077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=1,2,…,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为简单合取式，则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∨…∨A</a:t>
            </a:r>
            <a:r>
              <a:rPr lang="en-US" altLang="zh-CN" sz="2000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例如，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则由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构造的析取范式为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 =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)∨(┐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=1,2,…,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为简单析取式，则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∧…∧A</a:t>
            </a:r>
            <a:r>
              <a:rPr lang="en-US" altLang="zh-CN" sz="2000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例如，取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则由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组成的合取范式为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 = 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∧A</a:t>
            </a:r>
            <a:r>
              <a:rPr lang="en-US" altLang="zh-CN" sz="20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)∧(┐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)∧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问题：</a:t>
            </a:r>
            <a:r>
              <a:rPr lang="zh-CN" altLang="en-US" sz="2000" dirty="0">
                <a:latin typeface="Times New Roman" panose="02020603050405020304" pitchFamily="18" charset="0"/>
              </a:rPr>
              <a:t> ┐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∧</a:t>
            </a:r>
            <a:r>
              <a:rPr lang="en-US" altLang="zh-CN" sz="2000" i="1" dirty="0">
                <a:latin typeface="Times New Roman" panose="02020603050405020304" pitchFamily="18" charset="0"/>
              </a:rPr>
              <a:t>r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000" dirty="0"/>
              <a:t>析取范式还是合取范式？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2500" name="AutoShape 4"/>
          <p:cNvSpPr/>
          <p:nvPr/>
        </p:nvSpPr>
        <p:spPr>
          <a:xfrm>
            <a:off x="0" y="4953000"/>
            <a:ext cx="1071563" cy="795338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</a:p>
        </p:txBody>
      </p:sp>
      <p:sp>
        <p:nvSpPr>
          <p:cNvPr id="362501" name="Rectangle 5"/>
          <p:cNvSpPr/>
          <p:nvPr/>
        </p:nvSpPr>
        <p:spPr>
          <a:xfrm>
            <a:off x="1066800" y="4876800"/>
            <a:ext cx="7848600" cy="1828800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形如 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的公式既是一个简单合取式构成的析取范式，又是由三个简单析取式构成的合取范式。</a:t>
            </a:r>
          </a:p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形如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的公式既是含三个简单合取式的析取范式，又是含一个简单析取式的合取范式。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25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2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2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animBg="1"/>
      <p:bldP spid="36250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等值式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8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析取范式和合取范式的性质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26670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定理2.2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析取范式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矛盾式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当且仅当它的每个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简单合取式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矛盾式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合取范式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当且仅当它的每个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简单析取式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</a:p>
        </p:txBody>
      </p:sp>
      <p:sp>
        <p:nvSpPr>
          <p:cNvPr id="363524" name="AutoShape 4"/>
          <p:cNvSpPr/>
          <p:nvPr/>
        </p:nvSpPr>
        <p:spPr>
          <a:xfrm>
            <a:off x="0" y="4495800"/>
            <a:ext cx="1143000" cy="795338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</a:p>
        </p:txBody>
      </p:sp>
      <p:sp>
        <p:nvSpPr>
          <p:cNvPr id="363525" name="Rectangle 5"/>
          <p:cNvSpPr/>
          <p:nvPr/>
        </p:nvSpPr>
        <p:spPr>
          <a:xfrm>
            <a:off x="1066800" y="4419600"/>
            <a:ext cx="7848600" cy="1371600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研究范式的目的在于，将给定公式化成与之等值的析取范式或合取范式，进而将公式化成与之等值的主析取范式或主合取范式。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35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3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范式存在的讨论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  <a:ln/>
        </p:spPr>
        <p:txBody>
          <a:bodyPr vert="horz" wrap="square" lIns="91440" tIns="45720" rIns="91440" bIns="45720" anchor="t"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在范式中不会出现联结词→与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否则可使用等值式消除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A→B  ┐A∨B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AB  (┐A∨B)∧(A∨┐B)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在范式中不会出现形如┐┐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A,┐(A∧B),┐(A∨B)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的公式：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 A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A∧B)  ┐A∨┐B 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A∨B)┐A∧┐B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在析取范式中不会出现形如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A∧(B∨C)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的公式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A∧(B∨C)  (A∧B)∨(A∧C)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在合取范式中不出现形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A∨(B∧C)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的公式：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A∨(B∧C)  (A∨B)∧(A∨C)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定理2.3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一命题公式都存在着与之等值的析取范式与合取范式。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求给定公式范式的步骤 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33988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消去联结词→、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若存在)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A→B  ┐A∨B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AB  (┐A∨B)∧(A∨┐B)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否定号的消去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(利用双重否定律)或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(利用德摩根律)。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 A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A∧B)  ┐A∨┐B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A∨B)  ┐A∧┐B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利用分配律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：利用∧对∨的分配律求析取范式，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 	 ∨对∧的分配律求合取范式。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A∧(B∨C)  (A∧B)∨(A∧C)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A∨(B∧C)  (A∨B)∧(A∨C)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</a:t>
            </a:r>
            <a:r>
              <a:rPr lang="en-US" altLang="zh-CN" dirty="0"/>
              <a:t>2.7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0668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求下面公式的析取范式与合取范式：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	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6596" name="Text Box 4"/>
          <p:cNvSpPr txBox="1"/>
          <p:nvPr/>
        </p:nvSpPr>
        <p:spPr>
          <a:xfrm>
            <a:off x="152400" y="2681288"/>
            <a:ext cx="8740775" cy="337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求合取范式</a:t>
            </a: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(┐p∨q)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                    	    	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消去→）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((┐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p∨q)→r)∧(r→(┐p∨q))   	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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(┐(┐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p∨q)∨r)∧(┐r∨┐p∨q) 	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消去→） </a:t>
            </a: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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p∧┐q)∨r)∧(┐p∨q∨┐r)    	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否定号内移） </a:t>
            </a:r>
          </a:p>
          <a:p>
            <a:pPr marL="0" lvl="0" indent="0" algn="just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p∨r)∧(┐q∨r)∧(┐p∨q∨┐r)（∨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对∧分配律）</a:t>
            </a:r>
          </a:p>
        </p:txBody>
      </p:sp>
      <p:sp>
        <p:nvSpPr>
          <p:cNvPr id="366597" name="AutoShape 5"/>
          <p:cNvSpPr/>
          <p:nvPr/>
        </p:nvSpPr>
        <p:spPr>
          <a:xfrm>
            <a:off x="236538" y="2082800"/>
            <a:ext cx="830262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6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6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6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6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 build="p"/>
      <p:bldP spid="3665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</a:t>
            </a:r>
            <a:r>
              <a:rPr lang="en-US" altLang="zh-CN" dirty="0"/>
              <a:t>2.7</a:t>
            </a:r>
          </a:p>
        </p:txBody>
      </p:sp>
      <p:sp>
        <p:nvSpPr>
          <p:cNvPr id="367622" name="Text Box 6"/>
          <p:cNvSpPr txBox="1"/>
          <p:nvPr/>
        </p:nvSpPr>
        <p:spPr>
          <a:xfrm>
            <a:off x="152400" y="1371600"/>
            <a:ext cx="8610600" cy="310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求析取范式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(</a:t>
            </a:r>
            <a:r>
              <a:rPr lang="en-US" altLang="zh-CN" dirty="0">
                <a:latin typeface="Times New Roman" panose="02020603050405020304" pitchFamily="18" charset="0"/>
              </a:rPr>
              <a:t>p→q)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 r</a:t>
            </a: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</a:rPr>
              <a:t>((</a:t>
            </a:r>
            <a:r>
              <a:rPr lang="en-US" altLang="zh-CN" dirty="0">
                <a:latin typeface="Times New Roman" panose="02020603050405020304" pitchFamily="18" charset="0"/>
              </a:rPr>
              <a:t>p∧┐q)∨r)∧(┐p∨q∨┐r)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	</a:t>
            </a:r>
            <a:r>
              <a:rPr lang="zh-CN" altLang="en-US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</a:rPr>
              <a:t>p∧┐q∧┐p) ∨ (p∧┐q∧q) ∨ (p∧┐q∧┐r)	 	     ∨ (r∧┐p) ∨ (r∧q) ∨ (r∧┐r)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	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p∧┐q∧┐r)∨(┐p∧r)∨(q∧r)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7624" name="AutoShape 8"/>
          <p:cNvSpPr/>
          <p:nvPr/>
        </p:nvSpPr>
        <p:spPr>
          <a:xfrm>
            <a:off x="0" y="5181600"/>
            <a:ext cx="1071563" cy="795338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</a:p>
        </p:txBody>
      </p:sp>
      <p:sp>
        <p:nvSpPr>
          <p:cNvPr id="367625" name="Rectangle 9"/>
          <p:cNvSpPr/>
          <p:nvPr/>
        </p:nvSpPr>
        <p:spPr>
          <a:xfrm>
            <a:off x="1143000" y="5181600"/>
            <a:ext cx="7848600" cy="1143000"/>
          </a:xfrm>
          <a:prstGeom prst="rect">
            <a:avLst/>
          </a:prstGeom>
          <a:solidFill>
            <a:srgbClr val="FCCEB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由此例可知，命题公式的析取范式不唯一。</a:t>
            </a:r>
          </a:p>
          <a:p>
            <a:pPr marL="342900" lvl="0" indent="-342900">
              <a:buClr>
                <a:schemeClr val="bg2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同样，合取范式也是不唯一的。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7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build="p"/>
      <p:bldP spid="367624" grpId="0" animBg="1"/>
      <p:bldP spid="36762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范式的规范化形式</a:t>
            </a:r>
            <a:endParaRPr lang="en-US" altLang="zh-CN" dirty="0"/>
          </a:p>
        </p:txBody>
      </p:sp>
      <p:graphicFrame>
        <p:nvGraphicFramePr>
          <p:cNvPr id="423157" name="Group 245"/>
          <p:cNvGraphicFramePr>
            <a:graphicFrameLocks noGrp="1"/>
          </p:cNvGraphicFramePr>
          <p:nvPr>
            <p:ph sz="half" idx="1"/>
          </p:nvPr>
        </p:nvGraphicFramePr>
        <p:xfrm>
          <a:off x="971550" y="2457450"/>
          <a:ext cx="6842125" cy="411480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┐p∧┐q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┐p∧q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p∧┐q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p∧q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1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5901" name="Group 9"/>
          <p:cNvGrpSpPr/>
          <p:nvPr/>
        </p:nvGrpSpPr>
        <p:grpSpPr>
          <a:xfrm>
            <a:off x="571500" y="1143000"/>
            <a:ext cx="1143000" cy="1143000"/>
            <a:chOff x="249" y="799"/>
            <a:chExt cx="1225" cy="1316"/>
          </a:xfrm>
        </p:grpSpPr>
        <p:pic>
          <p:nvPicPr>
            <p:cNvPr id="35903" name="Picture 4" descr="PE01561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" y="935"/>
              <a:ext cx="1225" cy="717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5904" name="Group 5"/>
            <p:cNvGrpSpPr/>
            <p:nvPr/>
          </p:nvGrpSpPr>
          <p:grpSpPr>
            <a:xfrm>
              <a:off x="427" y="799"/>
              <a:ext cx="862" cy="1316"/>
              <a:chOff x="4694" y="2115"/>
              <a:chExt cx="519" cy="1170"/>
            </a:xfrm>
          </p:grpSpPr>
          <p:sp>
            <p:nvSpPr>
              <p:cNvPr id="35905" name="Freeform 6"/>
              <p:cNvSpPr/>
              <p:nvPr/>
            </p:nvSpPr>
            <p:spPr>
              <a:xfrm>
                <a:off x="4694" y="2115"/>
                <a:ext cx="519" cy="855"/>
              </a:xfrm>
              <a:custGeom>
                <a:avLst/>
                <a:gdLst>
                  <a:gd name="txL" fmla="*/ 0 w 730"/>
                  <a:gd name="txT" fmla="*/ 0 h 1345"/>
                  <a:gd name="txR" fmla="*/ 730 w 730"/>
                  <a:gd name="txB" fmla="*/ 1345 h 1345"/>
                </a:gdLst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rect l="txL" t="txT" r="txR" b="txB"/>
                <a:pathLst>
                  <a:path w="730" h="1345">
                    <a:moveTo>
                      <a:pt x="88" y="428"/>
                    </a:moveTo>
                    <a:lnTo>
                      <a:pt x="89" y="428"/>
                    </a:lnTo>
                    <a:lnTo>
                      <a:pt x="88" y="428"/>
                    </a:lnTo>
                    <a:lnTo>
                      <a:pt x="87" y="428"/>
                    </a:lnTo>
                    <a:lnTo>
                      <a:pt x="88" y="428"/>
                    </a:lnTo>
                    <a:lnTo>
                      <a:pt x="108" y="432"/>
                    </a:lnTo>
                    <a:lnTo>
                      <a:pt x="126" y="441"/>
                    </a:lnTo>
                    <a:lnTo>
                      <a:pt x="145" y="459"/>
                    </a:lnTo>
                    <a:lnTo>
                      <a:pt x="160" y="482"/>
                    </a:lnTo>
                    <a:lnTo>
                      <a:pt x="174" y="511"/>
                    </a:lnTo>
                    <a:lnTo>
                      <a:pt x="183" y="543"/>
                    </a:lnTo>
                    <a:lnTo>
                      <a:pt x="190" y="577"/>
                    </a:lnTo>
                    <a:lnTo>
                      <a:pt x="192" y="615"/>
                    </a:lnTo>
                    <a:lnTo>
                      <a:pt x="190" y="653"/>
                    </a:lnTo>
                    <a:lnTo>
                      <a:pt x="184" y="689"/>
                    </a:lnTo>
                    <a:lnTo>
                      <a:pt x="176" y="723"/>
                    </a:lnTo>
                    <a:lnTo>
                      <a:pt x="163" y="752"/>
                    </a:lnTo>
                    <a:lnTo>
                      <a:pt x="149" y="775"/>
                    </a:lnTo>
                    <a:lnTo>
                      <a:pt x="133" y="793"/>
                    </a:lnTo>
                    <a:lnTo>
                      <a:pt x="115" y="802"/>
                    </a:lnTo>
                    <a:lnTo>
                      <a:pt x="96" y="804"/>
                    </a:lnTo>
                    <a:lnTo>
                      <a:pt x="68" y="793"/>
                    </a:lnTo>
                    <a:lnTo>
                      <a:pt x="46" y="775"/>
                    </a:lnTo>
                    <a:lnTo>
                      <a:pt x="28" y="748"/>
                    </a:lnTo>
                    <a:lnTo>
                      <a:pt x="16" y="716"/>
                    </a:lnTo>
                    <a:lnTo>
                      <a:pt x="8" y="680"/>
                    </a:lnTo>
                    <a:lnTo>
                      <a:pt x="3" y="640"/>
                    </a:lnTo>
                    <a:lnTo>
                      <a:pt x="1" y="597"/>
                    </a:lnTo>
                    <a:lnTo>
                      <a:pt x="0" y="552"/>
                    </a:lnTo>
                    <a:lnTo>
                      <a:pt x="2" y="500"/>
                    </a:lnTo>
                    <a:lnTo>
                      <a:pt x="6" y="448"/>
                    </a:lnTo>
                    <a:lnTo>
                      <a:pt x="16" y="396"/>
                    </a:lnTo>
                    <a:lnTo>
                      <a:pt x="28" y="347"/>
                    </a:lnTo>
                    <a:lnTo>
                      <a:pt x="44" y="299"/>
                    </a:lnTo>
                    <a:lnTo>
                      <a:pt x="64" y="254"/>
                    </a:lnTo>
                    <a:lnTo>
                      <a:pt x="86" y="209"/>
                    </a:lnTo>
                    <a:lnTo>
                      <a:pt x="112" y="171"/>
                    </a:lnTo>
                    <a:lnTo>
                      <a:pt x="140" y="133"/>
                    </a:lnTo>
                    <a:lnTo>
                      <a:pt x="172" y="101"/>
                    </a:lnTo>
                    <a:lnTo>
                      <a:pt x="207" y="72"/>
                    </a:lnTo>
                    <a:lnTo>
                      <a:pt x="244" y="47"/>
                    </a:lnTo>
                    <a:lnTo>
                      <a:pt x="283" y="27"/>
                    </a:lnTo>
                    <a:lnTo>
                      <a:pt x="326" y="11"/>
                    </a:lnTo>
                    <a:lnTo>
                      <a:pt x="371" y="2"/>
                    </a:lnTo>
                    <a:lnTo>
                      <a:pt x="418" y="0"/>
                    </a:lnTo>
                    <a:lnTo>
                      <a:pt x="453" y="2"/>
                    </a:lnTo>
                    <a:lnTo>
                      <a:pt x="487" y="9"/>
                    </a:lnTo>
                    <a:lnTo>
                      <a:pt x="519" y="22"/>
                    </a:lnTo>
                    <a:lnTo>
                      <a:pt x="549" y="38"/>
                    </a:lnTo>
                    <a:lnTo>
                      <a:pt x="577" y="58"/>
                    </a:lnTo>
                    <a:lnTo>
                      <a:pt x="602" y="81"/>
                    </a:lnTo>
                    <a:lnTo>
                      <a:pt x="625" y="108"/>
                    </a:lnTo>
                    <a:lnTo>
                      <a:pt x="647" y="140"/>
                    </a:lnTo>
                    <a:lnTo>
                      <a:pt x="665" y="173"/>
                    </a:lnTo>
                    <a:lnTo>
                      <a:pt x="683" y="209"/>
                    </a:lnTo>
                    <a:lnTo>
                      <a:pt x="697" y="248"/>
                    </a:lnTo>
                    <a:lnTo>
                      <a:pt x="708" y="290"/>
                    </a:lnTo>
                    <a:lnTo>
                      <a:pt x="717" y="333"/>
                    </a:lnTo>
                    <a:lnTo>
                      <a:pt x="724" y="378"/>
                    </a:lnTo>
                    <a:lnTo>
                      <a:pt x="729" y="426"/>
                    </a:lnTo>
                    <a:lnTo>
                      <a:pt x="730" y="473"/>
                    </a:lnTo>
                    <a:lnTo>
                      <a:pt x="724" y="574"/>
                    </a:lnTo>
                    <a:lnTo>
                      <a:pt x="710" y="664"/>
                    </a:lnTo>
                    <a:lnTo>
                      <a:pt x="690" y="741"/>
                    </a:lnTo>
                    <a:lnTo>
                      <a:pt x="664" y="806"/>
                    </a:lnTo>
                    <a:lnTo>
                      <a:pt x="636" y="860"/>
                    </a:lnTo>
                    <a:lnTo>
                      <a:pt x="607" y="905"/>
                    </a:lnTo>
                    <a:lnTo>
                      <a:pt x="580" y="939"/>
                    </a:lnTo>
                    <a:lnTo>
                      <a:pt x="557" y="964"/>
                    </a:lnTo>
                    <a:lnTo>
                      <a:pt x="541" y="977"/>
                    </a:lnTo>
                    <a:lnTo>
                      <a:pt x="521" y="991"/>
                    </a:lnTo>
                    <a:lnTo>
                      <a:pt x="501" y="1007"/>
                    </a:lnTo>
                    <a:lnTo>
                      <a:pt x="480" y="1029"/>
                    </a:lnTo>
                    <a:lnTo>
                      <a:pt x="460" y="1059"/>
                    </a:lnTo>
                    <a:lnTo>
                      <a:pt x="444" y="1099"/>
                    </a:lnTo>
                    <a:lnTo>
                      <a:pt x="434" y="1153"/>
                    </a:lnTo>
                    <a:lnTo>
                      <a:pt x="429" y="1225"/>
                    </a:lnTo>
                    <a:lnTo>
                      <a:pt x="429" y="1345"/>
                    </a:lnTo>
                    <a:lnTo>
                      <a:pt x="374" y="1345"/>
                    </a:lnTo>
                    <a:lnTo>
                      <a:pt x="374" y="1151"/>
                    </a:lnTo>
                    <a:lnTo>
                      <a:pt x="381" y="1045"/>
                    </a:lnTo>
                    <a:lnTo>
                      <a:pt x="397" y="957"/>
                    </a:lnTo>
                    <a:lnTo>
                      <a:pt x="420" y="883"/>
                    </a:lnTo>
                    <a:lnTo>
                      <a:pt x="447" y="813"/>
                    </a:lnTo>
                    <a:lnTo>
                      <a:pt x="473" y="748"/>
                    </a:lnTo>
                    <a:lnTo>
                      <a:pt x="496" y="678"/>
                    </a:lnTo>
                    <a:lnTo>
                      <a:pt x="512" y="599"/>
                    </a:lnTo>
                    <a:lnTo>
                      <a:pt x="519" y="504"/>
                    </a:lnTo>
                    <a:lnTo>
                      <a:pt x="519" y="468"/>
                    </a:lnTo>
                    <a:lnTo>
                      <a:pt x="517" y="435"/>
                    </a:lnTo>
                    <a:lnTo>
                      <a:pt x="515" y="399"/>
                    </a:lnTo>
                    <a:lnTo>
                      <a:pt x="510" y="365"/>
                    </a:lnTo>
                    <a:lnTo>
                      <a:pt x="504" y="333"/>
                    </a:lnTo>
                    <a:lnTo>
                      <a:pt x="497" y="302"/>
                    </a:lnTo>
                    <a:lnTo>
                      <a:pt x="488" y="272"/>
                    </a:lnTo>
                    <a:lnTo>
                      <a:pt x="478" y="243"/>
                    </a:lnTo>
                    <a:lnTo>
                      <a:pt x="465" y="218"/>
                    </a:lnTo>
                    <a:lnTo>
                      <a:pt x="449" y="196"/>
                    </a:lnTo>
                    <a:lnTo>
                      <a:pt x="432" y="176"/>
                    </a:lnTo>
                    <a:lnTo>
                      <a:pt x="412" y="158"/>
                    </a:lnTo>
                    <a:lnTo>
                      <a:pt x="389" y="144"/>
                    </a:lnTo>
                    <a:lnTo>
                      <a:pt x="364" y="135"/>
                    </a:lnTo>
                    <a:lnTo>
                      <a:pt x="335" y="128"/>
                    </a:lnTo>
                    <a:lnTo>
                      <a:pt x="304" y="126"/>
                    </a:lnTo>
                    <a:lnTo>
                      <a:pt x="284" y="128"/>
                    </a:lnTo>
                    <a:lnTo>
                      <a:pt x="265" y="135"/>
                    </a:lnTo>
                    <a:lnTo>
                      <a:pt x="245" y="144"/>
                    </a:lnTo>
                    <a:lnTo>
                      <a:pt x="225" y="158"/>
                    </a:lnTo>
                    <a:lnTo>
                      <a:pt x="207" y="171"/>
                    </a:lnTo>
                    <a:lnTo>
                      <a:pt x="188" y="189"/>
                    </a:lnTo>
                    <a:lnTo>
                      <a:pt x="172" y="209"/>
                    </a:lnTo>
                    <a:lnTo>
                      <a:pt x="156" y="232"/>
                    </a:lnTo>
                    <a:lnTo>
                      <a:pt x="141" y="254"/>
                    </a:lnTo>
                    <a:lnTo>
                      <a:pt x="129" y="279"/>
                    </a:lnTo>
                    <a:lnTo>
                      <a:pt x="117" y="304"/>
                    </a:lnTo>
                    <a:lnTo>
                      <a:pt x="107" y="329"/>
                    </a:lnTo>
                    <a:lnTo>
                      <a:pt x="99" y="354"/>
                    </a:lnTo>
                    <a:lnTo>
                      <a:pt x="93" y="378"/>
                    </a:lnTo>
                    <a:lnTo>
                      <a:pt x="89" y="403"/>
                    </a:lnTo>
                    <a:lnTo>
                      <a:pt x="88" y="428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6" name="Freeform 7"/>
              <p:cNvSpPr/>
              <p:nvPr/>
            </p:nvSpPr>
            <p:spPr>
              <a:xfrm>
                <a:off x="4921" y="3023"/>
                <a:ext cx="126" cy="262"/>
              </a:xfrm>
              <a:custGeom>
                <a:avLst/>
                <a:gdLst>
                  <a:gd name="txL" fmla="*/ 0 w 176"/>
                  <a:gd name="txT" fmla="*/ 0 h 412"/>
                  <a:gd name="txR" fmla="*/ 176 w 176"/>
                  <a:gd name="txB" fmla="*/ 412 h 412"/>
                </a:gdLst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rect l="txL" t="txT" r="txR" b="txB"/>
                <a:pathLst>
                  <a:path w="176" h="412">
                    <a:moveTo>
                      <a:pt x="88" y="412"/>
                    </a:moveTo>
                    <a:lnTo>
                      <a:pt x="105" y="407"/>
                    </a:lnTo>
                    <a:lnTo>
                      <a:pt x="123" y="396"/>
                    </a:lnTo>
                    <a:lnTo>
                      <a:pt x="137" y="376"/>
                    </a:lnTo>
                    <a:lnTo>
                      <a:pt x="150" y="351"/>
                    </a:lnTo>
                    <a:lnTo>
                      <a:pt x="161" y="322"/>
                    </a:lnTo>
                    <a:lnTo>
                      <a:pt x="169" y="286"/>
                    </a:lnTo>
                    <a:lnTo>
                      <a:pt x="173" y="248"/>
                    </a:lnTo>
                    <a:lnTo>
                      <a:pt x="176" y="207"/>
                    </a:lnTo>
                    <a:lnTo>
                      <a:pt x="173" y="164"/>
                    </a:lnTo>
                    <a:lnTo>
                      <a:pt x="169" y="126"/>
                    </a:lnTo>
                    <a:lnTo>
                      <a:pt x="161" y="90"/>
                    </a:lnTo>
                    <a:lnTo>
                      <a:pt x="150" y="61"/>
                    </a:lnTo>
                    <a:lnTo>
                      <a:pt x="137" y="36"/>
                    </a:lnTo>
                    <a:lnTo>
                      <a:pt x="123" y="16"/>
                    </a:lnTo>
                    <a:lnTo>
                      <a:pt x="105" y="4"/>
                    </a:lnTo>
                    <a:lnTo>
                      <a:pt x="88" y="0"/>
                    </a:lnTo>
                    <a:lnTo>
                      <a:pt x="71" y="4"/>
                    </a:lnTo>
                    <a:lnTo>
                      <a:pt x="53" y="16"/>
                    </a:lnTo>
                    <a:lnTo>
                      <a:pt x="38" y="36"/>
                    </a:lnTo>
                    <a:lnTo>
                      <a:pt x="26" y="61"/>
                    </a:lnTo>
                    <a:lnTo>
                      <a:pt x="15" y="90"/>
                    </a:lnTo>
                    <a:lnTo>
                      <a:pt x="7" y="126"/>
                    </a:lnTo>
                    <a:lnTo>
                      <a:pt x="3" y="164"/>
                    </a:lnTo>
                    <a:lnTo>
                      <a:pt x="0" y="207"/>
                    </a:lnTo>
                    <a:lnTo>
                      <a:pt x="3" y="248"/>
                    </a:lnTo>
                    <a:lnTo>
                      <a:pt x="7" y="286"/>
                    </a:lnTo>
                    <a:lnTo>
                      <a:pt x="15" y="322"/>
                    </a:lnTo>
                    <a:lnTo>
                      <a:pt x="26" y="351"/>
                    </a:lnTo>
                    <a:lnTo>
                      <a:pt x="38" y="376"/>
                    </a:lnTo>
                    <a:lnTo>
                      <a:pt x="53" y="396"/>
                    </a:lnTo>
                    <a:lnTo>
                      <a:pt x="71" y="407"/>
                    </a:lnTo>
                    <a:lnTo>
                      <a:pt x="88" y="412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902" name="Rectangle 8"/>
          <p:cNvSpPr/>
          <p:nvPr/>
        </p:nvSpPr>
        <p:spPr>
          <a:xfrm>
            <a:off x="2268538" y="1484313"/>
            <a:ext cx="5133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如何对合取式和析取式进行规范化？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范式的规范化形式</a:t>
            </a:r>
          </a:p>
        </p:txBody>
      </p:sp>
      <p:grpSp>
        <p:nvGrpSpPr>
          <p:cNvPr id="36867" name="Group 18"/>
          <p:cNvGrpSpPr/>
          <p:nvPr/>
        </p:nvGrpSpPr>
        <p:grpSpPr>
          <a:xfrm>
            <a:off x="250825" y="1125538"/>
            <a:ext cx="8353425" cy="2519362"/>
            <a:chOff x="158" y="709"/>
            <a:chExt cx="5262" cy="1587"/>
          </a:xfrm>
        </p:grpSpPr>
        <p:sp>
          <p:nvSpPr>
            <p:cNvPr id="36873" name="AutoShape 4"/>
            <p:cNvSpPr/>
            <p:nvPr/>
          </p:nvSpPr>
          <p:spPr>
            <a:xfrm>
              <a:off x="158" y="709"/>
              <a:ext cx="5262" cy="158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AutoShape 5"/>
            <p:cNvSpPr/>
            <p:nvPr/>
          </p:nvSpPr>
          <p:spPr>
            <a:xfrm>
              <a:off x="249" y="845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2.4</a:t>
              </a:r>
            </a:p>
          </p:txBody>
        </p:sp>
        <p:sp>
          <p:nvSpPr>
            <p:cNvPr id="420870" name="Freeform 6"/>
            <p:cNvSpPr/>
            <p:nvPr/>
          </p:nvSpPr>
          <p:spPr bwMode="gray">
            <a:xfrm>
              <a:off x="294" y="976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6" name="Text Box 7"/>
            <p:cNvSpPr txBox="1"/>
            <p:nvPr/>
          </p:nvSpPr>
          <p:spPr>
            <a:xfrm>
              <a:off x="1040" y="799"/>
              <a:ext cx="4108" cy="1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在含有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个命题变项的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简单合取式</a:t>
              </a:r>
              <a:r>
                <a:rPr lang="zh-CN" altLang="en-US" dirty="0">
                  <a:latin typeface="Times New Roman" panose="02020603050405020304" pitchFamily="18" charset="0"/>
                </a:rPr>
                <a:t>中，若每个命题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变项和它的否定式不同时出现</a:t>
              </a:r>
              <a:r>
                <a:rPr lang="zh-CN" altLang="en-US" dirty="0">
                  <a:latin typeface="Times New Roman" panose="02020603050405020304" pitchFamily="18" charset="0"/>
                </a:rPr>
                <a:t>，而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二者之一必出现且仅出现一次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第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个</a:t>
              </a:r>
              <a:r>
                <a:rPr lang="zh-CN" altLang="en-US" dirty="0">
                  <a:latin typeface="Times New Roman" panose="02020603050405020304" pitchFamily="18" charset="0"/>
                </a:rPr>
                <a:t>命题变项或它的否定式出现在从左算起的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第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位上</a:t>
              </a:r>
              <a:r>
                <a:rPr lang="zh-CN" altLang="en-US" dirty="0">
                  <a:latin typeface="Times New Roman" panose="02020603050405020304" pitchFamily="18" charset="0"/>
                </a:rPr>
                <a:t>（若命题变项无角标，就按字典顺序排列），称这样的简单合取式为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极小项</a:t>
              </a:r>
              <a:r>
                <a:rPr lang="zh-CN" altLang="en-US" dirty="0">
                  <a:latin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50825" y="4005263"/>
            <a:ext cx="8353425" cy="2519362"/>
            <a:chOff x="158" y="2523"/>
            <a:chExt cx="5262" cy="1587"/>
          </a:xfrm>
        </p:grpSpPr>
        <p:sp>
          <p:nvSpPr>
            <p:cNvPr id="36869" name="AutoShape 14"/>
            <p:cNvSpPr/>
            <p:nvPr/>
          </p:nvSpPr>
          <p:spPr>
            <a:xfrm>
              <a:off x="158" y="2523"/>
              <a:ext cx="5262" cy="158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AutoShape 15"/>
            <p:cNvSpPr/>
            <p:nvPr/>
          </p:nvSpPr>
          <p:spPr>
            <a:xfrm>
              <a:off x="249" y="2659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2.4*</a:t>
              </a:r>
            </a:p>
          </p:txBody>
        </p:sp>
        <p:sp>
          <p:nvSpPr>
            <p:cNvPr id="420880" name="Freeform 16"/>
            <p:cNvSpPr/>
            <p:nvPr/>
          </p:nvSpPr>
          <p:spPr bwMode="gray">
            <a:xfrm>
              <a:off x="294" y="2790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2" name="Text Box 17"/>
            <p:cNvSpPr txBox="1"/>
            <p:nvPr/>
          </p:nvSpPr>
          <p:spPr>
            <a:xfrm>
              <a:off x="1040" y="2613"/>
              <a:ext cx="4108" cy="1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在含有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个命题变项的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简单析取式</a:t>
              </a:r>
              <a:r>
                <a:rPr lang="zh-CN" altLang="en-US" dirty="0">
                  <a:latin typeface="Times New Roman" panose="02020603050405020304" pitchFamily="18" charset="0"/>
                </a:rPr>
                <a:t>中，若每个命题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变项和它的否定式不同时出现</a:t>
              </a:r>
              <a:r>
                <a:rPr lang="zh-CN" altLang="en-US" dirty="0">
                  <a:latin typeface="Times New Roman" panose="02020603050405020304" pitchFamily="18" charset="0"/>
                </a:rPr>
                <a:t>，而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二者之一必出现且仅出现一次</a:t>
              </a:r>
              <a:r>
                <a:rPr lang="zh-CN" altLang="en-US" dirty="0">
                  <a:latin typeface="Times New Roman" panose="02020603050405020304" pitchFamily="18" charset="0"/>
                </a:rPr>
                <a:t>，且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第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个</a:t>
              </a:r>
              <a:r>
                <a:rPr lang="zh-CN" altLang="en-US" dirty="0">
                  <a:latin typeface="Times New Roman" panose="02020603050405020304" pitchFamily="18" charset="0"/>
                </a:rPr>
                <a:t>命题变项或它的否定式出现在从左算起的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第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位上</a:t>
              </a:r>
              <a:r>
                <a:rPr lang="zh-CN" altLang="en-US" dirty="0">
                  <a:latin typeface="Times New Roman" panose="02020603050405020304" pitchFamily="18" charset="0"/>
                </a:rPr>
                <a:t>（若命题变项无角标，就按字典顺序排列），称这样的简单析取式为极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极大项</a:t>
              </a:r>
              <a:r>
                <a:rPr lang="zh-CN" altLang="en-US" dirty="0">
                  <a:latin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关于极小项和极大项的说明</a:t>
            </a:r>
          </a:p>
        </p:txBody>
      </p:sp>
      <p:grpSp>
        <p:nvGrpSpPr>
          <p:cNvPr id="37891" name="Group 19"/>
          <p:cNvGrpSpPr/>
          <p:nvPr/>
        </p:nvGrpSpPr>
        <p:grpSpPr>
          <a:xfrm>
            <a:off x="250825" y="1268413"/>
            <a:ext cx="8642350" cy="1800225"/>
            <a:chOff x="158" y="799"/>
            <a:chExt cx="5444" cy="1134"/>
          </a:xfrm>
        </p:grpSpPr>
        <p:sp>
          <p:nvSpPr>
            <p:cNvPr id="37898" name="AutoShape 9"/>
            <p:cNvSpPr/>
            <p:nvPr/>
          </p:nvSpPr>
          <p:spPr>
            <a:xfrm>
              <a:off x="158" y="799"/>
              <a:ext cx="5444" cy="113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1898" name="AutoShape 10"/>
            <p:cNvSpPr>
              <a:spLocks noChangeArrowheads="1"/>
            </p:cNvSpPr>
            <p:nvPr/>
          </p:nvSpPr>
          <p:spPr bwMode="gray">
            <a:xfrm>
              <a:off x="393" y="981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899" name="Freeform 11"/>
            <p:cNvSpPr/>
            <p:nvPr/>
          </p:nvSpPr>
          <p:spPr bwMode="gray">
            <a:xfrm>
              <a:off x="447" y="1043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Text Box 12"/>
            <p:cNvSpPr txBox="1"/>
            <p:nvPr/>
          </p:nvSpPr>
          <p:spPr>
            <a:xfrm>
              <a:off x="1156" y="935"/>
              <a:ext cx="4217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dirty="0">
                  <a:latin typeface="Times New Roman" panose="02020603050405020304" pitchFamily="18" charset="0"/>
                </a:rPr>
                <a:t>个命题变项共可产生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i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个不同的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极小项</a:t>
              </a:r>
              <a:r>
                <a:rPr lang="zh-CN" altLang="en-US" dirty="0">
                  <a:latin typeface="Times New Roman" panose="02020603050405020304" pitchFamily="18" charset="0"/>
                </a:rPr>
                <a:t>。其中每个极小项都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有且仅有一个成真赋值</a:t>
              </a:r>
              <a:r>
                <a:rPr lang="zh-CN" altLang="en-US" dirty="0">
                  <a:latin typeface="Times New Roman" panose="02020603050405020304" pitchFamily="18" charset="0"/>
                </a:rPr>
                <a:t>。若成真赋值所对应的二进制数转换为十进制数 </a:t>
              </a:r>
              <a:r>
                <a:rPr lang="en-US" altLang="zh-CN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</a:rPr>
                <a:t>就将所对应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极小项记作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 。</a:t>
              </a:r>
            </a:p>
          </p:txBody>
        </p:sp>
        <p:pic>
          <p:nvPicPr>
            <p:cNvPr id="37902" name="Picture 13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" y="1058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20"/>
          <p:cNvGrpSpPr/>
          <p:nvPr/>
        </p:nvGrpSpPr>
        <p:grpSpPr>
          <a:xfrm>
            <a:off x="177800" y="3860800"/>
            <a:ext cx="8642350" cy="1655763"/>
            <a:chOff x="112" y="2523"/>
            <a:chExt cx="5444" cy="1043"/>
          </a:xfrm>
        </p:grpSpPr>
        <p:sp>
          <p:nvSpPr>
            <p:cNvPr id="37893" name="AutoShape 14"/>
            <p:cNvSpPr/>
            <p:nvPr/>
          </p:nvSpPr>
          <p:spPr>
            <a:xfrm>
              <a:off x="112" y="2523"/>
              <a:ext cx="5444" cy="10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1903" name="AutoShape 15"/>
            <p:cNvSpPr>
              <a:spLocks noChangeArrowheads="1"/>
            </p:cNvSpPr>
            <p:nvPr/>
          </p:nvSpPr>
          <p:spPr bwMode="gray">
            <a:xfrm>
              <a:off x="295" y="2704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904" name="Freeform 16"/>
            <p:cNvSpPr/>
            <p:nvPr/>
          </p:nvSpPr>
          <p:spPr bwMode="gray">
            <a:xfrm>
              <a:off x="349" y="2766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Text Box 17"/>
            <p:cNvSpPr txBox="1"/>
            <p:nvPr/>
          </p:nvSpPr>
          <p:spPr>
            <a:xfrm>
              <a:off x="1156" y="2704"/>
              <a:ext cx="4217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个命题变项共可产生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i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个不同的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极大项</a:t>
              </a:r>
              <a:r>
                <a:rPr lang="zh-CN" altLang="en-US" dirty="0">
                  <a:latin typeface="Times New Roman" panose="02020603050405020304" pitchFamily="18" charset="0"/>
                </a:rPr>
                <a:t>，其中每个极大项都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有且仅有一个成假赋值</a:t>
              </a:r>
              <a:r>
                <a:rPr lang="zh-CN" altLang="en-US" dirty="0">
                  <a:latin typeface="Times New Roman" panose="02020603050405020304" pitchFamily="18" charset="0"/>
                </a:rPr>
                <a:t>，将其对应的十进制数 </a:t>
              </a:r>
              <a:r>
                <a:rPr lang="en-US" altLang="zh-CN" i="1" dirty="0">
                  <a:latin typeface="Times New Roman" panose="02020603050405020304" pitchFamily="18" charset="0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</a:rPr>
                <a:t>做极大项的角标，记作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。</a:t>
              </a:r>
            </a:p>
          </p:txBody>
        </p:sp>
        <p:pic>
          <p:nvPicPr>
            <p:cNvPr id="37897" name="Picture 18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" y="2781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表2.3 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zh-CN" altLang="en-US" dirty="0"/>
              <a:t>形成的极小项与极大项 </a:t>
            </a:r>
          </a:p>
        </p:txBody>
      </p:sp>
      <p:pic>
        <p:nvPicPr>
          <p:cNvPr id="38915" name="Picture 4" descr="http://necweb.neu.edu.cn/ncourse/lssx/part1/images/table2.3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76200" y="2133600"/>
            <a:ext cx="8915400" cy="246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表2.4 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形成的极小项与极大项 </a:t>
            </a:r>
          </a:p>
        </p:txBody>
      </p:sp>
      <p:pic>
        <p:nvPicPr>
          <p:cNvPr id="39939" name="Picture 4" descr="http://necweb.neu.edu.cn/ncourse/lssx/part1/images/table2.4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50825" y="1557338"/>
            <a:ext cx="8675688" cy="3308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2.1 等值式</a:t>
            </a:r>
          </a:p>
        </p:txBody>
      </p:sp>
      <p:sp>
        <p:nvSpPr>
          <p:cNvPr id="305155" name="Rectangle 3"/>
          <p:cNvSpPr>
            <a:spLocks noGrp="1"/>
          </p:cNvSpPr>
          <p:nvPr>
            <p:ph idx="1"/>
          </p:nvPr>
        </p:nvSpPr>
        <p:spPr>
          <a:xfrm>
            <a:off x="827088" y="3213100"/>
            <a:ext cx="7705725" cy="295275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抽象地看，它们的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真假取值完全相同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时，即代表了相同的命题。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设公式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共同含有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个命题变项，可能对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有哑元，若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有相同的真值表，则说明在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个赋值的每个赋值下，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的真值都相同。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应为重言式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124" name="Group 9"/>
          <p:cNvGrpSpPr/>
          <p:nvPr/>
        </p:nvGrpSpPr>
        <p:grpSpPr>
          <a:xfrm>
            <a:off x="395288" y="1268413"/>
            <a:ext cx="1584325" cy="1655762"/>
            <a:chOff x="249" y="799"/>
            <a:chExt cx="1225" cy="1316"/>
          </a:xfrm>
        </p:grpSpPr>
        <p:pic>
          <p:nvPicPr>
            <p:cNvPr id="5126" name="Picture 4" descr="PE01561_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" y="935"/>
              <a:ext cx="1225" cy="717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27" name="Group 5"/>
            <p:cNvGrpSpPr/>
            <p:nvPr/>
          </p:nvGrpSpPr>
          <p:grpSpPr>
            <a:xfrm>
              <a:off x="427" y="799"/>
              <a:ext cx="862" cy="1316"/>
              <a:chOff x="4694" y="2115"/>
              <a:chExt cx="519" cy="1170"/>
            </a:xfrm>
          </p:grpSpPr>
          <p:sp>
            <p:nvSpPr>
              <p:cNvPr id="5128" name="Freeform 6"/>
              <p:cNvSpPr/>
              <p:nvPr/>
            </p:nvSpPr>
            <p:spPr>
              <a:xfrm>
                <a:off x="4694" y="2115"/>
                <a:ext cx="519" cy="855"/>
              </a:xfrm>
              <a:custGeom>
                <a:avLst/>
                <a:gdLst>
                  <a:gd name="txL" fmla="*/ 0 w 730"/>
                  <a:gd name="txT" fmla="*/ 0 h 1345"/>
                  <a:gd name="txR" fmla="*/ 730 w 730"/>
                  <a:gd name="txB" fmla="*/ 1345 h 1345"/>
                </a:gdLst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rect l="txL" t="txT" r="txR" b="txB"/>
                <a:pathLst>
                  <a:path w="730" h="1345">
                    <a:moveTo>
                      <a:pt x="88" y="428"/>
                    </a:moveTo>
                    <a:lnTo>
                      <a:pt x="89" y="428"/>
                    </a:lnTo>
                    <a:lnTo>
                      <a:pt x="88" y="428"/>
                    </a:lnTo>
                    <a:lnTo>
                      <a:pt x="87" y="428"/>
                    </a:lnTo>
                    <a:lnTo>
                      <a:pt x="88" y="428"/>
                    </a:lnTo>
                    <a:lnTo>
                      <a:pt x="108" y="432"/>
                    </a:lnTo>
                    <a:lnTo>
                      <a:pt x="126" y="441"/>
                    </a:lnTo>
                    <a:lnTo>
                      <a:pt x="145" y="459"/>
                    </a:lnTo>
                    <a:lnTo>
                      <a:pt x="160" y="482"/>
                    </a:lnTo>
                    <a:lnTo>
                      <a:pt x="174" y="511"/>
                    </a:lnTo>
                    <a:lnTo>
                      <a:pt x="183" y="543"/>
                    </a:lnTo>
                    <a:lnTo>
                      <a:pt x="190" y="577"/>
                    </a:lnTo>
                    <a:lnTo>
                      <a:pt x="192" y="615"/>
                    </a:lnTo>
                    <a:lnTo>
                      <a:pt x="190" y="653"/>
                    </a:lnTo>
                    <a:lnTo>
                      <a:pt x="184" y="689"/>
                    </a:lnTo>
                    <a:lnTo>
                      <a:pt x="176" y="723"/>
                    </a:lnTo>
                    <a:lnTo>
                      <a:pt x="163" y="752"/>
                    </a:lnTo>
                    <a:lnTo>
                      <a:pt x="149" y="775"/>
                    </a:lnTo>
                    <a:lnTo>
                      <a:pt x="133" y="793"/>
                    </a:lnTo>
                    <a:lnTo>
                      <a:pt x="115" y="802"/>
                    </a:lnTo>
                    <a:lnTo>
                      <a:pt x="96" y="804"/>
                    </a:lnTo>
                    <a:lnTo>
                      <a:pt x="68" y="793"/>
                    </a:lnTo>
                    <a:lnTo>
                      <a:pt x="46" y="775"/>
                    </a:lnTo>
                    <a:lnTo>
                      <a:pt x="28" y="748"/>
                    </a:lnTo>
                    <a:lnTo>
                      <a:pt x="16" y="716"/>
                    </a:lnTo>
                    <a:lnTo>
                      <a:pt x="8" y="680"/>
                    </a:lnTo>
                    <a:lnTo>
                      <a:pt x="3" y="640"/>
                    </a:lnTo>
                    <a:lnTo>
                      <a:pt x="1" y="597"/>
                    </a:lnTo>
                    <a:lnTo>
                      <a:pt x="0" y="552"/>
                    </a:lnTo>
                    <a:lnTo>
                      <a:pt x="2" y="500"/>
                    </a:lnTo>
                    <a:lnTo>
                      <a:pt x="6" y="448"/>
                    </a:lnTo>
                    <a:lnTo>
                      <a:pt x="16" y="396"/>
                    </a:lnTo>
                    <a:lnTo>
                      <a:pt x="28" y="347"/>
                    </a:lnTo>
                    <a:lnTo>
                      <a:pt x="44" y="299"/>
                    </a:lnTo>
                    <a:lnTo>
                      <a:pt x="64" y="254"/>
                    </a:lnTo>
                    <a:lnTo>
                      <a:pt x="86" y="209"/>
                    </a:lnTo>
                    <a:lnTo>
                      <a:pt x="112" y="171"/>
                    </a:lnTo>
                    <a:lnTo>
                      <a:pt x="140" y="133"/>
                    </a:lnTo>
                    <a:lnTo>
                      <a:pt x="172" y="101"/>
                    </a:lnTo>
                    <a:lnTo>
                      <a:pt x="207" y="72"/>
                    </a:lnTo>
                    <a:lnTo>
                      <a:pt x="244" y="47"/>
                    </a:lnTo>
                    <a:lnTo>
                      <a:pt x="283" y="27"/>
                    </a:lnTo>
                    <a:lnTo>
                      <a:pt x="326" y="11"/>
                    </a:lnTo>
                    <a:lnTo>
                      <a:pt x="371" y="2"/>
                    </a:lnTo>
                    <a:lnTo>
                      <a:pt x="418" y="0"/>
                    </a:lnTo>
                    <a:lnTo>
                      <a:pt x="453" y="2"/>
                    </a:lnTo>
                    <a:lnTo>
                      <a:pt x="487" y="9"/>
                    </a:lnTo>
                    <a:lnTo>
                      <a:pt x="519" y="22"/>
                    </a:lnTo>
                    <a:lnTo>
                      <a:pt x="549" y="38"/>
                    </a:lnTo>
                    <a:lnTo>
                      <a:pt x="577" y="58"/>
                    </a:lnTo>
                    <a:lnTo>
                      <a:pt x="602" y="81"/>
                    </a:lnTo>
                    <a:lnTo>
                      <a:pt x="625" y="108"/>
                    </a:lnTo>
                    <a:lnTo>
                      <a:pt x="647" y="140"/>
                    </a:lnTo>
                    <a:lnTo>
                      <a:pt x="665" y="173"/>
                    </a:lnTo>
                    <a:lnTo>
                      <a:pt x="683" y="209"/>
                    </a:lnTo>
                    <a:lnTo>
                      <a:pt x="697" y="248"/>
                    </a:lnTo>
                    <a:lnTo>
                      <a:pt x="708" y="290"/>
                    </a:lnTo>
                    <a:lnTo>
                      <a:pt x="717" y="333"/>
                    </a:lnTo>
                    <a:lnTo>
                      <a:pt x="724" y="378"/>
                    </a:lnTo>
                    <a:lnTo>
                      <a:pt x="729" y="426"/>
                    </a:lnTo>
                    <a:lnTo>
                      <a:pt x="730" y="473"/>
                    </a:lnTo>
                    <a:lnTo>
                      <a:pt x="724" y="574"/>
                    </a:lnTo>
                    <a:lnTo>
                      <a:pt x="710" y="664"/>
                    </a:lnTo>
                    <a:lnTo>
                      <a:pt x="690" y="741"/>
                    </a:lnTo>
                    <a:lnTo>
                      <a:pt x="664" y="806"/>
                    </a:lnTo>
                    <a:lnTo>
                      <a:pt x="636" y="860"/>
                    </a:lnTo>
                    <a:lnTo>
                      <a:pt x="607" y="905"/>
                    </a:lnTo>
                    <a:lnTo>
                      <a:pt x="580" y="939"/>
                    </a:lnTo>
                    <a:lnTo>
                      <a:pt x="557" y="964"/>
                    </a:lnTo>
                    <a:lnTo>
                      <a:pt x="541" y="977"/>
                    </a:lnTo>
                    <a:lnTo>
                      <a:pt x="521" y="991"/>
                    </a:lnTo>
                    <a:lnTo>
                      <a:pt x="501" y="1007"/>
                    </a:lnTo>
                    <a:lnTo>
                      <a:pt x="480" y="1029"/>
                    </a:lnTo>
                    <a:lnTo>
                      <a:pt x="460" y="1059"/>
                    </a:lnTo>
                    <a:lnTo>
                      <a:pt x="444" y="1099"/>
                    </a:lnTo>
                    <a:lnTo>
                      <a:pt x="434" y="1153"/>
                    </a:lnTo>
                    <a:lnTo>
                      <a:pt x="429" y="1225"/>
                    </a:lnTo>
                    <a:lnTo>
                      <a:pt x="429" y="1345"/>
                    </a:lnTo>
                    <a:lnTo>
                      <a:pt x="374" y="1345"/>
                    </a:lnTo>
                    <a:lnTo>
                      <a:pt x="374" y="1151"/>
                    </a:lnTo>
                    <a:lnTo>
                      <a:pt x="381" y="1045"/>
                    </a:lnTo>
                    <a:lnTo>
                      <a:pt x="397" y="957"/>
                    </a:lnTo>
                    <a:lnTo>
                      <a:pt x="420" y="883"/>
                    </a:lnTo>
                    <a:lnTo>
                      <a:pt x="447" y="813"/>
                    </a:lnTo>
                    <a:lnTo>
                      <a:pt x="473" y="748"/>
                    </a:lnTo>
                    <a:lnTo>
                      <a:pt x="496" y="678"/>
                    </a:lnTo>
                    <a:lnTo>
                      <a:pt x="512" y="599"/>
                    </a:lnTo>
                    <a:lnTo>
                      <a:pt x="519" y="504"/>
                    </a:lnTo>
                    <a:lnTo>
                      <a:pt x="519" y="468"/>
                    </a:lnTo>
                    <a:lnTo>
                      <a:pt x="517" y="435"/>
                    </a:lnTo>
                    <a:lnTo>
                      <a:pt x="515" y="399"/>
                    </a:lnTo>
                    <a:lnTo>
                      <a:pt x="510" y="365"/>
                    </a:lnTo>
                    <a:lnTo>
                      <a:pt x="504" y="333"/>
                    </a:lnTo>
                    <a:lnTo>
                      <a:pt x="497" y="302"/>
                    </a:lnTo>
                    <a:lnTo>
                      <a:pt x="488" y="272"/>
                    </a:lnTo>
                    <a:lnTo>
                      <a:pt x="478" y="243"/>
                    </a:lnTo>
                    <a:lnTo>
                      <a:pt x="465" y="218"/>
                    </a:lnTo>
                    <a:lnTo>
                      <a:pt x="449" y="196"/>
                    </a:lnTo>
                    <a:lnTo>
                      <a:pt x="432" y="176"/>
                    </a:lnTo>
                    <a:lnTo>
                      <a:pt x="412" y="158"/>
                    </a:lnTo>
                    <a:lnTo>
                      <a:pt x="389" y="144"/>
                    </a:lnTo>
                    <a:lnTo>
                      <a:pt x="364" y="135"/>
                    </a:lnTo>
                    <a:lnTo>
                      <a:pt x="335" y="128"/>
                    </a:lnTo>
                    <a:lnTo>
                      <a:pt x="304" y="126"/>
                    </a:lnTo>
                    <a:lnTo>
                      <a:pt x="284" y="128"/>
                    </a:lnTo>
                    <a:lnTo>
                      <a:pt x="265" y="135"/>
                    </a:lnTo>
                    <a:lnTo>
                      <a:pt x="245" y="144"/>
                    </a:lnTo>
                    <a:lnTo>
                      <a:pt x="225" y="158"/>
                    </a:lnTo>
                    <a:lnTo>
                      <a:pt x="207" y="171"/>
                    </a:lnTo>
                    <a:lnTo>
                      <a:pt x="188" y="189"/>
                    </a:lnTo>
                    <a:lnTo>
                      <a:pt x="172" y="209"/>
                    </a:lnTo>
                    <a:lnTo>
                      <a:pt x="156" y="232"/>
                    </a:lnTo>
                    <a:lnTo>
                      <a:pt x="141" y="254"/>
                    </a:lnTo>
                    <a:lnTo>
                      <a:pt x="129" y="279"/>
                    </a:lnTo>
                    <a:lnTo>
                      <a:pt x="117" y="304"/>
                    </a:lnTo>
                    <a:lnTo>
                      <a:pt x="107" y="329"/>
                    </a:lnTo>
                    <a:lnTo>
                      <a:pt x="99" y="354"/>
                    </a:lnTo>
                    <a:lnTo>
                      <a:pt x="93" y="378"/>
                    </a:lnTo>
                    <a:lnTo>
                      <a:pt x="89" y="403"/>
                    </a:lnTo>
                    <a:lnTo>
                      <a:pt x="88" y="428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Freeform 7"/>
              <p:cNvSpPr/>
              <p:nvPr/>
            </p:nvSpPr>
            <p:spPr>
              <a:xfrm>
                <a:off x="4921" y="3023"/>
                <a:ext cx="126" cy="262"/>
              </a:xfrm>
              <a:custGeom>
                <a:avLst/>
                <a:gdLst>
                  <a:gd name="txL" fmla="*/ 0 w 176"/>
                  <a:gd name="txT" fmla="*/ 0 h 412"/>
                  <a:gd name="txR" fmla="*/ 176 w 176"/>
                  <a:gd name="txB" fmla="*/ 412 h 412"/>
                </a:gdLst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rect l="txL" t="txT" r="txR" b="txB"/>
                <a:pathLst>
                  <a:path w="176" h="412">
                    <a:moveTo>
                      <a:pt x="88" y="412"/>
                    </a:moveTo>
                    <a:lnTo>
                      <a:pt x="105" y="407"/>
                    </a:lnTo>
                    <a:lnTo>
                      <a:pt x="123" y="396"/>
                    </a:lnTo>
                    <a:lnTo>
                      <a:pt x="137" y="376"/>
                    </a:lnTo>
                    <a:lnTo>
                      <a:pt x="150" y="351"/>
                    </a:lnTo>
                    <a:lnTo>
                      <a:pt x="161" y="322"/>
                    </a:lnTo>
                    <a:lnTo>
                      <a:pt x="169" y="286"/>
                    </a:lnTo>
                    <a:lnTo>
                      <a:pt x="173" y="248"/>
                    </a:lnTo>
                    <a:lnTo>
                      <a:pt x="176" y="207"/>
                    </a:lnTo>
                    <a:lnTo>
                      <a:pt x="173" y="164"/>
                    </a:lnTo>
                    <a:lnTo>
                      <a:pt x="169" y="126"/>
                    </a:lnTo>
                    <a:lnTo>
                      <a:pt x="161" y="90"/>
                    </a:lnTo>
                    <a:lnTo>
                      <a:pt x="150" y="61"/>
                    </a:lnTo>
                    <a:lnTo>
                      <a:pt x="137" y="36"/>
                    </a:lnTo>
                    <a:lnTo>
                      <a:pt x="123" y="16"/>
                    </a:lnTo>
                    <a:lnTo>
                      <a:pt x="105" y="4"/>
                    </a:lnTo>
                    <a:lnTo>
                      <a:pt x="88" y="0"/>
                    </a:lnTo>
                    <a:lnTo>
                      <a:pt x="71" y="4"/>
                    </a:lnTo>
                    <a:lnTo>
                      <a:pt x="53" y="16"/>
                    </a:lnTo>
                    <a:lnTo>
                      <a:pt x="38" y="36"/>
                    </a:lnTo>
                    <a:lnTo>
                      <a:pt x="26" y="61"/>
                    </a:lnTo>
                    <a:lnTo>
                      <a:pt x="15" y="90"/>
                    </a:lnTo>
                    <a:lnTo>
                      <a:pt x="7" y="126"/>
                    </a:lnTo>
                    <a:lnTo>
                      <a:pt x="3" y="164"/>
                    </a:lnTo>
                    <a:lnTo>
                      <a:pt x="0" y="207"/>
                    </a:lnTo>
                    <a:lnTo>
                      <a:pt x="3" y="248"/>
                    </a:lnTo>
                    <a:lnTo>
                      <a:pt x="7" y="286"/>
                    </a:lnTo>
                    <a:lnTo>
                      <a:pt x="15" y="322"/>
                    </a:lnTo>
                    <a:lnTo>
                      <a:pt x="26" y="351"/>
                    </a:lnTo>
                    <a:lnTo>
                      <a:pt x="38" y="376"/>
                    </a:lnTo>
                    <a:lnTo>
                      <a:pt x="53" y="396"/>
                    </a:lnTo>
                    <a:lnTo>
                      <a:pt x="71" y="407"/>
                    </a:lnTo>
                    <a:lnTo>
                      <a:pt x="88" y="412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5" name="Rectangle 8"/>
          <p:cNvSpPr/>
          <p:nvPr/>
        </p:nvSpPr>
        <p:spPr>
          <a:xfrm>
            <a:off x="2268538" y="1609725"/>
            <a:ext cx="53927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两个公式什么时候代表了同一个命题？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 smtClean="0"/>
              <a:t>极大项和极小项的关系</a:t>
            </a:r>
            <a:endParaRPr lang="en-US" altLang="zh-CN" dirty="0"/>
          </a:p>
        </p:txBody>
      </p:sp>
      <p:grpSp>
        <p:nvGrpSpPr>
          <p:cNvPr id="40963" name="Group 22"/>
          <p:cNvGrpSpPr/>
          <p:nvPr/>
        </p:nvGrpSpPr>
        <p:grpSpPr>
          <a:xfrm>
            <a:off x="250825" y="1125538"/>
            <a:ext cx="8353425" cy="1655762"/>
            <a:chOff x="158" y="709"/>
            <a:chExt cx="5262" cy="1043"/>
          </a:xfrm>
        </p:grpSpPr>
        <p:sp>
          <p:nvSpPr>
            <p:cNvPr id="40974" name="AutoShape 5"/>
            <p:cNvSpPr/>
            <p:nvPr/>
          </p:nvSpPr>
          <p:spPr>
            <a:xfrm>
              <a:off x="158" y="709"/>
              <a:ext cx="5262" cy="10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AutoShape 6"/>
            <p:cNvSpPr/>
            <p:nvPr/>
          </p:nvSpPr>
          <p:spPr>
            <a:xfrm>
              <a:off x="385" y="845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定理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2.4</a:t>
              </a:r>
            </a:p>
          </p:txBody>
        </p:sp>
        <p:sp>
          <p:nvSpPr>
            <p:cNvPr id="432135" name="Freeform 7"/>
            <p:cNvSpPr/>
            <p:nvPr/>
          </p:nvSpPr>
          <p:spPr bwMode="gray">
            <a:xfrm>
              <a:off x="430" y="976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7" name="Text Box 8"/>
            <p:cNvSpPr txBox="1"/>
            <p:nvPr/>
          </p:nvSpPr>
          <p:spPr>
            <a:xfrm>
              <a:off x="1338" y="799"/>
              <a:ext cx="3810" cy="8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是命题变项 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… ,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形成的极小项和极大项，则 </a:t>
              </a:r>
            </a:p>
            <a:p>
              <a:pPr marL="0" lvl="0" indent="0" algn="ctr"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┐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┐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析取范式和主合取范式</a:t>
            </a:r>
            <a:endParaRPr lang="en-US" altLang="zh-CN" dirty="0"/>
          </a:p>
        </p:txBody>
      </p:sp>
      <p:grpSp>
        <p:nvGrpSpPr>
          <p:cNvPr id="3" name="Group 21"/>
          <p:cNvGrpSpPr/>
          <p:nvPr/>
        </p:nvGrpSpPr>
        <p:grpSpPr>
          <a:xfrm>
            <a:off x="219514" y="1556792"/>
            <a:ext cx="8353425" cy="1439862"/>
            <a:chOff x="158" y="1933"/>
            <a:chExt cx="5262" cy="907"/>
          </a:xfrm>
        </p:grpSpPr>
        <p:sp>
          <p:nvSpPr>
            <p:cNvPr id="40970" name="AutoShape 9"/>
            <p:cNvSpPr/>
            <p:nvPr/>
          </p:nvSpPr>
          <p:spPr>
            <a:xfrm>
              <a:off x="158" y="1933"/>
              <a:ext cx="5262" cy="9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AutoShape 10"/>
            <p:cNvSpPr/>
            <p:nvPr/>
          </p:nvSpPr>
          <p:spPr>
            <a:xfrm>
              <a:off x="385" y="2024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2.5</a:t>
              </a:r>
            </a:p>
          </p:txBody>
        </p:sp>
        <p:sp>
          <p:nvSpPr>
            <p:cNvPr id="432139" name="Freeform 11"/>
            <p:cNvSpPr/>
            <p:nvPr/>
          </p:nvSpPr>
          <p:spPr bwMode="gray">
            <a:xfrm>
              <a:off x="430" y="2155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3" name="Text Box 12"/>
            <p:cNvSpPr txBox="1"/>
            <p:nvPr/>
          </p:nvSpPr>
          <p:spPr>
            <a:xfrm>
              <a:off x="1338" y="2023"/>
              <a:ext cx="381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设由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个命题变项构成的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析取范式中所有的简单合取式都是极小项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，则称该析取范式为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主析取范式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r>
                <a:rPr lang="zh-CN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9513" y="3717032"/>
            <a:ext cx="8353425" cy="1439862"/>
            <a:chOff x="158" y="3067"/>
            <a:chExt cx="5262" cy="907"/>
          </a:xfrm>
        </p:grpSpPr>
        <p:sp>
          <p:nvSpPr>
            <p:cNvPr id="40966" name="AutoShape 13"/>
            <p:cNvSpPr/>
            <p:nvPr/>
          </p:nvSpPr>
          <p:spPr>
            <a:xfrm>
              <a:off x="158" y="3067"/>
              <a:ext cx="5262" cy="90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AutoShape 14"/>
            <p:cNvSpPr/>
            <p:nvPr/>
          </p:nvSpPr>
          <p:spPr>
            <a:xfrm>
              <a:off x="385" y="3158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2.5*</a:t>
              </a:r>
            </a:p>
          </p:txBody>
        </p:sp>
        <p:sp>
          <p:nvSpPr>
            <p:cNvPr id="432143" name="Freeform 15"/>
            <p:cNvSpPr/>
            <p:nvPr/>
          </p:nvSpPr>
          <p:spPr bwMode="gray">
            <a:xfrm>
              <a:off x="430" y="3289"/>
              <a:ext cx="362" cy="35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9" name="Text Box 16"/>
            <p:cNvSpPr txBox="1"/>
            <p:nvPr/>
          </p:nvSpPr>
          <p:spPr>
            <a:xfrm>
              <a:off x="1338" y="3157"/>
              <a:ext cx="381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设由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个命题变项构成的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合取范式中所有的简单析取式都是极大项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，则称该合取范式为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主合取范式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r>
                <a:rPr lang="zh-CN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785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主范式的存在定理</a:t>
            </a:r>
            <a:endParaRPr lang="en-US" altLang="zh-CN" dirty="0"/>
          </a:p>
        </p:txBody>
      </p:sp>
      <p:grpSp>
        <p:nvGrpSpPr>
          <p:cNvPr id="41987" name="Group 9"/>
          <p:cNvGrpSpPr/>
          <p:nvPr/>
        </p:nvGrpSpPr>
        <p:grpSpPr>
          <a:xfrm>
            <a:off x="322263" y="1052513"/>
            <a:ext cx="8353425" cy="1439862"/>
            <a:chOff x="158" y="709"/>
            <a:chExt cx="5262" cy="1043"/>
          </a:xfrm>
        </p:grpSpPr>
        <p:sp>
          <p:nvSpPr>
            <p:cNvPr id="41988" name="AutoShape 5"/>
            <p:cNvSpPr/>
            <p:nvPr/>
          </p:nvSpPr>
          <p:spPr>
            <a:xfrm>
              <a:off x="158" y="709"/>
              <a:ext cx="5262" cy="104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89" name="AutoShape 6"/>
            <p:cNvSpPr/>
            <p:nvPr/>
          </p:nvSpPr>
          <p:spPr>
            <a:xfrm>
              <a:off x="385" y="845"/>
              <a:ext cx="726" cy="715"/>
            </a:xfrm>
            <a:prstGeom prst="roundRect">
              <a:avLst>
                <a:gd name="adj" fmla="val 11921"/>
              </a:avLst>
            </a:prstGeom>
            <a:solidFill>
              <a:srgbClr val="BBE0E3"/>
            </a:soli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定理</a:t>
              </a:r>
            </a:p>
            <a:p>
              <a:pPr marL="342900" lvl="0" indent="-342900" algn="ctr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2.5</a:t>
              </a:r>
            </a:p>
          </p:txBody>
        </p:sp>
        <p:sp>
          <p:nvSpPr>
            <p:cNvPr id="433159" name="Freeform 7"/>
            <p:cNvSpPr/>
            <p:nvPr/>
          </p:nvSpPr>
          <p:spPr bwMode="gray">
            <a:xfrm>
              <a:off x="430" y="976"/>
              <a:ext cx="362" cy="35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1" name="Text Box 8"/>
            <p:cNvSpPr txBox="1"/>
            <p:nvPr/>
          </p:nvSpPr>
          <p:spPr>
            <a:xfrm>
              <a:off x="1292" y="884"/>
              <a:ext cx="3947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Clr>
                  <a:srgbClr val="99CCCC"/>
                </a:buClr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任何命题公式都存在着与之等值的主析取范式和主合取范式，并且是唯一的。</a:t>
              </a:r>
              <a:r>
                <a:rPr lang="zh-CN" altLang="en-US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求公式</a:t>
            </a:r>
            <a:r>
              <a:rPr lang="en-US" altLang="zh-CN" dirty="0"/>
              <a:t>A</a:t>
            </a:r>
            <a:r>
              <a:rPr lang="zh-CN" altLang="en-US" dirty="0"/>
              <a:t>的主析取范式的方法与步骤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方法一、等值演算法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(1)化归为析取范式。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(2)除去析取范式中所有永假的析取项。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(3)将析取式中重复出现的合取项和相同的变元合并。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(4)对合取项补入没有出现的命题变元，即添加如(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∨┐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式，然后应用分配律展开公式。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方法二、真值表法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(1)写出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的真值表。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(2)找出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的成真赋值。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(3)求出每个成真赋值对应的极小项（用名称表示），按角标从小到大顺序析取。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求公式</a:t>
            </a:r>
            <a:r>
              <a:rPr lang="en-US" altLang="zh-CN" dirty="0"/>
              <a:t>A</a:t>
            </a:r>
            <a:r>
              <a:rPr lang="zh-CN" altLang="en-US" dirty="0"/>
              <a:t>的主合取范式的方法与步骤</a:t>
            </a:r>
          </a:p>
        </p:txBody>
      </p:sp>
      <p:sp>
        <p:nvSpPr>
          <p:cNvPr id="46083" name="Rectangle 5"/>
          <p:cNvSpPr>
            <a:spLocks noGrp="1"/>
          </p:cNvSpPr>
          <p:nvPr>
            <p:ph idx="1"/>
          </p:nvPr>
        </p:nvSpPr>
        <p:spPr>
          <a:xfrm>
            <a:off x="381000" y="1219200"/>
            <a:ext cx="8512175" cy="53340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方法一、等值演算法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(1)化归为合取范式。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(2)除去合取范式中所有永真的合取项。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(3)将合取式中重复出现的析取项和相同的变元合并。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(4)对析取项补入没有出现的命题变元，即添加如(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式，然后应用分配律展开公式。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方法二、真值表法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(1)写出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的真值表。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(2)找出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的成假赋值。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(3)求出每个成假赋值对应的极大项（用名称表示），按角标从小到大顺序析取。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2.9</a:t>
            </a:r>
            <a:endParaRPr lang="zh-CN" altLang="en-US" sz="4000" dirty="0"/>
          </a:p>
        </p:txBody>
      </p:sp>
      <p:sp>
        <p:nvSpPr>
          <p:cNvPr id="47107" name="Rectangle 5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5334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求命题公式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的主析取范式和主合取范式。</a:t>
            </a:r>
          </a:p>
        </p:txBody>
      </p:sp>
      <p:sp>
        <p:nvSpPr>
          <p:cNvPr id="376838" name="Rectangle 6"/>
          <p:cNvSpPr/>
          <p:nvPr/>
        </p:nvSpPr>
        <p:spPr>
          <a:xfrm>
            <a:off x="381000" y="2209800"/>
            <a:ext cx="77724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(1)求主合取范式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┐p∨q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(2)求析取范式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 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┐p∨q</a:t>
            </a: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 (┐p∧ (┐q∨q) ) ∨( (┐p∨p) ∧q) </a:t>
            </a: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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p∧┐q)∨(┐p∧q)∨(┐p∧q)∨(p∧q)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 (┐p∧┐q)∨(┐p∧q)∨(p∧q) </a:t>
            </a: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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6839" name="AutoShape 7"/>
          <p:cNvSpPr/>
          <p:nvPr/>
        </p:nvSpPr>
        <p:spPr>
          <a:xfrm>
            <a:off x="465138" y="1676400"/>
            <a:ext cx="830262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562600" y="1905000"/>
            <a:ext cx="3276600" cy="2209800"/>
            <a:chOff x="-3" y="-3"/>
            <a:chExt cx="1416" cy="1945"/>
          </a:xfrm>
        </p:grpSpPr>
        <p:grpSp>
          <p:nvGrpSpPr>
            <p:cNvPr id="47111" name="Group 9"/>
            <p:cNvGrpSpPr/>
            <p:nvPr/>
          </p:nvGrpSpPr>
          <p:grpSpPr>
            <a:xfrm>
              <a:off x="0" y="0"/>
              <a:ext cx="1410" cy="1939"/>
              <a:chOff x="0" y="0"/>
              <a:chExt cx="1410" cy="1939"/>
            </a:xfrm>
          </p:grpSpPr>
          <p:grpSp>
            <p:nvGrpSpPr>
              <p:cNvPr id="47113" name="Group 10"/>
              <p:cNvGrpSpPr/>
              <p:nvPr/>
            </p:nvGrpSpPr>
            <p:grpSpPr>
              <a:xfrm>
                <a:off x="0" y="0"/>
                <a:ext cx="470" cy="403"/>
                <a:chOff x="0" y="0"/>
                <a:chExt cx="470" cy="403"/>
              </a:xfrm>
            </p:grpSpPr>
            <p:sp>
              <p:nvSpPr>
                <p:cNvPr id="47156" name="Rectangle 11"/>
                <p:cNvSpPr/>
                <p:nvPr/>
              </p:nvSpPr>
              <p:spPr>
                <a:xfrm>
                  <a:off x="4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i="1" dirty="0">
                      <a:latin typeface="Times New Roman" panose="02020603050405020304" pitchFamily="18" charset="0"/>
                    </a:rPr>
                    <a:t>p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57" name="Rectangle 12"/>
                <p:cNvSpPr/>
                <p:nvPr/>
              </p:nvSpPr>
              <p:spPr>
                <a:xfrm>
                  <a:off x="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4" name="Group 13"/>
              <p:cNvGrpSpPr/>
              <p:nvPr/>
            </p:nvGrpSpPr>
            <p:grpSpPr>
              <a:xfrm>
                <a:off x="470" y="0"/>
                <a:ext cx="470" cy="403"/>
                <a:chOff x="470" y="0"/>
                <a:chExt cx="470" cy="403"/>
              </a:xfrm>
            </p:grpSpPr>
            <p:sp>
              <p:nvSpPr>
                <p:cNvPr id="47154" name="Rectangle 14"/>
                <p:cNvSpPr/>
                <p:nvPr/>
              </p:nvSpPr>
              <p:spPr>
                <a:xfrm>
                  <a:off x="51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i="1" dirty="0">
                      <a:latin typeface="Times New Roman" panose="02020603050405020304" pitchFamily="18" charset="0"/>
                    </a:rPr>
                    <a:t>q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55" name="Rectangle 15"/>
                <p:cNvSpPr/>
                <p:nvPr/>
              </p:nvSpPr>
              <p:spPr>
                <a:xfrm>
                  <a:off x="47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5" name="Group 16"/>
              <p:cNvGrpSpPr/>
              <p:nvPr/>
            </p:nvGrpSpPr>
            <p:grpSpPr>
              <a:xfrm>
                <a:off x="940" y="0"/>
                <a:ext cx="470" cy="403"/>
                <a:chOff x="940" y="0"/>
                <a:chExt cx="470" cy="403"/>
              </a:xfrm>
            </p:grpSpPr>
            <p:sp>
              <p:nvSpPr>
                <p:cNvPr id="47152" name="Rectangle 17"/>
                <p:cNvSpPr/>
                <p:nvPr/>
              </p:nvSpPr>
              <p:spPr>
                <a:xfrm>
                  <a:off x="983" y="0"/>
                  <a:ext cx="38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i="1" dirty="0">
                      <a:latin typeface="Times New Roman" panose="02020603050405020304" pitchFamily="18" charset="0"/>
                    </a:rPr>
                    <a:t>p </a:t>
                  </a:r>
                  <a:r>
                    <a:rPr lang="en-US" altLang="zh-CN" dirty="0">
                      <a:latin typeface="Times New Roman" panose="02020603050405020304" pitchFamily="18" charset="0"/>
                    </a:rPr>
                    <a:t>→</a:t>
                  </a:r>
                  <a:r>
                    <a:rPr lang="en-US" altLang="zh-CN" i="1" dirty="0">
                      <a:latin typeface="Times New Roman" panose="02020603050405020304" pitchFamily="18" charset="0"/>
                    </a:rPr>
                    <a:t>q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53" name="Rectangle 18"/>
                <p:cNvSpPr/>
                <p:nvPr/>
              </p:nvSpPr>
              <p:spPr>
                <a:xfrm>
                  <a:off x="940" y="0"/>
                  <a:ext cx="47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6" name="Group 19"/>
              <p:cNvGrpSpPr/>
              <p:nvPr/>
            </p:nvGrpSpPr>
            <p:grpSpPr>
              <a:xfrm>
                <a:off x="0" y="403"/>
                <a:ext cx="470" cy="384"/>
                <a:chOff x="0" y="403"/>
                <a:chExt cx="470" cy="384"/>
              </a:xfrm>
            </p:grpSpPr>
            <p:sp>
              <p:nvSpPr>
                <p:cNvPr id="47150" name="Rectangle 20"/>
                <p:cNvSpPr/>
                <p:nvPr/>
              </p:nvSpPr>
              <p:spPr>
                <a:xfrm>
                  <a:off x="4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0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	</a:t>
                  </a:r>
                </a:p>
              </p:txBody>
            </p:sp>
            <p:sp>
              <p:nvSpPr>
                <p:cNvPr id="47151" name="Rectangle 21"/>
                <p:cNvSpPr/>
                <p:nvPr/>
              </p:nvSpPr>
              <p:spPr>
                <a:xfrm>
                  <a:off x="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7" name="Group 22"/>
              <p:cNvGrpSpPr/>
              <p:nvPr/>
            </p:nvGrpSpPr>
            <p:grpSpPr>
              <a:xfrm>
                <a:off x="470" y="403"/>
                <a:ext cx="470" cy="384"/>
                <a:chOff x="470" y="403"/>
                <a:chExt cx="470" cy="384"/>
              </a:xfrm>
            </p:grpSpPr>
            <p:sp>
              <p:nvSpPr>
                <p:cNvPr id="47148" name="Rectangle 23"/>
                <p:cNvSpPr/>
                <p:nvPr/>
              </p:nvSpPr>
              <p:spPr>
                <a:xfrm>
                  <a:off x="51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0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49" name="Rectangle 24"/>
                <p:cNvSpPr/>
                <p:nvPr/>
              </p:nvSpPr>
              <p:spPr>
                <a:xfrm>
                  <a:off x="47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8" name="Group 25"/>
              <p:cNvGrpSpPr/>
              <p:nvPr/>
            </p:nvGrpSpPr>
            <p:grpSpPr>
              <a:xfrm>
                <a:off x="940" y="403"/>
                <a:ext cx="470" cy="384"/>
                <a:chOff x="940" y="403"/>
                <a:chExt cx="470" cy="384"/>
              </a:xfrm>
            </p:grpSpPr>
            <p:sp>
              <p:nvSpPr>
                <p:cNvPr id="47146" name="Rectangle 26"/>
                <p:cNvSpPr/>
                <p:nvPr/>
              </p:nvSpPr>
              <p:spPr>
                <a:xfrm>
                  <a:off x="983" y="403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47" name="Rectangle 27"/>
                <p:cNvSpPr/>
                <p:nvPr/>
              </p:nvSpPr>
              <p:spPr>
                <a:xfrm>
                  <a:off x="940" y="403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19" name="Group 28"/>
              <p:cNvGrpSpPr/>
              <p:nvPr/>
            </p:nvGrpSpPr>
            <p:grpSpPr>
              <a:xfrm>
                <a:off x="0" y="787"/>
                <a:ext cx="470" cy="384"/>
                <a:chOff x="0" y="787"/>
                <a:chExt cx="470" cy="384"/>
              </a:xfrm>
            </p:grpSpPr>
            <p:sp>
              <p:nvSpPr>
                <p:cNvPr id="47144" name="Rectangle 29"/>
                <p:cNvSpPr/>
                <p:nvPr/>
              </p:nvSpPr>
              <p:spPr>
                <a:xfrm>
                  <a:off x="4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0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45" name="Rectangle 30"/>
                <p:cNvSpPr/>
                <p:nvPr/>
              </p:nvSpPr>
              <p:spPr>
                <a:xfrm>
                  <a:off x="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0" name="Group 31"/>
              <p:cNvGrpSpPr/>
              <p:nvPr/>
            </p:nvGrpSpPr>
            <p:grpSpPr>
              <a:xfrm>
                <a:off x="470" y="787"/>
                <a:ext cx="470" cy="384"/>
                <a:chOff x="470" y="787"/>
                <a:chExt cx="470" cy="384"/>
              </a:xfrm>
            </p:grpSpPr>
            <p:sp>
              <p:nvSpPr>
                <p:cNvPr id="47142" name="Rectangle 32"/>
                <p:cNvSpPr/>
                <p:nvPr/>
              </p:nvSpPr>
              <p:spPr>
                <a:xfrm>
                  <a:off x="51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43" name="Rectangle 33"/>
                <p:cNvSpPr/>
                <p:nvPr/>
              </p:nvSpPr>
              <p:spPr>
                <a:xfrm>
                  <a:off x="47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1" name="Group 34"/>
              <p:cNvGrpSpPr/>
              <p:nvPr/>
            </p:nvGrpSpPr>
            <p:grpSpPr>
              <a:xfrm>
                <a:off x="940" y="787"/>
                <a:ext cx="470" cy="384"/>
                <a:chOff x="940" y="787"/>
                <a:chExt cx="470" cy="384"/>
              </a:xfrm>
            </p:grpSpPr>
            <p:sp>
              <p:nvSpPr>
                <p:cNvPr id="47140" name="Rectangle 35"/>
                <p:cNvSpPr/>
                <p:nvPr/>
              </p:nvSpPr>
              <p:spPr>
                <a:xfrm>
                  <a:off x="983" y="787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41" name="Rectangle 36"/>
                <p:cNvSpPr/>
                <p:nvPr/>
              </p:nvSpPr>
              <p:spPr>
                <a:xfrm>
                  <a:off x="940" y="787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2" name="Group 37"/>
              <p:cNvGrpSpPr/>
              <p:nvPr/>
            </p:nvGrpSpPr>
            <p:grpSpPr>
              <a:xfrm>
                <a:off x="0" y="1171"/>
                <a:ext cx="470" cy="384"/>
                <a:chOff x="0" y="1171"/>
                <a:chExt cx="470" cy="384"/>
              </a:xfrm>
            </p:grpSpPr>
            <p:sp>
              <p:nvSpPr>
                <p:cNvPr id="47138" name="Rectangle 38"/>
                <p:cNvSpPr/>
                <p:nvPr/>
              </p:nvSpPr>
              <p:spPr>
                <a:xfrm>
                  <a:off x="4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9" name="Rectangle 39"/>
                <p:cNvSpPr/>
                <p:nvPr/>
              </p:nvSpPr>
              <p:spPr>
                <a:xfrm>
                  <a:off x="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3" name="Group 40"/>
              <p:cNvGrpSpPr/>
              <p:nvPr/>
            </p:nvGrpSpPr>
            <p:grpSpPr>
              <a:xfrm>
                <a:off x="470" y="1171"/>
                <a:ext cx="470" cy="384"/>
                <a:chOff x="470" y="1171"/>
                <a:chExt cx="470" cy="384"/>
              </a:xfrm>
            </p:grpSpPr>
            <p:sp>
              <p:nvSpPr>
                <p:cNvPr id="47136" name="Rectangle 41"/>
                <p:cNvSpPr/>
                <p:nvPr/>
              </p:nvSpPr>
              <p:spPr>
                <a:xfrm>
                  <a:off x="51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0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7" name="Rectangle 42"/>
                <p:cNvSpPr/>
                <p:nvPr/>
              </p:nvSpPr>
              <p:spPr>
                <a:xfrm>
                  <a:off x="47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4" name="Group 43"/>
              <p:cNvGrpSpPr/>
              <p:nvPr/>
            </p:nvGrpSpPr>
            <p:grpSpPr>
              <a:xfrm>
                <a:off x="940" y="1171"/>
                <a:ext cx="470" cy="384"/>
                <a:chOff x="940" y="1171"/>
                <a:chExt cx="470" cy="384"/>
              </a:xfrm>
            </p:grpSpPr>
            <p:sp>
              <p:nvSpPr>
                <p:cNvPr id="47134" name="Rectangle 44"/>
                <p:cNvSpPr/>
                <p:nvPr/>
              </p:nvSpPr>
              <p:spPr>
                <a:xfrm>
                  <a:off x="983" y="1171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0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5" name="Rectangle 45"/>
                <p:cNvSpPr/>
                <p:nvPr/>
              </p:nvSpPr>
              <p:spPr>
                <a:xfrm>
                  <a:off x="940" y="1171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5" name="Group 46"/>
              <p:cNvGrpSpPr/>
              <p:nvPr/>
            </p:nvGrpSpPr>
            <p:grpSpPr>
              <a:xfrm>
                <a:off x="0" y="1555"/>
                <a:ext cx="470" cy="384"/>
                <a:chOff x="0" y="1555"/>
                <a:chExt cx="470" cy="384"/>
              </a:xfrm>
            </p:grpSpPr>
            <p:sp>
              <p:nvSpPr>
                <p:cNvPr id="47132" name="Rectangle 47"/>
                <p:cNvSpPr/>
                <p:nvPr/>
              </p:nvSpPr>
              <p:spPr>
                <a:xfrm>
                  <a:off x="4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3" name="Rectangle 48"/>
                <p:cNvSpPr/>
                <p:nvPr/>
              </p:nvSpPr>
              <p:spPr>
                <a:xfrm>
                  <a:off x="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6" name="Group 49"/>
              <p:cNvGrpSpPr/>
              <p:nvPr/>
            </p:nvGrpSpPr>
            <p:grpSpPr>
              <a:xfrm>
                <a:off x="470" y="1555"/>
                <a:ext cx="470" cy="384"/>
                <a:chOff x="470" y="1555"/>
                <a:chExt cx="470" cy="384"/>
              </a:xfrm>
            </p:grpSpPr>
            <p:sp>
              <p:nvSpPr>
                <p:cNvPr id="47130" name="Rectangle 50"/>
                <p:cNvSpPr/>
                <p:nvPr/>
              </p:nvSpPr>
              <p:spPr>
                <a:xfrm>
                  <a:off x="51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7131" name="Rectangle 51"/>
                <p:cNvSpPr/>
                <p:nvPr/>
              </p:nvSpPr>
              <p:spPr>
                <a:xfrm>
                  <a:off x="47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127" name="Group 52"/>
              <p:cNvGrpSpPr/>
              <p:nvPr/>
            </p:nvGrpSpPr>
            <p:grpSpPr>
              <a:xfrm>
                <a:off x="940" y="1555"/>
                <a:ext cx="470" cy="384"/>
                <a:chOff x="940" y="1555"/>
                <a:chExt cx="470" cy="384"/>
              </a:xfrm>
            </p:grpSpPr>
            <p:sp>
              <p:nvSpPr>
                <p:cNvPr id="47128" name="Rectangle 53"/>
                <p:cNvSpPr/>
                <p:nvPr/>
              </p:nvSpPr>
              <p:spPr>
                <a:xfrm>
                  <a:off x="983" y="1555"/>
                  <a:ext cx="38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1</a:t>
                  </a:r>
                </a:p>
                <a:p>
                  <a:pPr marL="0" lvl="0" indent="0" algn="ctr">
                    <a:spcBef>
                      <a:spcPct val="0"/>
                    </a:spcBef>
                    <a:buClr>
                      <a:srgbClr val="99CCCC"/>
                    </a:buClr>
                    <a:buNone/>
                  </a:pP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29" name="Rectangle 54"/>
                <p:cNvSpPr/>
                <p:nvPr/>
              </p:nvSpPr>
              <p:spPr>
                <a:xfrm>
                  <a:off x="940" y="1555"/>
                  <a:ext cx="47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Wingdings" panose="05000000000000000000" pitchFamily="2" charset="2"/>
                    <a:buChar char="q"/>
                    <a:defRPr kumimoji="1" sz="240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•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45000"/>
                    </a:spcBef>
                    <a:spcAft>
                      <a:spcPct val="0"/>
                    </a:spcAft>
                    <a:buClr>
                      <a:srgbClr val="0000FF"/>
                    </a:buClr>
                    <a:buChar char="–"/>
                    <a:defRPr kumimoji="1" sz="2400" b="1">
                      <a:solidFill>
                        <a:schemeClr val="bg2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2B515"/>
                    </a:buClr>
                    <a:buChar char="»"/>
                    <a:defRPr kumimoji="1" sz="2000">
                      <a:solidFill>
                        <a:srgbClr val="FFFFFF"/>
                      </a:solidFill>
                      <a:latin typeface="Arial" panose="020B0604020202020204" pitchFamily="34" charset="0"/>
                      <a:ea typeface="+mn-ea"/>
                    </a:defRPr>
                  </a:lvl5pPr>
                </a:lstStyle>
                <a:p>
                  <a:pPr marL="0" lvl="0" indent="0" algn="ctr">
                    <a:buClr>
                      <a:srgbClr val="99CCCC"/>
                    </a:buClr>
                  </a:pPr>
                  <a:endPara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7112" name="Rectangle 55"/>
            <p:cNvSpPr/>
            <p:nvPr/>
          </p:nvSpPr>
          <p:spPr>
            <a:xfrm>
              <a:off x="-3" y="-3"/>
              <a:ext cx="1416" cy="1945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6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6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6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6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build="p"/>
      <p:bldP spid="3768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2800" dirty="0"/>
              <a:t>例2.8 求例2.7中公式的主析取范式和主合取范式。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4102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(1)求主析取范式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p→q)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p∧┐q∧┐r)∨(┐p∧r)∨(q∧r)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p∧┐q∧┐r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┐p∧r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┐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p∧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(┐q∨q)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∧r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(┐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p∧┐q∧r)∨(┐p∧q∧r)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q∧r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(┐p∨p)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∧q∧r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(┐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p∧q∧r)∨(p∧q∧r)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p→q)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2800" dirty="0"/>
              <a:t>例2.8 求例2.7中公式的主析取范式和主合取范式。</a:t>
            </a:r>
          </a:p>
        </p:txBody>
      </p:sp>
      <p:sp>
        <p:nvSpPr>
          <p:cNvPr id="49155" name="Rectangle 5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4102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(2)求主合取范式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p→q)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(p∨r)∧(┐q∨r)∧(┐p∨q∨┐r)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┐p∨q∨┐r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p∨r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p∨(q∧┐q)∨r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p∨q∨r)∧(p∨┐q∨r)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┐q∨r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(p∧┐p)∨┐q∨r 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p∨┐q∨r)∧(┐p∨┐q∨r) 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p→q)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∧M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主析取范式的用途 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求公式的成真赋值与成假赋值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判断公式的类型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判断两个命题公式是否等值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应用主析取范式分析和解决实际问题 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求公式的成真赋值与成假赋值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323850" y="1371600"/>
            <a:ext cx="8496300" cy="44958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若公式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中含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s(0≤s≤2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个极小项，则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个成真赋值，它们是所含极小项角标的二进制表示，其余 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个赋值都是成假赋值。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在例2.8中，(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各极小项均含三个文字，因而各极小项的角标均为长为 3 的二进制数，它们分别是 001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111，这四个赋值为该公式的成真赋值，其余的为成假赋值。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在例2.9中，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这三个极小项均含两个文字，它们的角标的二进制表示 00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11 为该公式的成真赋值，10 是它的成假赋值。 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等值的定义及说明</a:t>
            </a:r>
            <a:endParaRPr lang="en-US" altLang="zh-CN" dirty="0"/>
          </a:p>
        </p:txBody>
      </p:sp>
      <p:sp>
        <p:nvSpPr>
          <p:cNvPr id="6147" name="AutoShape 16"/>
          <p:cNvSpPr/>
          <p:nvPr/>
        </p:nvSpPr>
        <p:spPr>
          <a:xfrm>
            <a:off x="250825" y="1125538"/>
            <a:ext cx="8353425" cy="172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  <a:tileRect/>
          </a:gradFill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</a:pP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7" name="AutoShape 17"/>
          <p:cNvSpPr>
            <a:spLocks noChangeArrowheads="1"/>
          </p:cNvSpPr>
          <p:nvPr/>
        </p:nvSpPr>
        <p:spPr bwMode="gray">
          <a:xfrm>
            <a:off x="395288" y="1341438"/>
            <a:ext cx="1152525" cy="1135063"/>
          </a:xfrm>
          <a:prstGeom prst="roundRect">
            <a:avLst>
              <a:gd name="adj" fmla="val 11921"/>
            </a:avLst>
          </a:prstGeom>
          <a:solidFill>
            <a:srgbClr val="BBE0E3"/>
          </a:soli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2.1</a:t>
            </a:r>
          </a:p>
        </p:txBody>
      </p:sp>
      <p:sp>
        <p:nvSpPr>
          <p:cNvPr id="343058" name="Freeform 18"/>
          <p:cNvSpPr/>
          <p:nvPr/>
        </p:nvSpPr>
        <p:spPr bwMode="gray">
          <a:xfrm>
            <a:off x="466725" y="1549400"/>
            <a:ext cx="574675" cy="5667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SzTx/>
              <a:buFont typeface="Wingdings" panose="05000000000000000000" pitchFamily="2" charset="2"/>
              <a:buChar char="q"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Text Box 19"/>
          <p:cNvSpPr txBox="1"/>
          <p:nvPr/>
        </p:nvSpPr>
        <p:spPr>
          <a:xfrm>
            <a:off x="1651000" y="1335088"/>
            <a:ext cx="652145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是两个命题公式，若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构成的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为重言式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，则称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的，记作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323850" y="3702050"/>
            <a:ext cx="8569325" cy="2447925"/>
            <a:chOff x="204" y="2332"/>
            <a:chExt cx="5398" cy="1542"/>
          </a:xfrm>
        </p:grpSpPr>
        <p:sp>
          <p:nvSpPr>
            <p:cNvPr id="6152" name="AutoShape 36"/>
            <p:cNvSpPr/>
            <p:nvPr/>
          </p:nvSpPr>
          <p:spPr>
            <a:xfrm>
              <a:off x="204" y="2332"/>
              <a:ext cx="5398" cy="154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3077" name="AutoShape 37"/>
            <p:cNvSpPr>
              <a:spLocks noChangeArrowheads="1"/>
            </p:cNvSpPr>
            <p:nvPr/>
          </p:nvSpPr>
          <p:spPr bwMode="gray">
            <a:xfrm>
              <a:off x="385" y="2558"/>
              <a:ext cx="673" cy="66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078" name="Freeform 38"/>
            <p:cNvSpPr/>
            <p:nvPr/>
          </p:nvSpPr>
          <p:spPr bwMode="gray">
            <a:xfrm>
              <a:off x="439" y="2620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5" name="Text Box 39"/>
            <p:cNvSpPr txBox="1"/>
            <p:nvPr/>
          </p:nvSpPr>
          <p:spPr>
            <a:xfrm>
              <a:off x="1202" y="2478"/>
              <a:ext cx="4263" cy="13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spcBef>
                  <a:spcPct val="25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定义中，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B,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都是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元语言符号。</a:t>
              </a:r>
            </a:p>
            <a:p>
              <a:pPr marL="0" lvl="0" indent="0">
                <a:spcBef>
                  <a:spcPct val="25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中可能有哑元出现。</a:t>
              </a:r>
              <a:b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→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 (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┐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∨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)∨(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┐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b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为左边公式中的哑元。</a:t>
              </a:r>
            </a:p>
            <a:p>
              <a:pPr marL="0" lvl="0" indent="0">
                <a:spcBef>
                  <a:spcPct val="25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用真值表可以验证两个公式是否等值。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156" name="Picture 40" descr="GIF-2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" y="2635"/>
              <a:ext cx="499" cy="46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判断公式的类型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250825" y="1371600"/>
            <a:ext cx="8569325" cy="45720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设公式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中含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个命题变项，容易看出：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为重言式当且仅当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的主析取范式含全部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个极小项。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为矛盾式当且仅当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的主析取范式不含任何极小项。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此时，记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的主析取范式为 0。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为可满足式当且仅当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的主析取范式至少含一个极小项。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判断公式的类型</a:t>
            </a:r>
          </a:p>
        </p:txBody>
      </p:sp>
      <p:sp>
        <p:nvSpPr>
          <p:cNvPr id="380931" name="Rectangle 3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22098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例2.10 用公式的主析取范式判断公式的类型：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 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p→q)∧q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p→(p∨q)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(3)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p∨q)→r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0932" name="AutoShape 4"/>
          <p:cNvSpPr/>
          <p:nvPr/>
        </p:nvSpPr>
        <p:spPr>
          <a:xfrm>
            <a:off x="609600" y="34290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380933" name="Rectangle 5"/>
          <p:cNvSpPr/>
          <p:nvPr/>
        </p:nvSpPr>
        <p:spPr>
          <a:xfrm>
            <a:off x="533400" y="4191000"/>
            <a:ext cx="7467600" cy="220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(1)┐(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p→q)∧q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┐(┐p∨q)∧q </a:t>
            </a: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(p∧┐q)∧q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0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(2)p→(p∨q)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(3)(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p∨q)→r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0934" name="Rectangle 6"/>
          <p:cNvSpPr/>
          <p:nvPr/>
        </p:nvSpPr>
        <p:spPr>
          <a:xfrm>
            <a:off x="7620000" y="47244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矛盾式</a:t>
            </a:r>
          </a:p>
        </p:txBody>
      </p:sp>
      <p:sp>
        <p:nvSpPr>
          <p:cNvPr id="380935" name="Rectangle 7"/>
          <p:cNvSpPr/>
          <p:nvPr/>
        </p:nvSpPr>
        <p:spPr>
          <a:xfrm>
            <a:off x="7620000" y="53340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重言式</a:t>
            </a:r>
          </a:p>
        </p:txBody>
      </p:sp>
      <p:sp>
        <p:nvSpPr>
          <p:cNvPr id="380936" name="Rectangle 8"/>
          <p:cNvSpPr/>
          <p:nvPr/>
        </p:nvSpPr>
        <p:spPr>
          <a:xfrm>
            <a:off x="7620000" y="58674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可满足式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32" grpId="0" animBg="1"/>
      <p:bldP spid="380933" grpId="0" build="p"/>
      <p:bldP spid="380934" grpId="0" animBg="1"/>
      <p:bldP spid="380935" grpId="0" animBg="1"/>
      <p:bldP spid="3809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判断两个命题公式是否等值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0" y="914400"/>
            <a:ext cx="8964613" cy="25146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设公式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共含有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个命题变项，按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个命题变项求出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A'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B'。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A'＝B'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否则，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不等值。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例2.11 判断下面两组公式是否等值：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(1)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p∧q)∨(p∧┐q)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(2) 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p→q)→r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q)→r </a:t>
            </a:r>
          </a:p>
        </p:txBody>
      </p:sp>
      <p:sp>
        <p:nvSpPr>
          <p:cNvPr id="381956" name="Rectangle 4"/>
          <p:cNvSpPr/>
          <p:nvPr/>
        </p:nvSpPr>
        <p:spPr>
          <a:xfrm>
            <a:off x="304800" y="3810000"/>
            <a:ext cx="8534400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p∧(┐q∨q)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(p∧┐q)∨(p∧q)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(</a:t>
            </a:r>
            <a:r>
              <a:rPr lang="en-US" altLang="zh-CN" dirty="0">
                <a:latin typeface="Times New Roman" panose="02020603050405020304" pitchFamily="18" charset="0"/>
              </a:rPr>
              <a:t>p∧q)∨(p∧┐q)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  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两公式等值。</a:t>
            </a:r>
          </a:p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p→q)→r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 (</a:t>
            </a:r>
            <a:r>
              <a:rPr lang="en-US" altLang="zh-CN" dirty="0">
                <a:latin typeface="Times New Roman" panose="02020603050405020304" pitchFamily="18" charset="0"/>
              </a:rPr>
              <a:t>p∧q)→r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m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两公式不等值。</a:t>
            </a:r>
          </a:p>
        </p:txBody>
      </p:sp>
      <p:sp>
        <p:nvSpPr>
          <p:cNvPr id="381957" name="AutoShape 5"/>
          <p:cNvSpPr/>
          <p:nvPr/>
        </p:nvSpPr>
        <p:spPr>
          <a:xfrm>
            <a:off x="304800" y="32766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build="p"/>
      <p:bldP spid="3819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应用主析取范式分析和解决实际问题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  <a:ln/>
        </p:spPr>
        <p:txBody>
          <a:bodyPr vert="horz" wrap="square" lIns="91440" tIns="45720" rIns="91440" bIns="45720" anchor="t"/>
          <a:lstStyle/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例2.12　某科研所要从3名科研骨干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A,B,C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中挑选1～2名出国进修。由于工作原因，选派时要满足以下条件：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 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同去。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(2) 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不能去。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(3) 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可以去。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 应如何选派他们去？ </a:t>
            </a:r>
          </a:p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分析：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 将简单命题符号化</a:t>
            </a:r>
          </a:p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(2) 写出各复合命题</a:t>
            </a:r>
          </a:p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(3) 写出由(2)中复合命题组成的合取式（前提）</a:t>
            </a:r>
          </a:p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(4) 将(3)中公式化成析取式（最好是主析取范式）</a:t>
            </a:r>
          </a:p>
          <a:p>
            <a:pPr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(5) 这样每个小项就是一种可能产生的结果。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去掉不符合题意的小项，即得结论。  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应用主析取范式分析和解决实际问题</a:t>
            </a:r>
          </a:p>
        </p:txBody>
      </p:sp>
      <p:sp>
        <p:nvSpPr>
          <p:cNvPr id="384003" name="Rectangle 3"/>
          <p:cNvSpPr>
            <a:spLocks noGrp="1"/>
          </p:cNvSpPr>
          <p:nvPr>
            <p:ph idx="1"/>
          </p:nvPr>
        </p:nvSpPr>
        <p:spPr>
          <a:xfrm>
            <a:off x="914400" y="1295400"/>
            <a:ext cx="8077200" cy="50292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</a:rPr>
              <a:t>p:</a:t>
            </a:r>
            <a:r>
              <a:rPr lang="zh-CN" altLang="en-US" dirty="0">
                <a:latin typeface="Times New Roman" panose="02020603050405020304" pitchFamily="18" charset="0"/>
              </a:rPr>
              <a:t>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去，</a:t>
            </a:r>
            <a:r>
              <a:rPr lang="en-US" altLang="zh-CN" dirty="0">
                <a:latin typeface="Times New Roman" panose="02020603050405020304" pitchFamily="18" charset="0"/>
              </a:rPr>
              <a:t>q:</a:t>
            </a:r>
            <a:r>
              <a:rPr lang="zh-CN" altLang="en-US" dirty="0">
                <a:latin typeface="Times New Roman" panose="02020603050405020304" pitchFamily="18" charset="0"/>
              </a:rPr>
              <a:t>派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去，</a:t>
            </a:r>
            <a:r>
              <a:rPr lang="en-US" altLang="zh-CN" dirty="0">
                <a:latin typeface="Times New Roman" panose="02020603050405020304" pitchFamily="18" charset="0"/>
              </a:rPr>
              <a:t>r:</a:t>
            </a:r>
            <a:r>
              <a:rPr lang="zh-CN" altLang="en-US" dirty="0">
                <a:latin typeface="Times New Roman" panose="02020603050405020304" pitchFamily="18" charset="0"/>
              </a:rPr>
              <a:t>派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去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由已知条件可得公式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	(</a:t>
            </a:r>
            <a:r>
              <a:rPr lang="en-US" altLang="zh-CN" dirty="0">
                <a:latin typeface="Times New Roman" panose="02020603050405020304" pitchFamily="18" charset="0"/>
              </a:rPr>
              <a:t>p→r)∧(q→┐r)∧(┐r→(p∨q))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经过演算可得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	(</a:t>
            </a:r>
            <a:r>
              <a:rPr lang="en-US" altLang="zh-CN" dirty="0">
                <a:latin typeface="Times New Roman" panose="02020603050405020304" pitchFamily="18" charset="0"/>
              </a:rPr>
              <a:t>p→r)∧(q→┐r)∧(┐r→(p∨q))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由于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=┐p∧┐q∧r,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=┐p∧q∧┐r, m</a:t>
            </a:r>
            <a:r>
              <a:rPr lang="en-US" altLang="zh-CN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=p∧┐q∧r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可知，选派方案有3种：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a)C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去，而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都不去。</a:t>
            </a:r>
            <a:b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b)B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去，而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都不去。</a:t>
            </a:r>
            <a:b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c)A,C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去，而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不去。</a:t>
            </a:r>
          </a:p>
        </p:txBody>
      </p:sp>
      <p:sp>
        <p:nvSpPr>
          <p:cNvPr id="384004" name="AutoShape 4"/>
          <p:cNvSpPr/>
          <p:nvPr/>
        </p:nvSpPr>
        <p:spPr>
          <a:xfrm>
            <a:off x="0" y="13208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  <p:bldP spid="38400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由公式的主析取范式求主合取范式 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052513"/>
            <a:ext cx="7999413" cy="936625"/>
          </a:xfrm>
          <a:ln/>
        </p:spPr>
        <p:txBody>
          <a:bodyPr vert="horz" wrap="square" lIns="91440" tIns="45720" rIns="91440" bIns="45720" anchor="t"/>
          <a:lstStyle/>
          <a:p>
            <a:pPr>
              <a:spcBef>
                <a:spcPct val="2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设公式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含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个命题变项。</a:t>
            </a:r>
          </a:p>
          <a:p>
            <a:pPr>
              <a:spcBef>
                <a:spcPct val="250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的主析取范式含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(0&lt;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个极小项，即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48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838" y="2060575"/>
          <a:ext cx="6240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3" imgW="3149600" imgH="254000" progId="Equation.3">
                  <p:embed/>
                </p:oleObj>
              </mc:Choice>
              <mc:Fallback>
                <p:oleObj r:id="rId3" imgW="3149600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31838" y="2060575"/>
                        <a:ext cx="6240462" cy="503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5" name="Rectangle 5"/>
          <p:cNvSpPr/>
          <p:nvPr/>
        </p:nvSpPr>
        <p:spPr>
          <a:xfrm>
            <a:off x="533400" y="2622550"/>
            <a:ext cx="3505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没有出现的极小项设为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68" name="Text Box 8"/>
          <p:cNvSpPr txBox="1"/>
          <p:nvPr/>
        </p:nvSpPr>
        <p:spPr>
          <a:xfrm>
            <a:off x="533400" y="3284538"/>
            <a:ext cx="7924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它们的角标的二进制表示为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┐A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的成真赋值，因而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┐A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的主析取范式为</a:t>
            </a:r>
          </a:p>
        </p:txBody>
      </p:sp>
      <p:graphicFrame>
        <p:nvGraphicFramePr>
          <p:cNvPr id="57351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38625" y="2636838"/>
          <a:ext cx="26114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5" imgW="1320165" imgH="279400" progId="Equation.3">
                  <p:embed/>
                </p:oleObj>
              </mc:Choice>
              <mc:Fallback>
                <p:oleObj r:id="rId5" imgW="1320165" imgH="279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238625" y="2636838"/>
                        <a:ext cx="2611438" cy="552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9" name="Object 19"/>
          <p:cNvGraphicFramePr>
            <a:graphicFrameLocks noChangeAspect="1"/>
          </p:cNvGraphicFramePr>
          <p:nvPr/>
        </p:nvGraphicFramePr>
        <p:xfrm>
          <a:off x="620713" y="4076700"/>
          <a:ext cx="3509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7" imgW="1752600" imgH="279400" progId="Equation.3">
                  <p:embed/>
                </p:oleObj>
              </mc:Choice>
              <mc:Fallback>
                <p:oleObj r:id="rId7" imgW="1752600" imgH="279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713" y="4076700"/>
                        <a:ext cx="35099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0" name="Object 20"/>
          <p:cNvGraphicFramePr>
            <a:graphicFrameLocks noChangeAspect="1"/>
          </p:cNvGraphicFramePr>
          <p:nvPr/>
        </p:nvGraphicFramePr>
        <p:xfrm>
          <a:off x="720725" y="4598988"/>
          <a:ext cx="4833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9" imgW="2413000" imgH="279400" progId="Equation.3">
                  <p:embed/>
                </p:oleObj>
              </mc:Choice>
              <mc:Fallback>
                <p:oleObj r:id="rId9" imgW="2413000" imgH="279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725" y="4598988"/>
                        <a:ext cx="4833938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1" name="Object 21"/>
          <p:cNvGraphicFramePr>
            <a:graphicFrameLocks noChangeAspect="1"/>
          </p:cNvGraphicFramePr>
          <p:nvPr/>
        </p:nvGraphicFramePr>
        <p:xfrm>
          <a:off x="2005013" y="5157788"/>
          <a:ext cx="368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11" imgW="1841500" imgH="279400" progId="Equation.3">
                  <p:embed/>
                </p:oleObj>
              </mc:Choice>
              <mc:Fallback>
                <p:oleObj r:id="rId11" imgW="1841500" imgH="279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5013" y="5157788"/>
                        <a:ext cx="36893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2" name="Object 22"/>
          <p:cNvGraphicFramePr>
            <a:graphicFrameLocks noChangeAspect="1"/>
          </p:cNvGraphicFramePr>
          <p:nvPr/>
        </p:nvGraphicFramePr>
        <p:xfrm>
          <a:off x="2025650" y="5749925"/>
          <a:ext cx="3257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13" imgW="1625600" imgH="279400" progId="Equation.3">
                  <p:embed/>
                </p:oleObj>
              </mc:Choice>
              <mc:Fallback>
                <p:oleObj r:id="rId13" imgW="1625600" imgH="279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5650" y="5749925"/>
                        <a:ext cx="32575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2.13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467600" cy="17526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由公式的主析取范式，求主合取范式： </a:t>
            </a: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中含两个命题变项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p, q )</a:t>
            </a: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 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∨m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中含两个命题变项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p, q, r 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292" name="AutoShape 4"/>
          <p:cNvSpPr/>
          <p:nvPr/>
        </p:nvSpPr>
        <p:spPr>
          <a:xfrm>
            <a:off x="155575" y="3200400"/>
            <a:ext cx="82391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解答</a:t>
            </a:r>
          </a:p>
        </p:txBody>
      </p:sp>
      <p:sp>
        <p:nvSpPr>
          <p:cNvPr id="396293" name="Rectangle 5"/>
          <p:cNvSpPr/>
          <p:nvPr/>
        </p:nvSpPr>
        <p:spPr>
          <a:xfrm>
            <a:off x="609600" y="4038600"/>
            <a:ext cx="74676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342900" lvl="0" indent="-342900"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 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∧M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重言式与矛盾式的主合取范式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39750" y="1412875"/>
            <a:ext cx="8137525" cy="41148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为公式中命题变项个数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矛盾式无成真赋值，因而矛盾式的主合取范式含 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个极大项。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重言式无成假赋值，因而主合取范式不含任何极大项。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将重言式的主合取范式记为 1。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可满足式的主合取范式中极大项的个数一定小于 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真值表与范式的关系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8070850" cy="1120775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个命题变项共可产生 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个极小项（极大项）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可以产生的主析取范式（主合取范式）数目为：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2852738"/>
          <a:ext cx="5041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1549400" imgH="279400" progId="Equation.3">
                  <p:embed/>
                </p:oleObj>
              </mc:Choice>
              <mc:Fallback>
                <p:oleObj r:id="rId3" imgW="1549400" imgH="279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331913" y="2852738"/>
                        <a:ext cx="5041900" cy="908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2" name="Rectangle 6"/>
          <p:cNvSpPr/>
          <p:nvPr/>
        </p:nvSpPr>
        <p:spPr>
          <a:xfrm>
            <a:off x="611188" y="4005263"/>
            <a:ext cx="78486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有相同的真值表，又当且仅当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有相同的主析取范式（主合取范式）。</a:t>
            </a:r>
          </a:p>
          <a:p>
            <a:pPr marL="342900" lvl="0" indent="-3429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真值表与主析取范式（主合取范式）是描述命题公式标准形式的两种不同的等价形式。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8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8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4800" cy="609600"/>
          </a:xfrm>
          <a:ln/>
        </p:spPr>
        <p:txBody>
          <a:bodyPr vert="horz" wrap="square" lIns="91440" tIns="45720" rIns="91440" bIns="45720" anchor="b"/>
          <a:lstStyle/>
          <a:p>
            <a:r>
              <a:rPr lang="zh-CN" altLang="en-US" sz="4400" dirty="0">
                <a:latin typeface="黑体" panose="02010609060101010101" pitchFamily="49" charset="-122"/>
              </a:rPr>
              <a:t>本章内容</a:t>
            </a:r>
          </a:p>
        </p:txBody>
      </p:sp>
      <p:sp>
        <p:nvSpPr>
          <p:cNvPr id="61443" name="Rectangle 28"/>
          <p:cNvSpPr/>
          <p:nvPr/>
        </p:nvSpPr>
        <p:spPr>
          <a:xfrm>
            <a:off x="468313" y="1341438"/>
            <a:ext cx="7524750" cy="3743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等值式</a:t>
            </a: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析取范式与合取范式</a:t>
            </a: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联结词的完备集</a:t>
            </a:r>
            <a:endParaRPr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 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可满足性问题与消解法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2.1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7467600" cy="11430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判断下面两个公式是否等值</a:t>
            </a:r>
            <a:b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┐(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 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∧┐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4068" name="Picture 4" descr="http://necweb.neu.edu.cn/ncourse/lssx/part1/images/table2.1.gif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95288" y="2420938"/>
            <a:ext cx="8496300" cy="2846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4072" name="AutoShape 8"/>
          <p:cNvSpPr/>
          <p:nvPr/>
        </p:nvSpPr>
        <p:spPr>
          <a:xfrm>
            <a:off x="250825" y="1844675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解答</a:t>
            </a:r>
          </a:p>
        </p:txBody>
      </p:sp>
      <p:sp>
        <p:nvSpPr>
          <p:cNvPr id="344075" name="Rectangle 11"/>
          <p:cNvSpPr/>
          <p:nvPr/>
        </p:nvSpPr>
        <p:spPr>
          <a:xfrm>
            <a:off x="6553200" y="1600200"/>
            <a:ext cx="1219200" cy="4572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buClr>
                <a:srgbClr val="99CCCC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等值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23850" y="5445125"/>
            <a:ext cx="8569325" cy="1079500"/>
            <a:chOff x="204" y="3430"/>
            <a:chExt cx="5398" cy="680"/>
          </a:xfrm>
        </p:grpSpPr>
        <p:sp>
          <p:nvSpPr>
            <p:cNvPr id="7176" name="AutoShape 13"/>
            <p:cNvSpPr/>
            <p:nvPr/>
          </p:nvSpPr>
          <p:spPr>
            <a:xfrm>
              <a:off x="204" y="3430"/>
              <a:ext cx="5398" cy="68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buClr>
                  <a:srgbClr val="99CCCC"/>
                </a:buClr>
              </a:pPr>
              <a:endPara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4078" name="AutoShape 14"/>
            <p:cNvSpPr>
              <a:spLocks noChangeArrowheads="1"/>
            </p:cNvSpPr>
            <p:nvPr/>
          </p:nvSpPr>
          <p:spPr bwMode="gray">
            <a:xfrm>
              <a:off x="385" y="3494"/>
              <a:ext cx="545" cy="52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079" name="Freeform 15"/>
            <p:cNvSpPr/>
            <p:nvPr/>
          </p:nvSpPr>
          <p:spPr bwMode="gray">
            <a:xfrm>
              <a:off x="439" y="3537"/>
              <a:ext cx="432" cy="482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SzTx/>
                <a:buFont typeface="Wingdings" panose="05000000000000000000" pitchFamily="2" charset="2"/>
                <a:buChar char="q"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" name="Text Box 16"/>
            <p:cNvSpPr txBox="1"/>
            <p:nvPr/>
          </p:nvSpPr>
          <p:spPr>
            <a:xfrm>
              <a:off x="1202" y="3520"/>
              <a:ext cx="426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•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0000FF"/>
                </a:buClr>
                <a:buChar char="–"/>
                <a:defRPr kumimoji="1" sz="2400" b="1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buClr>
                  <a:schemeClr val="bg2"/>
                </a:buClr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在用真值表法判断 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是否为重言式时，真值表的最后一列可以省略。</a:t>
              </a:r>
            </a:p>
          </p:txBody>
        </p:sp>
        <p:pic>
          <p:nvPicPr>
            <p:cNvPr id="7180" name="Picture 17" descr="GIF-2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" y="3571"/>
              <a:ext cx="404" cy="37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2" grpId="0" animBg="1"/>
      <p:bldP spid="34407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6482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等值式与等值演算。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基本的等值式，其中含：双重否定律、幂等律、交换律、结合律、分配律、德·摩根律、吸收律、零律、同一律、排中律、矛盾律、蕴含等值式、等价等值式、假言易位、等价否定等值式、归谬论。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与主析取范式及主合取范式有关的概念：简单合取式、简单析取式、析取范式、合取范式、极小项、极大项、主析取范式、主合取范式。  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4000" dirty="0"/>
              <a:t>本章学习要求</a:t>
            </a:r>
            <a:r>
              <a:rPr lang="zh-CN" altLang="en-US" dirty="0"/>
              <a:t> 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28600" y="1196975"/>
            <a:ext cx="8915400" cy="51816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深刻理解等值式的概念。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牢记24个基本等值式，这是等值演算的基础；能熟练地应用它们进行等值演算。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了解简单析取式、简单合取式、析取范式、合取范式的概念。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深刻理解极小项及极大项的定义及它们的名称，及名称下角标与成真赋值的关系。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熟练掌握求公式的主析取范式的方法。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熟练掌握由公式的主析取范式求公式的主合取范式的方法。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会用公式的主析取范式（主合取范式）求公式的成真赋值、成假赋值。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本章典型习题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用等值演算法证明重言式和矛盾式</a:t>
            </a: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用等值演算法证明等值式</a:t>
            </a: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求公式的主析取范式和主合取范式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用主范式判断两个公式是否等值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求解实际问题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5720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求公式(</a:t>
            </a:r>
            <a:r>
              <a:rPr lang="en-US" altLang="zh-CN" dirty="0">
                <a:latin typeface="Times New Roman" panose="02020603050405020304" pitchFamily="18" charset="0"/>
              </a:rPr>
              <a:t>p∧q)∨(┐p∧r)</a:t>
            </a:r>
            <a:r>
              <a:rPr lang="zh-CN" altLang="en-US" dirty="0">
                <a:latin typeface="Times New Roman" panose="02020603050405020304" pitchFamily="18" charset="0"/>
              </a:rPr>
              <a:t>的主析取范式和主合取范式。</a:t>
            </a:r>
          </a:p>
        </p:txBody>
      </p:sp>
      <p:sp>
        <p:nvSpPr>
          <p:cNvPr id="405508" name="AutoShape 4"/>
          <p:cNvSpPr/>
          <p:nvPr/>
        </p:nvSpPr>
        <p:spPr>
          <a:xfrm>
            <a:off x="228600" y="1600200"/>
            <a:ext cx="830263" cy="508000"/>
          </a:xfrm>
          <a:prstGeom prst="horizontalScroll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rgbClr val="99CCCC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buClr>
                <a:srgbClr val="99CCCC"/>
              </a:buCl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解答</a:t>
            </a:r>
          </a:p>
        </p:txBody>
      </p:sp>
      <p:graphicFrame>
        <p:nvGraphicFramePr>
          <p:cNvPr id="405582" name="Group 78"/>
          <p:cNvGraphicFramePr>
            <a:graphicFrameLocks noGrp="1"/>
          </p:cNvGraphicFramePr>
          <p:nvPr/>
        </p:nvGraphicFramePr>
        <p:xfrm>
          <a:off x="1447800" y="1628775"/>
          <a:ext cx="4876800" cy="4114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p∧q)∨(┐p∧r)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buClr>
                          <a:srgbClr val="0000FF"/>
                        </a:buClr>
                        <a:defRPr kumimoji="1" sz="2000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2B515"/>
                        </a:buClr>
                        <a:defRPr kumimoji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5568" name="Rectangle 64"/>
          <p:cNvSpPr/>
          <p:nvPr/>
        </p:nvSpPr>
        <p:spPr>
          <a:xfrm>
            <a:off x="228600" y="5886450"/>
            <a:ext cx="8915400" cy="927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sz="24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>
              <a:spcBef>
                <a:spcPct val="25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主析取范式为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p∧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q∧r)∨(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p∧q∧r)∨(p∧q∧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r)∨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p∧q∧r)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ct val="25000"/>
              </a:spcBef>
              <a:buClr>
                <a:srgbClr val="99CCCC"/>
              </a:buClr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主合取范式为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(p∨q∨r)∧(p∨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q∨r)∧(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p∨q∨r)∧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p∨q∨</a:t>
            </a:r>
            <a:r>
              <a:rPr lang="en-US" altLang="zh-CN" sz="2000" dirty="0">
                <a:latin typeface="Times New Roman" panose="02020603050405020304" pitchFamily="18" charset="0"/>
              </a:rPr>
              <a:t>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5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5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nimBg="1"/>
      <p:bldP spid="40556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14438"/>
            <a:ext cx="8286750" cy="1214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习题二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4, 5, 6, 7, 8, 11, 12, 13, 14, 15, 16, 29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选做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),30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5288" y="142875"/>
            <a:ext cx="8064500" cy="619125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等值式模式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285875"/>
            <a:ext cx="8286750" cy="5000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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┐ ┐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是重言式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∧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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┐ ┐ (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∧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是重言式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是一个命题公式，含有命题变项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… , 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又设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…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是任意的命题公式，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对每一个 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=1, 2, … ,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，把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在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中的所有出现都替换成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，所得到的新命题公式记作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那么，如果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是重言式，则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也是重言式。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q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根据命题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Symbol" panose="05050102010706020507" pitchFamily="18" charset="2"/>
              </a:rPr>
              <a:t> 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┐ ┐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是重言式，得到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┐┐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，称之为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等值式模式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基本等值式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395288" y="1066800"/>
            <a:ext cx="8139112" cy="55626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1.双重否定律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┐┐A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幂等律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A∨A,	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A∧A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3.交换律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A∨B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B∨A，	A∧B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B∧A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4.结合律		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A∨B)∨C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A∨(B∨C)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		(A∧B)∧C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A∧(B∧C)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5.分配律        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A∨(B∧C)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(A∨B)∧(A∨C) 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（∨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对∧的分配律）</a:t>
            </a:r>
            <a:b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A∧(B∨C)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(A∧B)∨(A∧C)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（∧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对∨的分配律）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德·摩根律     	┐(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A∨B)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┐A∧┐B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┐(A∧B)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┐A∨┐B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7.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吸收律       		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A∨(A∧B)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A，A∧(A∨B)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sz="3200" dirty="0"/>
              <a:t>基本等值式</a:t>
            </a:r>
          </a:p>
        </p:txBody>
      </p:sp>
      <p:sp>
        <p:nvSpPr>
          <p:cNvPr id="11267" name="Rectangle 5"/>
          <p:cNvSpPr>
            <a:spLocks noGrp="1"/>
          </p:cNvSpPr>
          <p:nvPr>
            <p:ph idx="1"/>
          </p:nvPr>
        </p:nvSpPr>
        <p:spPr>
          <a:xfrm>
            <a:off x="228600" y="1066800"/>
            <a:ext cx="8305800" cy="55626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8.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零律	    	 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A∨1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1，A∧0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0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9.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同一律       	 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A∨0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A，A∧1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排中律      	 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A∨┐A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1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矛盾律 		 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A∧┐A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0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12.蕴涵等值式  	 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A→B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┐A∨B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13.等价等值式   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(A→B)∧(B→A)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14.假言易位    	 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A→B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┐B→┐A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15.等价否定等值式    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┐B</a:t>
            </a:r>
          </a:p>
          <a:p>
            <a:pPr>
              <a:lnSpc>
                <a:spcPct val="115000"/>
              </a:lnSpc>
              <a:spcBef>
                <a:spcPct val="15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归谬论      			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A→B)∧(A→┐B)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┐A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1 EDS Template v.1 with Sample Charts">
  <a:themeElements>
    <a:clrScheme name="2001 EDS Template v.1 with Sample Charts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2001 EDS Template v.1 with Sample Charts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defRPr kumimoji="1" lang="en-US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defRPr kumimoji="1" lang="en-US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01 EDS Template v.1 with Sample Chart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D:\Wnfppt\2001 EDS Template v.1 with Sample Charts.pot</Template>
  <TotalTime>309</TotalTime>
  <Words>3503</Words>
  <Application>Microsoft Office PowerPoint</Application>
  <PresentationFormat>全屏显示(4:3)</PresentationFormat>
  <Paragraphs>550</Paragraphs>
  <Slides>64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黑体</vt:lpstr>
      <vt:lpstr>华文行楷</vt:lpstr>
      <vt:lpstr>华文隶书</vt:lpstr>
      <vt:lpstr>宋体</vt:lpstr>
      <vt:lpstr>Arial</vt:lpstr>
      <vt:lpstr>Symbol</vt:lpstr>
      <vt:lpstr>Times New Roman</vt:lpstr>
      <vt:lpstr>Wingdings</vt:lpstr>
      <vt:lpstr>2001 EDS Template v.1 with Sample Charts</vt:lpstr>
      <vt:lpstr>MS_ClipArt_Gallery.5</vt:lpstr>
      <vt:lpstr>Microsoft 公式 3.0</vt:lpstr>
      <vt:lpstr>PowerPoint 演示文稿</vt:lpstr>
      <vt:lpstr>本章内容</vt:lpstr>
      <vt:lpstr>2.1 等值式</vt:lpstr>
      <vt:lpstr>2.1 等值式</vt:lpstr>
      <vt:lpstr>等值的定义及说明</vt:lpstr>
      <vt:lpstr>例2.1</vt:lpstr>
      <vt:lpstr>等值式模式</vt:lpstr>
      <vt:lpstr>基本等值式</vt:lpstr>
      <vt:lpstr>基本等值式</vt:lpstr>
      <vt:lpstr>对偶原理</vt:lpstr>
      <vt:lpstr>置换规则</vt:lpstr>
      <vt:lpstr>关于等值演算的说明</vt:lpstr>
      <vt:lpstr>等值演算的应用—证明两公式等值</vt:lpstr>
      <vt:lpstr>例2.3</vt:lpstr>
      <vt:lpstr>例2.4</vt:lpstr>
      <vt:lpstr>等值演算的应用—证明两公式等值</vt:lpstr>
      <vt:lpstr>例2.5 解答</vt:lpstr>
      <vt:lpstr>例2.5 解答</vt:lpstr>
      <vt:lpstr>例2.6 应用题</vt:lpstr>
      <vt:lpstr>例2.6 解答</vt:lpstr>
      <vt:lpstr>例2.6 解答</vt:lpstr>
      <vt:lpstr>例2.6 解答</vt:lpstr>
      <vt:lpstr>例2.6的进一步思考</vt:lpstr>
      <vt:lpstr>2.2 析取范式和合取范式</vt:lpstr>
      <vt:lpstr>简单析取式和简单合取式 </vt:lpstr>
      <vt:lpstr>简单析取式和简单合取式 </vt:lpstr>
      <vt:lpstr>简单析取式和简单合取式 </vt:lpstr>
      <vt:lpstr>析取范式和合取范式</vt:lpstr>
      <vt:lpstr>析取范式和合取范式示例</vt:lpstr>
      <vt:lpstr>析取范式和合取范式的性质</vt:lpstr>
      <vt:lpstr>范式存在的讨论</vt:lpstr>
      <vt:lpstr>求给定公式范式的步骤 </vt:lpstr>
      <vt:lpstr>例2.7</vt:lpstr>
      <vt:lpstr>例2.7</vt:lpstr>
      <vt:lpstr>范式的规范化形式</vt:lpstr>
      <vt:lpstr>范式的规范化形式</vt:lpstr>
      <vt:lpstr>关于极小项和极大项的说明</vt:lpstr>
      <vt:lpstr>表2.3 p, q 形成的极小项与极大项 </vt:lpstr>
      <vt:lpstr>表2.4 p, q, r 形成的极小项与极大项 </vt:lpstr>
      <vt:lpstr>极大项和极小项的关系</vt:lpstr>
      <vt:lpstr>主析取范式和主合取范式</vt:lpstr>
      <vt:lpstr>主范式的存在定理</vt:lpstr>
      <vt:lpstr>求公式A的主析取范式的方法与步骤</vt:lpstr>
      <vt:lpstr>求公式A的主合取范式的方法与步骤</vt:lpstr>
      <vt:lpstr>例2.9</vt:lpstr>
      <vt:lpstr>例2.8 求例2.7中公式的主析取范式和主合取范式。</vt:lpstr>
      <vt:lpstr>例2.8 求例2.7中公式的主析取范式和主合取范式。</vt:lpstr>
      <vt:lpstr>主析取范式的用途 </vt:lpstr>
      <vt:lpstr>求公式的成真赋值与成假赋值</vt:lpstr>
      <vt:lpstr>判断公式的类型</vt:lpstr>
      <vt:lpstr>判断公式的类型</vt:lpstr>
      <vt:lpstr>判断两个命题公式是否等值</vt:lpstr>
      <vt:lpstr>应用主析取范式分析和解决实际问题</vt:lpstr>
      <vt:lpstr>应用主析取范式分析和解决实际问题</vt:lpstr>
      <vt:lpstr>由公式的主析取范式求主合取范式 </vt:lpstr>
      <vt:lpstr>例2.13</vt:lpstr>
      <vt:lpstr>重言式与矛盾式的主合取范式</vt:lpstr>
      <vt:lpstr>真值表与范式的关系</vt:lpstr>
      <vt:lpstr>本章内容</vt:lpstr>
      <vt:lpstr>本章主要内容</vt:lpstr>
      <vt:lpstr>本章学习要求 </vt:lpstr>
      <vt:lpstr>本章典型习题</vt:lpstr>
      <vt:lpstr>例题</vt:lpstr>
      <vt:lpstr>本章作业</vt:lpstr>
    </vt:vector>
  </TitlesOfParts>
  <Company>UGS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Tutorial</dc:title>
  <dc:creator>wangn</dc:creator>
  <cp:lastModifiedBy>FUFU</cp:lastModifiedBy>
  <cp:revision>490</cp:revision>
  <cp:lastPrinted>2001-08-16T18:59:48Z</cp:lastPrinted>
  <dcterms:created xsi:type="dcterms:W3CDTF">2001-10-12T01:04:15Z</dcterms:created>
  <dcterms:modified xsi:type="dcterms:W3CDTF">2018-09-06T08:06:14Z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