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handoutMasterIdLst>
    <p:handoutMasterId r:id="rId40"/>
  </p:handoutMasterIdLst>
  <p:sldIdLst>
    <p:sldId id="256" r:id="rId4"/>
    <p:sldId id="277" r:id="rId5"/>
    <p:sldId id="259" r:id="rId6"/>
    <p:sldId id="291" r:id="rId7"/>
    <p:sldId id="293" r:id="rId8"/>
    <p:sldId id="294" r:id="rId9"/>
    <p:sldId id="295" r:id="rId10"/>
    <p:sldId id="296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7" r:id="rId19"/>
    <p:sldId id="308" r:id="rId20"/>
    <p:sldId id="309" r:id="rId21"/>
    <p:sldId id="310" r:id="rId22"/>
    <p:sldId id="328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20" r:id="rId32"/>
    <p:sldId id="319" r:id="rId33"/>
    <p:sldId id="321" r:id="rId34"/>
    <p:sldId id="322" r:id="rId35"/>
    <p:sldId id="324" r:id="rId36"/>
    <p:sldId id="325" r:id="rId37"/>
    <p:sldId id="326" r:id="rId38"/>
    <p:sldId id="323" r:id="rId39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00"/>
    <a:srgbClr val="FFFF00"/>
    <a:srgbClr val="FF3300"/>
    <a:srgbClr val="000000"/>
    <a:srgbClr val="0000FF"/>
    <a:srgbClr val="1F5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9"/>
    <p:restoredTop sz="94660"/>
  </p:normalViewPr>
  <p:slideViewPr>
    <p:cSldViewPr showGuides="1">
      <p:cViewPr varScale="1">
        <p:scale>
          <a:sx n="120" d="100"/>
          <a:sy n="120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4"/>
          <p:cNvSpPr txBox="1">
            <a:spLocks noChangeArrowheads="1"/>
          </p:cNvSpPr>
          <p:nvPr/>
        </p:nvSpPr>
        <p:spPr bwMode="white">
          <a:xfrm>
            <a:off x="4025900" y="5867400"/>
            <a:ext cx="130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LOGO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5" name="Picture 385" descr="校区图羽化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2000"/>
          </a:blip>
          <a:stretch>
            <a:fillRect/>
          </a:stretch>
        </p:blipFill>
        <p:spPr>
          <a:xfrm>
            <a:off x="6350" y="4824413"/>
            <a:ext cx="9144000" cy="2065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Picture 386" descr="titles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038"/>
            <a:ext cx="9144000" cy="1222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2817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2817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4"/>
          <p:cNvSpPr txBox="1">
            <a:spLocks noChangeArrowheads="1"/>
          </p:cNvSpPr>
          <p:nvPr/>
        </p:nvSpPr>
        <p:spPr bwMode="white">
          <a:xfrm>
            <a:off x="4025900" y="5867400"/>
            <a:ext cx="130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LOGO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099" name="Picture 385" descr="校区图羽化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2000"/>
          </a:blip>
          <a:stretch>
            <a:fillRect/>
          </a:stretch>
        </p:blipFill>
        <p:spPr>
          <a:xfrm>
            <a:off x="6350" y="4824413"/>
            <a:ext cx="9144000" cy="2065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386" descr="titles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038"/>
            <a:ext cx="9144000" cy="1222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2817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2817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3" Type="http://schemas.openxmlformats.org/officeDocument/2006/relationships/image" Target="../media/image3.png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vmlDrawing" Target="../drawings/vmlDrawing2.vml"/><Relationship Id="rId13" Type="http://schemas.openxmlformats.org/officeDocument/2006/relationships/image" Target="../media/image3.png"/><Relationship Id="rId12" Type="http://schemas.openxmlformats.org/officeDocument/2006/relationships/oleObject" Target="../embeddings/oleObject2.bin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1176338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102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629400"/>
            <a:ext cx="2514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Object 21"/>
          <p:cNvGraphicFramePr/>
          <p:nvPr userDrawn="1"/>
        </p:nvGraphicFramePr>
        <p:xfrm>
          <a:off x="323850" y="908050"/>
          <a:ext cx="8521700" cy="7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2" imgW="6858000" imgH="48895" progId="MS_ClipArt_Gallery.5">
                  <p:embed/>
                </p:oleObj>
              </mc:Choice>
              <mc:Fallback>
                <p:oleObj name="" r:id="rId12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3850" y="908050"/>
                        <a:ext cx="8521700" cy="73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Freeform 22"/>
          <p:cNvSpPr/>
          <p:nvPr userDrawn="1"/>
        </p:nvSpPr>
        <p:spPr>
          <a:xfrm>
            <a:off x="8609013" y="188913"/>
            <a:ext cx="390525" cy="149225"/>
          </a:xfrm>
          <a:custGeom>
            <a:avLst/>
            <a:gdLst/>
            <a:ahLst/>
            <a:cxnLst>
              <a:cxn ang="0">
                <a:pos x="17641888" y="131048125"/>
              </a:cxn>
              <a:cxn ang="0">
                <a:pos x="55443438" y="120967500"/>
              </a:cxn>
              <a:cxn ang="0">
                <a:pos x="95765938" y="120967500"/>
              </a:cxn>
              <a:cxn ang="0">
                <a:pos x="133569075" y="126007813"/>
              </a:cxn>
              <a:cxn ang="0">
                <a:pos x="173891575" y="136088438"/>
              </a:cxn>
              <a:cxn ang="0">
                <a:pos x="211693125" y="148690013"/>
              </a:cxn>
              <a:cxn ang="0">
                <a:pos x="249496263" y="163810950"/>
              </a:cxn>
              <a:cxn ang="0">
                <a:pos x="284778450" y="181451250"/>
              </a:cxn>
              <a:cxn ang="0">
                <a:pos x="312499375" y="166330313"/>
              </a:cxn>
              <a:cxn ang="0">
                <a:pos x="342741250" y="120967500"/>
              </a:cxn>
              <a:cxn ang="0">
                <a:pos x="378023438" y="88206263"/>
              </a:cxn>
              <a:cxn ang="0">
                <a:pos x="418345938" y="60483750"/>
              </a:cxn>
              <a:cxn ang="0">
                <a:pos x="461189388" y="40322500"/>
              </a:cxn>
              <a:cxn ang="0">
                <a:pos x="506552200" y="22682200"/>
              </a:cxn>
              <a:cxn ang="0">
                <a:pos x="551915013" y="12601575"/>
              </a:cxn>
              <a:cxn ang="0">
                <a:pos x="597277825" y="2520950"/>
              </a:cxn>
              <a:cxn ang="0">
                <a:pos x="597277825" y="7561263"/>
              </a:cxn>
              <a:cxn ang="0">
                <a:pos x="559474688" y="27722513"/>
              </a:cxn>
              <a:cxn ang="0">
                <a:pos x="521673138" y="47883763"/>
              </a:cxn>
              <a:cxn ang="0">
                <a:pos x="481350638" y="70564375"/>
              </a:cxn>
              <a:cxn ang="0">
                <a:pos x="446068450" y="98286888"/>
              </a:cxn>
              <a:cxn ang="0">
                <a:pos x="410786263" y="128528763"/>
              </a:cxn>
              <a:cxn ang="0">
                <a:pos x="383063750" y="161290000"/>
              </a:cxn>
              <a:cxn ang="0">
                <a:pos x="357862188" y="199093138"/>
              </a:cxn>
              <a:cxn ang="0">
                <a:pos x="340221888" y="226814063"/>
              </a:cxn>
              <a:cxn ang="0">
                <a:pos x="327620313" y="234375325"/>
              </a:cxn>
              <a:cxn ang="0">
                <a:pos x="309980013" y="226814063"/>
              </a:cxn>
              <a:cxn ang="0">
                <a:pos x="292338125" y="219254388"/>
              </a:cxn>
              <a:cxn ang="0">
                <a:pos x="269657513" y="211693125"/>
              </a:cxn>
              <a:cxn ang="0">
                <a:pos x="234375325" y="196572188"/>
              </a:cxn>
              <a:cxn ang="0">
                <a:pos x="199093138" y="178931888"/>
              </a:cxn>
              <a:cxn ang="0">
                <a:pos x="158770638" y="161290000"/>
              </a:cxn>
              <a:cxn ang="0">
                <a:pos x="118448138" y="146169063"/>
              </a:cxn>
              <a:cxn ang="0">
                <a:pos x="78125638" y="136088438"/>
              </a:cxn>
              <a:cxn ang="0">
                <a:pos x="42843450" y="131048125"/>
              </a:cxn>
              <a:cxn ang="0">
                <a:pos x="12601575" y="133569075"/>
              </a:cxn>
            </a:cxnLst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2" name="Freeform 23"/>
          <p:cNvSpPr/>
          <p:nvPr userDrawn="1"/>
        </p:nvSpPr>
        <p:spPr>
          <a:xfrm>
            <a:off x="8243888" y="476250"/>
            <a:ext cx="468312" cy="177800"/>
          </a:xfrm>
          <a:custGeom>
            <a:avLst/>
            <a:gdLst/>
            <a:ahLst/>
            <a:cxnLst>
              <a:cxn ang="0">
                <a:pos x="20161228" y="156249688"/>
              </a:cxn>
              <a:cxn ang="0">
                <a:pos x="65523993" y="143649700"/>
              </a:cxn>
              <a:cxn ang="0">
                <a:pos x="113406116" y="143649700"/>
              </a:cxn>
              <a:cxn ang="0">
                <a:pos x="158768880" y="148690013"/>
              </a:cxn>
              <a:cxn ang="0">
                <a:pos x="206652592" y="161290000"/>
              </a:cxn>
              <a:cxn ang="0">
                <a:pos x="252015356" y="176410938"/>
              </a:cxn>
              <a:cxn ang="0">
                <a:pos x="297378120" y="194052825"/>
              </a:cxn>
              <a:cxn ang="0">
                <a:pos x="340219937" y="214214075"/>
              </a:cxn>
              <a:cxn ang="0">
                <a:pos x="372982727" y="196572188"/>
              </a:cxn>
              <a:cxn ang="0">
                <a:pos x="410784236" y="143649700"/>
              </a:cxn>
              <a:cxn ang="0">
                <a:pos x="453627641" y="103327200"/>
              </a:cxn>
              <a:cxn ang="0">
                <a:pos x="501509765" y="70564375"/>
              </a:cxn>
              <a:cxn ang="0">
                <a:pos x="551912836" y="47883763"/>
              </a:cxn>
              <a:cxn ang="0">
                <a:pos x="607356214" y="25201563"/>
              </a:cxn>
              <a:cxn ang="0">
                <a:pos x="660280233" y="12601575"/>
              </a:cxn>
              <a:cxn ang="0">
                <a:pos x="715723611" y="2520950"/>
              </a:cxn>
              <a:cxn ang="0">
                <a:pos x="715723611" y="7561263"/>
              </a:cxn>
              <a:cxn ang="0">
                <a:pos x="670360847" y="32762825"/>
              </a:cxn>
              <a:cxn ang="0">
                <a:pos x="624998083" y="55443438"/>
              </a:cxn>
              <a:cxn ang="0">
                <a:pos x="577114371" y="83165950"/>
              </a:cxn>
              <a:cxn ang="0">
                <a:pos x="534272555" y="115927188"/>
              </a:cxn>
              <a:cxn ang="0">
                <a:pos x="491429150" y="151209375"/>
              </a:cxn>
              <a:cxn ang="0">
                <a:pos x="458667948" y="191531875"/>
              </a:cxn>
              <a:cxn ang="0">
                <a:pos x="428426105" y="236894688"/>
              </a:cxn>
              <a:cxn ang="0">
                <a:pos x="408264877" y="269657513"/>
              </a:cxn>
              <a:cxn ang="0">
                <a:pos x="393143955" y="279738138"/>
              </a:cxn>
              <a:cxn ang="0">
                <a:pos x="370461779" y="269657513"/>
              </a:cxn>
              <a:cxn ang="0">
                <a:pos x="350300551" y="259576888"/>
              </a:cxn>
              <a:cxn ang="0">
                <a:pos x="322579656" y="252015625"/>
              </a:cxn>
              <a:cxn ang="0">
                <a:pos x="279736251" y="234375325"/>
              </a:cxn>
              <a:cxn ang="0">
                <a:pos x="236894435" y="211693125"/>
              </a:cxn>
              <a:cxn ang="0">
                <a:pos x="189010723" y="191531875"/>
              </a:cxn>
              <a:cxn ang="0">
                <a:pos x="141128599" y="173891575"/>
              </a:cxn>
              <a:cxn ang="0">
                <a:pos x="93244888" y="161290000"/>
              </a:cxn>
              <a:cxn ang="0">
                <a:pos x="50403071" y="156249688"/>
              </a:cxn>
              <a:cxn ang="0">
                <a:pos x="15120921" y="158770638"/>
              </a:cxn>
            </a:cxnLst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033" name="Group 24"/>
          <p:cNvGrpSpPr/>
          <p:nvPr userDrawn="1"/>
        </p:nvGrpSpPr>
        <p:grpSpPr>
          <a:xfrm>
            <a:off x="107950" y="5013325"/>
            <a:ext cx="431800" cy="1550988"/>
            <a:chOff x="0" y="3182"/>
            <a:chExt cx="808" cy="998"/>
          </a:xfrm>
        </p:grpSpPr>
        <p:grpSp>
          <p:nvGrpSpPr>
            <p:cNvPr id="1034" name="Group 25"/>
            <p:cNvGrpSpPr/>
            <p:nvPr/>
          </p:nvGrpSpPr>
          <p:grpSpPr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1035" name="Freeform 26"/>
              <p:cNvSpPr/>
              <p:nvPr/>
            </p:nvSpPr>
            <p:spPr>
              <a:xfrm>
                <a:off x="1733" y="1325"/>
                <a:ext cx="77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6" y="620"/>
                  </a:cxn>
                  <a:cxn ang="0">
                    <a:pos x="51" y="546"/>
                  </a:cxn>
                  <a:cxn ang="0">
                    <a:pos x="54" y="434"/>
                  </a:cxn>
                  <a:cxn ang="0">
                    <a:pos x="60" y="329"/>
                  </a:cxn>
                  <a:cxn ang="0">
                    <a:pos x="63" y="250"/>
                  </a:cxn>
                  <a:cxn ang="0">
                    <a:pos x="69" y="135"/>
                  </a:cxn>
                  <a:cxn ang="0">
                    <a:pos x="77" y="36"/>
                  </a:cxn>
                  <a:cxn ang="0">
                    <a:pos x="72" y="11"/>
                  </a:cxn>
                  <a:cxn ang="0">
                    <a:pos x="64" y="0"/>
                  </a:cxn>
                  <a:cxn ang="0">
                    <a:pos x="55" y="121"/>
                  </a:cxn>
                  <a:cxn ang="0">
                    <a:pos x="47" y="224"/>
                  </a:cxn>
                  <a:cxn ang="0">
                    <a:pos x="45" y="305"/>
                  </a:cxn>
                  <a:cxn ang="0">
                    <a:pos x="42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6" name="Freeform 27"/>
              <p:cNvSpPr/>
              <p:nvPr/>
            </p:nvSpPr>
            <p:spPr>
              <a:xfrm>
                <a:off x="1789" y="1583"/>
                <a:ext cx="122" cy="345"/>
              </a:xfrm>
              <a:custGeom>
                <a:avLst/>
                <a:gdLst/>
                <a:ahLst/>
                <a:cxnLst>
                  <a:cxn ang="0">
                    <a:pos x="0" y="157"/>
                  </a:cxn>
                  <a:cxn ang="0">
                    <a:pos x="10" y="226"/>
                  </a:cxn>
                  <a:cxn ang="0">
                    <a:pos x="20" y="283"/>
                  </a:cxn>
                  <a:cxn ang="0">
                    <a:pos x="26" y="323"/>
                  </a:cxn>
                  <a:cxn ang="0">
                    <a:pos x="25" y="340"/>
                  </a:cxn>
                  <a:cxn ang="0">
                    <a:pos x="41" y="340"/>
                  </a:cxn>
                  <a:cxn ang="0">
                    <a:pos x="45" y="315"/>
                  </a:cxn>
                  <a:cxn ang="0">
                    <a:pos x="47" y="280"/>
                  </a:cxn>
                  <a:cxn ang="0">
                    <a:pos x="53" y="246"/>
                  </a:cxn>
                  <a:cxn ang="0">
                    <a:pos x="56" y="220"/>
                  </a:cxn>
                  <a:cxn ang="0">
                    <a:pos x="61" y="184"/>
                  </a:cxn>
                  <a:cxn ang="0">
                    <a:pos x="68" y="152"/>
                  </a:cxn>
                  <a:cxn ang="0">
                    <a:pos x="73" y="125"/>
                  </a:cxn>
                  <a:cxn ang="0">
                    <a:pos x="79" y="94"/>
                  </a:cxn>
                  <a:cxn ang="0">
                    <a:pos x="88" y="64"/>
                  </a:cxn>
                  <a:cxn ang="0">
                    <a:pos x="100" y="40"/>
                  </a:cxn>
                  <a:cxn ang="0">
                    <a:pos x="117" y="15"/>
                  </a:cxn>
                  <a:cxn ang="0">
                    <a:pos x="123" y="5"/>
                  </a:cxn>
                  <a:cxn ang="0">
                    <a:pos x="116" y="0"/>
                  </a:cxn>
                  <a:cxn ang="0">
                    <a:pos x="105" y="10"/>
                  </a:cxn>
                  <a:cxn ang="0">
                    <a:pos x="88" y="33"/>
                  </a:cxn>
                  <a:cxn ang="0">
                    <a:pos x="77" y="55"/>
                  </a:cxn>
                  <a:cxn ang="0">
                    <a:pos x="68" y="79"/>
                  </a:cxn>
                  <a:cxn ang="0">
                    <a:pos x="62" y="111"/>
                  </a:cxn>
                  <a:cxn ang="0">
                    <a:pos x="57" y="140"/>
                  </a:cxn>
                  <a:cxn ang="0">
                    <a:pos x="49" y="180"/>
                  </a:cxn>
                  <a:cxn ang="0">
                    <a:pos x="42" y="213"/>
                  </a:cxn>
                  <a:cxn ang="0">
                    <a:pos x="39" y="238"/>
                  </a:cxn>
                  <a:cxn ang="0">
                    <a:pos x="38" y="266"/>
                  </a:cxn>
                  <a:cxn ang="0">
                    <a:pos x="32" y="294"/>
                  </a:cxn>
                  <a:cxn ang="0">
                    <a:pos x="22" y="245"/>
                  </a:cxn>
                  <a:cxn ang="0">
                    <a:pos x="13" y="201"/>
                  </a:cxn>
                  <a:cxn ang="0">
                    <a:pos x="0" y="157"/>
                  </a:cxn>
                </a:cxnLst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7" name="Freeform 28"/>
              <p:cNvSpPr/>
              <p:nvPr/>
            </p:nvSpPr>
            <p:spPr>
              <a:xfrm>
                <a:off x="1685" y="1239"/>
                <a:ext cx="264" cy="391"/>
              </a:xfrm>
              <a:custGeom>
                <a:avLst/>
                <a:gdLst/>
                <a:ahLst/>
                <a:cxnLst>
                  <a:cxn ang="0">
                    <a:pos x="105" y="123"/>
                  </a:cxn>
                  <a:cxn ang="0">
                    <a:pos x="114" y="135"/>
                  </a:cxn>
                  <a:cxn ang="0">
                    <a:pos x="161" y="114"/>
                  </a:cxn>
                  <a:cxn ang="0">
                    <a:pos x="207" y="81"/>
                  </a:cxn>
                  <a:cxn ang="0">
                    <a:pos x="229" y="46"/>
                  </a:cxn>
                  <a:cxn ang="0">
                    <a:pos x="216" y="76"/>
                  </a:cxn>
                  <a:cxn ang="0">
                    <a:pos x="181" y="109"/>
                  </a:cxn>
                  <a:cxn ang="0">
                    <a:pos x="140" y="138"/>
                  </a:cxn>
                  <a:cxn ang="0">
                    <a:pos x="100" y="159"/>
                  </a:cxn>
                  <a:cxn ang="0">
                    <a:pos x="117" y="178"/>
                  </a:cxn>
                  <a:cxn ang="0">
                    <a:pos x="153" y="180"/>
                  </a:cxn>
                  <a:cxn ang="0">
                    <a:pos x="198" y="187"/>
                  </a:cxn>
                  <a:cxn ang="0">
                    <a:pos x="235" y="204"/>
                  </a:cxn>
                  <a:cxn ang="0">
                    <a:pos x="247" y="215"/>
                  </a:cxn>
                  <a:cxn ang="0">
                    <a:pos x="209" y="204"/>
                  </a:cxn>
                  <a:cxn ang="0">
                    <a:pos x="160" y="198"/>
                  </a:cxn>
                  <a:cxn ang="0">
                    <a:pos x="112" y="195"/>
                  </a:cxn>
                  <a:cxn ang="0">
                    <a:pos x="86" y="203"/>
                  </a:cxn>
                  <a:cxn ang="0">
                    <a:pos x="91" y="248"/>
                  </a:cxn>
                  <a:cxn ang="0">
                    <a:pos x="91" y="307"/>
                  </a:cxn>
                  <a:cxn ang="0">
                    <a:pos x="75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6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78" y="127"/>
                  </a:cxn>
                  <a:cxn ang="0">
                    <a:pos x="104" y="87"/>
                  </a:cxn>
                  <a:cxn ang="0">
                    <a:pos x="137" y="39"/>
                  </a:cxn>
                  <a:cxn ang="0">
                    <a:pos x="163" y="6"/>
                  </a:cxn>
                  <a:cxn ang="0">
                    <a:pos x="161" y="29"/>
                  </a:cxn>
                  <a:cxn ang="0">
                    <a:pos x="135" y="76"/>
                  </a:cxn>
                </a:cxnLst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8" name="Group 29"/>
              <p:cNvGrpSpPr/>
              <p:nvPr/>
            </p:nvGrpSpPr>
            <p:grpSpPr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1039" name="Freeform 30"/>
                <p:cNvSpPr/>
                <p:nvPr/>
              </p:nvSpPr>
              <p:spPr>
                <a:xfrm>
                  <a:off x="1741" y="1462"/>
                  <a:ext cx="449" cy="345"/>
                </a:xfrm>
                <a:custGeom>
                  <a:avLst/>
                  <a:gdLst/>
                  <a:ahLst/>
                  <a:cxnLst>
                    <a:cxn ang="0">
                      <a:pos x="173" y="42"/>
                    </a:cxn>
                    <a:cxn ang="0">
                      <a:pos x="210" y="14"/>
                    </a:cxn>
                    <a:cxn ang="0">
                      <a:pos x="255" y="3"/>
                    </a:cxn>
                    <a:cxn ang="0">
                      <a:pos x="304" y="2"/>
                    </a:cxn>
                    <a:cxn ang="0">
                      <a:pos x="316" y="7"/>
                    </a:cxn>
                    <a:cxn ang="0">
                      <a:pos x="284" y="15"/>
                    </a:cxn>
                    <a:cxn ang="0">
                      <a:pos x="246" y="26"/>
                    </a:cxn>
                    <a:cxn ang="0">
                      <a:pos x="203" y="55"/>
                    </a:cxn>
                    <a:cxn ang="0">
                      <a:pos x="199" y="96"/>
                    </a:cxn>
                    <a:cxn ang="0">
                      <a:pos x="262" y="72"/>
                    </a:cxn>
                    <a:cxn ang="0">
                      <a:pos x="313" y="69"/>
                    </a:cxn>
                    <a:cxn ang="0">
                      <a:pos x="368" y="74"/>
                    </a:cxn>
                    <a:cxn ang="0">
                      <a:pos x="434" y="81"/>
                    </a:cxn>
                    <a:cxn ang="0">
                      <a:pos x="435" y="82"/>
                    </a:cxn>
                    <a:cxn ang="0">
                      <a:pos x="371" y="85"/>
                    </a:cxn>
                    <a:cxn ang="0">
                      <a:pos x="314" y="86"/>
                    </a:cxn>
                    <a:cxn ang="0">
                      <a:pos x="264" y="92"/>
                    </a:cxn>
                    <a:cxn ang="0">
                      <a:pos x="208" y="105"/>
                    </a:cxn>
                    <a:cxn ang="0">
                      <a:pos x="232" y="125"/>
                    </a:cxn>
                    <a:cxn ang="0">
                      <a:pos x="248" y="144"/>
                    </a:cxn>
                    <a:cxn ang="0">
                      <a:pos x="192" y="127"/>
                    </a:cxn>
                    <a:cxn ang="0">
                      <a:pos x="181" y="138"/>
                    </a:cxn>
                    <a:cxn ang="0">
                      <a:pos x="242" y="147"/>
                    </a:cxn>
                    <a:cxn ang="0">
                      <a:pos x="294" y="159"/>
                    </a:cxn>
                    <a:cxn ang="0">
                      <a:pos x="335" y="194"/>
                    </a:cxn>
                    <a:cxn ang="0">
                      <a:pos x="365" y="238"/>
                    </a:cxn>
                    <a:cxn ang="0">
                      <a:pos x="358" y="246"/>
                    </a:cxn>
                    <a:cxn ang="0">
                      <a:pos x="316" y="218"/>
                    </a:cxn>
                    <a:cxn ang="0">
                      <a:pos x="269" y="187"/>
                    </a:cxn>
                    <a:cxn ang="0">
                      <a:pos x="219" y="164"/>
                    </a:cxn>
                    <a:cxn ang="0">
                      <a:pos x="188" y="157"/>
                    </a:cxn>
                    <a:cxn ang="0">
                      <a:pos x="214" y="193"/>
                    </a:cxn>
                    <a:cxn ang="0">
                      <a:pos x="248" y="238"/>
                    </a:cxn>
                    <a:cxn ang="0">
                      <a:pos x="266" y="279"/>
                    </a:cxn>
                    <a:cxn ang="0">
                      <a:pos x="265" y="319"/>
                    </a:cxn>
                    <a:cxn ang="0">
                      <a:pos x="242" y="275"/>
                    </a:cxn>
                    <a:cxn ang="0">
                      <a:pos x="216" y="230"/>
                    </a:cxn>
                    <a:cxn ang="0">
                      <a:pos x="189" y="189"/>
                    </a:cxn>
                    <a:cxn ang="0">
                      <a:pos x="163" y="151"/>
                    </a:cxn>
                    <a:cxn ang="0">
                      <a:pos x="119" y="173"/>
                    </a:cxn>
                    <a:cxn ang="0">
                      <a:pos x="84" y="225"/>
                    </a:cxn>
                    <a:cxn ang="0">
                      <a:pos x="53" y="277"/>
                    </a:cxn>
                    <a:cxn ang="0">
                      <a:pos x="18" y="327"/>
                    </a:cxn>
                    <a:cxn ang="0">
                      <a:pos x="8" y="321"/>
                    </a:cxn>
                    <a:cxn ang="0">
                      <a:pos x="49" y="259"/>
                    </a:cxn>
                    <a:cxn ang="0">
                      <a:pos x="86" y="212"/>
                    </a:cxn>
                    <a:cxn ang="0">
                      <a:pos x="116" y="164"/>
                    </a:cxn>
                    <a:cxn ang="0">
                      <a:pos x="145" y="128"/>
                    </a:cxn>
                    <a:cxn ang="0">
                      <a:pos x="103" y="85"/>
                    </a:cxn>
                    <a:cxn ang="0">
                      <a:pos x="45" y="62"/>
                    </a:cxn>
                    <a:cxn ang="0">
                      <a:pos x="20" y="47"/>
                    </a:cxn>
                    <a:cxn ang="0">
                      <a:pos x="65" y="63"/>
                    </a:cxn>
                    <a:cxn ang="0">
                      <a:pos x="127" y="92"/>
                    </a:cxn>
                  </a:cxnLst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0" name="Freeform 31"/>
                <p:cNvSpPr/>
                <p:nvPr/>
              </p:nvSpPr>
              <p:spPr>
                <a:xfrm>
                  <a:off x="1899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1" name="Freeform 32"/>
                <p:cNvSpPr/>
                <p:nvPr/>
              </p:nvSpPr>
              <p:spPr>
                <a:xfrm>
                  <a:off x="1715" y="1535"/>
                  <a:ext cx="172" cy="50"/>
                </a:xfrm>
                <a:custGeom>
                  <a:avLst/>
                  <a:gdLst/>
                  <a:ahLst/>
                  <a:cxnLst>
                    <a:cxn ang="0">
                      <a:pos x="172" y="49"/>
                    </a:cxn>
                    <a:cxn ang="0">
                      <a:pos x="169" y="40"/>
                    </a:cxn>
                    <a:cxn ang="0">
                      <a:pos x="165" y="33"/>
                    </a:cxn>
                    <a:cxn ang="0">
                      <a:pos x="162" y="31"/>
                    </a:cxn>
                    <a:cxn ang="0">
                      <a:pos x="155" y="29"/>
                    </a:cxn>
                    <a:cxn ang="0">
                      <a:pos x="149" y="27"/>
                    </a:cxn>
                    <a:cxn ang="0">
                      <a:pos x="142" y="29"/>
                    </a:cxn>
                    <a:cxn ang="0">
                      <a:pos x="134" y="30"/>
                    </a:cxn>
                    <a:cxn ang="0">
                      <a:pos x="125" y="27"/>
                    </a:cxn>
                    <a:cxn ang="0">
                      <a:pos x="113" y="22"/>
                    </a:cxn>
                    <a:cxn ang="0">
                      <a:pos x="102" y="18"/>
                    </a:cxn>
                    <a:cxn ang="0">
                      <a:pos x="94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3" y="16"/>
                    </a:cxn>
                    <a:cxn ang="0">
                      <a:pos x="101" y="19"/>
                    </a:cxn>
                    <a:cxn ang="0">
                      <a:pos x="110" y="23"/>
                    </a:cxn>
                    <a:cxn ang="0">
                      <a:pos x="118" y="27"/>
                    </a:cxn>
                    <a:cxn ang="0">
                      <a:pos x="127" y="31"/>
                    </a:cxn>
                    <a:cxn ang="0">
                      <a:pos x="131" y="32"/>
                    </a:cxn>
                    <a:cxn ang="0">
                      <a:pos x="136" y="31"/>
                    </a:cxn>
                    <a:cxn ang="0">
                      <a:pos x="142" y="34"/>
                    </a:cxn>
                    <a:cxn ang="0">
                      <a:pos x="148" y="37"/>
                    </a:cxn>
                    <a:cxn ang="0">
                      <a:pos x="154" y="40"/>
                    </a:cxn>
                    <a:cxn ang="0">
                      <a:pos x="163" y="44"/>
                    </a:cxn>
                    <a:cxn ang="0">
                      <a:pos x="169" y="46"/>
                    </a:cxn>
                    <a:cxn ang="0">
                      <a:pos x="172" y="49"/>
                    </a:cxn>
                  </a:cxnLst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" name="Freeform 33"/>
                <p:cNvSpPr/>
                <p:nvPr/>
              </p:nvSpPr>
              <p:spPr>
                <a:xfrm>
                  <a:off x="1706" y="1559"/>
                  <a:ext cx="178" cy="21"/>
                </a:xfrm>
                <a:custGeom>
                  <a:avLst/>
                  <a:gdLst/>
                  <a:ahLst/>
                  <a:cxnLst>
                    <a:cxn ang="0">
                      <a:pos x="178" y="20"/>
                    </a:cxn>
                    <a:cxn ang="0">
                      <a:pos x="173" y="18"/>
                    </a:cxn>
                    <a:cxn ang="0">
                      <a:pos x="168" y="16"/>
                    </a:cxn>
                    <a:cxn ang="0">
                      <a:pos x="163" y="13"/>
                    </a:cxn>
                    <a:cxn ang="0">
                      <a:pos x="157" y="12"/>
                    </a:cxn>
                    <a:cxn ang="0">
                      <a:pos x="151" y="10"/>
                    </a:cxn>
                    <a:cxn ang="0">
                      <a:pos x="143" y="6"/>
                    </a:cxn>
                    <a:cxn ang="0">
                      <a:pos x="136" y="3"/>
                    </a:cxn>
                    <a:cxn ang="0">
                      <a:pos x="130" y="2"/>
                    </a:cxn>
                    <a:cxn ang="0">
                      <a:pos x="122" y="3"/>
                    </a:cxn>
                    <a:cxn ang="0">
                      <a:pos x="112" y="5"/>
                    </a:cxn>
                    <a:cxn ang="0">
                      <a:pos x="108" y="5"/>
                    </a:cxn>
                    <a:cxn ang="0">
                      <a:pos x="95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6" y="7"/>
                    </a:cxn>
                    <a:cxn ang="0">
                      <a:pos x="110" y="6"/>
                    </a:cxn>
                    <a:cxn ang="0">
                      <a:pos x="122" y="7"/>
                    </a:cxn>
                    <a:cxn ang="0">
                      <a:pos x="131" y="10"/>
                    </a:cxn>
                    <a:cxn ang="0">
                      <a:pos x="140" y="12"/>
                    </a:cxn>
                    <a:cxn ang="0">
                      <a:pos x="150" y="14"/>
                    </a:cxn>
                    <a:cxn ang="0">
                      <a:pos x="161" y="17"/>
                    </a:cxn>
                    <a:cxn ang="0">
                      <a:pos x="169" y="18"/>
                    </a:cxn>
                    <a:cxn ang="0">
                      <a:pos x="178" y="20"/>
                    </a:cxn>
                  </a:cxnLst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043" name="Freeform 34"/>
              <p:cNvSpPr/>
              <p:nvPr/>
            </p:nvSpPr>
            <p:spPr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44" name="Group 35"/>
            <p:cNvGrpSpPr/>
            <p:nvPr/>
          </p:nvGrpSpPr>
          <p:grpSpPr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1045" name="Group 36"/>
              <p:cNvGrpSpPr/>
              <p:nvPr/>
            </p:nvGrpSpPr>
            <p:grpSpPr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1046" name="Freeform 37"/>
                <p:cNvSpPr/>
                <p:nvPr/>
              </p:nvSpPr>
              <p:spPr>
                <a:xfrm>
                  <a:off x="2392" y="1369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7" name="Freeform 38"/>
                <p:cNvSpPr/>
                <p:nvPr/>
              </p:nvSpPr>
              <p:spPr>
                <a:xfrm>
                  <a:off x="2246" y="1201"/>
                  <a:ext cx="247" cy="466"/>
                </a:xfrm>
                <a:custGeom>
                  <a:avLst/>
                  <a:gdLst/>
                  <a:ahLst/>
                  <a:cxnLst>
                    <a:cxn ang="0">
                      <a:pos x="138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2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8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6" y="236"/>
                    </a:cxn>
                    <a:cxn ang="0">
                      <a:pos x="127" y="214"/>
                    </a:cxn>
                    <a:cxn ang="0">
                      <a:pos x="118" y="323"/>
                    </a:cxn>
                    <a:cxn ang="0">
                      <a:pos x="140" y="439"/>
                    </a:cxn>
                    <a:cxn ang="0">
                      <a:pos x="130" y="313"/>
                    </a:cxn>
                    <a:cxn ang="0">
                      <a:pos x="129" y="223"/>
                    </a:cxn>
                    <a:cxn ang="0">
                      <a:pos x="149" y="189"/>
                    </a:cxn>
                    <a:cxn ang="0">
                      <a:pos x="190" y="298"/>
                    </a:cxn>
                    <a:cxn ang="0">
                      <a:pos x="225" y="411"/>
                    </a:cxn>
                    <a:cxn ang="0">
                      <a:pos x="195" y="292"/>
                    </a:cxn>
                    <a:cxn ang="0">
                      <a:pos x="162" y="190"/>
                    </a:cxn>
                    <a:cxn ang="0">
                      <a:pos x="166" y="121"/>
                    </a:cxn>
                    <a:cxn ang="0">
                      <a:pos x="196" y="130"/>
                    </a:cxn>
                    <a:cxn ang="0">
                      <a:pos x="242" y="125"/>
                    </a:cxn>
                    <a:cxn ang="0">
                      <a:pos x="218" y="122"/>
                    </a:cxn>
                    <a:cxn ang="0">
                      <a:pos x="165" y="144"/>
                    </a:cxn>
                    <a:cxn ang="0">
                      <a:pos x="196" y="109"/>
                    </a:cxn>
                    <a:cxn ang="0">
                      <a:pos x="246" y="101"/>
                    </a:cxn>
                    <a:cxn ang="0">
                      <a:pos x="231" y="88"/>
                    </a:cxn>
                    <a:cxn ang="0">
                      <a:pos x="165" y="138"/>
                    </a:cxn>
                    <a:cxn ang="0">
                      <a:pos x="174" y="99"/>
                    </a:cxn>
                    <a:cxn ang="0">
                      <a:pos x="228" y="61"/>
                    </a:cxn>
                    <a:cxn ang="0">
                      <a:pos x="190" y="82"/>
                    </a:cxn>
                    <a:cxn ang="0">
                      <a:pos x="149" y="109"/>
                    </a:cxn>
                  </a:cxnLst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048" name="Group 39"/>
              <p:cNvGrpSpPr/>
              <p:nvPr/>
            </p:nvGrpSpPr>
            <p:grpSpPr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1049" name="Freeform 40"/>
                <p:cNvSpPr/>
                <p:nvPr/>
              </p:nvSpPr>
              <p:spPr>
                <a:xfrm>
                  <a:off x="2163" y="1525"/>
                  <a:ext cx="131" cy="496"/>
                </a:xfrm>
                <a:custGeom>
                  <a:avLst/>
                  <a:gdLst/>
                  <a:ahLst/>
                  <a:cxnLst>
                    <a:cxn ang="0">
                      <a:pos x="131" y="230"/>
                    </a:cxn>
                    <a:cxn ang="0">
                      <a:pos x="120" y="330"/>
                    </a:cxn>
                    <a:cxn ang="0">
                      <a:pos x="109" y="411"/>
                    </a:cxn>
                    <a:cxn ang="0">
                      <a:pos x="102" y="471"/>
                    </a:cxn>
                    <a:cxn ang="0">
                      <a:pos x="103" y="495"/>
                    </a:cxn>
                    <a:cxn ang="0">
                      <a:pos x="88" y="495"/>
                    </a:cxn>
                    <a:cxn ang="0">
                      <a:pos x="83" y="460"/>
                    </a:cxn>
                    <a:cxn ang="0">
                      <a:pos x="81" y="408"/>
                    </a:cxn>
                    <a:cxn ang="0">
                      <a:pos x="75" y="358"/>
                    </a:cxn>
                    <a:cxn ang="0">
                      <a:pos x="72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71" y="204"/>
                    </a:cxn>
                    <a:cxn ang="0">
                      <a:pos x="79" y="262"/>
                    </a:cxn>
                    <a:cxn ang="0">
                      <a:pos x="86" y="309"/>
                    </a:cxn>
                    <a:cxn ang="0">
                      <a:pos x="89" y="347"/>
                    </a:cxn>
                    <a:cxn ang="0">
                      <a:pos x="92" y="386"/>
                    </a:cxn>
                    <a:cxn ang="0">
                      <a:pos x="98" y="427"/>
                    </a:cxn>
                    <a:cxn ang="0">
                      <a:pos x="106" y="357"/>
                    </a:cxn>
                    <a:cxn ang="0">
                      <a:pos x="116" y="292"/>
                    </a:cxn>
                    <a:cxn ang="0">
                      <a:pos x="131" y="230"/>
                    </a:cxn>
                  </a:cxnLst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0" name="Freeform 41"/>
                <p:cNvSpPr/>
                <p:nvPr/>
              </p:nvSpPr>
              <p:spPr>
                <a:xfrm>
                  <a:off x="2205" y="1602"/>
                  <a:ext cx="238" cy="362"/>
                </a:xfrm>
                <a:custGeom>
                  <a:avLst/>
                  <a:gdLst/>
                  <a:ahLst/>
                  <a:cxnLst>
                    <a:cxn ang="0">
                      <a:pos x="64" y="60"/>
                    </a:cxn>
                    <a:cxn ang="0">
                      <a:pos x="73" y="44"/>
                    </a:cxn>
                    <a:cxn ang="0">
                      <a:pos x="70" y="5"/>
                    </a:cxn>
                    <a:cxn ang="0">
                      <a:pos x="70" y="5"/>
                    </a:cxn>
                    <a:cxn ang="0">
                      <a:pos x="70" y="5"/>
                    </a:cxn>
                    <a:cxn ang="0">
                      <a:pos x="70" y="5"/>
                    </a:cxn>
                    <a:cxn ang="0">
                      <a:pos x="70" y="5"/>
                    </a:cxn>
                    <a:cxn ang="0">
                      <a:pos x="76" y="2"/>
                    </a:cxn>
                    <a:cxn ang="0">
                      <a:pos x="88" y="68"/>
                    </a:cxn>
                    <a:cxn ang="0">
                      <a:pos x="102" y="39"/>
                    </a:cxn>
                    <a:cxn ang="0">
                      <a:pos x="109" y="5"/>
                    </a:cxn>
                    <a:cxn ang="0">
                      <a:pos x="112" y="5"/>
                    </a:cxn>
                    <a:cxn ang="0">
                      <a:pos x="111" y="5"/>
                    </a:cxn>
                    <a:cxn ang="0">
                      <a:pos x="112" y="5"/>
                    </a:cxn>
                    <a:cxn ang="0">
                      <a:pos x="110" y="5"/>
                    </a:cxn>
                    <a:cxn ang="0">
                      <a:pos x="111" y="5"/>
                    </a:cxn>
                    <a:cxn ang="0">
                      <a:pos x="113" y="49"/>
                    </a:cxn>
                    <a:cxn ang="0">
                      <a:pos x="120" y="90"/>
                    </a:cxn>
                    <a:cxn ang="0">
                      <a:pos x="150" y="81"/>
                    </a:cxn>
                    <a:cxn ang="0">
                      <a:pos x="190" y="83"/>
                    </a:cxn>
                    <a:cxn ang="0">
                      <a:pos x="221" y="106"/>
                    </a:cxn>
                    <a:cxn ang="0">
                      <a:pos x="246" y="159"/>
                    </a:cxn>
                    <a:cxn ang="0">
                      <a:pos x="216" y="151"/>
                    </a:cxn>
                    <a:cxn ang="0">
                      <a:pos x="185" y="133"/>
                    </a:cxn>
                    <a:cxn ang="0">
                      <a:pos x="142" y="123"/>
                    </a:cxn>
                    <a:cxn ang="0">
                      <a:pos x="115" y="127"/>
                    </a:cxn>
                    <a:cxn ang="0">
                      <a:pos x="132" y="154"/>
                    </a:cxn>
                    <a:cxn ang="0">
                      <a:pos x="166" y="169"/>
                    </a:cxn>
                    <a:cxn ang="0">
                      <a:pos x="202" y="179"/>
                    </a:cxn>
                    <a:cxn ang="0">
                      <a:pos x="229" y="216"/>
                    </a:cxn>
                    <a:cxn ang="0">
                      <a:pos x="242" y="268"/>
                    </a:cxn>
                    <a:cxn ang="0">
                      <a:pos x="210" y="237"/>
                    </a:cxn>
                    <a:cxn ang="0">
                      <a:pos x="176" y="203"/>
                    </a:cxn>
                    <a:cxn ang="0">
                      <a:pos x="143" y="176"/>
                    </a:cxn>
                    <a:cxn ang="0">
                      <a:pos x="120" y="163"/>
                    </a:cxn>
                    <a:cxn ang="0">
                      <a:pos x="105" y="189"/>
                    </a:cxn>
                    <a:cxn ang="0">
                      <a:pos x="125" y="251"/>
                    </a:cxn>
                    <a:cxn ang="0">
                      <a:pos x="142" y="319"/>
                    </a:cxn>
                    <a:cxn ang="0">
                      <a:pos x="123" y="336"/>
                    </a:cxn>
                    <a:cxn ang="0">
                      <a:pos x="103" y="242"/>
                    </a:cxn>
                    <a:cxn ang="0">
                      <a:pos x="84" y="183"/>
                    </a:cxn>
                    <a:cxn ang="0">
                      <a:pos x="79" y="201"/>
                    </a:cxn>
                    <a:cxn ang="0">
                      <a:pos x="80" y="190"/>
                    </a:cxn>
                    <a:cxn ang="0">
                      <a:pos x="76" y="210"/>
                    </a:cxn>
                    <a:cxn ang="0">
                      <a:pos x="55" y="263"/>
                    </a:cxn>
                    <a:cxn ang="0">
                      <a:pos x="34" y="330"/>
                    </a:cxn>
                    <a:cxn ang="0">
                      <a:pos x="30" y="310"/>
                    </a:cxn>
                    <a:cxn ang="0">
                      <a:pos x="41" y="255"/>
                    </a:cxn>
                    <a:cxn ang="0">
                      <a:pos x="63" y="193"/>
                    </a:cxn>
                    <a:cxn ang="0">
                      <a:pos x="88" y="147"/>
                    </a:cxn>
                    <a:cxn ang="0">
                      <a:pos x="71" y="143"/>
                    </a:cxn>
                    <a:cxn ang="0">
                      <a:pos x="44" y="193"/>
                    </a:cxn>
                    <a:cxn ang="0">
                      <a:pos x="20" y="249"/>
                    </a:cxn>
                    <a:cxn ang="0">
                      <a:pos x="2" y="284"/>
                    </a:cxn>
                    <a:cxn ang="0">
                      <a:pos x="15" y="235"/>
                    </a:cxn>
                    <a:cxn ang="0">
                      <a:pos x="39" y="183"/>
                    </a:cxn>
                    <a:cxn ang="0">
                      <a:pos x="76" y="132"/>
                    </a:cxn>
                    <a:cxn ang="0">
                      <a:pos x="67" y="101"/>
                    </a:cxn>
                    <a:cxn ang="0">
                      <a:pos x="39" y="61"/>
                    </a:cxn>
                    <a:cxn ang="0">
                      <a:pos x="11" y="12"/>
                    </a:cxn>
                    <a:cxn ang="0">
                      <a:pos x="16" y="5"/>
                    </a:cxn>
                    <a:cxn ang="0">
                      <a:pos x="29" y="5"/>
                    </a:cxn>
                    <a:cxn ang="0">
                      <a:pos x="33" y="10"/>
                    </a:cxn>
                  </a:cxnLst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1051" name="Group 42"/>
                <p:cNvGrpSpPr/>
                <p:nvPr/>
              </p:nvGrpSpPr>
              <p:grpSpPr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1052" name="Freeform 43"/>
                  <p:cNvSpPr/>
                  <p:nvPr/>
                </p:nvSpPr>
                <p:spPr>
                  <a:xfrm>
                    <a:off x="2030" y="1415"/>
                    <a:ext cx="431" cy="328"/>
                  </a:xfrm>
                  <a:custGeom>
                    <a:avLst/>
                    <a:gdLst/>
                    <a:ahLst/>
                    <a:cxnLst>
                      <a:cxn ang="0">
                        <a:pos x="167" y="41"/>
                      </a:cxn>
                      <a:cxn ang="0">
                        <a:pos x="203" y="13"/>
                      </a:cxn>
                      <a:cxn ang="0">
                        <a:pos x="245" y="2"/>
                      </a:cxn>
                      <a:cxn ang="0">
                        <a:pos x="293" y="2"/>
                      </a:cxn>
                      <a:cxn ang="0">
                        <a:pos x="306" y="6"/>
                      </a:cxn>
                      <a:cxn ang="0">
                        <a:pos x="274" y="14"/>
                      </a:cxn>
                      <a:cxn ang="0">
                        <a:pos x="237" y="25"/>
                      </a:cxn>
                      <a:cxn ang="0">
                        <a:pos x="196" y="52"/>
                      </a:cxn>
                      <a:cxn ang="0">
                        <a:pos x="193" y="91"/>
                      </a:cxn>
                      <a:cxn ang="0">
                        <a:pos x="252" y="66"/>
                      </a:cxn>
                      <a:cxn ang="0">
                        <a:pos x="304" y="64"/>
                      </a:cxn>
                      <a:cxn ang="0">
                        <a:pos x="356" y="69"/>
                      </a:cxn>
                      <a:cxn ang="0">
                        <a:pos x="418" y="75"/>
                      </a:cxn>
                      <a:cxn ang="0">
                        <a:pos x="419" y="76"/>
                      </a:cxn>
                      <a:cxn ang="0">
                        <a:pos x="359" y="79"/>
                      </a:cxn>
                      <a:cxn ang="0">
                        <a:pos x="304" y="80"/>
                      </a:cxn>
                      <a:cxn ang="0">
                        <a:pos x="254" y="88"/>
                      </a:cxn>
                      <a:cxn ang="0">
                        <a:pos x="201" y="100"/>
                      </a:cxn>
                      <a:cxn ang="0">
                        <a:pos x="224" y="120"/>
                      </a:cxn>
                      <a:cxn ang="0">
                        <a:pos x="239" y="138"/>
                      </a:cxn>
                      <a:cxn ang="0">
                        <a:pos x="185" y="121"/>
                      </a:cxn>
                      <a:cxn ang="0">
                        <a:pos x="173" y="131"/>
                      </a:cxn>
                      <a:cxn ang="0">
                        <a:pos x="233" y="140"/>
                      </a:cxn>
                      <a:cxn ang="0">
                        <a:pos x="283" y="152"/>
                      </a:cxn>
                      <a:cxn ang="0">
                        <a:pos x="322" y="183"/>
                      </a:cxn>
                      <a:cxn ang="0">
                        <a:pos x="353" y="225"/>
                      </a:cxn>
                      <a:cxn ang="0">
                        <a:pos x="347" y="233"/>
                      </a:cxn>
                      <a:cxn ang="0">
                        <a:pos x="306" y="206"/>
                      </a:cxn>
                      <a:cxn ang="0">
                        <a:pos x="261" y="176"/>
                      </a:cxn>
                      <a:cxn ang="0">
                        <a:pos x="212" y="156"/>
                      </a:cxn>
                      <a:cxn ang="0">
                        <a:pos x="183" y="150"/>
                      </a:cxn>
                      <a:cxn ang="0">
                        <a:pos x="206" y="183"/>
                      </a:cxn>
                      <a:cxn ang="0">
                        <a:pos x="239" y="225"/>
                      </a:cxn>
                      <a:cxn ang="0">
                        <a:pos x="257" y="266"/>
                      </a:cxn>
                      <a:cxn ang="0">
                        <a:pos x="256" y="303"/>
                      </a:cxn>
                      <a:cxn ang="0">
                        <a:pos x="234" y="263"/>
                      </a:cxn>
                      <a:cxn ang="0">
                        <a:pos x="209" y="217"/>
                      </a:cxn>
                      <a:cxn ang="0">
                        <a:pos x="183" y="179"/>
                      </a:cxn>
                      <a:cxn ang="0">
                        <a:pos x="158" y="144"/>
                      </a:cxn>
                      <a:cxn ang="0">
                        <a:pos x="115" y="164"/>
                      </a:cxn>
                      <a:cxn ang="0">
                        <a:pos x="81" y="212"/>
                      </a:cxn>
                      <a:cxn ang="0">
                        <a:pos x="51" y="264"/>
                      </a:cxn>
                      <a:cxn ang="0">
                        <a:pos x="18" y="310"/>
                      </a:cxn>
                      <a:cxn ang="0">
                        <a:pos x="8" y="305"/>
                      </a:cxn>
                      <a:cxn ang="0">
                        <a:pos x="47" y="245"/>
                      </a:cxn>
                      <a:cxn ang="0">
                        <a:pos x="82" y="200"/>
                      </a:cxn>
                      <a:cxn ang="0">
                        <a:pos x="113" y="156"/>
                      </a:cxn>
                      <a:cxn ang="0">
                        <a:pos x="139" y="122"/>
                      </a:cxn>
                      <a:cxn ang="0">
                        <a:pos x="100" y="79"/>
                      </a:cxn>
                      <a:cxn ang="0">
                        <a:pos x="44" y="57"/>
                      </a:cxn>
                      <a:cxn ang="0">
                        <a:pos x="19" y="45"/>
                      </a:cxn>
                      <a:cxn ang="0">
                        <a:pos x="64" y="58"/>
                      </a:cxn>
                      <a:cxn ang="0">
                        <a:pos x="122" y="88"/>
                      </a:cxn>
                    </a:cxnLst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053" name="Freeform 44"/>
                  <p:cNvSpPr/>
                  <p:nvPr/>
                </p:nvSpPr>
                <p:spPr>
                  <a:xfrm>
                    <a:off x="2175" y="1587"/>
                    <a:ext cx="39" cy="181"/>
                  </a:xfrm>
                  <a:custGeom>
                    <a:avLst/>
                    <a:gdLst/>
                    <a:ahLst/>
                    <a:cxnLst>
                      <a:cxn ang="0">
                        <a:pos x="22" y="0"/>
                      </a:cxn>
                      <a:cxn ang="0">
                        <a:pos x="26" y="8"/>
                      </a:cxn>
                      <a:cxn ang="0">
                        <a:pos x="29" y="14"/>
                      </a:cxn>
                      <a:cxn ang="0">
                        <a:pos x="35" y="22"/>
                      </a:cxn>
                      <a:cxn ang="0">
                        <a:pos x="37" y="30"/>
                      </a:cxn>
                      <a:cxn ang="0">
                        <a:pos x="38" y="41"/>
                      </a:cxn>
                      <a:cxn ang="0">
                        <a:pos x="38" y="53"/>
                      </a:cxn>
                      <a:cxn ang="0">
                        <a:pos x="39" y="61"/>
                      </a:cxn>
                      <a:cxn ang="0">
                        <a:pos x="38" y="70"/>
                      </a:cxn>
                      <a:cxn ang="0">
                        <a:pos x="37" y="81"/>
                      </a:cxn>
                      <a:cxn ang="0">
                        <a:pos x="35" y="91"/>
                      </a:cxn>
                      <a:cxn ang="0">
                        <a:pos x="32" y="106"/>
                      </a:cxn>
                      <a:cxn ang="0">
                        <a:pos x="30" y="114"/>
                      </a:cxn>
                      <a:cxn ang="0">
                        <a:pos x="25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2" y="67"/>
                      </a:cxn>
                      <a:cxn ang="0">
                        <a:pos x="23" y="57"/>
                      </a:cxn>
                      <a:cxn ang="0">
                        <a:pos x="24" y="49"/>
                      </a:cxn>
                      <a:cxn ang="0">
                        <a:pos x="25" y="39"/>
                      </a:cxn>
                      <a:cxn ang="0">
                        <a:pos x="25" y="28"/>
                      </a:cxn>
                      <a:cxn ang="0">
                        <a:pos x="25" y="14"/>
                      </a:cxn>
                      <a:cxn ang="0">
                        <a:pos x="24" y="8"/>
                      </a:cxn>
                      <a:cxn ang="0">
                        <a:pos x="22" y="0"/>
                      </a:cxn>
                    </a:cxnLst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054" name="Freeform 45"/>
                  <p:cNvSpPr/>
                  <p:nvPr/>
                </p:nvSpPr>
                <p:spPr>
                  <a:xfrm>
                    <a:off x="1991" y="1486"/>
                    <a:ext cx="169" cy="48"/>
                  </a:xfrm>
                  <a:custGeom>
                    <a:avLst/>
                    <a:gdLst/>
                    <a:ahLst/>
                    <a:cxnLst>
                      <a:cxn ang="0">
                        <a:pos x="169" y="47"/>
                      </a:cxn>
                      <a:cxn ang="0">
                        <a:pos x="166" y="38"/>
                      </a:cxn>
                      <a:cxn ang="0">
                        <a:pos x="162" y="31"/>
                      </a:cxn>
                      <a:cxn ang="0">
                        <a:pos x="159" y="30"/>
                      </a:cxn>
                      <a:cxn ang="0">
                        <a:pos x="152" y="28"/>
                      </a:cxn>
                      <a:cxn ang="0">
                        <a:pos x="146" y="26"/>
                      </a:cxn>
                      <a:cxn ang="0">
                        <a:pos x="139" y="28"/>
                      </a:cxn>
                      <a:cxn ang="0">
                        <a:pos x="132" y="29"/>
                      </a:cxn>
                      <a:cxn ang="0">
                        <a:pos x="123" y="25"/>
                      </a:cxn>
                      <a:cxn ang="0">
                        <a:pos x="111" y="21"/>
                      </a:cxn>
                      <a:cxn ang="0">
                        <a:pos x="100" y="17"/>
                      </a:cxn>
                      <a:cxn ang="0">
                        <a:pos x="93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91" y="16"/>
                      </a:cxn>
                      <a:cxn ang="0">
                        <a:pos x="100" y="18"/>
                      </a:cxn>
                      <a:cxn ang="0">
                        <a:pos x="108" y="22"/>
                      </a:cxn>
                      <a:cxn ang="0">
                        <a:pos x="116" y="26"/>
                      </a:cxn>
                      <a:cxn ang="0">
                        <a:pos x="125" y="30"/>
                      </a:cxn>
                      <a:cxn ang="0">
                        <a:pos x="129" y="30"/>
                      </a:cxn>
                      <a:cxn ang="0">
                        <a:pos x="133" y="30"/>
                      </a:cxn>
                      <a:cxn ang="0">
                        <a:pos x="139" y="33"/>
                      </a:cxn>
                      <a:cxn ang="0">
                        <a:pos x="146" y="36"/>
                      </a:cxn>
                      <a:cxn ang="0">
                        <a:pos x="152" y="38"/>
                      </a:cxn>
                      <a:cxn ang="0">
                        <a:pos x="160" y="42"/>
                      </a:cxn>
                      <a:cxn ang="0">
                        <a:pos x="166" y="45"/>
                      </a:cxn>
                      <a:cxn ang="0">
                        <a:pos x="169" y="47"/>
                      </a:cxn>
                    </a:cxnLst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055" name="Freeform 46"/>
                  <p:cNvSpPr/>
                  <p:nvPr/>
                </p:nvSpPr>
                <p:spPr>
                  <a:xfrm>
                    <a:off x="1985" y="1510"/>
                    <a:ext cx="172" cy="20"/>
                  </a:xfrm>
                  <a:custGeom>
                    <a:avLst/>
                    <a:gdLst/>
                    <a:ahLst/>
                    <a:cxnLst>
                      <a:cxn ang="0">
                        <a:pos x="170" y="19"/>
                      </a:cxn>
                      <a:cxn ang="0">
                        <a:pos x="165" y="17"/>
                      </a:cxn>
                      <a:cxn ang="0">
                        <a:pos x="161" y="15"/>
                      </a:cxn>
                      <a:cxn ang="0">
                        <a:pos x="155" y="13"/>
                      </a:cxn>
                      <a:cxn ang="0">
                        <a:pos x="150" y="11"/>
                      </a:cxn>
                      <a:cxn ang="0">
                        <a:pos x="144" y="9"/>
                      </a:cxn>
                      <a:cxn ang="0">
                        <a:pos x="136" y="6"/>
                      </a:cxn>
                      <a:cxn ang="0">
                        <a:pos x="129" y="2"/>
                      </a:cxn>
                      <a:cxn ang="0">
                        <a:pos x="123" y="2"/>
                      </a:cxn>
                      <a:cxn ang="0">
                        <a:pos x="116" y="3"/>
                      </a:cxn>
                      <a:cxn ang="0">
                        <a:pos x="106" y="5"/>
                      </a:cxn>
                      <a:cxn ang="0">
                        <a:pos x="101" y="5"/>
                      </a:cxn>
                      <a:cxn ang="0">
                        <a:pos x="89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0" y="6"/>
                      </a:cxn>
                      <a:cxn ang="0">
                        <a:pos x="104" y="6"/>
                      </a:cxn>
                      <a:cxn ang="0">
                        <a:pos x="116" y="7"/>
                      </a:cxn>
                      <a:cxn ang="0">
                        <a:pos x="124" y="9"/>
                      </a:cxn>
                      <a:cxn ang="0">
                        <a:pos x="133" y="11"/>
                      </a:cxn>
                      <a:cxn ang="0">
                        <a:pos x="143" y="13"/>
                      </a:cxn>
                      <a:cxn ang="0">
                        <a:pos x="153" y="16"/>
                      </a:cxn>
                      <a:cxn ang="0">
                        <a:pos x="161" y="17"/>
                      </a:cxn>
                      <a:cxn ang="0">
                        <a:pos x="170" y="19"/>
                      </a:cxn>
                    </a:cxnLst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q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800">
          <a:solidFill>
            <a:srgbClr val="000000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400">
          <a:solidFill>
            <a:srgbClr val="000000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3"/>
          <p:cNvSpPr>
            <a:spLocks noGrp="1"/>
          </p:cNvSpPr>
          <p:nvPr>
            <p:ph type="body"/>
          </p:nvPr>
        </p:nvSpPr>
        <p:spPr>
          <a:xfrm>
            <a:off x="457200" y="1176338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629400"/>
            <a:ext cx="2514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54" name="Object 21"/>
          <p:cNvGraphicFramePr/>
          <p:nvPr userDrawn="1"/>
        </p:nvGraphicFramePr>
        <p:xfrm>
          <a:off x="323850" y="908050"/>
          <a:ext cx="8521700" cy="7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2" imgW="6858000" imgH="48895" progId="MS_ClipArt_Gallery.5">
                  <p:embed/>
                </p:oleObj>
              </mc:Choice>
              <mc:Fallback>
                <p:oleObj name="" r:id="rId12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3850" y="908050"/>
                        <a:ext cx="8521700" cy="73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Freeform 22"/>
          <p:cNvSpPr/>
          <p:nvPr userDrawn="1"/>
        </p:nvSpPr>
        <p:spPr>
          <a:xfrm>
            <a:off x="8609013" y="188913"/>
            <a:ext cx="390525" cy="149225"/>
          </a:xfrm>
          <a:custGeom>
            <a:avLst/>
            <a:gdLst/>
            <a:ahLst/>
            <a:cxnLst>
              <a:cxn ang="0">
                <a:pos x="17641888" y="131048125"/>
              </a:cxn>
              <a:cxn ang="0">
                <a:pos x="55443438" y="120967500"/>
              </a:cxn>
              <a:cxn ang="0">
                <a:pos x="95765938" y="120967500"/>
              </a:cxn>
              <a:cxn ang="0">
                <a:pos x="133569075" y="126007813"/>
              </a:cxn>
              <a:cxn ang="0">
                <a:pos x="173891575" y="136088438"/>
              </a:cxn>
              <a:cxn ang="0">
                <a:pos x="211693125" y="148690013"/>
              </a:cxn>
              <a:cxn ang="0">
                <a:pos x="249496263" y="163810950"/>
              </a:cxn>
              <a:cxn ang="0">
                <a:pos x="284778450" y="181451250"/>
              </a:cxn>
              <a:cxn ang="0">
                <a:pos x="312499375" y="166330313"/>
              </a:cxn>
              <a:cxn ang="0">
                <a:pos x="342741250" y="120967500"/>
              </a:cxn>
              <a:cxn ang="0">
                <a:pos x="378023438" y="88206263"/>
              </a:cxn>
              <a:cxn ang="0">
                <a:pos x="418345938" y="60483750"/>
              </a:cxn>
              <a:cxn ang="0">
                <a:pos x="461189388" y="40322500"/>
              </a:cxn>
              <a:cxn ang="0">
                <a:pos x="506552200" y="22682200"/>
              </a:cxn>
              <a:cxn ang="0">
                <a:pos x="551915013" y="12601575"/>
              </a:cxn>
              <a:cxn ang="0">
                <a:pos x="597277825" y="2520950"/>
              </a:cxn>
              <a:cxn ang="0">
                <a:pos x="597277825" y="7561263"/>
              </a:cxn>
              <a:cxn ang="0">
                <a:pos x="559474688" y="27722513"/>
              </a:cxn>
              <a:cxn ang="0">
                <a:pos x="521673138" y="47883763"/>
              </a:cxn>
              <a:cxn ang="0">
                <a:pos x="481350638" y="70564375"/>
              </a:cxn>
              <a:cxn ang="0">
                <a:pos x="446068450" y="98286888"/>
              </a:cxn>
              <a:cxn ang="0">
                <a:pos x="410786263" y="128528763"/>
              </a:cxn>
              <a:cxn ang="0">
                <a:pos x="383063750" y="161290000"/>
              </a:cxn>
              <a:cxn ang="0">
                <a:pos x="357862188" y="199093138"/>
              </a:cxn>
              <a:cxn ang="0">
                <a:pos x="340221888" y="226814063"/>
              </a:cxn>
              <a:cxn ang="0">
                <a:pos x="327620313" y="234375325"/>
              </a:cxn>
              <a:cxn ang="0">
                <a:pos x="309980013" y="226814063"/>
              </a:cxn>
              <a:cxn ang="0">
                <a:pos x="292338125" y="219254388"/>
              </a:cxn>
              <a:cxn ang="0">
                <a:pos x="269657513" y="211693125"/>
              </a:cxn>
              <a:cxn ang="0">
                <a:pos x="234375325" y="196572188"/>
              </a:cxn>
              <a:cxn ang="0">
                <a:pos x="199093138" y="178931888"/>
              </a:cxn>
              <a:cxn ang="0">
                <a:pos x="158770638" y="161290000"/>
              </a:cxn>
              <a:cxn ang="0">
                <a:pos x="118448138" y="146169063"/>
              </a:cxn>
              <a:cxn ang="0">
                <a:pos x="78125638" y="136088438"/>
              </a:cxn>
              <a:cxn ang="0">
                <a:pos x="42843450" y="131048125"/>
              </a:cxn>
              <a:cxn ang="0">
                <a:pos x="12601575" y="133569075"/>
              </a:cxn>
            </a:cxnLst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6" name="Freeform 23"/>
          <p:cNvSpPr/>
          <p:nvPr userDrawn="1"/>
        </p:nvSpPr>
        <p:spPr>
          <a:xfrm>
            <a:off x="8243888" y="476250"/>
            <a:ext cx="468312" cy="177800"/>
          </a:xfrm>
          <a:custGeom>
            <a:avLst/>
            <a:gdLst/>
            <a:ahLst/>
            <a:cxnLst>
              <a:cxn ang="0">
                <a:pos x="20161228" y="156249688"/>
              </a:cxn>
              <a:cxn ang="0">
                <a:pos x="65523993" y="143649700"/>
              </a:cxn>
              <a:cxn ang="0">
                <a:pos x="113406116" y="143649700"/>
              </a:cxn>
              <a:cxn ang="0">
                <a:pos x="158768880" y="148690013"/>
              </a:cxn>
              <a:cxn ang="0">
                <a:pos x="206652592" y="161290000"/>
              </a:cxn>
              <a:cxn ang="0">
                <a:pos x="252015356" y="176410938"/>
              </a:cxn>
              <a:cxn ang="0">
                <a:pos x="297378120" y="194052825"/>
              </a:cxn>
              <a:cxn ang="0">
                <a:pos x="340219937" y="214214075"/>
              </a:cxn>
              <a:cxn ang="0">
                <a:pos x="372982727" y="196572188"/>
              </a:cxn>
              <a:cxn ang="0">
                <a:pos x="410784236" y="143649700"/>
              </a:cxn>
              <a:cxn ang="0">
                <a:pos x="453627641" y="103327200"/>
              </a:cxn>
              <a:cxn ang="0">
                <a:pos x="501509765" y="70564375"/>
              </a:cxn>
              <a:cxn ang="0">
                <a:pos x="551912836" y="47883763"/>
              </a:cxn>
              <a:cxn ang="0">
                <a:pos x="607356214" y="25201563"/>
              </a:cxn>
              <a:cxn ang="0">
                <a:pos x="660280233" y="12601575"/>
              </a:cxn>
              <a:cxn ang="0">
                <a:pos x="715723611" y="2520950"/>
              </a:cxn>
              <a:cxn ang="0">
                <a:pos x="715723611" y="7561263"/>
              </a:cxn>
              <a:cxn ang="0">
                <a:pos x="670360847" y="32762825"/>
              </a:cxn>
              <a:cxn ang="0">
                <a:pos x="624998083" y="55443438"/>
              </a:cxn>
              <a:cxn ang="0">
                <a:pos x="577114371" y="83165950"/>
              </a:cxn>
              <a:cxn ang="0">
                <a:pos x="534272555" y="115927188"/>
              </a:cxn>
              <a:cxn ang="0">
                <a:pos x="491429150" y="151209375"/>
              </a:cxn>
              <a:cxn ang="0">
                <a:pos x="458667948" y="191531875"/>
              </a:cxn>
              <a:cxn ang="0">
                <a:pos x="428426105" y="236894688"/>
              </a:cxn>
              <a:cxn ang="0">
                <a:pos x="408264877" y="269657513"/>
              </a:cxn>
              <a:cxn ang="0">
                <a:pos x="393143955" y="279738138"/>
              </a:cxn>
              <a:cxn ang="0">
                <a:pos x="370461779" y="269657513"/>
              </a:cxn>
              <a:cxn ang="0">
                <a:pos x="350300551" y="259576888"/>
              </a:cxn>
              <a:cxn ang="0">
                <a:pos x="322579656" y="252015625"/>
              </a:cxn>
              <a:cxn ang="0">
                <a:pos x="279736251" y="234375325"/>
              </a:cxn>
              <a:cxn ang="0">
                <a:pos x="236894435" y="211693125"/>
              </a:cxn>
              <a:cxn ang="0">
                <a:pos x="189010723" y="191531875"/>
              </a:cxn>
              <a:cxn ang="0">
                <a:pos x="141128599" y="173891575"/>
              </a:cxn>
              <a:cxn ang="0">
                <a:pos x="93244888" y="161290000"/>
              </a:cxn>
              <a:cxn ang="0">
                <a:pos x="50403071" y="156249688"/>
              </a:cxn>
              <a:cxn ang="0">
                <a:pos x="15120921" y="158770638"/>
              </a:cxn>
            </a:cxnLst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057" name="Group 24"/>
          <p:cNvGrpSpPr/>
          <p:nvPr userDrawn="1"/>
        </p:nvGrpSpPr>
        <p:grpSpPr>
          <a:xfrm>
            <a:off x="107950" y="5013325"/>
            <a:ext cx="431800" cy="1550988"/>
            <a:chOff x="0" y="3182"/>
            <a:chExt cx="808" cy="998"/>
          </a:xfrm>
        </p:grpSpPr>
        <p:grpSp>
          <p:nvGrpSpPr>
            <p:cNvPr id="2058" name="Group 25"/>
            <p:cNvGrpSpPr/>
            <p:nvPr/>
          </p:nvGrpSpPr>
          <p:grpSpPr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2059" name="Freeform 26"/>
              <p:cNvSpPr/>
              <p:nvPr/>
            </p:nvSpPr>
            <p:spPr>
              <a:xfrm>
                <a:off x="1733" y="1325"/>
                <a:ext cx="77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6" y="620"/>
                  </a:cxn>
                  <a:cxn ang="0">
                    <a:pos x="51" y="546"/>
                  </a:cxn>
                  <a:cxn ang="0">
                    <a:pos x="54" y="434"/>
                  </a:cxn>
                  <a:cxn ang="0">
                    <a:pos x="60" y="329"/>
                  </a:cxn>
                  <a:cxn ang="0">
                    <a:pos x="63" y="250"/>
                  </a:cxn>
                  <a:cxn ang="0">
                    <a:pos x="69" y="135"/>
                  </a:cxn>
                  <a:cxn ang="0">
                    <a:pos x="77" y="36"/>
                  </a:cxn>
                  <a:cxn ang="0">
                    <a:pos x="72" y="11"/>
                  </a:cxn>
                  <a:cxn ang="0">
                    <a:pos x="64" y="0"/>
                  </a:cxn>
                  <a:cxn ang="0">
                    <a:pos x="55" y="121"/>
                  </a:cxn>
                  <a:cxn ang="0">
                    <a:pos x="47" y="224"/>
                  </a:cxn>
                  <a:cxn ang="0">
                    <a:pos x="45" y="305"/>
                  </a:cxn>
                  <a:cxn ang="0">
                    <a:pos x="42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194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0" name="Freeform 27"/>
              <p:cNvSpPr/>
              <p:nvPr/>
            </p:nvSpPr>
            <p:spPr>
              <a:xfrm>
                <a:off x="1789" y="1583"/>
                <a:ext cx="122" cy="345"/>
              </a:xfrm>
              <a:custGeom>
                <a:avLst/>
                <a:gdLst/>
                <a:ahLst/>
                <a:cxnLst>
                  <a:cxn ang="0">
                    <a:pos x="0" y="157"/>
                  </a:cxn>
                  <a:cxn ang="0">
                    <a:pos x="10" y="226"/>
                  </a:cxn>
                  <a:cxn ang="0">
                    <a:pos x="20" y="283"/>
                  </a:cxn>
                  <a:cxn ang="0">
                    <a:pos x="26" y="323"/>
                  </a:cxn>
                  <a:cxn ang="0">
                    <a:pos x="25" y="340"/>
                  </a:cxn>
                  <a:cxn ang="0">
                    <a:pos x="41" y="340"/>
                  </a:cxn>
                  <a:cxn ang="0">
                    <a:pos x="45" y="315"/>
                  </a:cxn>
                  <a:cxn ang="0">
                    <a:pos x="47" y="280"/>
                  </a:cxn>
                  <a:cxn ang="0">
                    <a:pos x="53" y="246"/>
                  </a:cxn>
                  <a:cxn ang="0">
                    <a:pos x="56" y="220"/>
                  </a:cxn>
                  <a:cxn ang="0">
                    <a:pos x="61" y="184"/>
                  </a:cxn>
                  <a:cxn ang="0">
                    <a:pos x="68" y="152"/>
                  </a:cxn>
                  <a:cxn ang="0">
                    <a:pos x="73" y="125"/>
                  </a:cxn>
                  <a:cxn ang="0">
                    <a:pos x="79" y="94"/>
                  </a:cxn>
                  <a:cxn ang="0">
                    <a:pos x="88" y="64"/>
                  </a:cxn>
                  <a:cxn ang="0">
                    <a:pos x="100" y="40"/>
                  </a:cxn>
                  <a:cxn ang="0">
                    <a:pos x="117" y="15"/>
                  </a:cxn>
                  <a:cxn ang="0">
                    <a:pos x="123" y="5"/>
                  </a:cxn>
                  <a:cxn ang="0">
                    <a:pos x="116" y="0"/>
                  </a:cxn>
                  <a:cxn ang="0">
                    <a:pos x="105" y="10"/>
                  </a:cxn>
                  <a:cxn ang="0">
                    <a:pos x="88" y="33"/>
                  </a:cxn>
                  <a:cxn ang="0">
                    <a:pos x="77" y="55"/>
                  </a:cxn>
                  <a:cxn ang="0">
                    <a:pos x="68" y="79"/>
                  </a:cxn>
                  <a:cxn ang="0">
                    <a:pos x="62" y="111"/>
                  </a:cxn>
                  <a:cxn ang="0">
                    <a:pos x="57" y="140"/>
                  </a:cxn>
                  <a:cxn ang="0">
                    <a:pos x="49" y="180"/>
                  </a:cxn>
                  <a:cxn ang="0">
                    <a:pos x="42" y="213"/>
                  </a:cxn>
                  <a:cxn ang="0">
                    <a:pos x="39" y="238"/>
                  </a:cxn>
                  <a:cxn ang="0">
                    <a:pos x="38" y="266"/>
                  </a:cxn>
                  <a:cxn ang="0">
                    <a:pos x="32" y="294"/>
                  </a:cxn>
                  <a:cxn ang="0">
                    <a:pos x="22" y="245"/>
                  </a:cxn>
                  <a:cxn ang="0">
                    <a:pos x="13" y="201"/>
                  </a:cxn>
                  <a:cxn ang="0">
                    <a:pos x="0" y="157"/>
                  </a:cxn>
                </a:cxnLst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194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1" name="Freeform 28"/>
              <p:cNvSpPr/>
              <p:nvPr/>
            </p:nvSpPr>
            <p:spPr>
              <a:xfrm>
                <a:off x="1685" y="1239"/>
                <a:ext cx="264" cy="391"/>
              </a:xfrm>
              <a:custGeom>
                <a:avLst/>
                <a:gdLst/>
                <a:ahLst/>
                <a:cxnLst>
                  <a:cxn ang="0">
                    <a:pos x="105" y="123"/>
                  </a:cxn>
                  <a:cxn ang="0">
                    <a:pos x="114" y="135"/>
                  </a:cxn>
                  <a:cxn ang="0">
                    <a:pos x="161" y="114"/>
                  </a:cxn>
                  <a:cxn ang="0">
                    <a:pos x="207" y="81"/>
                  </a:cxn>
                  <a:cxn ang="0">
                    <a:pos x="229" y="46"/>
                  </a:cxn>
                  <a:cxn ang="0">
                    <a:pos x="216" y="76"/>
                  </a:cxn>
                  <a:cxn ang="0">
                    <a:pos x="181" y="109"/>
                  </a:cxn>
                  <a:cxn ang="0">
                    <a:pos x="140" y="138"/>
                  </a:cxn>
                  <a:cxn ang="0">
                    <a:pos x="100" y="159"/>
                  </a:cxn>
                  <a:cxn ang="0">
                    <a:pos x="117" y="178"/>
                  </a:cxn>
                  <a:cxn ang="0">
                    <a:pos x="153" y="180"/>
                  </a:cxn>
                  <a:cxn ang="0">
                    <a:pos x="198" y="187"/>
                  </a:cxn>
                  <a:cxn ang="0">
                    <a:pos x="235" y="204"/>
                  </a:cxn>
                  <a:cxn ang="0">
                    <a:pos x="247" y="215"/>
                  </a:cxn>
                  <a:cxn ang="0">
                    <a:pos x="209" y="204"/>
                  </a:cxn>
                  <a:cxn ang="0">
                    <a:pos x="160" y="198"/>
                  </a:cxn>
                  <a:cxn ang="0">
                    <a:pos x="112" y="195"/>
                  </a:cxn>
                  <a:cxn ang="0">
                    <a:pos x="86" y="203"/>
                  </a:cxn>
                  <a:cxn ang="0">
                    <a:pos x="91" y="248"/>
                  </a:cxn>
                  <a:cxn ang="0">
                    <a:pos x="91" y="307"/>
                  </a:cxn>
                  <a:cxn ang="0">
                    <a:pos x="75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6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78" y="127"/>
                  </a:cxn>
                  <a:cxn ang="0">
                    <a:pos x="104" y="87"/>
                  </a:cxn>
                  <a:cxn ang="0">
                    <a:pos x="137" y="39"/>
                  </a:cxn>
                  <a:cxn ang="0">
                    <a:pos x="163" y="6"/>
                  </a:cxn>
                  <a:cxn ang="0">
                    <a:pos x="161" y="29"/>
                  </a:cxn>
                  <a:cxn ang="0">
                    <a:pos x="135" y="76"/>
                  </a:cxn>
                </a:cxnLst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194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062" name="Group 29"/>
              <p:cNvGrpSpPr/>
              <p:nvPr/>
            </p:nvGrpSpPr>
            <p:grpSpPr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2063" name="Freeform 30"/>
                <p:cNvSpPr/>
                <p:nvPr/>
              </p:nvSpPr>
              <p:spPr>
                <a:xfrm>
                  <a:off x="1741" y="1462"/>
                  <a:ext cx="449" cy="345"/>
                </a:xfrm>
                <a:custGeom>
                  <a:avLst/>
                  <a:gdLst/>
                  <a:ahLst/>
                  <a:cxnLst>
                    <a:cxn ang="0">
                      <a:pos x="173" y="42"/>
                    </a:cxn>
                    <a:cxn ang="0">
                      <a:pos x="210" y="14"/>
                    </a:cxn>
                    <a:cxn ang="0">
                      <a:pos x="255" y="3"/>
                    </a:cxn>
                    <a:cxn ang="0">
                      <a:pos x="304" y="2"/>
                    </a:cxn>
                    <a:cxn ang="0">
                      <a:pos x="316" y="7"/>
                    </a:cxn>
                    <a:cxn ang="0">
                      <a:pos x="284" y="15"/>
                    </a:cxn>
                    <a:cxn ang="0">
                      <a:pos x="246" y="26"/>
                    </a:cxn>
                    <a:cxn ang="0">
                      <a:pos x="203" y="55"/>
                    </a:cxn>
                    <a:cxn ang="0">
                      <a:pos x="199" y="96"/>
                    </a:cxn>
                    <a:cxn ang="0">
                      <a:pos x="262" y="72"/>
                    </a:cxn>
                    <a:cxn ang="0">
                      <a:pos x="313" y="69"/>
                    </a:cxn>
                    <a:cxn ang="0">
                      <a:pos x="368" y="74"/>
                    </a:cxn>
                    <a:cxn ang="0">
                      <a:pos x="434" y="81"/>
                    </a:cxn>
                    <a:cxn ang="0">
                      <a:pos x="435" y="82"/>
                    </a:cxn>
                    <a:cxn ang="0">
                      <a:pos x="371" y="85"/>
                    </a:cxn>
                    <a:cxn ang="0">
                      <a:pos x="314" y="86"/>
                    </a:cxn>
                    <a:cxn ang="0">
                      <a:pos x="264" y="92"/>
                    </a:cxn>
                    <a:cxn ang="0">
                      <a:pos x="208" y="105"/>
                    </a:cxn>
                    <a:cxn ang="0">
                      <a:pos x="232" y="125"/>
                    </a:cxn>
                    <a:cxn ang="0">
                      <a:pos x="248" y="144"/>
                    </a:cxn>
                    <a:cxn ang="0">
                      <a:pos x="192" y="127"/>
                    </a:cxn>
                    <a:cxn ang="0">
                      <a:pos x="181" y="138"/>
                    </a:cxn>
                    <a:cxn ang="0">
                      <a:pos x="242" y="147"/>
                    </a:cxn>
                    <a:cxn ang="0">
                      <a:pos x="294" y="159"/>
                    </a:cxn>
                    <a:cxn ang="0">
                      <a:pos x="335" y="194"/>
                    </a:cxn>
                    <a:cxn ang="0">
                      <a:pos x="365" y="238"/>
                    </a:cxn>
                    <a:cxn ang="0">
                      <a:pos x="358" y="246"/>
                    </a:cxn>
                    <a:cxn ang="0">
                      <a:pos x="316" y="218"/>
                    </a:cxn>
                    <a:cxn ang="0">
                      <a:pos x="269" y="187"/>
                    </a:cxn>
                    <a:cxn ang="0">
                      <a:pos x="219" y="164"/>
                    </a:cxn>
                    <a:cxn ang="0">
                      <a:pos x="188" y="157"/>
                    </a:cxn>
                    <a:cxn ang="0">
                      <a:pos x="214" y="193"/>
                    </a:cxn>
                    <a:cxn ang="0">
                      <a:pos x="248" y="238"/>
                    </a:cxn>
                    <a:cxn ang="0">
                      <a:pos x="266" y="279"/>
                    </a:cxn>
                    <a:cxn ang="0">
                      <a:pos x="265" y="319"/>
                    </a:cxn>
                    <a:cxn ang="0">
                      <a:pos x="242" y="275"/>
                    </a:cxn>
                    <a:cxn ang="0">
                      <a:pos x="216" y="230"/>
                    </a:cxn>
                    <a:cxn ang="0">
                      <a:pos x="189" y="189"/>
                    </a:cxn>
                    <a:cxn ang="0">
                      <a:pos x="163" y="151"/>
                    </a:cxn>
                    <a:cxn ang="0">
                      <a:pos x="119" y="173"/>
                    </a:cxn>
                    <a:cxn ang="0">
                      <a:pos x="84" y="225"/>
                    </a:cxn>
                    <a:cxn ang="0">
                      <a:pos x="53" y="277"/>
                    </a:cxn>
                    <a:cxn ang="0">
                      <a:pos x="18" y="327"/>
                    </a:cxn>
                    <a:cxn ang="0">
                      <a:pos x="8" y="321"/>
                    </a:cxn>
                    <a:cxn ang="0">
                      <a:pos x="49" y="259"/>
                    </a:cxn>
                    <a:cxn ang="0">
                      <a:pos x="86" y="212"/>
                    </a:cxn>
                    <a:cxn ang="0">
                      <a:pos x="116" y="164"/>
                    </a:cxn>
                    <a:cxn ang="0">
                      <a:pos x="145" y="128"/>
                    </a:cxn>
                    <a:cxn ang="0">
                      <a:pos x="103" y="85"/>
                    </a:cxn>
                    <a:cxn ang="0">
                      <a:pos x="45" y="62"/>
                    </a:cxn>
                    <a:cxn ang="0">
                      <a:pos x="20" y="47"/>
                    </a:cxn>
                    <a:cxn ang="0">
                      <a:pos x="65" y="63"/>
                    </a:cxn>
                    <a:cxn ang="0">
                      <a:pos x="127" y="92"/>
                    </a:cxn>
                  </a:cxnLst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194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4" name="Freeform 31"/>
                <p:cNvSpPr/>
                <p:nvPr/>
              </p:nvSpPr>
              <p:spPr>
                <a:xfrm>
                  <a:off x="1899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194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5" name="Freeform 32"/>
                <p:cNvSpPr/>
                <p:nvPr/>
              </p:nvSpPr>
              <p:spPr>
                <a:xfrm>
                  <a:off x="1715" y="1535"/>
                  <a:ext cx="172" cy="50"/>
                </a:xfrm>
                <a:custGeom>
                  <a:avLst/>
                  <a:gdLst/>
                  <a:ahLst/>
                  <a:cxnLst>
                    <a:cxn ang="0">
                      <a:pos x="172" y="49"/>
                    </a:cxn>
                    <a:cxn ang="0">
                      <a:pos x="169" y="40"/>
                    </a:cxn>
                    <a:cxn ang="0">
                      <a:pos x="165" y="33"/>
                    </a:cxn>
                    <a:cxn ang="0">
                      <a:pos x="162" y="31"/>
                    </a:cxn>
                    <a:cxn ang="0">
                      <a:pos x="155" y="29"/>
                    </a:cxn>
                    <a:cxn ang="0">
                      <a:pos x="149" y="27"/>
                    </a:cxn>
                    <a:cxn ang="0">
                      <a:pos x="142" y="29"/>
                    </a:cxn>
                    <a:cxn ang="0">
                      <a:pos x="134" y="30"/>
                    </a:cxn>
                    <a:cxn ang="0">
                      <a:pos x="125" y="27"/>
                    </a:cxn>
                    <a:cxn ang="0">
                      <a:pos x="113" y="22"/>
                    </a:cxn>
                    <a:cxn ang="0">
                      <a:pos x="102" y="18"/>
                    </a:cxn>
                    <a:cxn ang="0">
                      <a:pos x="94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3" y="16"/>
                    </a:cxn>
                    <a:cxn ang="0">
                      <a:pos x="101" y="19"/>
                    </a:cxn>
                    <a:cxn ang="0">
                      <a:pos x="110" y="23"/>
                    </a:cxn>
                    <a:cxn ang="0">
                      <a:pos x="118" y="27"/>
                    </a:cxn>
                    <a:cxn ang="0">
                      <a:pos x="127" y="31"/>
                    </a:cxn>
                    <a:cxn ang="0">
                      <a:pos x="131" y="32"/>
                    </a:cxn>
                    <a:cxn ang="0">
                      <a:pos x="136" y="31"/>
                    </a:cxn>
                    <a:cxn ang="0">
                      <a:pos x="142" y="34"/>
                    </a:cxn>
                    <a:cxn ang="0">
                      <a:pos x="148" y="37"/>
                    </a:cxn>
                    <a:cxn ang="0">
                      <a:pos x="154" y="40"/>
                    </a:cxn>
                    <a:cxn ang="0">
                      <a:pos x="163" y="44"/>
                    </a:cxn>
                    <a:cxn ang="0">
                      <a:pos x="169" y="46"/>
                    </a:cxn>
                    <a:cxn ang="0">
                      <a:pos x="172" y="49"/>
                    </a:cxn>
                  </a:cxnLst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194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6" name="Freeform 33"/>
                <p:cNvSpPr/>
                <p:nvPr/>
              </p:nvSpPr>
              <p:spPr>
                <a:xfrm>
                  <a:off x="1706" y="1559"/>
                  <a:ext cx="178" cy="21"/>
                </a:xfrm>
                <a:custGeom>
                  <a:avLst/>
                  <a:gdLst/>
                  <a:ahLst/>
                  <a:cxnLst>
                    <a:cxn ang="0">
                      <a:pos x="178" y="20"/>
                    </a:cxn>
                    <a:cxn ang="0">
                      <a:pos x="173" y="18"/>
                    </a:cxn>
                    <a:cxn ang="0">
                      <a:pos x="168" y="16"/>
                    </a:cxn>
                    <a:cxn ang="0">
                      <a:pos x="163" y="13"/>
                    </a:cxn>
                    <a:cxn ang="0">
                      <a:pos x="157" y="12"/>
                    </a:cxn>
                    <a:cxn ang="0">
                      <a:pos x="151" y="10"/>
                    </a:cxn>
                    <a:cxn ang="0">
                      <a:pos x="143" y="6"/>
                    </a:cxn>
                    <a:cxn ang="0">
                      <a:pos x="136" y="3"/>
                    </a:cxn>
                    <a:cxn ang="0">
                      <a:pos x="130" y="2"/>
                    </a:cxn>
                    <a:cxn ang="0">
                      <a:pos x="122" y="3"/>
                    </a:cxn>
                    <a:cxn ang="0">
                      <a:pos x="112" y="5"/>
                    </a:cxn>
                    <a:cxn ang="0">
                      <a:pos x="108" y="5"/>
                    </a:cxn>
                    <a:cxn ang="0">
                      <a:pos x="95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6" y="7"/>
                    </a:cxn>
                    <a:cxn ang="0">
                      <a:pos x="110" y="6"/>
                    </a:cxn>
                    <a:cxn ang="0">
                      <a:pos x="122" y="7"/>
                    </a:cxn>
                    <a:cxn ang="0">
                      <a:pos x="131" y="10"/>
                    </a:cxn>
                    <a:cxn ang="0">
                      <a:pos x="140" y="12"/>
                    </a:cxn>
                    <a:cxn ang="0">
                      <a:pos x="150" y="14"/>
                    </a:cxn>
                    <a:cxn ang="0">
                      <a:pos x="161" y="17"/>
                    </a:cxn>
                    <a:cxn ang="0">
                      <a:pos x="169" y="18"/>
                    </a:cxn>
                    <a:cxn ang="0">
                      <a:pos x="178" y="20"/>
                    </a:cxn>
                  </a:cxnLst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194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067" name="Freeform 34"/>
              <p:cNvSpPr/>
              <p:nvPr/>
            </p:nvSpPr>
            <p:spPr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194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68" name="Group 35"/>
            <p:cNvGrpSpPr/>
            <p:nvPr/>
          </p:nvGrpSpPr>
          <p:grpSpPr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2069" name="Group 36"/>
              <p:cNvGrpSpPr/>
              <p:nvPr/>
            </p:nvGrpSpPr>
            <p:grpSpPr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2070" name="Freeform 37"/>
                <p:cNvSpPr/>
                <p:nvPr/>
              </p:nvSpPr>
              <p:spPr>
                <a:xfrm>
                  <a:off x="2392" y="1369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194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1" name="Freeform 38"/>
                <p:cNvSpPr/>
                <p:nvPr/>
              </p:nvSpPr>
              <p:spPr>
                <a:xfrm>
                  <a:off x="2246" y="1201"/>
                  <a:ext cx="247" cy="466"/>
                </a:xfrm>
                <a:custGeom>
                  <a:avLst/>
                  <a:gdLst/>
                  <a:ahLst/>
                  <a:cxnLst>
                    <a:cxn ang="0">
                      <a:pos x="138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2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8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6" y="236"/>
                    </a:cxn>
                    <a:cxn ang="0">
                      <a:pos x="127" y="214"/>
                    </a:cxn>
                    <a:cxn ang="0">
                      <a:pos x="118" y="323"/>
                    </a:cxn>
                    <a:cxn ang="0">
                      <a:pos x="140" y="439"/>
                    </a:cxn>
                    <a:cxn ang="0">
                      <a:pos x="130" y="313"/>
                    </a:cxn>
                    <a:cxn ang="0">
                      <a:pos x="129" y="223"/>
                    </a:cxn>
                    <a:cxn ang="0">
                      <a:pos x="149" y="189"/>
                    </a:cxn>
                    <a:cxn ang="0">
                      <a:pos x="190" y="298"/>
                    </a:cxn>
                    <a:cxn ang="0">
                      <a:pos x="225" y="411"/>
                    </a:cxn>
                    <a:cxn ang="0">
                      <a:pos x="195" y="292"/>
                    </a:cxn>
                    <a:cxn ang="0">
                      <a:pos x="162" y="190"/>
                    </a:cxn>
                    <a:cxn ang="0">
                      <a:pos x="166" y="121"/>
                    </a:cxn>
                    <a:cxn ang="0">
                      <a:pos x="196" y="130"/>
                    </a:cxn>
                    <a:cxn ang="0">
                      <a:pos x="242" y="125"/>
                    </a:cxn>
                    <a:cxn ang="0">
                      <a:pos x="218" y="122"/>
                    </a:cxn>
                    <a:cxn ang="0">
                      <a:pos x="165" y="144"/>
                    </a:cxn>
                    <a:cxn ang="0">
                      <a:pos x="196" y="109"/>
                    </a:cxn>
                    <a:cxn ang="0">
                      <a:pos x="246" y="101"/>
                    </a:cxn>
                    <a:cxn ang="0">
                      <a:pos x="231" y="88"/>
                    </a:cxn>
                    <a:cxn ang="0">
                      <a:pos x="165" y="138"/>
                    </a:cxn>
                    <a:cxn ang="0">
                      <a:pos x="174" y="99"/>
                    </a:cxn>
                    <a:cxn ang="0">
                      <a:pos x="228" y="61"/>
                    </a:cxn>
                    <a:cxn ang="0">
                      <a:pos x="190" y="82"/>
                    </a:cxn>
                    <a:cxn ang="0">
                      <a:pos x="149" y="109"/>
                    </a:cxn>
                  </a:cxnLst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194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2072" name="Group 39"/>
              <p:cNvGrpSpPr/>
              <p:nvPr/>
            </p:nvGrpSpPr>
            <p:grpSpPr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2073" name="Freeform 40"/>
                <p:cNvSpPr/>
                <p:nvPr/>
              </p:nvSpPr>
              <p:spPr>
                <a:xfrm>
                  <a:off x="2163" y="1525"/>
                  <a:ext cx="131" cy="496"/>
                </a:xfrm>
                <a:custGeom>
                  <a:avLst/>
                  <a:gdLst/>
                  <a:ahLst/>
                  <a:cxnLst>
                    <a:cxn ang="0">
                      <a:pos x="131" y="230"/>
                    </a:cxn>
                    <a:cxn ang="0">
                      <a:pos x="120" y="330"/>
                    </a:cxn>
                    <a:cxn ang="0">
                      <a:pos x="109" y="411"/>
                    </a:cxn>
                    <a:cxn ang="0">
                      <a:pos x="102" y="471"/>
                    </a:cxn>
                    <a:cxn ang="0">
                      <a:pos x="103" y="495"/>
                    </a:cxn>
                    <a:cxn ang="0">
                      <a:pos x="88" y="495"/>
                    </a:cxn>
                    <a:cxn ang="0">
                      <a:pos x="83" y="460"/>
                    </a:cxn>
                    <a:cxn ang="0">
                      <a:pos x="81" y="408"/>
                    </a:cxn>
                    <a:cxn ang="0">
                      <a:pos x="75" y="358"/>
                    </a:cxn>
                    <a:cxn ang="0">
                      <a:pos x="72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71" y="204"/>
                    </a:cxn>
                    <a:cxn ang="0">
                      <a:pos x="79" y="262"/>
                    </a:cxn>
                    <a:cxn ang="0">
                      <a:pos x="86" y="309"/>
                    </a:cxn>
                    <a:cxn ang="0">
                      <a:pos x="89" y="347"/>
                    </a:cxn>
                    <a:cxn ang="0">
                      <a:pos x="92" y="386"/>
                    </a:cxn>
                    <a:cxn ang="0">
                      <a:pos x="98" y="427"/>
                    </a:cxn>
                    <a:cxn ang="0">
                      <a:pos x="106" y="357"/>
                    </a:cxn>
                    <a:cxn ang="0">
                      <a:pos x="116" y="292"/>
                    </a:cxn>
                    <a:cxn ang="0">
                      <a:pos x="131" y="230"/>
                    </a:cxn>
                  </a:cxnLst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194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4" name="Freeform 41"/>
                <p:cNvSpPr/>
                <p:nvPr/>
              </p:nvSpPr>
              <p:spPr>
                <a:xfrm>
                  <a:off x="2205" y="1602"/>
                  <a:ext cx="238" cy="362"/>
                </a:xfrm>
                <a:custGeom>
                  <a:avLst/>
                  <a:gdLst/>
                  <a:ahLst/>
                  <a:cxnLst>
                    <a:cxn ang="0">
                      <a:pos x="64" y="60"/>
                    </a:cxn>
                    <a:cxn ang="0">
                      <a:pos x="73" y="44"/>
                    </a:cxn>
                    <a:cxn ang="0">
                      <a:pos x="70" y="5"/>
                    </a:cxn>
                    <a:cxn ang="0">
                      <a:pos x="70" y="5"/>
                    </a:cxn>
                    <a:cxn ang="0">
                      <a:pos x="70" y="5"/>
                    </a:cxn>
                    <a:cxn ang="0">
                      <a:pos x="70" y="5"/>
                    </a:cxn>
                    <a:cxn ang="0">
                      <a:pos x="70" y="5"/>
                    </a:cxn>
                    <a:cxn ang="0">
                      <a:pos x="76" y="2"/>
                    </a:cxn>
                    <a:cxn ang="0">
                      <a:pos x="88" y="68"/>
                    </a:cxn>
                    <a:cxn ang="0">
                      <a:pos x="102" y="39"/>
                    </a:cxn>
                    <a:cxn ang="0">
                      <a:pos x="109" y="5"/>
                    </a:cxn>
                    <a:cxn ang="0">
                      <a:pos x="112" y="5"/>
                    </a:cxn>
                    <a:cxn ang="0">
                      <a:pos x="111" y="5"/>
                    </a:cxn>
                    <a:cxn ang="0">
                      <a:pos x="112" y="5"/>
                    </a:cxn>
                    <a:cxn ang="0">
                      <a:pos x="110" y="5"/>
                    </a:cxn>
                    <a:cxn ang="0">
                      <a:pos x="111" y="5"/>
                    </a:cxn>
                    <a:cxn ang="0">
                      <a:pos x="113" y="49"/>
                    </a:cxn>
                    <a:cxn ang="0">
                      <a:pos x="120" y="90"/>
                    </a:cxn>
                    <a:cxn ang="0">
                      <a:pos x="150" y="81"/>
                    </a:cxn>
                    <a:cxn ang="0">
                      <a:pos x="190" y="83"/>
                    </a:cxn>
                    <a:cxn ang="0">
                      <a:pos x="221" y="106"/>
                    </a:cxn>
                    <a:cxn ang="0">
                      <a:pos x="246" y="159"/>
                    </a:cxn>
                    <a:cxn ang="0">
                      <a:pos x="216" y="151"/>
                    </a:cxn>
                    <a:cxn ang="0">
                      <a:pos x="185" y="133"/>
                    </a:cxn>
                    <a:cxn ang="0">
                      <a:pos x="142" y="123"/>
                    </a:cxn>
                    <a:cxn ang="0">
                      <a:pos x="115" y="127"/>
                    </a:cxn>
                    <a:cxn ang="0">
                      <a:pos x="132" y="154"/>
                    </a:cxn>
                    <a:cxn ang="0">
                      <a:pos x="166" y="169"/>
                    </a:cxn>
                    <a:cxn ang="0">
                      <a:pos x="202" y="179"/>
                    </a:cxn>
                    <a:cxn ang="0">
                      <a:pos x="229" y="216"/>
                    </a:cxn>
                    <a:cxn ang="0">
                      <a:pos x="242" y="268"/>
                    </a:cxn>
                    <a:cxn ang="0">
                      <a:pos x="210" y="237"/>
                    </a:cxn>
                    <a:cxn ang="0">
                      <a:pos x="176" y="203"/>
                    </a:cxn>
                    <a:cxn ang="0">
                      <a:pos x="143" y="176"/>
                    </a:cxn>
                    <a:cxn ang="0">
                      <a:pos x="120" y="163"/>
                    </a:cxn>
                    <a:cxn ang="0">
                      <a:pos x="105" y="189"/>
                    </a:cxn>
                    <a:cxn ang="0">
                      <a:pos x="125" y="251"/>
                    </a:cxn>
                    <a:cxn ang="0">
                      <a:pos x="142" y="319"/>
                    </a:cxn>
                    <a:cxn ang="0">
                      <a:pos x="123" y="336"/>
                    </a:cxn>
                    <a:cxn ang="0">
                      <a:pos x="103" y="242"/>
                    </a:cxn>
                    <a:cxn ang="0">
                      <a:pos x="84" y="183"/>
                    </a:cxn>
                    <a:cxn ang="0">
                      <a:pos x="79" y="201"/>
                    </a:cxn>
                    <a:cxn ang="0">
                      <a:pos x="80" y="190"/>
                    </a:cxn>
                    <a:cxn ang="0">
                      <a:pos x="76" y="210"/>
                    </a:cxn>
                    <a:cxn ang="0">
                      <a:pos x="55" y="263"/>
                    </a:cxn>
                    <a:cxn ang="0">
                      <a:pos x="34" y="330"/>
                    </a:cxn>
                    <a:cxn ang="0">
                      <a:pos x="30" y="310"/>
                    </a:cxn>
                    <a:cxn ang="0">
                      <a:pos x="41" y="255"/>
                    </a:cxn>
                    <a:cxn ang="0">
                      <a:pos x="63" y="193"/>
                    </a:cxn>
                    <a:cxn ang="0">
                      <a:pos x="88" y="147"/>
                    </a:cxn>
                    <a:cxn ang="0">
                      <a:pos x="71" y="143"/>
                    </a:cxn>
                    <a:cxn ang="0">
                      <a:pos x="44" y="193"/>
                    </a:cxn>
                    <a:cxn ang="0">
                      <a:pos x="20" y="249"/>
                    </a:cxn>
                    <a:cxn ang="0">
                      <a:pos x="2" y="284"/>
                    </a:cxn>
                    <a:cxn ang="0">
                      <a:pos x="15" y="235"/>
                    </a:cxn>
                    <a:cxn ang="0">
                      <a:pos x="39" y="183"/>
                    </a:cxn>
                    <a:cxn ang="0">
                      <a:pos x="76" y="132"/>
                    </a:cxn>
                    <a:cxn ang="0">
                      <a:pos x="67" y="101"/>
                    </a:cxn>
                    <a:cxn ang="0">
                      <a:pos x="39" y="61"/>
                    </a:cxn>
                    <a:cxn ang="0">
                      <a:pos x="11" y="12"/>
                    </a:cxn>
                    <a:cxn ang="0">
                      <a:pos x="16" y="5"/>
                    </a:cxn>
                    <a:cxn ang="0">
                      <a:pos x="29" y="5"/>
                    </a:cxn>
                    <a:cxn ang="0">
                      <a:pos x="33" y="10"/>
                    </a:cxn>
                  </a:cxnLst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194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2075" name="Group 42"/>
                <p:cNvGrpSpPr/>
                <p:nvPr/>
              </p:nvGrpSpPr>
              <p:grpSpPr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2076" name="Freeform 43"/>
                  <p:cNvSpPr/>
                  <p:nvPr/>
                </p:nvSpPr>
                <p:spPr>
                  <a:xfrm>
                    <a:off x="2030" y="1415"/>
                    <a:ext cx="431" cy="328"/>
                  </a:xfrm>
                  <a:custGeom>
                    <a:avLst/>
                    <a:gdLst/>
                    <a:ahLst/>
                    <a:cxnLst>
                      <a:cxn ang="0">
                        <a:pos x="167" y="41"/>
                      </a:cxn>
                      <a:cxn ang="0">
                        <a:pos x="203" y="13"/>
                      </a:cxn>
                      <a:cxn ang="0">
                        <a:pos x="245" y="2"/>
                      </a:cxn>
                      <a:cxn ang="0">
                        <a:pos x="293" y="2"/>
                      </a:cxn>
                      <a:cxn ang="0">
                        <a:pos x="306" y="6"/>
                      </a:cxn>
                      <a:cxn ang="0">
                        <a:pos x="274" y="14"/>
                      </a:cxn>
                      <a:cxn ang="0">
                        <a:pos x="237" y="25"/>
                      </a:cxn>
                      <a:cxn ang="0">
                        <a:pos x="196" y="52"/>
                      </a:cxn>
                      <a:cxn ang="0">
                        <a:pos x="193" y="91"/>
                      </a:cxn>
                      <a:cxn ang="0">
                        <a:pos x="252" y="66"/>
                      </a:cxn>
                      <a:cxn ang="0">
                        <a:pos x="304" y="64"/>
                      </a:cxn>
                      <a:cxn ang="0">
                        <a:pos x="356" y="69"/>
                      </a:cxn>
                      <a:cxn ang="0">
                        <a:pos x="418" y="75"/>
                      </a:cxn>
                      <a:cxn ang="0">
                        <a:pos x="419" y="76"/>
                      </a:cxn>
                      <a:cxn ang="0">
                        <a:pos x="359" y="79"/>
                      </a:cxn>
                      <a:cxn ang="0">
                        <a:pos x="304" y="80"/>
                      </a:cxn>
                      <a:cxn ang="0">
                        <a:pos x="254" y="88"/>
                      </a:cxn>
                      <a:cxn ang="0">
                        <a:pos x="201" y="100"/>
                      </a:cxn>
                      <a:cxn ang="0">
                        <a:pos x="224" y="120"/>
                      </a:cxn>
                      <a:cxn ang="0">
                        <a:pos x="239" y="138"/>
                      </a:cxn>
                      <a:cxn ang="0">
                        <a:pos x="185" y="121"/>
                      </a:cxn>
                      <a:cxn ang="0">
                        <a:pos x="173" y="131"/>
                      </a:cxn>
                      <a:cxn ang="0">
                        <a:pos x="233" y="140"/>
                      </a:cxn>
                      <a:cxn ang="0">
                        <a:pos x="283" y="152"/>
                      </a:cxn>
                      <a:cxn ang="0">
                        <a:pos x="322" y="183"/>
                      </a:cxn>
                      <a:cxn ang="0">
                        <a:pos x="353" y="225"/>
                      </a:cxn>
                      <a:cxn ang="0">
                        <a:pos x="347" y="233"/>
                      </a:cxn>
                      <a:cxn ang="0">
                        <a:pos x="306" y="206"/>
                      </a:cxn>
                      <a:cxn ang="0">
                        <a:pos x="261" y="176"/>
                      </a:cxn>
                      <a:cxn ang="0">
                        <a:pos x="212" y="156"/>
                      </a:cxn>
                      <a:cxn ang="0">
                        <a:pos x="183" y="150"/>
                      </a:cxn>
                      <a:cxn ang="0">
                        <a:pos x="206" y="183"/>
                      </a:cxn>
                      <a:cxn ang="0">
                        <a:pos x="239" y="225"/>
                      </a:cxn>
                      <a:cxn ang="0">
                        <a:pos x="257" y="266"/>
                      </a:cxn>
                      <a:cxn ang="0">
                        <a:pos x="256" y="303"/>
                      </a:cxn>
                      <a:cxn ang="0">
                        <a:pos x="234" y="263"/>
                      </a:cxn>
                      <a:cxn ang="0">
                        <a:pos x="209" y="217"/>
                      </a:cxn>
                      <a:cxn ang="0">
                        <a:pos x="183" y="179"/>
                      </a:cxn>
                      <a:cxn ang="0">
                        <a:pos x="158" y="144"/>
                      </a:cxn>
                      <a:cxn ang="0">
                        <a:pos x="115" y="164"/>
                      </a:cxn>
                      <a:cxn ang="0">
                        <a:pos x="81" y="212"/>
                      </a:cxn>
                      <a:cxn ang="0">
                        <a:pos x="51" y="264"/>
                      </a:cxn>
                      <a:cxn ang="0">
                        <a:pos x="18" y="310"/>
                      </a:cxn>
                      <a:cxn ang="0">
                        <a:pos x="8" y="305"/>
                      </a:cxn>
                      <a:cxn ang="0">
                        <a:pos x="47" y="245"/>
                      </a:cxn>
                      <a:cxn ang="0">
                        <a:pos x="82" y="200"/>
                      </a:cxn>
                      <a:cxn ang="0">
                        <a:pos x="113" y="156"/>
                      </a:cxn>
                      <a:cxn ang="0">
                        <a:pos x="139" y="122"/>
                      </a:cxn>
                      <a:cxn ang="0">
                        <a:pos x="100" y="79"/>
                      </a:cxn>
                      <a:cxn ang="0">
                        <a:pos x="44" y="57"/>
                      </a:cxn>
                      <a:cxn ang="0">
                        <a:pos x="19" y="45"/>
                      </a:cxn>
                      <a:cxn ang="0">
                        <a:pos x="64" y="58"/>
                      </a:cxn>
                      <a:cxn ang="0">
                        <a:pos x="122" y="88"/>
                      </a:cxn>
                    </a:cxnLst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194"/>
                    </a:srgbClr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77" name="Freeform 44"/>
                  <p:cNvSpPr/>
                  <p:nvPr/>
                </p:nvSpPr>
                <p:spPr>
                  <a:xfrm>
                    <a:off x="2175" y="1587"/>
                    <a:ext cx="39" cy="181"/>
                  </a:xfrm>
                  <a:custGeom>
                    <a:avLst/>
                    <a:gdLst/>
                    <a:ahLst/>
                    <a:cxnLst>
                      <a:cxn ang="0">
                        <a:pos x="22" y="0"/>
                      </a:cxn>
                      <a:cxn ang="0">
                        <a:pos x="26" y="8"/>
                      </a:cxn>
                      <a:cxn ang="0">
                        <a:pos x="29" y="14"/>
                      </a:cxn>
                      <a:cxn ang="0">
                        <a:pos x="35" y="22"/>
                      </a:cxn>
                      <a:cxn ang="0">
                        <a:pos x="37" y="30"/>
                      </a:cxn>
                      <a:cxn ang="0">
                        <a:pos x="38" y="41"/>
                      </a:cxn>
                      <a:cxn ang="0">
                        <a:pos x="38" y="53"/>
                      </a:cxn>
                      <a:cxn ang="0">
                        <a:pos x="39" y="61"/>
                      </a:cxn>
                      <a:cxn ang="0">
                        <a:pos x="38" y="70"/>
                      </a:cxn>
                      <a:cxn ang="0">
                        <a:pos x="37" y="81"/>
                      </a:cxn>
                      <a:cxn ang="0">
                        <a:pos x="35" y="91"/>
                      </a:cxn>
                      <a:cxn ang="0">
                        <a:pos x="32" y="106"/>
                      </a:cxn>
                      <a:cxn ang="0">
                        <a:pos x="30" y="114"/>
                      </a:cxn>
                      <a:cxn ang="0">
                        <a:pos x="25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2" y="67"/>
                      </a:cxn>
                      <a:cxn ang="0">
                        <a:pos x="23" y="57"/>
                      </a:cxn>
                      <a:cxn ang="0">
                        <a:pos x="24" y="49"/>
                      </a:cxn>
                      <a:cxn ang="0">
                        <a:pos x="25" y="39"/>
                      </a:cxn>
                      <a:cxn ang="0">
                        <a:pos x="25" y="28"/>
                      </a:cxn>
                      <a:cxn ang="0">
                        <a:pos x="25" y="14"/>
                      </a:cxn>
                      <a:cxn ang="0">
                        <a:pos x="24" y="8"/>
                      </a:cxn>
                      <a:cxn ang="0">
                        <a:pos x="22" y="0"/>
                      </a:cxn>
                    </a:cxnLst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4"/>
                    </a:srgbClr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78" name="Freeform 45"/>
                  <p:cNvSpPr/>
                  <p:nvPr/>
                </p:nvSpPr>
                <p:spPr>
                  <a:xfrm>
                    <a:off x="1991" y="1486"/>
                    <a:ext cx="169" cy="48"/>
                  </a:xfrm>
                  <a:custGeom>
                    <a:avLst/>
                    <a:gdLst/>
                    <a:ahLst/>
                    <a:cxnLst>
                      <a:cxn ang="0">
                        <a:pos x="169" y="47"/>
                      </a:cxn>
                      <a:cxn ang="0">
                        <a:pos x="166" y="38"/>
                      </a:cxn>
                      <a:cxn ang="0">
                        <a:pos x="162" y="31"/>
                      </a:cxn>
                      <a:cxn ang="0">
                        <a:pos x="159" y="30"/>
                      </a:cxn>
                      <a:cxn ang="0">
                        <a:pos x="152" y="28"/>
                      </a:cxn>
                      <a:cxn ang="0">
                        <a:pos x="146" y="26"/>
                      </a:cxn>
                      <a:cxn ang="0">
                        <a:pos x="139" y="28"/>
                      </a:cxn>
                      <a:cxn ang="0">
                        <a:pos x="132" y="29"/>
                      </a:cxn>
                      <a:cxn ang="0">
                        <a:pos x="123" y="25"/>
                      </a:cxn>
                      <a:cxn ang="0">
                        <a:pos x="111" y="21"/>
                      </a:cxn>
                      <a:cxn ang="0">
                        <a:pos x="100" y="17"/>
                      </a:cxn>
                      <a:cxn ang="0">
                        <a:pos x="93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91" y="16"/>
                      </a:cxn>
                      <a:cxn ang="0">
                        <a:pos x="100" y="18"/>
                      </a:cxn>
                      <a:cxn ang="0">
                        <a:pos x="108" y="22"/>
                      </a:cxn>
                      <a:cxn ang="0">
                        <a:pos x="116" y="26"/>
                      </a:cxn>
                      <a:cxn ang="0">
                        <a:pos x="125" y="30"/>
                      </a:cxn>
                      <a:cxn ang="0">
                        <a:pos x="129" y="30"/>
                      </a:cxn>
                      <a:cxn ang="0">
                        <a:pos x="133" y="30"/>
                      </a:cxn>
                      <a:cxn ang="0">
                        <a:pos x="139" y="33"/>
                      </a:cxn>
                      <a:cxn ang="0">
                        <a:pos x="146" y="36"/>
                      </a:cxn>
                      <a:cxn ang="0">
                        <a:pos x="152" y="38"/>
                      </a:cxn>
                      <a:cxn ang="0">
                        <a:pos x="160" y="42"/>
                      </a:cxn>
                      <a:cxn ang="0">
                        <a:pos x="166" y="45"/>
                      </a:cxn>
                      <a:cxn ang="0">
                        <a:pos x="169" y="47"/>
                      </a:cxn>
                    </a:cxnLst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194"/>
                    </a:srgbClr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79" name="Freeform 46"/>
                  <p:cNvSpPr/>
                  <p:nvPr/>
                </p:nvSpPr>
                <p:spPr>
                  <a:xfrm>
                    <a:off x="1985" y="1510"/>
                    <a:ext cx="172" cy="20"/>
                  </a:xfrm>
                  <a:custGeom>
                    <a:avLst/>
                    <a:gdLst/>
                    <a:ahLst/>
                    <a:cxnLst>
                      <a:cxn ang="0">
                        <a:pos x="170" y="19"/>
                      </a:cxn>
                      <a:cxn ang="0">
                        <a:pos x="165" y="17"/>
                      </a:cxn>
                      <a:cxn ang="0">
                        <a:pos x="161" y="15"/>
                      </a:cxn>
                      <a:cxn ang="0">
                        <a:pos x="155" y="13"/>
                      </a:cxn>
                      <a:cxn ang="0">
                        <a:pos x="150" y="11"/>
                      </a:cxn>
                      <a:cxn ang="0">
                        <a:pos x="144" y="9"/>
                      </a:cxn>
                      <a:cxn ang="0">
                        <a:pos x="136" y="6"/>
                      </a:cxn>
                      <a:cxn ang="0">
                        <a:pos x="129" y="2"/>
                      </a:cxn>
                      <a:cxn ang="0">
                        <a:pos x="123" y="2"/>
                      </a:cxn>
                      <a:cxn ang="0">
                        <a:pos x="116" y="3"/>
                      </a:cxn>
                      <a:cxn ang="0">
                        <a:pos x="106" y="5"/>
                      </a:cxn>
                      <a:cxn ang="0">
                        <a:pos x="101" y="5"/>
                      </a:cxn>
                      <a:cxn ang="0">
                        <a:pos x="89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0" y="6"/>
                      </a:cxn>
                      <a:cxn ang="0">
                        <a:pos x="104" y="6"/>
                      </a:cxn>
                      <a:cxn ang="0">
                        <a:pos x="116" y="7"/>
                      </a:cxn>
                      <a:cxn ang="0">
                        <a:pos x="124" y="9"/>
                      </a:cxn>
                      <a:cxn ang="0">
                        <a:pos x="133" y="11"/>
                      </a:cxn>
                      <a:cxn ang="0">
                        <a:pos x="143" y="13"/>
                      </a:cxn>
                      <a:cxn ang="0">
                        <a:pos x="153" y="16"/>
                      </a:cxn>
                      <a:cxn ang="0">
                        <a:pos x="161" y="17"/>
                      </a:cxn>
                      <a:cxn ang="0">
                        <a:pos x="170" y="19"/>
                      </a:cxn>
                    </a:cxnLst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194"/>
                    </a:srgbClr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q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800">
          <a:solidFill>
            <a:srgbClr val="000000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400">
          <a:solidFill>
            <a:srgbClr val="000000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676400" y="1676400"/>
            <a:ext cx="5715000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离 散 数 学</a:t>
            </a:r>
            <a:endParaRPr kumimoji="1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900113" y="3429000"/>
            <a:ext cx="74168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第</a:t>
            </a: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隶书" panose="02010800040101010101" pitchFamily="2" charset="-122"/>
                <a:cs typeface="+mn-cs"/>
              </a:rPr>
              <a:t>3</a:t>
            </a:r>
            <a:r>
              <a:rPr kumimoji="1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章 命题逻辑的推理理论</a:t>
            </a:r>
            <a:endParaRPr kumimoji="1" lang="en-US" altLang="zh-CN" sz="4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判断推理是否正确的方法</a:t>
            </a:r>
            <a:endParaRPr lang="zh-CN" altLang="en-US" dirty="0"/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1490662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ea typeface="宋体" panose="02010600030101010101" pitchFamily="2" charset="-122"/>
              </a:rPr>
              <a:t>真值表法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ea typeface="宋体" panose="02010600030101010101" pitchFamily="2" charset="-122"/>
              </a:rPr>
              <a:t>等值演算法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ea typeface="宋体" panose="02010600030101010101" pitchFamily="2" charset="-122"/>
              </a:rPr>
              <a:t>主析取范式法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143000" y="5715000"/>
            <a:ext cx="7696200" cy="762000"/>
            <a:chOff x="816" y="2736"/>
            <a:chExt cx="4848" cy="480"/>
          </a:xfrm>
        </p:grpSpPr>
        <p:sp>
          <p:nvSpPr>
            <p:cNvPr id="15364" name="AutoShape 5"/>
            <p:cNvSpPr/>
            <p:nvPr/>
          </p:nvSpPr>
          <p:spPr>
            <a:xfrm>
              <a:off x="816" y="2736"/>
              <a:ext cx="4848" cy="480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rgbClr val="699D5F"/>
                </a:gs>
                <a:gs pos="100000">
                  <a:srgbClr val="96BB8F"/>
                </a:gs>
              </a:gsLst>
              <a:lin ang="5400000" scaled="1"/>
              <a:tileRect/>
            </a:gra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algn="ctr" eaLnBrk="0" hangingPunct="0">
                <a:buClr>
                  <a:srgbClr val="000000"/>
                </a:buClr>
                <a:buFont typeface="Wingdings" panose="05000000000000000000" pitchFamily="2" charset="2"/>
                <a:buNone/>
              </a:pPr>
              <a:endPara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5" name="Text Box 6"/>
            <p:cNvSpPr txBox="1"/>
            <p:nvPr/>
          </p:nvSpPr>
          <p:spPr>
            <a:xfrm>
              <a:off x="1200" y="2832"/>
              <a:ext cx="41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 eaLnBrk="0" hangingPunct="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当命题变项较少时,这三种方法比较方便。</a:t>
              </a:r>
              <a:endPara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12647" name="Picture 7" descr="GIF-3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5791200"/>
            <a:ext cx="536575" cy="68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例题</a:t>
            </a:r>
            <a:r>
              <a:rPr lang="en-US" altLang="zh-CN" dirty="0"/>
              <a:t>3.2</a:t>
            </a:r>
            <a:endParaRPr lang="en-US" altLang="zh-CN" dirty="0"/>
          </a:p>
        </p:txBody>
      </p:sp>
      <p:sp>
        <p:nvSpPr>
          <p:cNvPr id="16386" name="Rectangle 4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762000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 下午马芳或去看电影或去游泳。她没去看电影，所以，她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 去游泳了。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6387" name="Rectangle 5"/>
          <p:cNvSpPr/>
          <p:nvPr/>
        </p:nvSpPr>
        <p:spPr>
          <a:xfrm>
            <a:off x="228600" y="914400"/>
            <a:ext cx="861060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 eaLnBrk="0" hangingPunct="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判断下列推理是否正确。（等值演算法） 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Rectangle 6"/>
          <p:cNvSpPr/>
          <p:nvPr/>
        </p:nvSpPr>
        <p:spPr>
          <a:xfrm>
            <a:off x="5105400" y="4343400"/>
            <a:ext cx="16002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indent="0"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3671" name="Rectangle 7"/>
          <p:cNvSpPr/>
          <p:nvPr/>
        </p:nvSpPr>
        <p:spPr>
          <a:xfrm>
            <a:off x="228600" y="2133600"/>
            <a:ext cx="8915400" cy="449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 eaLnBrk="0" hangingPunct="0">
              <a:spcBef>
                <a:spcPct val="2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解：设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p: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马芳下午去看电影，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q: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马芳下午去游泳。</a:t>
            </a:r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eaLnBrk="0" hangingPunct="0">
              <a:spcBef>
                <a:spcPct val="2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前提：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p∨q，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┐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b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结论：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b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推理的形式结构：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((p∨q)∧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┐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p)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eaLnBrk="0" hangingPunct="0">
              <a:spcBef>
                <a:spcPct val="2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((p∨q)∧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┐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p)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eaLnBrk="0" hangingPunct="0">
              <a:spcBef>
                <a:spcPct val="2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┐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((p∨q)∧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┐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p) ∨ q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eaLnBrk="0" hangingPunct="0">
              <a:spcBef>
                <a:spcPct val="2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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((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┐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p∧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┐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q)∨p) ∨ q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eaLnBrk="0" hangingPunct="0">
              <a:spcBef>
                <a:spcPct val="2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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((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┐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p∨p )∧(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┐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q∨p)) ∨ q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eaLnBrk="0" hangingPunct="0">
              <a:spcBef>
                <a:spcPct val="2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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┐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q∨p) ∨ q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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72" name="Rectangle 8"/>
          <p:cNvSpPr/>
          <p:nvPr/>
        </p:nvSpPr>
        <p:spPr>
          <a:xfrm>
            <a:off x="6096000" y="5257800"/>
            <a:ext cx="2667000" cy="9144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/>
          <a:p>
            <a:pPr marL="342900" lvl="0" indent="-342900" eaLnBrk="0" hangingPunct="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由定理 3.1可知，推理正确。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67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charRg st="2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3671">
                                            <p:txEl>
                                              <p:charRg st="26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charRg st="72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3671">
                                            <p:txEl>
                                              <p:charRg st="72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charRg st="93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3671">
                                            <p:txEl>
                                              <p:charRg st="93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charRg st="119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3671">
                                            <p:txEl>
                                              <p:charRg st="119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charRg st="145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3671">
                                            <p:txEl>
                                              <p:charRg st="145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charRg st="176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3671">
                                            <p:txEl>
                                              <p:charRg st="176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build="p"/>
      <p:bldP spid="1136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b="0" dirty="0"/>
              <a:t>例题</a:t>
            </a:r>
            <a:r>
              <a:rPr lang="en-US" altLang="zh-CN" b="0" dirty="0"/>
              <a:t>3.2</a:t>
            </a:r>
            <a:endParaRPr lang="en-US" altLang="zh-CN" b="0" dirty="0"/>
          </a:p>
        </p:txBody>
      </p:sp>
      <p:sp>
        <p:nvSpPr>
          <p:cNvPr id="17410" name="Rectangle 4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57200"/>
          </a:xfrm>
          <a:ln/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（2）若今天是1号，则明天是5号。明天是5号，所以今天是1号。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Rectangle 5"/>
          <p:cNvSpPr/>
          <p:nvPr/>
        </p:nvSpPr>
        <p:spPr>
          <a:xfrm>
            <a:off x="228600" y="990600"/>
            <a:ext cx="861060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 eaLnBrk="0" hangingPunct="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判断下列推理是否正确。（主析取范式法 ） 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4" name="Text Box 6"/>
          <p:cNvSpPr txBox="1"/>
          <p:nvPr/>
        </p:nvSpPr>
        <p:spPr>
          <a:xfrm>
            <a:off x="609600" y="3625850"/>
            <a:ext cx="5181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just"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q)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5" name="Text Box 7"/>
          <p:cNvSpPr txBox="1"/>
          <p:nvPr/>
        </p:nvSpPr>
        <p:spPr>
          <a:xfrm>
            <a:off x="609600" y="4159250"/>
            <a:ext cx="4953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just"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q)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6" name="Text Box 8"/>
          <p:cNvSpPr txBox="1"/>
          <p:nvPr/>
        </p:nvSpPr>
        <p:spPr>
          <a:xfrm>
            <a:off x="609600" y="4692650"/>
            <a:ext cx="510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just"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((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7" name="Text Box 9"/>
          <p:cNvSpPr txBox="1"/>
          <p:nvPr/>
        </p:nvSpPr>
        <p:spPr>
          <a:xfrm>
            <a:off x="609600" y="5149850"/>
            <a:ext cx="472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just"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8" name="Text Box 10"/>
          <p:cNvSpPr txBox="1"/>
          <p:nvPr/>
        </p:nvSpPr>
        <p:spPr>
          <a:xfrm>
            <a:off x="609600" y="5684838"/>
            <a:ext cx="5181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just"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q)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q) 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9" name="Text Box 11"/>
          <p:cNvSpPr txBox="1"/>
          <p:nvPr/>
        </p:nvSpPr>
        <p:spPr>
          <a:xfrm>
            <a:off x="609600" y="6248400"/>
            <a:ext cx="510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just"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700" name="Text Box 12"/>
          <p:cNvSpPr txBox="1"/>
          <p:nvPr/>
        </p:nvSpPr>
        <p:spPr>
          <a:xfrm>
            <a:off x="5715000" y="5153025"/>
            <a:ext cx="3124200" cy="15525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 lvl="0" indent="0" algn="just"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主析取范式不含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1，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故不是重言式（01是成假赋值），所以推理不正确。</a:t>
            </a:r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701" name="Rectangle 13"/>
          <p:cNvSpPr/>
          <p:nvPr/>
        </p:nvSpPr>
        <p:spPr>
          <a:xfrm>
            <a:off x="76200" y="2057400"/>
            <a:ext cx="7543800" cy="1676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>
              <a:spcBef>
                <a:spcPct val="1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解：设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p: 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今天是1号，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q: 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明天是5号。</a:t>
            </a:r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1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前提：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q，q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1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结论：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1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推理的形式结构： (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q)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	</a:t>
            </a:r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>
                                            <p:txEl>
                                              <p:charRg st="23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4701">
                                            <p:txEl>
                                              <p:charRg st="23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>
                                            <p:txEl>
                                              <p:charRg st="3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4701">
                                            <p:txEl>
                                              <p:charRg st="36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>
                                            <p:txEl>
                                              <p:charRg st="46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4701">
                                            <p:txEl>
                                              <p:charRg st="46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/>
      <p:bldP spid="114695" grpId="0"/>
      <p:bldP spid="114696" grpId="0"/>
      <p:bldP spid="114697" grpId="0"/>
      <p:bldP spid="114698" grpId="0"/>
      <p:bldP spid="114699" grpId="0"/>
      <p:bldP spid="114700" grpId="0" animBg="1"/>
      <p:bldP spid="11470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b="0" dirty="0"/>
              <a:t>推理定律--重言蕴含式</a:t>
            </a:r>
            <a:endParaRPr lang="zh-CN" altLang="en-US" b="0" dirty="0"/>
          </a:p>
        </p:txBody>
      </p:sp>
      <p:sp>
        <p:nvSpPr>
          <p:cNvPr id="115716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5800" cy="5334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(1) A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A∨B                         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附加律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(2)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A∧B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A                            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化简律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(3)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 (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A→B)∧A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B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                         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假言推理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(4) (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A→B)∧┐B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┐A                    	    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拒取式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(5) (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A∨B)∧┐B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A                       	    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析取三段论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(6) (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A→B) ∧ (B→C)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(A→C)                 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假言三段论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(7) (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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B) ∧ (B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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C)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(A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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C) 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等价三段论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(8) (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A→B)∧(C→D)∧(A∨C)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(B∨D)   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构造性二难 </a:t>
            </a:r>
            <a:b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b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 (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A→B)∧(┐A→B)∧(A∨┐A)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B    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构造性二难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					 (特殊形式)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(9)(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A→B)∧(C→D)∧(┐B∨┐D)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(┐A∨┐C)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破坏性二难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关于推理定律的几点说明</a:t>
            </a:r>
            <a:endParaRPr lang="zh-CN" altLang="en-US" dirty="0"/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A, B, C </a:t>
            </a:r>
            <a:r>
              <a:rPr lang="zh-CN" altLang="en-US" dirty="0">
                <a:ea typeface="宋体" panose="02010600030101010101" pitchFamily="2" charset="-122"/>
              </a:rPr>
              <a:t>为元语言符号，代表任意的命题公式。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若一个推理的形式结构与某条推理定律对应的蕴涵式一致，则不用证明就可断定这个推理是正确的。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2.1节给出的 24 个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等值式中的每一个都派生出两条推理定律</a:t>
            </a:r>
            <a:r>
              <a:rPr lang="zh-CN" altLang="en-US" dirty="0">
                <a:ea typeface="宋体" panose="02010600030101010101" pitchFamily="2" charset="-122"/>
              </a:rPr>
              <a:t>。例如双重否定律 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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zh-CN" altLang="en-US" dirty="0">
                <a:ea typeface="宋体" panose="02010600030101010101" pitchFamily="2" charset="-122"/>
              </a:rPr>
              <a:t>产生两条推理定律 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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zh-CN" altLang="en-US" dirty="0">
                <a:ea typeface="宋体" panose="02010600030101010101" pitchFamily="2" charset="-122"/>
              </a:rPr>
              <a:t>和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dirty="0">
                <a:ea typeface="宋体" panose="02010600030101010101" pitchFamily="2" charset="-122"/>
              </a:rPr>
              <a:t>A。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由九条推理定律可以产生九条推理规则，它们构成了推理系统中的推理规则</a:t>
            </a:r>
            <a:r>
              <a:rPr lang="en-US" altLang="zh-CN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16740" name="Picture 4" descr="GIF-3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638" y="5105400"/>
            <a:ext cx="800100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3.2 自然推理系统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17764" name="Rectangle 4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334000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ea typeface="宋体" panose="02010600030101010101" pitchFamily="2" charset="-122"/>
              </a:rPr>
              <a:t>判断推理是否正确的三种方法：真值表法、等值演算法和主析取范式法。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ea typeface="宋体" panose="02010600030101010101" pitchFamily="2" charset="-122"/>
              </a:rPr>
              <a:t>当推理中包含的命题变项较多时，上述三种方法演算量太大。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ea typeface="宋体" panose="02010600030101010101" pitchFamily="2" charset="-122"/>
              </a:rPr>
              <a:t>对于由前提 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…, A</a:t>
            </a:r>
            <a:r>
              <a:rPr lang="en-US" altLang="zh-CN" baseline="-25000" dirty="0">
                <a:ea typeface="宋体" panose="02010600030101010101" pitchFamily="2" charset="-122"/>
              </a:rPr>
              <a:t>k </a:t>
            </a:r>
            <a:r>
              <a:rPr lang="zh-CN" altLang="en-US" dirty="0">
                <a:ea typeface="宋体" panose="02010600030101010101" pitchFamily="2" charset="-122"/>
              </a:rPr>
              <a:t>推 </a:t>
            </a:r>
            <a:r>
              <a:rPr lang="en-US" altLang="zh-CN" dirty="0">
                <a:ea typeface="宋体" panose="02010600030101010101" pitchFamily="2" charset="-122"/>
              </a:rPr>
              <a:t>B </a:t>
            </a:r>
            <a:r>
              <a:rPr lang="zh-CN" altLang="en-US" dirty="0">
                <a:ea typeface="宋体" panose="02010600030101010101" pitchFamily="2" charset="-122"/>
              </a:rPr>
              <a:t>的正确推理应该给出严谨的证明</a:t>
            </a:r>
            <a:r>
              <a:rPr lang="en-US" altLang="zh-CN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solidFill>
                  <a:srgbClr val="FF3300"/>
                </a:solidFill>
                <a:ea typeface="宋体" panose="02010600030101010101" pitchFamily="2" charset="-122"/>
              </a:rPr>
              <a:t>证明是一个描述推理过程的命题公式序列</a:t>
            </a:r>
            <a:r>
              <a:rPr lang="zh-CN" altLang="en-US" dirty="0">
                <a:ea typeface="宋体" panose="02010600030101010101" pitchFamily="2" charset="-122"/>
              </a:rPr>
              <a:t>，其中的每个公式或者是前提，或者是由某些前提应用推理规则得到的结论（中间结论或推理中的结论）。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64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charRg st="33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7764">
                                            <p:txEl>
                                              <p:charRg st="33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charRg st="6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7764">
                                            <p:txEl>
                                              <p:charRg st="61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charRg st="101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7764">
                                            <p:txEl>
                                              <p:charRg st="101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bldLvl="2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自然推理系统的定义</a:t>
            </a:r>
            <a:endParaRPr lang="zh-CN" altLang="en-US" dirty="0"/>
          </a:p>
        </p:txBody>
      </p:sp>
      <p:sp>
        <p:nvSpPr>
          <p:cNvPr id="21506" name="Text Box 4"/>
          <p:cNvSpPr txBox="1"/>
          <p:nvPr/>
        </p:nvSpPr>
        <p:spPr>
          <a:xfrm>
            <a:off x="228600" y="1371600"/>
            <a:ext cx="8153400" cy="28940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just">
              <a:lnSpc>
                <a:spcPct val="115000"/>
              </a:lnSpc>
              <a:spcBef>
                <a:spcPct val="15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定义3.3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自然推理系统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的定义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just">
              <a:lnSpc>
                <a:spcPct val="115000"/>
              </a:lnSpc>
              <a:spcBef>
                <a:spcPct val="15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 字母表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just">
              <a:lnSpc>
                <a:spcPct val="115000"/>
              </a:lnSpc>
              <a:spcBef>
                <a:spcPct val="15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 命题变项符号：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i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i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 algn="just">
              <a:lnSpc>
                <a:spcPct val="115000"/>
              </a:lnSpc>
              <a:spcBef>
                <a:spcPct val="15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  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联结词符号： ┐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just">
              <a:lnSpc>
                <a:spcPct val="115000"/>
              </a:lnSpc>
              <a:spcBef>
                <a:spcPct val="15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 括号与逗号：( 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,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just">
              <a:lnSpc>
                <a:spcPct val="115000"/>
              </a:lnSpc>
              <a:spcBef>
                <a:spcPct val="15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 合式公式（同定义1.6）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自然推理系统的定义</a:t>
            </a:r>
            <a:endParaRPr lang="zh-CN" altLang="en-US" dirty="0"/>
          </a:p>
        </p:txBody>
      </p:sp>
      <p:sp>
        <p:nvSpPr>
          <p:cNvPr id="22530" name="Text Box 4"/>
          <p:cNvSpPr txBox="1"/>
          <p:nvPr/>
        </p:nvSpPr>
        <p:spPr>
          <a:xfrm>
            <a:off x="457200" y="1295400"/>
            <a:ext cx="8001000" cy="4473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41325" lvl="0" indent="-441325" algn="just"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 推理规则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41325" lvl="0" indent="-441325"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前提引入规则</a:t>
            </a:r>
            <a:b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在证明的任何步骤上都可以引入前提。 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41325" lvl="0" indent="-441325"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结论引入规则</a:t>
            </a:r>
            <a:b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在证明的任何步骤上所得到的结论都可以作为后继证明的前提。 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41325" lvl="0" indent="-441325"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置换规则</a:t>
            </a:r>
            <a:b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在证明的任何步骤上，命题公式中的子公式都可以用与之等值的公式置换，得到公式序列中的又一个公式。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41325" lvl="0" indent="-441325"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自然推理系统的定义</a:t>
            </a:r>
            <a:endParaRPr lang="zh-CN" altLang="en-US" dirty="0"/>
          </a:p>
        </p:txBody>
      </p:sp>
      <p:sp>
        <p:nvSpPr>
          <p:cNvPr id="23554" name="Rectangle 4"/>
          <p:cNvSpPr>
            <a:spLocks noGrp="1"/>
          </p:cNvSpPr>
          <p:nvPr>
            <p:ph idx="1"/>
          </p:nvPr>
        </p:nvSpPr>
        <p:spPr>
          <a:xfrm>
            <a:off x="228600" y="1219200"/>
            <a:ext cx="3700463" cy="5334000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4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假言推理规则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	   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   A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 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5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附加规则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       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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endParaRPr lang="en-US" altLang="zh-CN" i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6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化简规则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       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  <p:sp>
        <p:nvSpPr>
          <p:cNvPr id="122885" name="Rectangle 5"/>
          <p:cNvSpPr/>
          <p:nvPr/>
        </p:nvSpPr>
        <p:spPr>
          <a:xfrm>
            <a:off x="3581400" y="1219200"/>
            <a:ext cx="4800600" cy="5334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>
              <a:lnSpc>
                <a:spcPct val="115000"/>
              </a:lnSpc>
              <a:spcBef>
                <a:spcPct val="15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若今天下雪，则将去滑雪。今天下雪，所以去滑雪。</a:t>
            </a:r>
            <a:b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Bef>
                <a:spcPct val="15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现在气温在冰点以下。因此，要么现在气温在冰点以下，要么现在下雨。</a:t>
            </a:r>
            <a:endParaRPr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Bef>
                <a:spcPct val="15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现在气温在冰点以下并且正在下雨。因此，现在气温在冰点以下。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8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charRg st="2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885">
                                            <p:txEl>
                                              <p:charRg st="28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charRg st="64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885">
                                            <p:txEl>
                                              <p:charRg st="64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自然推理系统的定义</a:t>
            </a:r>
            <a:endParaRPr lang="zh-CN" altLang="en-US" dirty="0"/>
          </a:p>
        </p:txBody>
      </p:sp>
      <p:sp>
        <p:nvSpPr>
          <p:cNvPr id="24578" name="Rectangle 4"/>
          <p:cNvSpPr>
            <a:spLocks noGrp="1"/>
          </p:cNvSpPr>
          <p:nvPr>
            <p:ph idx="1"/>
          </p:nvPr>
        </p:nvSpPr>
        <p:spPr>
          <a:xfrm>
            <a:off x="152400" y="1143000"/>
            <a:ext cx="3810000" cy="5486400"/>
          </a:xfrm>
          <a:ln/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7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拒取式规则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     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u="sng" dirty="0">
                <a:ea typeface="宋体" panose="02010600030101010101" pitchFamily="2" charset="-122"/>
              </a:rPr>
              <a:t> </a:t>
            </a:r>
            <a:br>
              <a:rPr lang="en-US" altLang="zh-CN" u="sng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 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endParaRPr lang="zh-CN" altLang="en-US" i="1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8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 假言三段论规则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      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</a:rPr>
              <a:t>       B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en-US" altLang="zh-CN" u="sng" dirty="0">
                <a:ea typeface="宋体" panose="02010600030101010101" pitchFamily="2" charset="-122"/>
              </a:rPr>
              <a:t> </a:t>
            </a:r>
            <a:br>
              <a:rPr lang="en-US" altLang="zh-CN" u="sng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 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endParaRPr lang="en-US" altLang="zh-CN" i="1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9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析取三段论规则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      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</a:rPr>
              <a:t>    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 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4000" dirty="0"/>
              <a:t>本章内容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grpSp>
        <p:nvGrpSpPr>
          <p:cNvPr id="7170" name="Group 94"/>
          <p:cNvGrpSpPr/>
          <p:nvPr/>
        </p:nvGrpSpPr>
        <p:grpSpPr>
          <a:xfrm>
            <a:off x="2514600" y="1752600"/>
            <a:ext cx="4343400" cy="457200"/>
            <a:chOff x="1584" y="1179"/>
            <a:chExt cx="2736" cy="288"/>
          </a:xfrm>
        </p:grpSpPr>
        <p:sp>
          <p:nvSpPr>
            <p:cNvPr id="87111" name="AutoShape 71"/>
            <p:cNvSpPr>
              <a:spLocks noChangeArrowheads="1"/>
            </p:cNvSpPr>
            <p:nvPr/>
          </p:nvSpPr>
          <p:spPr bwMode="gray">
            <a:xfrm>
              <a:off x="1584" y="117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accent2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172" name="Text Box 73"/>
            <p:cNvSpPr txBox="1"/>
            <p:nvPr/>
          </p:nvSpPr>
          <p:spPr>
            <a:xfrm>
              <a:off x="1728" y="1214"/>
              <a:ext cx="21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 algn="ctr" eaLnBrk="0" hangingPunct="0">
                <a:buClr>
                  <a:srgbClr val="000000"/>
                </a:buClr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推理的形式结构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3" name="Group 95"/>
          <p:cNvGrpSpPr/>
          <p:nvPr/>
        </p:nvGrpSpPr>
        <p:grpSpPr>
          <a:xfrm>
            <a:off x="2514600" y="2633663"/>
            <a:ext cx="4343400" cy="457200"/>
            <a:chOff x="1584" y="1659"/>
            <a:chExt cx="2736" cy="288"/>
          </a:xfrm>
        </p:grpSpPr>
        <p:sp>
          <p:nvSpPr>
            <p:cNvPr id="87116" name="AutoShape 76"/>
            <p:cNvSpPr>
              <a:spLocks noChangeArrowheads="1"/>
            </p:cNvSpPr>
            <p:nvPr/>
          </p:nvSpPr>
          <p:spPr bwMode="gray">
            <a:xfrm>
              <a:off x="1584" y="165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folHlink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175" name="Text Box 78"/>
            <p:cNvSpPr txBox="1"/>
            <p:nvPr/>
          </p:nvSpPr>
          <p:spPr>
            <a:xfrm>
              <a:off x="1728" y="1694"/>
              <a:ext cx="21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 algn="ctr" eaLnBrk="0" hangingPunct="0">
                <a:buClr>
                  <a:srgbClr val="000000"/>
                </a:buClr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自然推理系统</a:t>
              </a:r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endPara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自然推理系统的定义</a:t>
            </a:r>
            <a:endParaRPr lang="zh-CN" altLang="en-US" dirty="0"/>
          </a:p>
        </p:txBody>
      </p:sp>
      <p:sp>
        <p:nvSpPr>
          <p:cNvPr id="25602" name="Rectangle 5"/>
          <p:cNvSpPr/>
          <p:nvPr/>
        </p:nvSpPr>
        <p:spPr>
          <a:xfrm>
            <a:off x="741363" y="1143000"/>
            <a:ext cx="6802437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构造性二难推理规则</a:t>
            </a:r>
            <a:b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b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b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b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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破坏性二难推理规则</a:t>
            </a:r>
            <a:b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b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b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b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 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合取引入规则</a:t>
            </a:r>
            <a:b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b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B</a:t>
            </a:r>
            <a:b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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在自然推理系统</a:t>
            </a:r>
            <a:r>
              <a:rPr lang="en-US" altLang="zh-CN" dirty="0"/>
              <a:t>P</a:t>
            </a:r>
            <a:r>
              <a:rPr lang="zh-CN" altLang="en-US" dirty="0"/>
              <a:t>中构造证明</a:t>
            </a:r>
            <a:endParaRPr lang="zh-CN" altLang="en-US" dirty="0"/>
          </a:p>
        </p:txBody>
      </p:sp>
      <p:sp>
        <p:nvSpPr>
          <p:cNvPr id="26626" name="Rectangle 4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5410200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 altLang="zh-CN" dirty="0">
                <a:ea typeface="宋体" panose="02010600030101010101" pitchFamily="2" charset="-122"/>
              </a:rPr>
              <a:t>P </a:t>
            </a:r>
            <a:r>
              <a:rPr lang="zh-CN" altLang="en-US" dirty="0">
                <a:ea typeface="宋体" panose="02010600030101010101" pitchFamily="2" charset="-122"/>
              </a:rPr>
              <a:t>中构造证明就是由一组 </a:t>
            </a:r>
            <a:r>
              <a:rPr lang="en-US" altLang="zh-CN" dirty="0">
                <a:ea typeface="宋体" panose="02010600030101010101" pitchFamily="2" charset="-122"/>
              </a:rPr>
              <a:t>P </a:t>
            </a:r>
            <a:r>
              <a:rPr lang="zh-CN" altLang="en-US" dirty="0">
                <a:ea typeface="宋体" panose="02010600030101010101" pitchFamily="2" charset="-122"/>
              </a:rPr>
              <a:t>中公式作为前提，利用 </a:t>
            </a:r>
            <a:r>
              <a:rPr lang="en-US" altLang="zh-CN" dirty="0">
                <a:ea typeface="宋体" panose="02010600030101010101" pitchFamily="2" charset="-122"/>
              </a:rPr>
              <a:t>P </a:t>
            </a:r>
            <a:r>
              <a:rPr lang="zh-CN" altLang="en-US" dirty="0">
                <a:ea typeface="宋体" panose="02010600030101010101" pitchFamily="2" charset="-122"/>
              </a:rPr>
              <a:t>中的规则，推出结论。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ea typeface="宋体" panose="02010600030101010101" pitchFamily="2" charset="-122"/>
              </a:rPr>
              <a:t>构造形式结构 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dirty="0">
                <a:ea typeface="宋体" panose="02010600030101010101" pitchFamily="2" charset="-122"/>
              </a:rPr>
              <a:t>B </a:t>
            </a:r>
            <a:r>
              <a:rPr lang="zh-CN" altLang="en-US" dirty="0">
                <a:ea typeface="宋体" panose="02010600030101010101" pitchFamily="2" charset="-122"/>
              </a:rPr>
              <a:t>的推理的书写方法：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前提： 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…, A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结论： 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ea typeface="宋体" panose="02010600030101010101" pitchFamily="2" charset="-122"/>
              </a:rPr>
              <a:t>证明方法：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直接证明法 </a:t>
            </a:r>
            <a:endParaRPr lang="en-GB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附加前提法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归谬法（或称反证法）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3.3</a:t>
            </a:r>
            <a:endParaRPr lang="zh-CN" altLang="en-US" dirty="0"/>
          </a:p>
        </p:txBody>
      </p:sp>
      <p:sp>
        <p:nvSpPr>
          <p:cNvPr id="125956" name="Rectangle 4"/>
          <p:cNvSpPr>
            <a:spLocks noGrp="1"/>
          </p:cNvSpPr>
          <p:nvPr>
            <p:ph idx="1"/>
          </p:nvPr>
        </p:nvSpPr>
        <p:spPr>
          <a:xfrm>
            <a:off x="533400" y="1143000"/>
            <a:ext cx="7467600" cy="5410200"/>
          </a:xfrm>
          <a:ln/>
        </p:spPr>
        <p:txBody>
          <a:bodyPr wrap="square" lIns="91440" tIns="45720" rIns="91440" bIns="45720" anchor="t"/>
          <a:p>
            <a:pPr eaLnBrk="1" hangingPunct="1">
              <a:spcBef>
                <a:spcPct val="300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(1)</a:t>
            </a:r>
            <a:r>
              <a:rPr lang="zh-CN" altLang="en-US" dirty="0">
                <a:ea typeface="宋体" panose="02010600030101010101" pitchFamily="2" charset="-122"/>
              </a:rPr>
              <a:t>在自然推理系统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中构造下面推理的证明：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前提：┐</a:t>
            </a:r>
            <a:r>
              <a:rPr lang="en-US" altLang="zh-CN" dirty="0">
                <a:ea typeface="宋体" panose="02010600030101010101" pitchFamily="2" charset="-122"/>
              </a:rPr>
              <a:t>p∨q, r∨┐q ,r→s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结论：</a:t>
            </a:r>
            <a:r>
              <a:rPr lang="en-US" altLang="zh-CN" dirty="0">
                <a:ea typeface="宋体" panose="02010600030101010101" pitchFamily="2" charset="-122"/>
              </a:rPr>
              <a:t>p→s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① ┐</a:t>
            </a:r>
            <a:r>
              <a:rPr lang="en-US" altLang="zh-CN" dirty="0">
                <a:ea typeface="宋体" panose="02010600030101010101" pitchFamily="2" charset="-122"/>
              </a:rPr>
              <a:t>p∨q    			</a:t>
            </a:r>
            <a:r>
              <a:rPr lang="zh-CN" altLang="en-US" dirty="0">
                <a:ea typeface="宋体" panose="02010600030101010101" pitchFamily="2" charset="-122"/>
              </a:rPr>
              <a:t>前提引入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② </a:t>
            </a:r>
            <a:r>
              <a:rPr lang="en-US" altLang="zh-CN" dirty="0">
                <a:ea typeface="宋体" panose="02010600030101010101" pitchFamily="2" charset="-122"/>
              </a:rPr>
              <a:t>p→q      			①</a:t>
            </a:r>
            <a:r>
              <a:rPr lang="zh-CN" altLang="en-US" dirty="0">
                <a:ea typeface="宋体" panose="02010600030101010101" pitchFamily="2" charset="-122"/>
              </a:rPr>
              <a:t>置换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③ </a:t>
            </a:r>
            <a:r>
              <a:rPr lang="en-US" altLang="zh-CN" dirty="0">
                <a:ea typeface="宋体" panose="02010600030101010101" pitchFamily="2" charset="-122"/>
              </a:rPr>
              <a:t>r∨┐q    			</a:t>
            </a:r>
            <a:r>
              <a:rPr lang="zh-CN" altLang="en-US" dirty="0">
                <a:ea typeface="宋体" panose="02010600030101010101" pitchFamily="2" charset="-122"/>
              </a:rPr>
              <a:t>前提引入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④ </a:t>
            </a:r>
            <a:r>
              <a:rPr lang="en-US" altLang="zh-CN" dirty="0">
                <a:ea typeface="宋体" panose="02010600030101010101" pitchFamily="2" charset="-122"/>
              </a:rPr>
              <a:t>q→r      			③</a:t>
            </a:r>
            <a:r>
              <a:rPr lang="zh-CN" altLang="en-US" dirty="0">
                <a:ea typeface="宋体" panose="02010600030101010101" pitchFamily="2" charset="-122"/>
              </a:rPr>
              <a:t>置换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⑤ </a:t>
            </a:r>
            <a:r>
              <a:rPr lang="en-US" altLang="zh-CN" dirty="0">
                <a:ea typeface="宋体" panose="02010600030101010101" pitchFamily="2" charset="-122"/>
              </a:rPr>
              <a:t>p→r      			②④</a:t>
            </a:r>
            <a:r>
              <a:rPr lang="zh-CN" altLang="en-US" dirty="0">
                <a:ea typeface="宋体" panose="02010600030101010101" pitchFamily="2" charset="-122"/>
              </a:rPr>
              <a:t>假言三段论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⑥ </a:t>
            </a:r>
            <a:r>
              <a:rPr lang="en-US" altLang="zh-CN" dirty="0">
                <a:ea typeface="宋体" panose="02010600030101010101" pitchFamily="2" charset="-122"/>
              </a:rPr>
              <a:t>r→s      			</a:t>
            </a:r>
            <a:r>
              <a:rPr lang="zh-CN" altLang="en-US" dirty="0">
                <a:ea typeface="宋体" panose="02010600030101010101" pitchFamily="2" charset="-122"/>
              </a:rPr>
              <a:t>前提引入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⑦ </a:t>
            </a:r>
            <a:r>
              <a:rPr lang="en-US" altLang="zh-CN" dirty="0">
                <a:ea typeface="宋体" panose="02010600030101010101" pitchFamily="2" charset="-122"/>
              </a:rPr>
              <a:t>p→s     			 ⑤⑥</a:t>
            </a:r>
            <a:r>
              <a:rPr lang="zh-CN" altLang="en-US" dirty="0">
                <a:ea typeface="宋体" panose="02010600030101010101" pitchFamily="2" charset="-122"/>
              </a:rPr>
              <a:t>假言三段论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6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charRg st="5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6">
                                            <p:txEl>
                                              <p:charRg st="51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charRg st="7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6">
                                            <p:txEl>
                                              <p:charRg st="70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charRg st="89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6">
                                            <p:txEl>
                                              <p:charRg st="89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charRg st="10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56">
                                            <p:txEl>
                                              <p:charRg st="108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charRg st="127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56">
                                            <p:txEl>
                                              <p:charRg st="127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charRg st="150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956">
                                            <p:txEl>
                                              <p:charRg st="150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charRg st="170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956">
                                            <p:txEl>
                                              <p:charRg st="170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3.3</a:t>
            </a:r>
            <a:endParaRPr lang="zh-CN" altLang="en-US" dirty="0"/>
          </a:p>
        </p:txBody>
      </p:sp>
      <p:sp>
        <p:nvSpPr>
          <p:cNvPr id="126980" name="Rectangle 4"/>
          <p:cNvSpPr>
            <a:spLocks noGrp="1"/>
          </p:cNvSpPr>
          <p:nvPr>
            <p:ph idx="1"/>
          </p:nvPr>
        </p:nvSpPr>
        <p:spPr>
          <a:xfrm>
            <a:off x="533400" y="1066800"/>
            <a:ext cx="7467600" cy="5410200"/>
          </a:xfrm>
          <a:ln/>
        </p:spPr>
        <p:txBody>
          <a:bodyPr wrap="square" lIns="91440" tIns="45720" rIns="91440" bIns="45720" anchor="t"/>
          <a:p>
            <a:pPr eaLnBrk="1" hangingPunct="1">
              <a:spcBef>
                <a:spcPct val="300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(2)</a:t>
            </a:r>
            <a:r>
              <a:rPr lang="zh-CN" altLang="en-US" dirty="0">
                <a:ea typeface="宋体" panose="02010600030101010101" pitchFamily="2" charset="-122"/>
              </a:rPr>
              <a:t>在自然推理系统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中构造下面推理的证明：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前提：</a:t>
            </a:r>
            <a:r>
              <a:rPr lang="en-US" altLang="zh-CN" dirty="0">
                <a:ea typeface="宋体" panose="02010600030101010101" pitchFamily="2" charset="-122"/>
              </a:rPr>
              <a:t>p→(q→r), p∧q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结论： </a:t>
            </a:r>
            <a:r>
              <a:rPr lang="en-US" altLang="zh-CN" dirty="0">
                <a:ea typeface="宋体" panose="02010600030101010101" pitchFamily="2" charset="-122"/>
              </a:rPr>
              <a:t>┐r→s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① </a:t>
            </a:r>
            <a:r>
              <a:rPr lang="en-US" altLang="zh-CN" dirty="0">
                <a:ea typeface="宋体" panose="02010600030101010101" pitchFamily="2" charset="-122"/>
              </a:rPr>
              <a:t>p→(q→r)    			</a:t>
            </a:r>
            <a:r>
              <a:rPr lang="zh-CN" altLang="en-US" dirty="0">
                <a:ea typeface="宋体" panose="02010600030101010101" pitchFamily="2" charset="-122"/>
              </a:rPr>
              <a:t>前提引入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② </a:t>
            </a:r>
            <a:r>
              <a:rPr lang="en-US" altLang="zh-CN" dirty="0">
                <a:ea typeface="宋体" panose="02010600030101010101" pitchFamily="2" charset="-122"/>
              </a:rPr>
              <a:t>p∧q</a:t>
            </a:r>
            <a:r>
              <a:rPr lang="zh-CN" altLang="en-US" dirty="0">
                <a:ea typeface="宋体" panose="02010600030101010101" pitchFamily="2" charset="-122"/>
              </a:rPr>
              <a:t> 	</a:t>
            </a:r>
            <a:r>
              <a:rPr lang="en-US" altLang="zh-CN" dirty="0">
                <a:ea typeface="宋体" panose="02010600030101010101" pitchFamily="2" charset="-122"/>
              </a:rPr>
              <a:t>      			</a:t>
            </a:r>
            <a:r>
              <a:rPr lang="zh-CN" altLang="en-US" dirty="0">
                <a:ea typeface="宋体" panose="02010600030101010101" pitchFamily="2" charset="-122"/>
              </a:rPr>
              <a:t>前提引入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③ </a:t>
            </a:r>
            <a:r>
              <a:rPr lang="en-US" altLang="zh-CN" dirty="0">
                <a:ea typeface="宋体" panose="02010600030101010101" pitchFamily="2" charset="-122"/>
              </a:rPr>
              <a:t>p    					</a:t>
            </a:r>
            <a:r>
              <a:rPr lang="zh-CN" altLang="en-US" dirty="0">
                <a:ea typeface="宋体" panose="02010600030101010101" pitchFamily="2" charset="-122"/>
              </a:rPr>
              <a:t>②化简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④ </a:t>
            </a:r>
            <a:r>
              <a:rPr lang="en-US" altLang="zh-CN" dirty="0">
                <a:ea typeface="宋体" panose="02010600030101010101" pitchFamily="2" charset="-122"/>
              </a:rPr>
              <a:t>q      				</a:t>
            </a:r>
            <a:r>
              <a:rPr lang="zh-CN" altLang="en-US" dirty="0">
                <a:ea typeface="宋体" panose="02010600030101010101" pitchFamily="2" charset="-122"/>
              </a:rPr>
              <a:t>②化简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⑤ </a:t>
            </a:r>
            <a:r>
              <a:rPr lang="en-US" altLang="zh-CN" dirty="0">
                <a:ea typeface="宋体" panose="02010600030101010101" pitchFamily="2" charset="-122"/>
              </a:rPr>
              <a:t>q→r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 	    			</a:t>
            </a:r>
            <a:r>
              <a:rPr lang="zh-CN" altLang="en-US" dirty="0">
                <a:ea typeface="宋体" panose="02010600030101010101" pitchFamily="2" charset="-122"/>
              </a:rPr>
              <a:t>①</a:t>
            </a:r>
            <a:r>
              <a:rPr lang="en-US" altLang="zh-CN" dirty="0">
                <a:ea typeface="宋体" panose="02010600030101010101" pitchFamily="2" charset="-122"/>
              </a:rPr>
              <a:t>③</a:t>
            </a:r>
            <a:r>
              <a:rPr lang="zh-CN" altLang="en-US" dirty="0">
                <a:ea typeface="宋体" panose="02010600030101010101" pitchFamily="2" charset="-122"/>
              </a:rPr>
              <a:t>假言推理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⑥ </a:t>
            </a:r>
            <a:r>
              <a:rPr lang="en-US" altLang="zh-CN" dirty="0">
                <a:ea typeface="宋体" panose="02010600030101010101" pitchFamily="2" charset="-122"/>
              </a:rPr>
              <a:t>r      				</a:t>
            </a:r>
            <a:r>
              <a:rPr lang="zh-CN" altLang="en-US" dirty="0">
                <a:ea typeface="宋体" panose="02010600030101010101" pitchFamily="2" charset="-122"/>
              </a:rPr>
              <a:t>④⑤假言推理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⑦ </a:t>
            </a:r>
            <a:r>
              <a:rPr lang="en-US" altLang="zh-CN" dirty="0">
                <a:ea typeface="宋体" panose="02010600030101010101" pitchFamily="2" charset="-122"/>
              </a:rPr>
              <a:t>r∨s	     			⑥</a:t>
            </a:r>
            <a:r>
              <a:rPr lang="zh-CN" altLang="en-US" dirty="0">
                <a:ea typeface="宋体" panose="02010600030101010101" pitchFamily="2" charset="-122"/>
              </a:rPr>
              <a:t>附加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⑧ </a:t>
            </a:r>
            <a:r>
              <a:rPr lang="en-US" altLang="zh-CN" dirty="0">
                <a:ea typeface="宋体" panose="02010600030101010101" pitchFamily="2" charset="-122"/>
              </a:rPr>
              <a:t>┐r→s				</a:t>
            </a:r>
            <a:r>
              <a:rPr lang="zh-CN" altLang="en-US" dirty="0">
                <a:ea typeface="宋体" panose="02010600030101010101" pitchFamily="2" charset="-122"/>
              </a:rPr>
              <a:t>⑦置换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charRg st="5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0">
                                            <p:txEl>
                                              <p:charRg st="5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charRg st="7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0">
                                            <p:txEl>
                                              <p:charRg st="72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charRg st="94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0">
                                            <p:txEl>
                                              <p:charRg st="94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charRg st="11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980">
                                            <p:txEl>
                                              <p:charRg st="110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charRg st="127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980">
                                            <p:txEl>
                                              <p:charRg st="127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charRg st="151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980">
                                            <p:txEl>
                                              <p:charRg st="151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charRg st="171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6980">
                                            <p:txEl>
                                              <p:charRg st="171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charRg st="189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6980">
                                            <p:txEl>
                                              <p:charRg st="189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3.4</a:t>
            </a:r>
            <a:endParaRPr lang="en-US" altLang="zh-CN" dirty="0"/>
          </a:p>
        </p:txBody>
      </p:sp>
      <p:sp>
        <p:nvSpPr>
          <p:cNvPr id="128004" name="Text Box 4"/>
          <p:cNvSpPr txBox="1"/>
          <p:nvPr/>
        </p:nvSpPr>
        <p:spPr>
          <a:xfrm>
            <a:off x="381000" y="990600"/>
            <a:ext cx="8066088" cy="18653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lnSpc>
                <a:spcPct val="120000"/>
              </a:lnSpc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在自然推理系统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中构造下面推理的证明： </a:t>
            </a:r>
            <a:b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若数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是实数，则它不是有理数就是无理数；若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不能表示成分数，则它不是有理数；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是实数且它不能表示成分数。所以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是无理数。 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005" name="Rectangle 5"/>
          <p:cNvSpPr>
            <a:spLocks noGrp="1"/>
          </p:cNvSpPr>
          <p:nvPr>
            <p:ph idx="1"/>
          </p:nvPr>
        </p:nvSpPr>
        <p:spPr>
          <a:xfrm>
            <a:off x="533400" y="2895600"/>
            <a:ext cx="8153400" cy="3733800"/>
          </a:xfrm>
          <a:ln/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构造证明：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  </a:t>
            </a:r>
            <a:r>
              <a:rPr lang="zh-CN" altLang="en-US" dirty="0">
                <a:ea typeface="宋体" panose="02010600030101010101" pitchFamily="2" charset="-122"/>
              </a:rPr>
              <a:t>将简单命题符号化：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  设 </a:t>
            </a:r>
            <a:r>
              <a:rPr lang="en-US" altLang="zh-CN" dirty="0">
                <a:ea typeface="宋体" panose="02010600030101010101" pitchFamily="2" charset="-122"/>
              </a:rPr>
              <a:t>p：a</a:t>
            </a:r>
            <a:r>
              <a:rPr lang="zh-CN" altLang="en-US" dirty="0">
                <a:ea typeface="宋体" panose="02010600030101010101" pitchFamily="2" charset="-122"/>
              </a:rPr>
              <a:t>是实数。             </a:t>
            </a:r>
            <a:r>
              <a:rPr lang="en-US" altLang="zh-CN" dirty="0">
                <a:ea typeface="宋体" panose="02010600030101010101" pitchFamily="2" charset="-122"/>
              </a:rPr>
              <a:t>q：a</a:t>
            </a:r>
            <a:r>
              <a:rPr lang="zh-CN" altLang="en-US" dirty="0">
                <a:ea typeface="宋体" panose="02010600030101010101" pitchFamily="2" charset="-122"/>
              </a:rPr>
              <a:t>是有理数。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       </a:t>
            </a:r>
            <a:r>
              <a:rPr lang="en-US" altLang="zh-CN" dirty="0">
                <a:ea typeface="宋体" panose="02010600030101010101" pitchFamily="2" charset="-122"/>
              </a:rPr>
              <a:t>r：a</a:t>
            </a:r>
            <a:r>
              <a:rPr lang="zh-CN" altLang="en-US" dirty="0">
                <a:ea typeface="宋体" panose="02010600030101010101" pitchFamily="2" charset="-122"/>
              </a:rPr>
              <a:t>是无理数。          </a:t>
            </a:r>
            <a:r>
              <a:rPr lang="en-US" altLang="zh-CN" dirty="0">
                <a:ea typeface="宋体" panose="02010600030101010101" pitchFamily="2" charset="-122"/>
              </a:rPr>
              <a:t>s：a</a:t>
            </a:r>
            <a:r>
              <a:rPr lang="zh-CN" altLang="en-US" dirty="0">
                <a:ea typeface="宋体" panose="02010600030101010101" pitchFamily="2" charset="-122"/>
              </a:rPr>
              <a:t>能表示成分数。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形式结构：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    前提：</a:t>
            </a:r>
            <a:r>
              <a:rPr lang="en-US" altLang="zh-CN" dirty="0">
                <a:ea typeface="宋体" panose="02010600030101010101" pitchFamily="2" charset="-122"/>
              </a:rPr>
              <a:t>p→(q∨r), ┐s→┐q, p∧┐s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结论：</a:t>
            </a:r>
            <a:r>
              <a:rPr lang="en-US" altLang="zh-CN" dirty="0">
                <a:ea typeface="宋体" panose="02010600030101010101" pitchFamily="2" charset="-122"/>
              </a:rPr>
              <a:t>r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800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charRg st="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8005">
                                            <p:txEl>
                                              <p:charRg st="6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charRg st="9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8005">
                                            <p:txEl>
                                              <p:charRg st="90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charRg st="10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8005">
                                            <p:txEl>
                                              <p:charRg st="100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3.4</a:t>
            </a:r>
            <a:endParaRPr lang="en-US" altLang="zh-CN" dirty="0"/>
          </a:p>
        </p:txBody>
      </p:sp>
      <p:sp>
        <p:nvSpPr>
          <p:cNvPr id="129028" name="Rectangle 4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4876800"/>
          </a:xfrm>
          <a:ln/>
        </p:spPr>
        <p:txBody>
          <a:bodyPr wrap="square" lIns="91440" tIns="45720" rIns="91440" bIns="45720" anchor="t"/>
          <a:p>
            <a:pPr eaLnBrk="1" hangingPunct="1">
              <a:spcBef>
                <a:spcPct val="45000"/>
              </a:spcBef>
              <a:buNone/>
            </a:pPr>
            <a:r>
              <a:rPr lang="zh-CN" altLang="en-US" dirty="0"/>
              <a:t>① </a:t>
            </a:r>
            <a:r>
              <a:rPr lang="en-US" altLang="zh-CN" dirty="0"/>
              <a:t>p∧┐s    				</a:t>
            </a:r>
            <a:r>
              <a:rPr lang="zh-CN" altLang="en-US" dirty="0"/>
              <a:t>前提引入 </a:t>
            </a:r>
            <a:endParaRPr lang="zh-CN" altLang="en-US" dirty="0"/>
          </a:p>
          <a:p>
            <a:pPr eaLnBrk="1" hangingPunct="1">
              <a:spcBef>
                <a:spcPct val="45000"/>
              </a:spcBef>
              <a:buNone/>
            </a:pPr>
            <a:r>
              <a:rPr lang="zh-CN" altLang="en-US" dirty="0"/>
              <a:t>② </a:t>
            </a:r>
            <a:r>
              <a:rPr lang="en-US" altLang="zh-CN" dirty="0"/>
              <a:t>p         				①</a:t>
            </a:r>
            <a:r>
              <a:rPr lang="zh-CN" altLang="en-US" dirty="0"/>
              <a:t>化简 </a:t>
            </a:r>
            <a:endParaRPr lang="zh-CN" altLang="en-US" dirty="0"/>
          </a:p>
          <a:p>
            <a:pPr eaLnBrk="1" hangingPunct="1">
              <a:spcBef>
                <a:spcPct val="45000"/>
              </a:spcBef>
              <a:buNone/>
            </a:pPr>
            <a:r>
              <a:rPr lang="zh-CN" altLang="en-US" dirty="0"/>
              <a:t>③ ┐</a:t>
            </a:r>
            <a:r>
              <a:rPr lang="en-US" altLang="zh-CN" dirty="0"/>
              <a:t>s       				①</a:t>
            </a:r>
            <a:r>
              <a:rPr lang="zh-CN" altLang="en-US" dirty="0"/>
              <a:t>化简 </a:t>
            </a:r>
            <a:endParaRPr lang="zh-CN" altLang="en-US" dirty="0"/>
          </a:p>
          <a:p>
            <a:pPr eaLnBrk="1" hangingPunct="1">
              <a:spcBef>
                <a:spcPct val="45000"/>
              </a:spcBef>
              <a:buNone/>
            </a:pPr>
            <a:r>
              <a:rPr lang="zh-CN" altLang="en-US" dirty="0"/>
              <a:t>④ </a:t>
            </a:r>
            <a:r>
              <a:rPr lang="en-US" altLang="zh-CN" dirty="0"/>
              <a:t>p→(q∨r) 				</a:t>
            </a:r>
            <a:r>
              <a:rPr lang="zh-CN" altLang="en-US" dirty="0"/>
              <a:t>前提引入</a:t>
            </a:r>
            <a:endParaRPr lang="zh-CN" altLang="en-US" dirty="0"/>
          </a:p>
          <a:p>
            <a:pPr eaLnBrk="1" hangingPunct="1">
              <a:spcBef>
                <a:spcPct val="45000"/>
              </a:spcBef>
              <a:buNone/>
            </a:pPr>
            <a:r>
              <a:rPr lang="zh-CN" altLang="en-US" dirty="0"/>
              <a:t>⑤ </a:t>
            </a:r>
            <a:r>
              <a:rPr lang="en-US" altLang="zh-CN" dirty="0"/>
              <a:t>q∨r      				②④</a:t>
            </a:r>
            <a:r>
              <a:rPr lang="zh-CN" altLang="en-US" dirty="0"/>
              <a:t>假言推理 </a:t>
            </a:r>
            <a:endParaRPr lang="zh-CN" altLang="en-US" dirty="0"/>
          </a:p>
          <a:p>
            <a:pPr eaLnBrk="1" hangingPunct="1">
              <a:spcBef>
                <a:spcPct val="45000"/>
              </a:spcBef>
              <a:buNone/>
            </a:pPr>
            <a:r>
              <a:rPr lang="zh-CN" altLang="en-US" dirty="0"/>
              <a:t>⑥ ┐</a:t>
            </a:r>
            <a:r>
              <a:rPr lang="en-US" altLang="zh-CN" dirty="0"/>
              <a:t>s→┐q  				</a:t>
            </a:r>
            <a:r>
              <a:rPr lang="zh-CN" altLang="en-US" dirty="0"/>
              <a:t>前提引入 </a:t>
            </a:r>
            <a:endParaRPr lang="zh-CN" altLang="en-US" dirty="0"/>
          </a:p>
          <a:p>
            <a:pPr eaLnBrk="1" hangingPunct="1">
              <a:spcBef>
                <a:spcPct val="45000"/>
              </a:spcBef>
              <a:buNone/>
            </a:pPr>
            <a:r>
              <a:rPr lang="zh-CN" altLang="en-US" dirty="0"/>
              <a:t>⑦ ┐</a:t>
            </a:r>
            <a:r>
              <a:rPr lang="en-US" altLang="zh-CN" dirty="0"/>
              <a:t>q       				③⑥</a:t>
            </a:r>
            <a:r>
              <a:rPr lang="zh-CN" altLang="en-US" dirty="0"/>
              <a:t>假言推理 </a:t>
            </a:r>
            <a:endParaRPr lang="zh-CN" altLang="en-US" dirty="0"/>
          </a:p>
          <a:p>
            <a:pPr eaLnBrk="1" hangingPunct="1">
              <a:spcBef>
                <a:spcPct val="45000"/>
              </a:spcBef>
              <a:buNone/>
            </a:pPr>
            <a:r>
              <a:rPr lang="zh-CN" altLang="en-US" dirty="0"/>
              <a:t>⑧ </a:t>
            </a:r>
            <a:r>
              <a:rPr lang="en-US" altLang="zh-CN" dirty="0"/>
              <a:t>r         				⑤⑦</a:t>
            </a:r>
            <a:r>
              <a:rPr lang="zh-CN" altLang="en-US" dirty="0"/>
              <a:t>析取三段论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charRg st="2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8">
                                            <p:txEl>
                                              <p:charRg st="2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charRg st="4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8">
                                            <p:txEl>
                                              <p:charRg st="41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charRg st="6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28">
                                            <p:txEl>
                                              <p:charRg st="61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charRg st="8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28">
                                            <p:txEl>
                                              <p:charRg st="80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charRg st="103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28">
                                            <p:txEl>
                                              <p:charRg st="103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charRg st="122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9028">
                                            <p:txEl>
                                              <p:charRg st="122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charRg st="145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9028">
                                            <p:txEl>
                                              <p:charRg st="145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附加前提法</a:t>
            </a:r>
            <a:endParaRPr lang="zh-CN" altLang="en-US" dirty="0"/>
          </a:p>
        </p:txBody>
      </p:sp>
      <p:sp>
        <p:nvSpPr>
          <p:cNvPr id="13005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ea typeface="宋体" panose="02010600030101010101" pitchFamily="2" charset="-122"/>
              </a:rPr>
              <a:t>有时推理的形式结构具有如下形式 ：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前提：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…, A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结论：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ea typeface="宋体" panose="02010600030101010101" pitchFamily="2" charset="-122"/>
              </a:rPr>
              <a:t>可将结论中的前件也作为推理的前提，使结论只为</a:t>
            </a:r>
            <a:r>
              <a:rPr lang="en-US" altLang="zh-CN" dirty="0">
                <a:ea typeface="宋体" panose="02010600030101010101" pitchFamily="2" charset="-122"/>
              </a:rPr>
              <a:t>B。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前提：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…, A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, C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结论：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ea typeface="宋体" panose="02010600030101010101" pitchFamily="2" charset="-122"/>
              </a:rPr>
              <a:t>理由： (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</a:rPr>
              <a:t>(C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</a:rPr>
              <a:t>B)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     	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</a:rPr>
              <a:t>( 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ea typeface="宋体" panose="02010600030101010101" pitchFamily="2" charset="-122"/>
              </a:rPr>
              <a:t>B)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	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</a:rPr>
              <a:t>( 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C)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      	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ea typeface="宋体" panose="02010600030101010101" pitchFamily="2" charset="-122"/>
              </a:rPr>
              <a:t> (A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C)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charRg st="42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charRg st="42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charRg st="9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charRg st="92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charRg st="115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0051">
                                            <p:txEl>
                                              <p:charRg st="115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charRg st="147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0051">
                                            <p:txEl>
                                              <p:charRg st="147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charRg st="17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0051">
                                            <p:txEl>
                                              <p:charRg st="178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3.5</a:t>
            </a:r>
            <a:endParaRPr lang="en-US" altLang="zh-CN" dirty="0"/>
          </a:p>
        </p:txBody>
      </p:sp>
      <p:sp>
        <p:nvSpPr>
          <p:cNvPr id="13107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在自然推理系统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中构造下面推理的证明。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    如果小张和小王去看电影，则小李也去看电影；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小赵不去看电影或小张去看电影；小王去看电影。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所以，当小赵去看电影时，小李也去看电影。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构造证明：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(1) </a:t>
            </a:r>
            <a:r>
              <a:rPr lang="zh-CN" altLang="en-US" dirty="0">
                <a:ea typeface="宋体" panose="02010600030101010101" pitchFamily="2" charset="-122"/>
              </a:rPr>
              <a:t>将简单命题符号化：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      设 	</a:t>
            </a:r>
            <a:r>
              <a:rPr lang="en-US" altLang="zh-CN" dirty="0">
                <a:ea typeface="宋体" panose="02010600030101010101" pitchFamily="2" charset="-122"/>
              </a:rPr>
              <a:t>p: </a:t>
            </a:r>
            <a:r>
              <a:rPr lang="zh-CN" altLang="en-US" dirty="0">
                <a:ea typeface="宋体" panose="02010600030101010101" pitchFamily="2" charset="-122"/>
              </a:rPr>
              <a:t>小张去看电影。 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       	</a:t>
            </a:r>
            <a:r>
              <a:rPr lang="en-US" altLang="zh-CN" dirty="0">
                <a:ea typeface="宋体" panose="02010600030101010101" pitchFamily="2" charset="-122"/>
              </a:rPr>
              <a:t>q: </a:t>
            </a:r>
            <a:r>
              <a:rPr lang="zh-CN" altLang="en-US" dirty="0">
                <a:ea typeface="宋体" panose="02010600030101010101" pitchFamily="2" charset="-122"/>
              </a:rPr>
              <a:t>小王去看电影。 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       	</a:t>
            </a:r>
            <a:r>
              <a:rPr lang="en-US" altLang="zh-CN" dirty="0">
                <a:ea typeface="宋体" panose="02010600030101010101" pitchFamily="2" charset="-122"/>
              </a:rPr>
              <a:t>r: </a:t>
            </a:r>
            <a:r>
              <a:rPr lang="zh-CN" altLang="en-US" dirty="0">
                <a:ea typeface="宋体" panose="02010600030101010101" pitchFamily="2" charset="-122"/>
              </a:rPr>
              <a:t>小李去看电影。 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       	</a:t>
            </a:r>
            <a:r>
              <a:rPr lang="en-US" altLang="zh-CN" dirty="0">
                <a:ea typeface="宋体" panose="02010600030101010101" pitchFamily="2" charset="-122"/>
              </a:rPr>
              <a:t>s: </a:t>
            </a:r>
            <a:r>
              <a:rPr lang="zh-CN" altLang="en-US" dirty="0">
                <a:ea typeface="宋体" panose="02010600030101010101" pitchFamily="2" charset="-122"/>
              </a:rPr>
              <a:t>小赵去看电影。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charRg st="2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1075">
                                            <p:txEl>
                                              <p:charRg st="20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charRg st="9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1075">
                                            <p:txEl>
                                              <p:charRg st="90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charRg st="9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1075">
                                            <p:txEl>
                                              <p:charRg st="96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charRg st="110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1075">
                                            <p:txEl>
                                              <p:charRg st="110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例题</a:t>
            </a:r>
            <a:r>
              <a:rPr lang="en-US" altLang="zh-CN" dirty="0"/>
              <a:t>3.5</a:t>
            </a:r>
            <a:endParaRPr lang="en-US" altLang="zh-CN" dirty="0"/>
          </a:p>
        </p:txBody>
      </p:sp>
      <p:sp>
        <p:nvSpPr>
          <p:cNvPr id="132099" name="Rectangle 3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5376862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形式结构：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 	 前提：(</a:t>
            </a:r>
            <a:r>
              <a:rPr lang="en-US" altLang="zh-CN" dirty="0">
                <a:ea typeface="宋体" panose="02010600030101010101" pitchFamily="2" charset="-122"/>
              </a:rPr>
              <a:t>p∧q)→r, ┐s∨p, q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 </a:t>
            </a:r>
            <a:r>
              <a:rPr lang="zh-CN" altLang="en-US" dirty="0">
                <a:ea typeface="宋体" panose="02010600030101010101" pitchFamily="2" charset="-122"/>
              </a:rPr>
              <a:t>结论：</a:t>
            </a:r>
            <a:r>
              <a:rPr lang="en-US" altLang="zh-CN" dirty="0">
                <a:ea typeface="宋体" panose="02010600030101010101" pitchFamily="2" charset="-122"/>
              </a:rPr>
              <a:t>s→r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证明：用附加前提证明法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①  s         			</a:t>
            </a:r>
            <a:r>
              <a:rPr lang="zh-CN" altLang="en-US" dirty="0">
                <a:ea typeface="宋体" panose="02010600030101010101" pitchFamily="2" charset="-122"/>
              </a:rPr>
              <a:t>附加前提引入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②  ┐</a:t>
            </a:r>
            <a:r>
              <a:rPr lang="en-US" altLang="zh-CN" dirty="0">
                <a:ea typeface="宋体" panose="02010600030101010101" pitchFamily="2" charset="-122"/>
              </a:rPr>
              <a:t>s∨p    			</a:t>
            </a:r>
            <a:r>
              <a:rPr lang="zh-CN" altLang="en-US" dirty="0">
                <a:ea typeface="宋体" panose="02010600030101010101" pitchFamily="2" charset="-122"/>
              </a:rPr>
              <a:t>前提引入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③  </a:t>
            </a:r>
            <a:r>
              <a:rPr lang="en-US" altLang="zh-CN" dirty="0">
                <a:ea typeface="宋体" panose="02010600030101010101" pitchFamily="2" charset="-122"/>
              </a:rPr>
              <a:t>p         			①②</a:t>
            </a:r>
            <a:r>
              <a:rPr lang="zh-CN" altLang="en-US" dirty="0">
                <a:ea typeface="宋体" panose="02010600030101010101" pitchFamily="2" charset="-122"/>
              </a:rPr>
              <a:t>析取三段论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④  (</a:t>
            </a:r>
            <a:r>
              <a:rPr lang="en-US" altLang="zh-CN" dirty="0">
                <a:ea typeface="宋体" panose="02010600030101010101" pitchFamily="2" charset="-122"/>
              </a:rPr>
              <a:t>p∧q)→r 			</a:t>
            </a:r>
            <a:r>
              <a:rPr lang="zh-CN" altLang="en-US" dirty="0">
                <a:ea typeface="宋体" panose="02010600030101010101" pitchFamily="2" charset="-122"/>
              </a:rPr>
              <a:t>前提引入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⑤  </a:t>
            </a:r>
            <a:r>
              <a:rPr lang="en-US" altLang="zh-CN" dirty="0">
                <a:ea typeface="宋体" panose="02010600030101010101" pitchFamily="2" charset="-122"/>
              </a:rPr>
              <a:t>q         			</a:t>
            </a:r>
            <a:r>
              <a:rPr lang="zh-CN" altLang="en-US" dirty="0">
                <a:ea typeface="宋体" panose="02010600030101010101" pitchFamily="2" charset="-122"/>
              </a:rPr>
              <a:t>前提引入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⑥  </a:t>
            </a:r>
            <a:r>
              <a:rPr lang="en-US" altLang="zh-CN" dirty="0">
                <a:ea typeface="宋体" panose="02010600030101010101" pitchFamily="2" charset="-122"/>
              </a:rPr>
              <a:t>p∧q      			③⑤</a:t>
            </a:r>
            <a:r>
              <a:rPr lang="zh-CN" altLang="en-US" dirty="0">
                <a:ea typeface="宋体" panose="02010600030101010101" pitchFamily="2" charset="-122"/>
              </a:rPr>
              <a:t>合取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⑦  </a:t>
            </a:r>
            <a:r>
              <a:rPr lang="en-US" altLang="zh-CN" dirty="0">
                <a:ea typeface="宋体" panose="02010600030101010101" pitchFamily="2" charset="-122"/>
              </a:rPr>
              <a:t>r         			④⑥</a:t>
            </a:r>
            <a:r>
              <a:rPr lang="zh-CN" altLang="en-US" dirty="0">
                <a:ea typeface="宋体" panose="02010600030101010101" pitchFamily="2" charset="-122"/>
              </a:rPr>
              <a:t>假言推理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1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charRg st="1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4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charRg st="43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6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2099">
                                            <p:txEl>
                                              <p:charRg st="60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84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2099">
                                            <p:txEl>
                                              <p:charRg st="84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104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2099">
                                            <p:txEl>
                                              <p:charRg st="104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12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2099">
                                            <p:txEl>
                                              <p:charRg st="129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149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2099">
                                            <p:txEl>
                                              <p:charRg st="149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171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2099">
                                            <p:txEl>
                                              <p:charRg st="171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192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2099">
                                            <p:txEl>
                                              <p:charRg st="192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4000" dirty="0">
                <a:solidFill>
                  <a:schemeClr val="tx2"/>
                </a:solidFill>
              </a:rPr>
              <a:t>归谬法（反证法）</a:t>
            </a:r>
            <a:endParaRPr lang="zh-CN" altLang="en-US" sz="4000" dirty="0">
              <a:solidFill>
                <a:schemeClr val="tx2"/>
              </a:solidFill>
            </a:endParaRPr>
          </a:p>
        </p:txBody>
      </p:sp>
      <p:sp>
        <p:nvSpPr>
          <p:cNvPr id="1341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ea typeface="宋体" panose="02010600030101010101" pitchFamily="2" charset="-122"/>
              </a:rPr>
              <a:t>有时推理的形式结构具有如下形式：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前提：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…, A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结论：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ea typeface="宋体" panose="02010600030101010101" pitchFamily="2" charset="-122"/>
              </a:rPr>
              <a:t>如果将┐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作为前提能推出矛盾来，则说明推理正确。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前提：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…, A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</a:rPr>
              <a:t>B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结论：矛盾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ea typeface="宋体" panose="02010600030101010101" pitchFamily="2" charset="-122"/>
              </a:rPr>
              <a:t>理由：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     	 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</a:rPr>
              <a:t>(A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	        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</a:rPr>
              <a:t>(A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dirty="0">
                <a:ea typeface="宋体" panose="02010600030101010101" pitchFamily="2" charset="-122"/>
              </a:rPr>
              <a:t>B)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ea typeface="宋体" panose="02010600030101010101" pitchFamily="2" charset="-122"/>
              </a:rPr>
              <a:t>若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为矛盾式，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则说明(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</a:rPr>
              <a:t>B) </a:t>
            </a:r>
            <a:r>
              <a:rPr lang="zh-CN" altLang="en-US" dirty="0">
                <a:ea typeface="宋体" panose="02010600030101010101" pitchFamily="2" charset="-122"/>
              </a:rPr>
              <a:t>为重言式。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charRg st="3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charRg st="39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charRg st="93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charRg st="93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charRg st="10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4147">
                                            <p:txEl>
                                              <p:charRg st="109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charRg st="137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4147">
                                            <p:txEl>
                                              <p:charRg st="137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charRg st="168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4147">
                                            <p:txEl>
                                              <p:charRg st="168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4000" b="0" dirty="0"/>
              <a:t>3.1 </a:t>
            </a:r>
            <a:r>
              <a:rPr lang="zh-CN" altLang="en-US" sz="4000" dirty="0"/>
              <a:t>推理的形式结构</a:t>
            </a:r>
            <a:endParaRPr lang="en-US" altLang="zh-CN" sz="4000" dirty="0"/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152400" y="3048000"/>
            <a:ext cx="8839200" cy="3394075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>
                <a:latin typeface="黑体" panose="02010609060101010101" pitchFamily="49" charset="-122"/>
              </a:rPr>
              <a:t>数理逻辑的主要任务是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</a:rPr>
              <a:t>用数学的方法来研究数学中的推理</a:t>
            </a:r>
            <a:r>
              <a:rPr lang="zh-CN" altLang="en-US" dirty="0">
                <a:latin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</a:rPr>
              <a:t>推理</a:t>
            </a:r>
            <a:r>
              <a:rPr lang="zh-CN" altLang="en-US" dirty="0">
                <a:latin typeface="黑体" panose="02010609060101010101" pitchFamily="49" charset="-122"/>
              </a:rPr>
              <a:t>是指从前提出发推出结论的思维过程。</a:t>
            </a: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</a:rPr>
              <a:t>前提</a:t>
            </a:r>
            <a:r>
              <a:rPr lang="zh-CN" altLang="en-US" dirty="0">
                <a:latin typeface="黑体" panose="02010609060101010101" pitchFamily="49" charset="-122"/>
              </a:rPr>
              <a:t>是已知命题公式集合。</a:t>
            </a: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</a:rPr>
              <a:t>结论</a:t>
            </a:r>
            <a:r>
              <a:rPr lang="zh-CN" altLang="en-US" dirty="0">
                <a:latin typeface="黑体" panose="02010609060101010101" pitchFamily="49" charset="-122"/>
              </a:rPr>
              <a:t>是</a:t>
            </a:r>
            <a:r>
              <a:rPr lang="zh-CN" altLang="en-US" u="sng" dirty="0">
                <a:solidFill>
                  <a:srgbClr val="FF0000"/>
                </a:solidFill>
                <a:latin typeface="黑体" panose="02010609060101010101" pitchFamily="49" charset="-122"/>
              </a:rPr>
              <a:t>从前提</a:t>
            </a:r>
            <a:r>
              <a:rPr lang="zh-CN" altLang="en-US" dirty="0">
                <a:latin typeface="黑体" panose="02010609060101010101" pitchFamily="49" charset="-122"/>
              </a:rPr>
              <a:t>出发应用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推理规则</a:t>
            </a:r>
            <a:r>
              <a:rPr lang="zh-CN" altLang="en-US" dirty="0">
                <a:latin typeface="黑体" panose="02010609060101010101" pitchFamily="49" charset="-122"/>
              </a:rPr>
              <a:t>推出的命题公式。</a:t>
            </a: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</a:rPr>
              <a:t>证明</a:t>
            </a:r>
            <a:r>
              <a:rPr lang="zh-CN" altLang="en-US" dirty="0">
                <a:latin typeface="黑体" panose="02010609060101010101" pitchFamily="49" charset="-122"/>
              </a:rPr>
              <a:t>是描述推理正确或错误的过程。</a:t>
            </a: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</a:rPr>
              <a:t>要研究推理，首先应该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</a:rPr>
              <a:t>明确什么样的推理是有效的或正确的</a:t>
            </a:r>
            <a:r>
              <a:rPr lang="zh-CN" altLang="en-US" dirty="0">
                <a:latin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8195" name="AutoShape 4"/>
          <p:cNvSpPr/>
          <p:nvPr/>
        </p:nvSpPr>
        <p:spPr>
          <a:xfrm>
            <a:off x="1066800" y="1600200"/>
            <a:ext cx="1828800" cy="1143000"/>
          </a:xfrm>
          <a:prstGeom prst="flowChartMultidocument">
            <a:avLst/>
          </a:prstGeom>
          <a:noFill/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algn="ctr" eaLnBrk="0" hangingPunct="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前提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196" name="AutoShape 5"/>
          <p:cNvSpPr/>
          <p:nvPr/>
        </p:nvSpPr>
        <p:spPr>
          <a:xfrm>
            <a:off x="5943600" y="1676400"/>
            <a:ext cx="1295400" cy="914400"/>
          </a:xfrm>
          <a:prstGeom prst="flowChartDocument">
            <a:avLst/>
          </a:prstGeom>
          <a:noFill/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algn="ctr" eaLnBrk="0" hangingPunct="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结论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197" name="AutoShape 6"/>
          <p:cNvSpPr/>
          <p:nvPr/>
        </p:nvSpPr>
        <p:spPr>
          <a:xfrm>
            <a:off x="3200400" y="1600200"/>
            <a:ext cx="2286000" cy="838200"/>
          </a:xfrm>
          <a:prstGeom prst="notchedRightArrow">
            <a:avLst>
              <a:gd name="adj1" fmla="val 50000"/>
              <a:gd name="adj2" fmla="val 68169"/>
            </a:avLst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algn="ctr" eaLnBrk="0" hangingPunct="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推理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规则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2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charRg st="27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4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charRg st="47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6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charRg st="60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83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charRg st="83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0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charRg st="100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3.6</a:t>
            </a:r>
            <a:endParaRPr lang="en-US" altLang="zh-CN" dirty="0"/>
          </a:p>
        </p:txBody>
      </p:sp>
      <p:sp>
        <p:nvSpPr>
          <p:cNvPr id="133123" name="Rectangle 3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5453062"/>
          </a:xfrm>
          <a:ln/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在自然推理系统  </a:t>
            </a:r>
            <a:r>
              <a:rPr lang="en-US" altLang="zh-CN" dirty="0">
                <a:ea typeface="宋体" panose="02010600030101010101" pitchFamily="2" charset="-122"/>
              </a:rPr>
              <a:t>P </a:t>
            </a:r>
            <a:r>
              <a:rPr lang="zh-CN" altLang="en-US" dirty="0">
                <a:ea typeface="宋体" panose="02010600030101010101" pitchFamily="2" charset="-122"/>
              </a:rPr>
              <a:t>中构造下面推理的证明。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    如果小张守第一垒并且小李向 </a:t>
            </a:r>
            <a:r>
              <a:rPr lang="en-US" altLang="zh-CN" dirty="0">
                <a:ea typeface="宋体" panose="02010600030101010101" pitchFamily="2" charset="-122"/>
              </a:rPr>
              <a:t>B </a:t>
            </a:r>
            <a:r>
              <a:rPr lang="zh-CN" altLang="en-US" dirty="0">
                <a:ea typeface="宋体" panose="02010600030101010101" pitchFamily="2" charset="-122"/>
              </a:rPr>
              <a:t>队投球，则 </a:t>
            </a: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zh-CN" altLang="en-US" dirty="0">
                <a:ea typeface="宋体" panose="02010600030101010101" pitchFamily="2" charset="-122"/>
              </a:rPr>
              <a:t>队将取胜；或者 </a:t>
            </a: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zh-CN" altLang="en-US" dirty="0">
                <a:ea typeface="宋体" panose="02010600030101010101" pitchFamily="2" charset="-122"/>
              </a:rPr>
              <a:t>队未取胜，或者 </a:t>
            </a: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zh-CN" altLang="en-US" dirty="0">
                <a:ea typeface="宋体" panose="02010600030101010101" pitchFamily="2" charset="-122"/>
              </a:rPr>
              <a:t>队获得联赛第一名；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zh-CN" altLang="en-US" dirty="0">
                <a:ea typeface="宋体" panose="02010600030101010101" pitchFamily="2" charset="-122"/>
              </a:rPr>
              <a:t>队没有获得联赛的第一名；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小张守第一垒。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因此，小李没有向 </a:t>
            </a:r>
            <a:r>
              <a:rPr lang="en-US" altLang="zh-CN" dirty="0">
                <a:ea typeface="宋体" panose="02010600030101010101" pitchFamily="2" charset="-122"/>
              </a:rPr>
              <a:t>B </a:t>
            </a:r>
            <a:r>
              <a:rPr lang="zh-CN" altLang="en-US" dirty="0">
                <a:ea typeface="宋体" panose="02010600030101010101" pitchFamily="2" charset="-122"/>
              </a:rPr>
              <a:t>队投球。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构造证明：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将简单命题符号化：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    设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小张守第一垒。 	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小李向 </a:t>
            </a:r>
            <a:r>
              <a:rPr lang="en-US" altLang="zh-CN" dirty="0">
                <a:ea typeface="宋体" panose="02010600030101010101" pitchFamily="2" charset="-122"/>
              </a:rPr>
              <a:t>B </a:t>
            </a:r>
            <a:r>
              <a:rPr lang="zh-CN" altLang="en-US" dirty="0">
                <a:ea typeface="宋体" panose="02010600030101010101" pitchFamily="2" charset="-122"/>
              </a:rPr>
              <a:t>队投球。 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      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: A </a:t>
            </a:r>
            <a:r>
              <a:rPr lang="zh-CN" altLang="en-US" dirty="0">
                <a:ea typeface="宋体" panose="02010600030101010101" pitchFamily="2" charset="-122"/>
              </a:rPr>
              <a:t>队取胜。		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: A</a:t>
            </a:r>
            <a:r>
              <a:rPr lang="zh-CN" altLang="en-US" dirty="0">
                <a:ea typeface="宋体" panose="02010600030101010101" pitchFamily="2" charset="-122"/>
              </a:rPr>
              <a:t>队获得联赛第一名。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形式结构：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    </a:t>
            </a:r>
            <a:r>
              <a:rPr lang="en-US" altLang="zh-CN" dirty="0">
                <a:ea typeface="宋体" panose="02010600030101010101" pitchFamily="2" charset="-122"/>
              </a:rPr>
              <a:t>  </a:t>
            </a:r>
            <a:r>
              <a:rPr lang="zh-CN" altLang="en-US" dirty="0">
                <a:ea typeface="宋体" panose="02010600030101010101" pitchFamily="2" charset="-122"/>
              </a:rPr>
              <a:t>前提：(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∧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)→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, ┐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∨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,  ┐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, 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结论：┐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charRg st="23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charRg st="23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charRg st="12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123">
                                            <p:txEl>
                                              <p:charRg st="121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charRg st="127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123">
                                            <p:txEl>
                                              <p:charRg st="127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charRg st="141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123">
                                            <p:txEl>
                                              <p:charRg st="141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charRg st="20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3123">
                                            <p:txEl>
                                              <p:charRg st="208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charRg st="218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3123">
                                            <p:txEl>
                                              <p:charRg st="218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例题</a:t>
            </a:r>
            <a:r>
              <a:rPr lang="en-US" altLang="zh-CN" dirty="0"/>
              <a:t>3.6</a:t>
            </a:r>
            <a:endParaRPr lang="en-US" altLang="zh-CN" dirty="0"/>
          </a:p>
        </p:txBody>
      </p:sp>
      <p:sp>
        <p:nvSpPr>
          <p:cNvPr id="1351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证明：用归谬法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 ① </a:t>
            </a:r>
            <a:r>
              <a:rPr lang="en-US" altLang="zh-CN" dirty="0">
                <a:ea typeface="宋体" panose="02010600030101010101" pitchFamily="2" charset="-122"/>
              </a:rPr>
              <a:t>q         			</a:t>
            </a:r>
            <a:r>
              <a:rPr lang="zh-CN" altLang="en-US" dirty="0">
                <a:ea typeface="宋体" panose="02010600030101010101" pitchFamily="2" charset="-122"/>
              </a:rPr>
              <a:t>结论的否定引入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 ② ┐</a:t>
            </a:r>
            <a:r>
              <a:rPr lang="en-US" altLang="zh-CN" dirty="0">
                <a:ea typeface="宋体" panose="02010600030101010101" pitchFamily="2" charset="-122"/>
              </a:rPr>
              <a:t>r∨s    			</a:t>
            </a:r>
            <a:r>
              <a:rPr lang="zh-CN" altLang="en-US" dirty="0">
                <a:ea typeface="宋体" panose="02010600030101010101" pitchFamily="2" charset="-122"/>
              </a:rPr>
              <a:t>前提引入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 ③ ┐</a:t>
            </a:r>
            <a:r>
              <a:rPr lang="en-US" altLang="zh-CN" dirty="0">
                <a:ea typeface="宋体" panose="02010600030101010101" pitchFamily="2" charset="-122"/>
              </a:rPr>
              <a:t>s       			</a:t>
            </a:r>
            <a:r>
              <a:rPr lang="zh-CN" altLang="en-US" dirty="0">
                <a:ea typeface="宋体" panose="02010600030101010101" pitchFamily="2" charset="-122"/>
              </a:rPr>
              <a:t>前提引入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 ④ ┐</a:t>
            </a:r>
            <a:r>
              <a:rPr lang="en-US" altLang="zh-CN" dirty="0">
                <a:ea typeface="宋体" panose="02010600030101010101" pitchFamily="2" charset="-122"/>
              </a:rPr>
              <a:t>r       			②③</a:t>
            </a:r>
            <a:r>
              <a:rPr lang="zh-CN" altLang="en-US" dirty="0">
                <a:ea typeface="宋体" panose="02010600030101010101" pitchFamily="2" charset="-122"/>
              </a:rPr>
              <a:t>析取三段论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 ⑤ (</a:t>
            </a:r>
            <a:r>
              <a:rPr lang="en-US" altLang="zh-CN" dirty="0">
                <a:ea typeface="宋体" panose="02010600030101010101" pitchFamily="2" charset="-122"/>
              </a:rPr>
              <a:t>p∧q)→r 			</a:t>
            </a:r>
            <a:r>
              <a:rPr lang="zh-CN" altLang="en-US" dirty="0">
                <a:ea typeface="宋体" panose="02010600030101010101" pitchFamily="2" charset="-122"/>
              </a:rPr>
              <a:t>前提引入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 ⑥ ┐(</a:t>
            </a:r>
            <a:r>
              <a:rPr lang="en-US" altLang="zh-CN" dirty="0">
                <a:ea typeface="宋体" panose="02010600030101010101" pitchFamily="2" charset="-122"/>
              </a:rPr>
              <a:t>p∧q)  			④⑤</a:t>
            </a:r>
            <a:r>
              <a:rPr lang="zh-CN" altLang="en-US" dirty="0">
                <a:ea typeface="宋体" panose="02010600030101010101" pitchFamily="2" charset="-122"/>
              </a:rPr>
              <a:t>拒取式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 ⑦ ┐</a:t>
            </a:r>
            <a:r>
              <a:rPr lang="en-US" altLang="zh-CN" dirty="0">
                <a:ea typeface="宋体" panose="02010600030101010101" pitchFamily="2" charset="-122"/>
              </a:rPr>
              <a:t>p∨┐q  			⑥</a:t>
            </a:r>
            <a:r>
              <a:rPr lang="zh-CN" altLang="en-US" dirty="0">
                <a:ea typeface="宋体" panose="02010600030101010101" pitchFamily="2" charset="-122"/>
              </a:rPr>
              <a:t>置换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 ⑧ </a:t>
            </a:r>
            <a:r>
              <a:rPr lang="en-US" altLang="zh-CN" dirty="0">
                <a:ea typeface="宋体" panose="02010600030101010101" pitchFamily="2" charset="-122"/>
              </a:rPr>
              <a:t>p         			</a:t>
            </a:r>
            <a:r>
              <a:rPr lang="zh-CN" altLang="en-US" dirty="0">
                <a:ea typeface="宋体" panose="02010600030101010101" pitchFamily="2" charset="-122"/>
              </a:rPr>
              <a:t>前提引入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 ⑨ ┐</a:t>
            </a:r>
            <a:r>
              <a:rPr lang="en-US" altLang="zh-CN" dirty="0">
                <a:ea typeface="宋体" panose="02010600030101010101" pitchFamily="2" charset="-122"/>
              </a:rPr>
              <a:t>q       			⑦⑧</a:t>
            </a:r>
            <a:r>
              <a:rPr lang="zh-CN" altLang="en-US" dirty="0">
                <a:ea typeface="宋体" panose="02010600030101010101" pitchFamily="2" charset="-122"/>
              </a:rPr>
              <a:t>析取三段论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 ⑩ </a:t>
            </a:r>
            <a:r>
              <a:rPr lang="en-US" altLang="zh-CN" dirty="0">
                <a:ea typeface="宋体" panose="02010600030101010101" pitchFamily="2" charset="-122"/>
              </a:rPr>
              <a:t>q∧┐q    			①⑨</a:t>
            </a:r>
            <a:r>
              <a:rPr lang="zh-CN" altLang="en-US" dirty="0">
                <a:ea typeface="宋体" panose="02010600030101010101" pitchFamily="2" charset="-122"/>
              </a:rPr>
              <a:t>合取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  由于最后一步为矛盾式，所以推理正确。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1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charRg st="11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35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1">
                                            <p:txEl>
                                              <p:charRg st="35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5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71">
                                            <p:txEl>
                                              <p:charRg st="54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74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1">
                                            <p:txEl>
                                              <p:charRg st="74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9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71">
                                            <p:txEl>
                                              <p:charRg st="97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11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171">
                                            <p:txEl>
                                              <p:charRg st="116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136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171">
                                            <p:txEl>
                                              <p:charRg st="136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153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171">
                                            <p:txEl>
                                              <p:charRg st="153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174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5171">
                                            <p:txEl>
                                              <p:charRg st="174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197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5171">
                                            <p:txEl>
                                              <p:charRg st="197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217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5171">
                                            <p:txEl>
                                              <p:charRg st="217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本章主要内容</a:t>
            </a:r>
            <a:endParaRPr lang="zh-CN" altLang="en-US" dirty="0"/>
          </a:p>
        </p:txBody>
      </p:sp>
      <p:sp>
        <p:nvSpPr>
          <p:cNvPr id="37890" name="Rectangle 3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5453062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110000"/>
              </a:lnSpc>
            </a:pPr>
            <a:r>
              <a:rPr lang="zh-CN" altLang="en-US" dirty="0">
                <a:ea typeface="宋体" panose="02010600030101010101" pitchFamily="2" charset="-122"/>
              </a:rPr>
              <a:t>推理的形式结构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  <a:sym typeface="Wingdings 2" panose="05020102010507070707" pitchFamily="18" charset="2"/>
              </a:rPr>
              <a:t></a:t>
            </a:r>
            <a:r>
              <a:rPr lang="zh-CN" altLang="en-US" dirty="0">
                <a:ea typeface="宋体" panose="02010600030101010101" pitchFamily="2" charset="-122"/>
              </a:rPr>
              <a:t>推理的前提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  <a:sym typeface="Wingdings 2" panose="05020102010507070707" pitchFamily="18" charset="2"/>
              </a:rPr>
              <a:t></a:t>
            </a:r>
            <a:r>
              <a:rPr lang="zh-CN" altLang="en-US" dirty="0">
                <a:ea typeface="宋体" panose="02010600030101010101" pitchFamily="2" charset="-122"/>
              </a:rPr>
              <a:t>推理的结论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  <a:sym typeface="Wingdings 2" panose="05020102010507070707" pitchFamily="18" charset="2"/>
              </a:rPr>
              <a:t></a:t>
            </a:r>
            <a:r>
              <a:rPr lang="zh-CN" altLang="en-US" dirty="0">
                <a:ea typeface="宋体" panose="02010600030101010101" pitchFamily="2" charset="-122"/>
              </a:rPr>
              <a:t>推理正确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ea typeface="宋体" panose="02010600030101010101" pitchFamily="2" charset="-122"/>
              </a:rPr>
              <a:t>判断推理是否正确的方法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  <a:sym typeface="Wingdings 2" panose="05020102010507070707" pitchFamily="18" charset="2"/>
              </a:rPr>
              <a:t></a:t>
            </a:r>
            <a:r>
              <a:rPr lang="zh-CN" altLang="en-US" dirty="0">
                <a:ea typeface="宋体" panose="02010600030101010101" pitchFamily="2" charset="-122"/>
              </a:rPr>
              <a:t>真值表法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  <a:sym typeface="Wingdings 2" panose="05020102010507070707" pitchFamily="18" charset="2"/>
              </a:rPr>
              <a:t></a:t>
            </a:r>
            <a:r>
              <a:rPr lang="zh-CN" altLang="en-US" dirty="0">
                <a:ea typeface="宋体" panose="02010600030101010101" pitchFamily="2" charset="-122"/>
              </a:rPr>
              <a:t>等值演算法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  <a:sym typeface="Wingdings 2" panose="05020102010507070707" pitchFamily="18" charset="2"/>
              </a:rPr>
              <a:t></a:t>
            </a:r>
            <a:r>
              <a:rPr lang="zh-CN" altLang="en-US" dirty="0">
                <a:ea typeface="宋体" panose="02010600030101010101" pitchFamily="2" charset="-122"/>
              </a:rPr>
              <a:t>主析取范式法  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ea typeface="宋体" panose="02010600030101010101" pitchFamily="2" charset="-122"/>
              </a:rPr>
              <a:t>对于正确的推理，在自然推理系统 </a:t>
            </a:r>
            <a:r>
              <a:rPr lang="en-US" altLang="zh-CN" dirty="0">
                <a:ea typeface="宋体" panose="02010600030101010101" pitchFamily="2" charset="-122"/>
              </a:rPr>
              <a:t>P </a:t>
            </a:r>
            <a:r>
              <a:rPr lang="zh-CN" altLang="en-US" dirty="0">
                <a:ea typeface="宋体" panose="02010600030101010101" pitchFamily="2" charset="-122"/>
              </a:rPr>
              <a:t>中构造证明 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  <a:sym typeface="Wingdings 2" panose="05020102010507070707" pitchFamily="18" charset="2"/>
              </a:rPr>
              <a:t></a:t>
            </a:r>
            <a:r>
              <a:rPr lang="zh-CN" altLang="en-US" dirty="0">
                <a:ea typeface="宋体" panose="02010600030101010101" pitchFamily="2" charset="-122"/>
              </a:rPr>
              <a:t>自然推理系统 </a:t>
            </a:r>
            <a:r>
              <a:rPr lang="en-US" altLang="zh-CN" dirty="0">
                <a:ea typeface="宋体" panose="02010600030101010101" pitchFamily="2" charset="-122"/>
              </a:rPr>
              <a:t>P </a:t>
            </a:r>
            <a:r>
              <a:rPr lang="zh-CN" altLang="en-US" dirty="0">
                <a:ea typeface="宋体" panose="02010600030101010101" pitchFamily="2" charset="-122"/>
              </a:rPr>
              <a:t>的定义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  <a:sym typeface="Wingdings 2" panose="05020102010507070707" pitchFamily="18" charset="2"/>
              </a:rPr>
              <a:t></a:t>
            </a:r>
            <a:r>
              <a:rPr lang="zh-CN" altLang="en-US" dirty="0">
                <a:ea typeface="宋体" panose="02010600030101010101" pitchFamily="2" charset="-122"/>
              </a:rPr>
              <a:t>自然推理系统 </a:t>
            </a:r>
            <a:r>
              <a:rPr lang="en-US" altLang="zh-CN" dirty="0">
                <a:ea typeface="宋体" panose="02010600030101010101" pitchFamily="2" charset="-122"/>
              </a:rPr>
              <a:t>P </a:t>
            </a:r>
            <a:r>
              <a:rPr lang="zh-CN" altLang="en-US" dirty="0">
                <a:ea typeface="宋体" panose="02010600030101010101" pitchFamily="2" charset="-122"/>
              </a:rPr>
              <a:t>的推理规则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  <a:sym typeface="Wingdings 2" panose="05020102010507070707" pitchFamily="18" charset="2"/>
              </a:rPr>
              <a:t></a:t>
            </a:r>
            <a:r>
              <a:rPr lang="zh-CN" altLang="en-US" dirty="0">
                <a:ea typeface="宋体" panose="02010600030101010101" pitchFamily="2" charset="-122"/>
              </a:rPr>
              <a:t>附加前提证明法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  <a:sym typeface="Wingdings 2" panose="05020102010507070707" pitchFamily="18" charset="2"/>
              </a:rPr>
              <a:t></a:t>
            </a:r>
            <a:r>
              <a:rPr lang="zh-CN" altLang="en-US" dirty="0">
                <a:ea typeface="宋体" panose="02010600030101010101" pitchFamily="2" charset="-122"/>
              </a:rPr>
              <a:t>归谬法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例题</a:t>
            </a:r>
            <a:endParaRPr lang="zh-CN" altLang="en-US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795463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用不同的方法验证下面推理是否正确。对于正确的推理还要在 </a:t>
            </a:r>
            <a:r>
              <a:rPr lang="en-US" altLang="zh-CN" dirty="0">
                <a:ea typeface="宋体" panose="02010600030101010101" pitchFamily="2" charset="-122"/>
              </a:rPr>
              <a:t>P </a:t>
            </a:r>
            <a:r>
              <a:rPr lang="zh-CN" altLang="en-US" dirty="0">
                <a:ea typeface="宋体" panose="02010600030101010101" pitchFamily="2" charset="-122"/>
              </a:rPr>
              <a:t>系统中给出证明。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前提：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</a:rPr>
              <a:t>q,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</a:rPr>
              <a:t>q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结论：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9268" name="Rectangle 4"/>
          <p:cNvSpPr/>
          <p:nvPr/>
        </p:nvSpPr>
        <p:spPr>
          <a:xfrm>
            <a:off x="457200" y="2819400"/>
            <a:ext cx="8534400" cy="3810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 algn="just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不正确。验证答案，只需证明(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不是重言式。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方法一   等值演算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(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((p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((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q))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易知10是成假赋值，故(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不是重言式，所以推理不正确。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9268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charRg st="3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9268">
                                            <p:txEl>
                                              <p:charRg st="32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charRg st="43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9268">
                                            <p:txEl>
                                              <p:charRg st="43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charRg st="61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9268">
                                            <p:txEl>
                                              <p:charRg st="61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charRg st="7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9268">
                                            <p:txEl>
                                              <p:charRg st="78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charRg st="9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9268">
                                            <p:txEl>
                                              <p:charRg st="93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charRg st="11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9268">
                                            <p:txEl>
                                              <p:charRg st="114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charRg st="121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9268">
                                            <p:txEl>
                                              <p:charRg st="121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例题</a:t>
            </a:r>
            <a:endParaRPr lang="zh-CN" altLang="en-US" dirty="0"/>
          </a:p>
        </p:txBody>
      </p:sp>
      <p:sp>
        <p:nvSpPr>
          <p:cNvPr id="39938" name="Rectangle 4"/>
          <p:cNvSpPr>
            <a:spLocks noGrp="1"/>
          </p:cNvSpPr>
          <p:nvPr>
            <p:ph idx="1"/>
          </p:nvPr>
        </p:nvSpPr>
        <p:spPr>
          <a:xfrm>
            <a:off x="533400" y="1371600"/>
            <a:ext cx="7467600" cy="2209800"/>
          </a:xfrm>
          <a:ln/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方法二   主析取范式法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经过演算后可知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</a:rPr>
              <a:t>q)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dirty="0">
                <a:ea typeface="宋体" panose="02010600030101010101" pitchFamily="2" charset="-122"/>
              </a:rPr>
              <a:t>p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en-US" altLang="zh-CN" baseline="-25000" dirty="0">
                <a:ea typeface="宋体" panose="02010600030101010101" pitchFamily="2" charset="-122"/>
              </a:rPr>
              <a:t>3</a:t>
            </a:r>
            <a:endParaRPr lang="en-US" altLang="zh-CN" baseline="-2500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  未含 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故(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</a:rPr>
              <a:t>q)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不是重言式。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0293" name="Rectangle 5"/>
          <p:cNvSpPr/>
          <p:nvPr/>
        </p:nvSpPr>
        <p:spPr>
          <a:xfrm>
            <a:off x="571500" y="3657600"/>
            <a:ext cx="6858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eaLnBrk="0" hangingPunct="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方法三  直接观察出10是成假赋值。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例题</a:t>
            </a:r>
            <a:endParaRPr lang="zh-CN" altLang="en-US" dirty="0"/>
          </a:p>
        </p:txBody>
      </p:sp>
      <p:sp>
        <p:nvSpPr>
          <p:cNvPr id="40962" name="Rectangle 4"/>
          <p:cNvSpPr>
            <a:spLocks noGrp="1"/>
          </p:cNvSpPr>
          <p:nvPr>
            <p:ph idx="1"/>
          </p:nvPr>
        </p:nvSpPr>
        <p:spPr>
          <a:xfrm>
            <a:off x="581025" y="1066800"/>
            <a:ext cx="7924800" cy="1066800"/>
          </a:xfrm>
          <a:ln/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方法四   真值表法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</a:rPr>
              <a:t>q)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的真值表为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141345" name="Group 33"/>
          <p:cNvGraphicFramePr>
            <a:graphicFrameLocks noGrp="1"/>
          </p:cNvGraphicFramePr>
          <p:nvPr/>
        </p:nvGraphicFramePr>
        <p:xfrm>
          <a:off x="685800" y="2286000"/>
          <a:ext cx="7848600" cy="2814638"/>
        </p:xfrm>
        <a:graphic>
          <a:graphicData uri="http://schemas.openxmlformats.org/drawingml/2006/table">
            <a:tbl>
              <a:tblPr/>
              <a:tblGrid>
                <a:gridCol w="2647950"/>
                <a:gridCol w="2584450"/>
                <a:gridCol w="2616200"/>
              </a:tblGrid>
              <a:tr h="585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43" name="Rectangle 31"/>
          <p:cNvSpPr/>
          <p:nvPr/>
        </p:nvSpPr>
        <p:spPr>
          <a:xfrm>
            <a:off x="685800" y="5410200"/>
            <a:ext cx="7924800" cy="53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 algn="just" eaLnBrk="0" hangingPunct="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结论（不正确）是对的。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习题三</a:t>
            </a:r>
            <a:r>
              <a:rPr lang="en-US" altLang="zh-CN" dirty="0"/>
              <a:t>：6, 14, 15, 16, 18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4000" dirty="0"/>
              <a:t>有效推理的定义</a:t>
            </a:r>
            <a:endParaRPr lang="zh-CN" altLang="en-US" sz="4000" dirty="0"/>
          </a:p>
        </p:txBody>
      </p:sp>
      <p:sp>
        <p:nvSpPr>
          <p:cNvPr id="104453" name="AutoShape 5"/>
          <p:cNvSpPr>
            <a:spLocks noChangeArrowheads="1"/>
          </p:cNvSpPr>
          <p:nvPr/>
        </p:nvSpPr>
        <p:spPr bwMode="gray">
          <a:xfrm>
            <a:off x="228600" y="1219200"/>
            <a:ext cx="8534400" cy="38862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4455" name="AutoShape 7"/>
          <p:cNvSpPr>
            <a:spLocks noChangeArrowheads="1"/>
          </p:cNvSpPr>
          <p:nvPr/>
        </p:nvSpPr>
        <p:spPr bwMode="gray">
          <a:xfrm>
            <a:off x="393700" y="1527175"/>
            <a:ext cx="1130300" cy="106362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4456" name="Freeform 8"/>
          <p:cNvSpPr/>
          <p:nvPr/>
        </p:nvSpPr>
        <p:spPr bwMode="gray">
          <a:xfrm>
            <a:off x="465138" y="1595438"/>
            <a:ext cx="563563" cy="531813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gray">
          <a:xfrm>
            <a:off x="549275" y="1603375"/>
            <a:ext cx="79375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定义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3.1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4458" name="Text Box 10"/>
          <p:cNvSpPr txBox="1"/>
          <p:nvPr/>
        </p:nvSpPr>
        <p:spPr>
          <a:xfrm>
            <a:off x="1643063" y="1346200"/>
            <a:ext cx="7119937" cy="3527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eaLnBrk="0" hangingPunct="0">
              <a:lnSpc>
                <a:spcPct val="150000"/>
              </a:lnSpc>
              <a:spcBef>
                <a:spcPct val="15000"/>
              </a:spcBef>
              <a:buClr>
                <a:srgbClr val="00009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设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 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都是命题公式，若对于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 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中出现的命题变项的任意一组赋值，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eaLnBrk="0" hangingPunct="0">
              <a:lnSpc>
                <a:spcPct val="150000"/>
              </a:lnSpc>
              <a:spcBef>
                <a:spcPct val="15000"/>
              </a:spcBef>
              <a:buClr>
                <a:srgbClr val="00009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或者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∧…∧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假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或者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∧…∧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为真时，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也为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真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eaLnBrk="0" hangingPunct="0">
              <a:lnSpc>
                <a:spcPct val="150000"/>
              </a:lnSpc>
              <a:spcBef>
                <a:spcPct val="15000"/>
              </a:spcBef>
              <a:buClr>
                <a:srgbClr val="00009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则称由前提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推出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的推理是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有效的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正确的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，并称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有效结论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458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>
                                            <p:txEl>
                                              <p:charRg st="68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458">
                                            <p:txEl>
                                              <p:charRg st="68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>
                                            <p:txEl>
                                              <p:charRg st="119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458">
                                            <p:txEl>
                                              <p:charRg st="119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关于有效推理的说明</a:t>
            </a:r>
            <a:endParaRPr lang="zh-CN" altLang="en-US" dirty="0"/>
          </a:p>
        </p:txBody>
      </p:sp>
      <p:sp>
        <p:nvSpPr>
          <p:cNvPr id="106499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438400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/>
              <a:t>由前提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 , … 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k</a:t>
            </a:r>
            <a:r>
              <a:rPr lang="en-US" altLang="zh-CN" baseline="-25000" dirty="0"/>
              <a:t> </a:t>
            </a:r>
            <a:r>
              <a:rPr lang="zh-CN" altLang="en-US" dirty="0"/>
              <a:t>推结论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zh-CN" altLang="en-US" dirty="0"/>
              <a:t>的推理是否正确与诸前提的排列次序无关。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＝{ </a:t>
            </a:r>
            <a:r>
              <a:rPr lang="en-US" altLang="zh-CN" i="1" dirty="0"/>
              <a:t>A</a:t>
            </a:r>
            <a:r>
              <a:rPr lang="en-US" altLang="zh-CN" baseline="-30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30000" dirty="0"/>
              <a:t>2</a:t>
            </a:r>
            <a:r>
              <a:rPr lang="en-US" altLang="zh-CN" dirty="0"/>
              <a:t>, …, 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k</a:t>
            </a:r>
            <a:r>
              <a:rPr lang="en-US" altLang="zh-CN" baseline="-30000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}</a:t>
            </a:r>
            <a:br>
              <a:rPr lang="zh-CN" altLang="en-US" dirty="0">
                <a:sym typeface="Symbol" panose="05050102010706020507" pitchFamily="18" charset="2"/>
              </a:rPr>
            </a:br>
            <a:r>
              <a:rPr lang="zh-CN" altLang="en-US" dirty="0">
                <a:sym typeface="Symbol" panose="05050102010706020507" pitchFamily="18" charset="2"/>
              </a:rPr>
              <a:t>由  推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的推理记为 </a:t>
            </a:r>
            <a:r>
              <a:rPr lang="zh-CN" altLang="en-US" dirty="0"/>
              <a:t>┣</a:t>
            </a:r>
            <a:r>
              <a:rPr lang="en-US" altLang="zh-CN" i="1" dirty="0"/>
              <a:t>B</a:t>
            </a:r>
            <a:br>
              <a:rPr lang="en-US" altLang="zh-CN" dirty="0"/>
            </a:br>
            <a:r>
              <a:rPr lang="zh-CN" altLang="en-US" dirty="0"/>
              <a:t>若推理是正确的，记为 </a:t>
            </a:r>
            <a:r>
              <a:rPr lang="zh-CN" altLang="en-US" dirty="0">
                <a:sym typeface="Symbol" panose="05050102010706020507" pitchFamily="18" charset="2"/>
              </a:rPr>
              <a:t></a:t>
            </a:r>
            <a:r>
              <a:rPr lang="zh-CN" altLang="en-US" dirty="0"/>
              <a:t>╞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br>
              <a:rPr lang="en-US" altLang="zh-CN" dirty="0"/>
            </a:br>
            <a:r>
              <a:rPr lang="zh-CN" altLang="en-US" dirty="0"/>
              <a:t>若推理是不正确的，记为 </a:t>
            </a:r>
            <a:r>
              <a:rPr lang="zh-CN" altLang="en-US" dirty="0">
                <a:sym typeface="Symbol" panose="05050102010706020507" pitchFamily="18" charset="2"/>
              </a:rPr>
              <a:t>    </a:t>
            </a:r>
            <a:r>
              <a:rPr lang="en-US" altLang="zh-CN" i="1" dirty="0"/>
              <a:t>B</a:t>
            </a:r>
            <a:endParaRPr lang="zh-CN" altLang="en-US" i="1" dirty="0"/>
          </a:p>
        </p:txBody>
      </p:sp>
      <p:grpSp>
        <p:nvGrpSpPr>
          <p:cNvPr id="2" name="Group 4"/>
          <p:cNvGrpSpPr/>
          <p:nvPr/>
        </p:nvGrpSpPr>
        <p:grpSpPr>
          <a:xfrm>
            <a:off x="4648200" y="3124200"/>
            <a:ext cx="228600" cy="381000"/>
            <a:chOff x="1680" y="3360"/>
            <a:chExt cx="240" cy="288"/>
          </a:xfrm>
        </p:grpSpPr>
        <p:grpSp>
          <p:nvGrpSpPr>
            <p:cNvPr id="10244" name="Group 5"/>
            <p:cNvGrpSpPr/>
            <p:nvPr/>
          </p:nvGrpSpPr>
          <p:grpSpPr>
            <a:xfrm>
              <a:off x="1680" y="3360"/>
              <a:ext cx="240" cy="288"/>
              <a:chOff x="1056" y="3216"/>
              <a:chExt cx="192" cy="288"/>
            </a:xfrm>
          </p:grpSpPr>
          <p:sp>
            <p:nvSpPr>
              <p:cNvPr id="10245" name="Line 6"/>
              <p:cNvSpPr/>
              <p:nvPr/>
            </p:nvSpPr>
            <p:spPr>
              <a:xfrm>
                <a:off x="1056" y="3216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46" name="Line 7"/>
              <p:cNvSpPr/>
              <p:nvPr/>
            </p:nvSpPr>
            <p:spPr>
              <a:xfrm>
                <a:off x="1056" y="3312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47" name="Line 8"/>
              <p:cNvSpPr/>
              <p:nvPr/>
            </p:nvSpPr>
            <p:spPr>
              <a:xfrm>
                <a:off x="1056" y="3408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248" name="Line 9"/>
            <p:cNvSpPr/>
            <p:nvPr/>
          </p:nvSpPr>
          <p:spPr>
            <a:xfrm flipH="1">
              <a:off x="1728" y="3360"/>
              <a:ext cx="96" cy="28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6506" name="Rectangle 10"/>
          <p:cNvSpPr/>
          <p:nvPr/>
        </p:nvSpPr>
        <p:spPr>
          <a:xfrm>
            <a:off x="457200" y="3581400"/>
            <a:ext cx="8229600" cy="68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称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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┣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…,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b="1" i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┣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为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推理的形式结构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charRg st="4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charRg st="46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关于有效推理的说明</a:t>
            </a:r>
            <a:endParaRPr lang="zh-CN" altLang="en-US" dirty="0"/>
          </a:p>
        </p:txBody>
      </p:sp>
      <p:sp>
        <p:nvSpPr>
          <p:cNvPr id="107523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ea typeface="宋体" panose="02010600030101010101" pitchFamily="2" charset="-122"/>
              </a:rPr>
              <a:t>设 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…, A</a:t>
            </a:r>
            <a:r>
              <a:rPr lang="en-US" altLang="zh-CN" i="1" baseline="-25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, B </a:t>
            </a:r>
            <a:r>
              <a:rPr lang="zh-CN" altLang="en-US" dirty="0">
                <a:ea typeface="宋体" panose="02010600030101010101" pitchFamily="2" charset="-122"/>
              </a:rPr>
              <a:t>中共出现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个命题变项，对于任何一组赋值</a:t>
            </a:r>
            <a:r>
              <a:rPr lang="en-US" altLang="zh-CN" dirty="0">
                <a:ea typeface="宋体" panose="02010600030101010101" pitchFamily="2" charset="-122"/>
              </a:rPr>
              <a:t>α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α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…α</a:t>
            </a:r>
            <a:r>
              <a:rPr lang="en-US" altLang="zh-CN" i="1" baseline="-25000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(α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=0 </a:t>
            </a:r>
            <a:r>
              <a:rPr lang="zh-CN" altLang="en-US" dirty="0">
                <a:ea typeface="宋体" panose="02010600030101010101" pitchFamily="2" charset="-122"/>
              </a:rPr>
              <a:t>或者 1，</a:t>
            </a:r>
            <a:r>
              <a:rPr lang="en-US" altLang="zh-CN" i="1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=1, 2, …,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)，</a:t>
            </a:r>
            <a:r>
              <a:rPr lang="zh-CN" altLang="en-US" dirty="0">
                <a:ea typeface="宋体" panose="02010600030101010101" pitchFamily="2" charset="-122"/>
              </a:rPr>
              <a:t>前提和结论的取值情况有以下四种： 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(1) 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∧A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∧…∧A</a:t>
            </a:r>
            <a:r>
              <a:rPr lang="en-US" altLang="zh-CN" i="1" baseline="-25000" dirty="0">
                <a:ea typeface="宋体" panose="02010600030101010101" pitchFamily="2" charset="-122"/>
              </a:rPr>
              <a:t>k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为 0，</a:t>
            </a:r>
            <a:r>
              <a:rPr lang="en-US" altLang="zh-CN" dirty="0">
                <a:ea typeface="宋体" panose="02010600030101010101" pitchFamily="2" charset="-122"/>
              </a:rPr>
              <a:t>B </a:t>
            </a:r>
            <a:r>
              <a:rPr lang="zh-CN" altLang="en-US" dirty="0">
                <a:ea typeface="宋体" panose="02010600030101010101" pitchFamily="2" charset="-122"/>
              </a:rPr>
              <a:t>为 0。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(2) 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∧A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∧…∧A</a:t>
            </a:r>
            <a:r>
              <a:rPr lang="en-US" altLang="zh-CN" i="1" baseline="-25000" dirty="0">
                <a:ea typeface="宋体" panose="02010600030101010101" pitchFamily="2" charset="-122"/>
              </a:rPr>
              <a:t>k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为 0，</a:t>
            </a:r>
            <a:r>
              <a:rPr lang="en-US" altLang="zh-CN" dirty="0">
                <a:ea typeface="宋体" panose="02010600030101010101" pitchFamily="2" charset="-122"/>
              </a:rPr>
              <a:t>B </a:t>
            </a:r>
            <a:r>
              <a:rPr lang="zh-CN" altLang="en-US" dirty="0">
                <a:ea typeface="宋体" panose="02010600030101010101" pitchFamily="2" charset="-122"/>
              </a:rPr>
              <a:t>为 1。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(3)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∧A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∧…∧A</a:t>
            </a:r>
            <a:r>
              <a:rPr lang="en-US" altLang="zh-CN" i="1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为 1，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为 0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(4) 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∧A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∧…∧A</a:t>
            </a:r>
            <a:r>
              <a:rPr lang="en-US" altLang="zh-CN" i="1" baseline="-25000" dirty="0">
                <a:ea typeface="宋体" panose="02010600030101010101" pitchFamily="2" charset="-122"/>
              </a:rPr>
              <a:t>k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为 1，</a:t>
            </a:r>
            <a:r>
              <a:rPr lang="en-US" altLang="zh-CN" dirty="0">
                <a:ea typeface="宋体" panose="02010600030101010101" pitchFamily="2" charset="-122"/>
              </a:rPr>
              <a:t>B </a:t>
            </a:r>
            <a:r>
              <a:rPr lang="zh-CN" altLang="en-US" dirty="0">
                <a:ea typeface="宋体" panose="02010600030101010101" pitchFamily="2" charset="-122"/>
              </a:rPr>
              <a:t>为 1。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ea typeface="宋体" panose="02010600030101010101" pitchFamily="2" charset="-122"/>
              </a:rPr>
              <a:t>只要不出现 (3) 中的情况，推理就是正确的，因而判断推理是否正确，就是判断是否会出现 (3) 中的情况。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推理正确，并不能保证结论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一定为真。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0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charRg st="0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195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charRg st="195" end="2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249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charRg st="249" end="2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3.1</a:t>
            </a:r>
            <a:endParaRPr lang="en-US" altLang="zh-CN" dirty="0"/>
          </a:p>
        </p:txBody>
      </p:sp>
      <p:sp>
        <p:nvSpPr>
          <p:cNvPr id="12290" name="Rectangle 4"/>
          <p:cNvSpPr>
            <a:spLocks noGrp="1"/>
          </p:cNvSpPr>
          <p:nvPr>
            <p:ph idx="1"/>
          </p:nvPr>
        </p:nvSpPr>
        <p:spPr>
          <a:xfrm>
            <a:off x="457200" y="1905000"/>
            <a:ext cx="2971800" cy="1143000"/>
          </a:xfrm>
          <a:ln/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 (1) { </a:t>
            </a:r>
            <a:r>
              <a:rPr lang="en-US" altLang="zh-CN" dirty="0">
                <a:ea typeface="宋体" panose="02010600030101010101" pitchFamily="2" charset="-122"/>
              </a:rPr>
              <a:t>p, p→q }├ q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 (2) { p, q→p }├ q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1" name="Rectangle 5"/>
          <p:cNvSpPr/>
          <p:nvPr/>
        </p:nvSpPr>
        <p:spPr>
          <a:xfrm>
            <a:off x="228600" y="1219200"/>
            <a:ext cx="861060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 eaLnBrk="0" hangingPunct="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判断下列推理是否正确。（真值表法） 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8598" name="Group 54"/>
          <p:cNvGraphicFramePr>
            <a:graphicFrameLocks noGrp="1"/>
          </p:cNvGraphicFramePr>
          <p:nvPr/>
        </p:nvGraphicFramePr>
        <p:xfrm>
          <a:off x="609600" y="3289300"/>
          <a:ext cx="7848600" cy="2971800"/>
        </p:xfrm>
        <a:graphic>
          <a:graphicData uri="http://schemas.openxmlformats.org/drawingml/2006/table">
            <a:tbl>
              <a:tblPr/>
              <a:tblGrid>
                <a:gridCol w="884238"/>
                <a:gridCol w="981075"/>
                <a:gridCol w="1765300"/>
                <a:gridCol w="981075"/>
                <a:gridCol w="1668462"/>
                <a:gridCol w="1568450"/>
              </a:tblGrid>
              <a:tr h="711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(p→q)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(q→p)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594" name="Rectangle 50"/>
          <p:cNvSpPr/>
          <p:nvPr/>
        </p:nvSpPr>
        <p:spPr>
          <a:xfrm>
            <a:off x="5715000" y="5181600"/>
            <a:ext cx="2362200" cy="4572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lvl="0" indent="0"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8595" name="Rectangle 51"/>
          <p:cNvSpPr/>
          <p:nvPr/>
        </p:nvSpPr>
        <p:spPr>
          <a:xfrm>
            <a:off x="3733800" y="1905000"/>
            <a:ext cx="1219200" cy="45720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ctr"/>
          <a:p>
            <a:pPr lvl="0" indent="0" algn="ctr" eaLnBrk="0" hangingPunct="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正确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596" name="Rectangle 52"/>
          <p:cNvSpPr/>
          <p:nvPr/>
        </p:nvSpPr>
        <p:spPr>
          <a:xfrm>
            <a:off x="3733800" y="2514600"/>
            <a:ext cx="1219200" cy="45720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ctr"/>
          <a:p>
            <a:pPr lvl="0" indent="0" algn="ctr" eaLnBrk="0" hangingPunct="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不正确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94" grpId="0" animBg="1"/>
      <p:bldP spid="108595" grpId="0" animBg="1"/>
      <p:bldP spid="1085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有效推理的等价定理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9572" name="AutoShape 4"/>
          <p:cNvSpPr>
            <a:spLocks noChangeArrowheads="1"/>
          </p:cNvSpPr>
          <p:nvPr/>
        </p:nvSpPr>
        <p:spPr bwMode="gray">
          <a:xfrm>
            <a:off x="228600" y="1219200"/>
            <a:ext cx="8534400" cy="14478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5" name="Text Box 8"/>
          <p:cNvSpPr txBox="1"/>
          <p:nvPr/>
        </p:nvSpPr>
        <p:spPr>
          <a:xfrm>
            <a:off x="1643063" y="1524000"/>
            <a:ext cx="6967537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命题公式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 , A</a:t>
            </a:r>
            <a:r>
              <a:rPr lang="en-US" altLang="zh-CN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推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的推理正确当且仅当 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∧A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∧…∧A</a:t>
            </a:r>
            <a:r>
              <a:rPr lang="en-US" altLang="zh-CN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)→B 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为重言式。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1143000" y="5486400"/>
            <a:ext cx="7543800" cy="990600"/>
            <a:chOff x="720" y="3456"/>
            <a:chExt cx="4752" cy="624"/>
          </a:xfrm>
        </p:grpSpPr>
        <p:sp>
          <p:nvSpPr>
            <p:cNvPr id="13317" name="AutoShape 9"/>
            <p:cNvSpPr/>
            <p:nvPr/>
          </p:nvSpPr>
          <p:spPr>
            <a:xfrm>
              <a:off x="720" y="3456"/>
              <a:ext cx="4752" cy="624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rgbClr val="699D5F"/>
                </a:gs>
                <a:gs pos="100000">
                  <a:srgbClr val="96BB8F"/>
                </a:gs>
              </a:gsLst>
              <a:lin ang="5400000" scaled="1"/>
              <a:tileRect/>
            </a:gra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algn="ctr" eaLnBrk="0" hangingPunct="0">
                <a:buClr>
                  <a:srgbClr val="000000"/>
                </a:buClr>
                <a:buFont typeface="Wingdings" panose="05000000000000000000" pitchFamily="2" charset="2"/>
                <a:buNone/>
              </a:pPr>
              <a:endPara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8" name="Text Box 10"/>
            <p:cNvSpPr txBox="1"/>
            <p:nvPr/>
          </p:nvSpPr>
          <p:spPr>
            <a:xfrm>
              <a:off x="1056" y="3600"/>
              <a:ext cx="41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>
                <a:spcBef>
                  <a:spcPct val="50000"/>
                </a:spcBef>
                <a:buClr>
                  <a:srgbClr val="000000"/>
                </a:buCl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该定理是判断推理是否正确的另一种方法。</a:t>
              </a:r>
              <a:endPara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9579" name="Picture 11" descr="GIF-3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5791200"/>
            <a:ext cx="357188" cy="45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581" name="AutoShape 13"/>
          <p:cNvSpPr>
            <a:spLocks noChangeArrowheads="1"/>
          </p:cNvSpPr>
          <p:nvPr/>
        </p:nvSpPr>
        <p:spPr bwMode="gray">
          <a:xfrm>
            <a:off x="457200" y="1447800"/>
            <a:ext cx="1130300" cy="106362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>
                  <a:gamma/>
                  <a:tint val="72549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9582" name="Freeform 14"/>
          <p:cNvSpPr/>
          <p:nvPr/>
        </p:nvSpPr>
        <p:spPr bwMode="gray">
          <a:xfrm>
            <a:off x="528638" y="1516063"/>
            <a:ext cx="563563" cy="531813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42353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9583" name="Text Box 15"/>
          <p:cNvSpPr txBox="1">
            <a:spLocks noChangeArrowheads="1"/>
          </p:cNvSpPr>
          <p:nvPr/>
        </p:nvSpPr>
        <p:spPr bwMode="gray">
          <a:xfrm>
            <a:off x="612775" y="1524000"/>
            <a:ext cx="79375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定理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3.1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推理的形式结构</a:t>
            </a:r>
            <a:endParaRPr lang="en-US" altLang="zh-CN" dirty="0"/>
          </a:p>
        </p:txBody>
      </p:sp>
      <p:sp>
        <p:nvSpPr>
          <p:cNvPr id="14338" name="Rectangle 4"/>
          <p:cNvSpPr>
            <a:spLocks noGrp="1"/>
          </p:cNvSpPr>
          <p:nvPr>
            <p:ph idx="1"/>
          </p:nvPr>
        </p:nvSpPr>
        <p:spPr>
          <a:xfrm>
            <a:off x="762000" y="1524000"/>
            <a:ext cx="7391400" cy="2133600"/>
          </a:xfrm>
          <a:ln/>
        </p:spPr>
        <p:txBody>
          <a:bodyPr wrap="square" lIns="91440" tIns="45720" rIns="91440" bIns="45720" anchor="t"/>
          <a:p>
            <a:pPr marL="457200" indent="-457200" eaLnBrk="1" hangingPunct="1">
              <a:buNone/>
            </a:pP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(1) </a:t>
            </a:r>
            <a:r>
              <a:rPr lang="zh-CN" altLang="en-US" dirty="0">
                <a:solidFill>
                  <a:schemeClr val="tx2"/>
                </a:solidFill>
              </a:rPr>
              <a:t>设 </a:t>
            </a: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</a:t>
            </a:r>
            <a:r>
              <a:rPr lang="zh-CN" altLang="en-US" dirty="0">
                <a:solidFill>
                  <a:schemeClr val="tx2"/>
                </a:solidFill>
              </a:rPr>
              <a:t>={ </a:t>
            </a:r>
            <a:r>
              <a:rPr lang="en-US" altLang="zh-CN" dirty="0">
                <a:solidFill>
                  <a:schemeClr val="tx2"/>
                </a:solidFill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</a:rPr>
              <a:t>1</a:t>
            </a:r>
            <a:r>
              <a:rPr lang="en-US" altLang="zh-CN" dirty="0">
                <a:solidFill>
                  <a:schemeClr val="tx2"/>
                </a:solidFill>
              </a:rPr>
              <a:t>, A</a:t>
            </a:r>
            <a:r>
              <a:rPr lang="en-US" altLang="zh-CN" baseline="-25000" dirty="0">
                <a:solidFill>
                  <a:schemeClr val="tx2"/>
                </a:solidFill>
              </a:rPr>
              <a:t>2</a:t>
            </a:r>
            <a:r>
              <a:rPr lang="en-US" altLang="zh-CN" dirty="0">
                <a:solidFill>
                  <a:schemeClr val="tx2"/>
                </a:solidFill>
              </a:rPr>
              <a:t>, …, A</a:t>
            </a:r>
            <a:r>
              <a:rPr lang="en-US" altLang="zh-CN" i="1" baseline="-25000" dirty="0">
                <a:solidFill>
                  <a:schemeClr val="tx2"/>
                </a:solidFill>
              </a:rPr>
              <a:t>k</a:t>
            </a:r>
            <a:r>
              <a:rPr lang="en-US" altLang="zh-CN" baseline="-25000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}，</a:t>
            </a:r>
            <a:r>
              <a:rPr lang="zh-CN" altLang="en-US" dirty="0">
                <a:solidFill>
                  <a:schemeClr val="tx2"/>
                </a:solidFill>
              </a:rPr>
              <a:t>记为 </a:t>
            </a: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</a:t>
            </a:r>
            <a:r>
              <a:rPr lang="zh-CN" altLang="en-US" dirty="0">
                <a:solidFill>
                  <a:schemeClr val="tx2"/>
                </a:solidFill>
              </a:rPr>
              <a:t>┣</a:t>
            </a:r>
            <a:r>
              <a:rPr lang="en-US" altLang="zh-CN" dirty="0">
                <a:solidFill>
                  <a:schemeClr val="tx2"/>
                </a:solidFill>
              </a:rPr>
              <a:t>B。</a:t>
            </a:r>
            <a:endParaRPr lang="en-US" altLang="zh-CN" dirty="0">
              <a:solidFill>
                <a:schemeClr val="tx2"/>
              </a:solidFill>
            </a:endParaRPr>
          </a:p>
          <a:p>
            <a:pPr marL="457200" indent="-457200" eaLnBrk="1" hangingPunct="1">
              <a:buNone/>
            </a:pPr>
            <a:r>
              <a:rPr lang="en-US" altLang="zh-CN" dirty="0">
                <a:solidFill>
                  <a:schemeClr val="tx2"/>
                </a:solidFill>
              </a:rPr>
              <a:t> (2) A</a:t>
            </a:r>
            <a:r>
              <a:rPr lang="en-US" altLang="zh-CN" baseline="-25000" dirty="0">
                <a:solidFill>
                  <a:schemeClr val="tx2"/>
                </a:solidFill>
              </a:rPr>
              <a:t>1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chemeClr val="tx2"/>
                </a:solidFill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</a:rPr>
              <a:t>2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chemeClr val="tx2"/>
                </a:solidFill>
              </a:rPr>
              <a:t>…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chemeClr val="tx2"/>
                </a:solidFill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</a:rPr>
              <a:t>k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tx2"/>
                </a:solidFill>
              </a:rPr>
              <a:t>B</a:t>
            </a:r>
            <a:endParaRPr lang="en-US" altLang="zh-CN" dirty="0">
              <a:solidFill>
                <a:schemeClr val="tx2"/>
              </a:solidFill>
            </a:endParaRPr>
          </a:p>
          <a:p>
            <a:pPr marL="457200" indent="-457200" eaLnBrk="1" hangingPunct="1">
              <a:buNone/>
            </a:pP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(3) </a:t>
            </a:r>
            <a:r>
              <a:rPr lang="zh-CN" altLang="en-US" dirty="0">
                <a:solidFill>
                  <a:schemeClr val="tx2"/>
                </a:solidFill>
              </a:rPr>
              <a:t>前提</a:t>
            </a:r>
            <a:r>
              <a:rPr lang="en-US" altLang="zh-CN" dirty="0">
                <a:solidFill>
                  <a:schemeClr val="tx2"/>
                </a:solidFill>
              </a:rPr>
              <a:t>: A</a:t>
            </a:r>
            <a:r>
              <a:rPr lang="en-US" altLang="zh-CN" baseline="-25000" dirty="0">
                <a:solidFill>
                  <a:schemeClr val="tx2"/>
                </a:solidFill>
              </a:rPr>
              <a:t>1</a:t>
            </a:r>
            <a:r>
              <a:rPr lang="en-US" altLang="zh-CN" dirty="0">
                <a:solidFill>
                  <a:schemeClr val="tx2"/>
                </a:solidFill>
              </a:rPr>
              <a:t>, A</a:t>
            </a:r>
            <a:r>
              <a:rPr lang="en-US" altLang="zh-CN" baseline="-25000" dirty="0">
                <a:solidFill>
                  <a:schemeClr val="tx2"/>
                </a:solidFill>
              </a:rPr>
              <a:t>2</a:t>
            </a:r>
            <a:r>
              <a:rPr lang="en-US" altLang="zh-CN" dirty="0">
                <a:solidFill>
                  <a:schemeClr val="tx2"/>
                </a:solidFill>
              </a:rPr>
              <a:t>, … , A</a:t>
            </a:r>
            <a:r>
              <a:rPr lang="en-US" altLang="zh-CN" baseline="-25000" dirty="0">
                <a:solidFill>
                  <a:schemeClr val="tx2"/>
                </a:solidFill>
              </a:rPr>
              <a:t>k</a:t>
            </a:r>
            <a:endParaRPr lang="en-US" altLang="zh-CN" baseline="-25000" dirty="0">
              <a:solidFill>
                <a:schemeClr val="tx2"/>
              </a:solidFill>
            </a:endParaRPr>
          </a:p>
          <a:p>
            <a:pPr marL="457200" indent="-457200" eaLnBrk="1" hangingPunct="1">
              <a:buNone/>
            </a:pPr>
            <a:r>
              <a:rPr lang="en-US" altLang="zh-CN" dirty="0">
                <a:solidFill>
                  <a:schemeClr val="tx2"/>
                </a:solidFill>
              </a:rPr>
              <a:t> 	 </a:t>
            </a:r>
            <a:r>
              <a:rPr lang="zh-CN" altLang="en-US" dirty="0">
                <a:solidFill>
                  <a:schemeClr val="tx2"/>
                </a:solidFill>
              </a:rPr>
              <a:t>结论</a:t>
            </a:r>
            <a:r>
              <a:rPr lang="en-US" altLang="zh-CN" dirty="0">
                <a:solidFill>
                  <a:schemeClr val="tx2"/>
                </a:solidFill>
              </a:rPr>
              <a:t>: B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143000" y="4191000"/>
            <a:ext cx="7696200" cy="2057400"/>
            <a:chOff x="720" y="2640"/>
            <a:chExt cx="4848" cy="1296"/>
          </a:xfrm>
        </p:grpSpPr>
        <p:sp>
          <p:nvSpPr>
            <p:cNvPr id="14340" name="AutoShape 5"/>
            <p:cNvSpPr/>
            <p:nvPr/>
          </p:nvSpPr>
          <p:spPr>
            <a:xfrm>
              <a:off x="720" y="2640"/>
              <a:ext cx="4848" cy="1296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rgbClr val="699D5F"/>
                </a:gs>
                <a:gs pos="100000">
                  <a:srgbClr val="96BB8F"/>
                </a:gs>
              </a:gsLst>
              <a:lin ang="5400000" scaled="1"/>
              <a:tileRect/>
            </a:gra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algn="ctr" eaLnBrk="0" hangingPunct="0">
                <a:buClr>
                  <a:srgbClr val="000000"/>
                </a:buClr>
                <a:buFont typeface="Wingdings" panose="05000000000000000000" pitchFamily="2" charset="2"/>
                <a:buNone/>
              </a:pPr>
              <a:endPara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1" name="Text Box 6"/>
            <p:cNvSpPr txBox="1"/>
            <p:nvPr/>
          </p:nvSpPr>
          <p:spPr>
            <a:xfrm>
              <a:off x="1104" y="2736"/>
              <a:ext cx="4176" cy="107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当推理正确时，</a:t>
              </a:r>
              <a:endPara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indent="0"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形式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4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4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记为 </a:t>
              </a:r>
              <a:r>
                <a:rPr lang="zh-CN" altLang="en-US" sz="24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</a:t>
              </a:r>
              <a:r>
                <a:rPr lang="zh-CN" altLang="en-US" sz="240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╞</a:t>
              </a:r>
              <a:r>
                <a:rPr lang="zh-CN" altLang="en-US" sz="24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B。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indent="0"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形式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4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4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记为 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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B。</a:t>
              </a:r>
              <a:b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</a:t>
              </a:r>
              <a:r>
                <a:rPr lang="zh-CN" altLang="en-US" sz="24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表示蕴涵式为重言式。</a:t>
              </a:r>
              <a:endPara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pic>
        <p:nvPicPr>
          <p:cNvPr id="111623" name="Picture 7" descr="GIF-3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4343400"/>
            <a:ext cx="536575" cy="68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0000"/>
      </a:dk2>
      <a:lt2>
        <a:srgbClr val="BACCCE"/>
      </a:lt2>
      <a:accent1>
        <a:srgbClr val="326652"/>
      </a:accent1>
      <a:accent2>
        <a:srgbClr val="BAAA12"/>
      </a:accent2>
      <a:accent3>
        <a:srgbClr val="FFFFFF"/>
      </a:accent3>
      <a:accent4>
        <a:srgbClr val="19456D"/>
      </a:accent4>
      <a:accent5>
        <a:srgbClr val="ADB8B3"/>
      </a:accent5>
      <a:accent6>
        <a:srgbClr val="A89A0F"/>
      </a:accent6>
      <a:hlink>
        <a:srgbClr val="1481B8"/>
      </a:hlink>
      <a:folHlink>
        <a:srgbClr val="99CE88"/>
      </a:folHlink>
    </a:clrScheme>
    <a:fontScheme name="samp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ample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mple">
  <a:themeElements>
    <a:clrScheme name="sample 3">
      <a:dk1>
        <a:srgbClr val="1F5281"/>
      </a:dk1>
      <a:lt1>
        <a:srgbClr val="FFFFFF"/>
      </a:lt1>
      <a:dk2>
        <a:srgbClr val="000000"/>
      </a:dk2>
      <a:lt2>
        <a:srgbClr val="BACCCE"/>
      </a:lt2>
      <a:accent1>
        <a:srgbClr val="326652"/>
      </a:accent1>
      <a:accent2>
        <a:srgbClr val="BAAA12"/>
      </a:accent2>
      <a:accent3>
        <a:srgbClr val="FFFFFF"/>
      </a:accent3>
      <a:accent4>
        <a:srgbClr val="19456D"/>
      </a:accent4>
      <a:accent5>
        <a:srgbClr val="ADB8B3"/>
      </a:accent5>
      <a:accent6>
        <a:srgbClr val="A89A0F"/>
      </a:accent6>
      <a:hlink>
        <a:srgbClr val="1481B8"/>
      </a:hlink>
      <a:folHlink>
        <a:srgbClr val="99CE88"/>
      </a:folHlink>
    </a:clrScheme>
    <a:fontScheme name="samp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ample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6017</Words>
  <Application>WPS 演示</Application>
  <PresentationFormat>全屏显示(4:3)</PresentationFormat>
  <Paragraphs>440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Arial</vt:lpstr>
      <vt:lpstr>宋体</vt:lpstr>
      <vt:lpstr>Wingdings</vt:lpstr>
      <vt:lpstr>黑体</vt:lpstr>
      <vt:lpstr>Times New Roman</vt:lpstr>
      <vt:lpstr>Calibri</vt:lpstr>
      <vt:lpstr>Verdana</vt:lpstr>
      <vt:lpstr>华文行楷</vt:lpstr>
      <vt:lpstr>华文隶书</vt:lpstr>
      <vt:lpstr>Symbol</vt:lpstr>
      <vt:lpstr>Wingdings 2</vt:lpstr>
      <vt:lpstr>微软雅黑</vt:lpstr>
      <vt:lpstr>sample</vt:lpstr>
      <vt:lpstr>1_sample</vt:lpstr>
      <vt:lpstr>MS_ClipArt_Gallery.5</vt:lpstr>
      <vt:lpstr>MS_ClipArt_Gallery.5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武恒</cp:lastModifiedBy>
  <cp:revision>98</cp:revision>
  <dcterms:created xsi:type="dcterms:W3CDTF">2004-08-26T06:30:40Z</dcterms:created>
  <dcterms:modified xsi:type="dcterms:W3CDTF">2018-09-06T12:21:28Z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2052-10.8.0.5800</vt:lpwstr>
  </property>
</Properties>
</file>