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47"/>
  </p:handoutMasterIdLst>
  <p:sldIdLst>
    <p:sldId id="256" r:id="rId3"/>
    <p:sldId id="277" r:id="rId4"/>
    <p:sldId id="259" r:id="rId5"/>
    <p:sldId id="294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2" r:id="rId15"/>
    <p:sldId id="379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2" r:id="rId24"/>
    <p:sldId id="343" r:id="rId25"/>
    <p:sldId id="344" r:id="rId26"/>
    <p:sldId id="345" r:id="rId27"/>
    <p:sldId id="346" r:id="rId28"/>
    <p:sldId id="348" r:id="rId29"/>
    <p:sldId id="349" r:id="rId30"/>
    <p:sldId id="350" r:id="rId31"/>
    <p:sldId id="351" r:id="rId32"/>
    <p:sldId id="356" r:id="rId33"/>
    <p:sldId id="355" r:id="rId34"/>
    <p:sldId id="357" r:id="rId35"/>
    <p:sldId id="358" r:id="rId36"/>
    <p:sldId id="359" r:id="rId37"/>
    <p:sldId id="361" r:id="rId38"/>
    <p:sldId id="362" r:id="rId39"/>
    <p:sldId id="364" r:id="rId40"/>
    <p:sldId id="365" r:id="rId41"/>
    <p:sldId id="366" r:id="rId42"/>
    <p:sldId id="367" r:id="rId43"/>
    <p:sldId id="368" r:id="rId44"/>
    <p:sldId id="369" r:id="rId45"/>
    <p:sldId id="323" r:id="rId46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FF"/>
    <a:srgbClr val="699D5F"/>
    <a:srgbClr val="FF0000"/>
    <a:srgbClr val="CC3300"/>
    <a:srgbClr val="FFFF00"/>
    <a:srgbClr val="99FF33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40"/>
    <p:restoredTop sz="91505"/>
  </p:normalViewPr>
  <p:slideViewPr>
    <p:cSldViewPr showGuides="1">
      <p:cViewPr varScale="1">
        <p:scale>
          <a:sx n="116" d="100"/>
          <a:sy n="116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0" Type="http://schemas.openxmlformats.org/officeDocument/2006/relationships/tableStyles" Target="tableStyles.xml"/><Relationship Id="rId5" Type="http://schemas.openxmlformats.org/officeDocument/2006/relationships/slide" Target="slides/slide3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handoutMaster" Target="handoutMasters/handoutMaster1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.wmf"/><Relationship Id="rId8" Type="http://schemas.openxmlformats.org/officeDocument/2006/relationships/image" Target="../media/image18.wmf"/><Relationship Id="rId7" Type="http://schemas.openxmlformats.org/officeDocument/2006/relationships/image" Target="../media/image17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4" Type="http://schemas.openxmlformats.org/officeDocument/2006/relationships/image" Target="../media/image24.wmf"/><Relationship Id="rId13" Type="http://schemas.openxmlformats.org/officeDocument/2006/relationships/image" Target="../media/image23.wmf"/><Relationship Id="rId12" Type="http://schemas.openxmlformats.org/officeDocument/2006/relationships/image" Target="../media/image22.wmf"/><Relationship Id="rId11" Type="http://schemas.openxmlformats.org/officeDocument/2006/relationships/image" Target="../media/image21.wmf"/><Relationship Id="rId10" Type="http://schemas.openxmlformats.org/officeDocument/2006/relationships/image" Target="../media/image20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24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8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9156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38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38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8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Rectangle 7"/>
          <p:cNvSpPr txBox="1">
            <a:spLocks noGrp="1" noChangeArrowheads="1"/>
          </p:cNvSpPr>
          <p:nvPr>
            <p:ph type="sldNum" sz="quarter"/>
          </p:nvPr>
        </p:nvSpPr>
        <p:spPr bwMode="auto"/>
        <p:txBody>
          <a:bodyPr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1、因为在命题逻辑中只能将推理中出现的三个简单命题依次符号化为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p，q，r，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将推理的形式结构符号化为 (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p∧q)→r。 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由于上式不是重言式，所以不能由它判断推理的正确性。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2、一阶逻辑也称谓词逻辑。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Rectangle 7"/>
          <p:cNvSpPr txBox="1">
            <a:spLocks noGrp="1" noChangeArrowheads="1"/>
          </p:cNvSpPr>
          <p:nvPr>
            <p:ph type="sldNum" sz="quarter"/>
          </p:nvPr>
        </p:nvSpPr>
        <p:spPr bwMode="auto"/>
        <p:txBody>
          <a:bodyPr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51203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512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algn="just" eaLnBrk="1" hangingPunct="1"/>
            <a:r>
              <a:rPr lang="zh-CN" altLang="en-US" dirty="0">
                <a:latin typeface="宋体" panose="02010600030101010101" pitchFamily="2" charset="-122"/>
                <a:ea typeface="楷体_GB2312" pitchFamily="49" charset="-122"/>
              </a:rPr>
              <a:t>顺便提一句，由于谓词逻辑中的恒真（恒假）公式，要有所有解释</a:t>
            </a:r>
            <a:r>
              <a:rPr lang="en-US" altLang="zh-CN" dirty="0">
                <a:latin typeface="宋体" panose="02010600030101010101" pitchFamily="2" charset="-122"/>
                <a:ea typeface="楷体_GB2312" pitchFamily="49" charset="-122"/>
              </a:rPr>
              <a:t>I</a:t>
            </a:r>
            <a:r>
              <a:rPr lang="zh-CN" altLang="en-US" dirty="0">
                <a:latin typeface="宋体" panose="02010600030101010101" pitchFamily="2" charset="-122"/>
                <a:ea typeface="楷体_GB2312" pitchFamily="49" charset="-122"/>
              </a:rPr>
              <a:t>都可满足（弄假）该公式。而解释</a:t>
            </a:r>
            <a:r>
              <a:rPr lang="en-US" altLang="zh-CN" dirty="0">
                <a:latin typeface="宋体" panose="02010600030101010101" pitchFamily="2" charset="-122"/>
                <a:ea typeface="楷体_GB2312" pitchFamily="49" charset="-122"/>
              </a:rPr>
              <a:t>I</a:t>
            </a:r>
            <a:r>
              <a:rPr lang="zh-CN" altLang="en-US" dirty="0">
                <a:latin typeface="宋体" panose="02010600030101010101" pitchFamily="2" charset="-122"/>
                <a:ea typeface="楷体_GB2312" pitchFamily="49" charset="-122"/>
              </a:rPr>
              <a:t>依赖于一个非空集合</a:t>
            </a:r>
            <a:r>
              <a:rPr lang="en-US" altLang="zh-CN" dirty="0">
                <a:latin typeface="宋体" panose="02010600030101010101" pitchFamily="2" charset="-122"/>
                <a:ea typeface="楷体_GB2312" pitchFamily="49" charset="-122"/>
              </a:rPr>
              <a:t>D，</a:t>
            </a:r>
            <a:r>
              <a:rPr lang="zh-CN" altLang="en-US" dirty="0">
                <a:latin typeface="宋体" panose="02010600030101010101" pitchFamily="2" charset="-122"/>
                <a:ea typeface="楷体_GB2312" pitchFamily="49" charset="-122"/>
              </a:rPr>
              <a:t>由于集合</a:t>
            </a:r>
            <a:r>
              <a:rPr lang="en-US" altLang="zh-CN" dirty="0">
                <a:latin typeface="宋体" panose="02010600030101010101" pitchFamily="2" charset="-122"/>
                <a:ea typeface="楷体_GB2312" pitchFamily="49" charset="-122"/>
              </a:rPr>
              <a:t>D</a:t>
            </a:r>
            <a:r>
              <a:rPr lang="zh-CN" altLang="en-US" dirty="0">
                <a:latin typeface="宋体" panose="02010600030101010101" pitchFamily="2" charset="-122"/>
                <a:ea typeface="楷体_GB2312" pitchFamily="49" charset="-122"/>
              </a:rPr>
              <a:t>可以是无穷集合，而集合</a:t>
            </a:r>
            <a:r>
              <a:rPr lang="en-US" altLang="zh-CN" dirty="0">
                <a:latin typeface="宋体" panose="02010600030101010101" pitchFamily="2" charset="-122"/>
                <a:ea typeface="楷体_GB2312" pitchFamily="49" charset="-122"/>
              </a:rPr>
              <a:t>D</a:t>
            </a:r>
            <a:r>
              <a:rPr lang="zh-CN" altLang="en-US" dirty="0">
                <a:latin typeface="宋体" panose="02010600030101010101" pitchFamily="2" charset="-122"/>
                <a:ea typeface="楷体_GB2312" pitchFamily="49" charset="-122"/>
              </a:rPr>
              <a:t>的“数目”也可能是无穷多个，因此，所谓公式的“所有”解释，实际上是无法考虑的，这就使得谓词逻辑中的公式的恒真、恒假性的判断变得异常困难。1936年</a:t>
            </a:r>
            <a:r>
              <a:rPr lang="en-US" altLang="zh-CN" dirty="0">
                <a:latin typeface="宋体" panose="02010600030101010101" pitchFamily="2" charset="-122"/>
                <a:ea typeface="楷体_GB2312" pitchFamily="49" charset="-122"/>
              </a:rPr>
              <a:t>Church（</a:t>
            </a:r>
            <a:r>
              <a:rPr lang="zh-CN" altLang="en-US" dirty="0">
                <a:latin typeface="宋体" panose="02010600030101010101" pitchFamily="2" charset="-122"/>
                <a:ea typeface="楷体_GB2312" pitchFamily="49" charset="-122"/>
              </a:rPr>
              <a:t>丘奇）和</a:t>
            </a:r>
            <a:r>
              <a:rPr lang="en-US" altLang="zh-CN" dirty="0">
                <a:latin typeface="宋体" panose="02010600030101010101" pitchFamily="2" charset="-122"/>
                <a:ea typeface="楷体_GB2312" pitchFamily="49" charset="-122"/>
              </a:rPr>
              <a:t>Turning（</a:t>
            </a:r>
            <a:r>
              <a:rPr lang="zh-CN" altLang="en-US" dirty="0">
                <a:latin typeface="宋体" panose="02010600030101010101" pitchFamily="2" charset="-122"/>
                <a:ea typeface="楷体_GB2312" pitchFamily="49" charset="-122"/>
              </a:rPr>
              <a:t>图灵）分别独立地证明了对于谓词逻辑，判定问题是不可解的。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dirty="0">
                <a:ea typeface="楷体_GB2312" pitchFamily="49" charset="-122"/>
              </a:rPr>
              <a:t>幸好，谓词逻辑是半可判定的，亦即，</a:t>
            </a:r>
            <a:r>
              <a:rPr lang="zh-CN" altLang="en-US" b="1" dirty="0">
                <a:ea typeface="楷体_GB2312" pitchFamily="49" charset="-122"/>
              </a:rPr>
              <a:t>如果谓词逻辑中的公式是恒真的，则有算法在有限步之内检验出这个公式的恒真性。</a:t>
            </a:r>
            <a:r>
              <a:rPr lang="zh-CN" altLang="en-US" dirty="0">
                <a:ea typeface="楷体_GB2312" pitchFamily="49" charset="-122"/>
              </a:rPr>
              <a:t>如果该公式不是恒真的（当然也不是恒假的），即是可满足的，则无法在有限步内判定这个事实。从</a:t>
            </a:r>
            <a:r>
              <a:rPr lang="en-US" altLang="zh-CN" dirty="0">
                <a:ea typeface="楷体_GB2312" pitchFamily="49" charset="-122"/>
              </a:rPr>
              <a:t>Church</a:t>
            </a:r>
            <a:r>
              <a:rPr lang="zh-CN" altLang="en-US" dirty="0">
                <a:ea typeface="楷体_GB2312" pitchFamily="49" charset="-122"/>
              </a:rPr>
              <a:t>和</a:t>
            </a:r>
            <a:r>
              <a:rPr lang="en-US" altLang="zh-CN" dirty="0">
                <a:ea typeface="楷体_GB2312" pitchFamily="49" charset="-122"/>
              </a:rPr>
              <a:t>Turning</a:t>
            </a:r>
            <a:r>
              <a:rPr lang="zh-CN" altLang="en-US" dirty="0">
                <a:ea typeface="楷体_GB2312" pitchFamily="49" charset="-122"/>
              </a:rPr>
              <a:t>的结果看，这也许是我们所能期望的最好结果了。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>
                <a:ea typeface="宋体" panose="02010600030101010101" pitchFamily="2" charset="-122"/>
              </a:rPr>
              <a:t>（</a:t>
            </a:r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zh-CN" altLang="en-US" dirty="0">
                <a:ea typeface="宋体" panose="02010600030101010101" pitchFamily="2" charset="-122"/>
              </a:rPr>
              <a:t>） 偶素数，奇数和偶数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/>
          </p:nvPr>
        </p:nvSpPr>
        <p:spPr bwMode="auto"/>
        <p:txBody>
          <a:bodyPr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>
                <a:ea typeface="宋体" panose="02010600030101010101" pitchFamily="2" charset="-122"/>
              </a:rPr>
              <a:t>（</a:t>
            </a:r>
            <a:r>
              <a:rPr lang="en-US" altLang="zh-CN" dirty="0">
                <a:ea typeface="宋体" panose="02010600030101010101" pitchFamily="2" charset="-122"/>
              </a:rPr>
              <a:t>3</a:t>
            </a:r>
            <a:r>
              <a:rPr lang="zh-CN" altLang="en-US" dirty="0">
                <a:ea typeface="宋体" panose="02010600030101010101" pitchFamily="2" charset="-122"/>
              </a:rPr>
              <a:t>） 偶素数，奇数和偶数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/>
          </p:nvPr>
        </p:nvSpPr>
        <p:spPr bwMode="auto"/>
        <p:txBody>
          <a:bodyPr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Box 14"/>
          <p:cNvSpPr txBox="1">
            <a:spLocks noChangeArrowheads="1"/>
          </p:cNvSpPr>
          <p:nvPr/>
        </p:nvSpPr>
        <p:spPr bwMode="white">
          <a:xfrm>
            <a:off x="4025900" y="5867400"/>
            <a:ext cx="1308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LOGO</a:t>
            </a:r>
            <a:endParaRPr kumimoji="0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051" name="Picture 385" descr="校区图羽化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12000"/>
          </a:blip>
          <a:stretch>
            <a:fillRect/>
          </a:stretch>
        </p:blipFill>
        <p:spPr>
          <a:xfrm>
            <a:off x="6350" y="4824413"/>
            <a:ext cx="9144000" cy="2065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2" name="Picture 386" descr="titles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6038"/>
            <a:ext cx="9144000" cy="1222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2817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2817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76338"/>
            <a:ext cx="403860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176338"/>
            <a:ext cx="4038600" cy="247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05238"/>
            <a:ext cx="4038600" cy="247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76338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76338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vmlDrawing" Target="../drawings/vmlDrawing1.vml"/><Relationship Id="rId14" Type="http://schemas.openxmlformats.org/officeDocument/2006/relationships/image" Target="../media/image3.png"/><Relationship Id="rId13" Type="http://schemas.openxmlformats.org/officeDocument/2006/relationships/oleObject" Target="../embeddings/oleObject1.bin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3"/>
          <p:cNvSpPr>
            <a:spLocks noGrp="1"/>
          </p:cNvSpPr>
          <p:nvPr>
            <p:ph type="body" idx="1"/>
          </p:nvPr>
        </p:nvSpPr>
        <p:spPr>
          <a:xfrm>
            <a:off x="457200" y="1176338"/>
            <a:ext cx="8229600" cy="51054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537325"/>
            <a:ext cx="2133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28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629400"/>
            <a:ext cx="25146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 b="1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21"/>
          <p:cNvGrpSpPr/>
          <p:nvPr userDrawn="1"/>
        </p:nvGrpSpPr>
        <p:grpSpPr>
          <a:xfrm>
            <a:off x="107950" y="5013325"/>
            <a:ext cx="431800" cy="1550988"/>
            <a:chOff x="0" y="3182"/>
            <a:chExt cx="808" cy="998"/>
          </a:xfrm>
        </p:grpSpPr>
        <p:grpSp>
          <p:nvGrpSpPr>
            <p:cNvPr id="1034" name="Group 22"/>
            <p:cNvGrpSpPr/>
            <p:nvPr/>
          </p:nvGrpSpPr>
          <p:grpSpPr>
            <a:xfrm>
              <a:off x="0" y="3182"/>
              <a:ext cx="506" cy="927"/>
              <a:chOff x="1685" y="1023"/>
              <a:chExt cx="506" cy="927"/>
            </a:xfrm>
          </p:grpSpPr>
          <p:sp>
            <p:nvSpPr>
              <p:cNvPr id="1047" name="Freeform 23"/>
              <p:cNvSpPr/>
              <p:nvPr/>
            </p:nvSpPr>
            <p:spPr>
              <a:xfrm>
                <a:off x="1733" y="1324"/>
                <a:ext cx="77" cy="618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11" y="268"/>
                  </a:cxn>
                  <a:cxn ang="0">
                    <a:pos x="22" y="440"/>
                  </a:cxn>
                  <a:cxn ang="0">
                    <a:pos x="30" y="567"/>
                  </a:cxn>
                  <a:cxn ang="0">
                    <a:pos x="28" y="617"/>
                  </a:cxn>
                  <a:cxn ang="0">
                    <a:pos x="45" y="617"/>
                  </a:cxn>
                  <a:cxn ang="0">
                    <a:pos x="50" y="543"/>
                  </a:cxn>
                  <a:cxn ang="0">
                    <a:pos x="53" y="432"/>
                  </a:cxn>
                  <a:cxn ang="0">
                    <a:pos x="59" y="327"/>
                  </a:cxn>
                  <a:cxn ang="0">
                    <a:pos x="62" y="249"/>
                  </a:cxn>
                  <a:cxn ang="0">
                    <a:pos x="68" y="134"/>
                  </a:cxn>
                  <a:cxn ang="0">
                    <a:pos x="76" y="36"/>
                  </a:cxn>
                  <a:cxn ang="0">
                    <a:pos x="71" y="11"/>
                  </a:cxn>
                  <a:cxn ang="0">
                    <a:pos x="63" y="0"/>
                  </a:cxn>
                  <a:cxn ang="0">
                    <a:pos x="54" y="120"/>
                  </a:cxn>
                  <a:cxn ang="0">
                    <a:pos x="46" y="223"/>
                  </a:cxn>
                  <a:cxn ang="0">
                    <a:pos x="44" y="304"/>
                  </a:cxn>
                  <a:cxn ang="0">
                    <a:pos x="41" y="388"/>
                  </a:cxn>
                  <a:cxn ang="0">
                    <a:pos x="34" y="473"/>
                  </a:cxn>
                  <a:cxn ang="0">
                    <a:pos x="25" y="325"/>
                  </a:cxn>
                  <a:cxn ang="0">
                    <a:pos x="15" y="186"/>
                  </a:cxn>
                  <a:cxn ang="0">
                    <a:pos x="0" y="54"/>
                  </a:cxn>
                </a:cxnLst>
                <a:pathLst>
                  <a:path w="76" h="621">
                    <a:moveTo>
                      <a:pt x="0" y="54"/>
                    </a:moveTo>
                    <a:lnTo>
                      <a:pt x="11" y="269"/>
                    </a:lnTo>
                    <a:lnTo>
                      <a:pt x="22" y="442"/>
                    </a:lnTo>
                    <a:lnTo>
                      <a:pt x="30" y="570"/>
                    </a:lnTo>
                    <a:lnTo>
                      <a:pt x="28" y="620"/>
                    </a:lnTo>
                    <a:lnTo>
                      <a:pt x="44" y="620"/>
                    </a:lnTo>
                    <a:lnTo>
                      <a:pt x="49" y="546"/>
                    </a:lnTo>
                    <a:lnTo>
                      <a:pt x="52" y="434"/>
                    </a:lnTo>
                    <a:lnTo>
                      <a:pt x="58" y="329"/>
                    </a:lnTo>
                    <a:lnTo>
                      <a:pt x="61" y="250"/>
                    </a:lnTo>
                    <a:lnTo>
                      <a:pt x="67" y="135"/>
                    </a:lnTo>
                    <a:lnTo>
                      <a:pt x="75" y="36"/>
                    </a:lnTo>
                    <a:lnTo>
                      <a:pt x="70" y="11"/>
                    </a:lnTo>
                    <a:lnTo>
                      <a:pt x="62" y="0"/>
                    </a:lnTo>
                    <a:lnTo>
                      <a:pt x="53" y="121"/>
                    </a:lnTo>
                    <a:lnTo>
                      <a:pt x="45" y="224"/>
                    </a:lnTo>
                    <a:lnTo>
                      <a:pt x="43" y="305"/>
                    </a:lnTo>
                    <a:lnTo>
                      <a:pt x="40" y="390"/>
                    </a:lnTo>
                    <a:lnTo>
                      <a:pt x="34" y="475"/>
                    </a:lnTo>
                    <a:lnTo>
                      <a:pt x="25" y="327"/>
                    </a:lnTo>
                    <a:lnTo>
                      <a:pt x="15" y="187"/>
                    </a:lnTo>
                    <a:lnTo>
                      <a:pt x="0" y="54"/>
                    </a:lnTo>
                  </a:path>
                </a:pathLst>
              </a:custGeom>
              <a:solidFill>
                <a:srgbClr val="3C0023">
                  <a:alpha val="50195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48" name="Freeform 24"/>
              <p:cNvSpPr/>
              <p:nvPr/>
            </p:nvSpPr>
            <p:spPr>
              <a:xfrm>
                <a:off x="1789" y="1583"/>
                <a:ext cx="122" cy="343"/>
              </a:xfrm>
              <a:custGeom>
                <a:avLst/>
                <a:gdLst/>
                <a:ahLst/>
                <a:cxnLst>
                  <a:cxn ang="0">
                    <a:pos x="0" y="158"/>
                  </a:cxn>
                  <a:cxn ang="0">
                    <a:pos x="10" y="228"/>
                  </a:cxn>
                  <a:cxn ang="0">
                    <a:pos x="20" y="284"/>
                  </a:cxn>
                  <a:cxn ang="0">
                    <a:pos x="26" y="325"/>
                  </a:cxn>
                  <a:cxn ang="0">
                    <a:pos x="25" y="342"/>
                  </a:cxn>
                  <a:cxn ang="0">
                    <a:pos x="40" y="342"/>
                  </a:cxn>
                  <a:cxn ang="0">
                    <a:pos x="44" y="317"/>
                  </a:cxn>
                  <a:cxn ang="0">
                    <a:pos x="46" y="281"/>
                  </a:cxn>
                  <a:cxn ang="0">
                    <a:pos x="52" y="248"/>
                  </a:cxn>
                  <a:cxn ang="0">
                    <a:pos x="55" y="222"/>
                  </a:cxn>
                  <a:cxn ang="0">
                    <a:pos x="60" y="185"/>
                  </a:cxn>
                  <a:cxn ang="0">
                    <a:pos x="67" y="153"/>
                  </a:cxn>
                  <a:cxn ang="0">
                    <a:pos x="72" y="125"/>
                  </a:cxn>
                  <a:cxn ang="0">
                    <a:pos x="78" y="94"/>
                  </a:cxn>
                  <a:cxn ang="0">
                    <a:pos x="87" y="65"/>
                  </a:cxn>
                  <a:cxn ang="0">
                    <a:pos x="98" y="39"/>
                  </a:cxn>
                  <a:cxn ang="0">
                    <a:pos x="115" y="15"/>
                  </a:cxn>
                  <a:cxn ang="0">
                    <a:pos x="121" y="5"/>
                  </a:cxn>
                  <a:cxn ang="0">
                    <a:pos x="114" y="0"/>
                  </a:cxn>
                  <a:cxn ang="0">
                    <a:pos x="103" y="10"/>
                  </a:cxn>
                  <a:cxn ang="0">
                    <a:pos x="87" y="32"/>
                  </a:cxn>
                  <a:cxn ang="0">
                    <a:pos x="76" y="56"/>
                  </a:cxn>
                  <a:cxn ang="0">
                    <a:pos x="67" y="80"/>
                  </a:cxn>
                  <a:cxn ang="0">
                    <a:pos x="61" y="111"/>
                  </a:cxn>
                  <a:cxn ang="0">
                    <a:pos x="56" y="142"/>
                  </a:cxn>
                  <a:cxn ang="0">
                    <a:pos x="48" y="181"/>
                  </a:cxn>
                  <a:cxn ang="0">
                    <a:pos x="41" y="213"/>
                  </a:cxn>
                  <a:cxn ang="0">
                    <a:pos x="38" y="240"/>
                  </a:cxn>
                  <a:cxn ang="0">
                    <a:pos x="37" y="267"/>
                  </a:cxn>
                  <a:cxn ang="0">
                    <a:pos x="31" y="295"/>
                  </a:cxn>
                  <a:cxn ang="0">
                    <a:pos x="22" y="247"/>
                  </a:cxn>
                  <a:cxn ang="0">
                    <a:pos x="13" y="201"/>
                  </a:cxn>
                  <a:cxn ang="0">
                    <a:pos x="0" y="158"/>
                  </a:cxn>
                </a:cxnLst>
                <a:pathLst>
                  <a:path w="120" h="349">
                    <a:moveTo>
                      <a:pt x="0" y="161"/>
                    </a:moveTo>
                    <a:lnTo>
                      <a:pt x="10" y="232"/>
                    </a:lnTo>
                    <a:lnTo>
                      <a:pt x="20" y="289"/>
                    </a:lnTo>
                    <a:lnTo>
                      <a:pt x="26" y="331"/>
                    </a:lnTo>
                    <a:lnTo>
                      <a:pt x="25" y="348"/>
                    </a:lnTo>
                    <a:lnTo>
                      <a:pt x="39" y="348"/>
                    </a:lnTo>
                    <a:lnTo>
                      <a:pt x="43" y="323"/>
                    </a:lnTo>
                    <a:lnTo>
                      <a:pt x="45" y="286"/>
                    </a:lnTo>
                    <a:lnTo>
                      <a:pt x="51" y="252"/>
                    </a:lnTo>
                    <a:lnTo>
                      <a:pt x="54" y="226"/>
                    </a:lnTo>
                    <a:lnTo>
                      <a:pt x="59" y="188"/>
                    </a:lnTo>
                    <a:lnTo>
                      <a:pt x="66" y="156"/>
                    </a:lnTo>
                    <a:lnTo>
                      <a:pt x="71" y="127"/>
                    </a:lnTo>
                    <a:lnTo>
                      <a:pt x="77" y="96"/>
                    </a:lnTo>
                    <a:lnTo>
                      <a:pt x="86" y="66"/>
                    </a:lnTo>
                    <a:lnTo>
                      <a:pt x="96" y="40"/>
                    </a:lnTo>
                    <a:lnTo>
                      <a:pt x="113" y="15"/>
                    </a:lnTo>
                    <a:lnTo>
                      <a:pt x="119" y="5"/>
                    </a:lnTo>
                    <a:lnTo>
                      <a:pt x="112" y="0"/>
                    </a:lnTo>
                    <a:lnTo>
                      <a:pt x="101" y="10"/>
                    </a:lnTo>
                    <a:lnTo>
                      <a:pt x="86" y="33"/>
                    </a:lnTo>
                    <a:lnTo>
                      <a:pt x="75" y="57"/>
                    </a:lnTo>
                    <a:lnTo>
                      <a:pt x="66" y="81"/>
                    </a:lnTo>
                    <a:lnTo>
                      <a:pt x="60" y="113"/>
                    </a:lnTo>
                    <a:lnTo>
                      <a:pt x="55" y="144"/>
                    </a:lnTo>
                    <a:lnTo>
                      <a:pt x="47" y="184"/>
                    </a:lnTo>
                    <a:lnTo>
                      <a:pt x="40" y="217"/>
                    </a:lnTo>
                    <a:lnTo>
                      <a:pt x="37" y="244"/>
                    </a:lnTo>
                    <a:lnTo>
                      <a:pt x="36" y="272"/>
                    </a:lnTo>
                    <a:lnTo>
                      <a:pt x="30" y="300"/>
                    </a:lnTo>
                    <a:lnTo>
                      <a:pt x="22" y="251"/>
                    </a:lnTo>
                    <a:lnTo>
                      <a:pt x="13" y="205"/>
                    </a:lnTo>
                    <a:lnTo>
                      <a:pt x="0" y="161"/>
                    </a:lnTo>
                  </a:path>
                </a:pathLst>
              </a:custGeom>
              <a:solidFill>
                <a:srgbClr val="3C0023">
                  <a:alpha val="50195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49" name="Freeform 25"/>
              <p:cNvSpPr/>
              <p:nvPr/>
            </p:nvSpPr>
            <p:spPr>
              <a:xfrm>
                <a:off x="1685" y="1239"/>
                <a:ext cx="264" cy="391"/>
              </a:xfrm>
              <a:custGeom>
                <a:avLst/>
                <a:gdLst/>
                <a:ahLst/>
                <a:cxnLst>
                  <a:cxn ang="0">
                    <a:pos x="106" y="123"/>
                  </a:cxn>
                  <a:cxn ang="0">
                    <a:pos x="115" y="135"/>
                  </a:cxn>
                  <a:cxn ang="0">
                    <a:pos x="162" y="114"/>
                  </a:cxn>
                  <a:cxn ang="0">
                    <a:pos x="209" y="81"/>
                  </a:cxn>
                  <a:cxn ang="0">
                    <a:pos x="231" y="46"/>
                  </a:cxn>
                  <a:cxn ang="0">
                    <a:pos x="218" y="76"/>
                  </a:cxn>
                  <a:cxn ang="0">
                    <a:pos x="182" y="109"/>
                  </a:cxn>
                  <a:cxn ang="0">
                    <a:pos x="141" y="138"/>
                  </a:cxn>
                  <a:cxn ang="0">
                    <a:pos x="101" y="159"/>
                  </a:cxn>
                  <a:cxn ang="0">
                    <a:pos x="118" y="178"/>
                  </a:cxn>
                  <a:cxn ang="0">
                    <a:pos x="154" y="180"/>
                  </a:cxn>
                  <a:cxn ang="0">
                    <a:pos x="200" y="187"/>
                  </a:cxn>
                  <a:cxn ang="0">
                    <a:pos x="237" y="204"/>
                  </a:cxn>
                  <a:cxn ang="0">
                    <a:pos x="249" y="215"/>
                  </a:cxn>
                  <a:cxn ang="0">
                    <a:pos x="211" y="204"/>
                  </a:cxn>
                  <a:cxn ang="0">
                    <a:pos x="161" y="198"/>
                  </a:cxn>
                  <a:cxn ang="0">
                    <a:pos x="113" y="195"/>
                  </a:cxn>
                  <a:cxn ang="0">
                    <a:pos x="87" y="203"/>
                  </a:cxn>
                  <a:cxn ang="0">
                    <a:pos x="92" y="248"/>
                  </a:cxn>
                  <a:cxn ang="0">
                    <a:pos x="92" y="307"/>
                  </a:cxn>
                  <a:cxn ang="0">
                    <a:pos x="76" y="354"/>
                  </a:cxn>
                  <a:cxn ang="0">
                    <a:pos x="46" y="390"/>
                  </a:cxn>
                  <a:cxn ang="0">
                    <a:pos x="50" y="346"/>
                  </a:cxn>
                  <a:cxn ang="0">
                    <a:pos x="61" y="299"/>
                  </a:cxn>
                  <a:cxn ang="0">
                    <a:pos x="66" y="238"/>
                  </a:cxn>
                  <a:cxn ang="0">
                    <a:pos x="64" y="198"/>
                  </a:cxn>
                  <a:cxn ang="0">
                    <a:pos x="48" y="221"/>
                  </a:cxn>
                  <a:cxn ang="0">
                    <a:pos x="39" y="273"/>
                  </a:cxn>
                  <a:cxn ang="0">
                    <a:pos x="32" y="325"/>
                  </a:cxn>
                  <a:cxn ang="0">
                    <a:pos x="10" y="364"/>
                  </a:cxn>
                  <a:cxn ang="0">
                    <a:pos x="2" y="364"/>
                  </a:cxn>
                  <a:cxn ang="0">
                    <a:pos x="2" y="324"/>
                  </a:cxn>
                  <a:cxn ang="0">
                    <a:pos x="17" y="287"/>
                  </a:cxn>
                  <a:cxn ang="0">
                    <a:pos x="34" y="239"/>
                  </a:cxn>
                  <a:cxn ang="0">
                    <a:pos x="42" y="204"/>
                  </a:cxn>
                  <a:cxn ang="0">
                    <a:pos x="26" y="182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13" y="161"/>
                  </a:cxn>
                  <a:cxn ang="0">
                    <a:pos x="13" y="138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4" y="122"/>
                  </a:cxn>
                  <a:cxn ang="0">
                    <a:pos x="53" y="157"/>
                  </a:cxn>
                  <a:cxn ang="0">
                    <a:pos x="55" y="130"/>
                  </a:cxn>
                  <a:cxn ang="0">
                    <a:pos x="24" y="91"/>
                  </a:cxn>
                  <a:cxn ang="0">
                    <a:pos x="2" y="65"/>
                  </a:cxn>
                  <a:cxn ang="0">
                    <a:pos x="2" y="65"/>
                  </a:cxn>
                  <a:cxn ang="0">
                    <a:pos x="2" y="48"/>
                  </a:cxn>
                  <a:cxn ang="0">
                    <a:pos x="30" y="87"/>
                  </a:cxn>
                  <a:cxn ang="0">
                    <a:pos x="61" y="138"/>
                  </a:cxn>
                  <a:cxn ang="0">
                    <a:pos x="79" y="127"/>
                  </a:cxn>
                  <a:cxn ang="0">
                    <a:pos x="105" y="87"/>
                  </a:cxn>
                  <a:cxn ang="0">
                    <a:pos x="138" y="39"/>
                  </a:cxn>
                  <a:cxn ang="0">
                    <a:pos x="164" y="6"/>
                  </a:cxn>
                  <a:cxn ang="0">
                    <a:pos x="162" y="29"/>
                  </a:cxn>
                  <a:cxn ang="0">
                    <a:pos x="136" y="76"/>
                  </a:cxn>
                </a:cxnLst>
                <a:pathLst>
                  <a:path w="266" h="391">
                    <a:moveTo>
                      <a:pt x="124" y="95"/>
                    </a:moveTo>
                    <a:lnTo>
                      <a:pt x="119" y="101"/>
                    </a:lnTo>
                    <a:lnTo>
                      <a:pt x="115" y="108"/>
                    </a:lnTo>
                    <a:lnTo>
                      <a:pt x="111" y="115"/>
                    </a:lnTo>
                    <a:lnTo>
                      <a:pt x="107" y="123"/>
                    </a:lnTo>
                    <a:lnTo>
                      <a:pt x="104" y="129"/>
                    </a:lnTo>
                    <a:lnTo>
                      <a:pt x="102" y="136"/>
                    </a:lnTo>
                    <a:lnTo>
                      <a:pt x="100" y="142"/>
                    </a:lnTo>
                    <a:lnTo>
                      <a:pt x="107" y="138"/>
                    </a:lnTo>
                    <a:lnTo>
                      <a:pt x="116" y="135"/>
                    </a:lnTo>
                    <a:lnTo>
                      <a:pt x="125" y="131"/>
                    </a:lnTo>
                    <a:lnTo>
                      <a:pt x="134" y="127"/>
                    </a:lnTo>
                    <a:lnTo>
                      <a:pt x="144" y="124"/>
                    </a:lnTo>
                    <a:lnTo>
                      <a:pt x="154" y="119"/>
                    </a:lnTo>
                    <a:lnTo>
                      <a:pt x="163" y="114"/>
                    </a:lnTo>
                    <a:lnTo>
                      <a:pt x="175" y="107"/>
                    </a:lnTo>
                    <a:lnTo>
                      <a:pt x="184" y="101"/>
                    </a:lnTo>
                    <a:lnTo>
                      <a:pt x="195" y="93"/>
                    </a:lnTo>
                    <a:lnTo>
                      <a:pt x="203" y="89"/>
                    </a:lnTo>
                    <a:lnTo>
                      <a:pt x="211" y="81"/>
                    </a:lnTo>
                    <a:lnTo>
                      <a:pt x="218" y="75"/>
                    </a:lnTo>
                    <a:lnTo>
                      <a:pt x="224" y="66"/>
                    </a:lnTo>
                    <a:lnTo>
                      <a:pt x="227" y="59"/>
                    </a:lnTo>
                    <a:lnTo>
                      <a:pt x="230" y="51"/>
                    </a:lnTo>
                    <a:lnTo>
                      <a:pt x="233" y="46"/>
                    </a:lnTo>
                    <a:lnTo>
                      <a:pt x="233" y="52"/>
                    </a:lnTo>
                    <a:lnTo>
                      <a:pt x="233" y="56"/>
                    </a:lnTo>
                    <a:lnTo>
                      <a:pt x="231" y="61"/>
                    </a:lnTo>
                    <a:lnTo>
                      <a:pt x="227" y="67"/>
                    </a:lnTo>
                    <a:lnTo>
                      <a:pt x="220" y="76"/>
                    </a:lnTo>
                    <a:lnTo>
                      <a:pt x="217" y="83"/>
                    </a:lnTo>
                    <a:lnTo>
                      <a:pt x="210" y="88"/>
                    </a:lnTo>
                    <a:lnTo>
                      <a:pt x="202" y="94"/>
                    </a:lnTo>
                    <a:lnTo>
                      <a:pt x="192" y="101"/>
                    </a:lnTo>
                    <a:lnTo>
                      <a:pt x="183" y="109"/>
                    </a:lnTo>
                    <a:lnTo>
                      <a:pt x="173" y="116"/>
                    </a:lnTo>
                    <a:lnTo>
                      <a:pt x="167" y="122"/>
                    </a:lnTo>
                    <a:lnTo>
                      <a:pt x="159" y="129"/>
                    </a:lnTo>
                    <a:lnTo>
                      <a:pt x="151" y="133"/>
                    </a:lnTo>
                    <a:lnTo>
                      <a:pt x="142" y="138"/>
                    </a:lnTo>
                    <a:lnTo>
                      <a:pt x="133" y="143"/>
                    </a:lnTo>
                    <a:lnTo>
                      <a:pt x="125" y="148"/>
                    </a:lnTo>
                    <a:lnTo>
                      <a:pt x="118" y="152"/>
                    </a:lnTo>
                    <a:lnTo>
                      <a:pt x="109" y="156"/>
                    </a:lnTo>
                    <a:lnTo>
                      <a:pt x="102" y="159"/>
                    </a:lnTo>
                    <a:lnTo>
                      <a:pt x="100" y="161"/>
                    </a:lnTo>
                    <a:lnTo>
                      <a:pt x="102" y="165"/>
                    </a:lnTo>
                    <a:lnTo>
                      <a:pt x="106" y="170"/>
                    </a:lnTo>
                    <a:lnTo>
                      <a:pt x="110" y="176"/>
                    </a:lnTo>
                    <a:lnTo>
                      <a:pt x="119" y="178"/>
                    </a:lnTo>
                    <a:lnTo>
                      <a:pt x="125" y="178"/>
                    </a:lnTo>
                    <a:lnTo>
                      <a:pt x="135" y="180"/>
                    </a:lnTo>
                    <a:lnTo>
                      <a:pt x="144" y="180"/>
                    </a:lnTo>
                    <a:lnTo>
                      <a:pt x="155" y="180"/>
                    </a:lnTo>
                    <a:lnTo>
                      <a:pt x="165" y="182"/>
                    </a:lnTo>
                    <a:lnTo>
                      <a:pt x="175" y="182"/>
                    </a:lnTo>
                    <a:lnTo>
                      <a:pt x="185" y="184"/>
                    </a:lnTo>
                    <a:lnTo>
                      <a:pt x="193" y="185"/>
                    </a:lnTo>
                    <a:lnTo>
                      <a:pt x="202" y="187"/>
                    </a:lnTo>
                    <a:lnTo>
                      <a:pt x="208" y="189"/>
                    </a:lnTo>
                    <a:lnTo>
                      <a:pt x="215" y="193"/>
                    </a:lnTo>
                    <a:lnTo>
                      <a:pt x="221" y="196"/>
                    </a:lnTo>
                    <a:lnTo>
                      <a:pt x="229" y="200"/>
                    </a:lnTo>
                    <a:lnTo>
                      <a:pt x="239" y="204"/>
                    </a:lnTo>
                    <a:lnTo>
                      <a:pt x="249" y="208"/>
                    </a:lnTo>
                    <a:lnTo>
                      <a:pt x="256" y="211"/>
                    </a:lnTo>
                    <a:lnTo>
                      <a:pt x="265" y="214"/>
                    </a:lnTo>
                    <a:lnTo>
                      <a:pt x="258" y="215"/>
                    </a:lnTo>
                    <a:lnTo>
                      <a:pt x="251" y="215"/>
                    </a:lnTo>
                    <a:lnTo>
                      <a:pt x="244" y="213"/>
                    </a:lnTo>
                    <a:lnTo>
                      <a:pt x="236" y="211"/>
                    </a:lnTo>
                    <a:lnTo>
                      <a:pt x="226" y="207"/>
                    </a:lnTo>
                    <a:lnTo>
                      <a:pt x="219" y="206"/>
                    </a:lnTo>
                    <a:lnTo>
                      <a:pt x="213" y="204"/>
                    </a:lnTo>
                    <a:lnTo>
                      <a:pt x="204" y="202"/>
                    </a:lnTo>
                    <a:lnTo>
                      <a:pt x="195" y="201"/>
                    </a:lnTo>
                    <a:lnTo>
                      <a:pt x="184" y="200"/>
                    </a:lnTo>
                    <a:lnTo>
                      <a:pt x="173" y="199"/>
                    </a:lnTo>
                    <a:lnTo>
                      <a:pt x="162" y="198"/>
                    </a:lnTo>
                    <a:lnTo>
                      <a:pt x="152" y="198"/>
                    </a:lnTo>
                    <a:lnTo>
                      <a:pt x="142" y="198"/>
                    </a:lnTo>
                    <a:lnTo>
                      <a:pt x="134" y="197"/>
                    </a:lnTo>
                    <a:lnTo>
                      <a:pt x="124" y="197"/>
                    </a:lnTo>
                    <a:lnTo>
                      <a:pt x="114" y="195"/>
                    </a:lnTo>
                    <a:lnTo>
                      <a:pt x="102" y="192"/>
                    </a:lnTo>
                    <a:lnTo>
                      <a:pt x="92" y="189"/>
                    </a:lnTo>
                    <a:lnTo>
                      <a:pt x="80" y="188"/>
                    </a:lnTo>
                    <a:lnTo>
                      <a:pt x="84" y="195"/>
                    </a:lnTo>
                    <a:lnTo>
                      <a:pt x="88" y="203"/>
                    </a:lnTo>
                    <a:lnTo>
                      <a:pt x="93" y="215"/>
                    </a:lnTo>
                    <a:lnTo>
                      <a:pt x="94" y="223"/>
                    </a:lnTo>
                    <a:lnTo>
                      <a:pt x="95" y="233"/>
                    </a:lnTo>
                    <a:lnTo>
                      <a:pt x="94" y="241"/>
                    </a:lnTo>
                    <a:lnTo>
                      <a:pt x="93" y="248"/>
                    </a:lnTo>
                    <a:lnTo>
                      <a:pt x="93" y="259"/>
                    </a:lnTo>
                    <a:lnTo>
                      <a:pt x="92" y="273"/>
                    </a:lnTo>
                    <a:lnTo>
                      <a:pt x="92" y="285"/>
                    </a:lnTo>
                    <a:lnTo>
                      <a:pt x="93" y="297"/>
                    </a:lnTo>
                    <a:lnTo>
                      <a:pt x="93" y="307"/>
                    </a:lnTo>
                    <a:lnTo>
                      <a:pt x="92" y="316"/>
                    </a:lnTo>
                    <a:lnTo>
                      <a:pt x="89" y="326"/>
                    </a:lnTo>
                    <a:lnTo>
                      <a:pt x="85" y="338"/>
                    </a:lnTo>
                    <a:lnTo>
                      <a:pt x="82" y="346"/>
                    </a:lnTo>
                    <a:lnTo>
                      <a:pt x="77" y="354"/>
                    </a:lnTo>
                    <a:lnTo>
                      <a:pt x="73" y="363"/>
                    </a:lnTo>
                    <a:lnTo>
                      <a:pt x="69" y="369"/>
                    </a:lnTo>
                    <a:lnTo>
                      <a:pt x="62" y="376"/>
                    </a:lnTo>
                    <a:lnTo>
                      <a:pt x="53" y="382"/>
                    </a:lnTo>
                    <a:lnTo>
                      <a:pt x="46" y="390"/>
                    </a:lnTo>
                    <a:lnTo>
                      <a:pt x="45" y="382"/>
                    </a:lnTo>
                    <a:lnTo>
                      <a:pt x="46" y="372"/>
                    </a:lnTo>
                    <a:lnTo>
                      <a:pt x="47" y="362"/>
                    </a:lnTo>
                    <a:lnTo>
                      <a:pt x="48" y="353"/>
                    </a:lnTo>
                    <a:lnTo>
                      <a:pt x="50" y="346"/>
                    </a:lnTo>
                    <a:lnTo>
                      <a:pt x="53" y="337"/>
                    </a:lnTo>
                    <a:lnTo>
                      <a:pt x="56" y="328"/>
                    </a:lnTo>
                    <a:lnTo>
                      <a:pt x="58" y="320"/>
                    </a:lnTo>
                    <a:lnTo>
                      <a:pt x="59" y="313"/>
                    </a:lnTo>
                    <a:lnTo>
                      <a:pt x="61" y="299"/>
                    </a:lnTo>
                    <a:lnTo>
                      <a:pt x="62" y="285"/>
                    </a:lnTo>
                    <a:lnTo>
                      <a:pt x="63" y="273"/>
                    </a:lnTo>
                    <a:lnTo>
                      <a:pt x="65" y="260"/>
                    </a:lnTo>
                    <a:lnTo>
                      <a:pt x="67" y="247"/>
                    </a:lnTo>
                    <a:lnTo>
                      <a:pt x="67" y="238"/>
                    </a:lnTo>
                    <a:lnTo>
                      <a:pt x="67" y="231"/>
                    </a:lnTo>
                    <a:lnTo>
                      <a:pt x="68" y="222"/>
                    </a:lnTo>
                    <a:lnTo>
                      <a:pt x="67" y="212"/>
                    </a:lnTo>
                    <a:lnTo>
                      <a:pt x="66" y="206"/>
                    </a:lnTo>
                    <a:lnTo>
                      <a:pt x="64" y="198"/>
                    </a:lnTo>
                    <a:lnTo>
                      <a:pt x="62" y="187"/>
                    </a:lnTo>
                    <a:lnTo>
                      <a:pt x="58" y="195"/>
                    </a:lnTo>
                    <a:lnTo>
                      <a:pt x="54" y="203"/>
                    </a:lnTo>
                    <a:lnTo>
                      <a:pt x="50" y="212"/>
                    </a:lnTo>
                    <a:lnTo>
                      <a:pt x="48" y="221"/>
                    </a:lnTo>
                    <a:lnTo>
                      <a:pt x="46" y="232"/>
                    </a:lnTo>
                    <a:lnTo>
                      <a:pt x="44" y="239"/>
                    </a:lnTo>
                    <a:lnTo>
                      <a:pt x="43" y="249"/>
                    </a:lnTo>
                    <a:lnTo>
                      <a:pt x="41" y="260"/>
                    </a:lnTo>
                    <a:lnTo>
                      <a:pt x="39" y="273"/>
                    </a:lnTo>
                    <a:lnTo>
                      <a:pt x="38" y="283"/>
                    </a:lnTo>
                    <a:lnTo>
                      <a:pt x="37" y="295"/>
                    </a:lnTo>
                    <a:lnTo>
                      <a:pt x="36" y="305"/>
                    </a:lnTo>
                    <a:lnTo>
                      <a:pt x="33" y="315"/>
                    </a:lnTo>
                    <a:lnTo>
                      <a:pt x="32" y="325"/>
                    </a:lnTo>
                    <a:lnTo>
                      <a:pt x="30" y="333"/>
                    </a:lnTo>
                    <a:lnTo>
                      <a:pt x="26" y="340"/>
                    </a:lnTo>
                    <a:lnTo>
                      <a:pt x="21" y="348"/>
                    </a:lnTo>
                    <a:lnTo>
                      <a:pt x="15" y="356"/>
                    </a:lnTo>
                    <a:lnTo>
                      <a:pt x="10" y="364"/>
                    </a:lnTo>
                    <a:lnTo>
                      <a:pt x="5" y="368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24"/>
                    </a:lnTo>
                    <a:lnTo>
                      <a:pt x="5" y="316"/>
                    </a:lnTo>
                    <a:lnTo>
                      <a:pt x="9" y="306"/>
                    </a:lnTo>
                    <a:lnTo>
                      <a:pt x="13" y="297"/>
                    </a:lnTo>
                    <a:lnTo>
                      <a:pt x="17" y="287"/>
                    </a:lnTo>
                    <a:lnTo>
                      <a:pt x="21" y="278"/>
                    </a:lnTo>
                    <a:lnTo>
                      <a:pt x="25" y="268"/>
                    </a:lnTo>
                    <a:lnTo>
                      <a:pt x="28" y="259"/>
                    </a:lnTo>
                    <a:lnTo>
                      <a:pt x="31" y="249"/>
                    </a:lnTo>
                    <a:lnTo>
                      <a:pt x="34" y="239"/>
                    </a:lnTo>
                    <a:lnTo>
                      <a:pt x="36" y="233"/>
                    </a:lnTo>
                    <a:lnTo>
                      <a:pt x="38" y="225"/>
                    </a:lnTo>
                    <a:lnTo>
                      <a:pt x="41" y="216"/>
                    </a:lnTo>
                    <a:lnTo>
                      <a:pt x="44" y="210"/>
                    </a:lnTo>
                    <a:lnTo>
                      <a:pt x="42" y="204"/>
                    </a:lnTo>
                    <a:lnTo>
                      <a:pt x="41" y="197"/>
                    </a:lnTo>
                    <a:lnTo>
                      <a:pt x="42" y="192"/>
                    </a:lnTo>
                    <a:lnTo>
                      <a:pt x="43" y="185"/>
                    </a:lnTo>
                    <a:lnTo>
                      <a:pt x="36" y="184"/>
                    </a:lnTo>
                    <a:lnTo>
                      <a:pt x="26" y="182"/>
                    </a:lnTo>
                    <a:lnTo>
                      <a:pt x="18" y="187"/>
                    </a:lnTo>
                    <a:lnTo>
                      <a:pt x="11" y="191"/>
                    </a:lnTo>
                    <a:lnTo>
                      <a:pt x="3" y="195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5" y="164"/>
                    </a:lnTo>
                    <a:lnTo>
                      <a:pt x="13" y="161"/>
                    </a:lnTo>
                    <a:lnTo>
                      <a:pt x="15" y="156"/>
                    </a:lnTo>
                    <a:lnTo>
                      <a:pt x="17" y="151"/>
                    </a:lnTo>
                    <a:lnTo>
                      <a:pt x="19" y="146"/>
                    </a:lnTo>
                    <a:lnTo>
                      <a:pt x="18" y="144"/>
                    </a:lnTo>
                    <a:lnTo>
                      <a:pt x="13" y="138"/>
                    </a:lnTo>
                    <a:lnTo>
                      <a:pt x="6" y="132"/>
                    </a:lnTo>
                    <a:lnTo>
                      <a:pt x="0" y="125"/>
                    </a:lnTo>
                    <a:lnTo>
                      <a:pt x="2" y="124"/>
                    </a:lnTo>
                    <a:lnTo>
                      <a:pt x="2" y="105"/>
                    </a:lnTo>
                    <a:lnTo>
                      <a:pt x="1" y="103"/>
                    </a:lnTo>
                    <a:lnTo>
                      <a:pt x="11" y="110"/>
                    </a:lnTo>
                    <a:lnTo>
                      <a:pt x="19" y="117"/>
                    </a:lnTo>
                    <a:lnTo>
                      <a:pt x="24" y="122"/>
                    </a:lnTo>
                    <a:lnTo>
                      <a:pt x="28" y="128"/>
                    </a:lnTo>
                    <a:lnTo>
                      <a:pt x="35" y="137"/>
                    </a:lnTo>
                    <a:lnTo>
                      <a:pt x="40" y="143"/>
                    </a:lnTo>
                    <a:lnTo>
                      <a:pt x="46" y="150"/>
                    </a:lnTo>
                    <a:lnTo>
                      <a:pt x="53" y="157"/>
                    </a:lnTo>
                    <a:lnTo>
                      <a:pt x="55" y="155"/>
                    </a:lnTo>
                    <a:lnTo>
                      <a:pt x="59" y="148"/>
                    </a:lnTo>
                    <a:lnTo>
                      <a:pt x="62" y="143"/>
                    </a:lnTo>
                    <a:lnTo>
                      <a:pt x="60" y="138"/>
                    </a:lnTo>
                    <a:lnTo>
                      <a:pt x="55" y="130"/>
                    </a:lnTo>
                    <a:lnTo>
                      <a:pt x="51" y="123"/>
                    </a:lnTo>
                    <a:lnTo>
                      <a:pt x="46" y="115"/>
                    </a:lnTo>
                    <a:lnTo>
                      <a:pt x="40" y="109"/>
                    </a:lnTo>
                    <a:lnTo>
                      <a:pt x="31" y="100"/>
                    </a:lnTo>
                    <a:lnTo>
                      <a:pt x="24" y="91"/>
                    </a:lnTo>
                    <a:lnTo>
                      <a:pt x="17" y="84"/>
                    </a:lnTo>
                    <a:lnTo>
                      <a:pt x="12" y="78"/>
                    </a:lnTo>
                    <a:lnTo>
                      <a:pt x="6" y="70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53"/>
                    </a:lnTo>
                    <a:lnTo>
                      <a:pt x="2" y="48"/>
                    </a:lnTo>
                    <a:lnTo>
                      <a:pt x="4" y="55"/>
                    </a:lnTo>
                    <a:lnTo>
                      <a:pt x="11" y="63"/>
                    </a:lnTo>
                    <a:lnTo>
                      <a:pt x="17" y="70"/>
                    </a:lnTo>
                    <a:lnTo>
                      <a:pt x="25" y="80"/>
                    </a:lnTo>
                    <a:lnTo>
                      <a:pt x="30" y="87"/>
                    </a:lnTo>
                    <a:lnTo>
                      <a:pt x="37" y="95"/>
                    </a:lnTo>
                    <a:lnTo>
                      <a:pt x="43" y="106"/>
                    </a:lnTo>
                    <a:lnTo>
                      <a:pt x="48" y="115"/>
                    </a:lnTo>
                    <a:lnTo>
                      <a:pt x="54" y="124"/>
                    </a:lnTo>
                    <a:lnTo>
                      <a:pt x="61" y="138"/>
                    </a:lnTo>
                    <a:lnTo>
                      <a:pt x="64" y="146"/>
                    </a:lnTo>
                    <a:lnTo>
                      <a:pt x="66" y="151"/>
                    </a:lnTo>
                    <a:lnTo>
                      <a:pt x="70" y="143"/>
                    </a:lnTo>
                    <a:lnTo>
                      <a:pt x="75" y="135"/>
                    </a:lnTo>
                    <a:lnTo>
                      <a:pt x="80" y="127"/>
                    </a:lnTo>
                    <a:lnTo>
                      <a:pt x="85" y="118"/>
                    </a:lnTo>
                    <a:lnTo>
                      <a:pt x="90" y="110"/>
                    </a:lnTo>
                    <a:lnTo>
                      <a:pt x="94" y="103"/>
                    </a:lnTo>
                    <a:lnTo>
                      <a:pt x="100" y="96"/>
                    </a:lnTo>
                    <a:lnTo>
                      <a:pt x="106" y="87"/>
                    </a:lnTo>
                    <a:lnTo>
                      <a:pt x="113" y="78"/>
                    </a:lnTo>
                    <a:lnTo>
                      <a:pt x="120" y="68"/>
                    </a:lnTo>
                    <a:lnTo>
                      <a:pt x="127" y="58"/>
                    </a:lnTo>
                    <a:lnTo>
                      <a:pt x="132" y="50"/>
                    </a:lnTo>
                    <a:lnTo>
                      <a:pt x="139" y="39"/>
                    </a:lnTo>
                    <a:lnTo>
                      <a:pt x="144" y="33"/>
                    </a:lnTo>
                    <a:lnTo>
                      <a:pt x="150" y="26"/>
                    </a:lnTo>
                    <a:lnTo>
                      <a:pt x="156" y="21"/>
                    </a:lnTo>
                    <a:lnTo>
                      <a:pt x="161" y="15"/>
                    </a:lnTo>
                    <a:lnTo>
                      <a:pt x="165" y="6"/>
                    </a:lnTo>
                    <a:lnTo>
                      <a:pt x="170" y="0"/>
                    </a:lnTo>
                    <a:lnTo>
                      <a:pt x="169" y="5"/>
                    </a:lnTo>
                    <a:lnTo>
                      <a:pt x="168" y="13"/>
                    </a:lnTo>
                    <a:lnTo>
                      <a:pt x="166" y="21"/>
                    </a:lnTo>
                    <a:lnTo>
                      <a:pt x="163" y="29"/>
                    </a:lnTo>
                    <a:lnTo>
                      <a:pt x="159" y="37"/>
                    </a:lnTo>
                    <a:lnTo>
                      <a:pt x="153" y="47"/>
                    </a:lnTo>
                    <a:lnTo>
                      <a:pt x="148" y="56"/>
                    </a:lnTo>
                    <a:lnTo>
                      <a:pt x="143" y="67"/>
                    </a:lnTo>
                    <a:lnTo>
                      <a:pt x="137" y="76"/>
                    </a:lnTo>
                    <a:lnTo>
                      <a:pt x="130" y="87"/>
                    </a:lnTo>
                    <a:lnTo>
                      <a:pt x="124" y="95"/>
                    </a:lnTo>
                  </a:path>
                </a:pathLst>
              </a:custGeom>
              <a:solidFill>
                <a:srgbClr val="037C03">
                  <a:alpha val="50195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1050" name="Group 26"/>
              <p:cNvGrpSpPr/>
              <p:nvPr/>
            </p:nvGrpSpPr>
            <p:grpSpPr>
              <a:xfrm>
                <a:off x="1707" y="1466"/>
                <a:ext cx="484" cy="368"/>
                <a:chOff x="1707" y="1466"/>
                <a:chExt cx="484" cy="368"/>
              </a:xfrm>
            </p:grpSpPr>
            <p:sp>
              <p:nvSpPr>
                <p:cNvPr id="1052" name="Freeform 27"/>
                <p:cNvSpPr/>
                <p:nvPr/>
              </p:nvSpPr>
              <p:spPr>
                <a:xfrm>
                  <a:off x="1736" y="1458"/>
                  <a:ext cx="454" cy="349"/>
                </a:xfrm>
                <a:custGeom>
                  <a:avLst/>
                  <a:gdLst/>
                  <a:ahLst/>
                  <a:cxnLst>
                    <a:cxn ang="0">
                      <a:pos x="172" y="43"/>
                    </a:cxn>
                    <a:cxn ang="0">
                      <a:pos x="208" y="14"/>
                    </a:cxn>
                    <a:cxn ang="0">
                      <a:pos x="253" y="3"/>
                    </a:cxn>
                    <a:cxn ang="0">
                      <a:pos x="301" y="2"/>
                    </a:cxn>
                    <a:cxn ang="0">
                      <a:pos x="314" y="7"/>
                    </a:cxn>
                    <a:cxn ang="0">
                      <a:pos x="281" y="15"/>
                    </a:cxn>
                    <a:cxn ang="0">
                      <a:pos x="244" y="27"/>
                    </a:cxn>
                    <a:cxn ang="0">
                      <a:pos x="201" y="56"/>
                    </a:cxn>
                    <a:cxn ang="0">
                      <a:pos x="197" y="96"/>
                    </a:cxn>
                    <a:cxn ang="0">
                      <a:pos x="260" y="71"/>
                    </a:cxn>
                    <a:cxn ang="0">
                      <a:pos x="311" y="68"/>
                    </a:cxn>
                    <a:cxn ang="0">
                      <a:pos x="365" y="73"/>
                    </a:cxn>
                    <a:cxn ang="0">
                      <a:pos x="429" y="81"/>
                    </a:cxn>
                    <a:cxn ang="0">
                      <a:pos x="430" y="82"/>
                    </a:cxn>
                    <a:cxn ang="0">
                      <a:pos x="368" y="85"/>
                    </a:cxn>
                    <a:cxn ang="0">
                      <a:pos x="312" y="86"/>
                    </a:cxn>
                    <a:cxn ang="0">
                      <a:pos x="262" y="92"/>
                    </a:cxn>
                    <a:cxn ang="0">
                      <a:pos x="206" y="105"/>
                    </a:cxn>
                    <a:cxn ang="0">
                      <a:pos x="229" y="126"/>
                    </a:cxn>
                    <a:cxn ang="0">
                      <a:pos x="246" y="145"/>
                    </a:cxn>
                    <a:cxn ang="0">
                      <a:pos x="190" y="128"/>
                    </a:cxn>
                    <a:cxn ang="0">
                      <a:pos x="179" y="139"/>
                    </a:cxn>
                    <a:cxn ang="0">
                      <a:pos x="239" y="148"/>
                    </a:cxn>
                    <a:cxn ang="0">
                      <a:pos x="291" y="160"/>
                    </a:cxn>
                    <a:cxn ang="0">
                      <a:pos x="331" y="194"/>
                    </a:cxn>
                    <a:cxn ang="0">
                      <a:pos x="362" y="239"/>
                    </a:cxn>
                    <a:cxn ang="0">
                      <a:pos x="355" y="247"/>
                    </a:cxn>
                    <a:cxn ang="0">
                      <a:pos x="314" y="218"/>
                    </a:cxn>
                    <a:cxn ang="0">
                      <a:pos x="267" y="187"/>
                    </a:cxn>
                    <a:cxn ang="0">
                      <a:pos x="218" y="165"/>
                    </a:cxn>
                    <a:cxn ang="0">
                      <a:pos x="186" y="158"/>
                    </a:cxn>
                    <a:cxn ang="0">
                      <a:pos x="213" y="193"/>
                    </a:cxn>
                    <a:cxn ang="0">
                      <a:pos x="246" y="239"/>
                    </a:cxn>
                    <a:cxn ang="0">
                      <a:pos x="264" y="281"/>
                    </a:cxn>
                    <a:cxn ang="0">
                      <a:pos x="263" y="319"/>
                    </a:cxn>
                    <a:cxn ang="0">
                      <a:pos x="239" y="277"/>
                    </a:cxn>
                    <a:cxn ang="0">
                      <a:pos x="215" y="231"/>
                    </a:cxn>
                    <a:cxn ang="0">
                      <a:pos x="187" y="189"/>
                    </a:cxn>
                    <a:cxn ang="0">
                      <a:pos x="162" y="152"/>
                    </a:cxn>
                    <a:cxn ang="0">
                      <a:pos x="119" y="173"/>
                    </a:cxn>
                    <a:cxn ang="0">
                      <a:pos x="83" y="226"/>
                    </a:cxn>
                    <a:cxn ang="0">
                      <a:pos x="53" y="279"/>
                    </a:cxn>
                    <a:cxn ang="0">
                      <a:pos x="19" y="328"/>
                    </a:cxn>
                    <a:cxn ang="0">
                      <a:pos x="8" y="321"/>
                    </a:cxn>
                    <a:cxn ang="0">
                      <a:pos x="48" y="260"/>
                    </a:cxn>
                    <a:cxn ang="0">
                      <a:pos x="85" y="212"/>
                    </a:cxn>
                    <a:cxn ang="0">
                      <a:pos x="116" y="165"/>
                    </a:cxn>
                    <a:cxn ang="0">
                      <a:pos x="143" y="129"/>
                    </a:cxn>
                    <a:cxn ang="0">
                      <a:pos x="102" y="85"/>
                    </a:cxn>
                    <a:cxn ang="0">
                      <a:pos x="44" y="61"/>
                    </a:cxn>
                    <a:cxn ang="0">
                      <a:pos x="21" y="48"/>
                    </a:cxn>
                    <a:cxn ang="0">
                      <a:pos x="65" y="62"/>
                    </a:cxn>
                    <a:cxn ang="0">
                      <a:pos x="126" y="92"/>
                    </a:cxn>
                  </a:cxnLst>
                  <a:pathLst>
                    <a:path w="440" h="342">
                      <a:moveTo>
                        <a:pt x="138" y="87"/>
                      </a:moveTo>
                      <a:lnTo>
                        <a:pt x="141" y="78"/>
                      </a:lnTo>
                      <a:lnTo>
                        <a:pt x="146" y="69"/>
                      </a:lnTo>
                      <a:lnTo>
                        <a:pt x="153" y="59"/>
                      </a:lnTo>
                      <a:lnTo>
                        <a:pt x="160" y="51"/>
                      </a:lnTo>
                      <a:lnTo>
                        <a:pt x="167" y="42"/>
                      </a:lnTo>
                      <a:lnTo>
                        <a:pt x="172" y="36"/>
                      </a:lnTo>
                      <a:lnTo>
                        <a:pt x="178" y="31"/>
                      </a:lnTo>
                      <a:lnTo>
                        <a:pt x="184" y="26"/>
                      </a:lnTo>
                      <a:lnTo>
                        <a:pt x="190" y="21"/>
                      </a:lnTo>
                      <a:lnTo>
                        <a:pt x="196" y="17"/>
                      </a:lnTo>
                      <a:lnTo>
                        <a:pt x="202" y="14"/>
                      </a:lnTo>
                      <a:lnTo>
                        <a:pt x="208" y="11"/>
                      </a:lnTo>
                      <a:lnTo>
                        <a:pt x="215" y="8"/>
                      </a:lnTo>
                      <a:lnTo>
                        <a:pt x="222" y="7"/>
                      </a:lnTo>
                      <a:lnTo>
                        <a:pt x="230" y="5"/>
                      </a:lnTo>
                      <a:lnTo>
                        <a:pt x="237" y="3"/>
                      </a:lnTo>
                      <a:lnTo>
                        <a:pt x="245" y="3"/>
                      </a:lnTo>
                      <a:lnTo>
                        <a:pt x="252" y="2"/>
                      </a:lnTo>
                      <a:lnTo>
                        <a:pt x="260" y="2"/>
                      </a:lnTo>
                      <a:lnTo>
                        <a:pt x="270" y="1"/>
                      </a:lnTo>
                      <a:lnTo>
                        <a:pt x="278" y="2"/>
                      </a:lnTo>
                      <a:lnTo>
                        <a:pt x="285" y="2"/>
                      </a:lnTo>
                      <a:lnTo>
                        <a:pt x="292" y="2"/>
                      </a:lnTo>
                      <a:lnTo>
                        <a:pt x="299" y="2"/>
                      </a:lnTo>
                      <a:lnTo>
                        <a:pt x="307" y="1"/>
                      </a:lnTo>
                      <a:lnTo>
                        <a:pt x="314" y="0"/>
                      </a:lnTo>
                      <a:lnTo>
                        <a:pt x="310" y="2"/>
                      </a:lnTo>
                      <a:lnTo>
                        <a:pt x="307" y="4"/>
                      </a:lnTo>
                      <a:lnTo>
                        <a:pt x="304" y="7"/>
                      </a:lnTo>
                      <a:lnTo>
                        <a:pt x="301" y="10"/>
                      </a:lnTo>
                      <a:lnTo>
                        <a:pt x="295" y="10"/>
                      </a:lnTo>
                      <a:lnTo>
                        <a:pt x="288" y="11"/>
                      </a:lnTo>
                      <a:lnTo>
                        <a:pt x="284" y="12"/>
                      </a:lnTo>
                      <a:lnTo>
                        <a:pt x="278" y="13"/>
                      </a:lnTo>
                      <a:lnTo>
                        <a:pt x="272" y="15"/>
                      </a:lnTo>
                      <a:lnTo>
                        <a:pt x="266" y="16"/>
                      </a:lnTo>
                      <a:lnTo>
                        <a:pt x="260" y="17"/>
                      </a:lnTo>
                      <a:lnTo>
                        <a:pt x="254" y="19"/>
                      </a:lnTo>
                      <a:lnTo>
                        <a:pt x="248" y="21"/>
                      </a:lnTo>
                      <a:lnTo>
                        <a:pt x="241" y="23"/>
                      </a:lnTo>
                      <a:lnTo>
                        <a:pt x="236" y="26"/>
                      </a:lnTo>
                      <a:lnTo>
                        <a:pt x="229" y="29"/>
                      </a:lnTo>
                      <a:lnTo>
                        <a:pt x="222" y="32"/>
                      </a:lnTo>
                      <a:lnTo>
                        <a:pt x="215" y="36"/>
                      </a:lnTo>
                      <a:lnTo>
                        <a:pt x="208" y="41"/>
                      </a:lnTo>
                      <a:lnTo>
                        <a:pt x="201" y="47"/>
                      </a:lnTo>
                      <a:lnTo>
                        <a:pt x="195" y="55"/>
                      </a:lnTo>
                      <a:lnTo>
                        <a:pt x="189" y="64"/>
                      </a:lnTo>
                      <a:lnTo>
                        <a:pt x="181" y="77"/>
                      </a:lnTo>
                      <a:lnTo>
                        <a:pt x="175" y="90"/>
                      </a:lnTo>
                      <a:lnTo>
                        <a:pt x="167" y="106"/>
                      </a:lnTo>
                      <a:lnTo>
                        <a:pt x="180" y="99"/>
                      </a:lnTo>
                      <a:lnTo>
                        <a:pt x="191" y="94"/>
                      </a:lnTo>
                      <a:lnTo>
                        <a:pt x="206" y="86"/>
                      </a:lnTo>
                      <a:lnTo>
                        <a:pt x="222" y="78"/>
                      </a:lnTo>
                      <a:lnTo>
                        <a:pt x="229" y="77"/>
                      </a:lnTo>
                      <a:lnTo>
                        <a:pt x="236" y="74"/>
                      </a:lnTo>
                      <a:lnTo>
                        <a:pt x="243" y="72"/>
                      </a:lnTo>
                      <a:lnTo>
                        <a:pt x="252" y="70"/>
                      </a:lnTo>
                      <a:lnTo>
                        <a:pt x="261" y="68"/>
                      </a:lnTo>
                      <a:lnTo>
                        <a:pt x="269" y="68"/>
                      </a:lnTo>
                      <a:lnTo>
                        <a:pt x="275" y="67"/>
                      </a:lnTo>
                      <a:lnTo>
                        <a:pt x="285" y="66"/>
                      </a:lnTo>
                      <a:lnTo>
                        <a:pt x="294" y="66"/>
                      </a:lnTo>
                      <a:lnTo>
                        <a:pt x="301" y="67"/>
                      </a:lnTo>
                      <a:lnTo>
                        <a:pt x="311" y="68"/>
                      </a:lnTo>
                      <a:lnTo>
                        <a:pt x="319" y="69"/>
                      </a:lnTo>
                      <a:lnTo>
                        <a:pt x="328" y="69"/>
                      </a:lnTo>
                      <a:lnTo>
                        <a:pt x="336" y="70"/>
                      </a:lnTo>
                      <a:lnTo>
                        <a:pt x="345" y="71"/>
                      </a:lnTo>
                      <a:lnTo>
                        <a:pt x="354" y="72"/>
                      </a:lnTo>
                      <a:lnTo>
                        <a:pt x="363" y="73"/>
                      </a:lnTo>
                      <a:lnTo>
                        <a:pt x="371" y="74"/>
                      </a:lnTo>
                      <a:lnTo>
                        <a:pt x="381" y="75"/>
                      </a:lnTo>
                      <a:lnTo>
                        <a:pt x="392" y="76"/>
                      </a:lnTo>
                      <a:lnTo>
                        <a:pt x="401" y="77"/>
                      </a:lnTo>
                      <a:lnTo>
                        <a:pt x="416" y="79"/>
                      </a:lnTo>
                      <a:lnTo>
                        <a:pt x="421" y="79"/>
                      </a:lnTo>
                      <a:lnTo>
                        <a:pt x="425" y="79"/>
                      </a:lnTo>
                      <a:lnTo>
                        <a:pt x="430" y="81"/>
                      </a:lnTo>
                      <a:lnTo>
                        <a:pt x="439" y="84"/>
                      </a:lnTo>
                      <a:lnTo>
                        <a:pt x="424" y="81"/>
                      </a:lnTo>
                      <a:lnTo>
                        <a:pt x="417" y="80"/>
                      </a:lnTo>
                      <a:lnTo>
                        <a:pt x="411" y="80"/>
                      </a:lnTo>
                      <a:lnTo>
                        <a:pt x="397" y="81"/>
                      </a:lnTo>
                      <a:lnTo>
                        <a:pt x="388" y="82"/>
                      </a:lnTo>
                      <a:lnTo>
                        <a:pt x="377" y="82"/>
                      </a:lnTo>
                      <a:lnTo>
                        <a:pt x="367" y="82"/>
                      </a:lnTo>
                      <a:lnTo>
                        <a:pt x="357" y="83"/>
                      </a:lnTo>
                      <a:lnTo>
                        <a:pt x="348" y="83"/>
                      </a:lnTo>
                      <a:lnTo>
                        <a:pt x="340" y="82"/>
                      </a:lnTo>
                      <a:lnTo>
                        <a:pt x="330" y="82"/>
                      </a:lnTo>
                      <a:lnTo>
                        <a:pt x="319" y="82"/>
                      </a:lnTo>
                      <a:lnTo>
                        <a:pt x="310" y="83"/>
                      </a:lnTo>
                      <a:lnTo>
                        <a:pt x="302" y="84"/>
                      </a:lnTo>
                      <a:lnTo>
                        <a:pt x="292" y="84"/>
                      </a:lnTo>
                      <a:lnTo>
                        <a:pt x="285" y="84"/>
                      </a:lnTo>
                      <a:lnTo>
                        <a:pt x="276" y="85"/>
                      </a:lnTo>
                      <a:lnTo>
                        <a:pt x="269" y="87"/>
                      </a:lnTo>
                      <a:lnTo>
                        <a:pt x="261" y="88"/>
                      </a:lnTo>
                      <a:lnTo>
                        <a:pt x="254" y="90"/>
                      </a:lnTo>
                      <a:lnTo>
                        <a:pt x="246" y="92"/>
                      </a:lnTo>
                      <a:lnTo>
                        <a:pt x="238" y="94"/>
                      </a:lnTo>
                      <a:lnTo>
                        <a:pt x="229" y="96"/>
                      </a:lnTo>
                      <a:lnTo>
                        <a:pt x="222" y="98"/>
                      </a:lnTo>
                      <a:lnTo>
                        <a:pt x="208" y="102"/>
                      </a:lnTo>
                      <a:lnTo>
                        <a:pt x="200" y="103"/>
                      </a:lnTo>
                      <a:lnTo>
                        <a:pt x="189" y="108"/>
                      </a:lnTo>
                      <a:lnTo>
                        <a:pt x="172" y="115"/>
                      </a:lnTo>
                      <a:lnTo>
                        <a:pt x="189" y="117"/>
                      </a:lnTo>
                      <a:lnTo>
                        <a:pt x="209" y="118"/>
                      </a:lnTo>
                      <a:lnTo>
                        <a:pt x="213" y="118"/>
                      </a:lnTo>
                      <a:lnTo>
                        <a:pt x="222" y="123"/>
                      </a:lnTo>
                      <a:lnTo>
                        <a:pt x="228" y="126"/>
                      </a:lnTo>
                      <a:lnTo>
                        <a:pt x="234" y="129"/>
                      </a:lnTo>
                      <a:lnTo>
                        <a:pt x="235" y="131"/>
                      </a:lnTo>
                      <a:lnTo>
                        <a:pt x="238" y="137"/>
                      </a:lnTo>
                      <a:lnTo>
                        <a:pt x="245" y="146"/>
                      </a:lnTo>
                      <a:lnTo>
                        <a:pt x="238" y="142"/>
                      </a:lnTo>
                      <a:lnTo>
                        <a:pt x="229" y="137"/>
                      </a:lnTo>
                      <a:lnTo>
                        <a:pt x="222" y="135"/>
                      </a:lnTo>
                      <a:lnTo>
                        <a:pt x="209" y="132"/>
                      </a:lnTo>
                      <a:lnTo>
                        <a:pt x="199" y="129"/>
                      </a:lnTo>
                      <a:lnTo>
                        <a:pt x="189" y="126"/>
                      </a:lnTo>
                      <a:lnTo>
                        <a:pt x="184" y="125"/>
                      </a:lnTo>
                      <a:lnTo>
                        <a:pt x="172" y="126"/>
                      </a:lnTo>
                      <a:lnTo>
                        <a:pt x="165" y="127"/>
                      </a:lnTo>
                      <a:lnTo>
                        <a:pt x="155" y="129"/>
                      </a:lnTo>
                      <a:lnTo>
                        <a:pt x="160" y="131"/>
                      </a:lnTo>
                      <a:lnTo>
                        <a:pt x="166" y="132"/>
                      </a:lnTo>
                      <a:lnTo>
                        <a:pt x="173" y="136"/>
                      </a:lnTo>
                      <a:lnTo>
                        <a:pt x="181" y="135"/>
                      </a:lnTo>
                      <a:lnTo>
                        <a:pt x="195" y="136"/>
                      </a:lnTo>
                      <a:lnTo>
                        <a:pt x="203" y="137"/>
                      </a:lnTo>
                      <a:lnTo>
                        <a:pt x="215" y="140"/>
                      </a:lnTo>
                      <a:lnTo>
                        <a:pt x="222" y="143"/>
                      </a:lnTo>
                      <a:lnTo>
                        <a:pt x="232" y="145"/>
                      </a:lnTo>
                      <a:lnTo>
                        <a:pt x="242" y="148"/>
                      </a:lnTo>
                      <a:lnTo>
                        <a:pt x="251" y="151"/>
                      </a:lnTo>
                      <a:lnTo>
                        <a:pt x="259" y="152"/>
                      </a:lnTo>
                      <a:lnTo>
                        <a:pt x="266" y="153"/>
                      </a:lnTo>
                      <a:lnTo>
                        <a:pt x="273" y="155"/>
                      </a:lnTo>
                      <a:lnTo>
                        <a:pt x="282" y="157"/>
                      </a:lnTo>
                      <a:lnTo>
                        <a:pt x="291" y="161"/>
                      </a:lnTo>
                      <a:lnTo>
                        <a:pt x="299" y="165"/>
                      </a:lnTo>
                      <a:lnTo>
                        <a:pt x="303" y="169"/>
                      </a:lnTo>
                      <a:lnTo>
                        <a:pt x="309" y="175"/>
                      </a:lnTo>
                      <a:lnTo>
                        <a:pt x="316" y="183"/>
                      </a:lnTo>
                      <a:lnTo>
                        <a:pt x="321" y="190"/>
                      </a:lnTo>
                      <a:lnTo>
                        <a:pt x="326" y="197"/>
                      </a:lnTo>
                      <a:lnTo>
                        <a:pt x="331" y="204"/>
                      </a:lnTo>
                      <a:lnTo>
                        <a:pt x="335" y="212"/>
                      </a:lnTo>
                      <a:lnTo>
                        <a:pt x="340" y="218"/>
                      </a:lnTo>
                      <a:lnTo>
                        <a:pt x="345" y="226"/>
                      </a:lnTo>
                      <a:lnTo>
                        <a:pt x="351" y="234"/>
                      </a:lnTo>
                      <a:lnTo>
                        <a:pt x="356" y="243"/>
                      </a:lnTo>
                      <a:lnTo>
                        <a:pt x="361" y="250"/>
                      </a:lnTo>
                      <a:lnTo>
                        <a:pt x="368" y="258"/>
                      </a:lnTo>
                      <a:lnTo>
                        <a:pt x="359" y="251"/>
                      </a:lnTo>
                      <a:lnTo>
                        <a:pt x="353" y="247"/>
                      </a:lnTo>
                      <a:lnTo>
                        <a:pt x="344" y="242"/>
                      </a:lnTo>
                      <a:lnTo>
                        <a:pt x="336" y="236"/>
                      </a:lnTo>
                      <a:lnTo>
                        <a:pt x="330" y="231"/>
                      </a:lnTo>
                      <a:lnTo>
                        <a:pt x="323" y="226"/>
                      </a:lnTo>
                      <a:lnTo>
                        <a:pt x="317" y="222"/>
                      </a:lnTo>
                      <a:lnTo>
                        <a:pt x="311" y="218"/>
                      </a:lnTo>
                      <a:lnTo>
                        <a:pt x="304" y="214"/>
                      </a:lnTo>
                      <a:lnTo>
                        <a:pt x="297" y="210"/>
                      </a:lnTo>
                      <a:lnTo>
                        <a:pt x="291" y="205"/>
                      </a:lnTo>
                      <a:lnTo>
                        <a:pt x="284" y="200"/>
                      </a:lnTo>
                      <a:lnTo>
                        <a:pt x="275" y="195"/>
                      </a:lnTo>
                      <a:lnTo>
                        <a:pt x="267" y="189"/>
                      </a:lnTo>
                      <a:lnTo>
                        <a:pt x="259" y="183"/>
                      </a:lnTo>
                      <a:lnTo>
                        <a:pt x="252" y="179"/>
                      </a:lnTo>
                      <a:lnTo>
                        <a:pt x="245" y="174"/>
                      </a:lnTo>
                      <a:lnTo>
                        <a:pt x="237" y="170"/>
                      </a:lnTo>
                      <a:lnTo>
                        <a:pt x="229" y="167"/>
                      </a:lnTo>
                      <a:lnTo>
                        <a:pt x="222" y="165"/>
                      </a:lnTo>
                      <a:lnTo>
                        <a:pt x="211" y="162"/>
                      </a:lnTo>
                      <a:lnTo>
                        <a:pt x="201" y="159"/>
                      </a:lnTo>
                      <a:lnTo>
                        <a:pt x="194" y="157"/>
                      </a:lnTo>
                      <a:lnTo>
                        <a:pt x="186" y="155"/>
                      </a:lnTo>
                      <a:lnTo>
                        <a:pt x="175" y="149"/>
                      </a:lnTo>
                      <a:lnTo>
                        <a:pt x="163" y="144"/>
                      </a:lnTo>
                      <a:lnTo>
                        <a:pt x="180" y="155"/>
                      </a:lnTo>
                      <a:lnTo>
                        <a:pt x="182" y="157"/>
                      </a:lnTo>
                      <a:lnTo>
                        <a:pt x="186" y="162"/>
                      </a:lnTo>
                      <a:lnTo>
                        <a:pt x="190" y="168"/>
                      </a:lnTo>
                      <a:lnTo>
                        <a:pt x="195" y="175"/>
                      </a:lnTo>
                      <a:lnTo>
                        <a:pt x="201" y="182"/>
                      </a:lnTo>
                      <a:lnTo>
                        <a:pt x="206" y="189"/>
                      </a:lnTo>
                      <a:lnTo>
                        <a:pt x="212" y="197"/>
                      </a:lnTo>
                      <a:lnTo>
                        <a:pt x="217" y="204"/>
                      </a:lnTo>
                      <a:lnTo>
                        <a:pt x="222" y="210"/>
                      </a:lnTo>
                      <a:lnTo>
                        <a:pt x="227" y="217"/>
                      </a:lnTo>
                      <a:lnTo>
                        <a:pt x="233" y="227"/>
                      </a:lnTo>
                      <a:lnTo>
                        <a:pt x="238" y="234"/>
                      </a:lnTo>
                      <a:lnTo>
                        <a:pt x="242" y="241"/>
                      </a:lnTo>
                      <a:lnTo>
                        <a:pt x="246" y="248"/>
                      </a:lnTo>
                      <a:lnTo>
                        <a:pt x="250" y="255"/>
                      </a:lnTo>
                      <a:lnTo>
                        <a:pt x="252" y="262"/>
                      </a:lnTo>
                      <a:lnTo>
                        <a:pt x="254" y="267"/>
                      </a:lnTo>
                      <a:lnTo>
                        <a:pt x="256" y="275"/>
                      </a:lnTo>
                      <a:lnTo>
                        <a:pt x="257" y="285"/>
                      </a:lnTo>
                      <a:lnTo>
                        <a:pt x="258" y="294"/>
                      </a:lnTo>
                      <a:lnTo>
                        <a:pt x="259" y="304"/>
                      </a:lnTo>
                      <a:lnTo>
                        <a:pt x="261" y="313"/>
                      </a:lnTo>
                      <a:lnTo>
                        <a:pt x="262" y="323"/>
                      </a:lnTo>
                      <a:lnTo>
                        <a:pt x="255" y="313"/>
                      </a:lnTo>
                      <a:lnTo>
                        <a:pt x="249" y="307"/>
                      </a:lnTo>
                      <a:lnTo>
                        <a:pt x="245" y="300"/>
                      </a:lnTo>
                      <a:lnTo>
                        <a:pt x="241" y="295"/>
                      </a:lnTo>
                      <a:lnTo>
                        <a:pt x="238" y="288"/>
                      </a:lnTo>
                      <a:lnTo>
                        <a:pt x="236" y="280"/>
                      </a:lnTo>
                      <a:lnTo>
                        <a:pt x="232" y="271"/>
                      </a:lnTo>
                      <a:lnTo>
                        <a:pt x="228" y="263"/>
                      </a:lnTo>
                      <a:lnTo>
                        <a:pt x="224" y="254"/>
                      </a:lnTo>
                      <a:lnTo>
                        <a:pt x="221" y="246"/>
                      </a:lnTo>
                      <a:lnTo>
                        <a:pt x="217" y="238"/>
                      </a:lnTo>
                      <a:lnTo>
                        <a:pt x="212" y="232"/>
                      </a:lnTo>
                      <a:lnTo>
                        <a:pt x="208" y="226"/>
                      </a:lnTo>
                      <a:lnTo>
                        <a:pt x="202" y="218"/>
                      </a:lnTo>
                      <a:lnTo>
                        <a:pt x="196" y="211"/>
                      </a:lnTo>
                      <a:lnTo>
                        <a:pt x="191" y="205"/>
                      </a:lnTo>
                      <a:lnTo>
                        <a:pt x="186" y="199"/>
                      </a:lnTo>
                      <a:lnTo>
                        <a:pt x="185" y="194"/>
                      </a:lnTo>
                      <a:lnTo>
                        <a:pt x="181" y="185"/>
                      </a:lnTo>
                      <a:lnTo>
                        <a:pt x="177" y="179"/>
                      </a:lnTo>
                      <a:lnTo>
                        <a:pt x="174" y="171"/>
                      </a:lnTo>
                      <a:lnTo>
                        <a:pt x="172" y="169"/>
                      </a:lnTo>
                      <a:lnTo>
                        <a:pt x="165" y="162"/>
                      </a:lnTo>
                      <a:lnTo>
                        <a:pt x="161" y="155"/>
                      </a:lnTo>
                      <a:lnTo>
                        <a:pt x="157" y="149"/>
                      </a:lnTo>
                      <a:lnTo>
                        <a:pt x="153" y="143"/>
                      </a:lnTo>
                      <a:lnTo>
                        <a:pt x="145" y="146"/>
                      </a:lnTo>
                      <a:lnTo>
                        <a:pt x="137" y="151"/>
                      </a:lnTo>
                      <a:lnTo>
                        <a:pt x="129" y="158"/>
                      </a:lnTo>
                      <a:lnTo>
                        <a:pt x="121" y="164"/>
                      </a:lnTo>
                      <a:lnTo>
                        <a:pt x="115" y="170"/>
                      </a:lnTo>
                      <a:lnTo>
                        <a:pt x="110" y="176"/>
                      </a:lnTo>
                      <a:lnTo>
                        <a:pt x="104" y="185"/>
                      </a:lnTo>
                      <a:lnTo>
                        <a:pt x="97" y="195"/>
                      </a:lnTo>
                      <a:lnTo>
                        <a:pt x="92" y="203"/>
                      </a:lnTo>
                      <a:lnTo>
                        <a:pt x="85" y="212"/>
                      </a:lnTo>
                      <a:lnTo>
                        <a:pt x="80" y="221"/>
                      </a:lnTo>
                      <a:lnTo>
                        <a:pt x="76" y="229"/>
                      </a:lnTo>
                      <a:lnTo>
                        <a:pt x="71" y="237"/>
                      </a:lnTo>
                      <a:lnTo>
                        <a:pt x="67" y="245"/>
                      </a:lnTo>
                      <a:lnTo>
                        <a:pt x="62" y="254"/>
                      </a:lnTo>
                      <a:lnTo>
                        <a:pt x="58" y="263"/>
                      </a:lnTo>
                      <a:lnTo>
                        <a:pt x="51" y="273"/>
                      </a:lnTo>
                      <a:lnTo>
                        <a:pt x="45" y="283"/>
                      </a:lnTo>
                      <a:lnTo>
                        <a:pt x="38" y="294"/>
                      </a:lnTo>
                      <a:lnTo>
                        <a:pt x="33" y="303"/>
                      </a:lnTo>
                      <a:lnTo>
                        <a:pt x="28" y="309"/>
                      </a:lnTo>
                      <a:lnTo>
                        <a:pt x="24" y="315"/>
                      </a:lnTo>
                      <a:lnTo>
                        <a:pt x="18" y="321"/>
                      </a:lnTo>
                      <a:lnTo>
                        <a:pt x="13" y="327"/>
                      </a:lnTo>
                      <a:lnTo>
                        <a:pt x="7" y="333"/>
                      </a:lnTo>
                      <a:lnTo>
                        <a:pt x="0" y="341"/>
                      </a:lnTo>
                      <a:lnTo>
                        <a:pt x="2" y="331"/>
                      </a:lnTo>
                      <a:lnTo>
                        <a:pt x="5" y="324"/>
                      </a:lnTo>
                      <a:lnTo>
                        <a:pt x="8" y="315"/>
                      </a:lnTo>
                      <a:lnTo>
                        <a:pt x="13" y="309"/>
                      </a:lnTo>
                      <a:lnTo>
                        <a:pt x="20" y="298"/>
                      </a:lnTo>
                      <a:lnTo>
                        <a:pt x="27" y="287"/>
                      </a:lnTo>
                      <a:lnTo>
                        <a:pt x="35" y="275"/>
                      </a:lnTo>
                      <a:lnTo>
                        <a:pt x="41" y="265"/>
                      </a:lnTo>
                      <a:lnTo>
                        <a:pt x="47" y="255"/>
                      </a:lnTo>
                      <a:lnTo>
                        <a:pt x="54" y="246"/>
                      </a:lnTo>
                      <a:lnTo>
                        <a:pt x="59" y="238"/>
                      </a:lnTo>
                      <a:lnTo>
                        <a:pt x="64" y="231"/>
                      </a:lnTo>
                      <a:lnTo>
                        <a:pt x="69" y="224"/>
                      </a:lnTo>
                      <a:lnTo>
                        <a:pt x="76" y="216"/>
                      </a:lnTo>
                      <a:lnTo>
                        <a:pt x="82" y="208"/>
                      </a:lnTo>
                      <a:lnTo>
                        <a:pt x="88" y="199"/>
                      </a:lnTo>
                      <a:lnTo>
                        <a:pt x="95" y="190"/>
                      </a:lnTo>
                      <a:lnTo>
                        <a:pt x="100" y="183"/>
                      </a:lnTo>
                      <a:lnTo>
                        <a:pt x="105" y="175"/>
                      </a:lnTo>
                      <a:lnTo>
                        <a:pt x="110" y="167"/>
                      </a:lnTo>
                      <a:lnTo>
                        <a:pt x="112" y="162"/>
                      </a:lnTo>
                      <a:lnTo>
                        <a:pt x="114" y="156"/>
                      </a:lnTo>
                      <a:lnTo>
                        <a:pt x="118" y="151"/>
                      </a:lnTo>
                      <a:lnTo>
                        <a:pt x="122" y="145"/>
                      </a:lnTo>
                      <a:lnTo>
                        <a:pt x="129" y="138"/>
                      </a:lnTo>
                      <a:lnTo>
                        <a:pt x="134" y="131"/>
                      </a:lnTo>
                      <a:lnTo>
                        <a:pt x="139" y="126"/>
                      </a:lnTo>
                      <a:lnTo>
                        <a:pt x="143" y="119"/>
                      </a:lnTo>
                      <a:lnTo>
                        <a:pt x="141" y="114"/>
                      </a:lnTo>
                      <a:lnTo>
                        <a:pt x="139" y="106"/>
                      </a:lnTo>
                      <a:lnTo>
                        <a:pt x="127" y="102"/>
                      </a:lnTo>
                      <a:lnTo>
                        <a:pt x="113" y="92"/>
                      </a:lnTo>
                      <a:lnTo>
                        <a:pt x="99" y="83"/>
                      </a:lnTo>
                      <a:lnTo>
                        <a:pt x="92" y="78"/>
                      </a:lnTo>
                      <a:lnTo>
                        <a:pt x="86" y="74"/>
                      </a:lnTo>
                      <a:lnTo>
                        <a:pt x="75" y="70"/>
                      </a:lnTo>
                      <a:lnTo>
                        <a:pt x="64" y="66"/>
                      </a:lnTo>
                      <a:lnTo>
                        <a:pt x="52" y="63"/>
                      </a:lnTo>
                      <a:lnTo>
                        <a:pt x="43" y="60"/>
                      </a:lnTo>
                      <a:lnTo>
                        <a:pt x="33" y="56"/>
                      </a:lnTo>
                      <a:lnTo>
                        <a:pt x="24" y="53"/>
                      </a:lnTo>
                      <a:lnTo>
                        <a:pt x="15" y="51"/>
                      </a:lnTo>
                      <a:lnTo>
                        <a:pt x="8" y="49"/>
                      </a:lnTo>
                      <a:lnTo>
                        <a:pt x="15" y="49"/>
                      </a:lnTo>
                      <a:lnTo>
                        <a:pt x="20" y="47"/>
                      </a:lnTo>
                      <a:lnTo>
                        <a:pt x="25" y="47"/>
                      </a:lnTo>
                      <a:lnTo>
                        <a:pt x="29" y="46"/>
                      </a:lnTo>
                      <a:lnTo>
                        <a:pt x="34" y="47"/>
                      </a:lnTo>
                      <a:lnTo>
                        <a:pt x="45" y="51"/>
                      </a:lnTo>
                      <a:lnTo>
                        <a:pt x="53" y="56"/>
                      </a:lnTo>
                      <a:lnTo>
                        <a:pt x="63" y="61"/>
                      </a:lnTo>
                      <a:lnTo>
                        <a:pt x="72" y="66"/>
                      </a:lnTo>
                      <a:lnTo>
                        <a:pt x="84" y="71"/>
                      </a:lnTo>
                      <a:lnTo>
                        <a:pt x="93" y="77"/>
                      </a:lnTo>
                      <a:lnTo>
                        <a:pt x="101" y="81"/>
                      </a:lnTo>
                      <a:lnTo>
                        <a:pt x="115" y="88"/>
                      </a:lnTo>
                      <a:lnTo>
                        <a:pt x="122" y="90"/>
                      </a:lnTo>
                      <a:lnTo>
                        <a:pt x="128" y="89"/>
                      </a:lnTo>
                      <a:lnTo>
                        <a:pt x="133" y="88"/>
                      </a:lnTo>
                      <a:lnTo>
                        <a:pt x="138" y="87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53" name="Freeform 28"/>
                <p:cNvSpPr/>
                <p:nvPr/>
              </p:nvSpPr>
              <p:spPr>
                <a:xfrm>
                  <a:off x="1899" y="1641"/>
                  <a:ext cx="39" cy="193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25" y="9"/>
                    </a:cxn>
                    <a:cxn ang="0">
                      <a:pos x="28" y="15"/>
                    </a:cxn>
                    <a:cxn ang="0">
                      <a:pos x="34" y="24"/>
                    </a:cxn>
                    <a:cxn ang="0">
                      <a:pos x="36" y="33"/>
                    </a:cxn>
                    <a:cxn ang="0">
                      <a:pos x="37" y="43"/>
                    </a:cxn>
                    <a:cxn ang="0">
                      <a:pos x="37" y="56"/>
                    </a:cxn>
                    <a:cxn ang="0">
                      <a:pos x="38" y="64"/>
                    </a:cxn>
                    <a:cxn ang="0">
                      <a:pos x="37" y="75"/>
                    </a:cxn>
                    <a:cxn ang="0">
                      <a:pos x="36" y="86"/>
                    </a:cxn>
                    <a:cxn ang="0">
                      <a:pos x="34" y="97"/>
                    </a:cxn>
                    <a:cxn ang="0">
                      <a:pos x="31" y="113"/>
                    </a:cxn>
                    <a:cxn ang="0">
                      <a:pos x="29" y="122"/>
                    </a:cxn>
                    <a:cxn ang="0">
                      <a:pos x="24" y="132"/>
                    </a:cxn>
                    <a:cxn ang="0">
                      <a:pos x="18" y="144"/>
                    </a:cxn>
                    <a:cxn ang="0">
                      <a:pos x="12" y="155"/>
                    </a:cxn>
                    <a:cxn ang="0">
                      <a:pos x="7" y="165"/>
                    </a:cxn>
                    <a:cxn ang="0">
                      <a:pos x="3" y="174"/>
                    </a:cxn>
                    <a:cxn ang="0">
                      <a:pos x="0" y="192"/>
                    </a:cxn>
                    <a:cxn ang="0">
                      <a:pos x="1" y="174"/>
                    </a:cxn>
                    <a:cxn ang="0">
                      <a:pos x="3" y="162"/>
                    </a:cxn>
                    <a:cxn ang="0">
                      <a:pos x="4" y="151"/>
                    </a:cxn>
                    <a:cxn ang="0">
                      <a:pos x="5" y="139"/>
                    </a:cxn>
                    <a:cxn ang="0">
                      <a:pos x="7" y="124"/>
                    </a:cxn>
                    <a:cxn ang="0">
                      <a:pos x="10" y="113"/>
                    </a:cxn>
                    <a:cxn ang="0">
                      <a:pos x="12" y="102"/>
                    </a:cxn>
                    <a:cxn ang="0">
                      <a:pos x="15" y="93"/>
                    </a:cxn>
                    <a:cxn ang="0">
                      <a:pos x="18" y="82"/>
                    </a:cxn>
                    <a:cxn ang="0">
                      <a:pos x="20" y="72"/>
                    </a:cxn>
                    <a:cxn ang="0">
                      <a:pos x="22" y="61"/>
                    </a:cxn>
                    <a:cxn ang="0">
                      <a:pos x="23" y="52"/>
                    </a:cxn>
                    <a:cxn ang="0">
                      <a:pos x="24" y="41"/>
                    </a:cxn>
                    <a:cxn ang="0">
                      <a:pos x="24" y="30"/>
                    </a:cxn>
                    <a:cxn ang="0">
                      <a:pos x="24" y="15"/>
                    </a:cxn>
                    <a:cxn ang="0">
                      <a:pos x="22" y="8"/>
                    </a:cxn>
                    <a:cxn ang="0">
                      <a:pos x="20" y="0"/>
                    </a:cxn>
                  </a:cxnLst>
                  <a:pathLst>
                    <a:path w="39" h="193">
                      <a:moveTo>
                        <a:pt x="20" y="0"/>
                      </a:moveTo>
                      <a:lnTo>
                        <a:pt x="25" y="9"/>
                      </a:lnTo>
                      <a:lnTo>
                        <a:pt x="28" y="15"/>
                      </a:lnTo>
                      <a:lnTo>
                        <a:pt x="34" y="24"/>
                      </a:lnTo>
                      <a:lnTo>
                        <a:pt x="36" y="33"/>
                      </a:lnTo>
                      <a:lnTo>
                        <a:pt x="37" y="43"/>
                      </a:lnTo>
                      <a:lnTo>
                        <a:pt x="37" y="56"/>
                      </a:lnTo>
                      <a:lnTo>
                        <a:pt x="38" y="64"/>
                      </a:lnTo>
                      <a:lnTo>
                        <a:pt x="37" y="75"/>
                      </a:lnTo>
                      <a:lnTo>
                        <a:pt x="36" y="86"/>
                      </a:lnTo>
                      <a:lnTo>
                        <a:pt x="34" y="97"/>
                      </a:lnTo>
                      <a:lnTo>
                        <a:pt x="31" y="113"/>
                      </a:lnTo>
                      <a:lnTo>
                        <a:pt x="29" y="122"/>
                      </a:lnTo>
                      <a:lnTo>
                        <a:pt x="24" y="132"/>
                      </a:lnTo>
                      <a:lnTo>
                        <a:pt x="18" y="144"/>
                      </a:lnTo>
                      <a:lnTo>
                        <a:pt x="12" y="155"/>
                      </a:lnTo>
                      <a:lnTo>
                        <a:pt x="7" y="165"/>
                      </a:lnTo>
                      <a:lnTo>
                        <a:pt x="3" y="174"/>
                      </a:lnTo>
                      <a:lnTo>
                        <a:pt x="0" y="192"/>
                      </a:lnTo>
                      <a:lnTo>
                        <a:pt x="1" y="174"/>
                      </a:lnTo>
                      <a:lnTo>
                        <a:pt x="3" y="162"/>
                      </a:lnTo>
                      <a:lnTo>
                        <a:pt x="4" y="151"/>
                      </a:lnTo>
                      <a:lnTo>
                        <a:pt x="5" y="139"/>
                      </a:lnTo>
                      <a:lnTo>
                        <a:pt x="7" y="124"/>
                      </a:lnTo>
                      <a:lnTo>
                        <a:pt x="10" y="113"/>
                      </a:lnTo>
                      <a:lnTo>
                        <a:pt x="12" y="102"/>
                      </a:lnTo>
                      <a:lnTo>
                        <a:pt x="15" y="93"/>
                      </a:lnTo>
                      <a:lnTo>
                        <a:pt x="18" y="82"/>
                      </a:lnTo>
                      <a:lnTo>
                        <a:pt x="20" y="72"/>
                      </a:lnTo>
                      <a:lnTo>
                        <a:pt x="22" y="61"/>
                      </a:lnTo>
                      <a:lnTo>
                        <a:pt x="23" y="52"/>
                      </a:lnTo>
                      <a:lnTo>
                        <a:pt x="24" y="41"/>
                      </a:lnTo>
                      <a:lnTo>
                        <a:pt x="24" y="30"/>
                      </a:lnTo>
                      <a:lnTo>
                        <a:pt x="24" y="15"/>
                      </a:lnTo>
                      <a:lnTo>
                        <a:pt x="22" y="8"/>
                      </a:lnTo>
                      <a:lnTo>
                        <a:pt x="20" y="0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54" name="Freeform 29"/>
                <p:cNvSpPr/>
                <p:nvPr/>
              </p:nvSpPr>
              <p:spPr>
                <a:xfrm>
                  <a:off x="1715" y="1535"/>
                  <a:ext cx="172" cy="50"/>
                </a:xfrm>
                <a:custGeom>
                  <a:avLst/>
                  <a:gdLst/>
                  <a:ahLst/>
                  <a:cxnLst>
                    <a:cxn ang="0">
                      <a:pos x="171" y="49"/>
                    </a:cxn>
                    <a:cxn ang="0">
                      <a:pos x="168" y="40"/>
                    </a:cxn>
                    <a:cxn ang="0">
                      <a:pos x="164" y="33"/>
                    </a:cxn>
                    <a:cxn ang="0">
                      <a:pos x="161" y="31"/>
                    </a:cxn>
                    <a:cxn ang="0">
                      <a:pos x="154" y="29"/>
                    </a:cxn>
                    <a:cxn ang="0">
                      <a:pos x="148" y="27"/>
                    </a:cxn>
                    <a:cxn ang="0">
                      <a:pos x="141" y="29"/>
                    </a:cxn>
                    <a:cxn ang="0">
                      <a:pos x="133" y="30"/>
                    </a:cxn>
                    <a:cxn ang="0">
                      <a:pos x="124" y="27"/>
                    </a:cxn>
                    <a:cxn ang="0">
                      <a:pos x="112" y="22"/>
                    </a:cxn>
                    <a:cxn ang="0">
                      <a:pos x="101" y="18"/>
                    </a:cxn>
                    <a:cxn ang="0">
                      <a:pos x="93" y="16"/>
                    </a:cxn>
                    <a:cxn ang="0">
                      <a:pos x="80" y="12"/>
                    </a:cxn>
                    <a:cxn ang="0">
                      <a:pos x="67" y="8"/>
                    </a:cxn>
                    <a:cxn ang="0">
                      <a:pos x="55" y="5"/>
                    </a:cxn>
                    <a:cxn ang="0">
                      <a:pos x="42" y="1"/>
                    </a:cxn>
                    <a:cxn ang="0">
                      <a:pos x="28" y="1"/>
                    </a:cxn>
                    <a:cxn ang="0">
                      <a:pos x="15" y="0"/>
                    </a:cxn>
                    <a:cxn ang="0">
                      <a:pos x="12" y="1"/>
                    </a:cxn>
                    <a:cxn ang="0">
                      <a:pos x="7" y="4"/>
                    </a:cxn>
                    <a:cxn ang="0">
                      <a:pos x="3" y="7"/>
                    </a:cxn>
                    <a:cxn ang="0">
                      <a:pos x="0" y="11"/>
                    </a:cxn>
                    <a:cxn ang="0">
                      <a:pos x="5" y="11"/>
                    </a:cxn>
                    <a:cxn ang="0">
                      <a:pos x="12" y="12"/>
                    </a:cxn>
                    <a:cxn ang="0">
                      <a:pos x="19" y="12"/>
                    </a:cxn>
                    <a:cxn ang="0">
                      <a:pos x="23" y="11"/>
                    </a:cxn>
                    <a:cxn ang="0">
                      <a:pos x="30" y="11"/>
                    </a:cxn>
                    <a:cxn ang="0">
                      <a:pos x="39" y="11"/>
                    </a:cxn>
                    <a:cxn ang="0">
                      <a:pos x="51" y="11"/>
                    </a:cxn>
                    <a:cxn ang="0">
                      <a:pos x="61" y="12"/>
                    </a:cxn>
                    <a:cxn ang="0">
                      <a:pos x="71" y="14"/>
                    </a:cxn>
                    <a:cxn ang="0">
                      <a:pos x="81" y="15"/>
                    </a:cxn>
                    <a:cxn ang="0">
                      <a:pos x="92" y="16"/>
                    </a:cxn>
                    <a:cxn ang="0">
                      <a:pos x="100" y="19"/>
                    </a:cxn>
                    <a:cxn ang="0">
                      <a:pos x="109" y="23"/>
                    </a:cxn>
                    <a:cxn ang="0">
                      <a:pos x="117" y="27"/>
                    </a:cxn>
                    <a:cxn ang="0">
                      <a:pos x="126" y="31"/>
                    </a:cxn>
                    <a:cxn ang="0">
                      <a:pos x="130" y="32"/>
                    </a:cxn>
                    <a:cxn ang="0">
                      <a:pos x="135" y="31"/>
                    </a:cxn>
                    <a:cxn ang="0">
                      <a:pos x="141" y="34"/>
                    </a:cxn>
                    <a:cxn ang="0">
                      <a:pos x="147" y="37"/>
                    </a:cxn>
                    <a:cxn ang="0">
                      <a:pos x="153" y="40"/>
                    </a:cxn>
                    <a:cxn ang="0">
                      <a:pos x="162" y="44"/>
                    </a:cxn>
                    <a:cxn ang="0">
                      <a:pos x="168" y="46"/>
                    </a:cxn>
                    <a:cxn ang="0">
                      <a:pos x="171" y="49"/>
                    </a:cxn>
                  </a:cxnLst>
                  <a:pathLst>
                    <a:path w="171" h="50">
                      <a:moveTo>
                        <a:pt x="170" y="49"/>
                      </a:moveTo>
                      <a:lnTo>
                        <a:pt x="167" y="40"/>
                      </a:lnTo>
                      <a:lnTo>
                        <a:pt x="163" y="33"/>
                      </a:lnTo>
                      <a:lnTo>
                        <a:pt x="160" y="31"/>
                      </a:lnTo>
                      <a:lnTo>
                        <a:pt x="153" y="29"/>
                      </a:lnTo>
                      <a:lnTo>
                        <a:pt x="147" y="27"/>
                      </a:lnTo>
                      <a:lnTo>
                        <a:pt x="140" y="29"/>
                      </a:lnTo>
                      <a:lnTo>
                        <a:pt x="132" y="30"/>
                      </a:lnTo>
                      <a:lnTo>
                        <a:pt x="123" y="27"/>
                      </a:lnTo>
                      <a:lnTo>
                        <a:pt x="111" y="22"/>
                      </a:lnTo>
                      <a:lnTo>
                        <a:pt x="100" y="18"/>
                      </a:lnTo>
                      <a:lnTo>
                        <a:pt x="92" y="16"/>
                      </a:lnTo>
                      <a:lnTo>
                        <a:pt x="80" y="12"/>
                      </a:lnTo>
                      <a:lnTo>
                        <a:pt x="67" y="8"/>
                      </a:lnTo>
                      <a:lnTo>
                        <a:pt x="55" y="5"/>
                      </a:lnTo>
                      <a:lnTo>
                        <a:pt x="42" y="1"/>
                      </a:lnTo>
                      <a:lnTo>
                        <a:pt x="28" y="1"/>
                      </a:lnTo>
                      <a:lnTo>
                        <a:pt x="15" y="0"/>
                      </a:lnTo>
                      <a:lnTo>
                        <a:pt x="12" y="1"/>
                      </a:lnTo>
                      <a:lnTo>
                        <a:pt x="7" y="4"/>
                      </a:lnTo>
                      <a:lnTo>
                        <a:pt x="3" y="7"/>
                      </a:lnTo>
                      <a:lnTo>
                        <a:pt x="0" y="11"/>
                      </a:lnTo>
                      <a:lnTo>
                        <a:pt x="5" y="11"/>
                      </a:lnTo>
                      <a:lnTo>
                        <a:pt x="12" y="12"/>
                      </a:lnTo>
                      <a:lnTo>
                        <a:pt x="19" y="12"/>
                      </a:lnTo>
                      <a:lnTo>
                        <a:pt x="23" y="11"/>
                      </a:lnTo>
                      <a:lnTo>
                        <a:pt x="30" y="11"/>
                      </a:lnTo>
                      <a:lnTo>
                        <a:pt x="39" y="11"/>
                      </a:lnTo>
                      <a:lnTo>
                        <a:pt x="51" y="11"/>
                      </a:lnTo>
                      <a:lnTo>
                        <a:pt x="61" y="12"/>
                      </a:lnTo>
                      <a:lnTo>
                        <a:pt x="71" y="14"/>
                      </a:lnTo>
                      <a:lnTo>
                        <a:pt x="81" y="15"/>
                      </a:lnTo>
                      <a:lnTo>
                        <a:pt x="91" y="16"/>
                      </a:lnTo>
                      <a:lnTo>
                        <a:pt x="99" y="19"/>
                      </a:lnTo>
                      <a:lnTo>
                        <a:pt x="108" y="23"/>
                      </a:lnTo>
                      <a:lnTo>
                        <a:pt x="116" y="27"/>
                      </a:lnTo>
                      <a:lnTo>
                        <a:pt x="125" y="31"/>
                      </a:lnTo>
                      <a:lnTo>
                        <a:pt x="129" y="32"/>
                      </a:lnTo>
                      <a:lnTo>
                        <a:pt x="134" y="31"/>
                      </a:lnTo>
                      <a:lnTo>
                        <a:pt x="140" y="34"/>
                      </a:lnTo>
                      <a:lnTo>
                        <a:pt x="146" y="37"/>
                      </a:lnTo>
                      <a:lnTo>
                        <a:pt x="152" y="40"/>
                      </a:lnTo>
                      <a:lnTo>
                        <a:pt x="161" y="44"/>
                      </a:lnTo>
                      <a:lnTo>
                        <a:pt x="167" y="46"/>
                      </a:lnTo>
                      <a:lnTo>
                        <a:pt x="170" y="49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55" name="Freeform 30"/>
                <p:cNvSpPr/>
                <p:nvPr/>
              </p:nvSpPr>
              <p:spPr>
                <a:xfrm>
                  <a:off x="1706" y="1555"/>
                  <a:ext cx="178" cy="21"/>
                </a:xfrm>
                <a:custGeom>
                  <a:avLst/>
                  <a:gdLst/>
                  <a:ahLst/>
                  <a:cxnLst>
                    <a:cxn ang="0">
                      <a:pos x="177" y="20"/>
                    </a:cxn>
                    <a:cxn ang="0">
                      <a:pos x="172" y="18"/>
                    </a:cxn>
                    <a:cxn ang="0">
                      <a:pos x="167" y="16"/>
                    </a:cxn>
                    <a:cxn ang="0">
                      <a:pos x="162" y="13"/>
                    </a:cxn>
                    <a:cxn ang="0">
                      <a:pos x="156" y="12"/>
                    </a:cxn>
                    <a:cxn ang="0">
                      <a:pos x="150" y="10"/>
                    </a:cxn>
                    <a:cxn ang="0">
                      <a:pos x="142" y="6"/>
                    </a:cxn>
                    <a:cxn ang="0">
                      <a:pos x="135" y="3"/>
                    </a:cxn>
                    <a:cxn ang="0">
                      <a:pos x="129" y="2"/>
                    </a:cxn>
                    <a:cxn ang="0">
                      <a:pos x="121" y="3"/>
                    </a:cxn>
                    <a:cxn ang="0">
                      <a:pos x="111" y="5"/>
                    </a:cxn>
                    <a:cxn ang="0">
                      <a:pos x="107" y="5"/>
                    </a:cxn>
                    <a:cxn ang="0">
                      <a:pos x="94" y="3"/>
                    </a:cxn>
                    <a:cxn ang="0">
                      <a:pos x="78" y="1"/>
                    </a:cxn>
                    <a:cxn ang="0">
                      <a:pos x="69" y="0"/>
                    </a:cxn>
                    <a:cxn ang="0">
                      <a:pos x="57" y="0"/>
                    </a:cxn>
                    <a:cxn ang="0">
                      <a:pos x="44" y="0"/>
                    </a:cxn>
                    <a:cxn ang="0">
                      <a:pos x="36" y="1"/>
                    </a:cxn>
                    <a:cxn ang="0">
                      <a:pos x="27" y="2"/>
                    </a:cxn>
                    <a:cxn ang="0">
                      <a:pos x="18" y="3"/>
                    </a:cxn>
                    <a:cxn ang="0">
                      <a:pos x="9" y="4"/>
                    </a:cxn>
                    <a:cxn ang="0">
                      <a:pos x="8" y="8"/>
                    </a:cxn>
                    <a:cxn ang="0">
                      <a:pos x="7" y="11"/>
                    </a:cxn>
                    <a:cxn ang="0">
                      <a:pos x="4" y="15"/>
                    </a:cxn>
                    <a:cxn ang="0">
                      <a:pos x="0" y="17"/>
                    </a:cxn>
                    <a:cxn ang="0">
                      <a:pos x="7" y="16"/>
                    </a:cxn>
                    <a:cxn ang="0">
                      <a:pos x="15" y="14"/>
                    </a:cxn>
                    <a:cxn ang="0">
                      <a:pos x="22" y="12"/>
                    </a:cxn>
                    <a:cxn ang="0">
                      <a:pos x="29" y="11"/>
                    </a:cxn>
                    <a:cxn ang="0">
                      <a:pos x="37" y="10"/>
                    </a:cxn>
                    <a:cxn ang="0">
                      <a:pos x="50" y="10"/>
                    </a:cxn>
                    <a:cxn ang="0">
                      <a:pos x="63" y="8"/>
                    </a:cxn>
                    <a:cxn ang="0">
                      <a:pos x="79" y="8"/>
                    </a:cxn>
                    <a:cxn ang="0">
                      <a:pos x="95" y="7"/>
                    </a:cxn>
                    <a:cxn ang="0">
                      <a:pos x="109" y="6"/>
                    </a:cxn>
                    <a:cxn ang="0">
                      <a:pos x="121" y="7"/>
                    </a:cxn>
                    <a:cxn ang="0">
                      <a:pos x="130" y="10"/>
                    </a:cxn>
                    <a:cxn ang="0">
                      <a:pos x="139" y="12"/>
                    </a:cxn>
                    <a:cxn ang="0">
                      <a:pos x="149" y="14"/>
                    </a:cxn>
                    <a:cxn ang="0">
                      <a:pos x="160" y="17"/>
                    </a:cxn>
                    <a:cxn ang="0">
                      <a:pos x="168" y="18"/>
                    </a:cxn>
                    <a:cxn ang="0">
                      <a:pos x="177" y="20"/>
                    </a:cxn>
                  </a:cxnLst>
                  <a:pathLst>
                    <a:path w="177" h="21">
                      <a:moveTo>
                        <a:pt x="176" y="20"/>
                      </a:moveTo>
                      <a:lnTo>
                        <a:pt x="171" y="18"/>
                      </a:lnTo>
                      <a:lnTo>
                        <a:pt x="166" y="16"/>
                      </a:lnTo>
                      <a:lnTo>
                        <a:pt x="161" y="13"/>
                      </a:lnTo>
                      <a:lnTo>
                        <a:pt x="155" y="12"/>
                      </a:lnTo>
                      <a:lnTo>
                        <a:pt x="149" y="10"/>
                      </a:lnTo>
                      <a:lnTo>
                        <a:pt x="141" y="6"/>
                      </a:lnTo>
                      <a:lnTo>
                        <a:pt x="134" y="3"/>
                      </a:lnTo>
                      <a:lnTo>
                        <a:pt x="128" y="2"/>
                      </a:lnTo>
                      <a:lnTo>
                        <a:pt x="120" y="3"/>
                      </a:lnTo>
                      <a:lnTo>
                        <a:pt x="110" y="5"/>
                      </a:lnTo>
                      <a:lnTo>
                        <a:pt x="106" y="5"/>
                      </a:lnTo>
                      <a:lnTo>
                        <a:pt x="93" y="3"/>
                      </a:lnTo>
                      <a:lnTo>
                        <a:pt x="78" y="1"/>
                      </a:lnTo>
                      <a:lnTo>
                        <a:pt x="69" y="0"/>
                      </a:lnTo>
                      <a:lnTo>
                        <a:pt x="57" y="0"/>
                      </a:lnTo>
                      <a:lnTo>
                        <a:pt x="44" y="0"/>
                      </a:lnTo>
                      <a:lnTo>
                        <a:pt x="36" y="1"/>
                      </a:lnTo>
                      <a:lnTo>
                        <a:pt x="27" y="2"/>
                      </a:lnTo>
                      <a:lnTo>
                        <a:pt x="18" y="3"/>
                      </a:lnTo>
                      <a:lnTo>
                        <a:pt x="9" y="4"/>
                      </a:lnTo>
                      <a:lnTo>
                        <a:pt x="8" y="8"/>
                      </a:lnTo>
                      <a:lnTo>
                        <a:pt x="7" y="11"/>
                      </a:lnTo>
                      <a:lnTo>
                        <a:pt x="4" y="15"/>
                      </a:lnTo>
                      <a:lnTo>
                        <a:pt x="0" y="17"/>
                      </a:lnTo>
                      <a:lnTo>
                        <a:pt x="7" y="16"/>
                      </a:lnTo>
                      <a:lnTo>
                        <a:pt x="15" y="14"/>
                      </a:lnTo>
                      <a:lnTo>
                        <a:pt x="22" y="12"/>
                      </a:lnTo>
                      <a:lnTo>
                        <a:pt x="29" y="11"/>
                      </a:lnTo>
                      <a:lnTo>
                        <a:pt x="37" y="10"/>
                      </a:lnTo>
                      <a:lnTo>
                        <a:pt x="50" y="10"/>
                      </a:lnTo>
                      <a:lnTo>
                        <a:pt x="63" y="8"/>
                      </a:lnTo>
                      <a:lnTo>
                        <a:pt x="79" y="8"/>
                      </a:lnTo>
                      <a:lnTo>
                        <a:pt x="94" y="7"/>
                      </a:lnTo>
                      <a:lnTo>
                        <a:pt x="108" y="6"/>
                      </a:lnTo>
                      <a:lnTo>
                        <a:pt x="120" y="7"/>
                      </a:lnTo>
                      <a:lnTo>
                        <a:pt x="129" y="10"/>
                      </a:lnTo>
                      <a:lnTo>
                        <a:pt x="138" y="12"/>
                      </a:lnTo>
                      <a:lnTo>
                        <a:pt x="148" y="14"/>
                      </a:lnTo>
                      <a:lnTo>
                        <a:pt x="159" y="17"/>
                      </a:lnTo>
                      <a:lnTo>
                        <a:pt x="167" y="18"/>
                      </a:lnTo>
                      <a:lnTo>
                        <a:pt x="176" y="20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1051" name="Freeform 31"/>
              <p:cNvSpPr/>
              <p:nvPr/>
            </p:nvSpPr>
            <p:spPr>
              <a:xfrm>
                <a:off x="1691" y="1023"/>
                <a:ext cx="261" cy="374"/>
              </a:xfrm>
              <a:custGeom>
                <a:avLst/>
                <a:gdLst/>
                <a:ahLst/>
                <a:cxnLst>
                  <a:cxn ang="0">
                    <a:pos x="82" y="162"/>
                  </a:cxn>
                  <a:cxn ang="0">
                    <a:pos x="90" y="154"/>
                  </a:cxn>
                  <a:cxn ang="0">
                    <a:pos x="76" y="104"/>
                  </a:cxn>
                  <a:cxn ang="0">
                    <a:pos x="54" y="56"/>
                  </a:cxn>
                  <a:cxn ang="0">
                    <a:pos x="31" y="33"/>
                  </a:cxn>
                  <a:cxn ang="0">
                    <a:pos x="51" y="45"/>
                  </a:cxn>
                  <a:cxn ang="0">
                    <a:pos x="72" y="84"/>
                  </a:cxn>
                  <a:cxn ang="0">
                    <a:pos x="92" y="126"/>
                  </a:cxn>
                  <a:cxn ang="0">
                    <a:pos x="106" y="168"/>
                  </a:cxn>
                  <a:cxn ang="0">
                    <a:pos x="118" y="150"/>
                  </a:cxn>
                  <a:cxn ang="0">
                    <a:pos x="121" y="114"/>
                  </a:cxn>
                  <a:cxn ang="0">
                    <a:pos x="125" y="65"/>
                  </a:cxn>
                  <a:cxn ang="0">
                    <a:pos x="136" y="26"/>
                  </a:cxn>
                  <a:cxn ang="0">
                    <a:pos x="143" y="12"/>
                  </a:cxn>
                  <a:cxn ang="0">
                    <a:pos x="136" y="53"/>
                  </a:cxn>
                  <a:cxn ang="0">
                    <a:pos x="132" y="106"/>
                  </a:cxn>
                  <a:cxn ang="0">
                    <a:pos x="130" y="155"/>
                  </a:cxn>
                  <a:cxn ang="0">
                    <a:pos x="136" y="183"/>
                  </a:cxn>
                  <a:cxn ang="0">
                    <a:pos x="166" y="177"/>
                  </a:cxn>
                  <a:cxn ang="0">
                    <a:pos x="205" y="178"/>
                  </a:cxn>
                  <a:cxn ang="0">
                    <a:pos x="236" y="193"/>
                  </a:cxn>
                  <a:cxn ang="0">
                    <a:pos x="260" y="227"/>
                  </a:cxn>
                  <a:cxn ang="0">
                    <a:pos x="231" y="222"/>
                  </a:cxn>
                  <a:cxn ang="0">
                    <a:pos x="200" y="211"/>
                  </a:cxn>
                  <a:cxn ang="0">
                    <a:pos x="159" y="204"/>
                  </a:cxn>
                  <a:cxn ang="0">
                    <a:pos x="132" y="208"/>
                  </a:cxn>
                  <a:cxn ang="0">
                    <a:pos x="147" y="224"/>
                  </a:cxn>
                  <a:cxn ang="0">
                    <a:pos x="182" y="233"/>
                  </a:cxn>
                  <a:cxn ang="0">
                    <a:pos x="217" y="240"/>
                  </a:cxn>
                  <a:cxn ang="0">
                    <a:pos x="243" y="264"/>
                  </a:cxn>
                  <a:cxn ang="0">
                    <a:pos x="256" y="297"/>
                  </a:cxn>
                  <a:cxn ang="0">
                    <a:pos x="224" y="277"/>
                  </a:cxn>
                  <a:cxn ang="0">
                    <a:pos x="191" y="256"/>
                  </a:cxn>
                  <a:cxn ang="0">
                    <a:pos x="160" y="238"/>
                  </a:cxn>
                  <a:cxn ang="0">
                    <a:pos x="136" y="230"/>
                  </a:cxn>
                  <a:cxn ang="0">
                    <a:pos x="121" y="246"/>
                  </a:cxn>
                  <a:cxn ang="0">
                    <a:pos x="135" y="290"/>
                  </a:cxn>
                  <a:cxn ang="0">
                    <a:pos x="145" y="342"/>
                  </a:cxn>
                  <a:cxn ang="0">
                    <a:pos x="127" y="346"/>
                  </a:cxn>
                  <a:cxn ang="0">
                    <a:pos x="116" y="290"/>
                  </a:cxn>
                  <a:cxn ang="0">
                    <a:pos x="101" y="256"/>
                  </a:cxn>
                  <a:cxn ang="0">
                    <a:pos x="83" y="274"/>
                  </a:cxn>
                  <a:cxn ang="0">
                    <a:pos x="64" y="309"/>
                  </a:cxn>
                  <a:cxn ang="0">
                    <a:pos x="44" y="360"/>
                  </a:cxn>
                  <a:cxn ang="0">
                    <a:pos x="51" y="314"/>
                  </a:cxn>
                  <a:cxn ang="0">
                    <a:pos x="69" y="272"/>
                  </a:cxn>
                  <a:cxn ang="0">
                    <a:pos x="91" y="238"/>
                  </a:cxn>
                  <a:cxn ang="0">
                    <a:pos x="99" y="212"/>
                  </a:cxn>
                  <a:cxn ang="0">
                    <a:pos x="77" y="226"/>
                  </a:cxn>
                  <a:cxn ang="0">
                    <a:pos x="52" y="261"/>
                  </a:cxn>
                  <a:cxn ang="0">
                    <a:pos x="28" y="301"/>
                  </a:cxn>
                  <a:cxn ang="0">
                    <a:pos x="24" y="288"/>
                  </a:cxn>
                  <a:cxn ang="0">
                    <a:pos x="42" y="262"/>
                  </a:cxn>
                  <a:cxn ang="0">
                    <a:pos x="71" y="229"/>
                  </a:cxn>
                  <a:cxn ang="0">
                    <a:pos x="101" y="206"/>
                  </a:cxn>
                  <a:cxn ang="0">
                    <a:pos x="73" y="180"/>
                  </a:cxn>
                  <a:cxn ang="0">
                    <a:pos x="46" y="148"/>
                  </a:cxn>
                  <a:cxn ang="0">
                    <a:pos x="17" y="118"/>
                  </a:cxn>
                  <a:cxn ang="0">
                    <a:pos x="3" y="98"/>
                  </a:cxn>
                  <a:cxn ang="0">
                    <a:pos x="32" y="115"/>
                  </a:cxn>
                  <a:cxn ang="0">
                    <a:pos x="64" y="145"/>
                  </a:cxn>
                </a:cxnLst>
                <a:pathLst>
                  <a:path w="261" h="374">
                    <a:moveTo>
                      <a:pt x="64" y="145"/>
                    </a:moveTo>
                    <a:lnTo>
                      <a:pt x="68" y="150"/>
                    </a:lnTo>
                    <a:lnTo>
                      <a:pt x="72" y="154"/>
                    </a:lnTo>
                    <a:lnTo>
                      <a:pt x="77" y="157"/>
                    </a:lnTo>
                    <a:lnTo>
                      <a:pt x="82" y="162"/>
                    </a:lnTo>
                    <a:lnTo>
                      <a:pt x="86" y="165"/>
                    </a:lnTo>
                    <a:lnTo>
                      <a:pt x="91" y="168"/>
                    </a:lnTo>
                    <a:lnTo>
                      <a:pt x="94" y="170"/>
                    </a:lnTo>
                    <a:lnTo>
                      <a:pt x="92" y="162"/>
                    </a:lnTo>
                    <a:lnTo>
                      <a:pt x="90" y="154"/>
                    </a:lnTo>
                    <a:lnTo>
                      <a:pt x="87" y="143"/>
                    </a:lnTo>
                    <a:lnTo>
                      <a:pt x="85" y="134"/>
                    </a:lnTo>
                    <a:lnTo>
                      <a:pt x="82" y="124"/>
                    </a:lnTo>
                    <a:lnTo>
                      <a:pt x="80" y="114"/>
                    </a:lnTo>
                    <a:lnTo>
                      <a:pt x="76" y="104"/>
                    </a:lnTo>
                    <a:lnTo>
                      <a:pt x="72" y="93"/>
                    </a:lnTo>
                    <a:lnTo>
                      <a:pt x="68" y="84"/>
                    </a:lnTo>
                    <a:lnTo>
                      <a:pt x="63" y="71"/>
                    </a:lnTo>
                    <a:lnTo>
                      <a:pt x="59" y="63"/>
                    </a:lnTo>
                    <a:lnTo>
                      <a:pt x="54" y="56"/>
                    </a:lnTo>
                    <a:lnTo>
                      <a:pt x="50" y="48"/>
                    </a:lnTo>
                    <a:lnTo>
                      <a:pt x="44" y="42"/>
                    </a:lnTo>
                    <a:lnTo>
                      <a:pt x="39" y="38"/>
                    </a:lnTo>
                    <a:lnTo>
                      <a:pt x="34" y="35"/>
                    </a:lnTo>
                    <a:lnTo>
                      <a:pt x="31" y="33"/>
                    </a:lnTo>
                    <a:lnTo>
                      <a:pt x="35" y="32"/>
                    </a:lnTo>
                    <a:lnTo>
                      <a:pt x="37" y="33"/>
                    </a:lnTo>
                    <a:lnTo>
                      <a:pt x="41" y="34"/>
                    </a:lnTo>
                    <a:lnTo>
                      <a:pt x="45" y="39"/>
                    </a:lnTo>
                    <a:lnTo>
                      <a:pt x="51" y="45"/>
                    </a:lnTo>
                    <a:lnTo>
                      <a:pt x="55" y="50"/>
                    </a:lnTo>
                    <a:lnTo>
                      <a:pt x="58" y="56"/>
                    </a:lnTo>
                    <a:lnTo>
                      <a:pt x="63" y="64"/>
                    </a:lnTo>
                    <a:lnTo>
                      <a:pt x="68" y="75"/>
                    </a:lnTo>
                    <a:lnTo>
                      <a:pt x="72" y="84"/>
                    </a:lnTo>
                    <a:lnTo>
                      <a:pt x="77" y="94"/>
                    </a:lnTo>
                    <a:lnTo>
                      <a:pt x="81" y="101"/>
                    </a:lnTo>
                    <a:lnTo>
                      <a:pt x="86" y="109"/>
                    </a:lnTo>
                    <a:lnTo>
                      <a:pt x="89" y="117"/>
                    </a:lnTo>
                    <a:lnTo>
                      <a:pt x="92" y="126"/>
                    </a:lnTo>
                    <a:lnTo>
                      <a:pt x="95" y="135"/>
                    </a:lnTo>
                    <a:lnTo>
                      <a:pt x="99" y="143"/>
                    </a:lnTo>
                    <a:lnTo>
                      <a:pt x="101" y="151"/>
                    </a:lnTo>
                    <a:lnTo>
                      <a:pt x="104" y="161"/>
                    </a:lnTo>
                    <a:lnTo>
                      <a:pt x="106" y="168"/>
                    </a:lnTo>
                    <a:lnTo>
                      <a:pt x="107" y="171"/>
                    </a:lnTo>
                    <a:lnTo>
                      <a:pt x="110" y="168"/>
                    </a:lnTo>
                    <a:lnTo>
                      <a:pt x="113" y="164"/>
                    </a:lnTo>
                    <a:lnTo>
                      <a:pt x="117" y="159"/>
                    </a:lnTo>
                    <a:lnTo>
                      <a:pt x="118" y="150"/>
                    </a:lnTo>
                    <a:lnTo>
                      <a:pt x="119" y="143"/>
                    </a:lnTo>
                    <a:lnTo>
                      <a:pt x="120" y="133"/>
                    </a:lnTo>
                    <a:lnTo>
                      <a:pt x="121" y="124"/>
                    </a:lnTo>
                    <a:lnTo>
                      <a:pt x="120" y="124"/>
                    </a:lnTo>
                    <a:lnTo>
                      <a:pt x="121" y="114"/>
                    </a:lnTo>
                    <a:lnTo>
                      <a:pt x="121" y="103"/>
                    </a:lnTo>
                    <a:lnTo>
                      <a:pt x="122" y="92"/>
                    </a:lnTo>
                    <a:lnTo>
                      <a:pt x="122" y="82"/>
                    </a:lnTo>
                    <a:lnTo>
                      <a:pt x="123" y="75"/>
                    </a:lnTo>
                    <a:lnTo>
                      <a:pt x="125" y="65"/>
                    </a:lnTo>
                    <a:lnTo>
                      <a:pt x="127" y="58"/>
                    </a:lnTo>
                    <a:lnTo>
                      <a:pt x="128" y="50"/>
                    </a:lnTo>
                    <a:lnTo>
                      <a:pt x="131" y="44"/>
                    </a:lnTo>
                    <a:lnTo>
                      <a:pt x="133" y="36"/>
                    </a:lnTo>
                    <a:lnTo>
                      <a:pt x="136" y="26"/>
                    </a:lnTo>
                    <a:lnTo>
                      <a:pt x="139" y="16"/>
                    </a:lnTo>
                    <a:lnTo>
                      <a:pt x="140" y="7"/>
                    </a:lnTo>
                    <a:lnTo>
                      <a:pt x="143" y="0"/>
                    </a:lnTo>
                    <a:lnTo>
                      <a:pt x="144" y="6"/>
                    </a:lnTo>
                    <a:lnTo>
                      <a:pt x="143" y="12"/>
                    </a:lnTo>
                    <a:lnTo>
                      <a:pt x="142" y="21"/>
                    </a:lnTo>
                    <a:lnTo>
                      <a:pt x="140" y="28"/>
                    </a:lnTo>
                    <a:lnTo>
                      <a:pt x="138" y="40"/>
                    </a:lnTo>
                    <a:lnTo>
                      <a:pt x="137" y="47"/>
                    </a:lnTo>
                    <a:lnTo>
                      <a:pt x="136" y="53"/>
                    </a:lnTo>
                    <a:lnTo>
                      <a:pt x="135" y="62"/>
                    </a:lnTo>
                    <a:lnTo>
                      <a:pt x="134" y="72"/>
                    </a:lnTo>
                    <a:lnTo>
                      <a:pt x="134" y="83"/>
                    </a:lnTo>
                    <a:lnTo>
                      <a:pt x="133" y="94"/>
                    </a:lnTo>
                    <a:lnTo>
                      <a:pt x="132" y="106"/>
                    </a:lnTo>
                    <a:lnTo>
                      <a:pt x="132" y="116"/>
                    </a:lnTo>
                    <a:lnTo>
                      <a:pt x="132" y="126"/>
                    </a:lnTo>
                    <a:lnTo>
                      <a:pt x="131" y="134"/>
                    </a:lnTo>
                    <a:lnTo>
                      <a:pt x="131" y="145"/>
                    </a:lnTo>
                    <a:lnTo>
                      <a:pt x="130" y="155"/>
                    </a:lnTo>
                    <a:lnTo>
                      <a:pt x="128" y="168"/>
                    </a:lnTo>
                    <a:lnTo>
                      <a:pt x="127" y="178"/>
                    </a:lnTo>
                    <a:lnTo>
                      <a:pt x="125" y="190"/>
                    </a:lnTo>
                    <a:lnTo>
                      <a:pt x="130" y="187"/>
                    </a:lnTo>
                    <a:lnTo>
                      <a:pt x="136" y="183"/>
                    </a:lnTo>
                    <a:lnTo>
                      <a:pt x="143" y="178"/>
                    </a:lnTo>
                    <a:lnTo>
                      <a:pt x="149" y="176"/>
                    </a:lnTo>
                    <a:lnTo>
                      <a:pt x="156" y="176"/>
                    </a:lnTo>
                    <a:lnTo>
                      <a:pt x="160" y="176"/>
                    </a:lnTo>
                    <a:lnTo>
                      <a:pt x="166" y="177"/>
                    </a:lnTo>
                    <a:lnTo>
                      <a:pt x="173" y="178"/>
                    </a:lnTo>
                    <a:lnTo>
                      <a:pt x="182" y="179"/>
                    </a:lnTo>
                    <a:lnTo>
                      <a:pt x="190" y="178"/>
                    </a:lnTo>
                    <a:lnTo>
                      <a:pt x="198" y="178"/>
                    </a:lnTo>
                    <a:lnTo>
                      <a:pt x="205" y="178"/>
                    </a:lnTo>
                    <a:lnTo>
                      <a:pt x="211" y="179"/>
                    </a:lnTo>
                    <a:lnTo>
                      <a:pt x="217" y="182"/>
                    </a:lnTo>
                    <a:lnTo>
                      <a:pt x="225" y="185"/>
                    </a:lnTo>
                    <a:lnTo>
                      <a:pt x="231" y="189"/>
                    </a:lnTo>
                    <a:lnTo>
                      <a:pt x="236" y="193"/>
                    </a:lnTo>
                    <a:lnTo>
                      <a:pt x="242" y="199"/>
                    </a:lnTo>
                    <a:lnTo>
                      <a:pt x="245" y="202"/>
                    </a:lnTo>
                    <a:lnTo>
                      <a:pt x="251" y="210"/>
                    </a:lnTo>
                    <a:lnTo>
                      <a:pt x="255" y="218"/>
                    </a:lnTo>
                    <a:lnTo>
                      <a:pt x="260" y="227"/>
                    </a:lnTo>
                    <a:lnTo>
                      <a:pt x="254" y="227"/>
                    </a:lnTo>
                    <a:lnTo>
                      <a:pt x="248" y="226"/>
                    </a:lnTo>
                    <a:lnTo>
                      <a:pt x="241" y="224"/>
                    </a:lnTo>
                    <a:lnTo>
                      <a:pt x="235" y="224"/>
                    </a:lnTo>
                    <a:lnTo>
                      <a:pt x="231" y="222"/>
                    </a:lnTo>
                    <a:lnTo>
                      <a:pt x="224" y="218"/>
                    </a:lnTo>
                    <a:lnTo>
                      <a:pt x="218" y="216"/>
                    </a:lnTo>
                    <a:lnTo>
                      <a:pt x="213" y="213"/>
                    </a:lnTo>
                    <a:lnTo>
                      <a:pt x="209" y="212"/>
                    </a:lnTo>
                    <a:lnTo>
                      <a:pt x="200" y="211"/>
                    </a:lnTo>
                    <a:lnTo>
                      <a:pt x="190" y="210"/>
                    </a:lnTo>
                    <a:lnTo>
                      <a:pt x="182" y="208"/>
                    </a:lnTo>
                    <a:lnTo>
                      <a:pt x="173" y="206"/>
                    </a:lnTo>
                    <a:lnTo>
                      <a:pt x="165" y="205"/>
                    </a:lnTo>
                    <a:lnTo>
                      <a:pt x="159" y="204"/>
                    </a:lnTo>
                    <a:lnTo>
                      <a:pt x="154" y="204"/>
                    </a:lnTo>
                    <a:lnTo>
                      <a:pt x="148" y="203"/>
                    </a:lnTo>
                    <a:lnTo>
                      <a:pt x="142" y="204"/>
                    </a:lnTo>
                    <a:lnTo>
                      <a:pt x="137" y="205"/>
                    </a:lnTo>
                    <a:lnTo>
                      <a:pt x="132" y="208"/>
                    </a:lnTo>
                    <a:lnTo>
                      <a:pt x="125" y="210"/>
                    </a:lnTo>
                    <a:lnTo>
                      <a:pt x="130" y="213"/>
                    </a:lnTo>
                    <a:lnTo>
                      <a:pt x="136" y="217"/>
                    </a:lnTo>
                    <a:lnTo>
                      <a:pt x="141" y="222"/>
                    </a:lnTo>
                    <a:lnTo>
                      <a:pt x="147" y="224"/>
                    </a:lnTo>
                    <a:lnTo>
                      <a:pt x="154" y="227"/>
                    </a:lnTo>
                    <a:lnTo>
                      <a:pt x="160" y="229"/>
                    </a:lnTo>
                    <a:lnTo>
                      <a:pt x="166" y="229"/>
                    </a:lnTo>
                    <a:lnTo>
                      <a:pt x="173" y="231"/>
                    </a:lnTo>
                    <a:lnTo>
                      <a:pt x="182" y="233"/>
                    </a:lnTo>
                    <a:lnTo>
                      <a:pt x="189" y="235"/>
                    </a:lnTo>
                    <a:lnTo>
                      <a:pt x="197" y="235"/>
                    </a:lnTo>
                    <a:lnTo>
                      <a:pt x="203" y="237"/>
                    </a:lnTo>
                    <a:lnTo>
                      <a:pt x="210" y="239"/>
                    </a:lnTo>
                    <a:lnTo>
                      <a:pt x="217" y="240"/>
                    </a:lnTo>
                    <a:lnTo>
                      <a:pt x="222" y="243"/>
                    </a:lnTo>
                    <a:lnTo>
                      <a:pt x="227" y="247"/>
                    </a:lnTo>
                    <a:lnTo>
                      <a:pt x="232" y="252"/>
                    </a:lnTo>
                    <a:lnTo>
                      <a:pt x="238" y="257"/>
                    </a:lnTo>
                    <a:lnTo>
                      <a:pt x="243" y="264"/>
                    </a:lnTo>
                    <a:lnTo>
                      <a:pt x="245" y="268"/>
                    </a:lnTo>
                    <a:lnTo>
                      <a:pt x="248" y="275"/>
                    </a:lnTo>
                    <a:lnTo>
                      <a:pt x="250" y="283"/>
                    </a:lnTo>
                    <a:lnTo>
                      <a:pt x="253" y="291"/>
                    </a:lnTo>
                    <a:lnTo>
                      <a:pt x="256" y="297"/>
                    </a:lnTo>
                    <a:lnTo>
                      <a:pt x="250" y="293"/>
                    </a:lnTo>
                    <a:lnTo>
                      <a:pt x="243" y="289"/>
                    </a:lnTo>
                    <a:lnTo>
                      <a:pt x="238" y="286"/>
                    </a:lnTo>
                    <a:lnTo>
                      <a:pt x="231" y="281"/>
                    </a:lnTo>
                    <a:lnTo>
                      <a:pt x="224" y="277"/>
                    </a:lnTo>
                    <a:lnTo>
                      <a:pt x="218" y="273"/>
                    </a:lnTo>
                    <a:lnTo>
                      <a:pt x="211" y="269"/>
                    </a:lnTo>
                    <a:lnTo>
                      <a:pt x="204" y="264"/>
                    </a:lnTo>
                    <a:lnTo>
                      <a:pt x="198" y="260"/>
                    </a:lnTo>
                    <a:lnTo>
                      <a:pt x="191" y="256"/>
                    </a:lnTo>
                    <a:lnTo>
                      <a:pt x="186" y="252"/>
                    </a:lnTo>
                    <a:lnTo>
                      <a:pt x="179" y="248"/>
                    </a:lnTo>
                    <a:lnTo>
                      <a:pt x="173" y="245"/>
                    </a:lnTo>
                    <a:lnTo>
                      <a:pt x="166" y="241"/>
                    </a:lnTo>
                    <a:lnTo>
                      <a:pt x="160" y="238"/>
                    </a:lnTo>
                    <a:lnTo>
                      <a:pt x="155" y="237"/>
                    </a:lnTo>
                    <a:lnTo>
                      <a:pt x="150" y="234"/>
                    </a:lnTo>
                    <a:lnTo>
                      <a:pt x="144" y="231"/>
                    </a:lnTo>
                    <a:lnTo>
                      <a:pt x="140" y="229"/>
                    </a:lnTo>
                    <a:lnTo>
                      <a:pt x="136" y="230"/>
                    </a:lnTo>
                    <a:lnTo>
                      <a:pt x="131" y="231"/>
                    </a:lnTo>
                    <a:lnTo>
                      <a:pt x="128" y="231"/>
                    </a:lnTo>
                    <a:lnTo>
                      <a:pt x="123" y="229"/>
                    </a:lnTo>
                    <a:lnTo>
                      <a:pt x="123" y="237"/>
                    </a:lnTo>
                    <a:lnTo>
                      <a:pt x="121" y="246"/>
                    </a:lnTo>
                    <a:lnTo>
                      <a:pt x="124" y="254"/>
                    </a:lnTo>
                    <a:lnTo>
                      <a:pt x="127" y="263"/>
                    </a:lnTo>
                    <a:lnTo>
                      <a:pt x="130" y="271"/>
                    </a:lnTo>
                    <a:lnTo>
                      <a:pt x="132" y="280"/>
                    </a:lnTo>
                    <a:lnTo>
                      <a:pt x="135" y="290"/>
                    </a:lnTo>
                    <a:lnTo>
                      <a:pt x="138" y="302"/>
                    </a:lnTo>
                    <a:lnTo>
                      <a:pt x="139" y="311"/>
                    </a:lnTo>
                    <a:lnTo>
                      <a:pt x="142" y="321"/>
                    </a:lnTo>
                    <a:lnTo>
                      <a:pt x="143" y="330"/>
                    </a:lnTo>
                    <a:lnTo>
                      <a:pt x="145" y="342"/>
                    </a:lnTo>
                    <a:lnTo>
                      <a:pt x="148" y="355"/>
                    </a:lnTo>
                    <a:lnTo>
                      <a:pt x="150" y="373"/>
                    </a:lnTo>
                    <a:lnTo>
                      <a:pt x="130" y="373"/>
                    </a:lnTo>
                    <a:lnTo>
                      <a:pt x="128" y="357"/>
                    </a:lnTo>
                    <a:lnTo>
                      <a:pt x="127" y="346"/>
                    </a:lnTo>
                    <a:lnTo>
                      <a:pt x="124" y="332"/>
                    </a:lnTo>
                    <a:lnTo>
                      <a:pt x="122" y="319"/>
                    </a:lnTo>
                    <a:lnTo>
                      <a:pt x="120" y="308"/>
                    </a:lnTo>
                    <a:lnTo>
                      <a:pt x="118" y="298"/>
                    </a:lnTo>
                    <a:lnTo>
                      <a:pt x="116" y="290"/>
                    </a:lnTo>
                    <a:lnTo>
                      <a:pt x="113" y="279"/>
                    </a:lnTo>
                    <a:lnTo>
                      <a:pt x="109" y="269"/>
                    </a:lnTo>
                    <a:lnTo>
                      <a:pt x="107" y="260"/>
                    </a:lnTo>
                    <a:lnTo>
                      <a:pt x="104" y="258"/>
                    </a:lnTo>
                    <a:lnTo>
                      <a:pt x="101" y="256"/>
                    </a:lnTo>
                    <a:lnTo>
                      <a:pt x="98" y="254"/>
                    </a:lnTo>
                    <a:lnTo>
                      <a:pt x="96" y="255"/>
                    </a:lnTo>
                    <a:lnTo>
                      <a:pt x="93" y="260"/>
                    </a:lnTo>
                    <a:lnTo>
                      <a:pt x="87" y="268"/>
                    </a:lnTo>
                    <a:lnTo>
                      <a:pt x="83" y="274"/>
                    </a:lnTo>
                    <a:lnTo>
                      <a:pt x="79" y="280"/>
                    </a:lnTo>
                    <a:lnTo>
                      <a:pt x="76" y="288"/>
                    </a:lnTo>
                    <a:lnTo>
                      <a:pt x="72" y="293"/>
                    </a:lnTo>
                    <a:lnTo>
                      <a:pt x="68" y="301"/>
                    </a:lnTo>
                    <a:lnTo>
                      <a:pt x="64" y="309"/>
                    </a:lnTo>
                    <a:lnTo>
                      <a:pt x="61" y="318"/>
                    </a:lnTo>
                    <a:lnTo>
                      <a:pt x="57" y="327"/>
                    </a:lnTo>
                    <a:lnTo>
                      <a:pt x="53" y="337"/>
                    </a:lnTo>
                    <a:lnTo>
                      <a:pt x="49" y="348"/>
                    </a:lnTo>
                    <a:lnTo>
                      <a:pt x="44" y="360"/>
                    </a:lnTo>
                    <a:lnTo>
                      <a:pt x="46" y="346"/>
                    </a:lnTo>
                    <a:lnTo>
                      <a:pt x="47" y="336"/>
                    </a:lnTo>
                    <a:lnTo>
                      <a:pt x="48" y="325"/>
                    </a:lnTo>
                    <a:lnTo>
                      <a:pt x="50" y="319"/>
                    </a:lnTo>
                    <a:lnTo>
                      <a:pt x="51" y="314"/>
                    </a:lnTo>
                    <a:lnTo>
                      <a:pt x="54" y="305"/>
                    </a:lnTo>
                    <a:lnTo>
                      <a:pt x="57" y="295"/>
                    </a:lnTo>
                    <a:lnTo>
                      <a:pt x="59" y="288"/>
                    </a:lnTo>
                    <a:lnTo>
                      <a:pt x="64" y="280"/>
                    </a:lnTo>
                    <a:lnTo>
                      <a:pt x="69" y="272"/>
                    </a:lnTo>
                    <a:lnTo>
                      <a:pt x="73" y="263"/>
                    </a:lnTo>
                    <a:lnTo>
                      <a:pt x="78" y="254"/>
                    </a:lnTo>
                    <a:lnTo>
                      <a:pt x="81" y="249"/>
                    </a:lnTo>
                    <a:lnTo>
                      <a:pt x="86" y="244"/>
                    </a:lnTo>
                    <a:lnTo>
                      <a:pt x="91" y="238"/>
                    </a:lnTo>
                    <a:lnTo>
                      <a:pt x="95" y="232"/>
                    </a:lnTo>
                    <a:lnTo>
                      <a:pt x="100" y="226"/>
                    </a:lnTo>
                    <a:lnTo>
                      <a:pt x="105" y="218"/>
                    </a:lnTo>
                    <a:lnTo>
                      <a:pt x="103" y="216"/>
                    </a:lnTo>
                    <a:lnTo>
                      <a:pt x="99" y="212"/>
                    </a:lnTo>
                    <a:lnTo>
                      <a:pt x="96" y="210"/>
                    </a:lnTo>
                    <a:lnTo>
                      <a:pt x="93" y="211"/>
                    </a:lnTo>
                    <a:lnTo>
                      <a:pt x="87" y="216"/>
                    </a:lnTo>
                    <a:lnTo>
                      <a:pt x="82" y="221"/>
                    </a:lnTo>
                    <a:lnTo>
                      <a:pt x="77" y="226"/>
                    </a:lnTo>
                    <a:lnTo>
                      <a:pt x="72" y="232"/>
                    </a:lnTo>
                    <a:lnTo>
                      <a:pt x="67" y="241"/>
                    </a:lnTo>
                    <a:lnTo>
                      <a:pt x="61" y="249"/>
                    </a:lnTo>
                    <a:lnTo>
                      <a:pt x="56" y="255"/>
                    </a:lnTo>
                    <a:lnTo>
                      <a:pt x="52" y="261"/>
                    </a:lnTo>
                    <a:lnTo>
                      <a:pt x="47" y="268"/>
                    </a:lnTo>
                    <a:lnTo>
                      <a:pt x="42" y="276"/>
                    </a:lnTo>
                    <a:lnTo>
                      <a:pt x="38" y="284"/>
                    </a:lnTo>
                    <a:lnTo>
                      <a:pt x="33" y="293"/>
                    </a:lnTo>
                    <a:lnTo>
                      <a:pt x="28" y="301"/>
                    </a:lnTo>
                    <a:lnTo>
                      <a:pt x="24" y="310"/>
                    </a:lnTo>
                    <a:lnTo>
                      <a:pt x="18" y="321"/>
                    </a:lnTo>
                    <a:lnTo>
                      <a:pt x="21" y="307"/>
                    </a:lnTo>
                    <a:lnTo>
                      <a:pt x="22" y="297"/>
                    </a:lnTo>
                    <a:lnTo>
                      <a:pt x="24" y="288"/>
                    </a:lnTo>
                    <a:lnTo>
                      <a:pt x="25" y="286"/>
                    </a:lnTo>
                    <a:lnTo>
                      <a:pt x="28" y="281"/>
                    </a:lnTo>
                    <a:lnTo>
                      <a:pt x="32" y="275"/>
                    </a:lnTo>
                    <a:lnTo>
                      <a:pt x="37" y="269"/>
                    </a:lnTo>
                    <a:lnTo>
                      <a:pt x="42" y="262"/>
                    </a:lnTo>
                    <a:lnTo>
                      <a:pt x="47" y="256"/>
                    </a:lnTo>
                    <a:lnTo>
                      <a:pt x="54" y="248"/>
                    </a:lnTo>
                    <a:lnTo>
                      <a:pt x="58" y="243"/>
                    </a:lnTo>
                    <a:lnTo>
                      <a:pt x="64" y="236"/>
                    </a:lnTo>
                    <a:lnTo>
                      <a:pt x="71" y="229"/>
                    </a:lnTo>
                    <a:lnTo>
                      <a:pt x="77" y="224"/>
                    </a:lnTo>
                    <a:lnTo>
                      <a:pt x="83" y="218"/>
                    </a:lnTo>
                    <a:lnTo>
                      <a:pt x="93" y="210"/>
                    </a:lnTo>
                    <a:lnTo>
                      <a:pt x="98" y="208"/>
                    </a:lnTo>
                    <a:lnTo>
                      <a:pt x="101" y="206"/>
                    </a:lnTo>
                    <a:lnTo>
                      <a:pt x="95" y="202"/>
                    </a:lnTo>
                    <a:lnTo>
                      <a:pt x="90" y="196"/>
                    </a:lnTo>
                    <a:lnTo>
                      <a:pt x="84" y="190"/>
                    </a:lnTo>
                    <a:lnTo>
                      <a:pt x="79" y="185"/>
                    </a:lnTo>
                    <a:lnTo>
                      <a:pt x="73" y="180"/>
                    </a:lnTo>
                    <a:lnTo>
                      <a:pt x="69" y="176"/>
                    </a:lnTo>
                    <a:lnTo>
                      <a:pt x="65" y="170"/>
                    </a:lnTo>
                    <a:lnTo>
                      <a:pt x="58" y="163"/>
                    </a:lnTo>
                    <a:lnTo>
                      <a:pt x="52" y="156"/>
                    </a:lnTo>
                    <a:lnTo>
                      <a:pt x="46" y="148"/>
                    </a:lnTo>
                    <a:lnTo>
                      <a:pt x="39" y="141"/>
                    </a:lnTo>
                    <a:lnTo>
                      <a:pt x="33" y="136"/>
                    </a:lnTo>
                    <a:lnTo>
                      <a:pt x="26" y="129"/>
                    </a:lnTo>
                    <a:lnTo>
                      <a:pt x="22" y="125"/>
                    </a:lnTo>
                    <a:lnTo>
                      <a:pt x="17" y="118"/>
                    </a:lnTo>
                    <a:lnTo>
                      <a:pt x="14" y="112"/>
                    </a:lnTo>
                    <a:lnTo>
                      <a:pt x="10" y="108"/>
                    </a:lnTo>
                    <a:lnTo>
                      <a:pt x="4" y="102"/>
                    </a:lnTo>
                    <a:lnTo>
                      <a:pt x="0" y="98"/>
                    </a:lnTo>
                    <a:lnTo>
                      <a:pt x="3" y="98"/>
                    </a:lnTo>
                    <a:lnTo>
                      <a:pt x="9" y="100"/>
                    </a:lnTo>
                    <a:lnTo>
                      <a:pt x="14" y="101"/>
                    </a:lnTo>
                    <a:lnTo>
                      <a:pt x="20" y="104"/>
                    </a:lnTo>
                    <a:lnTo>
                      <a:pt x="25" y="109"/>
                    </a:lnTo>
                    <a:lnTo>
                      <a:pt x="32" y="115"/>
                    </a:lnTo>
                    <a:lnTo>
                      <a:pt x="38" y="120"/>
                    </a:lnTo>
                    <a:lnTo>
                      <a:pt x="45" y="125"/>
                    </a:lnTo>
                    <a:lnTo>
                      <a:pt x="51" y="132"/>
                    </a:lnTo>
                    <a:lnTo>
                      <a:pt x="58" y="139"/>
                    </a:lnTo>
                    <a:lnTo>
                      <a:pt x="64" y="145"/>
                    </a:lnTo>
                  </a:path>
                </a:pathLst>
              </a:custGeom>
              <a:solidFill>
                <a:srgbClr val="037C03">
                  <a:alpha val="50195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035" name="Group 32"/>
            <p:cNvGrpSpPr/>
            <p:nvPr/>
          </p:nvGrpSpPr>
          <p:grpSpPr>
            <a:xfrm>
              <a:off x="300" y="3360"/>
              <a:ext cx="508" cy="820"/>
              <a:chOff x="1985" y="1201"/>
              <a:chExt cx="508" cy="820"/>
            </a:xfrm>
          </p:grpSpPr>
          <p:grpSp>
            <p:nvGrpSpPr>
              <p:cNvPr id="1036" name="Group 33"/>
              <p:cNvGrpSpPr/>
              <p:nvPr/>
            </p:nvGrpSpPr>
            <p:grpSpPr>
              <a:xfrm>
                <a:off x="2247" y="1201"/>
                <a:ext cx="246" cy="810"/>
                <a:chOff x="2247" y="1201"/>
                <a:chExt cx="246" cy="810"/>
              </a:xfrm>
            </p:grpSpPr>
            <p:sp>
              <p:nvSpPr>
                <p:cNvPr id="1045" name="Freeform 34"/>
                <p:cNvSpPr/>
                <p:nvPr/>
              </p:nvSpPr>
              <p:spPr>
                <a:xfrm>
                  <a:off x="2392" y="1367"/>
                  <a:ext cx="92" cy="636"/>
                </a:xfrm>
                <a:custGeom>
                  <a:avLst/>
                  <a:gdLst/>
                  <a:ahLst/>
                  <a:cxnLst>
                    <a:cxn ang="0">
                      <a:pos x="91" y="295"/>
                    </a:cxn>
                    <a:cxn ang="0">
                      <a:pos x="83" y="424"/>
                    </a:cxn>
                    <a:cxn ang="0">
                      <a:pos x="75" y="527"/>
                    </a:cxn>
                    <a:cxn ang="0">
                      <a:pos x="70" y="604"/>
                    </a:cxn>
                    <a:cxn ang="0">
                      <a:pos x="71" y="635"/>
                    </a:cxn>
                    <a:cxn ang="0">
                      <a:pos x="60" y="635"/>
                    </a:cxn>
                    <a:cxn ang="0">
                      <a:pos x="57" y="590"/>
                    </a:cxn>
                    <a:cxn ang="0">
                      <a:pos x="55" y="522"/>
                    </a:cxn>
                    <a:cxn ang="0">
                      <a:pos x="51" y="460"/>
                    </a:cxn>
                    <a:cxn ang="0">
                      <a:pos x="49" y="413"/>
                    </a:cxn>
                    <a:cxn ang="0">
                      <a:pos x="45" y="344"/>
                    </a:cxn>
                    <a:cxn ang="0">
                      <a:pos x="40" y="284"/>
                    </a:cxn>
                    <a:cxn ang="0">
                      <a:pos x="35" y="232"/>
                    </a:cxn>
                    <a:cxn ang="0">
                      <a:pos x="31" y="176"/>
                    </a:cxn>
                    <a:cxn ang="0">
                      <a:pos x="24" y="121"/>
                    </a:cxn>
                    <a:cxn ang="0">
                      <a:pos x="17" y="74"/>
                    </a:cxn>
                    <a:cxn ang="0">
                      <a:pos x="4" y="28"/>
                    </a:cxn>
                    <a:cxn ang="0">
                      <a:pos x="0" y="10"/>
                    </a:cxn>
                    <a:cxn ang="0">
                      <a:pos x="5" y="0"/>
                    </a:cxn>
                    <a:cxn ang="0">
                      <a:pos x="13" y="18"/>
                    </a:cxn>
                    <a:cxn ang="0">
                      <a:pos x="24" y="61"/>
                    </a:cxn>
                    <a:cxn ang="0">
                      <a:pos x="33" y="104"/>
                    </a:cxn>
                    <a:cxn ang="0">
                      <a:pos x="40" y="150"/>
                    </a:cxn>
                    <a:cxn ang="0">
                      <a:pos x="44" y="207"/>
                    </a:cxn>
                    <a:cxn ang="0">
                      <a:pos x="48" y="262"/>
                    </a:cxn>
                    <a:cxn ang="0">
                      <a:pos x="55" y="336"/>
                    </a:cxn>
                    <a:cxn ang="0">
                      <a:pos x="59" y="397"/>
                    </a:cxn>
                    <a:cxn ang="0">
                      <a:pos x="61" y="446"/>
                    </a:cxn>
                    <a:cxn ang="0">
                      <a:pos x="63" y="496"/>
                    </a:cxn>
                    <a:cxn ang="0">
                      <a:pos x="68" y="548"/>
                    </a:cxn>
                    <a:cxn ang="0">
                      <a:pos x="73" y="459"/>
                    </a:cxn>
                    <a:cxn ang="0">
                      <a:pos x="80" y="375"/>
                    </a:cxn>
                    <a:cxn ang="0">
                      <a:pos x="91" y="295"/>
                    </a:cxn>
                  </a:cxnLst>
                  <a:pathLst>
                    <a:path w="92" h="638">
                      <a:moveTo>
                        <a:pt x="91" y="296"/>
                      </a:moveTo>
                      <a:lnTo>
                        <a:pt x="83" y="425"/>
                      </a:lnTo>
                      <a:lnTo>
                        <a:pt x="75" y="529"/>
                      </a:lnTo>
                      <a:lnTo>
                        <a:pt x="70" y="606"/>
                      </a:lnTo>
                      <a:lnTo>
                        <a:pt x="71" y="637"/>
                      </a:lnTo>
                      <a:lnTo>
                        <a:pt x="60" y="637"/>
                      </a:lnTo>
                      <a:lnTo>
                        <a:pt x="57" y="592"/>
                      </a:lnTo>
                      <a:lnTo>
                        <a:pt x="55" y="524"/>
                      </a:lnTo>
                      <a:lnTo>
                        <a:pt x="51" y="461"/>
                      </a:lnTo>
                      <a:lnTo>
                        <a:pt x="49" y="414"/>
                      </a:lnTo>
                      <a:lnTo>
                        <a:pt x="45" y="345"/>
                      </a:lnTo>
                      <a:lnTo>
                        <a:pt x="40" y="285"/>
                      </a:lnTo>
                      <a:lnTo>
                        <a:pt x="35" y="233"/>
                      </a:lnTo>
                      <a:lnTo>
                        <a:pt x="31" y="177"/>
                      </a:lnTo>
                      <a:lnTo>
                        <a:pt x="24" y="121"/>
                      </a:lnTo>
                      <a:lnTo>
                        <a:pt x="17" y="74"/>
                      </a:lnTo>
                      <a:lnTo>
                        <a:pt x="4" y="28"/>
                      </a:lnTo>
                      <a:lnTo>
                        <a:pt x="0" y="10"/>
                      </a:lnTo>
                      <a:lnTo>
                        <a:pt x="5" y="0"/>
                      </a:lnTo>
                      <a:lnTo>
                        <a:pt x="13" y="18"/>
                      </a:lnTo>
                      <a:lnTo>
                        <a:pt x="24" y="61"/>
                      </a:lnTo>
                      <a:lnTo>
                        <a:pt x="33" y="104"/>
                      </a:lnTo>
                      <a:lnTo>
                        <a:pt x="40" y="150"/>
                      </a:lnTo>
                      <a:lnTo>
                        <a:pt x="44" y="208"/>
                      </a:lnTo>
                      <a:lnTo>
                        <a:pt x="48" y="263"/>
                      </a:lnTo>
                      <a:lnTo>
                        <a:pt x="55" y="337"/>
                      </a:lnTo>
                      <a:lnTo>
                        <a:pt x="59" y="398"/>
                      </a:lnTo>
                      <a:lnTo>
                        <a:pt x="61" y="447"/>
                      </a:lnTo>
                      <a:lnTo>
                        <a:pt x="63" y="498"/>
                      </a:lnTo>
                      <a:lnTo>
                        <a:pt x="68" y="550"/>
                      </a:lnTo>
                      <a:lnTo>
                        <a:pt x="73" y="460"/>
                      </a:lnTo>
                      <a:lnTo>
                        <a:pt x="80" y="376"/>
                      </a:lnTo>
                      <a:lnTo>
                        <a:pt x="91" y="296"/>
                      </a:lnTo>
                    </a:path>
                  </a:pathLst>
                </a:custGeom>
                <a:solidFill>
                  <a:srgbClr val="3C0023">
                    <a:alpha val="50195"/>
                  </a:srgb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46" name="Freeform 35"/>
                <p:cNvSpPr/>
                <p:nvPr/>
              </p:nvSpPr>
              <p:spPr>
                <a:xfrm>
                  <a:off x="2246" y="1201"/>
                  <a:ext cx="247" cy="466"/>
                </a:xfrm>
                <a:custGeom>
                  <a:avLst/>
                  <a:gdLst/>
                  <a:ahLst/>
                  <a:cxnLst>
                    <a:cxn ang="0">
                      <a:pos x="137" y="67"/>
                    </a:cxn>
                    <a:cxn ang="0">
                      <a:pos x="105" y="12"/>
                    </a:cxn>
                    <a:cxn ang="0">
                      <a:pos x="55" y="1"/>
                    </a:cxn>
                    <a:cxn ang="0">
                      <a:pos x="58" y="12"/>
                    </a:cxn>
                    <a:cxn ang="0">
                      <a:pos x="96" y="39"/>
                    </a:cxn>
                    <a:cxn ang="0">
                      <a:pos x="131" y="134"/>
                    </a:cxn>
                    <a:cxn ang="0">
                      <a:pos x="73" y="85"/>
                    </a:cxn>
                    <a:cxn ang="0">
                      <a:pos x="32" y="75"/>
                    </a:cxn>
                    <a:cxn ang="0">
                      <a:pos x="7" y="103"/>
                    </a:cxn>
                    <a:cxn ang="0">
                      <a:pos x="38" y="103"/>
                    </a:cxn>
                    <a:cxn ang="0">
                      <a:pos x="108" y="129"/>
                    </a:cxn>
                    <a:cxn ang="0">
                      <a:pos x="104" y="146"/>
                    </a:cxn>
                    <a:cxn ang="0">
                      <a:pos x="92" y="171"/>
                    </a:cxn>
                    <a:cxn ang="0">
                      <a:pos x="127" y="170"/>
                    </a:cxn>
                    <a:cxn ang="0">
                      <a:pos x="69" y="193"/>
                    </a:cxn>
                    <a:cxn ang="0">
                      <a:pos x="37" y="233"/>
                    </a:cxn>
                    <a:cxn ang="0">
                      <a:pos x="6" y="325"/>
                    </a:cxn>
                    <a:cxn ang="0">
                      <a:pos x="72" y="231"/>
                    </a:cxn>
                    <a:cxn ang="0">
                      <a:pos x="118" y="194"/>
                    </a:cxn>
                    <a:cxn ang="0">
                      <a:pos x="94" y="269"/>
                    </a:cxn>
                    <a:cxn ang="0">
                      <a:pos x="76" y="338"/>
                    </a:cxn>
                    <a:cxn ang="0">
                      <a:pos x="71" y="408"/>
                    </a:cxn>
                    <a:cxn ang="0">
                      <a:pos x="98" y="303"/>
                    </a:cxn>
                    <a:cxn ang="0">
                      <a:pos x="125" y="236"/>
                    </a:cxn>
                    <a:cxn ang="0">
                      <a:pos x="126" y="214"/>
                    </a:cxn>
                    <a:cxn ang="0">
                      <a:pos x="118" y="323"/>
                    </a:cxn>
                    <a:cxn ang="0">
                      <a:pos x="139" y="439"/>
                    </a:cxn>
                    <a:cxn ang="0">
                      <a:pos x="129" y="313"/>
                    </a:cxn>
                    <a:cxn ang="0">
                      <a:pos x="128" y="223"/>
                    </a:cxn>
                    <a:cxn ang="0">
                      <a:pos x="148" y="189"/>
                    </a:cxn>
                    <a:cxn ang="0">
                      <a:pos x="189" y="298"/>
                    </a:cxn>
                    <a:cxn ang="0">
                      <a:pos x="224" y="411"/>
                    </a:cxn>
                    <a:cxn ang="0">
                      <a:pos x="194" y="292"/>
                    </a:cxn>
                    <a:cxn ang="0">
                      <a:pos x="161" y="190"/>
                    </a:cxn>
                    <a:cxn ang="0">
                      <a:pos x="165" y="121"/>
                    </a:cxn>
                    <a:cxn ang="0">
                      <a:pos x="195" y="130"/>
                    </a:cxn>
                    <a:cxn ang="0">
                      <a:pos x="241" y="125"/>
                    </a:cxn>
                    <a:cxn ang="0">
                      <a:pos x="217" y="122"/>
                    </a:cxn>
                    <a:cxn ang="0">
                      <a:pos x="164" y="144"/>
                    </a:cxn>
                    <a:cxn ang="0">
                      <a:pos x="195" y="109"/>
                    </a:cxn>
                    <a:cxn ang="0">
                      <a:pos x="245" y="101"/>
                    </a:cxn>
                    <a:cxn ang="0">
                      <a:pos x="230" y="88"/>
                    </a:cxn>
                    <a:cxn ang="0">
                      <a:pos x="164" y="138"/>
                    </a:cxn>
                    <a:cxn ang="0">
                      <a:pos x="173" y="99"/>
                    </a:cxn>
                    <a:cxn ang="0">
                      <a:pos x="227" y="61"/>
                    </a:cxn>
                    <a:cxn ang="0">
                      <a:pos x="189" y="82"/>
                    </a:cxn>
                    <a:cxn ang="0">
                      <a:pos x="148" y="109"/>
                    </a:cxn>
                  </a:cxnLst>
                  <a:pathLst>
                    <a:path w="246" h="466">
                      <a:moveTo>
                        <a:pt x="147" y="109"/>
                      </a:moveTo>
                      <a:lnTo>
                        <a:pt x="143" y="88"/>
                      </a:lnTo>
                      <a:lnTo>
                        <a:pt x="136" y="67"/>
                      </a:lnTo>
                      <a:lnTo>
                        <a:pt x="127" y="44"/>
                      </a:lnTo>
                      <a:lnTo>
                        <a:pt x="117" y="27"/>
                      </a:lnTo>
                      <a:lnTo>
                        <a:pt x="105" y="12"/>
                      </a:lnTo>
                      <a:lnTo>
                        <a:pt x="89" y="5"/>
                      </a:lnTo>
                      <a:lnTo>
                        <a:pt x="69" y="0"/>
                      </a:lnTo>
                      <a:lnTo>
                        <a:pt x="55" y="1"/>
                      </a:lnTo>
                      <a:lnTo>
                        <a:pt x="39" y="0"/>
                      </a:lnTo>
                      <a:lnTo>
                        <a:pt x="49" y="11"/>
                      </a:lnTo>
                      <a:lnTo>
                        <a:pt x="58" y="12"/>
                      </a:lnTo>
                      <a:lnTo>
                        <a:pt x="69" y="19"/>
                      </a:lnTo>
                      <a:lnTo>
                        <a:pt x="80" y="25"/>
                      </a:lnTo>
                      <a:lnTo>
                        <a:pt x="96" y="39"/>
                      </a:lnTo>
                      <a:lnTo>
                        <a:pt x="109" y="58"/>
                      </a:lnTo>
                      <a:lnTo>
                        <a:pt x="118" y="82"/>
                      </a:lnTo>
                      <a:lnTo>
                        <a:pt x="130" y="134"/>
                      </a:lnTo>
                      <a:lnTo>
                        <a:pt x="96" y="99"/>
                      </a:lnTo>
                      <a:lnTo>
                        <a:pt x="85" y="91"/>
                      </a:lnTo>
                      <a:lnTo>
                        <a:pt x="73" y="85"/>
                      </a:lnTo>
                      <a:lnTo>
                        <a:pt x="61" y="83"/>
                      </a:lnTo>
                      <a:lnTo>
                        <a:pt x="54" y="80"/>
                      </a:lnTo>
                      <a:lnTo>
                        <a:pt x="32" y="75"/>
                      </a:lnTo>
                      <a:lnTo>
                        <a:pt x="0" y="72"/>
                      </a:lnTo>
                      <a:lnTo>
                        <a:pt x="0" y="103"/>
                      </a:lnTo>
                      <a:lnTo>
                        <a:pt x="7" y="103"/>
                      </a:lnTo>
                      <a:lnTo>
                        <a:pt x="17" y="104"/>
                      </a:lnTo>
                      <a:lnTo>
                        <a:pt x="29" y="103"/>
                      </a:lnTo>
                      <a:lnTo>
                        <a:pt x="38" y="103"/>
                      </a:lnTo>
                      <a:lnTo>
                        <a:pt x="62" y="107"/>
                      </a:lnTo>
                      <a:lnTo>
                        <a:pt x="72" y="111"/>
                      </a:lnTo>
                      <a:lnTo>
                        <a:pt x="108" y="129"/>
                      </a:lnTo>
                      <a:lnTo>
                        <a:pt x="127" y="144"/>
                      </a:lnTo>
                      <a:lnTo>
                        <a:pt x="113" y="146"/>
                      </a:lnTo>
                      <a:lnTo>
                        <a:pt x="104" y="146"/>
                      </a:lnTo>
                      <a:lnTo>
                        <a:pt x="89" y="161"/>
                      </a:lnTo>
                      <a:lnTo>
                        <a:pt x="82" y="183"/>
                      </a:lnTo>
                      <a:lnTo>
                        <a:pt x="92" y="171"/>
                      </a:lnTo>
                      <a:lnTo>
                        <a:pt x="120" y="155"/>
                      </a:lnTo>
                      <a:lnTo>
                        <a:pt x="137" y="162"/>
                      </a:lnTo>
                      <a:lnTo>
                        <a:pt x="126" y="170"/>
                      </a:lnTo>
                      <a:lnTo>
                        <a:pt x="113" y="171"/>
                      </a:lnTo>
                      <a:lnTo>
                        <a:pt x="79" y="189"/>
                      </a:lnTo>
                      <a:lnTo>
                        <a:pt x="69" y="193"/>
                      </a:lnTo>
                      <a:lnTo>
                        <a:pt x="57" y="199"/>
                      </a:lnTo>
                      <a:lnTo>
                        <a:pt x="48" y="209"/>
                      </a:lnTo>
                      <a:lnTo>
                        <a:pt x="37" y="233"/>
                      </a:lnTo>
                      <a:lnTo>
                        <a:pt x="31" y="251"/>
                      </a:lnTo>
                      <a:lnTo>
                        <a:pt x="13" y="310"/>
                      </a:lnTo>
                      <a:lnTo>
                        <a:pt x="6" y="325"/>
                      </a:lnTo>
                      <a:lnTo>
                        <a:pt x="36" y="281"/>
                      </a:lnTo>
                      <a:lnTo>
                        <a:pt x="50" y="265"/>
                      </a:lnTo>
                      <a:lnTo>
                        <a:pt x="72" y="231"/>
                      </a:lnTo>
                      <a:lnTo>
                        <a:pt x="83" y="218"/>
                      </a:lnTo>
                      <a:lnTo>
                        <a:pt x="92" y="209"/>
                      </a:lnTo>
                      <a:lnTo>
                        <a:pt x="118" y="194"/>
                      </a:lnTo>
                      <a:lnTo>
                        <a:pt x="132" y="181"/>
                      </a:lnTo>
                      <a:lnTo>
                        <a:pt x="121" y="195"/>
                      </a:lnTo>
                      <a:lnTo>
                        <a:pt x="94" y="269"/>
                      </a:lnTo>
                      <a:lnTo>
                        <a:pt x="84" y="302"/>
                      </a:lnTo>
                      <a:lnTo>
                        <a:pt x="79" y="320"/>
                      </a:lnTo>
                      <a:lnTo>
                        <a:pt x="76" y="338"/>
                      </a:lnTo>
                      <a:lnTo>
                        <a:pt x="75" y="359"/>
                      </a:lnTo>
                      <a:lnTo>
                        <a:pt x="74" y="375"/>
                      </a:lnTo>
                      <a:lnTo>
                        <a:pt x="71" y="408"/>
                      </a:lnTo>
                      <a:lnTo>
                        <a:pt x="84" y="375"/>
                      </a:lnTo>
                      <a:lnTo>
                        <a:pt x="92" y="330"/>
                      </a:lnTo>
                      <a:lnTo>
                        <a:pt x="98" y="303"/>
                      </a:lnTo>
                      <a:lnTo>
                        <a:pt x="104" y="286"/>
                      </a:lnTo>
                      <a:lnTo>
                        <a:pt x="118" y="252"/>
                      </a:lnTo>
                      <a:lnTo>
                        <a:pt x="124" y="236"/>
                      </a:lnTo>
                      <a:lnTo>
                        <a:pt x="128" y="216"/>
                      </a:lnTo>
                      <a:lnTo>
                        <a:pt x="137" y="188"/>
                      </a:lnTo>
                      <a:lnTo>
                        <a:pt x="125" y="214"/>
                      </a:lnTo>
                      <a:lnTo>
                        <a:pt x="119" y="243"/>
                      </a:lnTo>
                      <a:lnTo>
                        <a:pt x="117" y="302"/>
                      </a:lnTo>
                      <a:lnTo>
                        <a:pt x="118" y="323"/>
                      </a:lnTo>
                      <a:lnTo>
                        <a:pt x="120" y="362"/>
                      </a:lnTo>
                      <a:lnTo>
                        <a:pt x="123" y="377"/>
                      </a:lnTo>
                      <a:lnTo>
                        <a:pt x="138" y="439"/>
                      </a:lnTo>
                      <a:lnTo>
                        <a:pt x="141" y="465"/>
                      </a:lnTo>
                      <a:lnTo>
                        <a:pt x="137" y="379"/>
                      </a:lnTo>
                      <a:lnTo>
                        <a:pt x="128" y="313"/>
                      </a:lnTo>
                      <a:lnTo>
                        <a:pt x="126" y="291"/>
                      </a:lnTo>
                      <a:lnTo>
                        <a:pt x="125" y="238"/>
                      </a:lnTo>
                      <a:lnTo>
                        <a:pt x="127" y="223"/>
                      </a:lnTo>
                      <a:lnTo>
                        <a:pt x="133" y="196"/>
                      </a:lnTo>
                      <a:lnTo>
                        <a:pt x="138" y="179"/>
                      </a:lnTo>
                      <a:lnTo>
                        <a:pt x="147" y="189"/>
                      </a:lnTo>
                      <a:lnTo>
                        <a:pt x="161" y="212"/>
                      </a:lnTo>
                      <a:lnTo>
                        <a:pt x="177" y="259"/>
                      </a:lnTo>
                      <a:lnTo>
                        <a:pt x="188" y="298"/>
                      </a:lnTo>
                      <a:lnTo>
                        <a:pt x="197" y="333"/>
                      </a:lnTo>
                      <a:lnTo>
                        <a:pt x="213" y="384"/>
                      </a:lnTo>
                      <a:lnTo>
                        <a:pt x="223" y="411"/>
                      </a:lnTo>
                      <a:lnTo>
                        <a:pt x="232" y="429"/>
                      </a:lnTo>
                      <a:lnTo>
                        <a:pt x="228" y="403"/>
                      </a:lnTo>
                      <a:lnTo>
                        <a:pt x="193" y="292"/>
                      </a:lnTo>
                      <a:lnTo>
                        <a:pt x="171" y="232"/>
                      </a:lnTo>
                      <a:lnTo>
                        <a:pt x="165" y="210"/>
                      </a:lnTo>
                      <a:lnTo>
                        <a:pt x="160" y="190"/>
                      </a:lnTo>
                      <a:lnTo>
                        <a:pt x="144" y="150"/>
                      </a:lnTo>
                      <a:lnTo>
                        <a:pt x="147" y="132"/>
                      </a:lnTo>
                      <a:lnTo>
                        <a:pt x="164" y="121"/>
                      </a:lnTo>
                      <a:lnTo>
                        <a:pt x="172" y="125"/>
                      </a:lnTo>
                      <a:lnTo>
                        <a:pt x="183" y="126"/>
                      </a:lnTo>
                      <a:lnTo>
                        <a:pt x="194" y="130"/>
                      </a:lnTo>
                      <a:lnTo>
                        <a:pt x="239" y="136"/>
                      </a:lnTo>
                      <a:lnTo>
                        <a:pt x="236" y="136"/>
                      </a:lnTo>
                      <a:lnTo>
                        <a:pt x="240" y="125"/>
                      </a:lnTo>
                      <a:lnTo>
                        <a:pt x="242" y="125"/>
                      </a:lnTo>
                      <a:lnTo>
                        <a:pt x="230" y="122"/>
                      </a:lnTo>
                      <a:lnTo>
                        <a:pt x="216" y="122"/>
                      </a:lnTo>
                      <a:lnTo>
                        <a:pt x="199" y="127"/>
                      </a:lnTo>
                      <a:lnTo>
                        <a:pt x="180" y="135"/>
                      </a:lnTo>
                      <a:lnTo>
                        <a:pt x="163" y="144"/>
                      </a:lnTo>
                      <a:lnTo>
                        <a:pt x="150" y="149"/>
                      </a:lnTo>
                      <a:lnTo>
                        <a:pt x="168" y="129"/>
                      </a:lnTo>
                      <a:lnTo>
                        <a:pt x="194" y="109"/>
                      </a:lnTo>
                      <a:lnTo>
                        <a:pt x="220" y="100"/>
                      </a:lnTo>
                      <a:lnTo>
                        <a:pt x="232" y="100"/>
                      </a:lnTo>
                      <a:lnTo>
                        <a:pt x="244" y="101"/>
                      </a:lnTo>
                      <a:lnTo>
                        <a:pt x="239" y="101"/>
                      </a:lnTo>
                      <a:lnTo>
                        <a:pt x="245" y="85"/>
                      </a:lnTo>
                      <a:lnTo>
                        <a:pt x="229" y="88"/>
                      </a:lnTo>
                      <a:lnTo>
                        <a:pt x="212" y="97"/>
                      </a:lnTo>
                      <a:lnTo>
                        <a:pt x="193" y="111"/>
                      </a:lnTo>
                      <a:lnTo>
                        <a:pt x="163" y="138"/>
                      </a:lnTo>
                      <a:lnTo>
                        <a:pt x="150" y="149"/>
                      </a:lnTo>
                      <a:lnTo>
                        <a:pt x="157" y="114"/>
                      </a:lnTo>
                      <a:lnTo>
                        <a:pt x="172" y="99"/>
                      </a:lnTo>
                      <a:lnTo>
                        <a:pt x="190" y="85"/>
                      </a:lnTo>
                      <a:lnTo>
                        <a:pt x="214" y="67"/>
                      </a:lnTo>
                      <a:lnTo>
                        <a:pt x="226" y="61"/>
                      </a:lnTo>
                      <a:lnTo>
                        <a:pt x="212" y="57"/>
                      </a:lnTo>
                      <a:lnTo>
                        <a:pt x="200" y="67"/>
                      </a:lnTo>
                      <a:lnTo>
                        <a:pt x="188" y="82"/>
                      </a:lnTo>
                      <a:lnTo>
                        <a:pt x="178" y="93"/>
                      </a:lnTo>
                      <a:lnTo>
                        <a:pt x="163" y="115"/>
                      </a:lnTo>
                      <a:lnTo>
                        <a:pt x="147" y="109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1037" name="Group 36"/>
              <p:cNvGrpSpPr/>
              <p:nvPr/>
            </p:nvGrpSpPr>
            <p:grpSpPr>
              <a:xfrm>
                <a:off x="1985" y="1419"/>
                <a:ext cx="465" cy="602"/>
                <a:chOff x="1985" y="1419"/>
                <a:chExt cx="465" cy="602"/>
              </a:xfrm>
            </p:grpSpPr>
            <p:sp>
              <p:nvSpPr>
                <p:cNvPr id="1038" name="Freeform 37"/>
                <p:cNvSpPr/>
                <p:nvPr/>
              </p:nvSpPr>
              <p:spPr>
                <a:xfrm>
                  <a:off x="2163" y="1525"/>
                  <a:ext cx="131" cy="496"/>
                </a:xfrm>
                <a:custGeom>
                  <a:avLst/>
                  <a:gdLst/>
                  <a:ahLst/>
                  <a:cxnLst>
                    <a:cxn ang="0">
                      <a:pos x="130" y="230"/>
                    </a:cxn>
                    <a:cxn ang="0">
                      <a:pos x="119" y="330"/>
                    </a:cxn>
                    <a:cxn ang="0">
                      <a:pos x="108" y="411"/>
                    </a:cxn>
                    <a:cxn ang="0">
                      <a:pos x="101" y="471"/>
                    </a:cxn>
                    <a:cxn ang="0">
                      <a:pos x="102" y="495"/>
                    </a:cxn>
                    <a:cxn ang="0">
                      <a:pos x="87" y="495"/>
                    </a:cxn>
                    <a:cxn ang="0">
                      <a:pos x="82" y="460"/>
                    </a:cxn>
                    <a:cxn ang="0">
                      <a:pos x="80" y="408"/>
                    </a:cxn>
                    <a:cxn ang="0">
                      <a:pos x="74" y="358"/>
                    </a:cxn>
                    <a:cxn ang="0">
                      <a:pos x="71" y="321"/>
                    </a:cxn>
                    <a:cxn ang="0">
                      <a:pos x="64" y="268"/>
                    </a:cxn>
                    <a:cxn ang="0">
                      <a:pos x="56" y="222"/>
                    </a:cxn>
                    <a:cxn ang="0">
                      <a:pos x="51" y="181"/>
                    </a:cxn>
                    <a:cxn ang="0">
                      <a:pos x="45" y="137"/>
                    </a:cxn>
                    <a:cxn ang="0">
                      <a:pos x="35" y="94"/>
                    </a:cxn>
                    <a:cxn ang="0">
                      <a:pos x="24" y="57"/>
                    </a:cxn>
                    <a:cxn ang="0">
                      <a:pos x="6" y="21"/>
                    </a:cxn>
                    <a:cxn ang="0">
                      <a:pos x="0" y="8"/>
                    </a:cxn>
                    <a:cxn ang="0">
                      <a:pos x="7" y="0"/>
                    </a:cxn>
                    <a:cxn ang="0">
                      <a:pos x="19" y="14"/>
                    </a:cxn>
                    <a:cxn ang="0">
                      <a:pos x="35" y="47"/>
                    </a:cxn>
                    <a:cxn ang="0">
                      <a:pos x="47" y="81"/>
                    </a:cxn>
                    <a:cxn ang="0">
                      <a:pos x="56" y="116"/>
                    </a:cxn>
                    <a:cxn ang="0">
                      <a:pos x="63" y="161"/>
                    </a:cxn>
                    <a:cxn ang="0">
                      <a:pos x="70" y="204"/>
                    </a:cxn>
                    <a:cxn ang="0">
                      <a:pos x="78" y="262"/>
                    </a:cxn>
                    <a:cxn ang="0">
                      <a:pos x="85" y="309"/>
                    </a:cxn>
                    <a:cxn ang="0">
                      <a:pos x="88" y="347"/>
                    </a:cxn>
                    <a:cxn ang="0">
                      <a:pos x="91" y="386"/>
                    </a:cxn>
                    <a:cxn ang="0">
                      <a:pos x="97" y="427"/>
                    </a:cxn>
                    <a:cxn ang="0">
                      <a:pos x="105" y="357"/>
                    </a:cxn>
                    <a:cxn ang="0">
                      <a:pos x="115" y="292"/>
                    </a:cxn>
                    <a:cxn ang="0">
                      <a:pos x="130" y="230"/>
                    </a:cxn>
                  </a:cxnLst>
                  <a:pathLst>
                    <a:path w="130" h="496">
                      <a:moveTo>
                        <a:pt x="129" y="230"/>
                      </a:moveTo>
                      <a:lnTo>
                        <a:pt x="118" y="330"/>
                      </a:lnTo>
                      <a:lnTo>
                        <a:pt x="107" y="411"/>
                      </a:lnTo>
                      <a:lnTo>
                        <a:pt x="100" y="471"/>
                      </a:lnTo>
                      <a:lnTo>
                        <a:pt x="101" y="495"/>
                      </a:lnTo>
                      <a:lnTo>
                        <a:pt x="86" y="495"/>
                      </a:lnTo>
                      <a:lnTo>
                        <a:pt x="81" y="460"/>
                      </a:lnTo>
                      <a:lnTo>
                        <a:pt x="79" y="408"/>
                      </a:lnTo>
                      <a:lnTo>
                        <a:pt x="73" y="358"/>
                      </a:lnTo>
                      <a:lnTo>
                        <a:pt x="70" y="321"/>
                      </a:lnTo>
                      <a:lnTo>
                        <a:pt x="64" y="268"/>
                      </a:lnTo>
                      <a:lnTo>
                        <a:pt x="56" y="222"/>
                      </a:lnTo>
                      <a:lnTo>
                        <a:pt x="51" y="181"/>
                      </a:lnTo>
                      <a:lnTo>
                        <a:pt x="45" y="137"/>
                      </a:lnTo>
                      <a:lnTo>
                        <a:pt x="35" y="94"/>
                      </a:lnTo>
                      <a:lnTo>
                        <a:pt x="24" y="57"/>
                      </a:lnTo>
                      <a:lnTo>
                        <a:pt x="6" y="21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19" y="14"/>
                      </a:lnTo>
                      <a:lnTo>
                        <a:pt x="35" y="47"/>
                      </a:lnTo>
                      <a:lnTo>
                        <a:pt x="47" y="81"/>
                      </a:lnTo>
                      <a:lnTo>
                        <a:pt x="56" y="116"/>
                      </a:lnTo>
                      <a:lnTo>
                        <a:pt x="63" y="161"/>
                      </a:lnTo>
                      <a:lnTo>
                        <a:pt x="69" y="204"/>
                      </a:lnTo>
                      <a:lnTo>
                        <a:pt x="77" y="262"/>
                      </a:lnTo>
                      <a:lnTo>
                        <a:pt x="84" y="309"/>
                      </a:lnTo>
                      <a:lnTo>
                        <a:pt x="87" y="347"/>
                      </a:lnTo>
                      <a:lnTo>
                        <a:pt x="90" y="386"/>
                      </a:lnTo>
                      <a:lnTo>
                        <a:pt x="96" y="427"/>
                      </a:lnTo>
                      <a:lnTo>
                        <a:pt x="104" y="357"/>
                      </a:lnTo>
                      <a:lnTo>
                        <a:pt x="114" y="292"/>
                      </a:lnTo>
                      <a:lnTo>
                        <a:pt x="129" y="230"/>
                      </a:lnTo>
                    </a:path>
                  </a:pathLst>
                </a:custGeom>
                <a:solidFill>
                  <a:srgbClr val="3C0023">
                    <a:alpha val="50195"/>
                  </a:srgb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39" name="Freeform 38"/>
                <p:cNvSpPr/>
                <p:nvPr/>
              </p:nvSpPr>
              <p:spPr>
                <a:xfrm>
                  <a:off x="2205" y="1598"/>
                  <a:ext cx="250" cy="366"/>
                </a:xfrm>
                <a:custGeom>
                  <a:avLst/>
                  <a:gdLst/>
                  <a:ahLst/>
                  <a:cxnLst>
                    <a:cxn ang="0">
                      <a:pos x="66" y="59"/>
                    </a:cxn>
                    <a:cxn ang="0">
                      <a:pos x="73" y="45"/>
                    </a:cxn>
                    <a:cxn ang="0">
                      <a:pos x="70" y="5"/>
                    </a:cxn>
                    <a:cxn ang="0">
                      <a:pos x="70" y="5"/>
                    </a:cxn>
                    <a:cxn ang="0">
                      <a:pos x="70" y="5"/>
                    </a:cxn>
                    <a:cxn ang="0">
                      <a:pos x="70" y="5"/>
                    </a:cxn>
                    <a:cxn ang="0">
                      <a:pos x="70" y="5"/>
                    </a:cxn>
                    <a:cxn ang="0">
                      <a:pos x="76" y="2"/>
                    </a:cxn>
                    <a:cxn ang="0">
                      <a:pos x="90" y="67"/>
                    </a:cxn>
                    <a:cxn ang="0">
                      <a:pos x="103" y="40"/>
                    </a:cxn>
                    <a:cxn ang="0">
                      <a:pos x="110" y="5"/>
                    </a:cxn>
                    <a:cxn ang="0">
                      <a:pos x="114" y="5"/>
                    </a:cxn>
                    <a:cxn ang="0">
                      <a:pos x="112" y="5"/>
                    </a:cxn>
                    <a:cxn ang="0">
                      <a:pos x="114" y="5"/>
                    </a:cxn>
                    <a:cxn ang="0">
                      <a:pos x="111" y="5"/>
                    </a:cxn>
                    <a:cxn ang="0">
                      <a:pos x="112" y="5"/>
                    </a:cxn>
                    <a:cxn ang="0">
                      <a:pos x="115" y="48"/>
                    </a:cxn>
                    <a:cxn ang="0">
                      <a:pos x="121" y="90"/>
                    </a:cxn>
                    <a:cxn ang="0">
                      <a:pos x="152" y="81"/>
                    </a:cxn>
                    <a:cxn ang="0">
                      <a:pos x="192" y="83"/>
                    </a:cxn>
                    <a:cxn ang="0">
                      <a:pos x="224" y="106"/>
                    </a:cxn>
                    <a:cxn ang="0">
                      <a:pos x="249" y="158"/>
                    </a:cxn>
                    <a:cxn ang="0">
                      <a:pos x="218" y="150"/>
                    </a:cxn>
                    <a:cxn ang="0">
                      <a:pos x="187" y="134"/>
                    </a:cxn>
                    <a:cxn ang="0">
                      <a:pos x="144" y="124"/>
                    </a:cxn>
                    <a:cxn ang="0">
                      <a:pos x="117" y="128"/>
                    </a:cxn>
                    <a:cxn ang="0">
                      <a:pos x="133" y="153"/>
                    </a:cxn>
                    <a:cxn ang="0">
                      <a:pos x="168" y="169"/>
                    </a:cxn>
                    <a:cxn ang="0">
                      <a:pos x="204" y="179"/>
                    </a:cxn>
                    <a:cxn ang="0">
                      <a:pos x="231" y="217"/>
                    </a:cxn>
                    <a:cxn ang="0">
                      <a:pos x="245" y="268"/>
                    </a:cxn>
                    <a:cxn ang="0">
                      <a:pos x="212" y="236"/>
                    </a:cxn>
                    <a:cxn ang="0">
                      <a:pos x="178" y="203"/>
                    </a:cxn>
                    <a:cxn ang="0">
                      <a:pos x="145" y="176"/>
                    </a:cxn>
                    <a:cxn ang="0">
                      <a:pos x="121" y="163"/>
                    </a:cxn>
                    <a:cxn ang="0">
                      <a:pos x="106" y="189"/>
                    </a:cxn>
                    <a:cxn ang="0">
                      <a:pos x="126" y="250"/>
                    </a:cxn>
                    <a:cxn ang="0">
                      <a:pos x="144" y="319"/>
                    </a:cxn>
                    <a:cxn ang="0">
                      <a:pos x="124" y="335"/>
                    </a:cxn>
                    <a:cxn ang="0">
                      <a:pos x="104" y="241"/>
                    </a:cxn>
                    <a:cxn ang="0">
                      <a:pos x="85" y="183"/>
                    </a:cxn>
                    <a:cxn ang="0">
                      <a:pos x="80" y="201"/>
                    </a:cxn>
                    <a:cxn ang="0">
                      <a:pos x="81" y="190"/>
                    </a:cxn>
                    <a:cxn ang="0">
                      <a:pos x="76" y="211"/>
                    </a:cxn>
                    <a:cxn ang="0">
                      <a:pos x="56" y="263"/>
                    </a:cxn>
                    <a:cxn ang="0">
                      <a:pos x="35" y="329"/>
                    </a:cxn>
                    <a:cxn ang="0">
                      <a:pos x="31" y="311"/>
                    </a:cxn>
                    <a:cxn ang="0">
                      <a:pos x="41" y="255"/>
                    </a:cxn>
                    <a:cxn ang="0">
                      <a:pos x="64" y="193"/>
                    </a:cxn>
                    <a:cxn ang="0">
                      <a:pos x="90" y="146"/>
                    </a:cxn>
                    <a:cxn ang="0">
                      <a:pos x="71" y="142"/>
                    </a:cxn>
                    <a:cxn ang="0">
                      <a:pos x="44" y="193"/>
                    </a:cxn>
                    <a:cxn ang="0">
                      <a:pos x="20" y="248"/>
                    </a:cxn>
                    <a:cxn ang="0">
                      <a:pos x="2" y="284"/>
                    </a:cxn>
                    <a:cxn ang="0">
                      <a:pos x="14" y="234"/>
                    </a:cxn>
                    <a:cxn ang="0">
                      <a:pos x="40" y="183"/>
                    </a:cxn>
                    <a:cxn ang="0">
                      <a:pos x="76" y="133"/>
                    </a:cxn>
                    <a:cxn ang="0">
                      <a:pos x="68" y="101"/>
                    </a:cxn>
                    <a:cxn ang="0">
                      <a:pos x="40" y="60"/>
                    </a:cxn>
                    <a:cxn ang="0">
                      <a:pos x="12" y="12"/>
                    </a:cxn>
                    <a:cxn ang="0">
                      <a:pos x="15" y="5"/>
                    </a:cxn>
                    <a:cxn ang="0">
                      <a:pos x="29" y="5"/>
                    </a:cxn>
                    <a:cxn ang="0">
                      <a:pos x="34" y="10"/>
                    </a:cxn>
                  </a:cxnLst>
                  <a:pathLst>
                    <a:path w="229" h="358">
                      <a:moveTo>
                        <a:pt x="43" y="31"/>
                      </a:moveTo>
                      <a:lnTo>
                        <a:pt x="47" y="39"/>
                      </a:lnTo>
                      <a:lnTo>
                        <a:pt x="51" y="44"/>
                      </a:lnTo>
                      <a:lnTo>
                        <a:pt x="55" y="51"/>
                      </a:lnTo>
                      <a:lnTo>
                        <a:pt x="60" y="58"/>
                      </a:lnTo>
                      <a:lnTo>
                        <a:pt x="64" y="63"/>
                      </a:lnTo>
                      <a:lnTo>
                        <a:pt x="68" y="66"/>
                      </a:lnTo>
                      <a:lnTo>
                        <a:pt x="72" y="69"/>
                      </a:lnTo>
                      <a:lnTo>
                        <a:pt x="70" y="58"/>
                      </a:lnTo>
                      <a:lnTo>
                        <a:pt x="67" y="44"/>
                      </a:lnTo>
                      <a:lnTo>
                        <a:pt x="65" y="30"/>
                      </a:lnTo>
                      <a:lnTo>
                        <a:pt x="63" y="15"/>
                      </a:lnTo>
                      <a:lnTo>
                        <a:pt x="64" y="5"/>
                      </a:lnTo>
                      <a:lnTo>
                        <a:pt x="69" y="5"/>
                      </a:lnTo>
                      <a:lnTo>
                        <a:pt x="70" y="5"/>
                      </a:lnTo>
                      <a:lnTo>
                        <a:pt x="70" y="2"/>
                      </a:lnTo>
                      <a:lnTo>
                        <a:pt x="73" y="16"/>
                      </a:lnTo>
                      <a:lnTo>
                        <a:pt x="76" y="30"/>
                      </a:lnTo>
                      <a:lnTo>
                        <a:pt x="78" y="41"/>
                      </a:lnTo>
                      <a:lnTo>
                        <a:pt x="81" y="56"/>
                      </a:lnTo>
                      <a:lnTo>
                        <a:pt x="82" y="66"/>
                      </a:lnTo>
                      <a:lnTo>
                        <a:pt x="84" y="71"/>
                      </a:lnTo>
                      <a:lnTo>
                        <a:pt x="87" y="66"/>
                      </a:lnTo>
                      <a:lnTo>
                        <a:pt x="89" y="59"/>
                      </a:lnTo>
                      <a:lnTo>
                        <a:pt x="93" y="52"/>
                      </a:lnTo>
                      <a:lnTo>
                        <a:pt x="94" y="39"/>
                      </a:lnTo>
                      <a:lnTo>
                        <a:pt x="95" y="30"/>
                      </a:lnTo>
                      <a:lnTo>
                        <a:pt x="96" y="14"/>
                      </a:lnTo>
                      <a:lnTo>
                        <a:pt x="96" y="0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5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5" y="5"/>
                      </a:lnTo>
                      <a:lnTo>
                        <a:pt x="103" y="5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1" y="5"/>
                      </a:lnTo>
                      <a:lnTo>
                        <a:pt x="104" y="5"/>
                      </a:lnTo>
                      <a:lnTo>
                        <a:pt x="103" y="5"/>
                      </a:lnTo>
                      <a:lnTo>
                        <a:pt x="100" y="5"/>
                      </a:lnTo>
                      <a:lnTo>
                        <a:pt x="101" y="5"/>
                      </a:lnTo>
                      <a:lnTo>
                        <a:pt x="103" y="5"/>
                      </a:lnTo>
                      <a:lnTo>
                        <a:pt x="102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7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7" y="2"/>
                      </a:lnTo>
                      <a:lnTo>
                        <a:pt x="107" y="15"/>
                      </a:lnTo>
                      <a:lnTo>
                        <a:pt x="106" y="31"/>
                      </a:lnTo>
                      <a:lnTo>
                        <a:pt x="105" y="47"/>
                      </a:lnTo>
                      <a:lnTo>
                        <a:pt x="103" y="66"/>
                      </a:lnTo>
                      <a:lnTo>
                        <a:pt x="102" y="83"/>
                      </a:lnTo>
                      <a:lnTo>
                        <a:pt x="101" y="100"/>
                      </a:lnTo>
                      <a:lnTo>
                        <a:pt x="105" y="95"/>
                      </a:lnTo>
                      <a:lnTo>
                        <a:pt x="111" y="88"/>
                      </a:lnTo>
                      <a:lnTo>
                        <a:pt x="118" y="80"/>
                      </a:lnTo>
                      <a:lnTo>
                        <a:pt x="123" y="78"/>
                      </a:lnTo>
                      <a:lnTo>
                        <a:pt x="129" y="76"/>
                      </a:lnTo>
                      <a:lnTo>
                        <a:pt x="134" y="79"/>
                      </a:lnTo>
                      <a:lnTo>
                        <a:pt x="139" y="79"/>
                      </a:lnTo>
                      <a:lnTo>
                        <a:pt x="146" y="81"/>
                      </a:lnTo>
                      <a:lnTo>
                        <a:pt x="154" y="83"/>
                      </a:lnTo>
                      <a:lnTo>
                        <a:pt x="162" y="83"/>
                      </a:lnTo>
                      <a:lnTo>
                        <a:pt x="169" y="81"/>
                      </a:lnTo>
                      <a:lnTo>
                        <a:pt x="176" y="81"/>
                      </a:lnTo>
                      <a:lnTo>
                        <a:pt x="182" y="83"/>
                      </a:lnTo>
                      <a:lnTo>
                        <a:pt x="188" y="88"/>
                      </a:lnTo>
                      <a:lnTo>
                        <a:pt x="195" y="93"/>
                      </a:lnTo>
                      <a:lnTo>
                        <a:pt x="200" y="98"/>
                      </a:lnTo>
                      <a:lnTo>
                        <a:pt x="205" y="104"/>
                      </a:lnTo>
                      <a:lnTo>
                        <a:pt x="211" y="112"/>
                      </a:lnTo>
                      <a:lnTo>
                        <a:pt x="214" y="117"/>
                      </a:lnTo>
                      <a:lnTo>
                        <a:pt x="220" y="129"/>
                      </a:lnTo>
                      <a:lnTo>
                        <a:pt x="223" y="142"/>
                      </a:lnTo>
                      <a:lnTo>
                        <a:pt x="228" y="155"/>
                      </a:lnTo>
                      <a:lnTo>
                        <a:pt x="223" y="156"/>
                      </a:lnTo>
                      <a:lnTo>
                        <a:pt x="217" y="154"/>
                      </a:lnTo>
                      <a:lnTo>
                        <a:pt x="210" y="152"/>
                      </a:lnTo>
                      <a:lnTo>
                        <a:pt x="205" y="150"/>
                      </a:lnTo>
                      <a:lnTo>
                        <a:pt x="200" y="147"/>
                      </a:lnTo>
                      <a:lnTo>
                        <a:pt x="195" y="143"/>
                      </a:lnTo>
                      <a:lnTo>
                        <a:pt x="189" y="138"/>
                      </a:lnTo>
                      <a:lnTo>
                        <a:pt x="184" y="135"/>
                      </a:lnTo>
                      <a:lnTo>
                        <a:pt x="179" y="133"/>
                      </a:lnTo>
                      <a:lnTo>
                        <a:pt x="171" y="131"/>
                      </a:lnTo>
                      <a:lnTo>
                        <a:pt x="162" y="129"/>
                      </a:lnTo>
                      <a:lnTo>
                        <a:pt x="154" y="126"/>
                      </a:lnTo>
                      <a:lnTo>
                        <a:pt x="146" y="124"/>
                      </a:lnTo>
                      <a:lnTo>
                        <a:pt x="138" y="122"/>
                      </a:lnTo>
                      <a:lnTo>
                        <a:pt x="132" y="121"/>
                      </a:lnTo>
                      <a:lnTo>
                        <a:pt x="128" y="120"/>
                      </a:lnTo>
                      <a:lnTo>
                        <a:pt x="122" y="120"/>
                      </a:lnTo>
                      <a:lnTo>
                        <a:pt x="116" y="121"/>
                      </a:lnTo>
                      <a:lnTo>
                        <a:pt x="112" y="122"/>
                      </a:lnTo>
                      <a:lnTo>
                        <a:pt x="107" y="125"/>
                      </a:lnTo>
                      <a:lnTo>
                        <a:pt x="100" y="129"/>
                      </a:lnTo>
                      <a:lnTo>
                        <a:pt x="105" y="135"/>
                      </a:lnTo>
                      <a:lnTo>
                        <a:pt x="111" y="140"/>
                      </a:lnTo>
                      <a:lnTo>
                        <a:pt x="116" y="147"/>
                      </a:lnTo>
                      <a:lnTo>
                        <a:pt x="122" y="150"/>
                      </a:lnTo>
                      <a:lnTo>
                        <a:pt x="129" y="155"/>
                      </a:lnTo>
                      <a:lnTo>
                        <a:pt x="133" y="158"/>
                      </a:lnTo>
                      <a:lnTo>
                        <a:pt x="139" y="159"/>
                      </a:lnTo>
                      <a:lnTo>
                        <a:pt x="147" y="162"/>
                      </a:lnTo>
                      <a:lnTo>
                        <a:pt x="154" y="165"/>
                      </a:lnTo>
                      <a:lnTo>
                        <a:pt x="161" y="167"/>
                      </a:lnTo>
                      <a:lnTo>
                        <a:pt x="168" y="169"/>
                      </a:lnTo>
                      <a:lnTo>
                        <a:pt x="174" y="170"/>
                      </a:lnTo>
                      <a:lnTo>
                        <a:pt x="181" y="174"/>
                      </a:lnTo>
                      <a:lnTo>
                        <a:pt x="187" y="175"/>
                      </a:lnTo>
                      <a:lnTo>
                        <a:pt x="191" y="179"/>
                      </a:lnTo>
                      <a:lnTo>
                        <a:pt x="197" y="186"/>
                      </a:lnTo>
                      <a:lnTo>
                        <a:pt x="202" y="193"/>
                      </a:lnTo>
                      <a:lnTo>
                        <a:pt x="206" y="202"/>
                      </a:lnTo>
                      <a:lnTo>
                        <a:pt x="212" y="212"/>
                      </a:lnTo>
                      <a:lnTo>
                        <a:pt x="214" y="218"/>
                      </a:lnTo>
                      <a:lnTo>
                        <a:pt x="217" y="229"/>
                      </a:lnTo>
                      <a:lnTo>
                        <a:pt x="219" y="240"/>
                      </a:lnTo>
                      <a:lnTo>
                        <a:pt x="221" y="253"/>
                      </a:lnTo>
                      <a:lnTo>
                        <a:pt x="224" y="262"/>
                      </a:lnTo>
                      <a:lnTo>
                        <a:pt x="219" y="257"/>
                      </a:lnTo>
                      <a:lnTo>
                        <a:pt x="212" y="250"/>
                      </a:lnTo>
                      <a:lnTo>
                        <a:pt x="206" y="245"/>
                      </a:lnTo>
                      <a:lnTo>
                        <a:pt x="200" y="238"/>
                      </a:lnTo>
                      <a:lnTo>
                        <a:pt x="194" y="231"/>
                      </a:lnTo>
                      <a:lnTo>
                        <a:pt x="188" y="226"/>
                      </a:lnTo>
                      <a:lnTo>
                        <a:pt x="182" y="219"/>
                      </a:lnTo>
                      <a:lnTo>
                        <a:pt x="176" y="213"/>
                      </a:lnTo>
                      <a:lnTo>
                        <a:pt x="169" y="206"/>
                      </a:lnTo>
                      <a:lnTo>
                        <a:pt x="163" y="199"/>
                      </a:lnTo>
                      <a:lnTo>
                        <a:pt x="158" y="194"/>
                      </a:lnTo>
                      <a:lnTo>
                        <a:pt x="151" y="187"/>
                      </a:lnTo>
                      <a:lnTo>
                        <a:pt x="145" y="182"/>
                      </a:lnTo>
                      <a:lnTo>
                        <a:pt x="139" y="177"/>
                      </a:lnTo>
                      <a:lnTo>
                        <a:pt x="133" y="172"/>
                      </a:lnTo>
                      <a:lnTo>
                        <a:pt x="129" y="170"/>
                      </a:lnTo>
                      <a:lnTo>
                        <a:pt x="125" y="166"/>
                      </a:lnTo>
                      <a:lnTo>
                        <a:pt x="119" y="162"/>
                      </a:lnTo>
                      <a:lnTo>
                        <a:pt x="115" y="158"/>
                      </a:lnTo>
                      <a:lnTo>
                        <a:pt x="111" y="159"/>
                      </a:lnTo>
                      <a:lnTo>
                        <a:pt x="107" y="162"/>
                      </a:lnTo>
                      <a:lnTo>
                        <a:pt x="103" y="161"/>
                      </a:lnTo>
                      <a:lnTo>
                        <a:pt x="99" y="158"/>
                      </a:lnTo>
                      <a:lnTo>
                        <a:pt x="98" y="170"/>
                      </a:lnTo>
                      <a:lnTo>
                        <a:pt x="97" y="185"/>
                      </a:lnTo>
                      <a:lnTo>
                        <a:pt x="100" y="197"/>
                      </a:lnTo>
                      <a:lnTo>
                        <a:pt x="102" y="211"/>
                      </a:lnTo>
                      <a:lnTo>
                        <a:pt x="107" y="220"/>
                      </a:lnTo>
                      <a:lnTo>
                        <a:pt x="111" y="231"/>
                      </a:lnTo>
                      <a:lnTo>
                        <a:pt x="115" y="245"/>
                      </a:lnTo>
                      <a:lnTo>
                        <a:pt x="119" y="259"/>
                      </a:lnTo>
                      <a:lnTo>
                        <a:pt x="123" y="268"/>
                      </a:lnTo>
                      <a:lnTo>
                        <a:pt x="127" y="278"/>
                      </a:lnTo>
                      <a:lnTo>
                        <a:pt x="131" y="297"/>
                      </a:lnTo>
                      <a:lnTo>
                        <a:pt x="132" y="312"/>
                      </a:lnTo>
                      <a:lnTo>
                        <a:pt x="135" y="331"/>
                      </a:lnTo>
                      <a:lnTo>
                        <a:pt x="138" y="349"/>
                      </a:lnTo>
                      <a:lnTo>
                        <a:pt x="125" y="349"/>
                      </a:lnTo>
                      <a:lnTo>
                        <a:pt x="122" y="349"/>
                      </a:lnTo>
                      <a:lnTo>
                        <a:pt x="114" y="328"/>
                      </a:lnTo>
                      <a:lnTo>
                        <a:pt x="108" y="307"/>
                      </a:lnTo>
                      <a:lnTo>
                        <a:pt x="103" y="290"/>
                      </a:lnTo>
                      <a:lnTo>
                        <a:pt x="100" y="273"/>
                      </a:lnTo>
                      <a:lnTo>
                        <a:pt x="98" y="255"/>
                      </a:lnTo>
                      <a:lnTo>
                        <a:pt x="95" y="236"/>
                      </a:lnTo>
                      <a:lnTo>
                        <a:pt x="90" y="209"/>
                      </a:lnTo>
                      <a:lnTo>
                        <a:pt x="87" y="200"/>
                      </a:lnTo>
                      <a:lnTo>
                        <a:pt x="84" y="184"/>
                      </a:lnTo>
                      <a:lnTo>
                        <a:pt x="81" y="177"/>
                      </a:lnTo>
                      <a:lnTo>
                        <a:pt x="78" y="179"/>
                      </a:lnTo>
                      <a:lnTo>
                        <a:pt x="75" y="181"/>
                      </a:lnTo>
                      <a:lnTo>
                        <a:pt x="74" y="191"/>
                      </a:lnTo>
                      <a:lnTo>
                        <a:pt x="74" y="186"/>
                      </a:lnTo>
                      <a:lnTo>
                        <a:pt x="74" y="192"/>
                      </a:lnTo>
                      <a:lnTo>
                        <a:pt x="73" y="197"/>
                      </a:lnTo>
                      <a:lnTo>
                        <a:pt x="72" y="198"/>
                      </a:lnTo>
                      <a:lnTo>
                        <a:pt x="74" y="197"/>
                      </a:lnTo>
                      <a:lnTo>
                        <a:pt x="73" y="194"/>
                      </a:lnTo>
                      <a:lnTo>
                        <a:pt x="74" y="189"/>
                      </a:lnTo>
                      <a:lnTo>
                        <a:pt x="74" y="186"/>
                      </a:lnTo>
                      <a:lnTo>
                        <a:pt x="74" y="187"/>
                      </a:lnTo>
                      <a:lnTo>
                        <a:pt x="74" y="192"/>
                      </a:lnTo>
                      <a:lnTo>
                        <a:pt x="75" y="197"/>
                      </a:lnTo>
                      <a:lnTo>
                        <a:pt x="73" y="198"/>
                      </a:lnTo>
                      <a:lnTo>
                        <a:pt x="70" y="206"/>
                      </a:lnTo>
                      <a:lnTo>
                        <a:pt x="65" y="218"/>
                      </a:lnTo>
                      <a:lnTo>
                        <a:pt x="61" y="227"/>
                      </a:lnTo>
                      <a:lnTo>
                        <a:pt x="58" y="236"/>
                      </a:lnTo>
                      <a:lnTo>
                        <a:pt x="54" y="248"/>
                      </a:lnTo>
                      <a:lnTo>
                        <a:pt x="51" y="257"/>
                      </a:lnTo>
                      <a:lnTo>
                        <a:pt x="47" y="268"/>
                      </a:lnTo>
                      <a:lnTo>
                        <a:pt x="43" y="280"/>
                      </a:lnTo>
                      <a:lnTo>
                        <a:pt x="40" y="293"/>
                      </a:lnTo>
                      <a:lnTo>
                        <a:pt x="36" y="307"/>
                      </a:lnTo>
                      <a:lnTo>
                        <a:pt x="32" y="322"/>
                      </a:lnTo>
                      <a:lnTo>
                        <a:pt x="29" y="339"/>
                      </a:lnTo>
                      <a:lnTo>
                        <a:pt x="24" y="357"/>
                      </a:lnTo>
                      <a:lnTo>
                        <a:pt x="26" y="335"/>
                      </a:lnTo>
                      <a:lnTo>
                        <a:pt x="27" y="321"/>
                      </a:lnTo>
                      <a:lnTo>
                        <a:pt x="28" y="304"/>
                      </a:lnTo>
                      <a:lnTo>
                        <a:pt x="29" y="295"/>
                      </a:lnTo>
                      <a:lnTo>
                        <a:pt x="31" y="287"/>
                      </a:lnTo>
                      <a:lnTo>
                        <a:pt x="33" y="273"/>
                      </a:lnTo>
                      <a:lnTo>
                        <a:pt x="36" y="260"/>
                      </a:lnTo>
                      <a:lnTo>
                        <a:pt x="38" y="249"/>
                      </a:lnTo>
                      <a:lnTo>
                        <a:pt x="43" y="236"/>
                      </a:lnTo>
                      <a:lnTo>
                        <a:pt x="47" y="224"/>
                      </a:lnTo>
                      <a:lnTo>
                        <a:pt x="52" y="211"/>
                      </a:lnTo>
                      <a:lnTo>
                        <a:pt x="56" y="197"/>
                      </a:lnTo>
                      <a:lnTo>
                        <a:pt x="59" y="189"/>
                      </a:lnTo>
                      <a:lnTo>
                        <a:pt x="63" y="181"/>
                      </a:lnTo>
                      <a:lnTo>
                        <a:pt x="68" y="172"/>
                      </a:lnTo>
                      <a:lnTo>
                        <a:pt x="73" y="164"/>
                      </a:lnTo>
                      <a:lnTo>
                        <a:pt x="77" y="154"/>
                      </a:lnTo>
                      <a:lnTo>
                        <a:pt x="82" y="143"/>
                      </a:lnTo>
                      <a:lnTo>
                        <a:pt x="80" y="139"/>
                      </a:lnTo>
                      <a:lnTo>
                        <a:pt x="76" y="133"/>
                      </a:lnTo>
                      <a:lnTo>
                        <a:pt x="73" y="129"/>
                      </a:lnTo>
                      <a:lnTo>
                        <a:pt x="70" y="132"/>
                      </a:lnTo>
                      <a:lnTo>
                        <a:pt x="65" y="139"/>
                      </a:lnTo>
                      <a:lnTo>
                        <a:pt x="60" y="147"/>
                      </a:lnTo>
                      <a:lnTo>
                        <a:pt x="55" y="154"/>
                      </a:lnTo>
                      <a:lnTo>
                        <a:pt x="51" y="164"/>
                      </a:lnTo>
                      <a:lnTo>
                        <a:pt x="45" y="177"/>
                      </a:lnTo>
                      <a:lnTo>
                        <a:pt x="40" y="189"/>
                      </a:lnTo>
                      <a:lnTo>
                        <a:pt x="36" y="199"/>
                      </a:lnTo>
                      <a:lnTo>
                        <a:pt x="31" y="207"/>
                      </a:lnTo>
                      <a:lnTo>
                        <a:pt x="27" y="218"/>
                      </a:lnTo>
                      <a:lnTo>
                        <a:pt x="22" y="230"/>
                      </a:lnTo>
                      <a:lnTo>
                        <a:pt x="18" y="243"/>
                      </a:lnTo>
                      <a:lnTo>
                        <a:pt x="14" y="255"/>
                      </a:lnTo>
                      <a:lnTo>
                        <a:pt x="9" y="268"/>
                      </a:lnTo>
                      <a:lnTo>
                        <a:pt x="5" y="282"/>
                      </a:lnTo>
                      <a:lnTo>
                        <a:pt x="0" y="298"/>
                      </a:lnTo>
                      <a:lnTo>
                        <a:pt x="2" y="278"/>
                      </a:lnTo>
                      <a:lnTo>
                        <a:pt x="4" y="262"/>
                      </a:lnTo>
                      <a:lnTo>
                        <a:pt x="5" y="248"/>
                      </a:lnTo>
                      <a:lnTo>
                        <a:pt x="6" y="244"/>
                      </a:lnTo>
                      <a:lnTo>
                        <a:pt x="9" y="238"/>
                      </a:lnTo>
                      <a:lnTo>
                        <a:pt x="13" y="229"/>
                      </a:lnTo>
                      <a:lnTo>
                        <a:pt x="17" y="219"/>
                      </a:lnTo>
                      <a:lnTo>
                        <a:pt x="22" y="209"/>
                      </a:lnTo>
                      <a:lnTo>
                        <a:pt x="27" y="199"/>
                      </a:lnTo>
                      <a:lnTo>
                        <a:pt x="33" y="187"/>
                      </a:lnTo>
                      <a:lnTo>
                        <a:pt x="37" y="179"/>
                      </a:lnTo>
                      <a:lnTo>
                        <a:pt x="43" y="170"/>
                      </a:lnTo>
                      <a:lnTo>
                        <a:pt x="49" y="159"/>
                      </a:lnTo>
                      <a:lnTo>
                        <a:pt x="55" y="149"/>
                      </a:lnTo>
                      <a:lnTo>
                        <a:pt x="60" y="142"/>
                      </a:lnTo>
                      <a:lnTo>
                        <a:pt x="70" y="130"/>
                      </a:lnTo>
                      <a:lnTo>
                        <a:pt x="75" y="125"/>
                      </a:lnTo>
                      <a:lnTo>
                        <a:pt x="78" y="123"/>
                      </a:lnTo>
                      <a:lnTo>
                        <a:pt x="73" y="117"/>
                      </a:lnTo>
                      <a:lnTo>
                        <a:pt x="67" y="108"/>
                      </a:lnTo>
                      <a:lnTo>
                        <a:pt x="62" y="99"/>
                      </a:lnTo>
                      <a:lnTo>
                        <a:pt x="57" y="92"/>
                      </a:lnTo>
                      <a:lnTo>
                        <a:pt x="52" y="85"/>
                      </a:lnTo>
                      <a:lnTo>
                        <a:pt x="47" y="78"/>
                      </a:lnTo>
                      <a:lnTo>
                        <a:pt x="43" y="71"/>
                      </a:lnTo>
                      <a:lnTo>
                        <a:pt x="37" y="59"/>
                      </a:lnTo>
                      <a:lnTo>
                        <a:pt x="32" y="48"/>
                      </a:lnTo>
                      <a:lnTo>
                        <a:pt x="26" y="38"/>
                      </a:lnTo>
                      <a:lnTo>
                        <a:pt x="19" y="26"/>
                      </a:lnTo>
                      <a:lnTo>
                        <a:pt x="14" y="19"/>
                      </a:lnTo>
                      <a:lnTo>
                        <a:pt x="11" y="12"/>
                      </a:lnTo>
                      <a:lnTo>
                        <a:pt x="7" y="4"/>
                      </a:lnTo>
                      <a:lnTo>
                        <a:pt x="14" y="5"/>
                      </a:lnTo>
                      <a:lnTo>
                        <a:pt x="27" y="5"/>
                      </a:lnTo>
                      <a:lnTo>
                        <a:pt x="31" y="10"/>
                      </a:lnTo>
                      <a:lnTo>
                        <a:pt x="37" y="22"/>
                      </a:lnTo>
                      <a:lnTo>
                        <a:pt x="43" y="31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grpSp>
              <p:nvGrpSpPr>
                <p:cNvPr id="1040" name="Group 39"/>
                <p:cNvGrpSpPr/>
                <p:nvPr/>
              </p:nvGrpSpPr>
              <p:grpSpPr>
                <a:xfrm>
                  <a:off x="1985" y="1419"/>
                  <a:ext cx="465" cy="349"/>
                  <a:chOff x="1985" y="1419"/>
                  <a:chExt cx="465" cy="349"/>
                </a:xfrm>
              </p:grpSpPr>
              <p:sp>
                <p:nvSpPr>
                  <p:cNvPr id="1041" name="Freeform 40"/>
                  <p:cNvSpPr/>
                  <p:nvPr/>
                </p:nvSpPr>
                <p:spPr>
                  <a:xfrm>
                    <a:off x="2030" y="1411"/>
                    <a:ext cx="443" cy="332"/>
                  </a:xfrm>
                  <a:custGeom>
                    <a:avLst/>
                    <a:gdLst/>
                    <a:ahLst/>
                    <a:cxnLst>
                      <a:cxn ang="0">
                        <a:pos x="168" y="42"/>
                      </a:cxn>
                      <a:cxn ang="0">
                        <a:pos x="204" y="13"/>
                      </a:cxn>
                      <a:cxn ang="0">
                        <a:pos x="246" y="2"/>
                      </a:cxn>
                      <a:cxn ang="0">
                        <a:pos x="294" y="2"/>
                      </a:cxn>
                      <a:cxn ang="0">
                        <a:pos x="306" y="6"/>
                      </a:cxn>
                      <a:cxn ang="0">
                        <a:pos x="274" y="14"/>
                      </a:cxn>
                      <a:cxn ang="0">
                        <a:pos x="237" y="25"/>
                      </a:cxn>
                      <a:cxn ang="0">
                        <a:pos x="196" y="53"/>
                      </a:cxn>
                      <a:cxn ang="0">
                        <a:pos x="193" y="91"/>
                      </a:cxn>
                      <a:cxn ang="0">
                        <a:pos x="253" y="67"/>
                      </a:cxn>
                      <a:cxn ang="0">
                        <a:pos x="304" y="65"/>
                      </a:cxn>
                      <a:cxn ang="0">
                        <a:pos x="357" y="70"/>
                      </a:cxn>
                      <a:cxn ang="0">
                        <a:pos x="419" y="76"/>
                      </a:cxn>
                      <a:cxn ang="0">
                        <a:pos x="420" y="77"/>
                      </a:cxn>
                      <a:cxn ang="0">
                        <a:pos x="360" y="80"/>
                      </a:cxn>
                      <a:cxn ang="0">
                        <a:pos x="304" y="81"/>
                      </a:cxn>
                      <a:cxn ang="0">
                        <a:pos x="255" y="88"/>
                      </a:cxn>
                      <a:cxn ang="0">
                        <a:pos x="201" y="100"/>
                      </a:cxn>
                      <a:cxn ang="0">
                        <a:pos x="224" y="120"/>
                      </a:cxn>
                      <a:cxn ang="0">
                        <a:pos x="239" y="139"/>
                      </a:cxn>
                      <a:cxn ang="0">
                        <a:pos x="185" y="121"/>
                      </a:cxn>
                      <a:cxn ang="0">
                        <a:pos x="174" y="131"/>
                      </a:cxn>
                      <a:cxn ang="0">
                        <a:pos x="233" y="141"/>
                      </a:cxn>
                      <a:cxn ang="0">
                        <a:pos x="284" y="153"/>
                      </a:cxn>
                      <a:cxn ang="0">
                        <a:pos x="323" y="184"/>
                      </a:cxn>
                      <a:cxn ang="0">
                        <a:pos x="353" y="227"/>
                      </a:cxn>
                      <a:cxn ang="0">
                        <a:pos x="347" y="235"/>
                      </a:cxn>
                      <a:cxn ang="0">
                        <a:pos x="306" y="208"/>
                      </a:cxn>
                      <a:cxn ang="0">
                        <a:pos x="262" y="177"/>
                      </a:cxn>
                      <a:cxn ang="0">
                        <a:pos x="213" y="157"/>
                      </a:cxn>
                      <a:cxn ang="0">
                        <a:pos x="182" y="151"/>
                      </a:cxn>
                      <a:cxn ang="0">
                        <a:pos x="207" y="184"/>
                      </a:cxn>
                      <a:cxn ang="0">
                        <a:pos x="239" y="227"/>
                      </a:cxn>
                      <a:cxn ang="0">
                        <a:pos x="257" y="267"/>
                      </a:cxn>
                      <a:cxn ang="0">
                        <a:pos x="256" y="305"/>
                      </a:cxn>
                      <a:cxn ang="0">
                        <a:pos x="234" y="264"/>
                      </a:cxn>
                      <a:cxn ang="0">
                        <a:pos x="210" y="219"/>
                      </a:cxn>
                      <a:cxn ang="0">
                        <a:pos x="182" y="180"/>
                      </a:cxn>
                      <a:cxn ang="0">
                        <a:pos x="158" y="145"/>
                      </a:cxn>
                      <a:cxn ang="0">
                        <a:pos x="115" y="165"/>
                      </a:cxn>
                      <a:cxn ang="0">
                        <a:pos x="81" y="214"/>
                      </a:cxn>
                      <a:cxn ang="0">
                        <a:pos x="52" y="265"/>
                      </a:cxn>
                      <a:cxn ang="0">
                        <a:pos x="19" y="312"/>
                      </a:cxn>
                      <a:cxn ang="0">
                        <a:pos x="8" y="307"/>
                      </a:cxn>
                      <a:cxn ang="0">
                        <a:pos x="47" y="247"/>
                      </a:cxn>
                      <a:cxn ang="0">
                        <a:pos x="82" y="202"/>
                      </a:cxn>
                      <a:cxn ang="0">
                        <a:pos x="113" y="157"/>
                      </a:cxn>
                      <a:cxn ang="0">
                        <a:pos x="139" y="122"/>
                      </a:cxn>
                      <a:cxn ang="0">
                        <a:pos x="100" y="80"/>
                      </a:cxn>
                      <a:cxn ang="0">
                        <a:pos x="44" y="58"/>
                      </a:cxn>
                      <a:cxn ang="0">
                        <a:pos x="20" y="46"/>
                      </a:cxn>
                      <a:cxn ang="0">
                        <a:pos x="63" y="59"/>
                      </a:cxn>
                      <a:cxn ang="0">
                        <a:pos x="122" y="88"/>
                      </a:cxn>
                    </a:cxnLst>
                    <a:pathLst>
                      <a:path w="420" h="326">
                        <a:moveTo>
                          <a:pt x="132" y="83"/>
                        </a:moveTo>
                        <a:lnTo>
                          <a:pt x="135" y="74"/>
                        </a:lnTo>
                        <a:lnTo>
                          <a:pt x="140" y="65"/>
                        </a:lnTo>
                        <a:lnTo>
                          <a:pt x="146" y="57"/>
                        </a:lnTo>
                        <a:lnTo>
                          <a:pt x="152" y="48"/>
                        </a:lnTo>
                        <a:lnTo>
                          <a:pt x="159" y="41"/>
                        </a:lnTo>
                        <a:lnTo>
                          <a:pt x="164" y="34"/>
                        </a:lnTo>
                        <a:lnTo>
                          <a:pt x="170" y="29"/>
                        </a:lnTo>
                        <a:lnTo>
                          <a:pt x="176" y="25"/>
                        </a:lnTo>
                        <a:lnTo>
                          <a:pt x="181" y="20"/>
                        </a:lnTo>
                        <a:lnTo>
                          <a:pt x="187" y="17"/>
                        </a:lnTo>
                        <a:lnTo>
                          <a:pt x="193" y="13"/>
                        </a:lnTo>
                        <a:lnTo>
                          <a:pt x="199" y="10"/>
                        </a:lnTo>
                        <a:lnTo>
                          <a:pt x="204" y="8"/>
                        </a:lnTo>
                        <a:lnTo>
                          <a:pt x="212" y="6"/>
                        </a:lnTo>
                        <a:lnTo>
                          <a:pt x="220" y="5"/>
                        </a:lnTo>
                        <a:lnTo>
                          <a:pt x="226" y="3"/>
                        </a:lnTo>
                        <a:lnTo>
                          <a:pt x="233" y="2"/>
                        </a:lnTo>
                        <a:lnTo>
                          <a:pt x="241" y="2"/>
                        </a:lnTo>
                        <a:lnTo>
                          <a:pt x="248" y="1"/>
                        </a:lnTo>
                        <a:lnTo>
                          <a:pt x="258" y="1"/>
                        </a:lnTo>
                        <a:lnTo>
                          <a:pt x="265" y="1"/>
                        </a:lnTo>
                        <a:lnTo>
                          <a:pt x="272" y="2"/>
                        </a:lnTo>
                        <a:lnTo>
                          <a:pt x="279" y="2"/>
                        </a:lnTo>
                        <a:lnTo>
                          <a:pt x="285" y="1"/>
                        </a:lnTo>
                        <a:lnTo>
                          <a:pt x="293" y="1"/>
                        </a:lnTo>
                        <a:lnTo>
                          <a:pt x="300" y="0"/>
                        </a:lnTo>
                        <a:lnTo>
                          <a:pt x="296" y="2"/>
                        </a:lnTo>
                        <a:lnTo>
                          <a:pt x="293" y="3"/>
                        </a:lnTo>
                        <a:lnTo>
                          <a:pt x="290" y="6"/>
                        </a:lnTo>
                        <a:lnTo>
                          <a:pt x="287" y="10"/>
                        </a:lnTo>
                        <a:lnTo>
                          <a:pt x="281" y="10"/>
                        </a:lnTo>
                        <a:lnTo>
                          <a:pt x="275" y="10"/>
                        </a:lnTo>
                        <a:lnTo>
                          <a:pt x="270" y="11"/>
                        </a:lnTo>
                        <a:lnTo>
                          <a:pt x="265" y="12"/>
                        </a:lnTo>
                        <a:lnTo>
                          <a:pt x="260" y="14"/>
                        </a:lnTo>
                        <a:lnTo>
                          <a:pt x="254" y="15"/>
                        </a:lnTo>
                        <a:lnTo>
                          <a:pt x="248" y="17"/>
                        </a:lnTo>
                        <a:lnTo>
                          <a:pt x="242" y="19"/>
                        </a:lnTo>
                        <a:lnTo>
                          <a:pt x="236" y="20"/>
                        </a:lnTo>
                        <a:lnTo>
                          <a:pt x="231" y="22"/>
                        </a:lnTo>
                        <a:lnTo>
                          <a:pt x="225" y="25"/>
                        </a:lnTo>
                        <a:lnTo>
                          <a:pt x="218" y="28"/>
                        </a:lnTo>
                        <a:lnTo>
                          <a:pt x="212" y="31"/>
                        </a:lnTo>
                        <a:lnTo>
                          <a:pt x="205" y="35"/>
                        </a:lnTo>
                        <a:lnTo>
                          <a:pt x="199" y="39"/>
                        </a:lnTo>
                        <a:lnTo>
                          <a:pt x="192" y="45"/>
                        </a:lnTo>
                        <a:lnTo>
                          <a:pt x="186" y="52"/>
                        </a:lnTo>
                        <a:lnTo>
                          <a:pt x="180" y="61"/>
                        </a:lnTo>
                        <a:lnTo>
                          <a:pt x="173" y="73"/>
                        </a:lnTo>
                        <a:lnTo>
                          <a:pt x="167" y="86"/>
                        </a:lnTo>
                        <a:lnTo>
                          <a:pt x="159" y="101"/>
                        </a:lnTo>
                        <a:lnTo>
                          <a:pt x="172" y="95"/>
                        </a:lnTo>
                        <a:lnTo>
                          <a:pt x="183" y="89"/>
                        </a:lnTo>
                        <a:lnTo>
                          <a:pt x="197" y="82"/>
                        </a:lnTo>
                        <a:lnTo>
                          <a:pt x="212" y="75"/>
                        </a:lnTo>
                        <a:lnTo>
                          <a:pt x="218" y="73"/>
                        </a:lnTo>
                        <a:lnTo>
                          <a:pt x="225" y="70"/>
                        </a:lnTo>
                        <a:lnTo>
                          <a:pt x="232" y="69"/>
                        </a:lnTo>
                        <a:lnTo>
                          <a:pt x="240" y="66"/>
                        </a:lnTo>
                        <a:lnTo>
                          <a:pt x="249" y="65"/>
                        </a:lnTo>
                        <a:lnTo>
                          <a:pt x="256" y="64"/>
                        </a:lnTo>
                        <a:lnTo>
                          <a:pt x="263" y="64"/>
                        </a:lnTo>
                        <a:lnTo>
                          <a:pt x="272" y="63"/>
                        </a:lnTo>
                        <a:lnTo>
                          <a:pt x="281" y="64"/>
                        </a:lnTo>
                        <a:lnTo>
                          <a:pt x="288" y="64"/>
                        </a:lnTo>
                        <a:lnTo>
                          <a:pt x="297" y="65"/>
                        </a:lnTo>
                        <a:lnTo>
                          <a:pt x="305" y="65"/>
                        </a:lnTo>
                        <a:lnTo>
                          <a:pt x="313" y="66"/>
                        </a:lnTo>
                        <a:lnTo>
                          <a:pt x="321" y="67"/>
                        </a:lnTo>
                        <a:lnTo>
                          <a:pt x="329" y="68"/>
                        </a:lnTo>
                        <a:lnTo>
                          <a:pt x="338" y="69"/>
                        </a:lnTo>
                        <a:lnTo>
                          <a:pt x="346" y="69"/>
                        </a:lnTo>
                        <a:lnTo>
                          <a:pt x="354" y="70"/>
                        </a:lnTo>
                        <a:lnTo>
                          <a:pt x="364" y="71"/>
                        </a:lnTo>
                        <a:lnTo>
                          <a:pt x="374" y="72"/>
                        </a:lnTo>
                        <a:lnTo>
                          <a:pt x="383" y="74"/>
                        </a:lnTo>
                        <a:lnTo>
                          <a:pt x="397" y="75"/>
                        </a:lnTo>
                        <a:lnTo>
                          <a:pt x="402" y="75"/>
                        </a:lnTo>
                        <a:lnTo>
                          <a:pt x="406" y="75"/>
                        </a:lnTo>
                        <a:lnTo>
                          <a:pt x="411" y="77"/>
                        </a:lnTo>
                        <a:lnTo>
                          <a:pt x="419" y="80"/>
                        </a:lnTo>
                        <a:lnTo>
                          <a:pt x="404" y="77"/>
                        </a:lnTo>
                        <a:lnTo>
                          <a:pt x="398" y="76"/>
                        </a:lnTo>
                        <a:lnTo>
                          <a:pt x="392" y="76"/>
                        </a:lnTo>
                        <a:lnTo>
                          <a:pt x="379" y="77"/>
                        </a:lnTo>
                        <a:lnTo>
                          <a:pt x="370" y="78"/>
                        </a:lnTo>
                        <a:lnTo>
                          <a:pt x="360" y="78"/>
                        </a:lnTo>
                        <a:lnTo>
                          <a:pt x="350" y="78"/>
                        </a:lnTo>
                        <a:lnTo>
                          <a:pt x="341" y="79"/>
                        </a:lnTo>
                        <a:lnTo>
                          <a:pt x="332" y="79"/>
                        </a:lnTo>
                        <a:lnTo>
                          <a:pt x="325" y="78"/>
                        </a:lnTo>
                        <a:lnTo>
                          <a:pt x="315" y="78"/>
                        </a:lnTo>
                        <a:lnTo>
                          <a:pt x="305" y="78"/>
                        </a:lnTo>
                        <a:lnTo>
                          <a:pt x="296" y="79"/>
                        </a:lnTo>
                        <a:lnTo>
                          <a:pt x="288" y="80"/>
                        </a:lnTo>
                        <a:lnTo>
                          <a:pt x="279" y="80"/>
                        </a:lnTo>
                        <a:lnTo>
                          <a:pt x="272" y="80"/>
                        </a:lnTo>
                        <a:lnTo>
                          <a:pt x="264" y="81"/>
                        </a:lnTo>
                        <a:lnTo>
                          <a:pt x="256" y="83"/>
                        </a:lnTo>
                        <a:lnTo>
                          <a:pt x="249" y="84"/>
                        </a:lnTo>
                        <a:lnTo>
                          <a:pt x="242" y="86"/>
                        </a:lnTo>
                        <a:lnTo>
                          <a:pt x="235" y="87"/>
                        </a:lnTo>
                        <a:lnTo>
                          <a:pt x="227" y="89"/>
                        </a:lnTo>
                        <a:lnTo>
                          <a:pt x="219" y="92"/>
                        </a:lnTo>
                        <a:lnTo>
                          <a:pt x="212" y="93"/>
                        </a:lnTo>
                        <a:lnTo>
                          <a:pt x="199" y="97"/>
                        </a:lnTo>
                        <a:lnTo>
                          <a:pt x="191" y="98"/>
                        </a:lnTo>
                        <a:lnTo>
                          <a:pt x="180" y="104"/>
                        </a:lnTo>
                        <a:lnTo>
                          <a:pt x="164" y="109"/>
                        </a:lnTo>
                        <a:lnTo>
                          <a:pt x="180" y="111"/>
                        </a:lnTo>
                        <a:lnTo>
                          <a:pt x="199" y="112"/>
                        </a:lnTo>
                        <a:lnTo>
                          <a:pt x="203" y="113"/>
                        </a:lnTo>
                        <a:lnTo>
                          <a:pt x="212" y="118"/>
                        </a:lnTo>
                        <a:lnTo>
                          <a:pt x="217" y="120"/>
                        </a:lnTo>
                        <a:lnTo>
                          <a:pt x="223" y="123"/>
                        </a:lnTo>
                        <a:lnTo>
                          <a:pt x="224" y="125"/>
                        </a:lnTo>
                        <a:lnTo>
                          <a:pt x="227" y="130"/>
                        </a:lnTo>
                        <a:lnTo>
                          <a:pt x="233" y="140"/>
                        </a:lnTo>
                        <a:lnTo>
                          <a:pt x="227" y="136"/>
                        </a:lnTo>
                        <a:lnTo>
                          <a:pt x="219" y="131"/>
                        </a:lnTo>
                        <a:lnTo>
                          <a:pt x="212" y="129"/>
                        </a:lnTo>
                        <a:lnTo>
                          <a:pt x="199" y="125"/>
                        </a:lnTo>
                        <a:lnTo>
                          <a:pt x="190" y="123"/>
                        </a:lnTo>
                        <a:lnTo>
                          <a:pt x="180" y="120"/>
                        </a:lnTo>
                        <a:lnTo>
                          <a:pt x="175" y="119"/>
                        </a:lnTo>
                        <a:lnTo>
                          <a:pt x="165" y="120"/>
                        </a:lnTo>
                        <a:lnTo>
                          <a:pt x="158" y="122"/>
                        </a:lnTo>
                        <a:lnTo>
                          <a:pt x="148" y="123"/>
                        </a:lnTo>
                        <a:lnTo>
                          <a:pt x="153" y="125"/>
                        </a:lnTo>
                        <a:lnTo>
                          <a:pt x="158" y="127"/>
                        </a:lnTo>
                        <a:lnTo>
                          <a:pt x="165" y="129"/>
                        </a:lnTo>
                        <a:lnTo>
                          <a:pt x="173" y="129"/>
                        </a:lnTo>
                        <a:lnTo>
                          <a:pt x="186" y="129"/>
                        </a:lnTo>
                        <a:lnTo>
                          <a:pt x="194" y="131"/>
                        </a:lnTo>
                        <a:lnTo>
                          <a:pt x="204" y="133"/>
                        </a:lnTo>
                        <a:lnTo>
                          <a:pt x="212" y="136"/>
                        </a:lnTo>
                        <a:lnTo>
                          <a:pt x="221" y="138"/>
                        </a:lnTo>
                        <a:lnTo>
                          <a:pt x="231" y="141"/>
                        </a:lnTo>
                        <a:lnTo>
                          <a:pt x="240" y="143"/>
                        </a:lnTo>
                        <a:lnTo>
                          <a:pt x="248" y="145"/>
                        </a:lnTo>
                        <a:lnTo>
                          <a:pt x="254" y="146"/>
                        </a:lnTo>
                        <a:lnTo>
                          <a:pt x="261" y="148"/>
                        </a:lnTo>
                        <a:lnTo>
                          <a:pt x="269" y="150"/>
                        </a:lnTo>
                        <a:lnTo>
                          <a:pt x="277" y="154"/>
                        </a:lnTo>
                        <a:lnTo>
                          <a:pt x="285" y="158"/>
                        </a:lnTo>
                        <a:lnTo>
                          <a:pt x="289" y="160"/>
                        </a:lnTo>
                        <a:lnTo>
                          <a:pt x="295" y="167"/>
                        </a:lnTo>
                        <a:lnTo>
                          <a:pt x="302" y="174"/>
                        </a:lnTo>
                        <a:lnTo>
                          <a:pt x="306" y="181"/>
                        </a:lnTo>
                        <a:lnTo>
                          <a:pt x="311" y="188"/>
                        </a:lnTo>
                        <a:lnTo>
                          <a:pt x="316" y="195"/>
                        </a:lnTo>
                        <a:lnTo>
                          <a:pt x="320" y="202"/>
                        </a:lnTo>
                        <a:lnTo>
                          <a:pt x="325" y="208"/>
                        </a:lnTo>
                        <a:lnTo>
                          <a:pt x="329" y="215"/>
                        </a:lnTo>
                        <a:lnTo>
                          <a:pt x="335" y="223"/>
                        </a:lnTo>
                        <a:lnTo>
                          <a:pt x="339" y="232"/>
                        </a:lnTo>
                        <a:lnTo>
                          <a:pt x="345" y="238"/>
                        </a:lnTo>
                        <a:lnTo>
                          <a:pt x="351" y="246"/>
                        </a:lnTo>
                        <a:lnTo>
                          <a:pt x="343" y="240"/>
                        </a:lnTo>
                        <a:lnTo>
                          <a:pt x="337" y="236"/>
                        </a:lnTo>
                        <a:lnTo>
                          <a:pt x="329" y="231"/>
                        </a:lnTo>
                        <a:lnTo>
                          <a:pt x="321" y="225"/>
                        </a:lnTo>
                        <a:lnTo>
                          <a:pt x="315" y="220"/>
                        </a:lnTo>
                        <a:lnTo>
                          <a:pt x="309" y="215"/>
                        </a:lnTo>
                        <a:lnTo>
                          <a:pt x="303" y="212"/>
                        </a:lnTo>
                        <a:lnTo>
                          <a:pt x="297" y="208"/>
                        </a:lnTo>
                        <a:lnTo>
                          <a:pt x="290" y="204"/>
                        </a:lnTo>
                        <a:lnTo>
                          <a:pt x="284" y="200"/>
                        </a:lnTo>
                        <a:lnTo>
                          <a:pt x="278" y="196"/>
                        </a:lnTo>
                        <a:lnTo>
                          <a:pt x="271" y="191"/>
                        </a:lnTo>
                        <a:lnTo>
                          <a:pt x="263" y="186"/>
                        </a:lnTo>
                        <a:lnTo>
                          <a:pt x="255" y="179"/>
                        </a:lnTo>
                        <a:lnTo>
                          <a:pt x="248" y="174"/>
                        </a:lnTo>
                        <a:lnTo>
                          <a:pt x="241" y="170"/>
                        </a:lnTo>
                        <a:lnTo>
                          <a:pt x="234" y="166"/>
                        </a:lnTo>
                        <a:lnTo>
                          <a:pt x="226" y="162"/>
                        </a:lnTo>
                        <a:lnTo>
                          <a:pt x="219" y="159"/>
                        </a:lnTo>
                        <a:lnTo>
                          <a:pt x="212" y="157"/>
                        </a:lnTo>
                        <a:lnTo>
                          <a:pt x="202" y="154"/>
                        </a:lnTo>
                        <a:lnTo>
                          <a:pt x="192" y="151"/>
                        </a:lnTo>
                        <a:lnTo>
                          <a:pt x="185" y="150"/>
                        </a:lnTo>
                        <a:lnTo>
                          <a:pt x="178" y="147"/>
                        </a:lnTo>
                        <a:lnTo>
                          <a:pt x="167" y="142"/>
                        </a:lnTo>
                        <a:lnTo>
                          <a:pt x="156" y="137"/>
                        </a:lnTo>
                        <a:lnTo>
                          <a:pt x="173" y="148"/>
                        </a:lnTo>
                        <a:lnTo>
                          <a:pt x="174" y="150"/>
                        </a:lnTo>
                        <a:lnTo>
                          <a:pt x="178" y="155"/>
                        </a:lnTo>
                        <a:lnTo>
                          <a:pt x="182" y="160"/>
                        </a:lnTo>
                        <a:lnTo>
                          <a:pt x="187" y="167"/>
                        </a:lnTo>
                        <a:lnTo>
                          <a:pt x="192" y="173"/>
                        </a:lnTo>
                        <a:lnTo>
                          <a:pt x="196" y="181"/>
                        </a:lnTo>
                        <a:lnTo>
                          <a:pt x="202" y="188"/>
                        </a:lnTo>
                        <a:lnTo>
                          <a:pt x="207" y="194"/>
                        </a:lnTo>
                        <a:lnTo>
                          <a:pt x="212" y="200"/>
                        </a:lnTo>
                        <a:lnTo>
                          <a:pt x="216" y="207"/>
                        </a:lnTo>
                        <a:lnTo>
                          <a:pt x="223" y="216"/>
                        </a:lnTo>
                        <a:lnTo>
                          <a:pt x="227" y="223"/>
                        </a:lnTo>
                        <a:lnTo>
                          <a:pt x="231" y="229"/>
                        </a:lnTo>
                        <a:lnTo>
                          <a:pt x="235" y="236"/>
                        </a:lnTo>
                        <a:lnTo>
                          <a:pt x="238" y="243"/>
                        </a:lnTo>
                        <a:lnTo>
                          <a:pt x="241" y="250"/>
                        </a:lnTo>
                        <a:lnTo>
                          <a:pt x="243" y="255"/>
                        </a:lnTo>
                        <a:lnTo>
                          <a:pt x="244" y="262"/>
                        </a:lnTo>
                        <a:lnTo>
                          <a:pt x="245" y="272"/>
                        </a:lnTo>
                        <a:lnTo>
                          <a:pt x="246" y="281"/>
                        </a:lnTo>
                        <a:lnTo>
                          <a:pt x="247" y="290"/>
                        </a:lnTo>
                        <a:lnTo>
                          <a:pt x="249" y="299"/>
                        </a:lnTo>
                        <a:lnTo>
                          <a:pt x="250" y="308"/>
                        </a:lnTo>
                        <a:lnTo>
                          <a:pt x="243" y="299"/>
                        </a:lnTo>
                        <a:lnTo>
                          <a:pt x="238" y="292"/>
                        </a:lnTo>
                        <a:lnTo>
                          <a:pt x="233" y="286"/>
                        </a:lnTo>
                        <a:lnTo>
                          <a:pt x="231" y="281"/>
                        </a:lnTo>
                        <a:lnTo>
                          <a:pt x="227" y="274"/>
                        </a:lnTo>
                        <a:lnTo>
                          <a:pt x="225" y="267"/>
                        </a:lnTo>
                        <a:lnTo>
                          <a:pt x="222" y="259"/>
                        </a:lnTo>
                        <a:lnTo>
                          <a:pt x="218" y="251"/>
                        </a:lnTo>
                        <a:lnTo>
                          <a:pt x="214" y="242"/>
                        </a:lnTo>
                        <a:lnTo>
                          <a:pt x="211" y="235"/>
                        </a:lnTo>
                        <a:lnTo>
                          <a:pt x="207" y="227"/>
                        </a:lnTo>
                        <a:lnTo>
                          <a:pt x="202" y="220"/>
                        </a:lnTo>
                        <a:lnTo>
                          <a:pt x="199" y="215"/>
                        </a:lnTo>
                        <a:lnTo>
                          <a:pt x="193" y="208"/>
                        </a:lnTo>
                        <a:lnTo>
                          <a:pt x="187" y="201"/>
                        </a:lnTo>
                        <a:lnTo>
                          <a:pt x="182" y="196"/>
                        </a:lnTo>
                        <a:lnTo>
                          <a:pt x="177" y="190"/>
                        </a:lnTo>
                        <a:lnTo>
                          <a:pt x="176" y="184"/>
                        </a:lnTo>
                        <a:lnTo>
                          <a:pt x="173" y="177"/>
                        </a:lnTo>
                        <a:lnTo>
                          <a:pt x="169" y="170"/>
                        </a:lnTo>
                        <a:lnTo>
                          <a:pt x="166" y="163"/>
                        </a:lnTo>
                        <a:lnTo>
                          <a:pt x="164" y="161"/>
                        </a:lnTo>
                        <a:lnTo>
                          <a:pt x="158" y="154"/>
                        </a:lnTo>
                        <a:lnTo>
                          <a:pt x="154" y="148"/>
                        </a:lnTo>
                        <a:lnTo>
                          <a:pt x="150" y="142"/>
                        </a:lnTo>
                        <a:lnTo>
                          <a:pt x="145" y="136"/>
                        </a:lnTo>
                        <a:lnTo>
                          <a:pt x="138" y="140"/>
                        </a:lnTo>
                        <a:lnTo>
                          <a:pt x="131" y="144"/>
                        </a:lnTo>
                        <a:lnTo>
                          <a:pt x="123" y="151"/>
                        </a:lnTo>
                        <a:lnTo>
                          <a:pt x="115" y="156"/>
                        </a:lnTo>
                        <a:lnTo>
                          <a:pt x="109" y="162"/>
                        </a:lnTo>
                        <a:lnTo>
                          <a:pt x="105" y="168"/>
                        </a:lnTo>
                        <a:lnTo>
                          <a:pt x="99" y="176"/>
                        </a:lnTo>
                        <a:lnTo>
                          <a:pt x="93" y="186"/>
                        </a:lnTo>
                        <a:lnTo>
                          <a:pt x="87" y="193"/>
                        </a:lnTo>
                        <a:lnTo>
                          <a:pt x="81" y="202"/>
                        </a:lnTo>
                        <a:lnTo>
                          <a:pt x="77" y="210"/>
                        </a:lnTo>
                        <a:lnTo>
                          <a:pt x="72" y="218"/>
                        </a:lnTo>
                        <a:lnTo>
                          <a:pt x="67" y="226"/>
                        </a:lnTo>
                        <a:lnTo>
                          <a:pt x="64" y="233"/>
                        </a:lnTo>
                        <a:lnTo>
                          <a:pt x="59" y="242"/>
                        </a:lnTo>
                        <a:lnTo>
                          <a:pt x="55" y="250"/>
                        </a:lnTo>
                        <a:lnTo>
                          <a:pt x="49" y="260"/>
                        </a:lnTo>
                        <a:lnTo>
                          <a:pt x="43" y="269"/>
                        </a:lnTo>
                        <a:lnTo>
                          <a:pt x="37" y="280"/>
                        </a:lnTo>
                        <a:lnTo>
                          <a:pt x="31" y="289"/>
                        </a:lnTo>
                        <a:lnTo>
                          <a:pt x="27" y="294"/>
                        </a:lnTo>
                        <a:lnTo>
                          <a:pt x="22" y="300"/>
                        </a:lnTo>
                        <a:lnTo>
                          <a:pt x="18" y="306"/>
                        </a:lnTo>
                        <a:lnTo>
                          <a:pt x="12" y="312"/>
                        </a:lnTo>
                        <a:lnTo>
                          <a:pt x="7" y="317"/>
                        </a:lnTo>
                        <a:lnTo>
                          <a:pt x="0" y="325"/>
                        </a:lnTo>
                        <a:lnTo>
                          <a:pt x="2" y="316"/>
                        </a:lnTo>
                        <a:lnTo>
                          <a:pt x="4" y="309"/>
                        </a:lnTo>
                        <a:lnTo>
                          <a:pt x="8" y="301"/>
                        </a:lnTo>
                        <a:lnTo>
                          <a:pt x="12" y="294"/>
                        </a:lnTo>
                        <a:lnTo>
                          <a:pt x="19" y="284"/>
                        </a:lnTo>
                        <a:lnTo>
                          <a:pt x="26" y="274"/>
                        </a:lnTo>
                        <a:lnTo>
                          <a:pt x="33" y="262"/>
                        </a:lnTo>
                        <a:lnTo>
                          <a:pt x="39" y="253"/>
                        </a:lnTo>
                        <a:lnTo>
                          <a:pt x="45" y="243"/>
                        </a:lnTo>
                        <a:lnTo>
                          <a:pt x="51" y="235"/>
                        </a:lnTo>
                        <a:lnTo>
                          <a:pt x="56" y="227"/>
                        </a:lnTo>
                        <a:lnTo>
                          <a:pt x="61" y="220"/>
                        </a:lnTo>
                        <a:lnTo>
                          <a:pt x="66" y="214"/>
                        </a:lnTo>
                        <a:lnTo>
                          <a:pt x="72" y="206"/>
                        </a:lnTo>
                        <a:lnTo>
                          <a:pt x="78" y="198"/>
                        </a:lnTo>
                        <a:lnTo>
                          <a:pt x="84" y="190"/>
                        </a:lnTo>
                        <a:lnTo>
                          <a:pt x="90" y="181"/>
                        </a:lnTo>
                        <a:lnTo>
                          <a:pt x="95" y="174"/>
                        </a:lnTo>
                        <a:lnTo>
                          <a:pt x="101" y="166"/>
                        </a:lnTo>
                        <a:lnTo>
                          <a:pt x="104" y="160"/>
                        </a:lnTo>
                        <a:lnTo>
                          <a:pt x="107" y="154"/>
                        </a:lnTo>
                        <a:lnTo>
                          <a:pt x="109" y="149"/>
                        </a:lnTo>
                        <a:lnTo>
                          <a:pt x="112" y="143"/>
                        </a:lnTo>
                        <a:lnTo>
                          <a:pt x="116" y="138"/>
                        </a:lnTo>
                        <a:lnTo>
                          <a:pt x="122" y="131"/>
                        </a:lnTo>
                        <a:lnTo>
                          <a:pt x="128" y="125"/>
                        </a:lnTo>
                        <a:lnTo>
                          <a:pt x="132" y="120"/>
                        </a:lnTo>
                        <a:lnTo>
                          <a:pt x="137" y="114"/>
                        </a:lnTo>
                        <a:lnTo>
                          <a:pt x="135" y="109"/>
                        </a:lnTo>
                        <a:lnTo>
                          <a:pt x="133" y="101"/>
                        </a:lnTo>
                        <a:lnTo>
                          <a:pt x="121" y="97"/>
                        </a:lnTo>
                        <a:lnTo>
                          <a:pt x="108" y="88"/>
                        </a:lnTo>
                        <a:lnTo>
                          <a:pt x="95" y="79"/>
                        </a:lnTo>
                        <a:lnTo>
                          <a:pt x="87" y="74"/>
                        </a:lnTo>
                        <a:lnTo>
                          <a:pt x="81" y="71"/>
                        </a:lnTo>
                        <a:lnTo>
                          <a:pt x="71" y="66"/>
                        </a:lnTo>
                        <a:lnTo>
                          <a:pt x="61" y="63"/>
                        </a:lnTo>
                        <a:lnTo>
                          <a:pt x="50" y="60"/>
                        </a:lnTo>
                        <a:lnTo>
                          <a:pt x="42" y="57"/>
                        </a:lnTo>
                        <a:lnTo>
                          <a:pt x="32" y="53"/>
                        </a:lnTo>
                        <a:lnTo>
                          <a:pt x="23" y="51"/>
                        </a:lnTo>
                        <a:lnTo>
                          <a:pt x="14" y="49"/>
                        </a:lnTo>
                        <a:lnTo>
                          <a:pt x="7" y="47"/>
                        </a:lnTo>
                        <a:lnTo>
                          <a:pt x="14" y="46"/>
                        </a:lnTo>
                        <a:lnTo>
                          <a:pt x="19" y="45"/>
                        </a:lnTo>
                        <a:lnTo>
                          <a:pt x="23" y="44"/>
                        </a:lnTo>
                        <a:lnTo>
                          <a:pt x="28" y="44"/>
                        </a:lnTo>
                        <a:lnTo>
                          <a:pt x="33" y="44"/>
                        </a:lnTo>
                        <a:lnTo>
                          <a:pt x="43" y="49"/>
                        </a:lnTo>
                        <a:lnTo>
                          <a:pt x="51" y="53"/>
                        </a:lnTo>
                        <a:lnTo>
                          <a:pt x="60" y="58"/>
                        </a:lnTo>
                        <a:lnTo>
                          <a:pt x="69" y="63"/>
                        </a:lnTo>
                        <a:lnTo>
                          <a:pt x="79" y="68"/>
                        </a:lnTo>
                        <a:lnTo>
                          <a:pt x="89" y="74"/>
                        </a:lnTo>
                        <a:lnTo>
                          <a:pt x="96" y="77"/>
                        </a:lnTo>
                        <a:lnTo>
                          <a:pt x="109" y="84"/>
                        </a:lnTo>
                        <a:lnTo>
                          <a:pt x="116" y="86"/>
                        </a:lnTo>
                        <a:lnTo>
                          <a:pt x="122" y="85"/>
                        </a:lnTo>
                        <a:lnTo>
                          <a:pt x="127" y="84"/>
                        </a:lnTo>
                        <a:lnTo>
                          <a:pt x="132" y="83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 w="9525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" name="Freeform 41"/>
                  <p:cNvSpPr/>
                  <p:nvPr/>
                </p:nvSpPr>
                <p:spPr>
                  <a:xfrm>
                    <a:off x="2175" y="1587"/>
                    <a:ext cx="39" cy="181"/>
                  </a:xfrm>
                  <a:custGeom>
                    <a:avLst/>
                    <a:gdLst/>
                    <a:ahLst/>
                    <a:cxnLst>
                      <a:cxn ang="0">
                        <a:pos x="21" y="0"/>
                      </a:cxn>
                      <a:cxn ang="0">
                        <a:pos x="25" y="8"/>
                      </a:cxn>
                      <a:cxn ang="0">
                        <a:pos x="28" y="14"/>
                      </a:cxn>
                      <a:cxn ang="0">
                        <a:pos x="34" y="22"/>
                      </a:cxn>
                      <a:cxn ang="0">
                        <a:pos x="36" y="30"/>
                      </a:cxn>
                      <a:cxn ang="0">
                        <a:pos x="37" y="41"/>
                      </a:cxn>
                      <a:cxn ang="0">
                        <a:pos x="37" y="53"/>
                      </a:cxn>
                      <a:cxn ang="0">
                        <a:pos x="38" y="61"/>
                      </a:cxn>
                      <a:cxn ang="0">
                        <a:pos x="37" y="70"/>
                      </a:cxn>
                      <a:cxn ang="0">
                        <a:pos x="36" y="81"/>
                      </a:cxn>
                      <a:cxn ang="0">
                        <a:pos x="34" y="91"/>
                      </a:cxn>
                      <a:cxn ang="0">
                        <a:pos x="31" y="106"/>
                      </a:cxn>
                      <a:cxn ang="0">
                        <a:pos x="29" y="114"/>
                      </a:cxn>
                      <a:cxn ang="0">
                        <a:pos x="24" y="124"/>
                      </a:cxn>
                      <a:cxn ang="0">
                        <a:pos x="17" y="135"/>
                      </a:cxn>
                      <a:cxn ang="0">
                        <a:pos x="12" y="145"/>
                      </a:cxn>
                      <a:cxn ang="0">
                        <a:pos x="7" y="155"/>
                      </a:cxn>
                      <a:cxn ang="0">
                        <a:pos x="3" y="163"/>
                      </a:cxn>
                      <a:cxn ang="0">
                        <a:pos x="0" y="180"/>
                      </a:cxn>
                      <a:cxn ang="0">
                        <a:pos x="1" y="163"/>
                      </a:cxn>
                      <a:cxn ang="0">
                        <a:pos x="3" y="152"/>
                      </a:cxn>
                      <a:cxn ang="0">
                        <a:pos x="4" y="141"/>
                      </a:cxn>
                      <a:cxn ang="0">
                        <a:pos x="5" y="130"/>
                      </a:cxn>
                      <a:cxn ang="0">
                        <a:pos x="7" y="116"/>
                      </a:cxn>
                      <a:cxn ang="0">
                        <a:pos x="9" y="106"/>
                      </a:cxn>
                      <a:cxn ang="0">
                        <a:pos x="12" y="96"/>
                      </a:cxn>
                      <a:cxn ang="0">
                        <a:pos x="15" y="87"/>
                      </a:cxn>
                      <a:cxn ang="0">
                        <a:pos x="17" y="77"/>
                      </a:cxn>
                      <a:cxn ang="0">
                        <a:pos x="21" y="67"/>
                      </a:cxn>
                      <a:cxn ang="0">
                        <a:pos x="22" y="57"/>
                      </a:cxn>
                      <a:cxn ang="0">
                        <a:pos x="23" y="49"/>
                      </a:cxn>
                      <a:cxn ang="0">
                        <a:pos x="24" y="39"/>
                      </a:cxn>
                      <a:cxn ang="0">
                        <a:pos x="24" y="28"/>
                      </a:cxn>
                      <a:cxn ang="0">
                        <a:pos x="24" y="14"/>
                      </a:cxn>
                      <a:cxn ang="0">
                        <a:pos x="23" y="8"/>
                      </a:cxn>
                      <a:cxn ang="0">
                        <a:pos x="21" y="0"/>
                      </a:cxn>
                    </a:cxnLst>
                    <a:pathLst>
                      <a:path w="38" h="181">
                        <a:moveTo>
                          <a:pt x="20" y="0"/>
                        </a:moveTo>
                        <a:lnTo>
                          <a:pt x="24" y="8"/>
                        </a:lnTo>
                        <a:lnTo>
                          <a:pt x="27" y="14"/>
                        </a:lnTo>
                        <a:lnTo>
                          <a:pt x="33" y="22"/>
                        </a:lnTo>
                        <a:lnTo>
                          <a:pt x="35" y="30"/>
                        </a:lnTo>
                        <a:lnTo>
                          <a:pt x="36" y="41"/>
                        </a:lnTo>
                        <a:lnTo>
                          <a:pt x="36" y="53"/>
                        </a:lnTo>
                        <a:lnTo>
                          <a:pt x="37" y="61"/>
                        </a:lnTo>
                        <a:lnTo>
                          <a:pt x="36" y="70"/>
                        </a:lnTo>
                        <a:lnTo>
                          <a:pt x="35" y="81"/>
                        </a:lnTo>
                        <a:lnTo>
                          <a:pt x="33" y="91"/>
                        </a:lnTo>
                        <a:lnTo>
                          <a:pt x="30" y="106"/>
                        </a:lnTo>
                        <a:lnTo>
                          <a:pt x="28" y="114"/>
                        </a:lnTo>
                        <a:lnTo>
                          <a:pt x="23" y="124"/>
                        </a:lnTo>
                        <a:lnTo>
                          <a:pt x="17" y="135"/>
                        </a:lnTo>
                        <a:lnTo>
                          <a:pt x="12" y="145"/>
                        </a:lnTo>
                        <a:lnTo>
                          <a:pt x="7" y="155"/>
                        </a:lnTo>
                        <a:lnTo>
                          <a:pt x="3" y="163"/>
                        </a:lnTo>
                        <a:lnTo>
                          <a:pt x="0" y="180"/>
                        </a:lnTo>
                        <a:lnTo>
                          <a:pt x="1" y="163"/>
                        </a:lnTo>
                        <a:lnTo>
                          <a:pt x="3" y="152"/>
                        </a:lnTo>
                        <a:lnTo>
                          <a:pt x="4" y="141"/>
                        </a:lnTo>
                        <a:lnTo>
                          <a:pt x="5" y="130"/>
                        </a:lnTo>
                        <a:lnTo>
                          <a:pt x="7" y="116"/>
                        </a:lnTo>
                        <a:lnTo>
                          <a:pt x="9" y="106"/>
                        </a:lnTo>
                        <a:lnTo>
                          <a:pt x="12" y="96"/>
                        </a:lnTo>
                        <a:lnTo>
                          <a:pt x="15" y="87"/>
                        </a:lnTo>
                        <a:lnTo>
                          <a:pt x="17" y="77"/>
                        </a:lnTo>
                        <a:lnTo>
                          <a:pt x="20" y="67"/>
                        </a:lnTo>
                        <a:lnTo>
                          <a:pt x="21" y="57"/>
                        </a:lnTo>
                        <a:lnTo>
                          <a:pt x="22" y="49"/>
                        </a:lnTo>
                        <a:lnTo>
                          <a:pt x="23" y="39"/>
                        </a:lnTo>
                        <a:lnTo>
                          <a:pt x="23" y="28"/>
                        </a:lnTo>
                        <a:lnTo>
                          <a:pt x="23" y="14"/>
                        </a:lnTo>
                        <a:lnTo>
                          <a:pt x="22" y="8"/>
                        </a:lnTo>
                        <a:lnTo>
                          <a:pt x="20" y="0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 w="9525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1043" name="Freeform 42"/>
                  <p:cNvSpPr/>
                  <p:nvPr/>
                </p:nvSpPr>
                <p:spPr>
                  <a:xfrm>
                    <a:off x="1991" y="1486"/>
                    <a:ext cx="169" cy="48"/>
                  </a:xfrm>
                  <a:custGeom>
                    <a:avLst/>
                    <a:gdLst/>
                    <a:ahLst/>
                    <a:cxnLst>
                      <a:cxn ang="0">
                        <a:pos x="168" y="47"/>
                      </a:cxn>
                      <a:cxn ang="0">
                        <a:pos x="165" y="38"/>
                      </a:cxn>
                      <a:cxn ang="0">
                        <a:pos x="161" y="31"/>
                      </a:cxn>
                      <a:cxn ang="0">
                        <a:pos x="158" y="30"/>
                      </a:cxn>
                      <a:cxn ang="0">
                        <a:pos x="151" y="28"/>
                      </a:cxn>
                      <a:cxn ang="0">
                        <a:pos x="145" y="26"/>
                      </a:cxn>
                      <a:cxn ang="0">
                        <a:pos x="138" y="28"/>
                      </a:cxn>
                      <a:cxn ang="0">
                        <a:pos x="131" y="29"/>
                      </a:cxn>
                      <a:cxn ang="0">
                        <a:pos x="122" y="25"/>
                      </a:cxn>
                      <a:cxn ang="0">
                        <a:pos x="110" y="21"/>
                      </a:cxn>
                      <a:cxn ang="0">
                        <a:pos x="99" y="17"/>
                      </a:cxn>
                      <a:cxn ang="0">
                        <a:pos x="92" y="15"/>
                      </a:cxn>
                      <a:cxn ang="0">
                        <a:pos x="78" y="12"/>
                      </a:cxn>
                      <a:cxn ang="0">
                        <a:pos x="66" y="8"/>
                      </a:cxn>
                      <a:cxn ang="0">
                        <a:pos x="54" y="4"/>
                      </a:cxn>
                      <a:cxn ang="0">
                        <a:pos x="41" y="1"/>
                      </a:cxn>
                      <a:cxn ang="0">
                        <a:pos x="28" y="0"/>
                      </a:cxn>
                      <a:cxn ang="0">
                        <a:pos x="15" y="0"/>
                      </a:cxn>
                      <a:cxn ang="0">
                        <a:pos x="12" y="1"/>
                      </a:cxn>
                      <a:cxn ang="0">
                        <a:pos x="7" y="4"/>
                      </a:cxn>
                      <a:cxn ang="0">
                        <a:pos x="3" y="7"/>
                      </a:cxn>
                      <a:cxn ang="0">
                        <a:pos x="0" y="10"/>
                      </a:cxn>
                      <a:cxn ang="0">
                        <a:pos x="5" y="10"/>
                      </a:cxn>
                      <a:cxn ang="0">
                        <a:pos x="12" y="11"/>
                      </a:cxn>
                      <a:cxn ang="0">
                        <a:pos x="18" y="12"/>
                      </a:cxn>
                      <a:cxn ang="0">
                        <a:pos x="23" y="11"/>
                      </a:cxn>
                      <a:cxn ang="0">
                        <a:pos x="29" y="10"/>
                      </a:cxn>
                      <a:cxn ang="0">
                        <a:pos x="38" y="10"/>
                      </a:cxn>
                      <a:cxn ang="0">
                        <a:pos x="50" y="10"/>
                      </a:cxn>
                      <a:cxn ang="0">
                        <a:pos x="60" y="12"/>
                      </a:cxn>
                      <a:cxn ang="0">
                        <a:pos x="70" y="13"/>
                      </a:cxn>
                      <a:cxn ang="0">
                        <a:pos x="79" y="15"/>
                      </a:cxn>
                      <a:cxn ang="0">
                        <a:pos x="90" y="16"/>
                      </a:cxn>
                      <a:cxn ang="0">
                        <a:pos x="99" y="18"/>
                      </a:cxn>
                      <a:cxn ang="0">
                        <a:pos x="107" y="22"/>
                      </a:cxn>
                      <a:cxn ang="0">
                        <a:pos x="115" y="26"/>
                      </a:cxn>
                      <a:cxn ang="0">
                        <a:pos x="124" y="30"/>
                      </a:cxn>
                      <a:cxn ang="0">
                        <a:pos x="128" y="30"/>
                      </a:cxn>
                      <a:cxn ang="0">
                        <a:pos x="132" y="30"/>
                      </a:cxn>
                      <a:cxn ang="0">
                        <a:pos x="138" y="33"/>
                      </a:cxn>
                      <a:cxn ang="0">
                        <a:pos x="145" y="36"/>
                      </a:cxn>
                      <a:cxn ang="0">
                        <a:pos x="151" y="38"/>
                      </a:cxn>
                      <a:cxn ang="0">
                        <a:pos x="159" y="42"/>
                      </a:cxn>
                      <a:cxn ang="0">
                        <a:pos x="165" y="45"/>
                      </a:cxn>
                      <a:cxn ang="0">
                        <a:pos x="168" y="47"/>
                      </a:cxn>
                    </a:cxnLst>
                    <a:pathLst>
                      <a:path w="168" h="48">
                        <a:moveTo>
                          <a:pt x="167" y="47"/>
                        </a:moveTo>
                        <a:lnTo>
                          <a:pt x="164" y="38"/>
                        </a:lnTo>
                        <a:lnTo>
                          <a:pt x="160" y="31"/>
                        </a:lnTo>
                        <a:lnTo>
                          <a:pt x="157" y="30"/>
                        </a:lnTo>
                        <a:lnTo>
                          <a:pt x="150" y="28"/>
                        </a:lnTo>
                        <a:lnTo>
                          <a:pt x="144" y="26"/>
                        </a:lnTo>
                        <a:lnTo>
                          <a:pt x="137" y="28"/>
                        </a:lnTo>
                        <a:lnTo>
                          <a:pt x="130" y="29"/>
                        </a:lnTo>
                        <a:lnTo>
                          <a:pt x="121" y="25"/>
                        </a:lnTo>
                        <a:lnTo>
                          <a:pt x="109" y="21"/>
                        </a:lnTo>
                        <a:lnTo>
                          <a:pt x="98" y="17"/>
                        </a:lnTo>
                        <a:lnTo>
                          <a:pt x="91" y="15"/>
                        </a:lnTo>
                        <a:lnTo>
                          <a:pt x="78" y="12"/>
                        </a:lnTo>
                        <a:lnTo>
                          <a:pt x="66" y="8"/>
                        </a:lnTo>
                        <a:lnTo>
                          <a:pt x="54" y="4"/>
                        </a:lnTo>
                        <a:lnTo>
                          <a:pt x="41" y="1"/>
                        </a:lnTo>
                        <a:lnTo>
                          <a:pt x="28" y="0"/>
                        </a:lnTo>
                        <a:lnTo>
                          <a:pt x="15" y="0"/>
                        </a:lnTo>
                        <a:lnTo>
                          <a:pt x="12" y="1"/>
                        </a:lnTo>
                        <a:lnTo>
                          <a:pt x="7" y="4"/>
                        </a:lnTo>
                        <a:lnTo>
                          <a:pt x="3" y="7"/>
                        </a:lnTo>
                        <a:lnTo>
                          <a:pt x="0" y="10"/>
                        </a:lnTo>
                        <a:lnTo>
                          <a:pt x="5" y="10"/>
                        </a:lnTo>
                        <a:lnTo>
                          <a:pt x="12" y="11"/>
                        </a:lnTo>
                        <a:lnTo>
                          <a:pt x="18" y="12"/>
                        </a:lnTo>
                        <a:lnTo>
                          <a:pt x="23" y="11"/>
                        </a:lnTo>
                        <a:lnTo>
                          <a:pt x="29" y="10"/>
                        </a:lnTo>
                        <a:lnTo>
                          <a:pt x="38" y="10"/>
                        </a:lnTo>
                        <a:lnTo>
                          <a:pt x="50" y="10"/>
                        </a:lnTo>
                        <a:lnTo>
                          <a:pt x="60" y="12"/>
                        </a:lnTo>
                        <a:lnTo>
                          <a:pt x="70" y="13"/>
                        </a:lnTo>
                        <a:lnTo>
                          <a:pt x="79" y="15"/>
                        </a:lnTo>
                        <a:lnTo>
                          <a:pt x="89" y="16"/>
                        </a:lnTo>
                        <a:lnTo>
                          <a:pt x="98" y="18"/>
                        </a:lnTo>
                        <a:lnTo>
                          <a:pt x="106" y="22"/>
                        </a:lnTo>
                        <a:lnTo>
                          <a:pt x="114" y="26"/>
                        </a:lnTo>
                        <a:lnTo>
                          <a:pt x="123" y="30"/>
                        </a:lnTo>
                        <a:lnTo>
                          <a:pt x="127" y="30"/>
                        </a:lnTo>
                        <a:lnTo>
                          <a:pt x="131" y="30"/>
                        </a:lnTo>
                        <a:lnTo>
                          <a:pt x="137" y="33"/>
                        </a:lnTo>
                        <a:lnTo>
                          <a:pt x="144" y="36"/>
                        </a:lnTo>
                        <a:lnTo>
                          <a:pt x="150" y="38"/>
                        </a:lnTo>
                        <a:lnTo>
                          <a:pt x="158" y="42"/>
                        </a:lnTo>
                        <a:lnTo>
                          <a:pt x="164" y="45"/>
                        </a:lnTo>
                        <a:lnTo>
                          <a:pt x="167" y="47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 w="9525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1044" name="Freeform 43"/>
                  <p:cNvSpPr/>
                  <p:nvPr/>
                </p:nvSpPr>
                <p:spPr>
                  <a:xfrm>
                    <a:off x="1985" y="1506"/>
                    <a:ext cx="172" cy="20"/>
                  </a:xfrm>
                  <a:custGeom>
                    <a:avLst/>
                    <a:gdLst/>
                    <a:ahLst/>
                    <a:cxnLst>
                      <a:cxn ang="0">
                        <a:pos x="171" y="19"/>
                      </a:cxn>
                      <a:cxn ang="0">
                        <a:pos x="166" y="17"/>
                      </a:cxn>
                      <a:cxn ang="0">
                        <a:pos x="162" y="15"/>
                      </a:cxn>
                      <a:cxn ang="0">
                        <a:pos x="156" y="13"/>
                      </a:cxn>
                      <a:cxn ang="0">
                        <a:pos x="151" y="11"/>
                      </a:cxn>
                      <a:cxn ang="0">
                        <a:pos x="145" y="9"/>
                      </a:cxn>
                      <a:cxn ang="0">
                        <a:pos x="137" y="6"/>
                      </a:cxn>
                      <a:cxn ang="0">
                        <a:pos x="130" y="2"/>
                      </a:cxn>
                      <a:cxn ang="0">
                        <a:pos x="124" y="2"/>
                      </a:cxn>
                      <a:cxn ang="0">
                        <a:pos x="117" y="3"/>
                      </a:cxn>
                      <a:cxn ang="0">
                        <a:pos x="107" y="5"/>
                      </a:cxn>
                      <a:cxn ang="0">
                        <a:pos x="102" y="5"/>
                      </a:cxn>
                      <a:cxn ang="0">
                        <a:pos x="90" y="3"/>
                      </a:cxn>
                      <a:cxn ang="0">
                        <a:pos x="77" y="1"/>
                      </a:cxn>
                      <a:cxn ang="0">
                        <a:pos x="67" y="0"/>
                      </a:cxn>
                      <a:cxn ang="0">
                        <a:pos x="55" y="0"/>
                      </a:cxn>
                      <a:cxn ang="0">
                        <a:pos x="43" y="0"/>
                      </a:cxn>
                      <a:cxn ang="0">
                        <a:pos x="35" y="1"/>
                      </a:cxn>
                      <a:cxn ang="0">
                        <a:pos x="26" y="2"/>
                      </a:cxn>
                      <a:cxn ang="0">
                        <a:pos x="18" y="3"/>
                      </a:cxn>
                      <a:cxn ang="0">
                        <a:pos x="9" y="4"/>
                      </a:cxn>
                      <a:cxn ang="0">
                        <a:pos x="8" y="8"/>
                      </a:cxn>
                      <a:cxn ang="0">
                        <a:pos x="6" y="11"/>
                      </a:cxn>
                      <a:cxn ang="0">
                        <a:pos x="4" y="14"/>
                      </a:cxn>
                      <a:cxn ang="0">
                        <a:pos x="0" y="16"/>
                      </a:cxn>
                      <a:cxn ang="0">
                        <a:pos x="7" y="15"/>
                      </a:cxn>
                      <a:cxn ang="0">
                        <a:pos x="15" y="13"/>
                      </a:cxn>
                      <a:cxn ang="0">
                        <a:pos x="21" y="12"/>
                      </a:cxn>
                      <a:cxn ang="0">
                        <a:pos x="29" y="11"/>
                      </a:cxn>
                      <a:cxn ang="0">
                        <a:pos x="36" y="10"/>
                      </a:cxn>
                      <a:cxn ang="0">
                        <a:pos x="49" y="9"/>
                      </a:cxn>
                      <a:cxn ang="0">
                        <a:pos x="62" y="8"/>
                      </a:cxn>
                      <a:cxn ang="0">
                        <a:pos x="77" y="7"/>
                      </a:cxn>
                      <a:cxn ang="0">
                        <a:pos x="91" y="6"/>
                      </a:cxn>
                      <a:cxn ang="0">
                        <a:pos x="105" y="6"/>
                      </a:cxn>
                      <a:cxn ang="0">
                        <a:pos x="117" y="7"/>
                      </a:cxn>
                      <a:cxn ang="0">
                        <a:pos x="125" y="9"/>
                      </a:cxn>
                      <a:cxn ang="0">
                        <a:pos x="134" y="11"/>
                      </a:cxn>
                      <a:cxn ang="0">
                        <a:pos x="144" y="13"/>
                      </a:cxn>
                      <a:cxn ang="0">
                        <a:pos x="154" y="16"/>
                      </a:cxn>
                      <a:cxn ang="0">
                        <a:pos x="162" y="17"/>
                      </a:cxn>
                      <a:cxn ang="0">
                        <a:pos x="171" y="19"/>
                      </a:cxn>
                    </a:cxnLst>
                    <a:pathLst>
                      <a:path w="173" h="20">
                        <a:moveTo>
                          <a:pt x="172" y="19"/>
                        </a:moveTo>
                        <a:lnTo>
                          <a:pt x="167" y="17"/>
                        </a:lnTo>
                        <a:lnTo>
                          <a:pt x="163" y="15"/>
                        </a:lnTo>
                        <a:lnTo>
                          <a:pt x="157" y="13"/>
                        </a:lnTo>
                        <a:lnTo>
                          <a:pt x="152" y="11"/>
                        </a:lnTo>
                        <a:lnTo>
                          <a:pt x="146" y="9"/>
                        </a:lnTo>
                        <a:lnTo>
                          <a:pt x="138" y="6"/>
                        </a:lnTo>
                        <a:lnTo>
                          <a:pt x="131" y="2"/>
                        </a:lnTo>
                        <a:lnTo>
                          <a:pt x="125" y="2"/>
                        </a:lnTo>
                        <a:lnTo>
                          <a:pt x="118" y="3"/>
                        </a:lnTo>
                        <a:lnTo>
                          <a:pt x="108" y="5"/>
                        </a:lnTo>
                        <a:lnTo>
                          <a:pt x="103" y="5"/>
                        </a:lnTo>
                        <a:lnTo>
                          <a:pt x="91" y="3"/>
                        </a:lnTo>
                        <a:lnTo>
                          <a:pt x="77" y="1"/>
                        </a:lnTo>
                        <a:lnTo>
                          <a:pt x="67" y="0"/>
                        </a:lnTo>
                        <a:lnTo>
                          <a:pt x="55" y="0"/>
                        </a:lnTo>
                        <a:lnTo>
                          <a:pt x="43" y="0"/>
                        </a:lnTo>
                        <a:lnTo>
                          <a:pt x="35" y="1"/>
                        </a:lnTo>
                        <a:lnTo>
                          <a:pt x="26" y="2"/>
                        </a:lnTo>
                        <a:lnTo>
                          <a:pt x="18" y="3"/>
                        </a:lnTo>
                        <a:lnTo>
                          <a:pt x="9" y="4"/>
                        </a:lnTo>
                        <a:lnTo>
                          <a:pt x="8" y="8"/>
                        </a:lnTo>
                        <a:lnTo>
                          <a:pt x="6" y="11"/>
                        </a:lnTo>
                        <a:lnTo>
                          <a:pt x="4" y="14"/>
                        </a:lnTo>
                        <a:lnTo>
                          <a:pt x="0" y="16"/>
                        </a:lnTo>
                        <a:lnTo>
                          <a:pt x="7" y="15"/>
                        </a:lnTo>
                        <a:lnTo>
                          <a:pt x="15" y="13"/>
                        </a:lnTo>
                        <a:lnTo>
                          <a:pt x="21" y="12"/>
                        </a:lnTo>
                        <a:lnTo>
                          <a:pt x="29" y="11"/>
                        </a:lnTo>
                        <a:lnTo>
                          <a:pt x="36" y="10"/>
                        </a:lnTo>
                        <a:lnTo>
                          <a:pt x="49" y="9"/>
                        </a:lnTo>
                        <a:lnTo>
                          <a:pt x="62" y="8"/>
                        </a:lnTo>
                        <a:lnTo>
                          <a:pt x="77" y="7"/>
                        </a:lnTo>
                        <a:lnTo>
                          <a:pt x="92" y="6"/>
                        </a:lnTo>
                        <a:lnTo>
                          <a:pt x="106" y="6"/>
                        </a:lnTo>
                        <a:lnTo>
                          <a:pt x="118" y="7"/>
                        </a:lnTo>
                        <a:lnTo>
                          <a:pt x="126" y="9"/>
                        </a:lnTo>
                        <a:lnTo>
                          <a:pt x="135" y="11"/>
                        </a:lnTo>
                        <a:lnTo>
                          <a:pt x="145" y="13"/>
                        </a:lnTo>
                        <a:lnTo>
                          <a:pt x="155" y="16"/>
                        </a:lnTo>
                        <a:lnTo>
                          <a:pt x="163" y="17"/>
                        </a:lnTo>
                        <a:lnTo>
                          <a:pt x="172" y="19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 w="9525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</p:grpSp>
        </p:grpSp>
      </p:grpSp>
      <p:sp>
        <p:nvSpPr>
          <p:cNvPr id="1031" name="Freeform 44"/>
          <p:cNvSpPr/>
          <p:nvPr userDrawn="1"/>
        </p:nvSpPr>
        <p:spPr>
          <a:xfrm>
            <a:off x="8609013" y="188913"/>
            <a:ext cx="390525" cy="149225"/>
          </a:xfrm>
          <a:custGeom>
            <a:avLst/>
            <a:gdLst/>
            <a:ahLst/>
            <a:cxnLst>
              <a:cxn ang="0">
                <a:pos x="11113" y="82550"/>
              </a:cxn>
              <a:cxn ang="0">
                <a:pos x="34925" y="76200"/>
              </a:cxn>
              <a:cxn ang="0">
                <a:pos x="60325" y="76200"/>
              </a:cxn>
              <a:cxn ang="0">
                <a:pos x="84138" y="79375"/>
              </a:cxn>
              <a:cxn ang="0">
                <a:pos x="109538" y="85725"/>
              </a:cxn>
              <a:cxn ang="0">
                <a:pos x="133350" y="93663"/>
              </a:cxn>
              <a:cxn ang="0">
                <a:pos x="157163" y="103188"/>
              </a:cxn>
              <a:cxn ang="0">
                <a:pos x="179388" y="114300"/>
              </a:cxn>
              <a:cxn ang="0">
                <a:pos x="196850" y="104775"/>
              </a:cxn>
              <a:cxn ang="0">
                <a:pos x="215900" y="76200"/>
              </a:cxn>
              <a:cxn ang="0">
                <a:pos x="238125" y="55563"/>
              </a:cxn>
              <a:cxn ang="0">
                <a:pos x="263525" y="38100"/>
              </a:cxn>
              <a:cxn ang="0">
                <a:pos x="290513" y="25400"/>
              </a:cxn>
              <a:cxn ang="0">
                <a:pos x="319088" y="14288"/>
              </a:cxn>
              <a:cxn ang="0">
                <a:pos x="347663" y="7938"/>
              </a:cxn>
              <a:cxn ang="0">
                <a:pos x="376238" y="1588"/>
              </a:cxn>
              <a:cxn ang="0">
                <a:pos x="376238" y="4763"/>
              </a:cxn>
              <a:cxn ang="0">
                <a:pos x="352425" y="17463"/>
              </a:cxn>
              <a:cxn ang="0">
                <a:pos x="328613" y="30163"/>
              </a:cxn>
              <a:cxn ang="0">
                <a:pos x="303213" y="44450"/>
              </a:cxn>
              <a:cxn ang="0">
                <a:pos x="280988" y="61913"/>
              </a:cxn>
              <a:cxn ang="0">
                <a:pos x="258763" y="80963"/>
              </a:cxn>
              <a:cxn ang="0">
                <a:pos x="241300" y="101600"/>
              </a:cxn>
              <a:cxn ang="0">
                <a:pos x="225425" y="125413"/>
              </a:cxn>
              <a:cxn ang="0">
                <a:pos x="214313" y="142875"/>
              </a:cxn>
              <a:cxn ang="0">
                <a:pos x="206375" y="147638"/>
              </a:cxn>
              <a:cxn ang="0">
                <a:pos x="195263" y="142875"/>
              </a:cxn>
              <a:cxn ang="0">
                <a:pos x="184150" y="138113"/>
              </a:cxn>
              <a:cxn ang="0">
                <a:pos x="169863" y="133350"/>
              </a:cxn>
              <a:cxn ang="0">
                <a:pos x="147638" y="123825"/>
              </a:cxn>
              <a:cxn ang="0">
                <a:pos x="125413" y="112713"/>
              </a:cxn>
              <a:cxn ang="0">
                <a:pos x="100013" y="101600"/>
              </a:cxn>
              <a:cxn ang="0">
                <a:pos x="74613" y="92075"/>
              </a:cxn>
              <a:cxn ang="0">
                <a:pos x="49213" y="85725"/>
              </a:cxn>
              <a:cxn ang="0">
                <a:pos x="26988" y="82550"/>
              </a:cxn>
              <a:cxn ang="0">
                <a:pos x="7938" y="84138"/>
              </a:cxn>
            </a:cxnLst>
            <a:pathLst>
              <a:path w="246" h="94">
                <a:moveTo>
                  <a:pt x="0" y="55"/>
                </a:moveTo>
                <a:lnTo>
                  <a:pt x="7" y="52"/>
                </a:lnTo>
                <a:lnTo>
                  <a:pt x="14" y="50"/>
                </a:lnTo>
                <a:lnTo>
                  <a:pt x="22" y="48"/>
                </a:lnTo>
                <a:lnTo>
                  <a:pt x="30" y="48"/>
                </a:lnTo>
                <a:lnTo>
                  <a:pt x="38" y="48"/>
                </a:lnTo>
                <a:lnTo>
                  <a:pt x="45" y="48"/>
                </a:lnTo>
                <a:lnTo>
                  <a:pt x="53" y="50"/>
                </a:lnTo>
                <a:lnTo>
                  <a:pt x="61" y="51"/>
                </a:lnTo>
                <a:lnTo>
                  <a:pt x="69" y="54"/>
                </a:lnTo>
                <a:lnTo>
                  <a:pt x="76" y="56"/>
                </a:lnTo>
                <a:lnTo>
                  <a:pt x="84" y="59"/>
                </a:lnTo>
                <a:lnTo>
                  <a:pt x="92" y="62"/>
                </a:lnTo>
                <a:lnTo>
                  <a:pt x="99" y="65"/>
                </a:lnTo>
                <a:lnTo>
                  <a:pt x="106" y="68"/>
                </a:lnTo>
                <a:lnTo>
                  <a:pt x="113" y="72"/>
                </a:lnTo>
                <a:lnTo>
                  <a:pt x="119" y="75"/>
                </a:lnTo>
                <a:lnTo>
                  <a:pt x="124" y="66"/>
                </a:lnTo>
                <a:lnTo>
                  <a:pt x="130" y="56"/>
                </a:lnTo>
                <a:lnTo>
                  <a:pt x="136" y="48"/>
                </a:lnTo>
                <a:lnTo>
                  <a:pt x="143" y="42"/>
                </a:lnTo>
                <a:lnTo>
                  <a:pt x="150" y="35"/>
                </a:lnTo>
                <a:lnTo>
                  <a:pt x="158" y="29"/>
                </a:lnTo>
                <a:lnTo>
                  <a:pt x="166" y="24"/>
                </a:lnTo>
                <a:lnTo>
                  <a:pt x="175" y="20"/>
                </a:lnTo>
                <a:lnTo>
                  <a:pt x="183" y="16"/>
                </a:lnTo>
                <a:lnTo>
                  <a:pt x="193" y="13"/>
                </a:lnTo>
                <a:lnTo>
                  <a:pt x="201" y="9"/>
                </a:lnTo>
                <a:lnTo>
                  <a:pt x="210" y="7"/>
                </a:lnTo>
                <a:lnTo>
                  <a:pt x="219" y="5"/>
                </a:lnTo>
                <a:lnTo>
                  <a:pt x="228" y="3"/>
                </a:lnTo>
                <a:lnTo>
                  <a:pt x="237" y="1"/>
                </a:lnTo>
                <a:lnTo>
                  <a:pt x="245" y="0"/>
                </a:lnTo>
                <a:lnTo>
                  <a:pt x="237" y="3"/>
                </a:lnTo>
                <a:lnTo>
                  <a:pt x="230" y="7"/>
                </a:lnTo>
                <a:lnTo>
                  <a:pt x="222" y="11"/>
                </a:lnTo>
                <a:lnTo>
                  <a:pt x="214" y="15"/>
                </a:lnTo>
                <a:lnTo>
                  <a:pt x="207" y="19"/>
                </a:lnTo>
                <a:lnTo>
                  <a:pt x="199" y="24"/>
                </a:lnTo>
                <a:lnTo>
                  <a:pt x="191" y="28"/>
                </a:lnTo>
                <a:lnTo>
                  <a:pt x="185" y="33"/>
                </a:lnTo>
                <a:lnTo>
                  <a:pt x="177" y="39"/>
                </a:lnTo>
                <a:lnTo>
                  <a:pt x="170" y="44"/>
                </a:lnTo>
                <a:lnTo>
                  <a:pt x="163" y="51"/>
                </a:lnTo>
                <a:lnTo>
                  <a:pt x="158" y="57"/>
                </a:lnTo>
                <a:lnTo>
                  <a:pt x="152" y="64"/>
                </a:lnTo>
                <a:lnTo>
                  <a:pt x="146" y="71"/>
                </a:lnTo>
                <a:lnTo>
                  <a:pt x="142" y="79"/>
                </a:lnTo>
                <a:lnTo>
                  <a:pt x="138" y="87"/>
                </a:lnTo>
                <a:lnTo>
                  <a:pt x="135" y="90"/>
                </a:lnTo>
                <a:lnTo>
                  <a:pt x="133" y="92"/>
                </a:lnTo>
                <a:lnTo>
                  <a:pt x="130" y="93"/>
                </a:lnTo>
                <a:lnTo>
                  <a:pt x="127" y="91"/>
                </a:lnTo>
                <a:lnTo>
                  <a:pt x="123" y="90"/>
                </a:lnTo>
                <a:lnTo>
                  <a:pt x="120" y="89"/>
                </a:lnTo>
                <a:lnTo>
                  <a:pt x="116" y="87"/>
                </a:lnTo>
                <a:lnTo>
                  <a:pt x="113" y="86"/>
                </a:lnTo>
                <a:lnTo>
                  <a:pt x="107" y="84"/>
                </a:lnTo>
                <a:lnTo>
                  <a:pt x="101" y="80"/>
                </a:lnTo>
                <a:lnTo>
                  <a:pt x="93" y="78"/>
                </a:lnTo>
                <a:lnTo>
                  <a:pt x="87" y="74"/>
                </a:lnTo>
                <a:lnTo>
                  <a:pt x="79" y="71"/>
                </a:lnTo>
                <a:lnTo>
                  <a:pt x="71" y="67"/>
                </a:lnTo>
                <a:lnTo>
                  <a:pt x="63" y="64"/>
                </a:lnTo>
                <a:lnTo>
                  <a:pt x="55" y="61"/>
                </a:lnTo>
                <a:lnTo>
                  <a:pt x="47" y="58"/>
                </a:lnTo>
                <a:lnTo>
                  <a:pt x="39" y="55"/>
                </a:lnTo>
                <a:lnTo>
                  <a:pt x="31" y="54"/>
                </a:lnTo>
                <a:lnTo>
                  <a:pt x="24" y="52"/>
                </a:lnTo>
                <a:lnTo>
                  <a:pt x="17" y="52"/>
                </a:lnTo>
                <a:lnTo>
                  <a:pt x="10" y="52"/>
                </a:lnTo>
                <a:lnTo>
                  <a:pt x="5" y="53"/>
                </a:lnTo>
                <a:lnTo>
                  <a:pt x="0" y="55"/>
                </a:lnTo>
              </a:path>
            </a:pathLst>
          </a:custGeom>
          <a:solidFill>
            <a:schemeClr val="tx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32" name="Freeform 45"/>
          <p:cNvSpPr/>
          <p:nvPr userDrawn="1"/>
        </p:nvSpPr>
        <p:spPr>
          <a:xfrm>
            <a:off x="8243888" y="476250"/>
            <a:ext cx="468312" cy="177800"/>
          </a:xfrm>
          <a:custGeom>
            <a:avLst/>
            <a:gdLst/>
            <a:ahLst/>
            <a:cxnLst>
              <a:cxn ang="0">
                <a:pos x="12700" y="98425"/>
              </a:cxn>
              <a:cxn ang="0">
                <a:pos x="41275" y="90488"/>
              </a:cxn>
              <a:cxn ang="0">
                <a:pos x="71437" y="90488"/>
              </a:cxn>
              <a:cxn ang="0">
                <a:pos x="100012" y="93663"/>
              </a:cxn>
              <a:cxn ang="0">
                <a:pos x="130175" y="101600"/>
              </a:cxn>
              <a:cxn ang="0">
                <a:pos x="158750" y="111125"/>
              </a:cxn>
              <a:cxn ang="0">
                <a:pos x="187325" y="122238"/>
              </a:cxn>
              <a:cxn ang="0">
                <a:pos x="214312" y="134938"/>
              </a:cxn>
              <a:cxn ang="0">
                <a:pos x="234950" y="123825"/>
              </a:cxn>
              <a:cxn ang="0">
                <a:pos x="258762" y="90488"/>
              </a:cxn>
              <a:cxn ang="0">
                <a:pos x="285750" y="65088"/>
              </a:cxn>
              <a:cxn ang="0">
                <a:pos x="315912" y="44450"/>
              </a:cxn>
              <a:cxn ang="0">
                <a:pos x="347662" y="30163"/>
              </a:cxn>
              <a:cxn ang="0">
                <a:pos x="382587" y="15875"/>
              </a:cxn>
              <a:cxn ang="0">
                <a:pos x="415925" y="7938"/>
              </a:cxn>
              <a:cxn ang="0">
                <a:pos x="450850" y="1588"/>
              </a:cxn>
              <a:cxn ang="0">
                <a:pos x="450850" y="4763"/>
              </a:cxn>
              <a:cxn ang="0">
                <a:pos x="422275" y="20638"/>
              </a:cxn>
              <a:cxn ang="0">
                <a:pos x="393700" y="34925"/>
              </a:cxn>
              <a:cxn ang="0">
                <a:pos x="363537" y="52388"/>
              </a:cxn>
              <a:cxn ang="0">
                <a:pos x="336550" y="73025"/>
              </a:cxn>
              <a:cxn ang="0">
                <a:pos x="309562" y="95250"/>
              </a:cxn>
              <a:cxn ang="0">
                <a:pos x="288925" y="120650"/>
              </a:cxn>
              <a:cxn ang="0">
                <a:pos x="269875" y="149225"/>
              </a:cxn>
              <a:cxn ang="0">
                <a:pos x="257175" y="169863"/>
              </a:cxn>
              <a:cxn ang="0">
                <a:pos x="247650" y="176213"/>
              </a:cxn>
              <a:cxn ang="0">
                <a:pos x="233362" y="169863"/>
              </a:cxn>
              <a:cxn ang="0">
                <a:pos x="220662" y="163513"/>
              </a:cxn>
              <a:cxn ang="0">
                <a:pos x="203200" y="158750"/>
              </a:cxn>
              <a:cxn ang="0">
                <a:pos x="176212" y="147638"/>
              </a:cxn>
              <a:cxn ang="0">
                <a:pos x="149225" y="133350"/>
              </a:cxn>
              <a:cxn ang="0">
                <a:pos x="119062" y="120650"/>
              </a:cxn>
              <a:cxn ang="0">
                <a:pos x="88900" y="109538"/>
              </a:cxn>
              <a:cxn ang="0">
                <a:pos x="58737" y="101600"/>
              </a:cxn>
              <a:cxn ang="0">
                <a:pos x="31750" y="98425"/>
              </a:cxn>
              <a:cxn ang="0">
                <a:pos x="9525" y="100013"/>
              </a:cxn>
            </a:cxnLst>
            <a:pathLst>
              <a:path w="295" h="112">
                <a:moveTo>
                  <a:pt x="0" y="65"/>
                </a:moveTo>
                <a:lnTo>
                  <a:pt x="8" y="62"/>
                </a:lnTo>
                <a:lnTo>
                  <a:pt x="16" y="59"/>
                </a:lnTo>
                <a:lnTo>
                  <a:pt x="26" y="57"/>
                </a:lnTo>
                <a:lnTo>
                  <a:pt x="36" y="57"/>
                </a:lnTo>
                <a:lnTo>
                  <a:pt x="45" y="57"/>
                </a:lnTo>
                <a:lnTo>
                  <a:pt x="54" y="57"/>
                </a:lnTo>
                <a:lnTo>
                  <a:pt x="63" y="59"/>
                </a:lnTo>
                <a:lnTo>
                  <a:pt x="73" y="60"/>
                </a:lnTo>
                <a:lnTo>
                  <a:pt x="82" y="64"/>
                </a:lnTo>
                <a:lnTo>
                  <a:pt x="91" y="66"/>
                </a:lnTo>
                <a:lnTo>
                  <a:pt x="100" y="70"/>
                </a:lnTo>
                <a:lnTo>
                  <a:pt x="110" y="74"/>
                </a:lnTo>
                <a:lnTo>
                  <a:pt x="118" y="77"/>
                </a:lnTo>
                <a:lnTo>
                  <a:pt x="127" y="81"/>
                </a:lnTo>
                <a:lnTo>
                  <a:pt x="135" y="85"/>
                </a:lnTo>
                <a:lnTo>
                  <a:pt x="142" y="89"/>
                </a:lnTo>
                <a:lnTo>
                  <a:pt x="148" y="78"/>
                </a:lnTo>
                <a:lnTo>
                  <a:pt x="156" y="66"/>
                </a:lnTo>
                <a:lnTo>
                  <a:pt x="163" y="57"/>
                </a:lnTo>
                <a:lnTo>
                  <a:pt x="171" y="50"/>
                </a:lnTo>
                <a:lnTo>
                  <a:pt x="180" y="41"/>
                </a:lnTo>
                <a:lnTo>
                  <a:pt x="189" y="34"/>
                </a:lnTo>
                <a:lnTo>
                  <a:pt x="199" y="28"/>
                </a:lnTo>
                <a:lnTo>
                  <a:pt x="210" y="23"/>
                </a:lnTo>
                <a:lnTo>
                  <a:pt x="219" y="19"/>
                </a:lnTo>
                <a:lnTo>
                  <a:pt x="231" y="15"/>
                </a:lnTo>
                <a:lnTo>
                  <a:pt x="241" y="10"/>
                </a:lnTo>
                <a:lnTo>
                  <a:pt x="252" y="8"/>
                </a:lnTo>
                <a:lnTo>
                  <a:pt x="262" y="5"/>
                </a:lnTo>
                <a:lnTo>
                  <a:pt x="273" y="3"/>
                </a:lnTo>
                <a:lnTo>
                  <a:pt x="284" y="1"/>
                </a:lnTo>
                <a:lnTo>
                  <a:pt x="294" y="0"/>
                </a:lnTo>
                <a:lnTo>
                  <a:pt x="284" y="3"/>
                </a:lnTo>
                <a:lnTo>
                  <a:pt x="276" y="8"/>
                </a:lnTo>
                <a:lnTo>
                  <a:pt x="266" y="13"/>
                </a:lnTo>
                <a:lnTo>
                  <a:pt x="256" y="17"/>
                </a:lnTo>
                <a:lnTo>
                  <a:pt x="248" y="22"/>
                </a:lnTo>
                <a:lnTo>
                  <a:pt x="238" y="28"/>
                </a:lnTo>
                <a:lnTo>
                  <a:pt x="229" y="33"/>
                </a:lnTo>
                <a:lnTo>
                  <a:pt x="222" y="39"/>
                </a:lnTo>
                <a:lnTo>
                  <a:pt x="212" y="46"/>
                </a:lnTo>
                <a:lnTo>
                  <a:pt x="204" y="52"/>
                </a:lnTo>
                <a:lnTo>
                  <a:pt x="195" y="60"/>
                </a:lnTo>
                <a:lnTo>
                  <a:pt x="189" y="68"/>
                </a:lnTo>
                <a:lnTo>
                  <a:pt x="182" y="76"/>
                </a:lnTo>
                <a:lnTo>
                  <a:pt x="175" y="84"/>
                </a:lnTo>
                <a:lnTo>
                  <a:pt x="170" y="94"/>
                </a:lnTo>
                <a:lnTo>
                  <a:pt x="165" y="103"/>
                </a:lnTo>
                <a:lnTo>
                  <a:pt x="162" y="107"/>
                </a:lnTo>
                <a:lnTo>
                  <a:pt x="159" y="109"/>
                </a:lnTo>
                <a:lnTo>
                  <a:pt x="156" y="111"/>
                </a:lnTo>
                <a:lnTo>
                  <a:pt x="152" y="108"/>
                </a:lnTo>
                <a:lnTo>
                  <a:pt x="147" y="107"/>
                </a:lnTo>
                <a:lnTo>
                  <a:pt x="144" y="106"/>
                </a:lnTo>
                <a:lnTo>
                  <a:pt x="139" y="103"/>
                </a:lnTo>
                <a:lnTo>
                  <a:pt x="135" y="102"/>
                </a:lnTo>
                <a:lnTo>
                  <a:pt x="128" y="100"/>
                </a:lnTo>
                <a:lnTo>
                  <a:pt x="121" y="95"/>
                </a:lnTo>
                <a:lnTo>
                  <a:pt x="111" y="93"/>
                </a:lnTo>
                <a:lnTo>
                  <a:pt x="104" y="88"/>
                </a:lnTo>
                <a:lnTo>
                  <a:pt x="94" y="84"/>
                </a:lnTo>
                <a:lnTo>
                  <a:pt x="85" y="79"/>
                </a:lnTo>
                <a:lnTo>
                  <a:pt x="75" y="76"/>
                </a:lnTo>
                <a:lnTo>
                  <a:pt x="66" y="72"/>
                </a:lnTo>
                <a:lnTo>
                  <a:pt x="56" y="69"/>
                </a:lnTo>
                <a:lnTo>
                  <a:pt x="46" y="65"/>
                </a:lnTo>
                <a:lnTo>
                  <a:pt x="37" y="64"/>
                </a:lnTo>
                <a:lnTo>
                  <a:pt x="28" y="62"/>
                </a:lnTo>
                <a:lnTo>
                  <a:pt x="20" y="62"/>
                </a:lnTo>
                <a:lnTo>
                  <a:pt x="12" y="62"/>
                </a:lnTo>
                <a:lnTo>
                  <a:pt x="6" y="63"/>
                </a:lnTo>
                <a:lnTo>
                  <a:pt x="0" y="65"/>
                </a:lnTo>
              </a:path>
            </a:pathLst>
          </a:custGeom>
          <a:solidFill>
            <a:schemeClr val="tx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aphicFrame>
        <p:nvGraphicFramePr>
          <p:cNvPr id="1033" name="Object 47"/>
          <p:cNvGraphicFramePr/>
          <p:nvPr userDrawn="1"/>
        </p:nvGraphicFramePr>
        <p:xfrm>
          <a:off x="152400" y="950913"/>
          <a:ext cx="8839200" cy="7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3" imgW="6858000" imgH="48895" progId="MS_ClipArt_Gallery.5">
                  <p:embed/>
                </p:oleObj>
              </mc:Choice>
              <mc:Fallback>
                <p:oleObj name="" r:id="rId13" imgW="6858000" imgH="48895" progId="MS_ClipArt_Gallery.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2400" y="950913"/>
                        <a:ext cx="8839200" cy="74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q"/>
        <a:defRPr sz="24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Ø"/>
        <a:defRPr sz="2800">
          <a:solidFill>
            <a:srgbClr val="000000"/>
          </a:solidFill>
          <a:latin typeface="Arial" panose="020B0604020202020204" pitchFamily="34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ü"/>
        <a:defRPr sz="2400">
          <a:solidFill>
            <a:srgbClr val="000000"/>
          </a:solidFill>
          <a:latin typeface="Arial" panose="020B0604020202020204" pitchFamily="34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000">
          <a:solidFill>
            <a:srgbClr val="000000"/>
          </a:solidFill>
          <a:latin typeface="Arial" panose="020B0604020202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000">
          <a:solidFill>
            <a:srgbClr val="000000"/>
          </a:solidFill>
          <a:latin typeface="Arial" panose="020B0604020202020204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000">
          <a:solidFill>
            <a:srgbClr val="000000"/>
          </a:solidFill>
          <a:latin typeface="Arial" panose="020B0604020202020204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000">
          <a:solidFill>
            <a:srgbClr val="000000"/>
          </a:solidFill>
          <a:latin typeface="Arial" panose="020B0604020202020204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000">
          <a:solidFill>
            <a:srgbClr val="000000"/>
          </a:solidFill>
          <a:latin typeface="Arial" panose="020B0604020202020204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000">
          <a:solidFill>
            <a:srgbClr val="000000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GIF"/><Relationship Id="rId1" Type="http://schemas.openxmlformats.org/officeDocument/2006/relationships/image" Target="../media/image4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GI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GIF"/><Relationship Id="rId1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.bin"/><Relationship Id="rId8" Type="http://schemas.openxmlformats.org/officeDocument/2006/relationships/image" Target="../media/image14.w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2.wmf"/><Relationship Id="rId30" Type="http://schemas.openxmlformats.org/officeDocument/2006/relationships/vmlDrawing" Target="../drawings/vmlDrawing3.vml"/><Relationship Id="rId3" Type="http://schemas.openxmlformats.org/officeDocument/2006/relationships/oleObject" Target="../embeddings/oleObject6.bin"/><Relationship Id="rId29" Type="http://schemas.openxmlformats.org/officeDocument/2006/relationships/slideLayout" Target="../slideLayouts/slideLayout12.xml"/><Relationship Id="rId28" Type="http://schemas.openxmlformats.org/officeDocument/2006/relationships/image" Target="../media/image24.wmf"/><Relationship Id="rId27" Type="http://schemas.openxmlformats.org/officeDocument/2006/relationships/oleObject" Target="../embeddings/oleObject18.bin"/><Relationship Id="rId26" Type="http://schemas.openxmlformats.org/officeDocument/2006/relationships/image" Target="../media/image23.wmf"/><Relationship Id="rId25" Type="http://schemas.openxmlformats.org/officeDocument/2006/relationships/oleObject" Target="../embeddings/oleObject17.bin"/><Relationship Id="rId24" Type="http://schemas.openxmlformats.org/officeDocument/2006/relationships/image" Target="../media/image22.wmf"/><Relationship Id="rId23" Type="http://schemas.openxmlformats.org/officeDocument/2006/relationships/oleObject" Target="../embeddings/oleObject16.bin"/><Relationship Id="rId22" Type="http://schemas.openxmlformats.org/officeDocument/2006/relationships/image" Target="../media/image21.wmf"/><Relationship Id="rId21" Type="http://schemas.openxmlformats.org/officeDocument/2006/relationships/oleObject" Target="../embeddings/oleObject15.bin"/><Relationship Id="rId20" Type="http://schemas.openxmlformats.org/officeDocument/2006/relationships/image" Target="../media/image20.wmf"/><Relationship Id="rId2" Type="http://schemas.openxmlformats.org/officeDocument/2006/relationships/image" Target="../media/image11.wmf"/><Relationship Id="rId19" Type="http://schemas.openxmlformats.org/officeDocument/2006/relationships/oleObject" Target="../embeddings/oleObject14.bin"/><Relationship Id="rId18" Type="http://schemas.openxmlformats.org/officeDocument/2006/relationships/image" Target="../media/image19.wmf"/><Relationship Id="rId17" Type="http://schemas.openxmlformats.org/officeDocument/2006/relationships/oleObject" Target="../embeddings/oleObject13.bin"/><Relationship Id="rId16" Type="http://schemas.openxmlformats.org/officeDocument/2006/relationships/image" Target="../media/image18.wmf"/><Relationship Id="rId15" Type="http://schemas.openxmlformats.org/officeDocument/2006/relationships/oleObject" Target="../embeddings/oleObject12.bin"/><Relationship Id="rId14" Type="http://schemas.openxmlformats.org/officeDocument/2006/relationships/image" Target="../media/image17.wmf"/><Relationship Id="rId13" Type="http://schemas.openxmlformats.org/officeDocument/2006/relationships/oleObject" Target="../embeddings/oleObject11.bin"/><Relationship Id="rId12" Type="http://schemas.openxmlformats.org/officeDocument/2006/relationships/image" Target="../media/image16.wmf"/><Relationship Id="rId11" Type="http://schemas.openxmlformats.org/officeDocument/2006/relationships/oleObject" Target="../embeddings/oleObject10.bin"/><Relationship Id="rId10" Type="http://schemas.openxmlformats.org/officeDocument/2006/relationships/image" Target="../media/image15.wmf"/><Relationship Id="rId1" Type="http://schemas.openxmlformats.org/officeDocument/2006/relationships/oleObject" Target="../embeddings/oleObject5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6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25.wmf"/><Relationship Id="rId1" Type="http://schemas.openxmlformats.org/officeDocument/2006/relationships/oleObject" Target="../embeddings/oleObject19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6.w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5.wmf"/><Relationship Id="rId1" Type="http://schemas.openxmlformats.org/officeDocument/2006/relationships/oleObject" Target="../embeddings/oleObject22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6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5.wmf"/><Relationship Id="rId1" Type="http://schemas.openxmlformats.org/officeDocument/2006/relationships/oleObject" Target="../embeddings/oleObject25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7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7.wmf"/><Relationship Id="rId6" Type="http://schemas.openxmlformats.org/officeDocument/2006/relationships/oleObject" Target="../embeddings/oleObject30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9.bin"/><Relationship Id="rId3" Type="http://schemas.openxmlformats.org/officeDocument/2006/relationships/image" Target="../media/image25.wmf"/><Relationship Id="rId2" Type="http://schemas.openxmlformats.org/officeDocument/2006/relationships/oleObject" Target="../embeddings/oleObject28.bin"/><Relationship Id="rId1" Type="http://schemas.openxmlformats.org/officeDocument/2006/relationships/image" Target="../media/image5.GI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GI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GI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GI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1676400" y="1676400"/>
            <a:ext cx="5715000" cy="1311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 eaLnBrk="0" hangingPunct="0">
              <a:buClrTx/>
              <a:buSzTx/>
              <a:buFontTx/>
              <a:buNone/>
              <a:defRPr/>
            </a:pPr>
            <a:r>
              <a:rPr kumimoji="1" lang="zh-CN" altLang="en-US" sz="8000" kern="1200" cap="none" spc="0" normalizeH="0" baseline="0" noProof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离 散 数 学</a:t>
            </a:r>
            <a:endParaRPr kumimoji="1" lang="zh-CN" altLang="en-US" sz="8000" kern="1200" cap="none" spc="0" normalizeH="0" baseline="0" noProof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900113" y="3429000"/>
            <a:ext cx="7416800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 eaLnBrk="0" hangingPunct="0">
              <a:buClrTx/>
              <a:buSzTx/>
              <a:buFontTx/>
              <a:buNone/>
              <a:defRPr/>
            </a:pPr>
            <a:r>
              <a:rPr kumimoji="1" lang="zh-CN" altLang="en-US" sz="4400" b="1" kern="1200" cap="none" spc="0" normalizeH="0" baseline="0" noProof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rPr>
              <a:t>第</a:t>
            </a:r>
            <a:r>
              <a:rPr kumimoji="1" lang="en-US" altLang="zh-CN" sz="4400" b="1" kern="1200" cap="none" spc="0" normalizeH="0" baseline="0" noProof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隶书" panose="02010800040101010101" pitchFamily="2" charset="-122"/>
                <a:cs typeface="+mn-cs"/>
              </a:rPr>
              <a:t>4</a:t>
            </a:r>
            <a:r>
              <a:rPr kumimoji="1" lang="zh-CN" altLang="en-US" sz="4400" b="1" kern="1200" cap="none" spc="0" normalizeH="0" baseline="0" noProof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rPr>
              <a:t>章 一阶逻辑基本概念</a:t>
            </a:r>
            <a:endParaRPr kumimoji="1" lang="en-US" altLang="zh-CN" sz="4400" b="1" kern="1200" cap="none" spc="0" normalizeH="0" baseline="0" noProof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量词及相关概念</a:t>
            </a:r>
            <a:endParaRPr lang="zh-CN" altLang="en-US" dirty="0"/>
          </a:p>
        </p:txBody>
      </p:sp>
      <p:sp>
        <p:nvSpPr>
          <p:cNvPr id="14541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marL="365125" indent="-274320" eaLnBrk="1" hangingPunct="1">
              <a:buNone/>
            </a:pP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量词（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quantifiers）</a:t>
            </a:r>
            <a:r>
              <a:rPr lang="zh-CN" altLang="en-US" dirty="0">
                <a:ea typeface="宋体" panose="02010600030101010101" pitchFamily="2" charset="-122"/>
              </a:rPr>
              <a:t>是表示个体常项或个体变项之间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数量关系</a:t>
            </a:r>
            <a:r>
              <a:rPr lang="zh-CN" altLang="en-US" dirty="0">
                <a:ea typeface="宋体" panose="02010600030101010101" pitchFamily="2" charset="-122"/>
              </a:rPr>
              <a:t>的词。</a:t>
            </a:r>
            <a:endParaRPr lang="zh-CN" altLang="en-US" dirty="0">
              <a:ea typeface="宋体" panose="02010600030101010101" pitchFamily="2" charset="-122"/>
            </a:endParaRPr>
          </a:p>
          <a:p>
            <a:pPr marL="365125" indent="-274320" eaLnBrk="1" hangingPunct="1">
              <a:buNone/>
            </a:pPr>
            <a:r>
              <a:rPr lang="en-US" altLang="zh-CN" dirty="0">
                <a:ea typeface="宋体" panose="02010600030101010101" pitchFamily="2" charset="-122"/>
              </a:rPr>
              <a:t>(1) 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全称量词</a:t>
            </a:r>
            <a:r>
              <a:rPr lang="zh-CN" altLang="en-US" dirty="0">
                <a:ea typeface="宋体" panose="02010600030101010101" pitchFamily="2" charset="-122"/>
              </a:rPr>
              <a:t>：符号化为“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zh-CN" altLang="en-US" dirty="0">
                <a:ea typeface="宋体" panose="02010600030101010101" pitchFamily="2" charset="-122"/>
              </a:rPr>
              <a:t>”</a:t>
            </a:r>
            <a:endParaRPr lang="zh-CN" altLang="en-US" dirty="0">
              <a:ea typeface="宋体" panose="02010600030101010101" pitchFamily="2" charset="-122"/>
            </a:endParaRPr>
          </a:p>
          <a:p>
            <a:pPr marL="365125" indent="-274320" eaLnBrk="1" hangingPunct="1"/>
            <a:r>
              <a:rPr lang="zh-CN" altLang="en-US" dirty="0">
                <a:ea typeface="宋体" panose="02010600030101010101" pitchFamily="2" charset="-122"/>
              </a:rPr>
              <a:t>日常生活和数学中所用的“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一切的</a:t>
            </a:r>
            <a:r>
              <a:rPr lang="zh-CN" altLang="en-US" dirty="0">
                <a:ea typeface="宋体" panose="02010600030101010101" pitchFamily="2" charset="-122"/>
              </a:rPr>
              <a:t>”、“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所有的</a:t>
            </a:r>
            <a:r>
              <a:rPr lang="zh-CN" altLang="en-US" dirty="0">
                <a:ea typeface="宋体" panose="02010600030101010101" pitchFamily="2" charset="-122"/>
              </a:rPr>
              <a:t>”、“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每一个</a:t>
            </a:r>
            <a:r>
              <a:rPr lang="zh-CN" altLang="en-US" dirty="0">
                <a:ea typeface="宋体" panose="02010600030101010101" pitchFamily="2" charset="-122"/>
              </a:rPr>
              <a:t>”、“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任意的</a:t>
            </a:r>
            <a:r>
              <a:rPr lang="zh-CN" altLang="en-US" dirty="0">
                <a:ea typeface="宋体" panose="02010600030101010101" pitchFamily="2" charset="-122"/>
              </a:rPr>
              <a:t>”、“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凡</a:t>
            </a:r>
            <a:r>
              <a:rPr lang="zh-CN" altLang="en-US" dirty="0">
                <a:ea typeface="宋体" panose="02010600030101010101" pitchFamily="2" charset="-122"/>
              </a:rPr>
              <a:t>”、“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都</a:t>
            </a:r>
            <a:r>
              <a:rPr lang="zh-CN" altLang="en-US" dirty="0">
                <a:ea typeface="宋体" panose="02010600030101010101" pitchFamily="2" charset="-122"/>
              </a:rPr>
              <a:t>”等词可统称为全称量词。</a:t>
            </a:r>
            <a:endParaRPr lang="zh-CN" altLang="en-US" dirty="0">
              <a:ea typeface="宋体" panose="02010600030101010101" pitchFamily="2" charset="-122"/>
            </a:endParaRPr>
          </a:p>
          <a:p>
            <a:pPr marL="365125" indent="-274320" eaLnBrk="1" hangingPunct="1"/>
            <a:r>
              <a:rPr lang="en-US" altLang="zh-CN" i="1" dirty="0">
                <a:ea typeface="宋体" panose="02010600030101010101" pitchFamily="2" charset="-122"/>
              </a:rPr>
              <a:t>x </a:t>
            </a:r>
            <a:r>
              <a:rPr lang="zh-CN" altLang="en-US" dirty="0">
                <a:ea typeface="宋体" panose="02010600030101010101" pitchFamily="2" charset="-122"/>
              </a:rPr>
              <a:t>表示个体域里的所有个体，</a:t>
            </a: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F(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) </a:t>
            </a:r>
            <a:r>
              <a:rPr lang="zh-CN" altLang="en-US" dirty="0">
                <a:ea typeface="宋体" panose="02010600030101010101" pitchFamily="2" charset="-122"/>
              </a:rPr>
              <a:t>表示个体域里所有个体都有性质 </a:t>
            </a:r>
            <a:r>
              <a:rPr lang="en-US" altLang="zh-CN" dirty="0">
                <a:ea typeface="宋体" panose="02010600030101010101" pitchFamily="2" charset="-122"/>
              </a:rPr>
              <a:t>F。</a:t>
            </a:r>
            <a:endParaRPr lang="en-US" altLang="zh-CN" dirty="0">
              <a:ea typeface="宋体" panose="02010600030101010101" pitchFamily="2" charset="-122"/>
            </a:endParaRPr>
          </a:p>
          <a:p>
            <a:pPr marL="365125" indent="-274320" eaLnBrk="1" hangingPunct="1">
              <a:buNone/>
            </a:pPr>
            <a:r>
              <a:rPr lang="en-US" altLang="zh-CN" dirty="0">
                <a:ea typeface="宋体" panose="02010600030101010101" pitchFamily="2" charset="-122"/>
              </a:rPr>
              <a:t>(2)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存在量词</a:t>
            </a:r>
            <a:r>
              <a:rPr lang="zh-CN" altLang="en-US" dirty="0">
                <a:ea typeface="宋体" panose="02010600030101010101" pitchFamily="2" charset="-122"/>
              </a:rPr>
              <a:t>：符号化为“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zh-CN" altLang="en-US" dirty="0">
                <a:ea typeface="宋体" panose="02010600030101010101" pitchFamily="2" charset="-122"/>
              </a:rPr>
              <a:t>”</a:t>
            </a:r>
            <a:endParaRPr lang="zh-CN" altLang="en-US" dirty="0">
              <a:ea typeface="宋体" panose="02010600030101010101" pitchFamily="2" charset="-122"/>
            </a:endParaRPr>
          </a:p>
          <a:p>
            <a:pPr marL="365125" indent="-274320" eaLnBrk="1" hangingPunct="1"/>
            <a:r>
              <a:rPr lang="zh-CN" altLang="en-US" dirty="0">
                <a:ea typeface="宋体" panose="02010600030101010101" pitchFamily="2" charset="-122"/>
              </a:rPr>
              <a:t>日常生活和数学中所用的“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存在</a:t>
            </a:r>
            <a:r>
              <a:rPr lang="zh-CN" altLang="en-US" dirty="0">
                <a:ea typeface="宋体" panose="02010600030101010101" pitchFamily="2" charset="-122"/>
              </a:rPr>
              <a:t>”、“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有一个</a:t>
            </a:r>
            <a:r>
              <a:rPr lang="zh-CN" altLang="en-US" dirty="0">
                <a:ea typeface="宋体" panose="02010600030101010101" pitchFamily="2" charset="-122"/>
              </a:rPr>
              <a:t>”、“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有的</a:t>
            </a:r>
            <a:r>
              <a:rPr lang="zh-CN" altLang="en-US" dirty="0">
                <a:ea typeface="宋体" panose="02010600030101010101" pitchFamily="2" charset="-122"/>
              </a:rPr>
              <a:t>”、“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至少有一个</a:t>
            </a:r>
            <a:r>
              <a:rPr lang="zh-CN" altLang="en-US" dirty="0">
                <a:ea typeface="宋体" panose="02010600030101010101" pitchFamily="2" charset="-122"/>
              </a:rPr>
              <a:t>”等词统称为存在量词。</a:t>
            </a:r>
            <a:endParaRPr lang="zh-CN" altLang="en-US" dirty="0">
              <a:ea typeface="宋体" panose="02010600030101010101" pitchFamily="2" charset="-122"/>
            </a:endParaRPr>
          </a:p>
          <a:p>
            <a:pPr marL="365125" indent="-274320" eaLnBrk="1" hangingPunct="1"/>
            <a:r>
              <a:rPr lang="en-US" altLang="zh-CN" dirty="0">
                <a:ea typeface="宋体" panose="02010600030101010101" pitchFamily="2" charset="-122"/>
              </a:rPr>
              <a:t>y</a:t>
            </a:r>
            <a:r>
              <a:rPr lang="zh-CN" altLang="en-US" dirty="0">
                <a:ea typeface="宋体" panose="02010600030101010101" pitchFamily="2" charset="-122"/>
              </a:rPr>
              <a:t>表示个体域里有的个体，</a:t>
            </a: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ea typeface="宋体" panose="02010600030101010101" pitchFamily="2" charset="-122"/>
              </a:rPr>
              <a:t>y</a:t>
            </a:r>
            <a:r>
              <a:rPr lang="en-US" altLang="zh-CN" dirty="0">
                <a:ea typeface="宋体" panose="02010600030101010101" pitchFamily="2" charset="-122"/>
              </a:rPr>
              <a:t>G(</a:t>
            </a:r>
            <a:r>
              <a:rPr lang="en-US" altLang="zh-CN" i="1" dirty="0">
                <a:ea typeface="宋体" panose="02010600030101010101" pitchFamily="2" charset="-122"/>
              </a:rPr>
              <a:t>y</a:t>
            </a:r>
            <a:r>
              <a:rPr lang="en-US" altLang="zh-CN" dirty="0">
                <a:ea typeface="宋体" panose="02010600030101010101" pitchFamily="2" charset="-122"/>
              </a:rPr>
              <a:t>) </a:t>
            </a:r>
            <a:r>
              <a:rPr lang="zh-CN" altLang="en-US" dirty="0">
                <a:ea typeface="宋体" panose="02010600030101010101" pitchFamily="2" charset="-122"/>
              </a:rPr>
              <a:t>表示个体域里存在个体具有性质 </a:t>
            </a:r>
            <a:r>
              <a:rPr lang="en-US" altLang="zh-CN" dirty="0">
                <a:ea typeface="宋体" panose="02010600030101010101" pitchFamily="2" charset="-122"/>
              </a:rPr>
              <a:t>G </a:t>
            </a:r>
            <a:r>
              <a:rPr lang="zh-CN" altLang="en-US" dirty="0">
                <a:ea typeface="宋体" panose="02010600030101010101" pitchFamily="2" charset="-122"/>
              </a:rPr>
              <a:t>。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5411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charRg st="37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5411">
                                            <p:txEl>
                                              <p:charRg st="37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charRg st="54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5411">
                                            <p:txEl>
                                              <p:charRg st="54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charRg st="108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5411">
                                            <p:txEl>
                                              <p:charRg st="108" end="1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charRg st="147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5411">
                                            <p:txEl>
                                              <p:charRg st="147" end="1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charRg st="163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5411">
                                            <p:txEl>
                                              <p:charRg st="163" end="2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charRg st="208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5411">
                                            <p:txEl>
                                              <p:charRg st="208" end="2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4.2</a:t>
            </a:r>
            <a:endParaRPr lang="en-US" altLang="zh-CN" dirty="0"/>
          </a:p>
        </p:txBody>
      </p:sp>
      <p:sp>
        <p:nvSpPr>
          <p:cNvPr id="13315" name="Rectangle 3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2328863"/>
          </a:xfrm>
          <a:solidFill>
            <a:srgbClr val="CCFFCC">
              <a:alpha val="100000"/>
            </a:srgbClr>
          </a:solidFill>
          <a:ln w="28575">
            <a:solidFill>
              <a:srgbClr val="0000FF">
                <a:alpha val="100000"/>
              </a:srgbClr>
            </a:solidFill>
            <a:miter lim="800000"/>
          </a:ln>
        </p:spPr>
        <p:txBody>
          <a:bodyPr vert="horz" wrap="square" lIns="91440" tIns="45720" rIns="91440" bIns="45720" anchor="t"/>
          <a:p>
            <a:pPr marL="0" indent="0" eaLnBrk="1" hangingPunct="1">
              <a:buNone/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在个体域分别限制为(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a)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和(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b)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条件时，将下面两个命题符号化: 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(1) 凡人都呼吸。 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(2) 有的人用左手写字。 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其中：(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a)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个体域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D</a:t>
            </a:r>
            <a:r>
              <a:rPr lang="en-US" altLang="zh-CN" baseline="-25000" dirty="0">
                <a:solidFill>
                  <a:schemeClr val="tx2"/>
                </a:solidFill>
                <a:ea typeface="宋体" panose="02010600030101010101" pitchFamily="2" charset="-122"/>
              </a:rPr>
              <a:t>1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为人类集合；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            (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b)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个体域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D</a:t>
            </a:r>
            <a:r>
              <a:rPr lang="en-US" altLang="zh-CN" baseline="-25000" dirty="0">
                <a:solidFill>
                  <a:schemeClr val="tx2"/>
                </a:solidFill>
                <a:ea typeface="宋体" panose="02010600030101010101" pitchFamily="2" charset="-122"/>
              </a:rPr>
              <a:t>2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为全总个体域。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146436" name="Rectangle 4"/>
          <p:cNvSpPr/>
          <p:nvPr/>
        </p:nvSpPr>
        <p:spPr>
          <a:xfrm>
            <a:off x="152400" y="3538538"/>
            <a:ext cx="8686800" cy="324326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8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24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10000"/>
              </a:spcBef>
              <a:buNone/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(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a)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个体域为人类集合。</a:t>
            </a:r>
            <a:endParaRPr lang="en-US" altLang="zh-CN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342900" lvl="0" indent="-342900" eaLnBrk="1" hangingPunct="1">
              <a:spcBef>
                <a:spcPct val="10000"/>
              </a:spcBef>
              <a:buNone/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    令 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F(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):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呼吸。	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G(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):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用左手写字。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342900" lvl="0" indent="-342900" eaLnBrk="1" hangingPunct="1">
              <a:spcBef>
                <a:spcPct val="10000"/>
              </a:spcBef>
              <a:buNone/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(1) 在个体域中除了人外，再无别的东西，因而“凡人都呼吸”应符号化为 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342900" lvl="0" indent="-342900" eaLnBrk="1" hangingPunct="1">
              <a:spcBef>
                <a:spcPct val="10000"/>
              </a:spcBef>
              <a:buNone/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          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 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F(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                			</a:t>
            </a:r>
            <a:endParaRPr lang="en-US" altLang="zh-CN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342900" lvl="0" indent="-342900" eaLnBrk="1" hangingPunct="1">
              <a:spcBef>
                <a:spcPct val="10000"/>
              </a:spcBef>
              <a:buNone/>
            </a:pP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(2)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在个体域中除了人外，再无别的东西，因而“有的人用左手写字”符号化为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342900" lvl="0" indent="-342900" eaLnBrk="1" hangingPunct="1">
              <a:spcBef>
                <a:spcPct val="10000"/>
              </a:spcBef>
              <a:buNone/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 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 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G(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 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6436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>
                                            <p:txEl>
                                              <p:charRg st="13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6436">
                                            <p:txEl>
                                              <p:charRg st="13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>
                                            <p:txEl>
                                              <p:charRg st="46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6436">
                                            <p:txEl>
                                              <p:charRg st="46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>
                                            <p:txEl>
                                              <p:charRg st="83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6436">
                                            <p:txEl>
                                              <p:charRg st="83" end="1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>
                                            <p:txEl>
                                              <p:charRg st="121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6436">
                                            <p:txEl>
                                              <p:charRg st="121" end="1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>
                                            <p:txEl>
                                              <p:charRg st="159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6436">
                                            <p:txEl>
                                              <p:charRg st="159" end="1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4.2</a:t>
            </a:r>
            <a:endParaRPr lang="en-US" altLang="zh-CN" dirty="0"/>
          </a:p>
        </p:txBody>
      </p:sp>
      <p:sp>
        <p:nvSpPr>
          <p:cNvPr id="148483" name="Rectangle 3"/>
          <p:cNvSpPr>
            <a:spLocks noGrp="1"/>
          </p:cNvSpPr>
          <p:nvPr>
            <p:ph idx="1"/>
          </p:nvPr>
        </p:nvSpPr>
        <p:spPr>
          <a:xfrm>
            <a:off x="457200" y="1176338"/>
            <a:ext cx="8229600" cy="3167062"/>
          </a:xfrm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(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b)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个体域为全总个体域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。</a:t>
            </a:r>
            <a:endParaRPr lang="en-US" altLang="zh-CN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  即除人外，还有万物，所以必须考虑将人先分离出来。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  令 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F(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):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呼吸。	 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G(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):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用左手写字。  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M(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):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是人。 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(1) “凡人都呼吸”应符号化为 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           	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 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(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M(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)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→ 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F(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 )</a:t>
            </a:r>
            <a:endParaRPr lang="en-US" altLang="zh-CN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(2)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“有的人用左手写字”符号化为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 	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 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(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M(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)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∧ 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G(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 )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148484" name="Rectangle 4"/>
          <p:cNvSpPr/>
          <p:nvPr/>
        </p:nvSpPr>
        <p:spPr>
          <a:xfrm>
            <a:off x="914400" y="4800600"/>
            <a:ext cx="7924800" cy="1431925"/>
          </a:xfrm>
          <a:prstGeom prst="rect">
            <a:avLst/>
          </a:prstGeom>
          <a:solidFill>
            <a:srgbClr val="CCFFFF"/>
          </a:solidFill>
          <a:ln w="2540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8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24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274955" lvl="0" indent="-274955"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在使用全总个体域时，要将人从其他事物中区别出来，为此引进了谓词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M(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)，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称为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特性谓词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。</a:t>
            </a:r>
            <a:endParaRPr lang="zh-CN" altLang="en-US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274955" lvl="0" indent="-274955"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同一命题在不同的个体域中符号化的形式可能不同。</a:t>
            </a:r>
            <a:endParaRPr lang="zh-CN" altLang="en-US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148485" name="Picture 5" descr="GIF-39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25" y="4800600"/>
            <a:ext cx="714375" cy="914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8483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charRg st="14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8483">
                                            <p:txEl>
                                              <p:charRg st="14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charRg st="41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8483">
                                            <p:txEl>
                                              <p:charRg st="41" end="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charRg st="87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8483">
                                            <p:txEl>
                                              <p:charRg st="87" end="1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charRg st="105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8483">
                                            <p:txEl>
                                              <p:charRg st="105" end="1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charRg st="136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8483">
                                            <p:txEl>
                                              <p:charRg st="136" end="1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charRg st="155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8483">
                                            <p:txEl>
                                              <p:charRg st="155" end="1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>
                                            <p:txEl>
                                              <p:charRg st="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48484">
                                            <p:txEl>
                                              <p:charRg st="0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>
                                            <p:txEl>
                                              <p:charRg st="45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48484">
                                            <p:txEl>
                                              <p:charRg st="45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 build="p"/>
      <p:bldP spid="148484" grpId="0" animBg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讨论</a:t>
            </a:r>
            <a:endParaRPr lang="zh-CN" altLang="en-US" dirty="0"/>
          </a:p>
        </p:txBody>
      </p:sp>
      <p:grpSp>
        <p:nvGrpSpPr>
          <p:cNvPr id="15363" name="Group 4"/>
          <p:cNvGrpSpPr/>
          <p:nvPr/>
        </p:nvGrpSpPr>
        <p:grpSpPr>
          <a:xfrm>
            <a:off x="304800" y="1447800"/>
            <a:ext cx="1281113" cy="1323975"/>
            <a:chOff x="249" y="799"/>
            <a:chExt cx="1225" cy="1316"/>
          </a:xfrm>
        </p:grpSpPr>
        <p:pic>
          <p:nvPicPr>
            <p:cNvPr id="15368" name="Picture 5" descr="PE01561_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49" y="935"/>
              <a:ext cx="1225" cy="717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15369" name="Group 6"/>
            <p:cNvGrpSpPr/>
            <p:nvPr/>
          </p:nvGrpSpPr>
          <p:grpSpPr>
            <a:xfrm>
              <a:off x="427" y="799"/>
              <a:ext cx="862" cy="1316"/>
              <a:chOff x="4694" y="2115"/>
              <a:chExt cx="519" cy="1170"/>
            </a:xfrm>
          </p:grpSpPr>
          <p:sp>
            <p:nvSpPr>
              <p:cNvPr id="15370" name="Freeform 7"/>
              <p:cNvSpPr/>
              <p:nvPr/>
            </p:nvSpPr>
            <p:spPr>
              <a:xfrm>
                <a:off x="4694" y="2115"/>
                <a:ext cx="519" cy="855"/>
              </a:xfrm>
              <a:custGeom>
                <a:avLst/>
                <a:gdLst>
                  <a:gd name="txL" fmla="*/ 0 w 730"/>
                  <a:gd name="txT" fmla="*/ 0 h 1345"/>
                  <a:gd name="txR" fmla="*/ 730 w 730"/>
                  <a:gd name="txB" fmla="*/ 1345 h 1345"/>
                </a:gdLst>
                <a:ahLst/>
                <a:cxnLst>
                  <a:cxn ang="0">
                    <a:pos x="4" y="7"/>
                  </a:cxn>
                  <a:cxn ang="0">
                    <a:pos x="4" y="7"/>
                  </a:cxn>
                  <a:cxn ang="0">
                    <a:pos x="5" y="7"/>
                  </a:cxn>
                  <a:cxn ang="0">
                    <a:pos x="6" y="8"/>
                  </a:cxn>
                  <a:cxn ang="0">
                    <a:pos x="8" y="9"/>
                  </a:cxn>
                  <a:cxn ang="0">
                    <a:pos x="9" y="10"/>
                  </a:cxn>
                  <a:cxn ang="0">
                    <a:pos x="9" y="11"/>
                  </a:cxn>
                  <a:cxn ang="0">
                    <a:pos x="8" y="13"/>
                  </a:cxn>
                  <a:cxn ang="0">
                    <a:pos x="7" y="13"/>
                  </a:cxn>
                  <a:cxn ang="0">
                    <a:pos x="6" y="14"/>
                  </a:cxn>
                  <a:cxn ang="0">
                    <a:pos x="3" y="13"/>
                  </a:cxn>
                  <a:cxn ang="0">
                    <a:pos x="1" y="13"/>
                  </a:cxn>
                  <a:cxn ang="0">
                    <a:pos x="1" y="11"/>
                  </a:cxn>
                  <a:cxn ang="0">
                    <a:pos x="1" y="10"/>
                  </a:cxn>
                  <a:cxn ang="0">
                    <a:pos x="1" y="8"/>
                  </a:cxn>
                  <a:cxn ang="0">
                    <a:pos x="1" y="7"/>
                  </a:cxn>
                  <a:cxn ang="0">
                    <a:pos x="2" y="5"/>
                  </a:cxn>
                  <a:cxn ang="0">
                    <a:pos x="4" y="4"/>
                  </a:cxn>
                  <a:cxn ang="0">
                    <a:pos x="6" y="3"/>
                  </a:cxn>
                  <a:cxn ang="0">
                    <a:pos x="10" y="1"/>
                  </a:cxn>
                  <a:cxn ang="0">
                    <a:pos x="13" y="1"/>
                  </a:cxn>
                  <a:cxn ang="0">
                    <a:pos x="17" y="1"/>
                  </a:cxn>
                  <a:cxn ang="0">
                    <a:pos x="21" y="1"/>
                  </a:cxn>
                  <a:cxn ang="0">
                    <a:pos x="24" y="1"/>
                  </a:cxn>
                  <a:cxn ang="0">
                    <a:pos x="27" y="1"/>
                  </a:cxn>
                  <a:cxn ang="0">
                    <a:pos x="29" y="2"/>
                  </a:cxn>
                  <a:cxn ang="0">
                    <a:pos x="31" y="3"/>
                  </a:cxn>
                  <a:cxn ang="0">
                    <a:pos x="33" y="4"/>
                  </a:cxn>
                  <a:cxn ang="0">
                    <a:pos x="33" y="6"/>
                  </a:cxn>
                  <a:cxn ang="0">
                    <a:pos x="34" y="7"/>
                  </a:cxn>
                  <a:cxn ang="0">
                    <a:pos x="34" y="10"/>
                  </a:cxn>
                  <a:cxn ang="0">
                    <a:pos x="32" y="13"/>
                  </a:cxn>
                  <a:cxn ang="0">
                    <a:pos x="29" y="15"/>
                  </a:cxn>
                  <a:cxn ang="0">
                    <a:pos x="27" y="16"/>
                  </a:cxn>
                  <a:cxn ang="0">
                    <a:pos x="26" y="17"/>
                  </a:cxn>
                  <a:cxn ang="0">
                    <a:pos x="23" y="17"/>
                  </a:cxn>
                  <a:cxn ang="0">
                    <a:pos x="21" y="18"/>
                  </a:cxn>
                  <a:cxn ang="0">
                    <a:pos x="20" y="20"/>
                  </a:cxn>
                  <a:cxn ang="0">
                    <a:pos x="20" y="23"/>
                  </a:cxn>
                  <a:cxn ang="0">
                    <a:pos x="17" y="20"/>
                  </a:cxn>
                  <a:cxn ang="0">
                    <a:pos x="18" y="16"/>
                  </a:cxn>
                  <a:cxn ang="0">
                    <a:pos x="21" y="14"/>
                  </a:cxn>
                  <a:cxn ang="0">
                    <a:pos x="23" y="11"/>
                  </a:cxn>
                  <a:cxn ang="0">
                    <a:pos x="24" y="8"/>
                  </a:cxn>
                  <a:cxn ang="0">
                    <a:pos x="24" y="7"/>
                  </a:cxn>
                  <a:cxn ang="0">
                    <a:pos x="23" y="6"/>
                  </a:cxn>
                  <a:cxn ang="0">
                    <a:pos x="23" y="5"/>
                  </a:cxn>
                  <a:cxn ang="0">
                    <a:pos x="22" y="4"/>
                  </a:cxn>
                  <a:cxn ang="0">
                    <a:pos x="21" y="3"/>
                  </a:cxn>
                  <a:cxn ang="0">
                    <a:pos x="19" y="3"/>
                  </a:cxn>
                  <a:cxn ang="0">
                    <a:pos x="16" y="3"/>
                  </a:cxn>
                  <a:cxn ang="0">
                    <a:pos x="14" y="2"/>
                  </a:cxn>
                  <a:cxn ang="0">
                    <a:pos x="12" y="3"/>
                  </a:cxn>
                  <a:cxn ang="0">
                    <a:pos x="11" y="3"/>
                  </a:cxn>
                  <a:cxn ang="0">
                    <a:pos x="9" y="3"/>
                  </a:cxn>
                  <a:cxn ang="0">
                    <a:pos x="7" y="4"/>
                  </a:cxn>
                  <a:cxn ang="0">
                    <a:pos x="6" y="4"/>
                  </a:cxn>
                  <a:cxn ang="0">
                    <a:pos x="5" y="6"/>
                  </a:cxn>
                  <a:cxn ang="0">
                    <a:pos x="4" y="6"/>
                  </a:cxn>
                  <a:cxn ang="0">
                    <a:pos x="4" y="7"/>
                  </a:cxn>
                </a:cxnLst>
                <a:rect l="txL" t="txT" r="txR" b="txB"/>
                <a:pathLst>
                  <a:path w="730" h="1345">
                    <a:moveTo>
                      <a:pt x="88" y="428"/>
                    </a:moveTo>
                    <a:lnTo>
                      <a:pt x="89" y="428"/>
                    </a:lnTo>
                    <a:lnTo>
                      <a:pt x="88" y="428"/>
                    </a:lnTo>
                    <a:lnTo>
                      <a:pt x="87" y="428"/>
                    </a:lnTo>
                    <a:lnTo>
                      <a:pt x="88" y="428"/>
                    </a:lnTo>
                    <a:lnTo>
                      <a:pt x="108" y="432"/>
                    </a:lnTo>
                    <a:lnTo>
                      <a:pt x="126" y="441"/>
                    </a:lnTo>
                    <a:lnTo>
                      <a:pt x="145" y="459"/>
                    </a:lnTo>
                    <a:lnTo>
                      <a:pt x="160" y="482"/>
                    </a:lnTo>
                    <a:lnTo>
                      <a:pt x="174" y="511"/>
                    </a:lnTo>
                    <a:lnTo>
                      <a:pt x="183" y="543"/>
                    </a:lnTo>
                    <a:lnTo>
                      <a:pt x="190" y="577"/>
                    </a:lnTo>
                    <a:lnTo>
                      <a:pt x="192" y="615"/>
                    </a:lnTo>
                    <a:lnTo>
                      <a:pt x="190" y="653"/>
                    </a:lnTo>
                    <a:lnTo>
                      <a:pt x="184" y="689"/>
                    </a:lnTo>
                    <a:lnTo>
                      <a:pt x="176" y="723"/>
                    </a:lnTo>
                    <a:lnTo>
                      <a:pt x="163" y="752"/>
                    </a:lnTo>
                    <a:lnTo>
                      <a:pt x="149" y="775"/>
                    </a:lnTo>
                    <a:lnTo>
                      <a:pt x="133" y="793"/>
                    </a:lnTo>
                    <a:lnTo>
                      <a:pt x="115" y="802"/>
                    </a:lnTo>
                    <a:lnTo>
                      <a:pt x="96" y="804"/>
                    </a:lnTo>
                    <a:lnTo>
                      <a:pt x="68" y="793"/>
                    </a:lnTo>
                    <a:lnTo>
                      <a:pt x="46" y="775"/>
                    </a:lnTo>
                    <a:lnTo>
                      <a:pt x="28" y="748"/>
                    </a:lnTo>
                    <a:lnTo>
                      <a:pt x="16" y="716"/>
                    </a:lnTo>
                    <a:lnTo>
                      <a:pt x="8" y="680"/>
                    </a:lnTo>
                    <a:lnTo>
                      <a:pt x="3" y="640"/>
                    </a:lnTo>
                    <a:lnTo>
                      <a:pt x="1" y="597"/>
                    </a:lnTo>
                    <a:lnTo>
                      <a:pt x="0" y="552"/>
                    </a:lnTo>
                    <a:lnTo>
                      <a:pt x="2" y="500"/>
                    </a:lnTo>
                    <a:lnTo>
                      <a:pt x="6" y="448"/>
                    </a:lnTo>
                    <a:lnTo>
                      <a:pt x="16" y="396"/>
                    </a:lnTo>
                    <a:lnTo>
                      <a:pt x="28" y="347"/>
                    </a:lnTo>
                    <a:lnTo>
                      <a:pt x="44" y="299"/>
                    </a:lnTo>
                    <a:lnTo>
                      <a:pt x="64" y="254"/>
                    </a:lnTo>
                    <a:lnTo>
                      <a:pt x="86" y="209"/>
                    </a:lnTo>
                    <a:lnTo>
                      <a:pt x="112" y="171"/>
                    </a:lnTo>
                    <a:lnTo>
                      <a:pt x="140" y="133"/>
                    </a:lnTo>
                    <a:lnTo>
                      <a:pt x="172" y="101"/>
                    </a:lnTo>
                    <a:lnTo>
                      <a:pt x="207" y="72"/>
                    </a:lnTo>
                    <a:lnTo>
                      <a:pt x="244" y="47"/>
                    </a:lnTo>
                    <a:lnTo>
                      <a:pt x="283" y="27"/>
                    </a:lnTo>
                    <a:lnTo>
                      <a:pt x="326" y="11"/>
                    </a:lnTo>
                    <a:lnTo>
                      <a:pt x="371" y="2"/>
                    </a:lnTo>
                    <a:lnTo>
                      <a:pt x="418" y="0"/>
                    </a:lnTo>
                    <a:lnTo>
                      <a:pt x="453" y="2"/>
                    </a:lnTo>
                    <a:lnTo>
                      <a:pt x="487" y="9"/>
                    </a:lnTo>
                    <a:lnTo>
                      <a:pt x="519" y="22"/>
                    </a:lnTo>
                    <a:lnTo>
                      <a:pt x="549" y="38"/>
                    </a:lnTo>
                    <a:lnTo>
                      <a:pt x="577" y="58"/>
                    </a:lnTo>
                    <a:lnTo>
                      <a:pt x="602" y="81"/>
                    </a:lnTo>
                    <a:lnTo>
                      <a:pt x="625" y="108"/>
                    </a:lnTo>
                    <a:lnTo>
                      <a:pt x="647" y="140"/>
                    </a:lnTo>
                    <a:lnTo>
                      <a:pt x="665" y="173"/>
                    </a:lnTo>
                    <a:lnTo>
                      <a:pt x="683" y="209"/>
                    </a:lnTo>
                    <a:lnTo>
                      <a:pt x="697" y="248"/>
                    </a:lnTo>
                    <a:lnTo>
                      <a:pt x="708" y="290"/>
                    </a:lnTo>
                    <a:lnTo>
                      <a:pt x="717" y="333"/>
                    </a:lnTo>
                    <a:lnTo>
                      <a:pt x="724" y="378"/>
                    </a:lnTo>
                    <a:lnTo>
                      <a:pt x="729" y="426"/>
                    </a:lnTo>
                    <a:lnTo>
                      <a:pt x="730" y="473"/>
                    </a:lnTo>
                    <a:lnTo>
                      <a:pt x="724" y="574"/>
                    </a:lnTo>
                    <a:lnTo>
                      <a:pt x="710" y="664"/>
                    </a:lnTo>
                    <a:lnTo>
                      <a:pt x="690" y="741"/>
                    </a:lnTo>
                    <a:lnTo>
                      <a:pt x="664" y="806"/>
                    </a:lnTo>
                    <a:lnTo>
                      <a:pt x="636" y="860"/>
                    </a:lnTo>
                    <a:lnTo>
                      <a:pt x="607" y="905"/>
                    </a:lnTo>
                    <a:lnTo>
                      <a:pt x="580" y="939"/>
                    </a:lnTo>
                    <a:lnTo>
                      <a:pt x="557" y="964"/>
                    </a:lnTo>
                    <a:lnTo>
                      <a:pt x="541" y="977"/>
                    </a:lnTo>
                    <a:lnTo>
                      <a:pt x="521" y="991"/>
                    </a:lnTo>
                    <a:lnTo>
                      <a:pt x="501" y="1007"/>
                    </a:lnTo>
                    <a:lnTo>
                      <a:pt x="480" y="1029"/>
                    </a:lnTo>
                    <a:lnTo>
                      <a:pt x="460" y="1059"/>
                    </a:lnTo>
                    <a:lnTo>
                      <a:pt x="444" y="1099"/>
                    </a:lnTo>
                    <a:lnTo>
                      <a:pt x="434" y="1153"/>
                    </a:lnTo>
                    <a:lnTo>
                      <a:pt x="429" y="1225"/>
                    </a:lnTo>
                    <a:lnTo>
                      <a:pt x="429" y="1345"/>
                    </a:lnTo>
                    <a:lnTo>
                      <a:pt x="374" y="1345"/>
                    </a:lnTo>
                    <a:lnTo>
                      <a:pt x="374" y="1151"/>
                    </a:lnTo>
                    <a:lnTo>
                      <a:pt x="381" y="1045"/>
                    </a:lnTo>
                    <a:lnTo>
                      <a:pt x="397" y="957"/>
                    </a:lnTo>
                    <a:lnTo>
                      <a:pt x="420" y="883"/>
                    </a:lnTo>
                    <a:lnTo>
                      <a:pt x="447" y="813"/>
                    </a:lnTo>
                    <a:lnTo>
                      <a:pt x="473" y="748"/>
                    </a:lnTo>
                    <a:lnTo>
                      <a:pt x="496" y="678"/>
                    </a:lnTo>
                    <a:lnTo>
                      <a:pt x="512" y="599"/>
                    </a:lnTo>
                    <a:lnTo>
                      <a:pt x="519" y="504"/>
                    </a:lnTo>
                    <a:lnTo>
                      <a:pt x="519" y="468"/>
                    </a:lnTo>
                    <a:lnTo>
                      <a:pt x="517" y="435"/>
                    </a:lnTo>
                    <a:lnTo>
                      <a:pt x="515" y="399"/>
                    </a:lnTo>
                    <a:lnTo>
                      <a:pt x="510" y="365"/>
                    </a:lnTo>
                    <a:lnTo>
                      <a:pt x="504" y="333"/>
                    </a:lnTo>
                    <a:lnTo>
                      <a:pt x="497" y="302"/>
                    </a:lnTo>
                    <a:lnTo>
                      <a:pt x="488" y="272"/>
                    </a:lnTo>
                    <a:lnTo>
                      <a:pt x="478" y="243"/>
                    </a:lnTo>
                    <a:lnTo>
                      <a:pt x="465" y="218"/>
                    </a:lnTo>
                    <a:lnTo>
                      <a:pt x="449" y="196"/>
                    </a:lnTo>
                    <a:lnTo>
                      <a:pt x="432" y="176"/>
                    </a:lnTo>
                    <a:lnTo>
                      <a:pt x="412" y="158"/>
                    </a:lnTo>
                    <a:lnTo>
                      <a:pt x="389" y="144"/>
                    </a:lnTo>
                    <a:lnTo>
                      <a:pt x="364" y="135"/>
                    </a:lnTo>
                    <a:lnTo>
                      <a:pt x="335" y="128"/>
                    </a:lnTo>
                    <a:lnTo>
                      <a:pt x="304" y="126"/>
                    </a:lnTo>
                    <a:lnTo>
                      <a:pt x="284" y="128"/>
                    </a:lnTo>
                    <a:lnTo>
                      <a:pt x="265" y="135"/>
                    </a:lnTo>
                    <a:lnTo>
                      <a:pt x="245" y="144"/>
                    </a:lnTo>
                    <a:lnTo>
                      <a:pt x="225" y="158"/>
                    </a:lnTo>
                    <a:lnTo>
                      <a:pt x="207" y="171"/>
                    </a:lnTo>
                    <a:lnTo>
                      <a:pt x="188" y="189"/>
                    </a:lnTo>
                    <a:lnTo>
                      <a:pt x="172" y="209"/>
                    </a:lnTo>
                    <a:lnTo>
                      <a:pt x="156" y="232"/>
                    </a:lnTo>
                    <a:lnTo>
                      <a:pt x="141" y="254"/>
                    </a:lnTo>
                    <a:lnTo>
                      <a:pt x="129" y="279"/>
                    </a:lnTo>
                    <a:lnTo>
                      <a:pt x="117" y="304"/>
                    </a:lnTo>
                    <a:lnTo>
                      <a:pt x="107" y="329"/>
                    </a:lnTo>
                    <a:lnTo>
                      <a:pt x="99" y="354"/>
                    </a:lnTo>
                    <a:lnTo>
                      <a:pt x="93" y="378"/>
                    </a:lnTo>
                    <a:lnTo>
                      <a:pt x="89" y="403"/>
                    </a:lnTo>
                    <a:lnTo>
                      <a:pt x="88" y="428"/>
                    </a:lnTo>
                    <a:close/>
                  </a:path>
                </a:pathLst>
              </a:custGeom>
              <a:solidFill>
                <a:srgbClr val="FF0000">
                  <a:alpha val="43921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371" name="Freeform 8"/>
              <p:cNvSpPr/>
              <p:nvPr/>
            </p:nvSpPr>
            <p:spPr>
              <a:xfrm>
                <a:off x="4921" y="3023"/>
                <a:ext cx="126" cy="262"/>
              </a:xfrm>
              <a:custGeom>
                <a:avLst/>
                <a:gdLst>
                  <a:gd name="txL" fmla="*/ 0 w 176"/>
                  <a:gd name="txT" fmla="*/ 0 h 412"/>
                  <a:gd name="txR" fmla="*/ 176 w 176"/>
                  <a:gd name="txB" fmla="*/ 412 h 412"/>
                </a:gdLst>
                <a:ahLst/>
                <a:cxnLst>
                  <a:cxn ang="0">
                    <a:pos x="4" y="7"/>
                  </a:cxn>
                  <a:cxn ang="0">
                    <a:pos x="5" y="7"/>
                  </a:cxn>
                  <a:cxn ang="0">
                    <a:pos x="6" y="7"/>
                  </a:cxn>
                  <a:cxn ang="0">
                    <a:pos x="7" y="6"/>
                  </a:cxn>
                  <a:cxn ang="0">
                    <a:pos x="7" y="6"/>
                  </a:cxn>
                  <a:cxn ang="0">
                    <a:pos x="8" y="6"/>
                  </a:cxn>
                  <a:cxn ang="0">
                    <a:pos x="8" y="5"/>
                  </a:cxn>
                  <a:cxn ang="0">
                    <a:pos x="9" y="4"/>
                  </a:cxn>
                  <a:cxn ang="0">
                    <a:pos x="9" y="4"/>
                  </a:cxn>
                  <a:cxn ang="0">
                    <a:pos x="9" y="3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6" y="1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4" y="1"/>
                  </a:cxn>
                  <a:cxn ang="0">
                    <a:pos x="3" y="1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1" y="4"/>
                  </a:cxn>
                  <a:cxn ang="0">
                    <a:pos x="1" y="5"/>
                  </a:cxn>
                  <a:cxn ang="0">
                    <a:pos x="1" y="6"/>
                  </a:cxn>
                  <a:cxn ang="0">
                    <a:pos x="1" y="6"/>
                  </a:cxn>
                  <a:cxn ang="0">
                    <a:pos x="2" y="6"/>
                  </a:cxn>
                  <a:cxn ang="0">
                    <a:pos x="3" y="7"/>
                  </a:cxn>
                  <a:cxn ang="0">
                    <a:pos x="4" y="7"/>
                  </a:cxn>
                  <a:cxn ang="0">
                    <a:pos x="4" y="7"/>
                  </a:cxn>
                </a:cxnLst>
                <a:rect l="txL" t="txT" r="txR" b="txB"/>
                <a:pathLst>
                  <a:path w="176" h="412">
                    <a:moveTo>
                      <a:pt x="88" y="412"/>
                    </a:moveTo>
                    <a:lnTo>
                      <a:pt x="105" y="407"/>
                    </a:lnTo>
                    <a:lnTo>
                      <a:pt x="123" y="396"/>
                    </a:lnTo>
                    <a:lnTo>
                      <a:pt x="137" y="376"/>
                    </a:lnTo>
                    <a:lnTo>
                      <a:pt x="150" y="351"/>
                    </a:lnTo>
                    <a:lnTo>
                      <a:pt x="161" y="322"/>
                    </a:lnTo>
                    <a:lnTo>
                      <a:pt x="169" y="286"/>
                    </a:lnTo>
                    <a:lnTo>
                      <a:pt x="173" y="248"/>
                    </a:lnTo>
                    <a:lnTo>
                      <a:pt x="176" y="207"/>
                    </a:lnTo>
                    <a:lnTo>
                      <a:pt x="173" y="164"/>
                    </a:lnTo>
                    <a:lnTo>
                      <a:pt x="169" y="126"/>
                    </a:lnTo>
                    <a:lnTo>
                      <a:pt x="161" y="90"/>
                    </a:lnTo>
                    <a:lnTo>
                      <a:pt x="150" y="61"/>
                    </a:lnTo>
                    <a:lnTo>
                      <a:pt x="137" y="36"/>
                    </a:lnTo>
                    <a:lnTo>
                      <a:pt x="123" y="16"/>
                    </a:lnTo>
                    <a:lnTo>
                      <a:pt x="105" y="4"/>
                    </a:lnTo>
                    <a:lnTo>
                      <a:pt x="88" y="0"/>
                    </a:lnTo>
                    <a:lnTo>
                      <a:pt x="71" y="4"/>
                    </a:lnTo>
                    <a:lnTo>
                      <a:pt x="53" y="16"/>
                    </a:lnTo>
                    <a:lnTo>
                      <a:pt x="38" y="36"/>
                    </a:lnTo>
                    <a:lnTo>
                      <a:pt x="26" y="61"/>
                    </a:lnTo>
                    <a:lnTo>
                      <a:pt x="15" y="90"/>
                    </a:lnTo>
                    <a:lnTo>
                      <a:pt x="7" y="126"/>
                    </a:lnTo>
                    <a:lnTo>
                      <a:pt x="3" y="164"/>
                    </a:lnTo>
                    <a:lnTo>
                      <a:pt x="0" y="207"/>
                    </a:lnTo>
                    <a:lnTo>
                      <a:pt x="3" y="248"/>
                    </a:lnTo>
                    <a:lnTo>
                      <a:pt x="7" y="286"/>
                    </a:lnTo>
                    <a:lnTo>
                      <a:pt x="15" y="322"/>
                    </a:lnTo>
                    <a:lnTo>
                      <a:pt x="26" y="351"/>
                    </a:lnTo>
                    <a:lnTo>
                      <a:pt x="38" y="376"/>
                    </a:lnTo>
                    <a:lnTo>
                      <a:pt x="53" y="396"/>
                    </a:lnTo>
                    <a:lnTo>
                      <a:pt x="71" y="407"/>
                    </a:lnTo>
                    <a:lnTo>
                      <a:pt x="88" y="412"/>
                    </a:lnTo>
                    <a:close/>
                  </a:path>
                </a:pathLst>
              </a:custGeom>
              <a:solidFill>
                <a:srgbClr val="FF0000">
                  <a:alpha val="43921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sp>
        <p:nvSpPr>
          <p:cNvPr id="210953" name="Rectangle 9"/>
          <p:cNvSpPr/>
          <p:nvPr/>
        </p:nvSpPr>
        <p:spPr>
          <a:xfrm>
            <a:off x="1752600" y="1371600"/>
            <a:ext cx="6934200" cy="2749550"/>
          </a:xfrm>
          <a:prstGeom prst="rect">
            <a:avLst/>
          </a:prstGeom>
          <a:solidFill>
            <a:srgbClr val="CCFFCC"/>
          </a:solidFill>
          <a:ln w="2857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8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24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dirty="0">
                <a:ea typeface="宋体" panose="02010600030101010101" pitchFamily="2" charset="-122"/>
              </a:rPr>
              <a:t>(1) </a:t>
            </a:r>
            <a:r>
              <a:rPr lang="zh-CN" altLang="en-US" dirty="0">
                <a:ea typeface="宋体" panose="02010600030101010101" pitchFamily="2" charset="-122"/>
              </a:rPr>
              <a:t>凡人都呼吸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      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x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(M(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→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F(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))</a:t>
            </a:r>
            <a:r>
              <a:rPr lang="en-US" altLang="zh-CN" dirty="0">
                <a:ea typeface="宋体" panose="02010600030101010101" pitchFamily="2" charset="-122"/>
              </a:rPr>
              <a:t>     </a:t>
            </a:r>
            <a:r>
              <a:rPr lang="zh-CN" altLang="en-US" dirty="0">
                <a:ea typeface="宋体" panose="02010600030101010101" pitchFamily="2" charset="-122"/>
              </a:rPr>
              <a:t>正确？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zh-CN" altLang="en-US" dirty="0">
                <a:ea typeface="宋体" panose="02010600030101010101" pitchFamily="2" charset="-122"/>
              </a:rPr>
              <a:t>      </a:t>
            </a: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ea typeface="宋体" panose="02010600030101010101" pitchFamily="2" charset="-122"/>
              </a:rPr>
              <a:t>x </a:t>
            </a:r>
            <a:r>
              <a:rPr lang="en-US" altLang="zh-CN" dirty="0">
                <a:ea typeface="宋体" panose="02010600030101010101" pitchFamily="2" charset="-122"/>
              </a:rPr>
              <a:t>(M(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∧</a:t>
            </a:r>
            <a:r>
              <a:rPr lang="en-US" altLang="zh-CN" dirty="0">
                <a:ea typeface="宋体" panose="02010600030101010101" pitchFamily="2" charset="-122"/>
              </a:rPr>
              <a:t>F(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))</a:t>
            </a:r>
            <a:r>
              <a:rPr lang="zh-CN" altLang="en-US" dirty="0">
                <a:ea typeface="宋体" panose="02010600030101010101" pitchFamily="2" charset="-122"/>
              </a:rPr>
              <a:t>     错误？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dirty="0">
                <a:ea typeface="宋体" panose="02010600030101010101" pitchFamily="2" charset="-122"/>
              </a:rPr>
              <a:t>(2)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有的人用左手写字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      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x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(M(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∧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G(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))</a:t>
            </a:r>
            <a:r>
              <a:rPr lang="en-US" altLang="zh-CN" dirty="0">
                <a:ea typeface="宋体" panose="02010600030101010101" pitchFamily="2" charset="-122"/>
              </a:rPr>
              <a:t> 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  </a:t>
            </a:r>
            <a:r>
              <a:rPr lang="zh-CN" altLang="en-US" dirty="0">
                <a:ea typeface="宋体" panose="02010600030101010101" pitchFamily="2" charset="-122"/>
              </a:rPr>
              <a:t>正确？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      </a:t>
            </a:r>
            <a:r>
              <a:rPr lang="en-US" altLang="zh-CN" i="1" dirty="0">
                <a:ea typeface="宋体" panose="02010600030101010101" pitchFamily="2" charset="-122"/>
              </a:rPr>
              <a:t>x </a:t>
            </a:r>
            <a:r>
              <a:rPr lang="en-US" altLang="zh-CN" dirty="0">
                <a:ea typeface="宋体" panose="02010600030101010101" pitchFamily="2" charset="-122"/>
              </a:rPr>
              <a:t>(M(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→</a:t>
            </a:r>
            <a:r>
              <a:rPr lang="en-US" altLang="zh-CN" dirty="0">
                <a:ea typeface="宋体" panose="02010600030101010101" pitchFamily="2" charset="-122"/>
              </a:rPr>
              <a:t>G(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)) 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   </a:t>
            </a:r>
            <a:r>
              <a:rPr lang="zh-CN" altLang="en-US" dirty="0">
                <a:ea typeface="宋体" panose="02010600030101010101" pitchFamily="2" charset="-122"/>
              </a:rPr>
              <a:t>错误？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210954" name="Picture 10" descr="gif0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054600"/>
            <a:ext cx="1177925" cy="965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0955" name="Rectangle 11"/>
          <p:cNvSpPr/>
          <p:nvPr/>
        </p:nvSpPr>
        <p:spPr>
          <a:xfrm>
            <a:off x="1752600" y="5029200"/>
            <a:ext cx="6934200" cy="1435100"/>
          </a:xfrm>
          <a:prstGeom prst="rect">
            <a:avLst/>
          </a:prstGeom>
          <a:solidFill>
            <a:srgbClr val="CCFFCC"/>
          </a:solidFill>
          <a:ln w="2857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8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24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在一阶逻辑中将下列命题符号化，并予以讨论。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(1)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每个人都有心脏。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(2)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有的狗会飞。</a:t>
            </a:r>
            <a:endParaRPr lang="en-US" altLang="zh-CN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10956" name="Rectangle 12"/>
          <p:cNvSpPr/>
          <p:nvPr/>
        </p:nvSpPr>
        <p:spPr>
          <a:xfrm>
            <a:off x="4724400" y="1371600"/>
            <a:ext cx="1143000" cy="2720975"/>
          </a:xfrm>
          <a:prstGeom prst="rect">
            <a:avLst/>
          </a:prstGeom>
          <a:solidFill>
            <a:srgbClr val="CCFFCC"/>
          </a:solidFill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8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24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endParaRPr lang="zh-CN" altLang="en-US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正确！</a:t>
            </a:r>
            <a:endParaRPr lang="zh-CN" altLang="en-US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错误！</a:t>
            </a:r>
            <a:endParaRPr lang="zh-CN" altLang="en-US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endParaRPr lang="zh-CN" altLang="en-US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正确！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错误！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0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0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10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53" grpId="0" animBg="1"/>
      <p:bldP spid="210955" grpId="0" animBg="1"/>
      <p:bldP spid="21095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4.3</a:t>
            </a:r>
            <a:endParaRPr lang="en-US" altLang="zh-CN" dirty="0"/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252663"/>
          </a:xfrm>
          <a:solidFill>
            <a:srgbClr val="CCFFCC">
              <a:alpha val="100000"/>
            </a:srgbClr>
          </a:solidFill>
          <a:ln w="28575">
            <a:solidFill>
              <a:srgbClr val="0000FF">
                <a:alpha val="100000"/>
              </a:srgbClr>
            </a:solidFill>
            <a:miter lim="800000"/>
          </a:ln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在个体域限制为 (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a)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和 (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b)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条件时，将下列命题符号化: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(1) 对于任意的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，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均有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baseline="30000" dirty="0">
                <a:solidFill>
                  <a:schemeClr val="tx2"/>
                </a:solidFill>
                <a:ea typeface="宋体" panose="02010600030101010101" pitchFamily="2" charset="-122"/>
              </a:rPr>
              <a:t>2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-3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+2=(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-1)(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-2)。</a:t>
            </a:r>
            <a:endParaRPr lang="en-US" altLang="zh-CN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(2) 存在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，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使得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+5=3。</a:t>
            </a:r>
            <a:endParaRPr lang="en-US" altLang="zh-CN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其中：(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a)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个体域 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D</a:t>
            </a:r>
            <a:r>
              <a:rPr lang="en-US" altLang="zh-CN" baseline="-30000" dirty="0">
                <a:solidFill>
                  <a:schemeClr val="tx2"/>
                </a:solidFill>
                <a:ea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=N ( N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为自然数集合)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		(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b)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个体域 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D</a:t>
            </a:r>
            <a:r>
              <a:rPr lang="en-US" altLang="zh-CN" baseline="-30000" dirty="0">
                <a:solidFill>
                  <a:schemeClr val="tx2"/>
                </a:solidFill>
                <a:ea typeface="宋体" panose="02010600030101010101" pitchFamily="2" charset="-122"/>
              </a:rPr>
              <a:t>2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=R ( R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为实数集合)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149508" name="Rectangle 4"/>
          <p:cNvSpPr/>
          <p:nvPr/>
        </p:nvSpPr>
        <p:spPr>
          <a:xfrm>
            <a:off x="1143000" y="5518150"/>
            <a:ext cx="7391400" cy="1200150"/>
          </a:xfrm>
          <a:prstGeom prst="rect">
            <a:avLst/>
          </a:prstGeom>
          <a:solidFill>
            <a:srgbClr val="699D5F"/>
          </a:solidFill>
          <a:ln w="254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8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24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274955" lvl="0" indent="-274955">
              <a:spcBef>
                <a:spcPct val="0"/>
              </a:spcBef>
            </a:pP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在不同个体域内，同一个命题的符号化形式可能不同，也可能相同。</a:t>
            </a:r>
            <a:endParaRPr lang="zh-CN" altLang="en-US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274955" lvl="0" indent="-274955">
              <a:spcBef>
                <a:spcPct val="0"/>
              </a:spcBef>
            </a:pP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同一个命题，在不同个体域中的真值也可能不同。</a:t>
            </a:r>
            <a:endParaRPr lang="zh-CN" altLang="en-US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149509" name="Picture 5" descr="GIF-39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300" y="5486400"/>
            <a:ext cx="596900" cy="762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9510" name="Rectangle 6"/>
          <p:cNvSpPr/>
          <p:nvPr/>
        </p:nvSpPr>
        <p:spPr>
          <a:xfrm>
            <a:off x="457200" y="3462338"/>
            <a:ext cx="8229600" cy="187166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8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24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42900" lvl="0" indent="-342900" eaLnBrk="1" hangingPunct="1">
              <a:buNone/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(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a)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令 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F(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):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baseline="30000" dirty="0">
                <a:solidFill>
                  <a:schemeClr val="tx2"/>
                </a:solidFill>
                <a:ea typeface="宋体" panose="02010600030101010101" pitchFamily="2" charset="-122"/>
              </a:rPr>
              <a:t>2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-3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+2=(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-1)(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-2)，G(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):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+5=3。</a:t>
            </a:r>
            <a:endParaRPr lang="en-US" altLang="zh-CN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342900" lvl="0" indent="-342900" eaLnBrk="1" hangingPunct="1">
              <a:buNone/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	命题(1)的符号化形式为	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 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F(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 	（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真命题）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342900" lvl="0" indent="-342900" eaLnBrk="1" hangingPunct="1">
              <a:buNone/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	命题(2)的符号化形式为	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 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G(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	（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假命题）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342900" lvl="0" indent="-342900" eaLnBrk="1" hangingPunct="1">
              <a:buNone/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(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b)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在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D</a:t>
            </a:r>
            <a:r>
              <a:rPr lang="en-US" altLang="zh-CN" baseline="-30000" dirty="0">
                <a:solidFill>
                  <a:schemeClr val="tx2"/>
                </a:solidFill>
                <a:ea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内，(1)和(2)的符号化形式同(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a)，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皆为真命题。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9510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>
                                            <p:txEl>
                                              <p:charRg st="43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9510">
                                            <p:txEl>
                                              <p:charRg st="43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>
                                            <p:txEl>
                                              <p:charRg st="72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9510">
                                            <p:txEl>
                                              <p:charRg st="72" end="1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>
                                            <p:txEl>
                                              <p:charRg st="100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9510">
                                            <p:txEl>
                                              <p:charRg st="100" end="1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8" grpId="0" animBg="1"/>
      <p:bldP spid="14951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4.4</a:t>
            </a:r>
            <a:endParaRPr lang="en-US" altLang="zh-CN" dirty="0"/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457200" y="1176338"/>
            <a:ext cx="8229600" cy="2100262"/>
          </a:xfrm>
          <a:solidFill>
            <a:srgbClr val="CCFFCC">
              <a:alpha val="100000"/>
            </a:srgbClr>
          </a:solidFill>
          <a:ln w="28575">
            <a:solidFill>
              <a:srgbClr val="0000FF">
                <a:alpha val="100000"/>
              </a:srgbClr>
            </a:solidFill>
            <a:miter lim="800000"/>
          </a:ln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>
                <a:ea typeface="宋体" panose="02010600030101010101" pitchFamily="2" charset="-122"/>
              </a:rPr>
              <a:t>将下列命题符号化，并讨论真值。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zh-CN" altLang="en-US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) </a:t>
            </a:r>
            <a:r>
              <a:rPr lang="zh-CN" altLang="en-US" dirty="0">
                <a:ea typeface="宋体" panose="02010600030101010101" pitchFamily="2" charset="-122"/>
              </a:rPr>
              <a:t>所有的人长着黑头发。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zh-CN" altLang="en-US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) </a:t>
            </a:r>
            <a:r>
              <a:rPr lang="zh-CN" altLang="en-US" dirty="0">
                <a:ea typeface="宋体" panose="02010600030101010101" pitchFamily="2" charset="-122"/>
              </a:rPr>
              <a:t>有的人登上过月球。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zh-CN" altLang="en-US" dirty="0">
                <a:ea typeface="宋体" panose="02010600030101010101" pitchFamily="2" charset="-122"/>
              </a:rPr>
              <a:t>3</a:t>
            </a:r>
            <a:r>
              <a:rPr lang="en-US" altLang="zh-CN" dirty="0">
                <a:ea typeface="宋体" panose="02010600030101010101" pitchFamily="2" charset="-122"/>
              </a:rPr>
              <a:t>) </a:t>
            </a:r>
            <a:r>
              <a:rPr lang="zh-CN" altLang="en-US" dirty="0">
                <a:ea typeface="宋体" panose="02010600030101010101" pitchFamily="2" charset="-122"/>
              </a:rPr>
              <a:t>没有人登上过木星。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zh-CN" altLang="en-US" dirty="0">
                <a:ea typeface="宋体" panose="02010600030101010101" pitchFamily="2" charset="-122"/>
              </a:rPr>
              <a:t>4</a:t>
            </a:r>
            <a:r>
              <a:rPr lang="en-US" altLang="zh-CN" dirty="0">
                <a:ea typeface="宋体" panose="02010600030101010101" pitchFamily="2" charset="-122"/>
              </a:rPr>
              <a:t>) </a:t>
            </a:r>
            <a:r>
              <a:rPr lang="zh-CN" altLang="en-US" dirty="0">
                <a:ea typeface="宋体" panose="02010600030101010101" pitchFamily="2" charset="-122"/>
              </a:rPr>
              <a:t>在美国留学的学生未必都是亚洲人。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50532" name="Rectangle 4"/>
          <p:cNvSpPr/>
          <p:nvPr/>
        </p:nvSpPr>
        <p:spPr>
          <a:xfrm>
            <a:off x="1066800" y="3505200"/>
            <a:ext cx="7620000" cy="3200400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8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24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42900" lvl="0" indent="-342900"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谓词逻辑中命题的符号化，主要考虑：</a:t>
            </a:r>
            <a:endParaRPr lang="zh-CN" altLang="en-US" dirty="0">
              <a:ea typeface="宋体" panose="02010600030101010101" pitchFamily="2" charset="-122"/>
            </a:endParaRPr>
          </a:p>
          <a:p>
            <a:pPr marL="342900" lvl="0" indent="-342900"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(1)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非空个体域的选取</a:t>
            </a:r>
            <a:r>
              <a:rPr lang="zh-CN" altLang="en-US" dirty="0">
                <a:ea typeface="宋体" panose="02010600030101010101" pitchFamily="2" charset="-122"/>
              </a:rPr>
              <a:t>。若是为了确定命题的真值，一般约定在某个个体域上进行，否则，在由一切事物构成的全总个体域上考虑问题时，需要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增加一个指出个体变量变化范围的特性谓词</a:t>
            </a:r>
            <a:r>
              <a:rPr lang="zh-CN" altLang="en-US" dirty="0">
                <a:ea typeface="宋体" panose="02010600030101010101" pitchFamily="2" charset="-122"/>
              </a:rPr>
              <a:t>。  </a:t>
            </a:r>
            <a:endParaRPr lang="zh-CN" altLang="en-US" dirty="0">
              <a:ea typeface="宋体" panose="02010600030101010101" pitchFamily="2" charset="-122"/>
            </a:endParaRPr>
          </a:p>
          <a:p>
            <a:pPr marL="342900" lvl="0" indent="-342900"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(2)量词的使用及作用范围。 </a:t>
            </a:r>
            <a:endParaRPr lang="zh-CN" altLang="en-US" dirty="0">
              <a:ea typeface="宋体" panose="02010600030101010101" pitchFamily="2" charset="-122"/>
            </a:endParaRPr>
          </a:p>
          <a:p>
            <a:pPr marL="342900" lvl="0" indent="-342900"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(3)正确的语义。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150533" name="Picture 5" descr="GIF-39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3657600"/>
            <a:ext cx="596900" cy="762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4.4</a:t>
            </a:r>
            <a:r>
              <a:rPr lang="zh-CN" altLang="en-US" dirty="0"/>
              <a:t>的解答</a:t>
            </a:r>
            <a:endParaRPr lang="en-US" altLang="zh-CN" dirty="0"/>
          </a:p>
        </p:txBody>
      </p:sp>
      <p:sp>
        <p:nvSpPr>
          <p:cNvPr id="15155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没有提出个体域，所以认为是全总个体域。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 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所有的人长着黑头发。</a:t>
            </a:r>
            <a:endParaRPr lang="zh-CN" altLang="en-US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     令 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F(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):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长着黑头发， 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M(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):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是人。命题符号化为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       	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 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( M(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 → F(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 )</a:t>
            </a:r>
            <a:endParaRPr lang="en-US" altLang="zh-CN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     命题真值为假。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2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 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有的人登上过月球。</a:t>
            </a:r>
            <a:endParaRPr lang="zh-CN" altLang="en-US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      令 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G(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):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 </a:t>
            </a:r>
            <a:r>
              <a:rPr lang="zh-CN" altLang="en-US" dirty="0">
                <a:ea typeface="宋体" panose="02010600030101010101" pitchFamily="2" charset="-122"/>
              </a:rPr>
              <a:t>登上过月球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， 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M(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):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是人。命题符号化为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       	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 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( M(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 ∧ G(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 )</a:t>
            </a:r>
            <a:endParaRPr lang="en-US" altLang="zh-CN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      命题真值为真。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1555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charRg st="2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1555">
                                            <p:txEl>
                                              <p:charRg st="20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charRg st="35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1555">
                                            <p:txEl>
                                              <p:charRg st="35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charRg st="75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1555">
                                            <p:txEl>
                                              <p:charRg st="75" end="1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charRg st="106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1555">
                                            <p:txEl>
                                              <p:charRg st="106" end="1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charRg st="119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1555">
                                            <p:txEl>
                                              <p:charRg st="119" end="1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charRg st="133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1555">
                                            <p:txEl>
                                              <p:charRg st="133" end="1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charRg st="174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51555">
                                            <p:txEl>
                                              <p:charRg st="174" end="2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charRg st="201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51555">
                                            <p:txEl>
                                              <p:charRg st="201" end="2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4.4</a:t>
            </a:r>
            <a:r>
              <a:rPr lang="zh-CN" altLang="en-US" dirty="0"/>
              <a:t>的解答</a:t>
            </a:r>
            <a:endParaRPr lang="en-US" altLang="zh-CN" dirty="0"/>
          </a:p>
        </p:txBody>
      </p:sp>
      <p:sp>
        <p:nvSpPr>
          <p:cNvPr id="15257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3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 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没有人登上过木星。</a:t>
            </a:r>
            <a:endParaRPr lang="zh-CN" altLang="en-US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      令 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H(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):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 </a:t>
            </a:r>
            <a:r>
              <a:rPr lang="zh-CN" altLang="en-US" dirty="0">
                <a:ea typeface="宋体" panose="02010600030101010101" pitchFamily="2" charset="-122"/>
              </a:rPr>
              <a:t>登上过木星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， 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M(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):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是人。命题符号化为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			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┐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 ( M(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 ∧ H(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 )</a:t>
            </a:r>
            <a:endParaRPr lang="en-US" altLang="zh-CN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      命题真值为真。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4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 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在美国留学的学生未必都是亚洲人。</a:t>
            </a:r>
            <a:endParaRPr lang="zh-CN" altLang="en-US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	 令 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F(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):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是在美国留学的学生，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G(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):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是亚洲人。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	命题符号化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			┐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 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( F(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 → G(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 )          </a:t>
            </a:r>
            <a:endParaRPr lang="en-US" altLang="zh-CN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	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命题真值为真。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2579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charRg st="14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2579">
                                            <p:txEl>
                                              <p:charRg st="14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charRg st="55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2579">
                                            <p:txEl>
                                              <p:charRg st="55" end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charRg st="79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2579">
                                            <p:txEl>
                                              <p:charRg st="79" end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charRg st="93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2579">
                                            <p:txEl>
                                              <p:charRg st="93" end="1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charRg st="114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2579">
                                            <p:txEl>
                                              <p:charRg st="114" end="1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charRg st="150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2579">
                                            <p:txEl>
                                              <p:charRg st="150" end="1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charRg st="157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52579">
                                            <p:txEl>
                                              <p:charRg st="157" end="1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charRg st="190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52579">
                                            <p:txEl>
                                              <p:charRg st="190" end="2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4.5 </a:t>
            </a:r>
            <a:r>
              <a:rPr lang="en-US" altLang="zh-CN" i="1" dirty="0"/>
              <a:t>n</a:t>
            </a:r>
            <a:r>
              <a:rPr lang="zh-CN" altLang="en-US" dirty="0"/>
              <a:t>元谓词的符号化</a:t>
            </a:r>
            <a:endParaRPr lang="zh-CN" altLang="en-US" dirty="0"/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438400"/>
          </a:xfrm>
          <a:solidFill>
            <a:srgbClr val="CCFFCC">
              <a:alpha val="100000"/>
            </a:srgbClr>
          </a:solidFill>
          <a:ln w="28575">
            <a:solidFill>
              <a:srgbClr val="0000FF">
                <a:alpha val="100000"/>
              </a:srgbClr>
            </a:solidFill>
            <a:miter lim="800000"/>
          </a:ln>
        </p:spPr>
        <p:txBody>
          <a:bodyPr vert="horz" wrap="square" lIns="91440" tIns="45720" rIns="91440" bIns="45720" anchor="t"/>
          <a:p>
            <a:pPr eaLnBrk="1" hangingPunct="1">
              <a:lnSpc>
                <a:spcPct val="110000"/>
              </a:lnSpc>
              <a:spcBef>
                <a:spcPct val="10000"/>
              </a:spcBef>
              <a:buNone/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将下列命题符号化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(1)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兔子比乌龟跑得快。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(2)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有的兔子比所有的乌龟跑得快。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(3)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并不是所有的兔子都比乌龟跑得快。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(4)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不存在跑得同样快的两只兔子。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153604" name="Rectangle 4"/>
          <p:cNvSpPr/>
          <p:nvPr/>
        </p:nvSpPr>
        <p:spPr>
          <a:xfrm>
            <a:off x="457200" y="3581400"/>
            <a:ext cx="8229600" cy="3200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8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24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令 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F(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):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是兔子，          	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G(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):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y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是乌龟， </a:t>
            </a:r>
            <a:b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H(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,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):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比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y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跑得快， 	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L(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,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):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与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y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跑得同样快。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342900" lvl="0" indent="-342900" eaLnBrk="1" hangingPunct="1">
              <a:lnSpc>
                <a:spcPct val="120000"/>
              </a:lnSpc>
              <a:buNone/>
            </a:pP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(1)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(F(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∧G(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H(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,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en-US" altLang="zh-CN" dirty="0">
              <a:solidFill>
                <a:schemeClr val="tx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342900" lvl="0" indent="-342900" eaLnBrk="1" hangingPunct="1">
              <a:lnSpc>
                <a:spcPct val="120000"/>
              </a:lnSpc>
              <a:buNone/>
            </a:pP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(2) 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(F(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∧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(G(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H(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,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))</a:t>
            </a:r>
            <a:endParaRPr lang="en-US" altLang="zh-CN" dirty="0">
              <a:solidFill>
                <a:schemeClr val="tx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342900" lvl="0" indent="-342900" eaLnBrk="1" hangingPunct="1">
              <a:lnSpc>
                <a:spcPct val="120000"/>
              </a:lnSpc>
              <a:buNone/>
            </a:pP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(3)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┐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(F(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∧G(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H(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,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en-US" altLang="zh-CN" dirty="0">
              <a:solidFill>
                <a:schemeClr val="tx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342900" lvl="0" indent="-342900" eaLnBrk="1" hangingPunct="1">
              <a:lnSpc>
                <a:spcPct val="120000"/>
              </a:lnSpc>
              <a:buNone/>
            </a:pP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(4)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┐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(F(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∧F(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)∧L(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,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charRg st="0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3604">
                                            <p:txEl>
                                              <p:charRg st="0" end="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charRg st="82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3604">
                                            <p:txEl>
                                              <p:charRg st="82" end="1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charRg st="110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3604">
                                            <p:txEl>
                                              <p:charRg st="110" end="1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charRg st="140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3604">
                                            <p:txEl>
                                              <p:charRg st="140" end="1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charRg st="169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3604">
                                            <p:txEl>
                                              <p:charRg st="169" end="1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chemeClr val="tx2"/>
                </a:solidFill>
              </a:rPr>
              <a:t>一阶逻辑命题符号化时需要注意的事项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54627" name="Rectangle 3"/>
          <p:cNvSpPr>
            <a:spLocks noGrp="1"/>
          </p:cNvSpPr>
          <p:nvPr>
            <p:ph idx="1"/>
          </p:nvPr>
        </p:nvSpPr>
        <p:spPr>
          <a:xfrm>
            <a:off x="381000" y="1176338"/>
            <a:ext cx="8458200" cy="5376862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分析命题中表示性质和关系的谓词，分别符号为一元和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（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2</a:t>
            </a:r>
            <a:r>
              <a:rPr lang="en-US" altLang="zh-CN" dirty="0">
                <a:ea typeface="宋体" panose="02010600030101010101" pitchFamily="2" charset="-122"/>
              </a:rPr>
              <a:t>）</a:t>
            </a:r>
            <a:r>
              <a:rPr lang="zh-CN" altLang="en-US" dirty="0">
                <a:ea typeface="宋体" panose="02010600030101010101" pitchFamily="2" charset="-122"/>
              </a:rPr>
              <a:t>元谓词。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根据命题的实际意义选用全称量词或存在量词。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一般说来，多个量词出现时，它们的顺序不能随意调换。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  <a:buClr>
                <a:srgbClr val="699D5F"/>
              </a:buClr>
            </a:pP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例如，考虑个体域为实数集，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H(</a:t>
            </a:r>
            <a:r>
              <a:rPr lang="en-US" altLang="zh-CN" sz="24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表示 </a:t>
            </a:r>
            <a:r>
              <a:rPr lang="en-US" altLang="zh-CN" sz="24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=10，</a:t>
            </a: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则命题“对于任意的 </a:t>
            </a:r>
            <a:r>
              <a:rPr lang="en-US" altLang="zh-CN" sz="24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都存在 </a:t>
            </a:r>
            <a:r>
              <a:rPr lang="en-US" altLang="zh-CN" sz="24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使得 </a:t>
            </a:r>
            <a:r>
              <a:rPr lang="en-US" altLang="zh-CN" sz="24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=10”</a:t>
            </a: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的符号化形式为</a:t>
            </a:r>
            <a:endParaRPr lang="zh-CN" altLang="en-US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  <a:buNone/>
            </a:pP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	 </a:t>
            </a: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400" b="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y 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H(</a:t>
            </a:r>
            <a:r>
              <a:rPr lang="en-US" altLang="zh-CN" sz="24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)，</a:t>
            </a: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为真命题。</a:t>
            </a:r>
            <a:endParaRPr lang="zh-CN" altLang="en-US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如果改变两个量词的顺序，得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400" b="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 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H(</a:t>
            </a:r>
            <a:r>
              <a:rPr lang="en-US" altLang="zh-CN" sz="24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)，</a:t>
            </a: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为假命题。</a:t>
            </a:r>
            <a:endParaRPr lang="zh-CN" altLang="en-US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有些命题的符号化形式可不止一种。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例4.5之(3)：并不是所有的兔子都比乌龟跑得快。</a:t>
            </a:r>
            <a:endParaRPr lang="en-US" altLang="zh-CN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y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 F(</a:t>
            </a:r>
            <a:r>
              <a:rPr lang="en-US" altLang="zh-CN" sz="2400" b="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∧G(</a:t>
            </a:r>
            <a:r>
              <a:rPr lang="en-US" altLang="zh-CN" sz="2400" b="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H(</a:t>
            </a:r>
            <a:r>
              <a:rPr lang="en-US" altLang="zh-CN" sz="2400" b="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b="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400" b="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400" b="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(F(</a:t>
            </a:r>
            <a:r>
              <a:rPr lang="en-US" altLang="zh-CN" sz="2400" b="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 G(</a:t>
            </a:r>
            <a:r>
              <a:rPr lang="en-US" altLang="zh-CN" sz="2400" b="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∧ </a:t>
            </a: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┐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H(</a:t>
            </a:r>
            <a:r>
              <a:rPr lang="en-US" altLang="zh-CN" sz="2400" b="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zh-CN" altLang="en-US" sz="24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pic>
        <p:nvPicPr>
          <p:cNvPr id="154628" name="Picture 4" descr="GIF-38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21638" y="5105400"/>
            <a:ext cx="800100" cy="1524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4627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charRg st="35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4627">
                                            <p:txEl>
                                              <p:charRg st="35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charRg st="57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4627">
                                            <p:txEl>
                                              <p:charRg st="57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charRg st="83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4627">
                                            <p:txEl>
                                              <p:charRg st="83" end="1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charRg st="114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4627">
                                            <p:txEl>
                                              <p:charRg st="114" end="1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charRg st="150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4627">
                                            <p:txEl>
                                              <p:charRg st="150" end="1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charRg st="171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4627">
                                            <p:txEl>
                                              <p:charRg st="171" end="2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charRg st="203" end="2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54627">
                                            <p:txEl>
                                              <p:charRg st="203" end="2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charRg st="220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54627">
                                            <p:txEl>
                                              <p:charRg st="220" end="2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charRg st="246" end="2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54627">
                                            <p:txEl>
                                              <p:charRg st="246" end="2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charRg st="275" end="3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54627">
                                            <p:txEl>
                                              <p:charRg st="275" end="3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7" grpId="0" bldLvl="2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sz="4000" dirty="0"/>
              <a:t>本章内容</a:t>
            </a:r>
            <a:endParaRPr lang="zh-CN" altLang="en-US" sz="4000" dirty="0">
              <a:solidFill>
                <a:schemeClr val="accent1"/>
              </a:solidFill>
            </a:endParaRPr>
          </a:p>
        </p:txBody>
      </p:sp>
      <p:grpSp>
        <p:nvGrpSpPr>
          <p:cNvPr id="4099" name="Group 94"/>
          <p:cNvGrpSpPr/>
          <p:nvPr/>
        </p:nvGrpSpPr>
        <p:grpSpPr>
          <a:xfrm>
            <a:off x="2514600" y="1752600"/>
            <a:ext cx="4343400" cy="457200"/>
            <a:chOff x="1584" y="1179"/>
            <a:chExt cx="2736" cy="288"/>
          </a:xfrm>
        </p:grpSpPr>
        <p:sp>
          <p:nvSpPr>
            <p:cNvPr id="87111" name="AutoShape 71"/>
            <p:cNvSpPr>
              <a:spLocks noChangeArrowheads="1"/>
            </p:cNvSpPr>
            <p:nvPr/>
          </p:nvSpPr>
          <p:spPr bwMode="gray">
            <a:xfrm>
              <a:off x="1584" y="117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accent2"/>
              </a:solidFill>
              <a:rou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104" name="Text Box 73"/>
            <p:cNvSpPr txBox="1"/>
            <p:nvPr/>
          </p:nvSpPr>
          <p:spPr>
            <a:xfrm>
              <a:off x="1728" y="1214"/>
              <a:ext cx="216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q"/>
                <a:defRPr sz="2400" b="1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Ø"/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ü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None/>
              </a:pPr>
              <a:r>
                <a:rPr lang="zh-CN" altLang="en-US" sz="2000" dirty="0">
                  <a:latin typeface="Arial" panose="020B0604020202020204" pitchFamily="34" charset="0"/>
                  <a:ea typeface="宋体" panose="02010600030101010101" pitchFamily="2" charset="-122"/>
                </a:rPr>
                <a:t>一阶逻辑命题符号化</a:t>
              </a:r>
              <a:endParaRPr lang="en-US" altLang="zh-CN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100" name="Group 95"/>
          <p:cNvGrpSpPr/>
          <p:nvPr/>
        </p:nvGrpSpPr>
        <p:grpSpPr>
          <a:xfrm>
            <a:off x="2514600" y="2633663"/>
            <a:ext cx="4343400" cy="457200"/>
            <a:chOff x="1584" y="1659"/>
            <a:chExt cx="2736" cy="288"/>
          </a:xfrm>
        </p:grpSpPr>
        <p:sp>
          <p:nvSpPr>
            <p:cNvPr id="87116" name="AutoShape 76"/>
            <p:cNvSpPr>
              <a:spLocks noChangeArrowheads="1"/>
            </p:cNvSpPr>
            <p:nvPr/>
          </p:nvSpPr>
          <p:spPr bwMode="gray">
            <a:xfrm>
              <a:off x="1584" y="165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folHlink"/>
              </a:solidFill>
              <a:rou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102" name="Text Box 78"/>
            <p:cNvSpPr txBox="1"/>
            <p:nvPr/>
          </p:nvSpPr>
          <p:spPr>
            <a:xfrm>
              <a:off x="1728" y="1694"/>
              <a:ext cx="21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q"/>
                <a:defRPr sz="2400" b="1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Ø"/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ü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None/>
              </a:pPr>
              <a:r>
                <a:rPr lang="zh-CN" altLang="en-US" sz="1800" dirty="0">
                  <a:latin typeface="Arial" panose="020B0604020202020204" pitchFamily="34" charset="0"/>
                  <a:ea typeface="宋体" panose="02010600030101010101" pitchFamily="2" charset="-122"/>
                </a:rPr>
                <a:t>一阶逻辑公式及解释</a:t>
              </a: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sz="4000" dirty="0"/>
              <a:t>4.2 一阶逻辑公式及解释</a:t>
            </a:r>
            <a:endParaRPr lang="zh-CN" altLang="en-US" sz="4000" dirty="0"/>
          </a:p>
        </p:txBody>
      </p:sp>
      <p:sp>
        <p:nvSpPr>
          <p:cNvPr id="15565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dirty="0">
                <a:ea typeface="宋体" panose="02010600030101010101" pitchFamily="2" charset="-122"/>
              </a:rPr>
              <a:t>与命题逻辑一样，为在一阶逻辑中进行演算和推理，必须给出一阶逻辑中公式的抽象定义，以及它们的分类及解释。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dirty="0">
                <a:ea typeface="宋体" panose="02010600030101010101" pitchFamily="2" charset="-122"/>
              </a:rPr>
              <a:t>一阶语言是用于一阶逻辑的形式语言，而一阶逻辑就是建立在一阶语言基础上的逻辑体系，一阶语言本身不具备任何意义，但可以根据需要被解释成具有某种含义。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dirty="0">
                <a:ea typeface="宋体" panose="02010600030101010101" pitchFamily="2" charset="-122"/>
              </a:rPr>
              <a:t>一阶语言的形式是多种多样的，本书给出的一阶语言是便于将自然语言中的命题符号化的一阶语言，记为 </a:t>
            </a:r>
            <a:r>
              <a:rPr lang="en-US" altLang="zh-CN" i="1" dirty="0">
                <a:ea typeface="宋体" panose="02010600030101010101" pitchFamily="2" charset="-122"/>
              </a:rPr>
              <a:t>L</a:t>
            </a:r>
            <a:r>
              <a:rPr lang="en-US" altLang="zh-CN" dirty="0">
                <a:ea typeface="宋体" panose="02010600030101010101" pitchFamily="2" charset="-122"/>
              </a:rPr>
              <a:t>。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charRg st="0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5651">
                                            <p:txEl>
                                              <p:charRg st="0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charRg st="52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5651">
                                            <p:txEl>
                                              <p:charRg st="52" end="1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charRg st="125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5651">
                                            <p:txEl>
                                              <p:charRg st="125" end="1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一阶语言中的字母表</a:t>
            </a:r>
            <a:endParaRPr lang="zh-CN" altLang="en-US" dirty="0"/>
          </a:p>
        </p:txBody>
      </p:sp>
      <p:sp>
        <p:nvSpPr>
          <p:cNvPr id="158724" name="AutoShape 4"/>
          <p:cNvSpPr>
            <a:spLocks noChangeArrowheads="1"/>
          </p:cNvSpPr>
          <p:nvPr/>
        </p:nvSpPr>
        <p:spPr bwMode="gray">
          <a:xfrm>
            <a:off x="228600" y="1219200"/>
            <a:ext cx="8534400" cy="3962400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/>
              </a:gs>
              <a:gs pos="50000">
                <a:srgbClr val="DDDDDD">
                  <a:gamma/>
                  <a:tint val="36471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38100">
            <a:solidFill>
              <a:srgbClr val="FFFFFF"/>
            </a:solidFill>
            <a:round/>
          </a:ln>
          <a:effectLst>
            <a:outerShdw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8725" name="AutoShape 5"/>
          <p:cNvSpPr>
            <a:spLocks noChangeArrowheads="1"/>
          </p:cNvSpPr>
          <p:nvPr/>
        </p:nvSpPr>
        <p:spPr bwMode="gray">
          <a:xfrm>
            <a:off x="393700" y="1527175"/>
            <a:ext cx="1130300" cy="1063625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9804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8726" name="Freeform 6"/>
          <p:cNvSpPr/>
          <p:nvPr/>
        </p:nvSpPr>
        <p:spPr bwMode="gray">
          <a:xfrm>
            <a:off x="465138" y="1595438"/>
            <a:ext cx="563563" cy="531813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tint val="54510"/>
                  <a:invGamma/>
                </a:schemeClr>
              </a:gs>
              <a:gs pos="50000">
                <a:schemeClr val="accent1">
                  <a:alpha val="0"/>
                </a:schemeClr>
              </a:gs>
              <a:gs pos="100000">
                <a:schemeClr val="accent1">
                  <a:gamma/>
                  <a:tint val="54510"/>
                  <a:invGamma/>
                </a:schemeClr>
              </a:gs>
            </a:gsLst>
            <a:lin ang="2700000" scaled="1"/>
          </a:gradFill>
          <a:ln w="0">
            <a:noFill/>
            <a:prstDash val="solid"/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8727" name="Text Box 7"/>
          <p:cNvSpPr txBox="1">
            <a:spLocks noChangeArrowheads="1"/>
          </p:cNvSpPr>
          <p:nvPr/>
        </p:nvSpPr>
        <p:spPr bwMode="gray">
          <a:xfrm>
            <a:off x="549275" y="1603375"/>
            <a:ext cx="793750" cy="82232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R="0" algn="ctr" defTabSz="914400" eaLnBrk="0" hangingPunct="0"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定义</a:t>
            </a:r>
            <a:endParaRPr kumimoji="0" lang="zh-CN" altLang="en-US" sz="2400" kern="1200" cap="none" spc="0" normalizeH="0" baseline="0" noProof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R="0" algn="ctr" defTabSz="914400" eaLnBrk="0" hangingPunct="0"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4.1</a:t>
            </a:r>
            <a:endParaRPr kumimoji="0" lang="en-US" altLang="zh-CN" sz="2400" kern="1200" cap="none" spc="0" normalizeH="0" baseline="0" noProof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3559" name="Text Box 8"/>
          <p:cNvSpPr txBox="1"/>
          <p:nvPr/>
        </p:nvSpPr>
        <p:spPr>
          <a:xfrm>
            <a:off x="1600200" y="1447800"/>
            <a:ext cx="6967538" cy="3563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8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24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65125" lvl="0" indent="-365125" eaLnBrk="1" hangingPunct="1">
              <a:buClrTx/>
              <a:buNone/>
            </a:pPr>
            <a:r>
              <a:rPr lang="zh-CN" altLang="en-US" dirty="0">
                <a:solidFill>
                  <a:schemeClr val="tx2"/>
                </a:solidFill>
              </a:rPr>
              <a:t>一阶语言 </a:t>
            </a:r>
            <a:r>
              <a:rPr lang="en-US" altLang="zh-CN" i="1" dirty="0">
                <a:solidFill>
                  <a:schemeClr val="tx2"/>
                </a:solidFill>
              </a:rPr>
              <a:t>L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zh-CN" altLang="en-US" dirty="0">
                <a:solidFill>
                  <a:schemeClr val="tx2"/>
                </a:solidFill>
              </a:rPr>
              <a:t>的字母表定义如下:</a:t>
            </a:r>
            <a:endParaRPr lang="zh-CN" altLang="en-US" dirty="0">
              <a:solidFill>
                <a:schemeClr val="tx2"/>
              </a:solidFill>
            </a:endParaRPr>
          </a:p>
          <a:p>
            <a:pPr marL="365125" lvl="0" indent="-365125" eaLnBrk="1" hangingPunct="1">
              <a:buClrTx/>
              <a:buNone/>
            </a:pPr>
            <a:r>
              <a:rPr lang="zh-CN" altLang="en-US" dirty="0">
                <a:solidFill>
                  <a:schemeClr val="tx2"/>
                </a:solidFill>
              </a:rPr>
              <a:t>(1) 个体常项：</a:t>
            </a:r>
            <a:r>
              <a:rPr lang="en-US" altLang="zh-CN" i="1" dirty="0">
                <a:solidFill>
                  <a:schemeClr val="tx2"/>
                </a:solidFill>
              </a:rPr>
              <a:t>a</a:t>
            </a:r>
            <a:r>
              <a:rPr lang="en-US" altLang="zh-CN" dirty="0">
                <a:solidFill>
                  <a:schemeClr val="tx2"/>
                </a:solidFill>
              </a:rPr>
              <a:t> , </a:t>
            </a:r>
            <a:r>
              <a:rPr lang="en-US" altLang="zh-CN" i="1" dirty="0">
                <a:solidFill>
                  <a:schemeClr val="tx2"/>
                </a:solidFill>
              </a:rPr>
              <a:t>b</a:t>
            </a:r>
            <a:r>
              <a:rPr lang="en-US" altLang="zh-CN" dirty="0">
                <a:solidFill>
                  <a:schemeClr val="tx2"/>
                </a:solidFill>
              </a:rPr>
              <a:t> , </a:t>
            </a:r>
            <a:r>
              <a:rPr lang="en-US" altLang="zh-CN" i="1" dirty="0">
                <a:solidFill>
                  <a:schemeClr val="tx2"/>
                </a:solidFill>
              </a:rPr>
              <a:t>c</a:t>
            </a:r>
            <a:r>
              <a:rPr lang="en-US" altLang="zh-CN" dirty="0">
                <a:solidFill>
                  <a:schemeClr val="tx2"/>
                </a:solidFill>
              </a:rPr>
              <a:t> , …, </a:t>
            </a:r>
            <a:r>
              <a:rPr lang="en-US" altLang="zh-CN" i="1" dirty="0">
                <a:solidFill>
                  <a:schemeClr val="tx2"/>
                </a:solidFill>
              </a:rPr>
              <a:t>a</a:t>
            </a:r>
            <a:r>
              <a:rPr lang="en-US" altLang="zh-CN" i="1" baseline="-25000" dirty="0">
                <a:solidFill>
                  <a:schemeClr val="tx2"/>
                </a:solidFill>
              </a:rPr>
              <a:t>i</a:t>
            </a:r>
            <a:r>
              <a:rPr lang="en-US" altLang="zh-CN" dirty="0">
                <a:solidFill>
                  <a:schemeClr val="tx2"/>
                </a:solidFill>
              </a:rPr>
              <a:t> , </a:t>
            </a:r>
            <a:r>
              <a:rPr lang="en-US" altLang="zh-CN" i="1" dirty="0">
                <a:solidFill>
                  <a:schemeClr val="tx2"/>
                </a:solidFill>
              </a:rPr>
              <a:t>b</a:t>
            </a:r>
            <a:r>
              <a:rPr lang="en-US" altLang="zh-CN" i="1" baseline="-25000" dirty="0">
                <a:solidFill>
                  <a:schemeClr val="tx2"/>
                </a:solidFill>
              </a:rPr>
              <a:t>i</a:t>
            </a:r>
            <a:r>
              <a:rPr lang="en-US" altLang="zh-CN" dirty="0">
                <a:solidFill>
                  <a:schemeClr val="tx2"/>
                </a:solidFill>
              </a:rPr>
              <a:t>  , </a:t>
            </a:r>
            <a:r>
              <a:rPr lang="en-US" altLang="zh-CN" i="1" dirty="0">
                <a:solidFill>
                  <a:schemeClr val="tx2"/>
                </a:solidFill>
              </a:rPr>
              <a:t>c</a:t>
            </a:r>
            <a:r>
              <a:rPr lang="en-US" altLang="zh-CN" i="1" baseline="-25000" dirty="0">
                <a:solidFill>
                  <a:schemeClr val="tx2"/>
                </a:solidFill>
              </a:rPr>
              <a:t>i</a:t>
            </a:r>
            <a:r>
              <a:rPr lang="en-US" altLang="zh-CN" dirty="0">
                <a:solidFill>
                  <a:schemeClr val="tx2"/>
                </a:solidFill>
              </a:rPr>
              <a:t>  , … ,  </a:t>
            </a:r>
            <a:r>
              <a:rPr lang="en-US" altLang="zh-CN" i="1" dirty="0">
                <a:solidFill>
                  <a:schemeClr val="tx2"/>
                </a:solidFill>
              </a:rPr>
              <a:t>i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  <a:sym typeface="Symbol" panose="05050102010706020507" pitchFamily="18" charset="2"/>
              </a:rPr>
              <a:t></a:t>
            </a:r>
            <a:r>
              <a:rPr lang="en-US" altLang="zh-CN" dirty="0">
                <a:solidFill>
                  <a:schemeClr val="tx2"/>
                </a:solidFill>
              </a:rPr>
              <a:t>1</a:t>
            </a:r>
            <a:endParaRPr lang="en-US" altLang="zh-CN" dirty="0">
              <a:solidFill>
                <a:schemeClr val="tx2"/>
              </a:solidFill>
            </a:endParaRPr>
          </a:p>
          <a:p>
            <a:pPr marL="365125" lvl="0" indent="-365125" eaLnBrk="1" hangingPunct="1">
              <a:buClrTx/>
              <a:buNone/>
            </a:pPr>
            <a:r>
              <a:rPr lang="zh-CN" altLang="en-US" dirty="0">
                <a:solidFill>
                  <a:schemeClr val="tx2"/>
                </a:solidFill>
              </a:rPr>
              <a:t>(2) 个体变项：</a:t>
            </a:r>
            <a:r>
              <a:rPr lang="en-US" altLang="zh-CN" i="1" dirty="0">
                <a:solidFill>
                  <a:schemeClr val="tx2"/>
                </a:solidFill>
              </a:rPr>
              <a:t>x</a:t>
            </a:r>
            <a:r>
              <a:rPr lang="en-US" altLang="zh-CN" dirty="0">
                <a:solidFill>
                  <a:schemeClr val="tx2"/>
                </a:solidFill>
              </a:rPr>
              <a:t> , </a:t>
            </a:r>
            <a:r>
              <a:rPr lang="en-US" altLang="zh-CN" i="1" dirty="0">
                <a:solidFill>
                  <a:schemeClr val="tx2"/>
                </a:solidFill>
              </a:rPr>
              <a:t>y</a:t>
            </a:r>
            <a:r>
              <a:rPr lang="en-US" altLang="zh-CN" dirty="0">
                <a:solidFill>
                  <a:schemeClr val="tx2"/>
                </a:solidFill>
              </a:rPr>
              <a:t> , </a:t>
            </a:r>
            <a:r>
              <a:rPr lang="en-US" altLang="zh-CN" i="1" dirty="0">
                <a:solidFill>
                  <a:schemeClr val="tx2"/>
                </a:solidFill>
              </a:rPr>
              <a:t>z </a:t>
            </a:r>
            <a:r>
              <a:rPr lang="en-US" altLang="zh-CN" dirty="0">
                <a:solidFill>
                  <a:schemeClr val="tx2"/>
                </a:solidFill>
              </a:rPr>
              <a:t>, …, </a:t>
            </a:r>
            <a:r>
              <a:rPr lang="en-US" altLang="zh-CN" i="1" dirty="0">
                <a:solidFill>
                  <a:schemeClr val="tx2"/>
                </a:solidFill>
              </a:rPr>
              <a:t>x</a:t>
            </a:r>
            <a:r>
              <a:rPr lang="en-US" altLang="zh-CN" i="1" baseline="-25000" dirty="0">
                <a:solidFill>
                  <a:schemeClr val="tx2"/>
                </a:solidFill>
              </a:rPr>
              <a:t>i</a:t>
            </a:r>
            <a:r>
              <a:rPr lang="en-US" altLang="zh-CN" dirty="0">
                <a:solidFill>
                  <a:schemeClr val="tx2"/>
                </a:solidFill>
              </a:rPr>
              <a:t> , </a:t>
            </a:r>
            <a:r>
              <a:rPr lang="en-US" altLang="zh-CN" i="1" dirty="0">
                <a:solidFill>
                  <a:schemeClr val="tx2"/>
                </a:solidFill>
              </a:rPr>
              <a:t>y</a:t>
            </a:r>
            <a:r>
              <a:rPr lang="en-US" altLang="zh-CN" i="1" baseline="-25000" dirty="0">
                <a:solidFill>
                  <a:schemeClr val="tx2"/>
                </a:solidFill>
              </a:rPr>
              <a:t>i</a:t>
            </a:r>
            <a:r>
              <a:rPr lang="en-US" altLang="zh-CN" dirty="0">
                <a:solidFill>
                  <a:schemeClr val="tx2"/>
                </a:solidFill>
              </a:rPr>
              <a:t>  , </a:t>
            </a:r>
            <a:r>
              <a:rPr lang="en-US" altLang="zh-CN" i="1" dirty="0">
                <a:solidFill>
                  <a:schemeClr val="tx2"/>
                </a:solidFill>
              </a:rPr>
              <a:t>z</a:t>
            </a:r>
            <a:r>
              <a:rPr lang="en-US" altLang="zh-CN" i="1" baseline="-25000" dirty="0">
                <a:solidFill>
                  <a:schemeClr val="tx2"/>
                </a:solidFill>
              </a:rPr>
              <a:t>i</a:t>
            </a:r>
            <a:r>
              <a:rPr lang="en-US" altLang="zh-CN" dirty="0">
                <a:solidFill>
                  <a:schemeClr val="tx2"/>
                </a:solidFill>
              </a:rPr>
              <a:t>  , … ,  </a:t>
            </a:r>
            <a:r>
              <a:rPr lang="en-US" altLang="zh-CN" i="1" dirty="0">
                <a:solidFill>
                  <a:schemeClr val="tx2"/>
                </a:solidFill>
              </a:rPr>
              <a:t>i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  <a:sym typeface="Symbol" panose="05050102010706020507" pitchFamily="18" charset="2"/>
              </a:rPr>
              <a:t></a:t>
            </a:r>
            <a:r>
              <a:rPr lang="en-US" altLang="zh-CN" dirty="0">
                <a:solidFill>
                  <a:schemeClr val="tx2"/>
                </a:solidFill>
              </a:rPr>
              <a:t>1 </a:t>
            </a:r>
            <a:endParaRPr lang="en-US" altLang="zh-CN" dirty="0">
              <a:solidFill>
                <a:schemeClr val="tx2"/>
              </a:solidFill>
            </a:endParaRPr>
          </a:p>
          <a:p>
            <a:pPr marL="365125" lvl="0" indent="-365125" eaLnBrk="1" hangingPunct="1">
              <a:buClrTx/>
              <a:buNone/>
            </a:pPr>
            <a:r>
              <a:rPr lang="en-US" altLang="zh-CN" dirty="0">
                <a:solidFill>
                  <a:schemeClr val="tx2"/>
                </a:solidFill>
              </a:rPr>
              <a:t>(3) </a:t>
            </a:r>
            <a:r>
              <a:rPr lang="zh-CN" altLang="en-US" dirty="0">
                <a:solidFill>
                  <a:schemeClr val="tx2"/>
                </a:solidFill>
              </a:rPr>
              <a:t>函数符号：</a:t>
            </a:r>
            <a:r>
              <a:rPr lang="en-US" altLang="zh-CN" i="1" dirty="0">
                <a:solidFill>
                  <a:schemeClr val="tx2"/>
                </a:solidFill>
              </a:rPr>
              <a:t>f</a:t>
            </a:r>
            <a:r>
              <a:rPr lang="en-US" altLang="zh-CN" dirty="0">
                <a:solidFill>
                  <a:schemeClr val="tx2"/>
                </a:solidFill>
              </a:rPr>
              <a:t> , </a:t>
            </a:r>
            <a:r>
              <a:rPr lang="en-US" altLang="zh-CN" i="1" dirty="0">
                <a:solidFill>
                  <a:schemeClr val="tx2"/>
                </a:solidFill>
              </a:rPr>
              <a:t>g</a:t>
            </a:r>
            <a:r>
              <a:rPr lang="en-US" altLang="zh-CN" dirty="0">
                <a:solidFill>
                  <a:schemeClr val="tx2"/>
                </a:solidFill>
              </a:rPr>
              <a:t> , </a:t>
            </a:r>
            <a:r>
              <a:rPr lang="en-US" altLang="zh-CN" i="1" dirty="0">
                <a:solidFill>
                  <a:schemeClr val="tx2"/>
                </a:solidFill>
              </a:rPr>
              <a:t>h</a:t>
            </a:r>
            <a:r>
              <a:rPr lang="en-US" altLang="zh-CN" dirty="0">
                <a:solidFill>
                  <a:schemeClr val="tx2"/>
                </a:solidFill>
              </a:rPr>
              <a:t> , …, </a:t>
            </a:r>
            <a:r>
              <a:rPr lang="en-US" altLang="zh-CN" i="1" dirty="0">
                <a:solidFill>
                  <a:schemeClr val="tx2"/>
                </a:solidFill>
              </a:rPr>
              <a:t>f</a:t>
            </a:r>
            <a:r>
              <a:rPr lang="en-US" altLang="zh-CN" i="1" baseline="-25000" dirty="0">
                <a:solidFill>
                  <a:schemeClr val="tx2"/>
                </a:solidFill>
              </a:rPr>
              <a:t>i</a:t>
            </a:r>
            <a:r>
              <a:rPr lang="en-US" altLang="zh-CN" dirty="0">
                <a:solidFill>
                  <a:schemeClr val="tx2"/>
                </a:solidFill>
              </a:rPr>
              <a:t> , </a:t>
            </a:r>
            <a:r>
              <a:rPr lang="en-US" altLang="zh-CN" i="1" dirty="0">
                <a:solidFill>
                  <a:schemeClr val="tx2"/>
                </a:solidFill>
              </a:rPr>
              <a:t>g</a:t>
            </a:r>
            <a:r>
              <a:rPr lang="en-US" altLang="zh-CN" i="1" baseline="-25000" dirty="0">
                <a:solidFill>
                  <a:schemeClr val="tx2"/>
                </a:solidFill>
              </a:rPr>
              <a:t>i</a:t>
            </a:r>
            <a:r>
              <a:rPr lang="en-US" altLang="zh-CN" dirty="0">
                <a:solidFill>
                  <a:schemeClr val="tx2"/>
                </a:solidFill>
              </a:rPr>
              <a:t> , </a:t>
            </a:r>
            <a:r>
              <a:rPr lang="en-US" altLang="zh-CN" i="1" dirty="0">
                <a:solidFill>
                  <a:schemeClr val="tx2"/>
                </a:solidFill>
              </a:rPr>
              <a:t>h</a:t>
            </a:r>
            <a:r>
              <a:rPr lang="en-US" altLang="zh-CN" i="1" baseline="-25000" dirty="0">
                <a:solidFill>
                  <a:schemeClr val="tx2"/>
                </a:solidFill>
              </a:rPr>
              <a:t>i</a:t>
            </a:r>
            <a:r>
              <a:rPr lang="en-US" altLang="zh-CN" dirty="0">
                <a:solidFill>
                  <a:schemeClr val="tx2"/>
                </a:solidFill>
              </a:rPr>
              <a:t> , … ,</a:t>
            </a:r>
            <a:r>
              <a:rPr lang="en-US" altLang="zh-CN" i="1" dirty="0">
                <a:solidFill>
                  <a:schemeClr val="tx2"/>
                </a:solidFill>
              </a:rPr>
              <a:t> i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  <a:sym typeface="Symbol" panose="05050102010706020507" pitchFamily="18" charset="2"/>
              </a:rPr>
              <a:t></a:t>
            </a:r>
            <a:r>
              <a:rPr lang="en-US" altLang="zh-CN" dirty="0">
                <a:solidFill>
                  <a:schemeClr val="tx2"/>
                </a:solidFill>
              </a:rPr>
              <a:t>1</a:t>
            </a:r>
            <a:endParaRPr lang="en-US" altLang="zh-CN" dirty="0">
              <a:solidFill>
                <a:schemeClr val="tx2"/>
              </a:solidFill>
            </a:endParaRPr>
          </a:p>
          <a:p>
            <a:pPr marL="365125" lvl="0" indent="-365125" eaLnBrk="1" hangingPunct="1">
              <a:buClrTx/>
              <a:buNone/>
            </a:pPr>
            <a:r>
              <a:rPr lang="zh-CN" altLang="en-US" dirty="0">
                <a:solidFill>
                  <a:schemeClr val="tx2"/>
                </a:solidFill>
              </a:rPr>
              <a:t>(4) 谓词符号：</a:t>
            </a:r>
            <a:r>
              <a:rPr lang="en-US" altLang="zh-CN" dirty="0">
                <a:solidFill>
                  <a:schemeClr val="tx2"/>
                </a:solidFill>
              </a:rPr>
              <a:t>F , G , H , …, F</a:t>
            </a:r>
            <a:r>
              <a:rPr lang="en-US" altLang="zh-CN" i="1" baseline="-25000" dirty="0">
                <a:solidFill>
                  <a:schemeClr val="tx2"/>
                </a:solidFill>
              </a:rPr>
              <a:t>i</a:t>
            </a:r>
            <a:r>
              <a:rPr lang="en-US" altLang="zh-CN" dirty="0">
                <a:solidFill>
                  <a:schemeClr val="tx2"/>
                </a:solidFill>
              </a:rPr>
              <a:t> , G</a:t>
            </a:r>
            <a:r>
              <a:rPr lang="en-US" altLang="zh-CN" i="1" baseline="-25000" dirty="0">
                <a:solidFill>
                  <a:schemeClr val="tx2"/>
                </a:solidFill>
              </a:rPr>
              <a:t>i</a:t>
            </a:r>
            <a:r>
              <a:rPr lang="en-US" altLang="zh-CN" dirty="0">
                <a:solidFill>
                  <a:schemeClr val="tx2"/>
                </a:solidFill>
              </a:rPr>
              <a:t> , H</a:t>
            </a:r>
            <a:r>
              <a:rPr lang="en-US" altLang="zh-CN" i="1" baseline="-25000" dirty="0">
                <a:solidFill>
                  <a:schemeClr val="tx2"/>
                </a:solidFill>
              </a:rPr>
              <a:t>i</a:t>
            </a:r>
            <a:r>
              <a:rPr lang="en-US" altLang="zh-CN" dirty="0">
                <a:solidFill>
                  <a:schemeClr val="tx2"/>
                </a:solidFill>
              </a:rPr>
              <a:t> , … , </a:t>
            </a:r>
            <a:r>
              <a:rPr lang="en-US" altLang="zh-CN" i="1" dirty="0">
                <a:solidFill>
                  <a:schemeClr val="tx2"/>
                </a:solidFill>
              </a:rPr>
              <a:t>i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  <a:sym typeface="Symbol" panose="05050102010706020507" pitchFamily="18" charset="2"/>
              </a:rPr>
              <a:t></a:t>
            </a:r>
            <a:r>
              <a:rPr lang="en-US" altLang="zh-CN" dirty="0">
                <a:solidFill>
                  <a:schemeClr val="tx2"/>
                </a:solidFill>
              </a:rPr>
              <a:t>1</a:t>
            </a:r>
            <a:endParaRPr lang="en-US" altLang="zh-CN" dirty="0">
              <a:solidFill>
                <a:schemeClr val="tx2"/>
              </a:solidFill>
            </a:endParaRPr>
          </a:p>
          <a:p>
            <a:pPr marL="365125" lvl="0" indent="-365125" eaLnBrk="1" hangingPunct="1">
              <a:buClrTx/>
              <a:buNone/>
            </a:pPr>
            <a:r>
              <a:rPr lang="zh-CN" altLang="en-US" dirty="0">
                <a:solidFill>
                  <a:schemeClr val="tx2"/>
                </a:solidFill>
              </a:rPr>
              <a:t>(5) 量词符号：</a:t>
            </a:r>
            <a:r>
              <a:rPr lang="en-US" altLang="zh-CN" dirty="0">
                <a:solidFill>
                  <a:schemeClr val="tx2"/>
                </a:solidFill>
                <a:sym typeface="Symbol" panose="05050102010706020507" pitchFamily="18" charset="2"/>
              </a:rPr>
              <a:t>，</a:t>
            </a:r>
            <a:r>
              <a:rPr lang="zh-CN" altLang="en-US" dirty="0">
                <a:solidFill>
                  <a:schemeClr val="tx2"/>
                </a:solidFill>
                <a:sym typeface="Symbol" panose="05050102010706020507" pitchFamily="18" charset="2"/>
              </a:rPr>
              <a:t></a:t>
            </a:r>
            <a:endParaRPr lang="zh-CN" altLang="en-US" dirty="0">
              <a:solidFill>
                <a:schemeClr val="tx2"/>
              </a:solidFill>
              <a:sym typeface="Symbol" panose="05050102010706020507" pitchFamily="18" charset="2"/>
            </a:endParaRPr>
          </a:p>
          <a:p>
            <a:pPr marL="365125" lvl="0" indent="-365125" eaLnBrk="1" hangingPunct="1">
              <a:buClrTx/>
              <a:buNone/>
            </a:pPr>
            <a:r>
              <a:rPr lang="zh-CN" altLang="en-US" dirty="0">
                <a:solidFill>
                  <a:schemeClr val="tx2"/>
                </a:solidFill>
                <a:sym typeface="Symbol" panose="05050102010706020507" pitchFamily="18" charset="2"/>
              </a:rPr>
              <a:t>(6) 联结词符号：┐, ∧, ∨, → ,  </a:t>
            </a:r>
            <a:endParaRPr lang="zh-CN" altLang="en-US" dirty="0">
              <a:solidFill>
                <a:schemeClr val="tx2"/>
              </a:solidFill>
              <a:sym typeface="Symbol" panose="05050102010706020507" pitchFamily="18" charset="2"/>
            </a:endParaRPr>
          </a:p>
          <a:p>
            <a:pPr marL="365125" lvl="0" indent="-365125" eaLnBrk="1" hangingPunct="1">
              <a:buClrTx/>
              <a:buNone/>
            </a:pPr>
            <a:r>
              <a:rPr lang="zh-CN" altLang="en-US" dirty="0">
                <a:solidFill>
                  <a:schemeClr val="tx2"/>
                </a:solidFill>
                <a:sym typeface="Symbol" panose="05050102010706020507" pitchFamily="18" charset="2"/>
              </a:rPr>
              <a:t>(7) 括号与逗号：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(</a:t>
            </a:r>
            <a:r>
              <a:rPr lang="zh-CN" altLang="en-US" dirty="0">
                <a:solidFill>
                  <a:schemeClr val="tx2"/>
                </a:solidFill>
                <a:sym typeface="Symbol" panose="05050102010706020507" pitchFamily="18" charset="2"/>
              </a:rPr>
              <a:t> , 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)</a:t>
            </a:r>
            <a:r>
              <a:rPr lang="zh-CN" altLang="en-US" dirty="0">
                <a:solidFill>
                  <a:schemeClr val="tx2"/>
                </a:solidFill>
                <a:sym typeface="Symbol" panose="05050102010706020507" pitchFamily="18" charset="2"/>
              </a:rPr>
              <a:t> ，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,</a:t>
            </a:r>
            <a:r>
              <a:rPr lang="zh-CN" altLang="en-US" dirty="0">
                <a:solidFill>
                  <a:schemeClr val="tx2"/>
                </a:solidFill>
                <a:sym typeface="Symbol" panose="05050102010706020507" pitchFamily="18" charset="2"/>
              </a:rPr>
              <a:t> </a:t>
            </a:r>
            <a:endParaRPr lang="zh-CN" altLang="en-US" dirty="0">
              <a:solidFill>
                <a:schemeClr val="tx2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chemeClr val="tx2"/>
                </a:solidFill>
              </a:rPr>
              <a:t>一阶语言中的原子公式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59748" name="AutoShape 4"/>
          <p:cNvSpPr>
            <a:spLocks noChangeArrowheads="1"/>
          </p:cNvSpPr>
          <p:nvPr/>
        </p:nvSpPr>
        <p:spPr bwMode="gray">
          <a:xfrm>
            <a:off x="228600" y="1219200"/>
            <a:ext cx="8534400" cy="2209800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/>
              </a:gs>
              <a:gs pos="50000">
                <a:srgbClr val="DDDDDD">
                  <a:gamma/>
                  <a:tint val="36471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38100">
            <a:solidFill>
              <a:srgbClr val="FFFFFF"/>
            </a:solidFill>
            <a:round/>
          </a:ln>
          <a:effectLst>
            <a:outerShdw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9749" name="AutoShape 5"/>
          <p:cNvSpPr>
            <a:spLocks noChangeArrowheads="1"/>
          </p:cNvSpPr>
          <p:nvPr/>
        </p:nvSpPr>
        <p:spPr bwMode="gray">
          <a:xfrm>
            <a:off x="393700" y="1527175"/>
            <a:ext cx="1130300" cy="1063625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9804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9750" name="Freeform 6"/>
          <p:cNvSpPr/>
          <p:nvPr/>
        </p:nvSpPr>
        <p:spPr bwMode="gray">
          <a:xfrm>
            <a:off x="465138" y="1595438"/>
            <a:ext cx="563563" cy="531813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tint val="54510"/>
                  <a:invGamma/>
                </a:schemeClr>
              </a:gs>
              <a:gs pos="50000">
                <a:schemeClr val="accent1">
                  <a:alpha val="0"/>
                </a:schemeClr>
              </a:gs>
              <a:gs pos="100000">
                <a:schemeClr val="accent1">
                  <a:gamma/>
                  <a:tint val="54510"/>
                  <a:invGamma/>
                </a:schemeClr>
              </a:gs>
            </a:gsLst>
            <a:lin ang="2700000" scaled="1"/>
          </a:gradFill>
          <a:ln w="0">
            <a:noFill/>
            <a:prstDash val="solid"/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9751" name="Text Box 7"/>
          <p:cNvSpPr txBox="1">
            <a:spLocks noChangeArrowheads="1"/>
          </p:cNvSpPr>
          <p:nvPr/>
        </p:nvSpPr>
        <p:spPr bwMode="gray">
          <a:xfrm>
            <a:off x="549275" y="1603375"/>
            <a:ext cx="793750" cy="82232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R="0" algn="ctr" defTabSz="914400" eaLnBrk="0" hangingPunct="0"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定义</a:t>
            </a:r>
            <a:endParaRPr kumimoji="0" lang="zh-CN" altLang="en-US" sz="2400" kern="1200" cap="none" spc="0" normalizeH="0" baseline="0" noProof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R="0" algn="ctr" defTabSz="914400" eaLnBrk="0" hangingPunct="0"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4.3</a:t>
            </a:r>
            <a:endParaRPr kumimoji="0" lang="en-US" altLang="zh-CN" sz="2400" kern="1200" cap="none" spc="0" normalizeH="0" baseline="0" noProof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5607" name="Text Box 8"/>
          <p:cNvSpPr txBox="1"/>
          <p:nvPr/>
        </p:nvSpPr>
        <p:spPr>
          <a:xfrm>
            <a:off x="1676400" y="1555750"/>
            <a:ext cx="7162800" cy="13668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8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24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>
              <a:lnSpc>
                <a:spcPct val="115000"/>
              </a:lnSpc>
              <a:spcBef>
                <a:spcPct val="15000"/>
              </a:spcBef>
              <a:buClr>
                <a:srgbClr val="99CCCC"/>
              </a:buClr>
              <a:buNone/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设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R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solidFill>
                  <a:schemeClr val="tx2"/>
                </a:solidFill>
                <a:ea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 ,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solidFill>
                  <a:schemeClr val="tx2"/>
                </a:solidFill>
                <a:ea typeface="宋体" panose="02010600030101010101" pitchFamily="2" charset="-122"/>
              </a:rPr>
              <a:t>2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 ,… ,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i="1" baseline="-25000" dirty="0">
                <a:solidFill>
                  <a:schemeClr val="tx2"/>
                </a:solidFill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是一阶语言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L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的任意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n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元谓词，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t</a:t>
            </a:r>
            <a:r>
              <a:rPr lang="en-US" altLang="zh-CN" baseline="-25000" dirty="0">
                <a:solidFill>
                  <a:schemeClr val="tx2"/>
                </a:solidFill>
                <a:ea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 ,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t</a:t>
            </a:r>
            <a:r>
              <a:rPr lang="en-US" altLang="zh-CN" baseline="-25000" dirty="0">
                <a:solidFill>
                  <a:schemeClr val="tx2"/>
                </a:solidFill>
                <a:ea typeface="宋体" panose="02010600030101010101" pitchFamily="2" charset="-122"/>
              </a:rPr>
              <a:t>2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 ,… ,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t</a:t>
            </a:r>
            <a:r>
              <a:rPr lang="en-US" altLang="zh-CN" i="1" baseline="-25000" dirty="0">
                <a:solidFill>
                  <a:schemeClr val="tx2"/>
                </a:solidFill>
                <a:ea typeface="宋体" panose="02010600030101010101" pitchFamily="2" charset="-122"/>
              </a:rPr>
              <a:t>n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是一阶语言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L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的任意的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个项，则称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R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t</a:t>
            </a:r>
            <a:r>
              <a:rPr lang="en-US" altLang="zh-CN" baseline="-25000" dirty="0">
                <a:solidFill>
                  <a:schemeClr val="tx2"/>
                </a:solidFill>
                <a:ea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 ,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t</a:t>
            </a:r>
            <a:r>
              <a:rPr lang="en-US" altLang="zh-CN" baseline="-25000" dirty="0">
                <a:solidFill>
                  <a:schemeClr val="tx2"/>
                </a:solidFill>
                <a:ea typeface="宋体" panose="02010600030101010101" pitchFamily="2" charset="-122"/>
              </a:rPr>
              <a:t>2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 ,… ,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t</a:t>
            </a:r>
            <a:r>
              <a:rPr lang="en-US" altLang="zh-CN" i="1" baseline="-25000" dirty="0">
                <a:solidFill>
                  <a:schemeClr val="tx2"/>
                </a:solidFill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是一阶语言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L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的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原子公式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。</a:t>
            </a:r>
            <a:endParaRPr lang="en-US" altLang="zh-CN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159753" name="Rectangle 9"/>
          <p:cNvSpPr/>
          <p:nvPr/>
        </p:nvSpPr>
        <p:spPr>
          <a:xfrm>
            <a:off x="762000" y="3813175"/>
            <a:ext cx="7162800" cy="1465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8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24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eaLnBrk="1" hangingPunct="1">
              <a:lnSpc>
                <a:spcPct val="115000"/>
              </a:lnSpc>
              <a:spcBef>
                <a:spcPct val="15000"/>
              </a:spcBef>
              <a:buClrTx/>
              <a:buNone/>
            </a:pP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例如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：1元谓词 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F(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), G(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</a:t>
            </a:r>
            <a:endParaRPr lang="en-US" altLang="zh-CN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15000"/>
              </a:lnSpc>
              <a:spcBef>
                <a:spcPct val="15000"/>
              </a:spcBef>
              <a:buClrTx/>
              <a:buNone/>
            </a:pP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	2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元谓词 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H(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,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), L(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,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</a:t>
            </a:r>
            <a:endParaRPr lang="en-US" altLang="zh-CN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15000"/>
              </a:lnSpc>
              <a:spcBef>
                <a:spcPct val="15000"/>
              </a:spcBef>
              <a:buClrTx/>
              <a:buNone/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	都是原子公式。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9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一阶语言 </a:t>
            </a:r>
            <a:r>
              <a:rPr lang="en-US" altLang="zh-CN" dirty="0"/>
              <a:t>L </a:t>
            </a:r>
            <a:r>
              <a:rPr lang="zh-CN" altLang="en-US" dirty="0"/>
              <a:t>的合式公式</a:t>
            </a:r>
            <a:endParaRPr lang="zh-CN" altLang="en-US" dirty="0"/>
          </a:p>
        </p:txBody>
      </p:sp>
      <p:sp>
        <p:nvSpPr>
          <p:cNvPr id="160772" name="AutoShape 4"/>
          <p:cNvSpPr>
            <a:spLocks noChangeArrowheads="1"/>
          </p:cNvSpPr>
          <p:nvPr/>
        </p:nvSpPr>
        <p:spPr bwMode="gray">
          <a:xfrm>
            <a:off x="228600" y="1219200"/>
            <a:ext cx="8458200" cy="4800600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/>
              </a:gs>
              <a:gs pos="50000">
                <a:srgbClr val="DDDDDD">
                  <a:gamma/>
                  <a:tint val="36471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38100">
            <a:solidFill>
              <a:srgbClr val="FFFFFF"/>
            </a:solidFill>
            <a:round/>
          </a:ln>
          <a:effectLst>
            <a:outerShdw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0773" name="AutoShape 5"/>
          <p:cNvSpPr>
            <a:spLocks noChangeArrowheads="1"/>
          </p:cNvSpPr>
          <p:nvPr/>
        </p:nvSpPr>
        <p:spPr bwMode="gray">
          <a:xfrm>
            <a:off x="393700" y="1527175"/>
            <a:ext cx="1130300" cy="1063625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9804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0774" name="Freeform 6"/>
          <p:cNvSpPr/>
          <p:nvPr/>
        </p:nvSpPr>
        <p:spPr bwMode="gray">
          <a:xfrm>
            <a:off x="465138" y="1595438"/>
            <a:ext cx="563563" cy="531813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tint val="54510"/>
                  <a:invGamma/>
                </a:schemeClr>
              </a:gs>
              <a:gs pos="50000">
                <a:schemeClr val="accent1">
                  <a:alpha val="0"/>
                </a:schemeClr>
              </a:gs>
              <a:gs pos="100000">
                <a:schemeClr val="accent1">
                  <a:gamma/>
                  <a:tint val="54510"/>
                  <a:invGamma/>
                </a:schemeClr>
              </a:gs>
            </a:gsLst>
            <a:lin ang="2700000" scaled="1"/>
          </a:gradFill>
          <a:ln w="0">
            <a:noFill/>
            <a:prstDash val="solid"/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0775" name="Text Box 7"/>
          <p:cNvSpPr txBox="1">
            <a:spLocks noChangeArrowheads="1"/>
          </p:cNvSpPr>
          <p:nvPr/>
        </p:nvSpPr>
        <p:spPr bwMode="gray">
          <a:xfrm>
            <a:off x="549275" y="1603375"/>
            <a:ext cx="793750" cy="82232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R="0" algn="ctr" defTabSz="914400" eaLnBrk="0" hangingPunct="0"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定义</a:t>
            </a:r>
            <a:endParaRPr kumimoji="0" lang="zh-CN" altLang="en-US" sz="2400" kern="1200" cap="none" spc="0" normalizeH="0" baseline="0" noProof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R="0" algn="ctr" defTabSz="914400" eaLnBrk="0" hangingPunct="0"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4.4</a:t>
            </a:r>
            <a:endParaRPr kumimoji="0" lang="en-US" altLang="zh-CN" sz="2400" kern="1200" cap="none" spc="0" normalizeH="0" baseline="0" noProof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60776" name="Text Box 8"/>
          <p:cNvSpPr txBox="1"/>
          <p:nvPr/>
        </p:nvSpPr>
        <p:spPr>
          <a:xfrm>
            <a:off x="1524000" y="1524000"/>
            <a:ext cx="7010400" cy="42291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8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24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441325" lvl="0" indent="-441325" eaLnBrk="1" hangingPunct="1">
              <a:buClrTx/>
              <a:buNone/>
            </a:pPr>
            <a:r>
              <a:rPr lang="zh-CN" altLang="en-US" dirty="0">
                <a:ea typeface="宋体" panose="02010600030101010101" pitchFamily="2" charset="-122"/>
              </a:rPr>
              <a:t>一阶语言 </a:t>
            </a:r>
            <a:r>
              <a:rPr lang="en-US" altLang="zh-CN" dirty="0">
                <a:ea typeface="宋体" panose="02010600030101010101" pitchFamily="2" charset="-122"/>
              </a:rPr>
              <a:t>L </a:t>
            </a:r>
            <a:r>
              <a:rPr lang="zh-CN" altLang="en-US" dirty="0">
                <a:ea typeface="宋体" panose="02010600030101010101" pitchFamily="2" charset="-122"/>
              </a:rPr>
              <a:t>的合式公式定义如下:</a:t>
            </a:r>
            <a:endParaRPr lang="zh-CN" altLang="en-US" dirty="0">
              <a:ea typeface="宋体" panose="02010600030101010101" pitchFamily="2" charset="-122"/>
            </a:endParaRPr>
          </a:p>
          <a:p>
            <a:pPr marL="441325" lvl="0" indent="-441325" eaLnBrk="1" hangingPunct="1">
              <a:buClrTx/>
              <a:buNone/>
            </a:pPr>
            <a:r>
              <a:rPr lang="zh-CN" altLang="en-US" dirty="0">
                <a:ea typeface="宋体" panose="02010600030101010101" pitchFamily="2" charset="-122"/>
              </a:rPr>
              <a:t>(1) 原子公式是合式公式。</a:t>
            </a:r>
            <a:endParaRPr lang="zh-CN" altLang="en-US" dirty="0">
              <a:ea typeface="宋体" panose="02010600030101010101" pitchFamily="2" charset="-122"/>
            </a:endParaRPr>
          </a:p>
          <a:p>
            <a:pPr marL="441325" lvl="0" indent="-441325" eaLnBrk="1" hangingPunct="1">
              <a:buClrTx/>
              <a:buNone/>
            </a:pPr>
            <a:r>
              <a:rPr lang="zh-CN" altLang="en-US" dirty="0">
                <a:ea typeface="宋体" panose="02010600030101010101" pitchFamily="2" charset="-122"/>
              </a:rPr>
              <a:t>(2) 若 </a:t>
            </a:r>
            <a:r>
              <a:rPr lang="en-US" altLang="zh-CN" dirty="0">
                <a:ea typeface="宋体" panose="02010600030101010101" pitchFamily="2" charset="-122"/>
              </a:rPr>
              <a:t>A </a:t>
            </a:r>
            <a:r>
              <a:rPr lang="zh-CN" altLang="en-US" dirty="0">
                <a:ea typeface="宋体" panose="02010600030101010101" pitchFamily="2" charset="-122"/>
              </a:rPr>
              <a:t>是合式公式，则 (┐</a:t>
            </a:r>
            <a:r>
              <a:rPr lang="en-US" altLang="zh-CN" dirty="0">
                <a:ea typeface="宋体" panose="02010600030101010101" pitchFamily="2" charset="-122"/>
              </a:rPr>
              <a:t>A) </a:t>
            </a:r>
            <a:r>
              <a:rPr lang="zh-CN" altLang="en-US" dirty="0">
                <a:ea typeface="宋体" panose="02010600030101010101" pitchFamily="2" charset="-122"/>
              </a:rPr>
              <a:t>也是合式公式。</a:t>
            </a:r>
            <a:endParaRPr lang="zh-CN" altLang="en-US" dirty="0">
              <a:ea typeface="宋体" panose="02010600030101010101" pitchFamily="2" charset="-122"/>
            </a:endParaRPr>
          </a:p>
          <a:p>
            <a:pPr marL="441325" lvl="0" indent="-441325" eaLnBrk="1" hangingPunct="1">
              <a:buClrTx/>
              <a:buNone/>
            </a:pPr>
            <a:r>
              <a:rPr lang="zh-CN" altLang="en-US" dirty="0">
                <a:ea typeface="宋体" panose="02010600030101010101" pitchFamily="2" charset="-122"/>
              </a:rPr>
              <a:t>(3) 若 </a:t>
            </a:r>
            <a:r>
              <a:rPr lang="en-US" altLang="zh-CN" dirty="0">
                <a:ea typeface="宋体" panose="02010600030101010101" pitchFamily="2" charset="-122"/>
              </a:rPr>
              <a:t>A, B </a:t>
            </a:r>
            <a:r>
              <a:rPr lang="zh-CN" altLang="en-US" dirty="0">
                <a:ea typeface="宋体" panose="02010600030101010101" pitchFamily="2" charset="-122"/>
              </a:rPr>
              <a:t>是合式公式，则 (</a:t>
            </a:r>
            <a:r>
              <a:rPr lang="en-US" altLang="zh-CN" dirty="0">
                <a:ea typeface="宋体" panose="02010600030101010101" pitchFamily="2" charset="-122"/>
              </a:rPr>
              <a:t>A∧B), (A∨B),      (A→B), (A</a:t>
            </a: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</a:t>
            </a:r>
            <a:r>
              <a:rPr lang="en-US" altLang="zh-CN" dirty="0">
                <a:ea typeface="宋体" panose="02010600030101010101" pitchFamily="2" charset="-122"/>
              </a:rPr>
              <a:t>B) </a:t>
            </a:r>
            <a:r>
              <a:rPr lang="zh-CN" altLang="en-US" dirty="0">
                <a:ea typeface="宋体" panose="02010600030101010101" pitchFamily="2" charset="-122"/>
              </a:rPr>
              <a:t>也是合式公式。</a:t>
            </a:r>
            <a:endParaRPr lang="zh-CN" altLang="en-US" dirty="0">
              <a:ea typeface="宋体" panose="02010600030101010101" pitchFamily="2" charset="-122"/>
            </a:endParaRPr>
          </a:p>
          <a:p>
            <a:pPr marL="441325" lvl="0" indent="-441325" eaLnBrk="1" hangingPunct="1">
              <a:buClrTx/>
              <a:buNone/>
            </a:pPr>
            <a:r>
              <a:rPr lang="zh-CN" altLang="en-US" dirty="0">
                <a:ea typeface="宋体" panose="02010600030101010101" pitchFamily="2" charset="-122"/>
              </a:rPr>
              <a:t>(4) 若</a:t>
            </a:r>
            <a:r>
              <a:rPr lang="en-US" altLang="zh-CN" dirty="0">
                <a:ea typeface="宋体" panose="02010600030101010101" pitchFamily="2" charset="-122"/>
              </a:rPr>
              <a:t>A</a:t>
            </a:r>
            <a:r>
              <a:rPr lang="zh-CN" altLang="en-US" dirty="0">
                <a:ea typeface="宋体" panose="02010600030101010101" pitchFamily="2" charset="-122"/>
              </a:rPr>
              <a:t>是合式公式，则 </a:t>
            </a: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A, </a:t>
            </a: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A </a:t>
            </a:r>
            <a:r>
              <a:rPr lang="zh-CN" altLang="en-US" dirty="0">
                <a:ea typeface="宋体" panose="02010600030101010101" pitchFamily="2" charset="-122"/>
              </a:rPr>
              <a:t>也是合式公式。</a:t>
            </a:r>
            <a:endParaRPr lang="zh-CN" altLang="en-US" dirty="0">
              <a:ea typeface="宋体" panose="02010600030101010101" pitchFamily="2" charset="-122"/>
            </a:endParaRPr>
          </a:p>
          <a:p>
            <a:pPr marL="441325" lvl="0" indent="-441325" eaLnBrk="1" hangingPunct="1">
              <a:buClrTx/>
              <a:buNone/>
            </a:pPr>
            <a:r>
              <a:rPr lang="zh-CN" altLang="en-US" dirty="0">
                <a:ea typeface="宋体" panose="02010600030101010101" pitchFamily="2" charset="-122"/>
              </a:rPr>
              <a:t>(5) 只有有限次的应用(1)～(4)构成的符号串才是合式公式。</a:t>
            </a:r>
            <a:endParaRPr lang="zh-CN" altLang="en-US" dirty="0">
              <a:ea typeface="宋体" panose="02010600030101010101" pitchFamily="2" charset="-122"/>
            </a:endParaRPr>
          </a:p>
          <a:p>
            <a:pPr marL="441325" lvl="0" indent="-441325" eaLnBrk="1" hangingPunct="1">
              <a:buClrTx/>
              <a:buNone/>
            </a:pPr>
            <a:r>
              <a:rPr lang="zh-CN" altLang="en-US" dirty="0">
                <a:ea typeface="宋体" panose="02010600030101010101" pitchFamily="2" charset="-122"/>
              </a:rPr>
              <a:t>	一阶语言 </a:t>
            </a:r>
            <a:r>
              <a:rPr lang="en-US" altLang="zh-CN" dirty="0">
                <a:ea typeface="宋体" panose="02010600030101010101" pitchFamily="2" charset="-122"/>
              </a:rPr>
              <a:t>L </a:t>
            </a:r>
            <a:r>
              <a:rPr lang="zh-CN" altLang="en-US" dirty="0">
                <a:ea typeface="宋体" panose="02010600030101010101" pitchFamily="2" charset="-122"/>
              </a:rPr>
              <a:t>的合式公式也称为谓词公式，简称公式。</a:t>
            </a:r>
            <a:r>
              <a:rPr lang="zh-CN" altLang="en-US" b="0" dirty="0">
                <a:ea typeface="宋体" panose="02010600030101010101" pitchFamily="2" charset="-122"/>
              </a:rPr>
              <a:t> </a:t>
            </a:r>
            <a:endParaRPr lang="en-US" altLang="zh-CN" b="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0776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>
                                            <p:txEl>
                                              <p:charRg st="18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0776">
                                            <p:txEl>
                                              <p:charRg st="18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>
                                            <p:txEl>
                                              <p:charRg st="33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0776">
                                            <p:txEl>
                                              <p:charRg st="33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>
                                            <p:txEl>
                                              <p:charRg st="62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0776">
                                            <p:txEl>
                                              <p:charRg st="62" end="1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>
                                            <p:txEl>
                                              <p:charRg st="121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0776">
                                            <p:txEl>
                                              <p:charRg st="121" end="1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>
                                            <p:txEl>
                                              <p:charRg st="152" end="1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0776">
                                            <p:txEl>
                                              <p:charRg st="152" end="1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>
                                            <p:txEl>
                                              <p:charRg st="185" end="2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0776">
                                            <p:txEl>
                                              <p:charRg st="185" end="2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chemeClr val="tx2"/>
                </a:solidFill>
              </a:rPr>
              <a:t>自由出现与约束出现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61796" name="AutoShape 4"/>
          <p:cNvSpPr>
            <a:spLocks noChangeArrowheads="1"/>
          </p:cNvSpPr>
          <p:nvPr/>
        </p:nvSpPr>
        <p:spPr bwMode="gray">
          <a:xfrm>
            <a:off x="228600" y="1219200"/>
            <a:ext cx="8686800" cy="3124200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/>
              </a:gs>
              <a:gs pos="50000">
                <a:srgbClr val="DDDDDD">
                  <a:gamma/>
                  <a:tint val="36471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38100">
            <a:solidFill>
              <a:srgbClr val="FFFFFF"/>
            </a:solidFill>
            <a:round/>
          </a:ln>
          <a:effectLst>
            <a:outerShdw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1797" name="AutoShape 5"/>
          <p:cNvSpPr>
            <a:spLocks noChangeArrowheads="1"/>
          </p:cNvSpPr>
          <p:nvPr/>
        </p:nvSpPr>
        <p:spPr bwMode="gray">
          <a:xfrm>
            <a:off x="393700" y="1527175"/>
            <a:ext cx="1130300" cy="1063625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9804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1798" name="Freeform 6"/>
          <p:cNvSpPr/>
          <p:nvPr/>
        </p:nvSpPr>
        <p:spPr bwMode="gray">
          <a:xfrm>
            <a:off x="465138" y="1595438"/>
            <a:ext cx="563563" cy="531813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tint val="54510"/>
                  <a:invGamma/>
                </a:schemeClr>
              </a:gs>
              <a:gs pos="50000">
                <a:schemeClr val="accent1">
                  <a:alpha val="0"/>
                </a:schemeClr>
              </a:gs>
              <a:gs pos="100000">
                <a:schemeClr val="accent1">
                  <a:gamma/>
                  <a:tint val="54510"/>
                  <a:invGamma/>
                </a:schemeClr>
              </a:gs>
            </a:gsLst>
            <a:lin ang="2700000" scaled="1"/>
          </a:gradFill>
          <a:ln w="0">
            <a:noFill/>
            <a:prstDash val="solid"/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1799" name="Text Box 7"/>
          <p:cNvSpPr txBox="1">
            <a:spLocks noChangeArrowheads="1"/>
          </p:cNvSpPr>
          <p:nvPr/>
        </p:nvSpPr>
        <p:spPr bwMode="gray">
          <a:xfrm>
            <a:off x="549275" y="1603375"/>
            <a:ext cx="793750" cy="82232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R="0" algn="ctr" defTabSz="914400" eaLnBrk="0" hangingPunct="0"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定义</a:t>
            </a:r>
            <a:endParaRPr kumimoji="0" lang="zh-CN" altLang="en-US" sz="2400" kern="1200" cap="none" spc="0" normalizeH="0" baseline="0" noProof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R="0" algn="ctr" defTabSz="914400" eaLnBrk="0" hangingPunct="0"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4.5</a:t>
            </a:r>
            <a:endParaRPr kumimoji="0" lang="en-US" altLang="zh-CN" sz="2400" kern="1200" cap="none" spc="0" normalizeH="0" baseline="0" noProof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61800" name="Text Box 8"/>
          <p:cNvSpPr txBox="1"/>
          <p:nvPr/>
        </p:nvSpPr>
        <p:spPr>
          <a:xfrm>
            <a:off x="1524000" y="1524000"/>
            <a:ext cx="7467600" cy="2603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8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24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eaLnBrk="1" hangingPunct="1">
              <a:spcBef>
                <a:spcPct val="45000"/>
              </a:spcBef>
              <a:buClrTx/>
              <a:buNone/>
            </a:pPr>
            <a:r>
              <a:rPr lang="zh-CN" altLang="en-US" dirty="0">
                <a:ea typeface="宋体" panose="02010600030101010101" pitchFamily="2" charset="-122"/>
              </a:rPr>
              <a:t>指导变元、辖域、约束出现、自由出现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45000"/>
              </a:spcBef>
              <a:buClrTx/>
              <a:buNone/>
            </a:pPr>
            <a:r>
              <a:rPr lang="zh-CN" altLang="en-US" dirty="0">
                <a:ea typeface="宋体" panose="02010600030101010101" pitchFamily="2" charset="-122"/>
              </a:rPr>
              <a:t>在公式 </a:t>
            </a: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ea typeface="宋体" panose="02010600030101010101" pitchFamily="2" charset="-122"/>
              </a:rPr>
              <a:t>xA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和 </a:t>
            </a: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ea typeface="宋体" panose="02010600030101010101" pitchFamily="2" charset="-122"/>
              </a:rPr>
              <a:t>xA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中，称 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为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指导变元</a:t>
            </a:r>
            <a:r>
              <a:rPr lang="zh-CN" altLang="en-US" dirty="0">
                <a:ea typeface="宋体" panose="02010600030101010101" pitchFamily="2" charset="-122"/>
              </a:rPr>
              <a:t>。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45000"/>
              </a:spcBef>
              <a:buClrTx/>
              <a:buNone/>
            </a:pPr>
            <a:r>
              <a:rPr lang="zh-CN" altLang="en-US" dirty="0">
                <a:ea typeface="宋体" panose="02010600030101010101" pitchFamily="2" charset="-122"/>
              </a:rPr>
              <a:t>在公式 </a:t>
            </a: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ea typeface="宋体" panose="02010600030101010101" pitchFamily="2" charset="-122"/>
              </a:rPr>
              <a:t>xA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和 </a:t>
            </a: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ea typeface="宋体" panose="02010600030101010101" pitchFamily="2" charset="-122"/>
              </a:rPr>
              <a:t>xA</a:t>
            </a:r>
            <a:r>
              <a:rPr lang="zh-CN" altLang="en-US" dirty="0">
                <a:ea typeface="宋体" panose="02010600030101010101" pitchFamily="2" charset="-122"/>
              </a:rPr>
              <a:t>中，</a:t>
            </a:r>
            <a:r>
              <a:rPr lang="en-US" altLang="zh-CN" i="1" dirty="0"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为相应量词的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辖域</a:t>
            </a:r>
            <a:r>
              <a:rPr lang="zh-CN" altLang="en-US" dirty="0">
                <a:ea typeface="宋体" panose="02010600030101010101" pitchFamily="2" charset="-122"/>
              </a:rPr>
              <a:t>。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45000"/>
              </a:spcBef>
              <a:buClrTx/>
              <a:buNone/>
            </a:pPr>
            <a:r>
              <a:rPr lang="zh-CN" altLang="en-US" dirty="0">
                <a:ea typeface="宋体" panose="02010600030101010101" pitchFamily="2" charset="-122"/>
              </a:rPr>
              <a:t>在 </a:t>
            </a: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和 </a:t>
            </a: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的辖域中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i="1" dirty="0">
                <a:ea typeface="宋体" panose="02010600030101010101" pitchFamily="2" charset="-122"/>
              </a:rPr>
              <a:t>x </a:t>
            </a:r>
            <a:r>
              <a:rPr lang="zh-CN" altLang="en-US" dirty="0">
                <a:ea typeface="宋体" panose="02010600030101010101" pitchFamily="2" charset="-122"/>
              </a:rPr>
              <a:t>的所有出现都称为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约束出现</a:t>
            </a:r>
            <a:r>
              <a:rPr lang="zh-CN" altLang="en-US" dirty="0">
                <a:ea typeface="宋体" panose="02010600030101010101" pitchFamily="2" charset="-122"/>
              </a:rPr>
              <a:t>。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45000"/>
              </a:spcBef>
              <a:buClrTx/>
              <a:buNone/>
            </a:pPr>
            <a:r>
              <a:rPr lang="en-US" altLang="zh-CN" i="1" dirty="0">
                <a:ea typeface="宋体" panose="02010600030101010101" pitchFamily="2" charset="-122"/>
              </a:rPr>
              <a:t>A </a:t>
            </a:r>
            <a:r>
              <a:rPr lang="zh-CN" altLang="en-US" dirty="0">
                <a:ea typeface="宋体" panose="02010600030101010101" pitchFamily="2" charset="-122"/>
              </a:rPr>
              <a:t>中不是约束出现的其他变项均称为是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自由出现</a:t>
            </a:r>
            <a:r>
              <a:rPr lang="zh-CN" altLang="en-US" dirty="0">
                <a:ea typeface="宋体" panose="02010600030101010101" pitchFamily="2" charset="-122"/>
              </a:rPr>
              <a:t>的。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0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1800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0">
                                            <p:txEl>
                                              <p:charRg st="18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1800">
                                            <p:txEl>
                                              <p:charRg st="18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0">
                                            <p:txEl>
                                              <p:charRg st="45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1800">
                                            <p:txEl>
                                              <p:charRg st="45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0">
                                            <p:txEl>
                                              <p:charRg st="72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1800">
                                            <p:txEl>
                                              <p:charRg st="72" end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0">
                                            <p:txEl>
                                              <p:charRg st="104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1800">
                                            <p:txEl>
                                              <p:charRg st="104" end="1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00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4.6</a:t>
            </a:r>
            <a:endParaRPr lang="en-US" altLang="zh-CN" dirty="0"/>
          </a:p>
        </p:txBody>
      </p:sp>
      <p:sp>
        <p:nvSpPr>
          <p:cNvPr id="28675" name="Rectangle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1905000"/>
          </a:xfrm>
          <a:solidFill>
            <a:srgbClr val="CCFFCC">
              <a:alpha val="100000"/>
            </a:srgbClr>
          </a:solidFill>
          <a:ln w="28575">
            <a:solidFill>
              <a:srgbClr val="0000FF">
                <a:alpha val="100000"/>
              </a:srgbClr>
            </a:solidFill>
            <a:miter lim="800000"/>
          </a:ln>
        </p:spPr>
        <p:txBody>
          <a:bodyPr vert="horz" wrap="square" lIns="91440" tIns="45720" rIns="91440" bIns="45720" anchor="t"/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None/>
            </a:pPr>
            <a:r>
              <a:rPr lang="zh-CN" altLang="en-US" dirty="0">
                <a:ea typeface="宋体" panose="02010600030101010101" pitchFamily="2" charset="-122"/>
              </a:rPr>
              <a:t>	指出下列各公式中的指导变元，各量词的辖域，自由出现以及约束出现的个体变项。</a:t>
            </a:r>
            <a:br>
              <a:rPr lang="zh-CN" altLang="en-US" dirty="0">
                <a:ea typeface="宋体" panose="02010600030101010101" pitchFamily="2" charset="-122"/>
              </a:rPr>
            </a:br>
            <a:r>
              <a:rPr lang="zh-CN" altLang="en-US" dirty="0">
                <a:ea typeface="宋体" panose="02010600030101010101" pitchFamily="2" charset="-122"/>
              </a:rPr>
              <a:t>(1) </a:t>
            </a: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ea typeface="宋体" panose="02010600030101010101" pitchFamily="2" charset="-122"/>
              </a:rPr>
              <a:t>x </a:t>
            </a:r>
            <a:r>
              <a:rPr lang="en-US" altLang="zh-CN" dirty="0">
                <a:ea typeface="宋体" panose="02010600030101010101" pitchFamily="2" charset="-122"/>
              </a:rPr>
              <a:t>(F(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i="1" dirty="0">
                <a:ea typeface="宋体" panose="02010600030101010101" pitchFamily="2" charset="-122"/>
              </a:rPr>
              <a:t>y</a:t>
            </a:r>
            <a:r>
              <a:rPr lang="en-US" altLang="zh-CN" dirty="0">
                <a:ea typeface="宋体" panose="02010600030101010101" pitchFamily="2" charset="-122"/>
              </a:rPr>
              <a:t>)→G(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i="1" dirty="0">
                <a:ea typeface="宋体" panose="02010600030101010101" pitchFamily="2" charset="-122"/>
              </a:rPr>
              <a:t>z</a:t>
            </a:r>
            <a:r>
              <a:rPr lang="en-US" altLang="zh-CN" dirty="0">
                <a:ea typeface="宋体" panose="02010600030101010101" pitchFamily="2" charset="-122"/>
              </a:rPr>
              <a:t>) )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(2) </a:t>
            </a: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 (F(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)→G(</a:t>
            </a:r>
            <a:r>
              <a:rPr lang="en-US" altLang="zh-CN" i="1" dirty="0">
                <a:ea typeface="宋体" panose="02010600030101010101" pitchFamily="2" charset="-122"/>
              </a:rPr>
              <a:t>y</a:t>
            </a:r>
            <a:r>
              <a:rPr lang="en-US" altLang="zh-CN" dirty="0">
                <a:ea typeface="宋体" panose="02010600030101010101" pitchFamily="2" charset="-122"/>
              </a:rPr>
              <a:t>)) → </a:t>
            </a: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ea typeface="宋体" panose="02010600030101010101" pitchFamily="2" charset="-122"/>
              </a:rPr>
              <a:t>y </a:t>
            </a:r>
            <a:r>
              <a:rPr lang="en-US" altLang="zh-CN" dirty="0">
                <a:ea typeface="宋体" panose="02010600030101010101" pitchFamily="2" charset="-122"/>
              </a:rPr>
              <a:t>(H(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)∧L(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i="1" dirty="0">
                <a:ea typeface="宋体" panose="02010600030101010101" pitchFamily="2" charset="-122"/>
              </a:rPr>
              <a:t>y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i="1" dirty="0">
                <a:ea typeface="宋体" panose="02010600030101010101" pitchFamily="2" charset="-122"/>
              </a:rPr>
              <a:t>z</a:t>
            </a:r>
            <a:r>
              <a:rPr lang="en-US" altLang="zh-CN" dirty="0">
                <a:ea typeface="宋体" panose="02010600030101010101" pitchFamily="2" charset="-122"/>
              </a:rPr>
              <a:t>))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62821" name="AutoShape 5"/>
          <p:cNvSpPr/>
          <p:nvPr/>
        </p:nvSpPr>
        <p:spPr>
          <a:xfrm>
            <a:off x="3175" y="3302000"/>
            <a:ext cx="823913" cy="508000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8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24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42900" lvl="0" indent="-342900" algn="ctr">
              <a:spcBef>
                <a:spcPct val="45000"/>
              </a:spcBef>
              <a:buClr>
                <a:srgbClr val="99CCCC"/>
              </a:buClr>
              <a:buNone/>
            </a:pPr>
            <a:r>
              <a:rPr lang="zh-CN" altLang="en-US" sz="2000" dirty="0">
                <a:solidFill>
                  <a:srgbClr val="FFFF00"/>
                </a:solidFill>
                <a:ea typeface="宋体" panose="02010600030101010101" pitchFamily="2" charset="-122"/>
              </a:rPr>
              <a:t>解答</a:t>
            </a:r>
            <a:endParaRPr lang="zh-CN" altLang="en-US" sz="2000" dirty="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sp>
        <p:nvSpPr>
          <p:cNvPr id="162822" name="Rectangle 6"/>
          <p:cNvSpPr/>
          <p:nvPr/>
        </p:nvSpPr>
        <p:spPr>
          <a:xfrm>
            <a:off x="990600" y="3200400"/>
            <a:ext cx="8153400" cy="3505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8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24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120000"/>
              </a:lnSpc>
              <a:spcBef>
                <a:spcPct val="50000"/>
              </a:spcBef>
              <a:buClrTx/>
              <a:buNone/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(1)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是指导变元。量词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的辖域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A=(F(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,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)→G(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,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z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))。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在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A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中，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的两次出现均是约束出现。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y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和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z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均为自由出现。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342900" lvl="0" indent="-342900" eaLnBrk="1" hangingPunct="1">
              <a:lnSpc>
                <a:spcPct val="120000"/>
              </a:lnSpc>
              <a:spcBef>
                <a:spcPct val="50000"/>
              </a:spcBef>
              <a:buClrTx/>
              <a:buNone/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(2) 前件上量词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的指导变元为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，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量词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的辖域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A=(F(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)→G(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))，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在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A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中是约束出现的，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y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在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A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中是自由出现的。后件中量词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的指导变元为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y，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量词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的辖域为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B=(H(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)∧L(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,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,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z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))，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y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在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B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中是约束出现的，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,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z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在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B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中均为自由出现的。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>
                                            <p:txEl>
                                              <p:charRg st="0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62822">
                                            <p:txEl>
                                              <p:charRg st="0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>
                                            <p:txEl>
                                              <p:charRg st="63" end="1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62822">
                                            <p:txEl>
                                              <p:charRg st="63" end="1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1" grpId="0" animBg="1"/>
      <p:bldP spid="16282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闭式</a:t>
            </a:r>
            <a:endParaRPr lang="zh-CN" altLang="en-US" dirty="0"/>
          </a:p>
        </p:txBody>
      </p:sp>
      <p:grpSp>
        <p:nvGrpSpPr>
          <p:cNvPr id="30723" name="Group 13"/>
          <p:cNvGrpSpPr/>
          <p:nvPr/>
        </p:nvGrpSpPr>
        <p:grpSpPr>
          <a:xfrm>
            <a:off x="228600" y="1219200"/>
            <a:ext cx="8534400" cy="1524000"/>
            <a:chOff x="144" y="768"/>
            <a:chExt cx="5376" cy="960"/>
          </a:xfrm>
        </p:grpSpPr>
        <p:sp>
          <p:nvSpPr>
            <p:cNvPr id="164868" name="AutoShape 4"/>
            <p:cNvSpPr>
              <a:spLocks noChangeArrowheads="1"/>
            </p:cNvSpPr>
            <p:nvPr/>
          </p:nvSpPr>
          <p:spPr bwMode="gray">
            <a:xfrm>
              <a:off x="144" y="768"/>
              <a:ext cx="5376" cy="960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36471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64869" name="AutoShape 5"/>
            <p:cNvSpPr>
              <a:spLocks noChangeArrowheads="1"/>
            </p:cNvSpPr>
            <p:nvPr/>
          </p:nvSpPr>
          <p:spPr bwMode="gray">
            <a:xfrm>
              <a:off x="248" y="912"/>
              <a:ext cx="712" cy="670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38100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64870" name="Freeform 6"/>
            <p:cNvSpPr/>
            <p:nvPr/>
          </p:nvSpPr>
          <p:spPr bwMode="gray">
            <a:xfrm>
              <a:off x="293" y="955"/>
              <a:ext cx="355" cy="335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tint val="54510"/>
                    <a:invGamma/>
                  </a:schemeClr>
                </a:gs>
                <a:gs pos="5000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54510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64871" name="Text Box 7"/>
            <p:cNvSpPr txBox="1">
              <a:spLocks noChangeArrowheads="1"/>
            </p:cNvSpPr>
            <p:nvPr/>
          </p:nvSpPr>
          <p:spPr bwMode="gray">
            <a:xfrm>
              <a:off x="346" y="960"/>
              <a:ext cx="500" cy="518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0" hangingPunct="0">
                <a:buClrTx/>
                <a:buSzTx/>
                <a:buFontTx/>
                <a:buNone/>
                <a:defRPr/>
              </a:pPr>
              <a:r>
                <a:rPr kumimoji="0" lang="zh-CN" altLang="en-US" sz="2400" kern="1200" cap="none" spc="0" normalizeH="0" baseline="0" noProof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+mn-cs"/>
                </a:rPr>
                <a:t>定义</a:t>
              </a:r>
              <a:endParaRPr kumimoji="0" lang="zh-CN" altLang="en-US" sz="2400" kern="1200" cap="none" spc="0" normalizeH="0" baseline="0" noProof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cs"/>
              </a:endParaRPr>
            </a:p>
            <a:p>
              <a:pPr marR="0" algn="ctr" defTabSz="914400" eaLnBrk="0" hangingPunct="0">
                <a:buClrTx/>
                <a:buSzTx/>
                <a:buFontTx/>
                <a:buNone/>
                <a:defRPr/>
              </a:pPr>
              <a:r>
                <a:rPr kumimoji="0" lang="en-US" altLang="zh-CN" sz="2400" kern="1200" cap="none" spc="0" normalizeH="0" baseline="0" noProof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+mn-cs"/>
                </a:rPr>
                <a:t>4.6</a:t>
              </a:r>
              <a:endParaRPr kumimoji="0" lang="en-US" altLang="zh-CN" sz="2400" kern="1200" cap="none" spc="0" normalizeH="0" baseline="0" noProof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30733" name="Text Box 8"/>
            <p:cNvSpPr txBox="1"/>
            <p:nvPr/>
          </p:nvSpPr>
          <p:spPr>
            <a:xfrm>
              <a:off x="1035" y="816"/>
              <a:ext cx="4389" cy="75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q"/>
                <a:defRPr sz="2400" b="1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Ø"/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ü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>
                <a:lnSpc>
                  <a:spcPct val="150000"/>
                </a:lnSpc>
                <a:spcBef>
                  <a:spcPct val="45000"/>
                </a:spcBef>
                <a:buClr>
                  <a:srgbClr val="000090"/>
                </a:buClr>
                <a:buNone/>
              </a:pPr>
              <a:r>
                <a:rPr lang="zh-CN" altLang="en-US" dirty="0">
                  <a:ea typeface="宋体" panose="02010600030101010101" pitchFamily="2" charset="-122"/>
                </a:rPr>
                <a:t>设 </a:t>
              </a:r>
              <a:r>
                <a:rPr lang="en-US" altLang="zh-CN" i="1" dirty="0">
                  <a:ea typeface="宋体" panose="02010600030101010101" pitchFamily="2" charset="-122"/>
                </a:rPr>
                <a:t>A</a:t>
              </a:r>
              <a:r>
                <a:rPr lang="en-US" altLang="zh-CN" dirty="0">
                  <a:ea typeface="宋体" panose="02010600030101010101" pitchFamily="2" charset="-122"/>
                </a:rPr>
                <a:t> </a:t>
              </a:r>
              <a:r>
                <a:rPr lang="zh-CN" altLang="en-US" dirty="0">
                  <a:ea typeface="宋体" panose="02010600030101010101" pitchFamily="2" charset="-122"/>
                </a:rPr>
                <a:t>是任意的公式，若 </a:t>
              </a:r>
              <a:r>
                <a:rPr lang="en-US" altLang="zh-CN" i="1" dirty="0">
                  <a:ea typeface="宋体" panose="02010600030101010101" pitchFamily="2" charset="-122"/>
                </a:rPr>
                <a:t>A</a:t>
              </a:r>
              <a:r>
                <a:rPr lang="en-US" altLang="zh-CN" dirty="0">
                  <a:ea typeface="宋体" panose="02010600030101010101" pitchFamily="2" charset="-122"/>
                </a:rPr>
                <a:t> </a:t>
              </a:r>
              <a:r>
                <a:rPr lang="zh-CN" altLang="en-US" dirty="0">
                  <a:ea typeface="宋体" panose="02010600030101010101" pitchFamily="2" charset="-122"/>
                </a:rPr>
                <a:t>中</a:t>
              </a:r>
              <a:r>
                <a:rPr lang="zh-CN" altLang="en-US" dirty="0">
                  <a:solidFill>
                    <a:srgbClr val="FF0000"/>
                  </a:solidFill>
                  <a:ea typeface="宋体" panose="02010600030101010101" pitchFamily="2" charset="-122"/>
                </a:rPr>
                <a:t>不含有自由出现的个体变项</a:t>
              </a:r>
              <a:r>
                <a:rPr lang="zh-CN" altLang="en-US" dirty="0">
                  <a:ea typeface="宋体" panose="02010600030101010101" pitchFamily="2" charset="-122"/>
                </a:rPr>
                <a:t>，则称 </a:t>
              </a:r>
              <a:r>
                <a:rPr lang="en-US" altLang="zh-CN" i="1" dirty="0">
                  <a:ea typeface="宋体" panose="02010600030101010101" pitchFamily="2" charset="-122"/>
                </a:rPr>
                <a:t>A</a:t>
              </a:r>
              <a:r>
                <a:rPr lang="en-US" altLang="zh-CN" dirty="0">
                  <a:ea typeface="宋体" panose="02010600030101010101" pitchFamily="2" charset="-122"/>
                </a:rPr>
                <a:t> </a:t>
              </a:r>
              <a:r>
                <a:rPr lang="zh-CN" altLang="en-US" dirty="0">
                  <a:ea typeface="宋体" panose="02010600030101010101" pitchFamily="2" charset="-122"/>
                </a:rPr>
                <a:t>为</a:t>
              </a:r>
              <a:r>
                <a:rPr lang="zh-CN" altLang="en-US" dirty="0">
                  <a:solidFill>
                    <a:srgbClr val="0000FF"/>
                  </a:solidFill>
                  <a:ea typeface="宋体" panose="02010600030101010101" pitchFamily="2" charset="-122"/>
                </a:rPr>
                <a:t>封闭的公式</a:t>
              </a:r>
              <a:r>
                <a:rPr lang="zh-CN" altLang="en-US" dirty="0">
                  <a:ea typeface="宋体" panose="02010600030101010101" pitchFamily="2" charset="-122"/>
                </a:rPr>
                <a:t>，简称</a:t>
              </a:r>
              <a:r>
                <a:rPr lang="zh-CN" altLang="en-US" dirty="0">
                  <a:solidFill>
                    <a:srgbClr val="0000FF"/>
                  </a:solidFill>
                  <a:ea typeface="宋体" panose="02010600030101010101" pitchFamily="2" charset="-122"/>
                </a:rPr>
                <a:t>闭式</a:t>
              </a:r>
              <a:r>
                <a:rPr lang="zh-CN" altLang="en-US" dirty="0">
                  <a:ea typeface="宋体" panose="02010600030101010101" pitchFamily="2" charset="-122"/>
                </a:rPr>
                <a:t>。</a:t>
              </a:r>
              <a:endParaRPr lang="en-US" altLang="zh-CN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15"/>
          <p:cNvGrpSpPr/>
          <p:nvPr/>
        </p:nvGrpSpPr>
        <p:grpSpPr>
          <a:xfrm>
            <a:off x="1143000" y="5029200"/>
            <a:ext cx="7543800" cy="1447800"/>
            <a:chOff x="720" y="3168"/>
            <a:chExt cx="4752" cy="912"/>
          </a:xfrm>
        </p:grpSpPr>
        <p:sp>
          <p:nvSpPr>
            <p:cNvPr id="30727" name="AutoShape 10"/>
            <p:cNvSpPr/>
            <p:nvPr/>
          </p:nvSpPr>
          <p:spPr>
            <a:xfrm>
              <a:off x="720" y="3168"/>
              <a:ext cx="4752" cy="912"/>
            </a:xfrm>
            <a:prstGeom prst="roundRect">
              <a:avLst>
                <a:gd name="adj" fmla="val 9106"/>
              </a:avLst>
            </a:prstGeom>
            <a:gradFill rotWithShape="1">
              <a:gsLst>
                <a:gs pos="0">
                  <a:srgbClr val="699D5F"/>
                </a:gs>
                <a:gs pos="100000">
                  <a:srgbClr val="96BB8F"/>
                </a:gs>
              </a:gsLst>
              <a:lin ang="5400000" scaled="1"/>
              <a:tileRect/>
            </a:gradFill>
            <a:ln w="25400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q"/>
                <a:defRPr sz="2400" b="1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Ø"/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ü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None/>
              </a:pPr>
              <a:endParaRPr lang="en-US" altLang="zh-CN" sz="1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28" name="Text Box 11"/>
            <p:cNvSpPr txBox="1"/>
            <p:nvPr/>
          </p:nvSpPr>
          <p:spPr>
            <a:xfrm>
              <a:off x="816" y="3236"/>
              <a:ext cx="4464" cy="7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q"/>
                <a:defRPr sz="2400" b="1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Ø"/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ü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None/>
              </a:pPr>
              <a:r>
                <a:rPr lang="zh-CN" altLang="en-US" dirty="0">
                  <a:solidFill>
                    <a:schemeClr val="tx2"/>
                  </a:solidFill>
                  <a:ea typeface="宋体" panose="02010600030101010101" pitchFamily="2" charset="-122"/>
                </a:rPr>
                <a:t>一阶公式没有确定的意义，一旦将其中的变项（项的变项、谓词变项）用指定的常项代替后，所得公式就具备一定的意义，有时就变成命题了。</a:t>
              </a:r>
              <a:endParaRPr lang="zh-CN" altLang="en-US" dirty="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</p:grpSp>
      <p:pic>
        <p:nvPicPr>
          <p:cNvPr id="164876" name="Picture 12" descr="GIF-39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5105400"/>
            <a:ext cx="476250" cy="609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4878" name="Rectangle 14"/>
          <p:cNvSpPr/>
          <p:nvPr/>
        </p:nvSpPr>
        <p:spPr>
          <a:xfrm>
            <a:off x="381000" y="3200400"/>
            <a:ext cx="67056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8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24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例如：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y 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(F(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G(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H(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,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))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为闭式，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         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 (F(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 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 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G(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, 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))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不是闭式 。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4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例4.7</a:t>
            </a:r>
            <a:endParaRPr lang="zh-CN" altLang="en-US" dirty="0"/>
          </a:p>
        </p:txBody>
      </p:sp>
      <p:sp>
        <p:nvSpPr>
          <p:cNvPr id="165891" name="Rectangle 3"/>
          <p:cNvSpPr>
            <a:spLocks noGrp="1"/>
          </p:cNvSpPr>
          <p:nvPr>
            <p:ph idx="1"/>
          </p:nvPr>
        </p:nvSpPr>
        <p:spPr>
          <a:xfrm>
            <a:off x="457200" y="1176338"/>
            <a:ext cx="8229600" cy="5453062"/>
          </a:xfrm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将下列两个公式中的变项指定成常项使其成为命题: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	(1)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 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( F(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)→G(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 )</a:t>
            </a:r>
            <a:b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</a:b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(2)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y 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(F(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)∧F(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)∧G(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,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)→H(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f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,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),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g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,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)))</a:t>
            </a:r>
            <a:endParaRPr lang="en-US" altLang="zh-CN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(1)指定个体变项的变化范围，并且指定谓词 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F, G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的含义，下面给出两种指定法: 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 (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a)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令个体域 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D</a:t>
            </a:r>
            <a:r>
              <a:rPr lang="en-US" altLang="zh-CN" baseline="-30000" dirty="0">
                <a:solidFill>
                  <a:schemeClr val="tx2"/>
                </a:solidFill>
                <a:ea typeface="宋体" panose="02010600030101010101" pitchFamily="2" charset="-122"/>
              </a:rPr>
              <a:t>1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为全总个体域，</a:t>
            </a:r>
            <a:b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</a:b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	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F(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为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是人，</a:t>
            </a:r>
            <a:b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</a:b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	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G(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为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是黄种人，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	则命题为“所有人都是黄种人”，这是假命题。 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(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b)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令个体域 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D</a:t>
            </a:r>
            <a:r>
              <a:rPr lang="en-US" altLang="zh-CN" baseline="-30000" dirty="0">
                <a:solidFill>
                  <a:schemeClr val="tx2"/>
                </a:solidFill>
                <a:ea typeface="宋体" panose="02010600030101010101" pitchFamily="2" charset="-122"/>
              </a:rPr>
              <a:t>2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为实数集合 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R，</a:t>
            </a:r>
            <a:b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	F(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为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是自然数，</a:t>
            </a:r>
            <a:b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</a:b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	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G(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为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是整数，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	则命题为“自然数都是整数”，这是真命题。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5891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charRg st="24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5891">
                                            <p:txEl>
                                              <p:charRg st="24" end="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charRg st="95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5891">
                                            <p:txEl>
                                              <p:charRg st="95" end="1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charRg st="138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5891">
                                            <p:txEl>
                                              <p:charRg st="138" end="1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charRg st="188" end="2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5891">
                                            <p:txEl>
                                              <p:charRg st="188" end="2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charRg st="212" end="2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5891">
                                            <p:txEl>
                                              <p:charRg st="212" end="2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charRg st="263" end="2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5891">
                                            <p:txEl>
                                              <p:charRg st="263" end="2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例4.7</a:t>
            </a:r>
            <a:endParaRPr lang="zh-CN" altLang="en-US" dirty="0"/>
          </a:p>
        </p:txBody>
      </p:sp>
      <p:sp>
        <p:nvSpPr>
          <p:cNvPr id="16691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lnSpc>
                <a:spcPct val="105000"/>
              </a:lnSpc>
              <a:buNone/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(2)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y 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(F(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)∧F(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)∧G(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,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)→H(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f 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,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),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g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,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 ) )</a:t>
            </a:r>
            <a:endParaRPr lang="en-US" altLang="zh-CN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buNone/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	含有两个 2 元函数变项，一个 1 元谓词变项，两个 2 元谓词变项。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buNone/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	指定个体域为全总个体域，</a:t>
            </a:r>
            <a:b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F(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为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是实数，	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G(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,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为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≠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，</a:t>
            </a:r>
            <a:b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H(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,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为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&gt;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，		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f 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,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)=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baseline="30000" dirty="0">
                <a:solidFill>
                  <a:schemeClr val="tx2"/>
                </a:solidFill>
                <a:ea typeface="宋体" panose="02010600030101010101" pitchFamily="2" charset="-122"/>
              </a:rPr>
              <a:t>2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+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y</a:t>
            </a:r>
            <a:r>
              <a:rPr lang="en-US" altLang="zh-CN" baseline="30000" dirty="0">
                <a:solidFill>
                  <a:schemeClr val="tx2"/>
                </a:solidFill>
                <a:ea typeface="宋体" panose="02010600030101010101" pitchFamily="2" charset="-122"/>
              </a:rPr>
              <a:t>2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，</a:t>
            </a:r>
            <a:b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</a:b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g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,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)=2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xy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，</a:t>
            </a:r>
            <a:endParaRPr lang="en-US" altLang="zh-CN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buNone/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	则表达的命题为“对于任意的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,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，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若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与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都是实数，且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≠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，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则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baseline="30000" dirty="0">
                <a:solidFill>
                  <a:schemeClr val="tx2"/>
                </a:solidFill>
                <a:ea typeface="宋体" panose="02010600030101010101" pitchFamily="2" charset="-122"/>
              </a:rPr>
              <a:t>2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+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y</a:t>
            </a:r>
            <a:r>
              <a:rPr lang="en-US" altLang="zh-CN" baseline="30000" dirty="0">
                <a:solidFill>
                  <a:schemeClr val="tx2"/>
                </a:solidFill>
                <a:ea typeface="宋体" panose="02010600030101010101" pitchFamily="2" charset="-122"/>
              </a:rPr>
              <a:t>2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&gt;2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xy 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”，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这是真命题。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buNone/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	如果 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H(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,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改为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&lt;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，</a:t>
            </a:r>
            <a:endParaRPr lang="en-US" altLang="zh-CN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buNone/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	则所得命题为假命题。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charRg st="0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6915">
                                            <p:txEl>
                                              <p:charRg st="0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charRg st="52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6915">
                                            <p:txEl>
                                              <p:charRg st="52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charRg st="89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6915">
                                            <p:txEl>
                                              <p:charRg st="89" end="1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charRg st="177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6915">
                                            <p:txEl>
                                              <p:charRg st="177" end="2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charRg st="236" end="2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6915">
                                            <p:txEl>
                                              <p:charRg st="236" end="2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charRg st="256" end="2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6915">
                                            <p:txEl>
                                              <p:charRg st="256" end="2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一阶公式的解释</a:t>
            </a:r>
            <a:endParaRPr lang="zh-CN" altLang="en-US" dirty="0"/>
          </a:p>
        </p:txBody>
      </p:sp>
      <p:grpSp>
        <p:nvGrpSpPr>
          <p:cNvPr id="33795" name="Group 21"/>
          <p:cNvGrpSpPr/>
          <p:nvPr/>
        </p:nvGrpSpPr>
        <p:grpSpPr>
          <a:xfrm>
            <a:off x="228600" y="1219200"/>
            <a:ext cx="8534400" cy="3124200"/>
            <a:chOff x="144" y="768"/>
            <a:chExt cx="5376" cy="1968"/>
          </a:xfrm>
        </p:grpSpPr>
        <p:sp>
          <p:nvSpPr>
            <p:cNvPr id="167952" name="AutoShape 16"/>
            <p:cNvSpPr>
              <a:spLocks noChangeArrowheads="1"/>
            </p:cNvSpPr>
            <p:nvPr/>
          </p:nvSpPr>
          <p:spPr bwMode="gray">
            <a:xfrm>
              <a:off x="144" y="768"/>
              <a:ext cx="5376" cy="1968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36471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grpSp>
          <p:nvGrpSpPr>
            <p:cNvPr id="33797" name="Group 10"/>
            <p:cNvGrpSpPr/>
            <p:nvPr/>
          </p:nvGrpSpPr>
          <p:grpSpPr>
            <a:xfrm>
              <a:off x="1200" y="912"/>
              <a:ext cx="4224" cy="1687"/>
              <a:chOff x="384" y="816"/>
              <a:chExt cx="4224" cy="1687"/>
            </a:xfrm>
          </p:grpSpPr>
          <p:sp>
            <p:nvSpPr>
              <p:cNvPr id="33801" name="Text Box 11"/>
              <p:cNvSpPr txBox="1"/>
              <p:nvPr/>
            </p:nvSpPr>
            <p:spPr>
              <a:xfrm>
                <a:off x="384" y="816"/>
                <a:ext cx="4224" cy="168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q"/>
                  <a:defRPr sz="2400" b="1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q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q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None/>
                </a:pPr>
                <a:r>
                  <a:rPr lang="zh-CN" altLang="en-US" dirty="0">
                    <a:solidFill>
                      <a:schemeClr val="tx2"/>
                    </a:solidFill>
                    <a:ea typeface="宋体" panose="02010600030101010101" pitchFamily="2" charset="-122"/>
                  </a:rPr>
                  <a:t>一阶公式的解释 </a:t>
                </a:r>
                <a:r>
                  <a:rPr lang="en-US" altLang="zh-CN" i="1" dirty="0">
                    <a:solidFill>
                      <a:schemeClr val="tx2"/>
                    </a:solidFill>
                    <a:ea typeface="宋体" panose="02010600030101010101" pitchFamily="2" charset="-122"/>
                  </a:rPr>
                  <a:t>I</a:t>
                </a:r>
                <a:r>
                  <a:rPr lang="en-US" altLang="zh-CN" dirty="0">
                    <a:solidFill>
                      <a:schemeClr val="tx2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zh-CN" altLang="en-US" dirty="0">
                    <a:solidFill>
                      <a:schemeClr val="tx2"/>
                    </a:solidFill>
                    <a:ea typeface="宋体" panose="02010600030101010101" pitchFamily="2" charset="-122"/>
                  </a:rPr>
                  <a:t>由下面 4 部分组成:</a:t>
                </a:r>
                <a:endParaRPr lang="zh-CN" altLang="en-US" dirty="0">
                  <a:solidFill>
                    <a:schemeClr val="tx2"/>
                  </a:solidFill>
                  <a:ea typeface="宋体" panose="02010600030101010101" pitchFamily="2" charset="-122"/>
                </a:endParaRPr>
              </a:p>
              <a:p>
                <a:pPr marL="0" lvl="0" indent="0" eaLnBrk="1" hangingPunct="1">
                  <a:spcBef>
                    <a:spcPct val="50000"/>
                  </a:spcBef>
                  <a:buClrTx/>
                  <a:buNone/>
                </a:pPr>
                <a:r>
                  <a:rPr lang="zh-CN" altLang="en-US" dirty="0">
                    <a:solidFill>
                      <a:schemeClr val="tx2"/>
                    </a:solidFill>
                    <a:ea typeface="宋体" panose="02010600030101010101" pitchFamily="2" charset="-122"/>
                  </a:rPr>
                  <a:t>(</a:t>
                </a:r>
                <a:r>
                  <a:rPr lang="en-US" altLang="zh-CN" dirty="0">
                    <a:solidFill>
                      <a:schemeClr val="tx2"/>
                    </a:solidFill>
                    <a:ea typeface="宋体" panose="02010600030101010101" pitchFamily="2" charset="-122"/>
                  </a:rPr>
                  <a:t>a) </a:t>
                </a:r>
                <a:r>
                  <a:rPr lang="zh-CN" altLang="en-US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非空个体域 </a:t>
                </a:r>
                <a:r>
                  <a:rPr lang="en-US" altLang="zh-CN" i="1" dirty="0">
                    <a:solidFill>
                      <a:schemeClr val="tx2"/>
                    </a:solidFill>
                    <a:ea typeface="宋体" panose="02010600030101010101" pitchFamily="2" charset="-122"/>
                  </a:rPr>
                  <a:t>D</a:t>
                </a:r>
                <a:r>
                  <a:rPr lang="en-US" altLang="zh-CN" i="1" baseline="-30000" dirty="0">
                    <a:solidFill>
                      <a:schemeClr val="tx2"/>
                    </a:solidFill>
                    <a:ea typeface="宋体" panose="02010600030101010101" pitchFamily="2" charset="-122"/>
                  </a:rPr>
                  <a:t>I</a:t>
                </a:r>
                <a:r>
                  <a:rPr lang="en-US" altLang="zh-CN" baseline="-30000" dirty="0">
                    <a:solidFill>
                      <a:schemeClr val="tx2"/>
                    </a:solidFill>
                    <a:ea typeface="宋体" panose="02010600030101010101" pitchFamily="2" charset="-122"/>
                  </a:rPr>
                  <a:t>。</a:t>
                </a:r>
                <a:endParaRPr lang="en-US" altLang="zh-CN" dirty="0">
                  <a:solidFill>
                    <a:schemeClr val="tx2"/>
                  </a:solidFill>
                  <a:ea typeface="宋体" panose="02010600030101010101" pitchFamily="2" charset="-122"/>
                </a:endParaRPr>
              </a:p>
              <a:p>
                <a:pPr marL="0" lvl="0" indent="0" eaLnBrk="1" hangingPunct="1">
                  <a:spcBef>
                    <a:spcPct val="50000"/>
                  </a:spcBef>
                  <a:buClrTx/>
                  <a:buNone/>
                </a:pPr>
                <a:r>
                  <a:rPr lang="en-US" altLang="zh-CN" dirty="0">
                    <a:solidFill>
                      <a:schemeClr val="tx2"/>
                    </a:solidFill>
                    <a:ea typeface="宋体" panose="02010600030101010101" pitchFamily="2" charset="-122"/>
                  </a:rPr>
                  <a:t>(b) </a:t>
                </a:r>
                <a:r>
                  <a:rPr lang="en-US" altLang="zh-CN" i="1" dirty="0">
                    <a:solidFill>
                      <a:schemeClr val="tx2"/>
                    </a:solidFill>
                    <a:ea typeface="宋体" panose="02010600030101010101" pitchFamily="2" charset="-122"/>
                  </a:rPr>
                  <a:t>D</a:t>
                </a:r>
                <a:r>
                  <a:rPr lang="en-US" altLang="zh-CN" i="1" baseline="-30000" dirty="0">
                    <a:solidFill>
                      <a:schemeClr val="tx2"/>
                    </a:solidFill>
                    <a:ea typeface="宋体" panose="02010600030101010101" pitchFamily="2" charset="-122"/>
                  </a:rPr>
                  <a:t>I </a:t>
                </a:r>
                <a:r>
                  <a:rPr lang="zh-CN" altLang="en-US" dirty="0">
                    <a:solidFill>
                      <a:schemeClr val="tx2"/>
                    </a:solidFill>
                    <a:ea typeface="宋体" panose="02010600030101010101" pitchFamily="2" charset="-122"/>
                  </a:rPr>
                  <a:t>中一些</a:t>
                </a:r>
                <a:r>
                  <a:rPr lang="zh-CN" altLang="en-US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特定元素的集合</a:t>
                </a:r>
                <a:r>
                  <a:rPr lang="zh-CN" altLang="en-US" dirty="0">
                    <a:solidFill>
                      <a:schemeClr val="tx2"/>
                    </a:solidFill>
                    <a:ea typeface="宋体" panose="02010600030101010101" pitchFamily="2" charset="-122"/>
                  </a:rPr>
                  <a:t>                               。</a:t>
                </a:r>
                <a:endParaRPr lang="zh-CN" altLang="en-US" dirty="0">
                  <a:solidFill>
                    <a:schemeClr val="tx2"/>
                  </a:solidFill>
                  <a:ea typeface="宋体" panose="02010600030101010101" pitchFamily="2" charset="-122"/>
                </a:endParaRPr>
              </a:p>
              <a:p>
                <a:pPr marL="0" lvl="0" indent="0" eaLnBrk="1" hangingPunct="1">
                  <a:spcBef>
                    <a:spcPct val="50000"/>
                  </a:spcBef>
                  <a:buClrTx/>
                  <a:buNone/>
                </a:pPr>
                <a:r>
                  <a:rPr lang="zh-CN" altLang="en-US" dirty="0">
                    <a:solidFill>
                      <a:schemeClr val="tx2"/>
                    </a:solidFill>
                    <a:ea typeface="宋体" panose="02010600030101010101" pitchFamily="2" charset="-122"/>
                  </a:rPr>
                  <a:t>(</a:t>
                </a:r>
                <a:r>
                  <a:rPr lang="en-US" altLang="zh-CN" dirty="0">
                    <a:solidFill>
                      <a:schemeClr val="tx2"/>
                    </a:solidFill>
                    <a:ea typeface="宋体" panose="02010600030101010101" pitchFamily="2" charset="-122"/>
                  </a:rPr>
                  <a:t>c) </a:t>
                </a:r>
                <a:r>
                  <a:rPr lang="en-US" altLang="zh-CN" i="1" dirty="0">
                    <a:solidFill>
                      <a:schemeClr val="tx2"/>
                    </a:solidFill>
                    <a:ea typeface="宋体" panose="02010600030101010101" pitchFamily="2" charset="-122"/>
                  </a:rPr>
                  <a:t>D</a:t>
                </a:r>
                <a:r>
                  <a:rPr lang="en-US" altLang="zh-CN" i="1" baseline="-30000" dirty="0">
                    <a:solidFill>
                      <a:schemeClr val="tx2"/>
                    </a:solidFill>
                    <a:ea typeface="宋体" panose="02010600030101010101" pitchFamily="2" charset="-122"/>
                  </a:rPr>
                  <a:t>I </a:t>
                </a:r>
                <a:r>
                  <a:rPr lang="zh-CN" altLang="en-US" dirty="0">
                    <a:solidFill>
                      <a:schemeClr val="tx2"/>
                    </a:solidFill>
                    <a:ea typeface="宋体" panose="02010600030101010101" pitchFamily="2" charset="-122"/>
                  </a:rPr>
                  <a:t>上</a:t>
                </a:r>
                <a:r>
                  <a:rPr lang="zh-CN" altLang="en-US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特定函数集合</a:t>
                </a:r>
                <a:r>
                  <a:rPr lang="zh-CN" altLang="en-US" dirty="0">
                    <a:solidFill>
                      <a:schemeClr val="tx2"/>
                    </a:solidFill>
                    <a:ea typeface="宋体" panose="02010600030101010101" pitchFamily="2" charset="-122"/>
                  </a:rPr>
                  <a:t>                        </a:t>
                </a:r>
                <a:r>
                  <a:rPr lang="en-US" altLang="zh-CN" dirty="0">
                    <a:solidFill>
                      <a:schemeClr val="tx2"/>
                    </a:solidFill>
                    <a:ea typeface="宋体" panose="02010600030101010101" pitchFamily="2" charset="-122"/>
                  </a:rPr>
                  <a:t>。</a:t>
                </a:r>
                <a:endParaRPr lang="en-US" altLang="zh-CN" dirty="0">
                  <a:solidFill>
                    <a:schemeClr val="tx2"/>
                  </a:solidFill>
                  <a:ea typeface="宋体" panose="02010600030101010101" pitchFamily="2" charset="-122"/>
                </a:endParaRPr>
              </a:p>
              <a:p>
                <a:pPr marL="0" lvl="0" indent="0" eaLnBrk="1" hangingPunct="1">
                  <a:spcBef>
                    <a:spcPct val="50000"/>
                  </a:spcBef>
                  <a:buClrTx/>
                  <a:buNone/>
                </a:pPr>
                <a:r>
                  <a:rPr lang="en-US" altLang="zh-CN" dirty="0">
                    <a:solidFill>
                      <a:schemeClr val="tx2"/>
                    </a:solidFill>
                    <a:ea typeface="宋体" panose="02010600030101010101" pitchFamily="2" charset="-122"/>
                  </a:rPr>
                  <a:t>(d) </a:t>
                </a:r>
                <a:r>
                  <a:rPr lang="en-US" altLang="zh-CN" i="1" dirty="0">
                    <a:solidFill>
                      <a:schemeClr val="tx2"/>
                    </a:solidFill>
                    <a:ea typeface="宋体" panose="02010600030101010101" pitchFamily="2" charset="-122"/>
                  </a:rPr>
                  <a:t>D</a:t>
                </a:r>
                <a:r>
                  <a:rPr lang="en-US" altLang="zh-CN" i="1" baseline="-30000" dirty="0">
                    <a:solidFill>
                      <a:schemeClr val="tx2"/>
                    </a:solidFill>
                    <a:ea typeface="宋体" panose="02010600030101010101" pitchFamily="2" charset="-122"/>
                  </a:rPr>
                  <a:t>I </a:t>
                </a:r>
                <a:r>
                  <a:rPr lang="zh-CN" altLang="en-US" dirty="0">
                    <a:solidFill>
                      <a:schemeClr val="tx2"/>
                    </a:solidFill>
                    <a:ea typeface="宋体" panose="02010600030101010101" pitchFamily="2" charset="-122"/>
                  </a:rPr>
                  <a:t>上</a:t>
                </a:r>
                <a:r>
                  <a:rPr lang="zh-CN" altLang="en-US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特定谓词的集合</a:t>
                </a:r>
                <a:r>
                  <a:rPr lang="zh-CN" altLang="en-US" dirty="0">
                    <a:solidFill>
                      <a:schemeClr val="tx2"/>
                    </a:solidFill>
                    <a:ea typeface="宋体" panose="02010600030101010101" pitchFamily="2" charset="-122"/>
                  </a:rPr>
                  <a:t>                       </a:t>
                </a:r>
                <a:r>
                  <a:rPr lang="en-US" altLang="zh-CN" dirty="0">
                    <a:solidFill>
                      <a:schemeClr val="tx2"/>
                    </a:solidFill>
                    <a:ea typeface="宋体" panose="02010600030101010101" pitchFamily="2" charset="-122"/>
                  </a:rPr>
                  <a:t>。 </a:t>
                </a:r>
                <a:endParaRPr lang="zh-CN" altLang="en-US" dirty="0">
                  <a:solidFill>
                    <a:schemeClr val="tx2"/>
                  </a:solidFill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33802" name="Object 12"/>
              <p:cNvGraphicFramePr>
                <a:graphicFrameLocks noChangeAspect="1"/>
              </p:cNvGraphicFramePr>
              <p:nvPr/>
            </p:nvGraphicFramePr>
            <p:xfrm>
              <a:off x="2868" y="1488"/>
              <a:ext cx="1500" cy="3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9" name="" r:id="rId1" imgW="1028700" imgH="228600" progId="Equation.3">
                      <p:embed/>
                    </p:oleObj>
                  </mc:Choice>
                  <mc:Fallback>
                    <p:oleObj name="" r:id="rId1" imgW="1028700" imgH="228600" progId="Equation.3">
                      <p:embed/>
                      <p:pic>
                        <p:nvPicPr>
                          <p:cNvPr id="0" name="图片 3078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2868" y="1488"/>
                            <a:ext cx="1500" cy="33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03" name="Object 13"/>
              <p:cNvGraphicFramePr>
                <a:graphicFrameLocks noChangeAspect="1"/>
              </p:cNvGraphicFramePr>
              <p:nvPr/>
            </p:nvGraphicFramePr>
            <p:xfrm>
              <a:off x="2496" y="2160"/>
              <a:ext cx="1104" cy="3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7" name="" r:id="rId3" imgW="799465" imgH="241300" progId="Equation.3">
                      <p:embed/>
                    </p:oleObj>
                  </mc:Choice>
                  <mc:Fallback>
                    <p:oleObj name="" r:id="rId3" imgW="799465" imgH="241300" progId="Equation.3">
                      <p:embed/>
                      <p:pic>
                        <p:nvPicPr>
                          <p:cNvPr id="0" name="图片 3076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2496" y="2160"/>
                            <a:ext cx="1104" cy="33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04" name="Object 14"/>
              <p:cNvGraphicFramePr>
                <a:graphicFrameLocks noChangeAspect="1"/>
              </p:cNvGraphicFramePr>
              <p:nvPr/>
            </p:nvGraphicFramePr>
            <p:xfrm>
              <a:off x="2256" y="1824"/>
              <a:ext cx="1136" cy="3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6" name="" r:id="rId5" imgW="787400" imgH="241300" progId="Equation.3">
                      <p:embed/>
                    </p:oleObj>
                  </mc:Choice>
                  <mc:Fallback>
                    <p:oleObj name="" r:id="rId5" imgW="787400" imgH="241300" progId="Equation.3">
                      <p:embed/>
                      <p:pic>
                        <p:nvPicPr>
                          <p:cNvPr id="0" name="图片 3075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2256" y="1824"/>
                            <a:ext cx="1136" cy="34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67953" name="AutoShape 17"/>
            <p:cNvSpPr>
              <a:spLocks noChangeArrowheads="1"/>
            </p:cNvSpPr>
            <p:nvPr/>
          </p:nvSpPr>
          <p:spPr bwMode="gray">
            <a:xfrm>
              <a:off x="288" y="912"/>
              <a:ext cx="712" cy="670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38100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67954" name="Freeform 18"/>
            <p:cNvSpPr/>
            <p:nvPr/>
          </p:nvSpPr>
          <p:spPr bwMode="gray">
            <a:xfrm>
              <a:off x="333" y="955"/>
              <a:ext cx="355" cy="335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tint val="54510"/>
                    <a:invGamma/>
                  </a:schemeClr>
                </a:gs>
                <a:gs pos="5000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54510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67955" name="Text Box 19"/>
            <p:cNvSpPr txBox="1">
              <a:spLocks noChangeArrowheads="1"/>
            </p:cNvSpPr>
            <p:nvPr/>
          </p:nvSpPr>
          <p:spPr bwMode="gray">
            <a:xfrm>
              <a:off x="386" y="960"/>
              <a:ext cx="500" cy="518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0" hangingPunct="0">
                <a:buClrTx/>
                <a:buSzTx/>
                <a:buFontTx/>
                <a:buNone/>
                <a:defRPr/>
              </a:pPr>
              <a:r>
                <a:rPr kumimoji="0" lang="zh-CN" altLang="en-US" sz="2400" kern="1200" cap="none" spc="0" normalizeH="0" baseline="0" noProof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定义</a:t>
              </a:r>
              <a:endParaRPr kumimoji="0" lang="zh-CN" altLang="en-US" sz="2400" kern="1200" cap="none" spc="0" normalizeH="0" baseline="0" noProof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R="0" algn="ctr" defTabSz="914400" eaLnBrk="0" hangingPunct="0">
                <a:buClrTx/>
                <a:buSzTx/>
                <a:buFontTx/>
                <a:buNone/>
                <a:defRPr/>
              </a:pPr>
              <a:r>
                <a:rPr kumimoji="0" lang="en-US" altLang="zh-CN" sz="2400" kern="1200" cap="none" spc="0" normalizeH="0" baseline="0" noProof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4.7</a:t>
              </a:r>
              <a:endParaRPr kumimoji="0" lang="en-US" altLang="zh-CN" sz="2400" kern="1200" cap="none" spc="0" normalizeH="0" baseline="0" noProof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/>
              <a:t>4.1 </a:t>
            </a:r>
            <a:r>
              <a:rPr lang="zh-CN" altLang="en-US" dirty="0"/>
              <a:t>一阶逻辑命题符号化</a:t>
            </a:r>
            <a:endParaRPr lang="en-US" altLang="zh-CN" dirty="0"/>
          </a:p>
        </p:txBody>
      </p:sp>
      <p:sp>
        <p:nvSpPr>
          <p:cNvPr id="68611" name="Rectangle 3"/>
          <p:cNvSpPr>
            <a:spLocks noGrp="1"/>
          </p:cNvSpPr>
          <p:nvPr>
            <p:ph idx="1"/>
          </p:nvPr>
        </p:nvSpPr>
        <p:spPr>
          <a:xfrm>
            <a:off x="228600" y="2667000"/>
            <a:ext cx="8534400" cy="31242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命题逻辑的局限性</a:t>
            </a:r>
            <a:br>
              <a:rPr lang="zh-CN" altLang="en-US" dirty="0">
                <a:ea typeface="宋体" panose="02010600030101010101" pitchFamily="2" charset="-122"/>
              </a:rPr>
            </a:br>
            <a:r>
              <a:rPr lang="zh-CN" altLang="en-US" dirty="0">
                <a:ea typeface="宋体" panose="02010600030101010101" pitchFamily="2" charset="-122"/>
              </a:rPr>
              <a:t>在命题逻辑中，研究的基本单位是简单命题，对简单命题不再进行分解，并且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不考虑命题之间的内在联系和数量关系</a:t>
            </a:r>
            <a:r>
              <a:rPr lang="zh-CN" altLang="en-US" dirty="0">
                <a:ea typeface="宋体" panose="02010600030101010101" pitchFamily="2" charset="-122"/>
              </a:rPr>
              <a:t>。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一阶逻辑所研究的内容</a:t>
            </a:r>
            <a:br>
              <a:rPr lang="zh-CN" altLang="en-US" dirty="0">
                <a:ea typeface="宋体" panose="02010600030101010101" pitchFamily="2" charset="-122"/>
              </a:rPr>
            </a:br>
            <a:r>
              <a:rPr lang="zh-CN" altLang="en-US" dirty="0">
                <a:ea typeface="宋体" panose="02010600030101010101" pitchFamily="2" charset="-122"/>
              </a:rPr>
              <a:t>为了克服命题逻辑的局限性，将简单命题再细分，对命题的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成分、结构和命题间的共同特性</a:t>
            </a:r>
            <a:r>
              <a:rPr lang="zh-CN" altLang="en-US" dirty="0">
                <a:ea typeface="宋体" panose="02010600030101010101" pitchFamily="2" charset="-122"/>
              </a:rPr>
              <a:t>等需要作进一步的分析，即分析出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个体词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谓词</a:t>
            </a:r>
            <a:r>
              <a:rPr lang="zh-CN" altLang="en-US" dirty="0">
                <a:ea typeface="宋体" panose="02010600030101010101" pitchFamily="2" charset="-122"/>
              </a:rPr>
              <a:t>和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量词</a:t>
            </a:r>
            <a:r>
              <a:rPr lang="zh-CN" altLang="en-US" dirty="0">
                <a:ea typeface="宋体" panose="02010600030101010101" pitchFamily="2" charset="-122"/>
              </a:rPr>
              <a:t>，以期达到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表达出个体与总体的内在联系和数量关系</a:t>
            </a:r>
            <a:r>
              <a:rPr lang="zh-CN" altLang="en-US" dirty="0">
                <a:ea typeface="宋体" panose="02010600030101010101" pitchFamily="2" charset="-122"/>
              </a:rPr>
              <a:t>。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grpSp>
        <p:nvGrpSpPr>
          <p:cNvPr id="5124" name="Group 4"/>
          <p:cNvGrpSpPr/>
          <p:nvPr/>
        </p:nvGrpSpPr>
        <p:grpSpPr>
          <a:xfrm>
            <a:off x="762000" y="1295400"/>
            <a:ext cx="1281113" cy="1323975"/>
            <a:chOff x="249" y="799"/>
            <a:chExt cx="1225" cy="1316"/>
          </a:xfrm>
        </p:grpSpPr>
        <p:pic>
          <p:nvPicPr>
            <p:cNvPr id="5130" name="Picture 5" descr="PE01561_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49" y="935"/>
              <a:ext cx="1225" cy="717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5131" name="Group 6"/>
            <p:cNvGrpSpPr/>
            <p:nvPr/>
          </p:nvGrpSpPr>
          <p:grpSpPr>
            <a:xfrm>
              <a:off x="427" y="799"/>
              <a:ext cx="862" cy="1316"/>
              <a:chOff x="4694" y="2115"/>
              <a:chExt cx="519" cy="1170"/>
            </a:xfrm>
          </p:grpSpPr>
          <p:sp>
            <p:nvSpPr>
              <p:cNvPr id="5132" name="Freeform 7"/>
              <p:cNvSpPr/>
              <p:nvPr/>
            </p:nvSpPr>
            <p:spPr>
              <a:xfrm>
                <a:off x="4694" y="2115"/>
                <a:ext cx="519" cy="855"/>
              </a:xfrm>
              <a:custGeom>
                <a:avLst/>
                <a:gdLst>
                  <a:gd name="txL" fmla="*/ 0 w 730"/>
                  <a:gd name="txT" fmla="*/ 0 h 1345"/>
                  <a:gd name="txR" fmla="*/ 730 w 730"/>
                  <a:gd name="txB" fmla="*/ 1345 h 1345"/>
                </a:gdLst>
                <a:ahLst/>
                <a:cxnLst>
                  <a:cxn ang="0">
                    <a:pos x="4" y="7"/>
                  </a:cxn>
                  <a:cxn ang="0">
                    <a:pos x="4" y="7"/>
                  </a:cxn>
                  <a:cxn ang="0">
                    <a:pos x="5" y="7"/>
                  </a:cxn>
                  <a:cxn ang="0">
                    <a:pos x="6" y="8"/>
                  </a:cxn>
                  <a:cxn ang="0">
                    <a:pos x="8" y="9"/>
                  </a:cxn>
                  <a:cxn ang="0">
                    <a:pos x="9" y="10"/>
                  </a:cxn>
                  <a:cxn ang="0">
                    <a:pos x="9" y="11"/>
                  </a:cxn>
                  <a:cxn ang="0">
                    <a:pos x="8" y="13"/>
                  </a:cxn>
                  <a:cxn ang="0">
                    <a:pos x="7" y="13"/>
                  </a:cxn>
                  <a:cxn ang="0">
                    <a:pos x="6" y="14"/>
                  </a:cxn>
                  <a:cxn ang="0">
                    <a:pos x="3" y="13"/>
                  </a:cxn>
                  <a:cxn ang="0">
                    <a:pos x="1" y="13"/>
                  </a:cxn>
                  <a:cxn ang="0">
                    <a:pos x="1" y="11"/>
                  </a:cxn>
                  <a:cxn ang="0">
                    <a:pos x="1" y="10"/>
                  </a:cxn>
                  <a:cxn ang="0">
                    <a:pos x="1" y="8"/>
                  </a:cxn>
                  <a:cxn ang="0">
                    <a:pos x="1" y="7"/>
                  </a:cxn>
                  <a:cxn ang="0">
                    <a:pos x="2" y="5"/>
                  </a:cxn>
                  <a:cxn ang="0">
                    <a:pos x="4" y="4"/>
                  </a:cxn>
                  <a:cxn ang="0">
                    <a:pos x="6" y="3"/>
                  </a:cxn>
                  <a:cxn ang="0">
                    <a:pos x="10" y="1"/>
                  </a:cxn>
                  <a:cxn ang="0">
                    <a:pos x="13" y="1"/>
                  </a:cxn>
                  <a:cxn ang="0">
                    <a:pos x="17" y="1"/>
                  </a:cxn>
                  <a:cxn ang="0">
                    <a:pos x="21" y="1"/>
                  </a:cxn>
                  <a:cxn ang="0">
                    <a:pos x="24" y="1"/>
                  </a:cxn>
                  <a:cxn ang="0">
                    <a:pos x="27" y="1"/>
                  </a:cxn>
                  <a:cxn ang="0">
                    <a:pos x="29" y="2"/>
                  </a:cxn>
                  <a:cxn ang="0">
                    <a:pos x="31" y="3"/>
                  </a:cxn>
                  <a:cxn ang="0">
                    <a:pos x="33" y="4"/>
                  </a:cxn>
                  <a:cxn ang="0">
                    <a:pos x="33" y="6"/>
                  </a:cxn>
                  <a:cxn ang="0">
                    <a:pos x="34" y="7"/>
                  </a:cxn>
                  <a:cxn ang="0">
                    <a:pos x="34" y="10"/>
                  </a:cxn>
                  <a:cxn ang="0">
                    <a:pos x="32" y="13"/>
                  </a:cxn>
                  <a:cxn ang="0">
                    <a:pos x="29" y="15"/>
                  </a:cxn>
                  <a:cxn ang="0">
                    <a:pos x="27" y="16"/>
                  </a:cxn>
                  <a:cxn ang="0">
                    <a:pos x="26" y="17"/>
                  </a:cxn>
                  <a:cxn ang="0">
                    <a:pos x="23" y="17"/>
                  </a:cxn>
                  <a:cxn ang="0">
                    <a:pos x="21" y="18"/>
                  </a:cxn>
                  <a:cxn ang="0">
                    <a:pos x="20" y="20"/>
                  </a:cxn>
                  <a:cxn ang="0">
                    <a:pos x="20" y="23"/>
                  </a:cxn>
                  <a:cxn ang="0">
                    <a:pos x="17" y="20"/>
                  </a:cxn>
                  <a:cxn ang="0">
                    <a:pos x="18" y="16"/>
                  </a:cxn>
                  <a:cxn ang="0">
                    <a:pos x="21" y="14"/>
                  </a:cxn>
                  <a:cxn ang="0">
                    <a:pos x="23" y="11"/>
                  </a:cxn>
                  <a:cxn ang="0">
                    <a:pos x="24" y="8"/>
                  </a:cxn>
                  <a:cxn ang="0">
                    <a:pos x="24" y="7"/>
                  </a:cxn>
                  <a:cxn ang="0">
                    <a:pos x="23" y="6"/>
                  </a:cxn>
                  <a:cxn ang="0">
                    <a:pos x="23" y="5"/>
                  </a:cxn>
                  <a:cxn ang="0">
                    <a:pos x="22" y="4"/>
                  </a:cxn>
                  <a:cxn ang="0">
                    <a:pos x="21" y="3"/>
                  </a:cxn>
                  <a:cxn ang="0">
                    <a:pos x="19" y="3"/>
                  </a:cxn>
                  <a:cxn ang="0">
                    <a:pos x="16" y="3"/>
                  </a:cxn>
                  <a:cxn ang="0">
                    <a:pos x="14" y="2"/>
                  </a:cxn>
                  <a:cxn ang="0">
                    <a:pos x="12" y="3"/>
                  </a:cxn>
                  <a:cxn ang="0">
                    <a:pos x="11" y="3"/>
                  </a:cxn>
                  <a:cxn ang="0">
                    <a:pos x="9" y="3"/>
                  </a:cxn>
                  <a:cxn ang="0">
                    <a:pos x="7" y="4"/>
                  </a:cxn>
                  <a:cxn ang="0">
                    <a:pos x="6" y="4"/>
                  </a:cxn>
                  <a:cxn ang="0">
                    <a:pos x="5" y="6"/>
                  </a:cxn>
                  <a:cxn ang="0">
                    <a:pos x="4" y="6"/>
                  </a:cxn>
                  <a:cxn ang="0">
                    <a:pos x="4" y="7"/>
                  </a:cxn>
                </a:cxnLst>
                <a:rect l="txL" t="txT" r="txR" b="txB"/>
                <a:pathLst>
                  <a:path w="730" h="1345">
                    <a:moveTo>
                      <a:pt x="88" y="428"/>
                    </a:moveTo>
                    <a:lnTo>
                      <a:pt x="89" y="428"/>
                    </a:lnTo>
                    <a:lnTo>
                      <a:pt x="88" y="428"/>
                    </a:lnTo>
                    <a:lnTo>
                      <a:pt x="87" y="428"/>
                    </a:lnTo>
                    <a:lnTo>
                      <a:pt x="88" y="428"/>
                    </a:lnTo>
                    <a:lnTo>
                      <a:pt x="108" y="432"/>
                    </a:lnTo>
                    <a:lnTo>
                      <a:pt x="126" y="441"/>
                    </a:lnTo>
                    <a:lnTo>
                      <a:pt x="145" y="459"/>
                    </a:lnTo>
                    <a:lnTo>
                      <a:pt x="160" y="482"/>
                    </a:lnTo>
                    <a:lnTo>
                      <a:pt x="174" y="511"/>
                    </a:lnTo>
                    <a:lnTo>
                      <a:pt x="183" y="543"/>
                    </a:lnTo>
                    <a:lnTo>
                      <a:pt x="190" y="577"/>
                    </a:lnTo>
                    <a:lnTo>
                      <a:pt x="192" y="615"/>
                    </a:lnTo>
                    <a:lnTo>
                      <a:pt x="190" y="653"/>
                    </a:lnTo>
                    <a:lnTo>
                      <a:pt x="184" y="689"/>
                    </a:lnTo>
                    <a:lnTo>
                      <a:pt x="176" y="723"/>
                    </a:lnTo>
                    <a:lnTo>
                      <a:pt x="163" y="752"/>
                    </a:lnTo>
                    <a:lnTo>
                      <a:pt x="149" y="775"/>
                    </a:lnTo>
                    <a:lnTo>
                      <a:pt x="133" y="793"/>
                    </a:lnTo>
                    <a:lnTo>
                      <a:pt x="115" y="802"/>
                    </a:lnTo>
                    <a:lnTo>
                      <a:pt x="96" y="804"/>
                    </a:lnTo>
                    <a:lnTo>
                      <a:pt x="68" y="793"/>
                    </a:lnTo>
                    <a:lnTo>
                      <a:pt x="46" y="775"/>
                    </a:lnTo>
                    <a:lnTo>
                      <a:pt x="28" y="748"/>
                    </a:lnTo>
                    <a:lnTo>
                      <a:pt x="16" y="716"/>
                    </a:lnTo>
                    <a:lnTo>
                      <a:pt x="8" y="680"/>
                    </a:lnTo>
                    <a:lnTo>
                      <a:pt x="3" y="640"/>
                    </a:lnTo>
                    <a:lnTo>
                      <a:pt x="1" y="597"/>
                    </a:lnTo>
                    <a:lnTo>
                      <a:pt x="0" y="552"/>
                    </a:lnTo>
                    <a:lnTo>
                      <a:pt x="2" y="500"/>
                    </a:lnTo>
                    <a:lnTo>
                      <a:pt x="6" y="448"/>
                    </a:lnTo>
                    <a:lnTo>
                      <a:pt x="16" y="396"/>
                    </a:lnTo>
                    <a:lnTo>
                      <a:pt x="28" y="347"/>
                    </a:lnTo>
                    <a:lnTo>
                      <a:pt x="44" y="299"/>
                    </a:lnTo>
                    <a:lnTo>
                      <a:pt x="64" y="254"/>
                    </a:lnTo>
                    <a:lnTo>
                      <a:pt x="86" y="209"/>
                    </a:lnTo>
                    <a:lnTo>
                      <a:pt x="112" y="171"/>
                    </a:lnTo>
                    <a:lnTo>
                      <a:pt x="140" y="133"/>
                    </a:lnTo>
                    <a:lnTo>
                      <a:pt x="172" y="101"/>
                    </a:lnTo>
                    <a:lnTo>
                      <a:pt x="207" y="72"/>
                    </a:lnTo>
                    <a:lnTo>
                      <a:pt x="244" y="47"/>
                    </a:lnTo>
                    <a:lnTo>
                      <a:pt x="283" y="27"/>
                    </a:lnTo>
                    <a:lnTo>
                      <a:pt x="326" y="11"/>
                    </a:lnTo>
                    <a:lnTo>
                      <a:pt x="371" y="2"/>
                    </a:lnTo>
                    <a:lnTo>
                      <a:pt x="418" y="0"/>
                    </a:lnTo>
                    <a:lnTo>
                      <a:pt x="453" y="2"/>
                    </a:lnTo>
                    <a:lnTo>
                      <a:pt x="487" y="9"/>
                    </a:lnTo>
                    <a:lnTo>
                      <a:pt x="519" y="22"/>
                    </a:lnTo>
                    <a:lnTo>
                      <a:pt x="549" y="38"/>
                    </a:lnTo>
                    <a:lnTo>
                      <a:pt x="577" y="58"/>
                    </a:lnTo>
                    <a:lnTo>
                      <a:pt x="602" y="81"/>
                    </a:lnTo>
                    <a:lnTo>
                      <a:pt x="625" y="108"/>
                    </a:lnTo>
                    <a:lnTo>
                      <a:pt x="647" y="140"/>
                    </a:lnTo>
                    <a:lnTo>
                      <a:pt x="665" y="173"/>
                    </a:lnTo>
                    <a:lnTo>
                      <a:pt x="683" y="209"/>
                    </a:lnTo>
                    <a:lnTo>
                      <a:pt x="697" y="248"/>
                    </a:lnTo>
                    <a:lnTo>
                      <a:pt x="708" y="290"/>
                    </a:lnTo>
                    <a:lnTo>
                      <a:pt x="717" y="333"/>
                    </a:lnTo>
                    <a:lnTo>
                      <a:pt x="724" y="378"/>
                    </a:lnTo>
                    <a:lnTo>
                      <a:pt x="729" y="426"/>
                    </a:lnTo>
                    <a:lnTo>
                      <a:pt x="730" y="473"/>
                    </a:lnTo>
                    <a:lnTo>
                      <a:pt x="724" y="574"/>
                    </a:lnTo>
                    <a:lnTo>
                      <a:pt x="710" y="664"/>
                    </a:lnTo>
                    <a:lnTo>
                      <a:pt x="690" y="741"/>
                    </a:lnTo>
                    <a:lnTo>
                      <a:pt x="664" y="806"/>
                    </a:lnTo>
                    <a:lnTo>
                      <a:pt x="636" y="860"/>
                    </a:lnTo>
                    <a:lnTo>
                      <a:pt x="607" y="905"/>
                    </a:lnTo>
                    <a:lnTo>
                      <a:pt x="580" y="939"/>
                    </a:lnTo>
                    <a:lnTo>
                      <a:pt x="557" y="964"/>
                    </a:lnTo>
                    <a:lnTo>
                      <a:pt x="541" y="977"/>
                    </a:lnTo>
                    <a:lnTo>
                      <a:pt x="521" y="991"/>
                    </a:lnTo>
                    <a:lnTo>
                      <a:pt x="501" y="1007"/>
                    </a:lnTo>
                    <a:lnTo>
                      <a:pt x="480" y="1029"/>
                    </a:lnTo>
                    <a:lnTo>
                      <a:pt x="460" y="1059"/>
                    </a:lnTo>
                    <a:lnTo>
                      <a:pt x="444" y="1099"/>
                    </a:lnTo>
                    <a:lnTo>
                      <a:pt x="434" y="1153"/>
                    </a:lnTo>
                    <a:lnTo>
                      <a:pt x="429" y="1225"/>
                    </a:lnTo>
                    <a:lnTo>
                      <a:pt x="429" y="1345"/>
                    </a:lnTo>
                    <a:lnTo>
                      <a:pt x="374" y="1345"/>
                    </a:lnTo>
                    <a:lnTo>
                      <a:pt x="374" y="1151"/>
                    </a:lnTo>
                    <a:lnTo>
                      <a:pt x="381" y="1045"/>
                    </a:lnTo>
                    <a:lnTo>
                      <a:pt x="397" y="957"/>
                    </a:lnTo>
                    <a:lnTo>
                      <a:pt x="420" y="883"/>
                    </a:lnTo>
                    <a:lnTo>
                      <a:pt x="447" y="813"/>
                    </a:lnTo>
                    <a:lnTo>
                      <a:pt x="473" y="748"/>
                    </a:lnTo>
                    <a:lnTo>
                      <a:pt x="496" y="678"/>
                    </a:lnTo>
                    <a:lnTo>
                      <a:pt x="512" y="599"/>
                    </a:lnTo>
                    <a:lnTo>
                      <a:pt x="519" y="504"/>
                    </a:lnTo>
                    <a:lnTo>
                      <a:pt x="519" y="468"/>
                    </a:lnTo>
                    <a:lnTo>
                      <a:pt x="517" y="435"/>
                    </a:lnTo>
                    <a:lnTo>
                      <a:pt x="515" y="399"/>
                    </a:lnTo>
                    <a:lnTo>
                      <a:pt x="510" y="365"/>
                    </a:lnTo>
                    <a:lnTo>
                      <a:pt x="504" y="333"/>
                    </a:lnTo>
                    <a:lnTo>
                      <a:pt x="497" y="302"/>
                    </a:lnTo>
                    <a:lnTo>
                      <a:pt x="488" y="272"/>
                    </a:lnTo>
                    <a:lnTo>
                      <a:pt x="478" y="243"/>
                    </a:lnTo>
                    <a:lnTo>
                      <a:pt x="465" y="218"/>
                    </a:lnTo>
                    <a:lnTo>
                      <a:pt x="449" y="196"/>
                    </a:lnTo>
                    <a:lnTo>
                      <a:pt x="432" y="176"/>
                    </a:lnTo>
                    <a:lnTo>
                      <a:pt x="412" y="158"/>
                    </a:lnTo>
                    <a:lnTo>
                      <a:pt x="389" y="144"/>
                    </a:lnTo>
                    <a:lnTo>
                      <a:pt x="364" y="135"/>
                    </a:lnTo>
                    <a:lnTo>
                      <a:pt x="335" y="128"/>
                    </a:lnTo>
                    <a:lnTo>
                      <a:pt x="304" y="126"/>
                    </a:lnTo>
                    <a:lnTo>
                      <a:pt x="284" y="128"/>
                    </a:lnTo>
                    <a:lnTo>
                      <a:pt x="265" y="135"/>
                    </a:lnTo>
                    <a:lnTo>
                      <a:pt x="245" y="144"/>
                    </a:lnTo>
                    <a:lnTo>
                      <a:pt x="225" y="158"/>
                    </a:lnTo>
                    <a:lnTo>
                      <a:pt x="207" y="171"/>
                    </a:lnTo>
                    <a:lnTo>
                      <a:pt x="188" y="189"/>
                    </a:lnTo>
                    <a:lnTo>
                      <a:pt x="172" y="209"/>
                    </a:lnTo>
                    <a:lnTo>
                      <a:pt x="156" y="232"/>
                    </a:lnTo>
                    <a:lnTo>
                      <a:pt x="141" y="254"/>
                    </a:lnTo>
                    <a:lnTo>
                      <a:pt x="129" y="279"/>
                    </a:lnTo>
                    <a:lnTo>
                      <a:pt x="117" y="304"/>
                    </a:lnTo>
                    <a:lnTo>
                      <a:pt x="107" y="329"/>
                    </a:lnTo>
                    <a:lnTo>
                      <a:pt x="99" y="354"/>
                    </a:lnTo>
                    <a:lnTo>
                      <a:pt x="93" y="378"/>
                    </a:lnTo>
                    <a:lnTo>
                      <a:pt x="89" y="403"/>
                    </a:lnTo>
                    <a:lnTo>
                      <a:pt x="88" y="428"/>
                    </a:lnTo>
                    <a:close/>
                  </a:path>
                </a:pathLst>
              </a:custGeom>
              <a:solidFill>
                <a:srgbClr val="FF0000">
                  <a:alpha val="43921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33" name="Freeform 8"/>
              <p:cNvSpPr/>
              <p:nvPr/>
            </p:nvSpPr>
            <p:spPr>
              <a:xfrm>
                <a:off x="4921" y="3023"/>
                <a:ext cx="126" cy="262"/>
              </a:xfrm>
              <a:custGeom>
                <a:avLst/>
                <a:gdLst>
                  <a:gd name="txL" fmla="*/ 0 w 176"/>
                  <a:gd name="txT" fmla="*/ 0 h 412"/>
                  <a:gd name="txR" fmla="*/ 176 w 176"/>
                  <a:gd name="txB" fmla="*/ 412 h 412"/>
                </a:gdLst>
                <a:ahLst/>
                <a:cxnLst>
                  <a:cxn ang="0">
                    <a:pos x="4" y="7"/>
                  </a:cxn>
                  <a:cxn ang="0">
                    <a:pos x="5" y="7"/>
                  </a:cxn>
                  <a:cxn ang="0">
                    <a:pos x="6" y="7"/>
                  </a:cxn>
                  <a:cxn ang="0">
                    <a:pos x="7" y="6"/>
                  </a:cxn>
                  <a:cxn ang="0">
                    <a:pos x="7" y="6"/>
                  </a:cxn>
                  <a:cxn ang="0">
                    <a:pos x="8" y="6"/>
                  </a:cxn>
                  <a:cxn ang="0">
                    <a:pos x="8" y="5"/>
                  </a:cxn>
                  <a:cxn ang="0">
                    <a:pos x="9" y="4"/>
                  </a:cxn>
                  <a:cxn ang="0">
                    <a:pos x="9" y="4"/>
                  </a:cxn>
                  <a:cxn ang="0">
                    <a:pos x="9" y="3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6" y="1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4" y="1"/>
                  </a:cxn>
                  <a:cxn ang="0">
                    <a:pos x="3" y="1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1" y="4"/>
                  </a:cxn>
                  <a:cxn ang="0">
                    <a:pos x="1" y="5"/>
                  </a:cxn>
                  <a:cxn ang="0">
                    <a:pos x="1" y="6"/>
                  </a:cxn>
                  <a:cxn ang="0">
                    <a:pos x="1" y="6"/>
                  </a:cxn>
                  <a:cxn ang="0">
                    <a:pos x="2" y="6"/>
                  </a:cxn>
                  <a:cxn ang="0">
                    <a:pos x="3" y="7"/>
                  </a:cxn>
                  <a:cxn ang="0">
                    <a:pos x="4" y="7"/>
                  </a:cxn>
                  <a:cxn ang="0">
                    <a:pos x="4" y="7"/>
                  </a:cxn>
                </a:cxnLst>
                <a:rect l="txL" t="txT" r="txR" b="txB"/>
                <a:pathLst>
                  <a:path w="176" h="412">
                    <a:moveTo>
                      <a:pt x="88" y="412"/>
                    </a:moveTo>
                    <a:lnTo>
                      <a:pt x="105" y="407"/>
                    </a:lnTo>
                    <a:lnTo>
                      <a:pt x="123" y="396"/>
                    </a:lnTo>
                    <a:lnTo>
                      <a:pt x="137" y="376"/>
                    </a:lnTo>
                    <a:lnTo>
                      <a:pt x="150" y="351"/>
                    </a:lnTo>
                    <a:lnTo>
                      <a:pt x="161" y="322"/>
                    </a:lnTo>
                    <a:lnTo>
                      <a:pt x="169" y="286"/>
                    </a:lnTo>
                    <a:lnTo>
                      <a:pt x="173" y="248"/>
                    </a:lnTo>
                    <a:lnTo>
                      <a:pt x="176" y="207"/>
                    </a:lnTo>
                    <a:lnTo>
                      <a:pt x="173" y="164"/>
                    </a:lnTo>
                    <a:lnTo>
                      <a:pt x="169" y="126"/>
                    </a:lnTo>
                    <a:lnTo>
                      <a:pt x="161" y="90"/>
                    </a:lnTo>
                    <a:lnTo>
                      <a:pt x="150" y="61"/>
                    </a:lnTo>
                    <a:lnTo>
                      <a:pt x="137" y="36"/>
                    </a:lnTo>
                    <a:lnTo>
                      <a:pt x="123" y="16"/>
                    </a:lnTo>
                    <a:lnTo>
                      <a:pt x="105" y="4"/>
                    </a:lnTo>
                    <a:lnTo>
                      <a:pt x="88" y="0"/>
                    </a:lnTo>
                    <a:lnTo>
                      <a:pt x="71" y="4"/>
                    </a:lnTo>
                    <a:lnTo>
                      <a:pt x="53" y="16"/>
                    </a:lnTo>
                    <a:lnTo>
                      <a:pt x="38" y="36"/>
                    </a:lnTo>
                    <a:lnTo>
                      <a:pt x="26" y="61"/>
                    </a:lnTo>
                    <a:lnTo>
                      <a:pt x="15" y="90"/>
                    </a:lnTo>
                    <a:lnTo>
                      <a:pt x="7" y="126"/>
                    </a:lnTo>
                    <a:lnTo>
                      <a:pt x="3" y="164"/>
                    </a:lnTo>
                    <a:lnTo>
                      <a:pt x="0" y="207"/>
                    </a:lnTo>
                    <a:lnTo>
                      <a:pt x="3" y="248"/>
                    </a:lnTo>
                    <a:lnTo>
                      <a:pt x="7" y="286"/>
                    </a:lnTo>
                    <a:lnTo>
                      <a:pt x="15" y="322"/>
                    </a:lnTo>
                    <a:lnTo>
                      <a:pt x="26" y="351"/>
                    </a:lnTo>
                    <a:lnTo>
                      <a:pt x="38" y="376"/>
                    </a:lnTo>
                    <a:lnTo>
                      <a:pt x="53" y="396"/>
                    </a:lnTo>
                    <a:lnTo>
                      <a:pt x="71" y="407"/>
                    </a:lnTo>
                    <a:lnTo>
                      <a:pt x="88" y="412"/>
                    </a:lnTo>
                    <a:close/>
                  </a:path>
                </a:pathLst>
              </a:custGeom>
              <a:solidFill>
                <a:srgbClr val="FF0000">
                  <a:alpha val="43921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sp>
        <p:nvSpPr>
          <p:cNvPr id="68617" name="Rectangle 9"/>
          <p:cNvSpPr/>
          <p:nvPr/>
        </p:nvSpPr>
        <p:spPr>
          <a:xfrm>
            <a:off x="2743200" y="1295400"/>
            <a:ext cx="4724400" cy="1216025"/>
          </a:xfrm>
          <a:prstGeom prst="rect">
            <a:avLst/>
          </a:prstGeom>
          <a:solidFill>
            <a:srgbClr val="CCFFCC"/>
          </a:solidFill>
          <a:ln w="2857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8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24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所有的人都是要死的，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苏格拉底是人，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所以苏格拉底是要死的。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4" name="Group 14"/>
          <p:cNvGrpSpPr/>
          <p:nvPr/>
        </p:nvGrpSpPr>
        <p:grpSpPr>
          <a:xfrm>
            <a:off x="1295400" y="5791200"/>
            <a:ext cx="7543800" cy="990600"/>
            <a:chOff x="816" y="3552"/>
            <a:chExt cx="4752" cy="624"/>
          </a:xfrm>
        </p:grpSpPr>
        <p:sp>
          <p:nvSpPr>
            <p:cNvPr id="5128" name="AutoShape 11"/>
            <p:cNvSpPr/>
            <p:nvPr/>
          </p:nvSpPr>
          <p:spPr>
            <a:xfrm>
              <a:off x="816" y="3552"/>
              <a:ext cx="4752" cy="624"/>
            </a:xfrm>
            <a:prstGeom prst="roundRect">
              <a:avLst>
                <a:gd name="adj" fmla="val 9106"/>
              </a:avLst>
            </a:prstGeom>
            <a:gradFill rotWithShape="1">
              <a:gsLst>
                <a:gs pos="0">
                  <a:srgbClr val="699D5F"/>
                </a:gs>
                <a:gs pos="100000">
                  <a:srgbClr val="96BB8F"/>
                </a:gs>
              </a:gsLst>
              <a:lin ang="5400000" scaled="1"/>
              <a:tileRect/>
            </a:gradFill>
            <a:ln w="25400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q"/>
                <a:defRPr sz="2400" b="1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Ø"/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ü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None/>
              </a:pPr>
              <a:endParaRPr lang="en-US" altLang="zh-CN" sz="1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9" name="Text Box 12"/>
            <p:cNvSpPr txBox="1"/>
            <p:nvPr/>
          </p:nvSpPr>
          <p:spPr>
            <a:xfrm>
              <a:off x="1152" y="3600"/>
              <a:ext cx="4224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q"/>
                <a:defRPr sz="2400" b="1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Ø"/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ü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None/>
              </a:pPr>
              <a:r>
                <a:rPr lang="zh-CN" altLang="en-US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一阶逻辑命题符号化的三个基本要素：</a:t>
              </a:r>
              <a:r>
                <a:rPr lang="zh-CN" altLang="en-US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个体词</a:t>
              </a:r>
              <a:r>
                <a:rPr lang="zh-CN" altLang="en-US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、</a:t>
              </a:r>
              <a:r>
                <a:rPr lang="zh-CN" altLang="en-US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谓词</a:t>
              </a:r>
              <a:r>
                <a:rPr lang="zh-CN" altLang="en-US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和</a:t>
              </a:r>
              <a:r>
                <a:rPr lang="zh-CN" altLang="en-US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量词</a:t>
              </a:r>
              <a:r>
                <a:rPr lang="zh-CN" altLang="en-US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。</a:t>
              </a:r>
              <a:endPara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68621" name="Picture 13" descr="GIF-3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13" y="5943600"/>
            <a:ext cx="536575" cy="685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charRg st="0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8611">
                                            <p:txEl>
                                              <p:charRg st="0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charRg st="62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8611">
                                            <p:txEl>
                                              <p:charRg st="62" end="1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/>
      <p:bldP spid="6861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3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8686800" cy="5791200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(1)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在解释的定义中引进了几个元语言符号，如                  等。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(2)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在解释的公式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A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中的个体变项均取值于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D</a:t>
            </a:r>
            <a:r>
              <a:rPr lang="en-US" altLang="zh-CN" i="1" baseline="-25000" dirty="0">
                <a:solidFill>
                  <a:schemeClr val="tx2"/>
                </a:solidFill>
                <a:ea typeface="宋体" panose="02010600030101010101" pitchFamily="2" charset="-122"/>
              </a:rPr>
              <a:t>I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。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(3)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若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A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中含个体常项，就解释成     。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(4)      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为第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i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个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n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元函数。例如，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=1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，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=2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时，    表示第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个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元函数，它出现在解释中，可能是</a:t>
            </a:r>
            <a:b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</a:b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等，一旦公式中出现                 就解释成             ，</a:t>
            </a:r>
            <a:b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</a:b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出现               就解释成                。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(5)      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为第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i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个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n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元谓词。例如，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=2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，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=3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时，    表示第 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2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个 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3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元谓词，它可能以                    的形式出现在解释中，公式 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A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中出现                  就解释成                     。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(6)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被解释的公式不一定全部包含解释中的四部分。</a:t>
            </a:r>
            <a:endParaRPr lang="en-US" altLang="zh-CN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3481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对解释 </a:t>
            </a:r>
            <a:r>
              <a:rPr lang="en-US" altLang="zh-CN" dirty="0"/>
              <a:t>I </a:t>
            </a:r>
            <a:r>
              <a:rPr lang="zh-CN" altLang="en-US" dirty="0"/>
              <a:t>的几点说明</a:t>
            </a:r>
            <a:endParaRPr lang="zh-CN" altLang="en-US" dirty="0"/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4648200" y="3175000"/>
          <a:ext cx="419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1993900" imgH="228600" progId="Equation.3">
                  <p:embed/>
                </p:oleObj>
              </mc:Choice>
              <mc:Fallback>
                <p:oleObj name="" r:id="rId1" imgW="1993900" imgH="2286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4648200" y="3175000"/>
                        <a:ext cx="4191000" cy="4826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3429000" y="3649663"/>
          <a:ext cx="106680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494665" imgH="215900" progId="Equation.3">
                  <p:embed/>
                </p:oleObj>
              </mc:Choice>
              <mc:Fallback>
                <p:oleObj name="" r:id="rId3" imgW="494665" imgH="2159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3429000" y="3649663"/>
                        <a:ext cx="1066800" cy="46513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8"/>
          <p:cNvGraphicFramePr>
            <a:graphicFrameLocks noChangeAspect="1"/>
          </p:cNvGraphicFramePr>
          <p:nvPr/>
        </p:nvGraphicFramePr>
        <p:xfrm>
          <a:off x="3581400" y="4114800"/>
          <a:ext cx="115728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5" imgW="508000" imgH="215900" progId="Equation.3">
                  <p:embed/>
                </p:oleObj>
              </mc:Choice>
              <mc:Fallback>
                <p:oleObj name="" r:id="rId5" imgW="508000" imgH="2159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81400" y="4114800"/>
                        <a:ext cx="1157288" cy="492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9"/>
          <p:cNvGraphicFramePr>
            <a:graphicFrameLocks noChangeAspect="1"/>
          </p:cNvGraphicFramePr>
          <p:nvPr/>
        </p:nvGraphicFramePr>
        <p:xfrm>
          <a:off x="685800" y="4648200"/>
          <a:ext cx="45878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7" imgW="215900" imgH="241300" progId="Equation.3">
                  <p:embed/>
                </p:oleObj>
              </mc:Choice>
              <mc:Fallback>
                <p:oleObj name="" r:id="rId7" imgW="215900" imgH="2413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5800" y="4648200"/>
                        <a:ext cx="458788" cy="511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10"/>
          <p:cNvGraphicFramePr>
            <a:graphicFrameLocks noChangeAspect="1"/>
          </p:cNvGraphicFramePr>
          <p:nvPr/>
        </p:nvGraphicFramePr>
        <p:xfrm>
          <a:off x="4749800" y="2133600"/>
          <a:ext cx="355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9" imgW="152400" imgH="228600" progId="Equation.3">
                  <p:embed/>
                </p:oleObj>
              </mc:Choice>
              <mc:Fallback>
                <p:oleObj name="" r:id="rId9" imgW="152400" imgH="2286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49800" y="2133600"/>
                        <a:ext cx="3556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Object 11"/>
          <p:cNvGraphicFramePr>
            <a:graphicFrameLocks noChangeAspect="1"/>
          </p:cNvGraphicFramePr>
          <p:nvPr/>
        </p:nvGraphicFramePr>
        <p:xfrm>
          <a:off x="6553200" y="1060450"/>
          <a:ext cx="1219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1" imgW="635000" imgH="241300" progId="Equation.3">
                  <p:embed/>
                </p:oleObj>
              </mc:Choice>
              <mc:Fallback>
                <p:oleObj name="" r:id="rId11" imgW="635000" imgH="2413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53200" y="1060450"/>
                        <a:ext cx="1219200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6" name="Object 12"/>
          <p:cNvGraphicFramePr>
            <a:graphicFrameLocks noChangeAspect="1"/>
          </p:cNvGraphicFramePr>
          <p:nvPr/>
        </p:nvGraphicFramePr>
        <p:xfrm>
          <a:off x="685800" y="2649538"/>
          <a:ext cx="46355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3" imgW="203200" imgH="241300" progId="Equation.3">
                  <p:embed/>
                </p:oleObj>
              </mc:Choice>
              <mc:Fallback>
                <p:oleObj name="" r:id="rId13" imgW="203200" imgH="2413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85800" y="2649538"/>
                        <a:ext cx="463550" cy="550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7" name="Object 13"/>
          <p:cNvGraphicFramePr>
            <a:graphicFrameLocks noChangeAspect="1"/>
          </p:cNvGraphicFramePr>
          <p:nvPr/>
        </p:nvGraphicFramePr>
        <p:xfrm>
          <a:off x="6096000" y="2667000"/>
          <a:ext cx="4318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5" imgW="203200" imgH="228600" progId="Equation.3">
                  <p:embed/>
                </p:oleObj>
              </mc:Choice>
              <mc:Fallback>
                <p:oleObj name="" r:id="rId15" imgW="203200" imgH="2286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096000" y="2667000"/>
                        <a:ext cx="431800" cy="484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8" name="Object 14"/>
          <p:cNvGraphicFramePr>
            <a:graphicFrameLocks noChangeAspect="1"/>
          </p:cNvGraphicFramePr>
          <p:nvPr/>
        </p:nvGraphicFramePr>
        <p:xfrm>
          <a:off x="5867400" y="3657600"/>
          <a:ext cx="88265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7" imgW="495300" imgH="228600" progId="Equation.3">
                  <p:embed/>
                </p:oleObj>
              </mc:Choice>
              <mc:Fallback>
                <p:oleObj name="" r:id="rId17" imgW="495300" imgH="2286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867400" y="3657600"/>
                        <a:ext cx="882650" cy="407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9" name="Object 15"/>
          <p:cNvGraphicFramePr>
            <a:graphicFrameLocks noChangeAspect="1"/>
          </p:cNvGraphicFramePr>
          <p:nvPr/>
        </p:nvGraphicFramePr>
        <p:xfrm>
          <a:off x="1219200" y="4114800"/>
          <a:ext cx="10763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9" imgW="508000" imgH="215900" progId="Equation.3">
                  <p:embed/>
                </p:oleObj>
              </mc:Choice>
              <mc:Fallback>
                <p:oleObj name="" r:id="rId19" imgW="508000" imgH="2159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219200" y="4114800"/>
                        <a:ext cx="1076325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0" name="Object 16"/>
          <p:cNvGraphicFramePr>
            <a:graphicFrameLocks noChangeAspect="1"/>
          </p:cNvGraphicFramePr>
          <p:nvPr/>
        </p:nvGraphicFramePr>
        <p:xfrm>
          <a:off x="6470650" y="4648200"/>
          <a:ext cx="46355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21" imgW="203200" imgH="228600" progId="Equation.3">
                  <p:embed/>
                </p:oleObj>
              </mc:Choice>
              <mc:Fallback>
                <p:oleObj name="" r:id="rId21" imgW="203200" imgH="2286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470650" y="4648200"/>
                        <a:ext cx="463550" cy="522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1" name="Object 17"/>
          <p:cNvGraphicFramePr>
            <a:graphicFrameLocks noChangeAspect="1"/>
          </p:cNvGraphicFramePr>
          <p:nvPr/>
        </p:nvGraphicFramePr>
        <p:xfrm>
          <a:off x="3124200" y="5154613"/>
          <a:ext cx="140017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23" imgW="660400" imgH="228600" progId="Equation.3">
                  <p:embed/>
                </p:oleObj>
              </mc:Choice>
              <mc:Fallback>
                <p:oleObj name="" r:id="rId23" imgW="660400" imgH="2286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124200" y="5154613"/>
                        <a:ext cx="1400175" cy="484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2" name="Object 18"/>
          <p:cNvGraphicFramePr>
            <a:graphicFrameLocks noChangeAspect="1"/>
          </p:cNvGraphicFramePr>
          <p:nvPr/>
        </p:nvGraphicFramePr>
        <p:xfrm>
          <a:off x="4238625" y="5638800"/>
          <a:ext cx="140017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25" imgW="660400" imgH="228600" progId="Equation.3">
                  <p:embed/>
                </p:oleObj>
              </mc:Choice>
              <mc:Fallback>
                <p:oleObj name="" r:id="rId25" imgW="660400" imgH="2286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238625" y="5638800"/>
                        <a:ext cx="1400175" cy="484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3" name="Object 19"/>
          <p:cNvGraphicFramePr>
            <a:graphicFrameLocks noChangeAspect="1"/>
          </p:cNvGraphicFramePr>
          <p:nvPr/>
        </p:nvGraphicFramePr>
        <p:xfrm>
          <a:off x="1495425" y="5638800"/>
          <a:ext cx="14001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27" imgW="660400" imgH="215900" progId="Equation.3">
                  <p:embed/>
                </p:oleObj>
              </mc:Choice>
              <mc:Fallback>
                <p:oleObj name="" r:id="rId27" imgW="660400" imgH="2159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495425" y="5638800"/>
                        <a:ext cx="1400175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4.8</a:t>
            </a:r>
            <a:endParaRPr lang="en-US" altLang="zh-CN" dirty="0"/>
          </a:p>
        </p:txBody>
      </p:sp>
      <p:sp>
        <p:nvSpPr>
          <p:cNvPr id="35843" name="Text Box 7"/>
          <p:cNvSpPr txBox="1"/>
          <p:nvPr/>
        </p:nvSpPr>
        <p:spPr>
          <a:xfrm>
            <a:off x="381000" y="1071563"/>
            <a:ext cx="8534400" cy="2862262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8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24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eaLnBrk="1" hangingPunct="1">
              <a:spcBef>
                <a:spcPct val="30000"/>
              </a:spcBef>
              <a:buClrTx/>
              <a:buNone/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给定解释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如下：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30000"/>
              </a:spcBef>
              <a:buClrTx/>
              <a:buNone/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(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a)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个体域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D 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=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N 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(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N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为自然数集合，即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N={0,1,2,…})</a:t>
            </a:r>
            <a:r>
              <a:rPr lang="en-US" altLang="zh-CN" baseline="-30000" dirty="0">
                <a:solidFill>
                  <a:schemeClr val="tx2"/>
                </a:solidFill>
                <a:ea typeface="宋体" panose="02010600030101010101" pitchFamily="2" charset="-122"/>
              </a:rPr>
              <a:t>。</a:t>
            </a:r>
            <a:endParaRPr lang="en-US" altLang="zh-CN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30000"/>
              </a:spcBef>
              <a:buClrTx/>
              <a:buNone/>
            </a:pP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(b) 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30000"/>
              </a:spcBef>
              <a:buClrTx/>
              <a:buNone/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(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c) </a:t>
            </a:r>
            <a:endParaRPr lang="en-US" altLang="zh-CN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30000"/>
              </a:spcBef>
              <a:buClrTx/>
              <a:buNone/>
            </a:pP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(d) </a:t>
            </a:r>
            <a:endParaRPr lang="en-US" altLang="zh-CN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30000"/>
              </a:spcBef>
              <a:buClrTx/>
              <a:buNone/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在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I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下，下列哪些公式为真? 哪些为假?哪些的真值还不能确定?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5844" name="Object 8"/>
          <p:cNvGraphicFramePr>
            <a:graphicFrameLocks noChangeAspect="1"/>
          </p:cNvGraphicFramePr>
          <p:nvPr>
            <p:ph idx="1"/>
          </p:nvPr>
        </p:nvGraphicFramePr>
        <p:xfrm>
          <a:off x="950913" y="2017713"/>
          <a:ext cx="96361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368300" imgH="177800" progId="Equation.3">
                  <p:embed/>
                </p:oleObj>
              </mc:Choice>
              <mc:Fallback>
                <p:oleObj name="" r:id="rId1" imgW="368300" imgH="1778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950913" y="2017713"/>
                        <a:ext cx="963612" cy="4254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845" name="Group 17"/>
          <p:cNvGrpSpPr/>
          <p:nvPr/>
        </p:nvGrpSpPr>
        <p:grpSpPr>
          <a:xfrm>
            <a:off x="914400" y="2514600"/>
            <a:ext cx="4246563" cy="995363"/>
            <a:chOff x="576" y="1584"/>
            <a:chExt cx="2675" cy="627"/>
          </a:xfrm>
        </p:grpSpPr>
        <p:graphicFrame>
          <p:nvGraphicFramePr>
            <p:cNvPr id="35848" name="Object 9"/>
            <p:cNvGraphicFramePr>
              <a:graphicFrameLocks noChangeAspect="1"/>
            </p:cNvGraphicFramePr>
            <p:nvPr/>
          </p:nvGraphicFramePr>
          <p:xfrm>
            <a:off x="694" y="1920"/>
            <a:ext cx="1213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" name="" r:id="rId3" imgW="951865" imgH="228600" progId="Equation.3">
                    <p:embed/>
                  </p:oleObj>
                </mc:Choice>
                <mc:Fallback>
                  <p:oleObj name="" r:id="rId3" imgW="951865" imgH="228600" progId="Equation.3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4" y="1920"/>
                          <a:ext cx="1213" cy="2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9" name="Object 10"/>
            <p:cNvGraphicFramePr>
              <a:graphicFrameLocks noChangeAspect="1"/>
            </p:cNvGraphicFramePr>
            <p:nvPr/>
          </p:nvGraphicFramePr>
          <p:xfrm>
            <a:off x="576" y="1584"/>
            <a:ext cx="2675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5" imgW="1854200" imgH="228600" progId="Equation.3">
                    <p:embed/>
                  </p:oleObj>
                </mc:Choice>
                <mc:Fallback>
                  <p:oleObj name="" r:id="rId5" imgW="1854200" imgH="228600" progId="Equation.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76" y="1584"/>
                          <a:ext cx="2675" cy="3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846" name="Rectangle 15"/>
          <p:cNvSpPr/>
          <p:nvPr/>
        </p:nvSpPr>
        <p:spPr>
          <a:xfrm>
            <a:off x="381000" y="3886200"/>
            <a:ext cx="4267200" cy="2667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8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24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(1)  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F(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f 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,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),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g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,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))</a:t>
            </a:r>
            <a:endParaRPr lang="en-US" altLang="zh-CN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342900" lvl="0" indent="-342900" eaLnBrk="1" hangingPunct="1">
              <a:lnSpc>
                <a:spcPct val="120000"/>
              </a:lnSpc>
              <a:buNone/>
            </a:pP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(2)  F(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f 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,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a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),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)→F(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g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,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),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z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</a:t>
            </a:r>
            <a:endParaRPr lang="en-US" altLang="zh-CN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342900" lvl="0" indent="-342900" eaLnBrk="1" hangingPunct="1">
              <a:lnSpc>
                <a:spcPct val="120000"/>
              </a:lnSpc>
              <a:buNone/>
            </a:pP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(3)  ┐F(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g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,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),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g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,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z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))</a:t>
            </a:r>
            <a:endParaRPr lang="en-US" altLang="zh-CN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342900" lvl="0" indent="-342900" eaLnBrk="1" hangingPunct="1">
              <a:lnSpc>
                <a:spcPct val="120000"/>
              </a:lnSpc>
              <a:buNone/>
            </a:pP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(4)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 F(g(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,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),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z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</a:t>
            </a:r>
            <a:endParaRPr lang="en-US" altLang="zh-CN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342900" lvl="0" indent="-342900" eaLnBrk="1" hangingPunct="1">
              <a:lnSpc>
                <a:spcPct val="120000"/>
              </a:lnSpc>
              <a:buNone/>
            </a:pP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(5)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 F(g(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,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a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),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)→F(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,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 </a:t>
            </a:r>
            <a:endParaRPr lang="en-US" altLang="zh-CN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35847" name="Rectangle 16"/>
          <p:cNvSpPr/>
          <p:nvPr/>
        </p:nvSpPr>
        <p:spPr>
          <a:xfrm>
            <a:off x="4343400" y="3886200"/>
            <a:ext cx="4572000" cy="2667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8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24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120000"/>
              </a:lnSpc>
              <a:buNone/>
            </a:pP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(6)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 F(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g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,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a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),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 </a:t>
            </a:r>
            <a:endParaRPr lang="en-US" altLang="zh-CN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342900" lvl="0" indent="-342900" eaLnBrk="1" hangingPunct="1">
              <a:lnSpc>
                <a:spcPct val="120000"/>
              </a:lnSpc>
              <a:buNone/>
            </a:pP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(7)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(F(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f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,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a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),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)→F(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f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,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a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),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)) </a:t>
            </a:r>
            <a:endParaRPr lang="en-US" altLang="zh-CN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342900" lvl="0" indent="-342900" eaLnBrk="1" hangingPunct="1">
              <a:lnSpc>
                <a:spcPct val="120000"/>
              </a:lnSpc>
              <a:buNone/>
            </a:pP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(8)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y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z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 F(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f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,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),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z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     </a:t>
            </a:r>
            <a:endParaRPr lang="en-US" altLang="zh-CN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342900" lvl="0" indent="-342900" eaLnBrk="1" hangingPunct="1">
              <a:lnSpc>
                <a:spcPct val="120000"/>
              </a:lnSpc>
              <a:buNone/>
            </a:pP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(9)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 F(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f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,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), g(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,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)) </a:t>
            </a:r>
            <a:endParaRPr lang="en-US" altLang="zh-CN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342900" lvl="0" indent="-342900" eaLnBrk="1" hangingPunct="1">
              <a:lnSpc>
                <a:spcPct val="120000"/>
              </a:lnSpc>
              <a:buNone/>
            </a:pP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4.8</a:t>
            </a:r>
            <a:endParaRPr lang="en-US" altLang="zh-CN" dirty="0"/>
          </a:p>
        </p:txBody>
      </p:sp>
      <p:sp>
        <p:nvSpPr>
          <p:cNvPr id="18637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lnSpc>
                <a:spcPct val="130000"/>
              </a:lnSpc>
              <a:buNone/>
            </a:pP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(1)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F (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f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, y),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g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 )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	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公式被解释成 “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+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=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·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”，</a:t>
            </a:r>
            <a:b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</a:b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不是命题。    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  <a:buNone/>
            </a:pP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(2)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F (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f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a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),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)→F (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g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),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z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	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公式被解释成“(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+0=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)→(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·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=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z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)”，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不是命题。    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  <a:buNone/>
            </a:pP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(3)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┐F (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g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), g(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z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))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	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公式被解释成“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·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≠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·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z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”，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不是命题。    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  <a:buNone/>
            </a:pP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(4) 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F(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g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),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z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	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公式被解释成“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 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·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=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z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)”，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不是命题。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36868" name="Rectangle 7"/>
          <p:cNvSpPr/>
          <p:nvPr/>
        </p:nvSpPr>
        <p:spPr>
          <a:xfrm>
            <a:off x="4495800" y="0"/>
            <a:ext cx="4648200" cy="19478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8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24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42900" lvl="0" indent="-342900" eaLnBrk="1" hangingPunct="1">
              <a:buNone/>
            </a:pPr>
            <a:r>
              <a:rPr lang="zh-CN" altLang="en-US" dirty="0"/>
              <a:t>解释</a:t>
            </a:r>
            <a:endParaRPr lang="zh-CN" altLang="en-US" dirty="0"/>
          </a:p>
        </p:txBody>
      </p:sp>
      <p:graphicFrame>
        <p:nvGraphicFramePr>
          <p:cNvPr id="36869" name="Object 8"/>
          <p:cNvGraphicFramePr>
            <a:graphicFrameLocks noChangeAspect="1"/>
          </p:cNvGraphicFramePr>
          <p:nvPr/>
        </p:nvGraphicFramePr>
        <p:xfrm>
          <a:off x="4648200" y="500063"/>
          <a:ext cx="96361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" imgW="368300" imgH="177800" progId="Equation.3">
                  <p:embed/>
                </p:oleObj>
              </mc:Choice>
              <mc:Fallback>
                <p:oleObj name="" r:id="rId1" imgW="368300" imgH="1778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48200" y="500063"/>
                        <a:ext cx="963613" cy="42545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9"/>
          <p:cNvGraphicFramePr>
            <a:graphicFrameLocks noChangeAspect="1"/>
          </p:cNvGraphicFramePr>
          <p:nvPr/>
        </p:nvGraphicFramePr>
        <p:xfrm>
          <a:off x="4648200" y="1414463"/>
          <a:ext cx="19256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3" imgW="951865" imgH="228600" progId="Equation.3">
                  <p:embed/>
                </p:oleObj>
              </mc:Choice>
              <mc:Fallback>
                <p:oleObj name="" r:id="rId3" imgW="951865" imgH="2286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8200" y="1414463"/>
                        <a:ext cx="1925638" cy="461962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10"/>
          <p:cNvGraphicFramePr>
            <a:graphicFrameLocks noChangeAspect="1"/>
          </p:cNvGraphicFramePr>
          <p:nvPr/>
        </p:nvGraphicFramePr>
        <p:xfrm>
          <a:off x="4592638" y="881063"/>
          <a:ext cx="4246562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5" imgW="1854200" imgH="228600" progId="Equation.3">
                  <p:embed/>
                </p:oleObj>
              </mc:Choice>
              <mc:Fallback>
                <p:oleObj name="" r:id="rId5" imgW="1854200" imgH="2286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92638" y="881063"/>
                        <a:ext cx="4246562" cy="481012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6371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charRg st="28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6371">
                                            <p:txEl>
                                              <p:charRg st="28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charRg st="57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6371">
                                            <p:txEl>
                                              <p:charRg st="57" end="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charRg st="92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6371">
                                            <p:txEl>
                                              <p:charRg st="92" end="1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charRg st="128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6371">
                                            <p:txEl>
                                              <p:charRg st="128" end="1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charRg st="154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6371">
                                            <p:txEl>
                                              <p:charRg st="154" end="1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charRg st="182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6371">
                                            <p:txEl>
                                              <p:charRg st="182" end="2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charRg st="204" end="2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86371">
                                            <p:txEl>
                                              <p:charRg st="204" end="2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4.8</a:t>
            </a:r>
            <a:endParaRPr lang="zh-CN" altLang="en-US" dirty="0"/>
          </a:p>
        </p:txBody>
      </p:sp>
      <p:sp>
        <p:nvSpPr>
          <p:cNvPr id="187395" name="Rectangle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130000"/>
              </a:lnSpc>
              <a:buNone/>
            </a:pP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(5) 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F(g(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a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),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)→F(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	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公式被解释成“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·0=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)→(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=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)”，</a:t>
            </a:r>
            <a:endParaRPr lang="en-US" altLang="zh-CN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	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由于前件为假，所以被解释的公式为真。  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  <a:buNone/>
            </a:pP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(6) 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F(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g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a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),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  <a:buNone/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	 公式被解释成“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 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·0=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)”，</a:t>
            </a:r>
            <a:endParaRPr lang="en-US" altLang="zh-CN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  <a:buNone/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	 为假命题。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  <a:buNone/>
            </a:pP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(7) 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y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(F(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f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a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),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)→F(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f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a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),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))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  <a:buNone/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	 公式被解释成“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y 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((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+0=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)→(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+0=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))”，</a:t>
            </a:r>
            <a:endParaRPr lang="en-US" altLang="zh-CN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  <a:buNone/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	 为真命题。 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37892" name="Rectangle 4"/>
          <p:cNvSpPr/>
          <p:nvPr/>
        </p:nvSpPr>
        <p:spPr>
          <a:xfrm>
            <a:off x="4495800" y="0"/>
            <a:ext cx="4648200" cy="19478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8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24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42900" lvl="0" indent="-342900" eaLnBrk="1" hangingPunct="1">
              <a:buNone/>
            </a:pPr>
            <a:r>
              <a:rPr lang="zh-CN" altLang="en-US" dirty="0"/>
              <a:t>解释</a:t>
            </a:r>
            <a:endParaRPr lang="zh-CN" altLang="en-US" dirty="0"/>
          </a:p>
        </p:txBody>
      </p:sp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4648200" y="500063"/>
          <a:ext cx="96361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" imgW="368300" imgH="177800" progId="Equation.3">
                  <p:embed/>
                </p:oleObj>
              </mc:Choice>
              <mc:Fallback>
                <p:oleObj name="" r:id="rId1" imgW="368300" imgH="1778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48200" y="500063"/>
                        <a:ext cx="963613" cy="42545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6"/>
          <p:cNvGraphicFramePr>
            <a:graphicFrameLocks noChangeAspect="1"/>
          </p:cNvGraphicFramePr>
          <p:nvPr/>
        </p:nvGraphicFramePr>
        <p:xfrm>
          <a:off x="4648200" y="1414463"/>
          <a:ext cx="19256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3" imgW="951865" imgH="228600" progId="Equation.3">
                  <p:embed/>
                </p:oleObj>
              </mc:Choice>
              <mc:Fallback>
                <p:oleObj name="" r:id="rId3" imgW="951865" imgH="2286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8200" y="1414463"/>
                        <a:ext cx="1925638" cy="461962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7"/>
          <p:cNvGraphicFramePr>
            <a:graphicFrameLocks noChangeAspect="1"/>
          </p:cNvGraphicFramePr>
          <p:nvPr/>
        </p:nvGraphicFramePr>
        <p:xfrm>
          <a:off x="4592638" y="881063"/>
          <a:ext cx="4246562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5" imgW="1854200" imgH="228600" progId="Equation.3">
                  <p:embed/>
                </p:oleObj>
              </mc:Choice>
              <mc:Fallback>
                <p:oleObj name="" r:id="rId5" imgW="1854200" imgH="2286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92638" y="881063"/>
                        <a:ext cx="4246562" cy="481012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7395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charRg st="29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7395">
                                            <p:txEl>
                                              <p:charRg st="29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charRg st="56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7395">
                                            <p:txEl>
                                              <p:charRg st="56" end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charRg st="79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7395">
                                            <p:txEl>
                                              <p:charRg st="79" end="1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charRg st="101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7395">
                                            <p:txEl>
                                              <p:charRg st="101" end="1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charRg st="123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7395">
                                            <p:txEl>
                                              <p:charRg st="123" end="1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charRg st="131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7395">
                                            <p:txEl>
                                              <p:charRg st="131" end="1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charRg st="172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87395">
                                            <p:txEl>
                                              <p:charRg st="172" end="2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charRg st="206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87395">
                                            <p:txEl>
                                              <p:charRg st="206" end="2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4.8</a:t>
            </a:r>
            <a:endParaRPr lang="zh-CN" altLang="en-US" dirty="0"/>
          </a:p>
        </p:txBody>
      </p:sp>
      <p:sp>
        <p:nvSpPr>
          <p:cNvPr id="188419" name="Rectangle 3"/>
          <p:cNvSpPr>
            <a:spLocks noGrp="1"/>
          </p:cNvSpPr>
          <p:nvPr>
            <p:ph idx="1"/>
          </p:nvPr>
        </p:nvSpPr>
        <p:spPr>
          <a:xfrm>
            <a:off x="457200" y="1176338"/>
            <a:ext cx="8229600" cy="2709862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130000"/>
              </a:lnSpc>
              <a:buNone/>
            </a:pP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(8) 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y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z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F(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f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),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z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  <a:buNone/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	 公式被解释成“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y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z 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+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=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z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)”，</a:t>
            </a:r>
            <a:b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为真命题。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  <a:buNone/>
            </a:pP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(9) 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x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F(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f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(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),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g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))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  <a:buNone/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	 公式被解释成“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 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+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=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·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)”，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为真命题。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609600" y="3962400"/>
            <a:ext cx="8153400" cy="990600"/>
            <a:chOff x="528" y="2208"/>
            <a:chExt cx="5136" cy="624"/>
          </a:xfrm>
        </p:grpSpPr>
        <p:sp>
          <p:nvSpPr>
            <p:cNvPr id="38928" name="AutoShape 5"/>
            <p:cNvSpPr/>
            <p:nvPr/>
          </p:nvSpPr>
          <p:spPr>
            <a:xfrm>
              <a:off x="528" y="2208"/>
              <a:ext cx="5136" cy="624"/>
            </a:xfrm>
            <a:prstGeom prst="roundRect">
              <a:avLst>
                <a:gd name="adj" fmla="val 9106"/>
              </a:avLst>
            </a:prstGeom>
            <a:gradFill rotWithShape="1">
              <a:gsLst>
                <a:gs pos="0">
                  <a:srgbClr val="699D5F"/>
                </a:gs>
                <a:gs pos="100000">
                  <a:srgbClr val="96BB8F"/>
                </a:gs>
              </a:gsLst>
              <a:lin ang="5400000" scaled="1"/>
              <a:tileRect/>
            </a:gradFill>
            <a:ln w="25400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q"/>
                <a:defRPr sz="2400" b="1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Ø"/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ü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None/>
              </a:pPr>
              <a:endParaRPr lang="en-US" altLang="zh-CN" sz="1800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8929" name="Text Box 6"/>
            <p:cNvSpPr txBox="1"/>
            <p:nvPr/>
          </p:nvSpPr>
          <p:spPr>
            <a:xfrm>
              <a:off x="576" y="2256"/>
              <a:ext cx="5040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q"/>
                <a:defRPr sz="2400" b="1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Ø"/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ü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</a:pPr>
              <a:r>
                <a:rPr lang="zh-CN" altLang="en-US" dirty="0">
                  <a:solidFill>
                    <a:srgbClr val="FF0000"/>
                  </a:solidFill>
                  <a:ea typeface="宋体" panose="02010600030101010101" pitchFamily="2" charset="-122"/>
                </a:rPr>
                <a:t>闭式在给定的解释中都变成了命题。如(6)</a:t>
              </a:r>
              <a:r>
                <a:rPr lang="zh-CN" altLang="en-US" dirty="0">
                  <a:solidFill>
                    <a:srgbClr val="FF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</a:t>
              </a:r>
              <a:r>
                <a:rPr lang="zh-CN" altLang="en-US" dirty="0">
                  <a:solidFill>
                    <a:srgbClr val="FF0000"/>
                  </a:solidFill>
                  <a:ea typeface="宋体" panose="02010600030101010101" pitchFamily="2" charset="-122"/>
                </a:rPr>
                <a:t>(8)。</a:t>
              </a:r>
              <a:endParaRPr lang="zh-CN" altLang="en-US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</a:pPr>
              <a:r>
                <a:rPr lang="zh-CN" altLang="en-US" dirty="0">
                  <a:solidFill>
                    <a:srgbClr val="FF0000"/>
                  </a:solidFill>
                  <a:ea typeface="宋体" panose="02010600030101010101" pitchFamily="2" charset="-122"/>
                </a:rPr>
                <a:t>不是闭式的公式在某些解释下也可能变为命题。如(5)。</a:t>
              </a:r>
              <a:endParaRPr lang="zh-CN" altLang="en-US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pic>
        <p:nvPicPr>
          <p:cNvPr id="188423" name="Picture 7" descr="GIF-39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038600"/>
            <a:ext cx="536575" cy="6858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" name="Group 16"/>
          <p:cNvGrpSpPr/>
          <p:nvPr/>
        </p:nvGrpSpPr>
        <p:grpSpPr>
          <a:xfrm>
            <a:off x="609600" y="5175250"/>
            <a:ext cx="8001000" cy="1377950"/>
            <a:chOff x="384" y="3116"/>
            <a:chExt cx="5040" cy="868"/>
          </a:xfrm>
        </p:grpSpPr>
        <p:sp>
          <p:nvSpPr>
            <p:cNvPr id="188426" name="AutoShape 10"/>
            <p:cNvSpPr>
              <a:spLocks noChangeArrowheads="1"/>
            </p:cNvSpPr>
            <p:nvPr/>
          </p:nvSpPr>
          <p:spPr bwMode="gray">
            <a:xfrm>
              <a:off x="384" y="3116"/>
              <a:ext cx="5040" cy="868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39216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88428" name="AutoShape 12"/>
            <p:cNvSpPr>
              <a:spLocks noChangeArrowheads="1"/>
            </p:cNvSpPr>
            <p:nvPr/>
          </p:nvSpPr>
          <p:spPr bwMode="gray">
            <a:xfrm>
              <a:off x="528" y="3216"/>
              <a:ext cx="816" cy="720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hlink">
                    <a:gamma/>
                    <a:tint val="72549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38100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88429" name="Freeform 13"/>
            <p:cNvSpPr/>
            <p:nvPr/>
          </p:nvSpPr>
          <p:spPr bwMode="gray">
            <a:xfrm>
              <a:off x="589" y="3272"/>
              <a:ext cx="484" cy="433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tint val="42353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88430" name="Text Box 14"/>
            <p:cNvSpPr txBox="1">
              <a:spLocks noChangeArrowheads="1"/>
            </p:cNvSpPr>
            <p:nvPr/>
          </p:nvSpPr>
          <p:spPr bwMode="gray">
            <a:xfrm>
              <a:off x="672" y="3322"/>
              <a:ext cx="500" cy="518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0" hangingPunct="0">
                <a:buClrTx/>
                <a:buSzTx/>
                <a:buFontTx/>
                <a:buNone/>
                <a:defRPr/>
              </a:pPr>
              <a:r>
                <a:rPr kumimoji="0" lang="zh-CN" altLang="en-US" sz="2400" kern="1200" cap="none" spc="0" normalizeH="0" baseline="0" noProof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定理</a:t>
              </a:r>
              <a:endParaRPr kumimoji="0" lang="zh-CN" altLang="en-US" sz="2400" kern="1200" cap="none" spc="0" normalizeH="0" baseline="0" noProof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R="0" algn="ctr" defTabSz="914400" eaLnBrk="0" hangingPunct="0">
                <a:buClrTx/>
                <a:buSzTx/>
                <a:buFontTx/>
                <a:buNone/>
                <a:defRPr/>
              </a:pPr>
              <a:r>
                <a:rPr kumimoji="0" lang="en-US" altLang="zh-CN" sz="2400" kern="1200" cap="none" spc="0" normalizeH="0" baseline="0" noProof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4.1</a:t>
              </a:r>
              <a:endParaRPr kumimoji="0" lang="en-US" altLang="zh-CN" sz="2400" kern="1200" cap="none" spc="0" normalizeH="0" baseline="0" noProof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927" name="Text Box 15"/>
            <p:cNvSpPr txBox="1"/>
            <p:nvPr/>
          </p:nvSpPr>
          <p:spPr>
            <a:xfrm>
              <a:off x="1440" y="3360"/>
              <a:ext cx="386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q"/>
                <a:defRPr sz="2400" b="1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Ø"/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ü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None/>
              </a:pPr>
              <a:r>
                <a:rPr lang="zh-CN" altLang="en-US" dirty="0">
                  <a:solidFill>
                    <a:srgbClr val="0000FF"/>
                  </a:solidFill>
                  <a:ea typeface="宋体" panose="02010600030101010101" pitchFamily="2" charset="-122"/>
                </a:rPr>
                <a:t>封闭的公式在任何解释下都变成命题。</a:t>
              </a:r>
              <a:endParaRPr lang="en-US" altLang="zh-CN" dirty="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8919" name="Rectangle 17"/>
          <p:cNvSpPr/>
          <p:nvPr/>
        </p:nvSpPr>
        <p:spPr>
          <a:xfrm>
            <a:off x="4495800" y="0"/>
            <a:ext cx="4648200" cy="19478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8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24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42900" lvl="0" indent="-342900" eaLnBrk="1" hangingPunct="1">
              <a:buNone/>
            </a:pPr>
            <a:r>
              <a:rPr lang="zh-CN" altLang="en-US" dirty="0"/>
              <a:t>解释</a:t>
            </a:r>
            <a:endParaRPr lang="zh-CN" altLang="en-US" dirty="0"/>
          </a:p>
        </p:txBody>
      </p:sp>
      <p:graphicFrame>
        <p:nvGraphicFramePr>
          <p:cNvPr id="38920" name="Object 18"/>
          <p:cNvGraphicFramePr>
            <a:graphicFrameLocks noChangeAspect="1"/>
          </p:cNvGraphicFramePr>
          <p:nvPr/>
        </p:nvGraphicFramePr>
        <p:xfrm>
          <a:off x="4648200" y="500063"/>
          <a:ext cx="96361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2" imgW="368300" imgH="177800" progId="Equation.3">
                  <p:embed/>
                </p:oleObj>
              </mc:Choice>
              <mc:Fallback>
                <p:oleObj name="" r:id="rId2" imgW="368300" imgH="1778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48200" y="500063"/>
                        <a:ext cx="963613" cy="42545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" name="Object 19"/>
          <p:cNvGraphicFramePr>
            <a:graphicFrameLocks noChangeAspect="1"/>
          </p:cNvGraphicFramePr>
          <p:nvPr/>
        </p:nvGraphicFramePr>
        <p:xfrm>
          <a:off x="4648200" y="1414463"/>
          <a:ext cx="19256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4" imgW="951865" imgH="228600" progId="Equation.3">
                  <p:embed/>
                </p:oleObj>
              </mc:Choice>
              <mc:Fallback>
                <p:oleObj name="" r:id="rId4" imgW="951865" imgH="2286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48200" y="1414463"/>
                        <a:ext cx="1925638" cy="461962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2" name="Object 20"/>
          <p:cNvGraphicFramePr>
            <a:graphicFrameLocks noChangeAspect="1"/>
          </p:cNvGraphicFramePr>
          <p:nvPr/>
        </p:nvGraphicFramePr>
        <p:xfrm>
          <a:off x="4592638" y="881063"/>
          <a:ext cx="4246562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6" imgW="1854200" imgH="228600" progId="Equation.3">
                  <p:embed/>
                </p:oleObj>
              </mc:Choice>
              <mc:Fallback>
                <p:oleObj name="" r:id="rId6" imgW="1854200" imgH="2286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92638" y="881063"/>
                        <a:ext cx="4246562" cy="481012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8419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charRg st="26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8419">
                                            <p:txEl>
                                              <p:charRg st="26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charRg st="59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8419">
                                            <p:txEl>
                                              <p:charRg st="59" end="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charRg st="87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8419">
                                            <p:txEl>
                                              <p:charRg st="87" end="1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一阶公式的分类</a:t>
            </a:r>
            <a:endParaRPr lang="zh-CN" altLang="en-US" dirty="0"/>
          </a:p>
        </p:txBody>
      </p:sp>
      <p:grpSp>
        <p:nvGrpSpPr>
          <p:cNvPr id="2" name="Group 14"/>
          <p:cNvGrpSpPr/>
          <p:nvPr/>
        </p:nvGrpSpPr>
        <p:grpSpPr>
          <a:xfrm>
            <a:off x="228600" y="1219200"/>
            <a:ext cx="8534400" cy="2514600"/>
            <a:chOff x="144" y="768"/>
            <a:chExt cx="5376" cy="1584"/>
          </a:xfrm>
        </p:grpSpPr>
        <p:sp>
          <p:nvSpPr>
            <p:cNvPr id="190468" name="AutoShape 4"/>
            <p:cNvSpPr>
              <a:spLocks noChangeArrowheads="1"/>
            </p:cNvSpPr>
            <p:nvPr/>
          </p:nvSpPr>
          <p:spPr bwMode="gray">
            <a:xfrm>
              <a:off x="144" y="768"/>
              <a:ext cx="5376" cy="158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36471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90469" name="AutoShape 5"/>
            <p:cNvSpPr>
              <a:spLocks noChangeArrowheads="1"/>
            </p:cNvSpPr>
            <p:nvPr/>
          </p:nvSpPr>
          <p:spPr bwMode="gray">
            <a:xfrm>
              <a:off x="248" y="962"/>
              <a:ext cx="712" cy="670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38100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90470" name="Freeform 6"/>
            <p:cNvSpPr/>
            <p:nvPr/>
          </p:nvSpPr>
          <p:spPr bwMode="gray">
            <a:xfrm>
              <a:off x="293" y="1005"/>
              <a:ext cx="355" cy="335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tint val="54510"/>
                    <a:invGamma/>
                  </a:schemeClr>
                </a:gs>
                <a:gs pos="5000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54510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90471" name="Text Box 7"/>
            <p:cNvSpPr txBox="1">
              <a:spLocks noChangeArrowheads="1"/>
            </p:cNvSpPr>
            <p:nvPr/>
          </p:nvSpPr>
          <p:spPr bwMode="gray">
            <a:xfrm>
              <a:off x="346" y="1010"/>
              <a:ext cx="500" cy="518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0" hangingPunct="0">
                <a:buClrTx/>
                <a:buSzTx/>
                <a:buFontTx/>
                <a:buNone/>
                <a:defRPr/>
              </a:pPr>
              <a:r>
                <a:rPr kumimoji="0" lang="zh-CN" altLang="en-US" sz="2400" kern="1200" cap="none" spc="0" normalizeH="0" baseline="0" noProof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定义</a:t>
              </a:r>
              <a:endParaRPr kumimoji="0" lang="zh-CN" altLang="en-US" sz="2400" kern="1200" cap="none" spc="0" normalizeH="0" baseline="0" noProof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R="0" algn="ctr" defTabSz="914400" eaLnBrk="0" hangingPunct="0">
                <a:buClrTx/>
                <a:buSzTx/>
                <a:buFontTx/>
                <a:buNone/>
                <a:defRPr/>
              </a:pPr>
              <a:r>
                <a:rPr kumimoji="0" lang="en-US" altLang="zh-CN" sz="2400" kern="1200" cap="none" spc="0" normalizeH="0" baseline="0" noProof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4.8</a:t>
              </a:r>
              <a:endParaRPr kumimoji="0" lang="en-US" altLang="zh-CN" sz="2400" kern="1200" cap="none" spc="0" normalizeH="0" baseline="0" noProof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948" name="Text Box 8"/>
            <p:cNvSpPr txBox="1"/>
            <p:nvPr/>
          </p:nvSpPr>
          <p:spPr>
            <a:xfrm>
              <a:off x="1035" y="848"/>
              <a:ext cx="4389" cy="143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q"/>
                <a:defRPr sz="2400" b="1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Ø"/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ü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443230" lvl="0" indent="-443230" eaLnBrk="1" hangingPunct="1">
                <a:spcBef>
                  <a:spcPct val="0"/>
                </a:spcBef>
                <a:buClrTx/>
                <a:buNone/>
              </a:pPr>
              <a:r>
                <a:rPr lang="en-US" altLang="zh-CN" dirty="0">
                  <a:ea typeface="宋体" panose="02010600030101010101" pitchFamily="2" charset="-122"/>
                </a:rPr>
                <a:t>(1) </a:t>
              </a:r>
              <a:r>
                <a:rPr lang="zh-CN" altLang="en-US" dirty="0">
                  <a:ea typeface="宋体" panose="02010600030101010101" pitchFamily="2" charset="-122"/>
                </a:rPr>
                <a:t>设 </a:t>
              </a:r>
              <a:r>
                <a:rPr lang="en-US" altLang="zh-CN" i="1" dirty="0">
                  <a:ea typeface="宋体" panose="02010600030101010101" pitchFamily="2" charset="-122"/>
                </a:rPr>
                <a:t>A </a:t>
              </a:r>
              <a:r>
                <a:rPr lang="zh-CN" altLang="en-US" dirty="0">
                  <a:ea typeface="宋体" panose="02010600030101010101" pitchFamily="2" charset="-122"/>
                </a:rPr>
                <a:t>为一个公式，若 </a:t>
              </a:r>
              <a:r>
                <a:rPr lang="en-US" altLang="zh-CN" i="1" dirty="0">
                  <a:ea typeface="宋体" panose="02010600030101010101" pitchFamily="2" charset="-122"/>
                </a:rPr>
                <a:t>A </a:t>
              </a:r>
              <a:r>
                <a:rPr lang="zh-CN" altLang="en-US" dirty="0">
                  <a:ea typeface="宋体" panose="02010600030101010101" pitchFamily="2" charset="-122"/>
                </a:rPr>
                <a:t>在任何解释下均为真，则称 </a:t>
              </a:r>
              <a:r>
                <a:rPr lang="en-US" altLang="zh-CN" i="1" dirty="0">
                  <a:ea typeface="宋体" panose="02010600030101010101" pitchFamily="2" charset="-122"/>
                </a:rPr>
                <a:t>A </a:t>
              </a:r>
              <a:r>
                <a:rPr lang="zh-CN" altLang="en-US" dirty="0">
                  <a:ea typeface="宋体" panose="02010600030101010101" pitchFamily="2" charset="-122"/>
                </a:rPr>
                <a:t>为</a:t>
              </a:r>
              <a:r>
                <a:rPr lang="zh-CN" altLang="en-US" dirty="0">
                  <a:solidFill>
                    <a:srgbClr val="0000FF"/>
                  </a:solidFill>
                  <a:ea typeface="宋体" panose="02010600030101010101" pitchFamily="2" charset="-122"/>
                </a:rPr>
                <a:t>永真式</a:t>
              </a:r>
              <a:r>
                <a:rPr lang="zh-CN" altLang="en-US" dirty="0">
                  <a:ea typeface="宋体" panose="02010600030101010101" pitchFamily="2" charset="-122"/>
                </a:rPr>
                <a:t>(或称</a:t>
              </a:r>
              <a:r>
                <a:rPr lang="zh-CN" altLang="en-US" dirty="0">
                  <a:solidFill>
                    <a:srgbClr val="0000FF"/>
                  </a:solidFill>
                  <a:ea typeface="宋体" panose="02010600030101010101" pitchFamily="2" charset="-122"/>
                </a:rPr>
                <a:t>逻辑有效式</a:t>
              </a:r>
              <a:r>
                <a:rPr lang="zh-CN" altLang="en-US" dirty="0">
                  <a:ea typeface="宋体" panose="02010600030101010101" pitchFamily="2" charset="-122"/>
                </a:rPr>
                <a:t>)。</a:t>
              </a:r>
              <a:endParaRPr lang="zh-CN" altLang="en-US" dirty="0">
                <a:ea typeface="宋体" panose="02010600030101010101" pitchFamily="2" charset="-122"/>
              </a:endParaRPr>
            </a:p>
            <a:p>
              <a:pPr marL="443230" lvl="0" indent="-443230" eaLnBrk="1" hangingPunct="1">
                <a:spcBef>
                  <a:spcPct val="0"/>
                </a:spcBef>
                <a:buClrTx/>
                <a:buNone/>
              </a:pPr>
              <a:r>
                <a:rPr lang="en-US" altLang="zh-CN" dirty="0">
                  <a:ea typeface="宋体" panose="02010600030101010101" pitchFamily="2" charset="-122"/>
                </a:rPr>
                <a:t>(2) </a:t>
              </a:r>
              <a:r>
                <a:rPr lang="zh-CN" altLang="en-US" dirty="0">
                  <a:ea typeface="宋体" panose="02010600030101010101" pitchFamily="2" charset="-122"/>
                </a:rPr>
                <a:t>设 </a:t>
              </a:r>
              <a:r>
                <a:rPr lang="en-US" altLang="zh-CN" i="1" dirty="0">
                  <a:ea typeface="宋体" panose="02010600030101010101" pitchFamily="2" charset="-122"/>
                </a:rPr>
                <a:t>A </a:t>
              </a:r>
              <a:r>
                <a:rPr lang="zh-CN" altLang="en-US" dirty="0">
                  <a:ea typeface="宋体" panose="02010600030101010101" pitchFamily="2" charset="-122"/>
                </a:rPr>
                <a:t>为一个公式，若 </a:t>
              </a:r>
              <a:r>
                <a:rPr lang="en-US" altLang="zh-CN" i="1" dirty="0">
                  <a:ea typeface="宋体" panose="02010600030101010101" pitchFamily="2" charset="-122"/>
                </a:rPr>
                <a:t>A </a:t>
              </a:r>
              <a:r>
                <a:rPr lang="zh-CN" altLang="en-US" dirty="0">
                  <a:ea typeface="宋体" panose="02010600030101010101" pitchFamily="2" charset="-122"/>
                </a:rPr>
                <a:t>在任何解释下均为假，则称 </a:t>
              </a:r>
              <a:r>
                <a:rPr lang="en-US" altLang="zh-CN" i="1" dirty="0">
                  <a:ea typeface="宋体" panose="02010600030101010101" pitchFamily="2" charset="-122"/>
                </a:rPr>
                <a:t>A</a:t>
              </a:r>
              <a:r>
                <a:rPr lang="en-US" altLang="zh-CN" dirty="0">
                  <a:ea typeface="宋体" panose="02010600030101010101" pitchFamily="2" charset="-122"/>
                </a:rPr>
                <a:t> </a:t>
              </a:r>
              <a:r>
                <a:rPr lang="zh-CN" altLang="en-US" dirty="0">
                  <a:ea typeface="宋体" panose="02010600030101010101" pitchFamily="2" charset="-122"/>
                </a:rPr>
                <a:t>为</a:t>
              </a:r>
              <a:r>
                <a:rPr lang="zh-CN" altLang="en-US" dirty="0">
                  <a:solidFill>
                    <a:srgbClr val="0000FF"/>
                  </a:solidFill>
                  <a:ea typeface="宋体" panose="02010600030101010101" pitchFamily="2" charset="-122"/>
                </a:rPr>
                <a:t>矛盾式</a:t>
              </a:r>
              <a:r>
                <a:rPr lang="zh-CN" altLang="en-US" dirty="0">
                  <a:ea typeface="宋体" panose="02010600030101010101" pitchFamily="2" charset="-122"/>
                </a:rPr>
                <a:t>(或</a:t>
              </a:r>
              <a:r>
                <a:rPr lang="zh-CN" altLang="en-US" dirty="0">
                  <a:solidFill>
                    <a:srgbClr val="0000FF"/>
                  </a:solidFill>
                  <a:ea typeface="宋体" panose="02010600030101010101" pitchFamily="2" charset="-122"/>
                </a:rPr>
                <a:t>永假式</a:t>
              </a:r>
              <a:r>
                <a:rPr lang="zh-CN" altLang="en-US" dirty="0">
                  <a:ea typeface="宋体" panose="02010600030101010101" pitchFamily="2" charset="-122"/>
                </a:rPr>
                <a:t>)。</a:t>
              </a:r>
              <a:endParaRPr lang="zh-CN" altLang="en-US" dirty="0">
                <a:ea typeface="宋体" panose="02010600030101010101" pitchFamily="2" charset="-122"/>
              </a:endParaRPr>
            </a:p>
            <a:p>
              <a:pPr marL="443230" lvl="0" indent="-443230" eaLnBrk="1" hangingPunct="1">
                <a:spcBef>
                  <a:spcPct val="0"/>
                </a:spcBef>
                <a:buClrTx/>
                <a:buNone/>
              </a:pPr>
              <a:r>
                <a:rPr lang="en-US" altLang="zh-CN" dirty="0">
                  <a:ea typeface="宋体" panose="02010600030101010101" pitchFamily="2" charset="-122"/>
                </a:rPr>
                <a:t>(3) </a:t>
              </a:r>
              <a:r>
                <a:rPr lang="zh-CN" altLang="en-US" dirty="0">
                  <a:ea typeface="宋体" panose="02010600030101010101" pitchFamily="2" charset="-122"/>
                </a:rPr>
                <a:t>设 </a:t>
              </a:r>
              <a:r>
                <a:rPr lang="en-US" altLang="zh-CN" i="1" dirty="0">
                  <a:ea typeface="宋体" panose="02010600030101010101" pitchFamily="2" charset="-122"/>
                </a:rPr>
                <a:t>A </a:t>
              </a:r>
              <a:r>
                <a:rPr lang="zh-CN" altLang="en-US" dirty="0">
                  <a:ea typeface="宋体" panose="02010600030101010101" pitchFamily="2" charset="-122"/>
                </a:rPr>
                <a:t>为一个公式，若至少存在一个解释使 </a:t>
              </a:r>
              <a:r>
                <a:rPr lang="en-US" altLang="zh-CN" i="1" dirty="0">
                  <a:ea typeface="宋体" panose="02010600030101010101" pitchFamily="2" charset="-122"/>
                </a:rPr>
                <a:t>A </a:t>
              </a:r>
              <a:r>
                <a:rPr lang="zh-CN" altLang="en-US" dirty="0">
                  <a:ea typeface="宋体" panose="02010600030101010101" pitchFamily="2" charset="-122"/>
                </a:rPr>
                <a:t>为真，则称 </a:t>
              </a:r>
              <a:r>
                <a:rPr lang="en-US" altLang="zh-CN" i="1" dirty="0">
                  <a:ea typeface="宋体" panose="02010600030101010101" pitchFamily="2" charset="-122"/>
                </a:rPr>
                <a:t>A </a:t>
              </a:r>
              <a:r>
                <a:rPr lang="zh-CN" altLang="en-US" dirty="0">
                  <a:ea typeface="宋体" panose="02010600030101010101" pitchFamily="2" charset="-122"/>
                </a:rPr>
                <a:t>为</a:t>
              </a:r>
              <a:r>
                <a:rPr lang="zh-CN" altLang="en-US" dirty="0">
                  <a:solidFill>
                    <a:srgbClr val="0000FF"/>
                  </a:solidFill>
                  <a:ea typeface="宋体" panose="02010600030101010101" pitchFamily="2" charset="-122"/>
                </a:rPr>
                <a:t>可满足式</a:t>
              </a:r>
              <a:r>
                <a:rPr lang="zh-CN" altLang="en-US" dirty="0">
                  <a:ea typeface="宋体" panose="02010600030101010101" pitchFamily="2" charset="-122"/>
                </a:rPr>
                <a:t>。</a:t>
              </a:r>
              <a:endParaRPr lang="en-US" altLang="zh-CN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13"/>
          <p:cNvGrpSpPr/>
          <p:nvPr/>
        </p:nvGrpSpPr>
        <p:grpSpPr>
          <a:xfrm>
            <a:off x="1295400" y="4114800"/>
            <a:ext cx="7543800" cy="2514600"/>
            <a:chOff x="816" y="2592"/>
            <a:chExt cx="4752" cy="1584"/>
          </a:xfrm>
        </p:grpSpPr>
        <p:sp>
          <p:nvSpPr>
            <p:cNvPr id="39942" name="AutoShape 10"/>
            <p:cNvSpPr/>
            <p:nvPr/>
          </p:nvSpPr>
          <p:spPr>
            <a:xfrm>
              <a:off x="816" y="2592"/>
              <a:ext cx="4752" cy="1584"/>
            </a:xfrm>
            <a:prstGeom prst="roundRect">
              <a:avLst>
                <a:gd name="adj" fmla="val 9106"/>
              </a:avLst>
            </a:prstGeom>
            <a:gradFill rotWithShape="1">
              <a:gsLst>
                <a:gs pos="0">
                  <a:srgbClr val="699D5F"/>
                </a:gs>
                <a:gs pos="100000">
                  <a:srgbClr val="96BB8F"/>
                </a:gs>
              </a:gsLst>
              <a:lin ang="5400000" scaled="1"/>
              <a:tileRect/>
            </a:gradFill>
            <a:ln w="25400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q"/>
                <a:defRPr sz="2400" b="1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Ø"/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ü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None/>
              </a:pPr>
              <a:endParaRPr lang="en-US" altLang="zh-CN" sz="1800" dirty="0">
                <a:solidFill>
                  <a:schemeClr val="bg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9943" name="Text Box 11"/>
            <p:cNvSpPr txBox="1"/>
            <p:nvPr/>
          </p:nvSpPr>
          <p:spPr>
            <a:xfrm>
              <a:off x="1056" y="2640"/>
              <a:ext cx="4368" cy="145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q"/>
                <a:defRPr sz="2400" b="1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Ø"/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ü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354330" lvl="0" indent="-354330" eaLnBrk="1" hangingPunct="1">
                <a:spcBef>
                  <a:spcPct val="0"/>
                </a:spcBef>
              </a:pPr>
              <a:r>
                <a:rPr lang="zh-CN" altLang="en-US" dirty="0">
                  <a:solidFill>
                    <a:srgbClr val="0000FF"/>
                  </a:solidFill>
                  <a:ea typeface="宋体" panose="02010600030101010101" pitchFamily="2" charset="-122"/>
                </a:rPr>
                <a:t>永真式一定是可满足式，但可满足式不一定是永真式。</a:t>
              </a:r>
              <a:endParaRPr lang="zh-CN" altLang="en-US" dirty="0">
                <a:solidFill>
                  <a:srgbClr val="0000FF"/>
                </a:solidFill>
                <a:ea typeface="宋体" panose="02010600030101010101" pitchFamily="2" charset="-122"/>
              </a:endParaRPr>
            </a:p>
            <a:p>
              <a:pPr marL="354330" lvl="0" indent="-354330" eaLnBrk="1" hangingPunct="1">
                <a:spcBef>
                  <a:spcPct val="0"/>
                </a:spcBef>
              </a:pPr>
              <a:r>
                <a:rPr lang="zh-CN" altLang="en-US" dirty="0">
                  <a:solidFill>
                    <a:srgbClr val="0000FF"/>
                  </a:solidFill>
                  <a:ea typeface="宋体" panose="02010600030101010101" pitchFamily="2" charset="-122"/>
                </a:rPr>
                <a:t>在一阶逻辑中，</a:t>
              </a:r>
              <a:r>
                <a:rPr lang="zh-CN" altLang="en-US" dirty="0">
                  <a:solidFill>
                    <a:srgbClr val="FF0000"/>
                  </a:solidFill>
                  <a:ea typeface="宋体" panose="02010600030101010101" pitchFamily="2" charset="-122"/>
                </a:rPr>
                <a:t>到目前为止，还没有找到一种可行的算法，用来判断任意一个公式是否是可满足的</a:t>
              </a:r>
              <a:r>
                <a:rPr lang="zh-CN" altLang="en-US" dirty="0">
                  <a:solidFill>
                    <a:srgbClr val="0000FF"/>
                  </a:solidFill>
                  <a:ea typeface="宋体" panose="02010600030101010101" pitchFamily="2" charset="-122"/>
                </a:rPr>
                <a:t>，这与命题逻辑的情况是完全不同的。</a:t>
              </a:r>
              <a:endParaRPr lang="zh-CN" altLang="en-US" dirty="0">
                <a:solidFill>
                  <a:srgbClr val="0000FF"/>
                </a:solidFill>
                <a:ea typeface="宋体" panose="02010600030101010101" pitchFamily="2" charset="-122"/>
              </a:endParaRPr>
            </a:p>
            <a:p>
              <a:pPr marL="354330" lvl="0" indent="-354330" eaLnBrk="1" hangingPunct="1">
                <a:spcBef>
                  <a:spcPct val="0"/>
                </a:spcBef>
              </a:pPr>
              <a:r>
                <a:rPr lang="zh-CN" altLang="en-US" dirty="0">
                  <a:solidFill>
                    <a:srgbClr val="0000FF"/>
                  </a:solidFill>
                  <a:ea typeface="宋体" panose="02010600030101010101" pitchFamily="2" charset="-122"/>
                </a:rPr>
                <a:t>但对某些特殊的公式还是可以判断的。</a:t>
              </a:r>
              <a:endParaRPr lang="zh-CN" altLang="en-US" dirty="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</p:grpSp>
      <p:pic>
        <p:nvPicPr>
          <p:cNvPr id="190476" name="Picture 12" descr="GIF-39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4267200"/>
            <a:ext cx="536575" cy="685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代换实例</a:t>
            </a:r>
            <a:endParaRPr lang="zh-CN" altLang="en-US" dirty="0"/>
          </a:p>
        </p:txBody>
      </p:sp>
      <p:grpSp>
        <p:nvGrpSpPr>
          <p:cNvPr id="2" name="Group 10"/>
          <p:cNvGrpSpPr/>
          <p:nvPr/>
        </p:nvGrpSpPr>
        <p:grpSpPr>
          <a:xfrm>
            <a:off x="304800" y="1219200"/>
            <a:ext cx="8534400" cy="1752600"/>
            <a:chOff x="144" y="768"/>
            <a:chExt cx="5376" cy="1008"/>
          </a:xfrm>
        </p:grpSpPr>
        <p:sp>
          <p:nvSpPr>
            <p:cNvPr id="191493" name="AutoShape 5"/>
            <p:cNvSpPr>
              <a:spLocks noChangeArrowheads="1"/>
            </p:cNvSpPr>
            <p:nvPr/>
          </p:nvSpPr>
          <p:spPr bwMode="gray">
            <a:xfrm>
              <a:off x="144" y="768"/>
              <a:ext cx="5376" cy="1008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36471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91494" name="AutoShape 6"/>
            <p:cNvSpPr>
              <a:spLocks noChangeArrowheads="1"/>
            </p:cNvSpPr>
            <p:nvPr/>
          </p:nvSpPr>
          <p:spPr bwMode="gray">
            <a:xfrm>
              <a:off x="288" y="912"/>
              <a:ext cx="712" cy="670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38100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91495" name="Freeform 7"/>
            <p:cNvSpPr/>
            <p:nvPr/>
          </p:nvSpPr>
          <p:spPr bwMode="gray">
            <a:xfrm>
              <a:off x="333" y="955"/>
              <a:ext cx="355" cy="335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tint val="54510"/>
                    <a:invGamma/>
                  </a:schemeClr>
                </a:gs>
                <a:gs pos="5000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54510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91496" name="Text Box 8"/>
            <p:cNvSpPr txBox="1">
              <a:spLocks noChangeArrowheads="1"/>
            </p:cNvSpPr>
            <p:nvPr/>
          </p:nvSpPr>
          <p:spPr bwMode="gray">
            <a:xfrm>
              <a:off x="386" y="960"/>
              <a:ext cx="500" cy="473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0" hangingPunct="0">
                <a:buClrTx/>
                <a:buSzTx/>
                <a:buFontTx/>
                <a:buNone/>
                <a:defRPr/>
              </a:pPr>
              <a:r>
                <a:rPr kumimoji="0" lang="zh-CN" altLang="en-US" sz="2400" kern="1200" cap="none" spc="0" normalizeH="0" baseline="0" noProof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定义</a:t>
              </a:r>
              <a:endParaRPr kumimoji="0" lang="zh-CN" altLang="en-US" sz="2400" kern="1200" cap="none" spc="0" normalizeH="0" baseline="0" noProof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R="0" algn="ctr" defTabSz="914400" eaLnBrk="0" hangingPunct="0">
                <a:buClrTx/>
                <a:buSzTx/>
                <a:buFontTx/>
                <a:buNone/>
                <a:defRPr/>
              </a:pPr>
              <a:r>
                <a:rPr kumimoji="0" lang="en-US" altLang="zh-CN" sz="2400" kern="1200" cap="none" spc="0" normalizeH="0" baseline="0" noProof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4.9</a:t>
              </a:r>
              <a:endParaRPr kumimoji="0" lang="en-US" altLang="zh-CN" sz="2400" kern="1200" cap="none" spc="0" normalizeH="0" baseline="0" noProof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975" name="Text Box 9"/>
            <p:cNvSpPr txBox="1">
              <a:spLocks noChangeArrowheads="1"/>
            </p:cNvSpPr>
            <p:nvPr/>
          </p:nvSpPr>
          <p:spPr bwMode="gray">
            <a:xfrm>
              <a:off x="1104" y="894"/>
              <a:ext cx="4272" cy="69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 eaLnBrk="0" hangingPunct="0">
                <a:spcBef>
                  <a:spcPct val="45000"/>
                </a:spcBef>
                <a:buClr>
                  <a:srgbClr val="99CCCC"/>
                </a:buClr>
                <a:buSzTx/>
                <a:buFontTx/>
                <a:buNone/>
                <a:defRPr/>
              </a:pPr>
              <a:r>
                <a:rPr kumimoji="1" lang="zh-CN" altLang="en-US" sz="2400" b="1" kern="1200" cap="none" spc="0" normalizeH="0" baseline="0" noProof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设 </a:t>
              </a:r>
              <a:r>
                <a:rPr kumimoji="1" lang="en-US" altLang="zh-CN" sz="2400" b="1" i="1" kern="1200" cap="none" spc="0" normalizeH="0" baseline="0" noProof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400" b="1" kern="1200" cap="none" spc="0" normalizeH="0" baseline="-25000" noProof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r>
                <a:rPr kumimoji="1" lang="en-US" altLang="zh-CN" sz="2400" b="1" i="1" kern="1200" cap="none" spc="0" normalizeH="0" baseline="-25000" noProof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zh-CN" altLang="en-US" sz="2400" b="1" kern="1200" cap="none" spc="0" normalizeH="0" baseline="0" noProof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是含有命题变项 </a:t>
              </a:r>
              <a:r>
                <a:rPr kumimoji="1" lang="en-US" altLang="zh-CN" sz="2400" b="1" i="1" kern="1200" cap="none" spc="0" normalizeH="0" baseline="0" noProof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  <a:r>
                <a:rPr kumimoji="1" lang="en-US" altLang="zh-CN" sz="2400" b="1" kern="1200" cap="none" spc="0" normalizeH="0" baseline="-25000" noProof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 </a:t>
              </a:r>
              <a:r>
                <a:rPr kumimoji="1" lang="en-US" altLang="zh-CN" sz="2400" b="1" kern="1200" cap="none" spc="0" normalizeH="0" baseline="0" noProof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, </a:t>
              </a:r>
              <a:r>
                <a:rPr kumimoji="1" lang="en-US" altLang="zh-CN" sz="2400" b="1" i="1" kern="1200" cap="none" spc="0" normalizeH="0" baseline="0" noProof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  <a:r>
                <a:rPr kumimoji="1" lang="en-US" altLang="zh-CN" sz="2400" b="1" kern="1200" cap="none" spc="0" normalizeH="0" baseline="-25000" noProof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 </a:t>
              </a:r>
              <a:r>
                <a:rPr kumimoji="1" lang="en-US" altLang="zh-CN" sz="2400" b="1" kern="1200" cap="none" spc="0" normalizeH="0" baseline="0" noProof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, … , </a:t>
              </a:r>
              <a:r>
                <a:rPr kumimoji="1" lang="en-US" altLang="zh-CN" sz="2400" b="1" i="1" kern="1200" cap="none" spc="0" normalizeH="0" baseline="0" noProof="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  <a:r>
                <a:rPr kumimoji="1" lang="en-US" altLang="zh-CN" sz="2400" b="1" i="1" kern="1200" cap="none" spc="0" normalizeH="0" baseline="-25000" noProof="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1" lang="zh-CN" altLang="en-US" sz="2400" b="1" kern="1200" cap="none" spc="0" normalizeH="0" baseline="0" noProof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的命题公式，</a:t>
              </a:r>
              <a:r>
                <a:rPr kumimoji="1" lang="en-US" altLang="zh-CN" sz="2400" b="1" i="1" kern="1200" cap="none" spc="0" normalizeH="0" baseline="0" noProof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400" b="1" kern="1200" cap="none" spc="0" normalizeH="0" baseline="-25000" noProof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1" lang="en-US" altLang="zh-CN" sz="2400" b="1" kern="1200" cap="none" spc="0" normalizeH="0" baseline="0" noProof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, </a:t>
              </a:r>
              <a:r>
                <a:rPr kumimoji="1" lang="en-US" altLang="zh-CN" sz="2400" b="1" i="1" kern="1200" cap="none" spc="0" normalizeH="0" baseline="0" noProof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400" b="1" kern="1200" cap="none" spc="0" normalizeH="0" baseline="-25000" noProof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 </a:t>
              </a:r>
              <a:r>
                <a:rPr kumimoji="1" lang="en-US" altLang="zh-CN" sz="2400" b="1" kern="1200" cap="none" spc="0" normalizeH="0" baseline="0" noProof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, … , </a:t>
              </a:r>
              <a:r>
                <a:rPr kumimoji="1" lang="en-US" altLang="zh-CN" sz="2400" b="1" i="1" kern="1200" cap="none" spc="0" normalizeH="0" baseline="0" noProof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400" b="1" i="1" kern="1200" cap="none" spc="0" normalizeH="0" baseline="-25000" noProof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1" lang="zh-CN" altLang="en-US" sz="2400" b="1" kern="1200" cap="none" spc="0" normalizeH="0" baseline="0" noProof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是</a:t>
              </a:r>
              <a:r>
                <a:rPr kumimoji="1" lang="en-US" altLang="zh-CN" sz="2400" b="1" i="1" kern="1200" cap="none" spc="0" normalizeH="0" baseline="0" noProof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1" lang="zh-CN" altLang="en-US" sz="2400" b="1" kern="1200" cap="none" spc="0" normalizeH="0" baseline="0" noProof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个谓词公式，用</a:t>
              </a:r>
              <a:r>
                <a:rPr kumimoji="1" lang="en-US" altLang="zh-CN" sz="2400" b="1" i="1" kern="1200" cap="none" spc="0" normalizeH="0" baseline="0" noProof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400" b="1" i="1" kern="1200" cap="none" spc="0" normalizeH="0" baseline="-25000" noProof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2400" b="1" kern="1200" cap="none" spc="0" normalizeH="0" baseline="-25000" noProof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2400" b="1" kern="1200" cap="none" spc="0" normalizeH="0" baseline="0" noProof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(1≤ </a:t>
              </a:r>
              <a:r>
                <a:rPr kumimoji="1" lang="en-US" altLang="zh-CN" sz="2400" b="1" i="1" kern="1200" cap="none" spc="0" normalizeH="0" baseline="0" noProof="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2400" b="1" i="1" kern="1200" cap="none" spc="0" normalizeH="0" baseline="0" noProof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2400" b="1" kern="1200" cap="none" spc="0" normalizeH="0" baseline="0" noProof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≤ </a:t>
              </a:r>
              <a:r>
                <a:rPr kumimoji="1" lang="en-US" altLang="zh-CN" sz="2400" b="1" i="1" kern="1200" cap="none" spc="0" normalizeH="0" baseline="0" noProof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1" lang="en-US" altLang="zh-CN" sz="2400" b="1" kern="1200" cap="none" spc="0" normalizeH="0" baseline="0" noProof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</a:t>
              </a:r>
              <a:r>
                <a:rPr kumimoji="1" lang="zh-CN" altLang="en-US" sz="2400" b="1" kern="1200" cap="none" spc="0" normalizeH="0" baseline="0" noProof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处处代替</a:t>
              </a:r>
              <a:r>
                <a:rPr kumimoji="1" lang="en-US" altLang="zh-CN" sz="2400" b="1" i="1" kern="1200" cap="none" spc="0" normalizeH="0" baseline="0" noProof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400" b="1" kern="1200" cap="none" spc="0" normalizeH="0" baseline="-25000" noProof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r>
                <a:rPr kumimoji="1" lang="zh-CN" altLang="en-US" sz="2400" b="1" kern="1200" cap="none" spc="0" normalizeH="0" baseline="0" noProof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中的</a:t>
              </a:r>
              <a:r>
                <a:rPr kumimoji="1" lang="en-US" altLang="zh-CN" sz="2400" b="1" i="1" kern="1200" cap="none" spc="0" normalizeH="0" baseline="0" noProof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  <a:r>
                <a:rPr kumimoji="1" lang="en-US" altLang="zh-CN" sz="2400" b="1" i="1" kern="1200" cap="none" spc="0" normalizeH="0" baseline="-25000" noProof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2400" b="1" kern="1200" cap="none" spc="0" normalizeH="0" baseline="0" noProof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，</a:t>
              </a:r>
              <a:r>
                <a:rPr kumimoji="1" lang="zh-CN" altLang="en-US" sz="2400" b="1" kern="1200" cap="none" spc="0" normalizeH="0" baseline="0" noProof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所得公式 </a:t>
              </a:r>
              <a:r>
                <a:rPr kumimoji="1" lang="en-US" altLang="zh-CN" sz="2400" b="1" i="1" kern="1200" cap="none" spc="0" normalizeH="0" baseline="0" noProof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 </a:t>
              </a:r>
              <a:r>
                <a:rPr kumimoji="1" lang="zh-CN" altLang="en-US" sz="2400" b="1" kern="1200" cap="none" spc="0" normalizeH="0" baseline="0" noProof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称为 </a:t>
              </a:r>
              <a:r>
                <a:rPr kumimoji="1" lang="en-US" altLang="zh-CN" sz="2400" b="1" i="1" kern="1200" cap="none" spc="0" normalizeH="0" baseline="0" noProof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400" b="1" kern="1200" cap="none" spc="0" normalizeH="0" baseline="-25000" noProof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r>
                <a:rPr kumimoji="1" lang="zh-CN" altLang="en-US" sz="2400" b="1" kern="1200" cap="none" spc="0" normalizeH="0" baseline="0" noProof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的</a:t>
              </a:r>
              <a:r>
                <a:rPr kumimoji="1" lang="zh-CN" altLang="en-US" sz="2400" b="1" kern="1200" cap="none" spc="0" normalizeH="0" baseline="0" noProof="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代换实例</a:t>
              </a:r>
              <a:r>
                <a:rPr kumimoji="1" lang="zh-CN" altLang="en-US" sz="2400" b="1" kern="1200" cap="none" spc="0" normalizeH="0" baseline="0" noProof="0" dirty="0">
                  <a:solidFill>
                    <a:schemeClr val="tx2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。</a:t>
              </a:r>
              <a:endParaRPr kumimoji="1" lang="en-US" altLang="zh-CN" sz="2400" b="1" kern="1200" cap="none" spc="0" normalizeH="0" baseline="0" noProof="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91499" name="Rectangle 11"/>
          <p:cNvSpPr/>
          <p:nvPr/>
        </p:nvSpPr>
        <p:spPr>
          <a:xfrm>
            <a:off x="381000" y="3429000"/>
            <a:ext cx="8458200" cy="9144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8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24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457200" lvl="0" indent="-457200">
              <a:lnSpc>
                <a:spcPct val="110000"/>
              </a:lnSpc>
              <a:spcBef>
                <a:spcPct val="10000"/>
              </a:spcBef>
              <a:buClr>
                <a:srgbClr val="99CCCC"/>
              </a:buClr>
              <a:buNone/>
            </a:pP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F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 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G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), 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 F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 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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y G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等都是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p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q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的代换实例，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457200" lvl="0" indent="-457200">
              <a:lnSpc>
                <a:spcPct val="110000"/>
              </a:lnSpc>
              <a:spcBef>
                <a:spcPct val="10000"/>
              </a:spcBef>
              <a:buClr>
                <a:srgbClr val="99CCCC"/>
              </a:buClr>
              <a:buNone/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而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 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F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G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))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等不是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p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q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的代换实例。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grpSp>
        <p:nvGrpSpPr>
          <p:cNvPr id="3" name="Group 18"/>
          <p:cNvGrpSpPr/>
          <p:nvPr/>
        </p:nvGrpSpPr>
        <p:grpSpPr>
          <a:xfrm>
            <a:off x="457200" y="4953000"/>
            <a:ext cx="8382000" cy="1377950"/>
            <a:chOff x="384" y="3260"/>
            <a:chExt cx="5040" cy="868"/>
          </a:xfrm>
        </p:grpSpPr>
        <p:sp>
          <p:nvSpPr>
            <p:cNvPr id="191501" name="AutoShape 13"/>
            <p:cNvSpPr>
              <a:spLocks noChangeArrowheads="1"/>
            </p:cNvSpPr>
            <p:nvPr/>
          </p:nvSpPr>
          <p:spPr bwMode="gray">
            <a:xfrm>
              <a:off x="384" y="3260"/>
              <a:ext cx="5040" cy="868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39216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91502" name="AutoShape 14"/>
            <p:cNvSpPr>
              <a:spLocks noChangeArrowheads="1"/>
            </p:cNvSpPr>
            <p:nvPr/>
          </p:nvSpPr>
          <p:spPr bwMode="gray">
            <a:xfrm>
              <a:off x="528" y="3360"/>
              <a:ext cx="816" cy="720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hlink">
                    <a:gamma/>
                    <a:tint val="72549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38100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91503" name="Freeform 15"/>
            <p:cNvSpPr/>
            <p:nvPr/>
          </p:nvSpPr>
          <p:spPr bwMode="gray">
            <a:xfrm>
              <a:off x="589" y="3416"/>
              <a:ext cx="484" cy="433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tint val="42353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91504" name="Text Box 16"/>
            <p:cNvSpPr txBox="1">
              <a:spLocks noChangeArrowheads="1"/>
            </p:cNvSpPr>
            <p:nvPr/>
          </p:nvSpPr>
          <p:spPr bwMode="gray">
            <a:xfrm>
              <a:off x="684" y="3466"/>
              <a:ext cx="477" cy="518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0" hangingPunct="0">
                <a:buClrTx/>
                <a:buSzTx/>
                <a:buFontTx/>
                <a:buNone/>
                <a:defRPr/>
              </a:pPr>
              <a:r>
                <a:rPr kumimoji="0" lang="zh-CN" altLang="en-US" sz="2400" kern="1200" cap="none" spc="0" normalizeH="0" baseline="0" noProof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定理</a:t>
              </a:r>
              <a:endParaRPr kumimoji="0" lang="zh-CN" altLang="en-US" sz="2400" kern="1200" cap="none" spc="0" normalizeH="0" baseline="0" noProof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R="0" algn="ctr" defTabSz="914400" eaLnBrk="0" hangingPunct="0">
                <a:buClrTx/>
                <a:buSzTx/>
                <a:buFontTx/>
                <a:buNone/>
                <a:defRPr/>
              </a:pPr>
              <a:r>
                <a:rPr kumimoji="0" lang="en-US" altLang="zh-CN" sz="2400" kern="1200" cap="none" spc="0" normalizeH="0" baseline="0" noProof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4.2</a:t>
              </a:r>
              <a:endParaRPr kumimoji="0" lang="en-US" altLang="zh-CN" sz="2400" kern="1200" cap="none" spc="0" normalizeH="0" baseline="0" noProof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970" name="Text Box 17"/>
            <p:cNvSpPr txBox="1"/>
            <p:nvPr/>
          </p:nvSpPr>
          <p:spPr>
            <a:xfrm>
              <a:off x="1440" y="3418"/>
              <a:ext cx="3863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q"/>
                <a:defRPr sz="2400" b="1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Ø"/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ü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None/>
              </a:pPr>
              <a:r>
                <a:rPr lang="zh-CN" altLang="en-US" dirty="0">
                  <a:solidFill>
                    <a:srgbClr val="0000FF"/>
                  </a:solidFill>
                  <a:ea typeface="宋体" panose="02010600030101010101" pitchFamily="2" charset="-122"/>
                </a:rPr>
                <a:t>重言式的代换实例都是永真式，矛盾式的代换实例都是矛盾式。</a:t>
              </a:r>
              <a:endParaRPr lang="en-US" altLang="zh-CN" dirty="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1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例4.9</a:t>
            </a:r>
            <a:endParaRPr lang="zh-CN" altLang="en-US" dirty="0"/>
          </a:p>
        </p:txBody>
      </p:sp>
      <p:sp>
        <p:nvSpPr>
          <p:cNvPr id="41987" name="Rectangle 4"/>
          <p:cNvSpPr>
            <a:spLocks noGrp="1"/>
          </p:cNvSpPr>
          <p:nvPr>
            <p:ph idx="1"/>
          </p:nvPr>
        </p:nvSpPr>
        <p:spPr>
          <a:xfrm>
            <a:off x="685800" y="1066800"/>
            <a:ext cx="7696200" cy="2286000"/>
          </a:xfrm>
          <a:solidFill>
            <a:srgbClr val="CCFFCC">
              <a:alpha val="100000"/>
            </a:srgbClr>
          </a:solidFill>
          <a:ln w="28575">
            <a:solidFill>
              <a:srgbClr val="0000FF">
                <a:alpha val="100000"/>
              </a:srgbClr>
            </a:solidFill>
            <a:miter lim="800000"/>
          </a:ln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判断下列公式中，哪些是永真式，哪些是矛盾式？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zh-CN" altLang="en-US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) </a:t>
            </a: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F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ea typeface="宋体" panose="02010600030101010101" pitchFamily="2" charset="-122"/>
              </a:rPr>
              <a:t>G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))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dirty="0">
                <a:ea typeface="宋体" panose="02010600030101010101" pitchFamily="2" charset="-122"/>
              </a:rPr>
              <a:t>(2)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F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ea typeface="宋体" panose="02010600030101010101" pitchFamily="2" charset="-122"/>
              </a:rPr>
              <a:t>G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))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dirty="0">
                <a:ea typeface="宋体" panose="02010600030101010101" pitchFamily="2" charset="-122"/>
              </a:rPr>
              <a:t>(3)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ea typeface="宋体" panose="02010600030101010101" pitchFamily="2" charset="-122"/>
              </a:rPr>
              <a:t>xF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ea typeface="宋体" panose="02010600030101010101" pitchFamily="2" charset="-122"/>
              </a:rPr>
              <a:t>yG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i="1" dirty="0">
                <a:ea typeface="宋体" panose="02010600030101010101" pitchFamily="2" charset="-122"/>
              </a:rPr>
              <a:t>y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</a:t>
            </a:r>
            <a:r>
              <a:rPr lang="en-US" altLang="zh-CN" i="1" dirty="0">
                <a:ea typeface="宋体" panose="02010600030101010101" pitchFamily="2" charset="-122"/>
              </a:rPr>
              <a:t>xF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))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dirty="0">
                <a:ea typeface="宋体" panose="02010600030101010101" pitchFamily="2" charset="-122"/>
              </a:rPr>
              <a:t>(4)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ea typeface="宋体" panose="02010600030101010101" pitchFamily="2" charset="-122"/>
              </a:rPr>
              <a:t>xF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</a:t>
            </a:r>
            <a:r>
              <a:rPr lang="en-US" altLang="zh-CN" i="1" dirty="0">
                <a:ea typeface="宋体" panose="02010600030101010101" pitchFamily="2" charset="-122"/>
              </a:rPr>
              <a:t>yG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y</a:t>
            </a:r>
            <a:r>
              <a:rPr lang="en-US" altLang="zh-CN" dirty="0">
                <a:ea typeface="宋体" panose="02010600030101010101" pitchFamily="2" charset="-122"/>
              </a:rPr>
              <a:t>))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</a:t>
            </a:r>
            <a:r>
              <a:rPr lang="en-US" altLang="zh-CN" i="1" dirty="0">
                <a:ea typeface="宋体" panose="02010600030101010101" pitchFamily="2" charset="-122"/>
              </a:rPr>
              <a:t>yG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y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94565" name="Rectangle 5"/>
          <p:cNvSpPr/>
          <p:nvPr/>
        </p:nvSpPr>
        <p:spPr>
          <a:xfrm>
            <a:off x="609600" y="3429000"/>
            <a:ext cx="7772400" cy="3429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8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24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10000"/>
              </a:spcBef>
              <a:buNone/>
            </a:pPr>
            <a:r>
              <a:rPr lang="zh-CN" altLang="en-US" dirty="0">
                <a:ea typeface="宋体" panose="02010600030101010101" pitchFamily="2" charset="-122"/>
                <a:sym typeface="Wingdings" panose="05000000000000000000" pitchFamily="2" charset="2"/>
              </a:rPr>
              <a:t>(1) </a:t>
            </a: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F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ea typeface="宋体" panose="02010600030101010101" pitchFamily="2" charset="-122"/>
              </a:rPr>
              <a:t>G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))</a:t>
            </a:r>
            <a:endParaRPr lang="en-US" altLang="zh-CN" dirty="0">
              <a:ea typeface="宋体" panose="02010600030101010101" pitchFamily="2" charset="-122"/>
            </a:endParaRPr>
          </a:p>
          <a:p>
            <a:pPr marL="342900" lvl="0" indent="-342900" eaLnBrk="1" hangingPunct="1">
              <a:spcBef>
                <a:spcPct val="10000"/>
              </a:spcBef>
              <a:buNone/>
            </a:pPr>
            <a:r>
              <a:rPr lang="zh-CN" altLang="en-US" dirty="0">
                <a:ea typeface="宋体" panose="02010600030101010101" pitchFamily="2" charset="-122"/>
              </a:rPr>
              <a:t>  解释1：个体域为实数集合</a:t>
            </a:r>
            <a:r>
              <a:rPr lang="en-US" altLang="zh-CN" dirty="0">
                <a:ea typeface="宋体" panose="02010600030101010101" pitchFamily="2" charset="-122"/>
              </a:rPr>
              <a:t>R，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           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F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):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x 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是整数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G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):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x 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是有理数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endParaRPr lang="zh-CN" altLang="en-US" dirty="0">
              <a:ea typeface="宋体" panose="02010600030101010101" pitchFamily="2" charset="-122"/>
            </a:endParaRPr>
          </a:p>
          <a:p>
            <a:pPr marL="342900" lvl="0" indent="-342900" eaLnBrk="1" hangingPunct="1">
              <a:spcBef>
                <a:spcPct val="10000"/>
              </a:spcBef>
              <a:buNone/>
            </a:pPr>
            <a:r>
              <a:rPr lang="zh-CN" altLang="en-US" dirty="0">
                <a:ea typeface="宋体" panose="02010600030101010101" pitchFamily="2" charset="-122"/>
              </a:rPr>
              <a:t>		    因此公式真值为真。</a:t>
            </a:r>
            <a:endParaRPr lang="zh-CN" altLang="en-US" dirty="0">
              <a:ea typeface="宋体" panose="02010600030101010101" pitchFamily="2" charset="-122"/>
            </a:endParaRPr>
          </a:p>
          <a:p>
            <a:pPr marL="342900" lvl="0" indent="-342900" eaLnBrk="1" hangingPunct="1">
              <a:spcBef>
                <a:spcPct val="10000"/>
              </a:spcBef>
              <a:buNone/>
            </a:pPr>
            <a:r>
              <a:rPr lang="zh-CN" altLang="en-US" dirty="0">
                <a:ea typeface="宋体" panose="02010600030101010101" pitchFamily="2" charset="-122"/>
              </a:rPr>
              <a:t>  解释2：个体域为实数集合</a:t>
            </a:r>
            <a:r>
              <a:rPr lang="en-US" altLang="zh-CN" i="1" dirty="0">
                <a:ea typeface="宋体" panose="02010600030101010101" pitchFamily="2" charset="-122"/>
              </a:rPr>
              <a:t>R</a:t>
            </a:r>
            <a:r>
              <a:rPr lang="en-US" altLang="zh-CN" dirty="0">
                <a:ea typeface="宋体" panose="02010600030101010101" pitchFamily="2" charset="-122"/>
              </a:rPr>
              <a:t>，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           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F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):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x 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是无理数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G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):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x 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能表示成分数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endParaRPr lang="zh-CN" altLang="en-US" dirty="0">
              <a:ea typeface="宋体" panose="02010600030101010101" pitchFamily="2" charset="-122"/>
            </a:endParaRPr>
          </a:p>
          <a:p>
            <a:pPr marL="342900" lvl="0" indent="-342900" eaLnBrk="1" hangingPunct="1">
              <a:spcBef>
                <a:spcPct val="10000"/>
              </a:spcBef>
              <a:buNone/>
            </a:pPr>
            <a:r>
              <a:rPr lang="zh-CN" altLang="en-US" dirty="0">
                <a:ea typeface="宋体" panose="02010600030101010101" pitchFamily="2" charset="-122"/>
              </a:rPr>
              <a:t>	            因此公式真值为假。</a:t>
            </a:r>
            <a:endParaRPr lang="zh-CN" altLang="en-US" dirty="0">
              <a:ea typeface="宋体" panose="02010600030101010101" pitchFamily="2" charset="-122"/>
            </a:endParaRPr>
          </a:p>
          <a:p>
            <a:pPr marL="342900" lvl="0" indent="-342900" eaLnBrk="1" hangingPunct="1">
              <a:spcBef>
                <a:spcPct val="10000"/>
              </a:spcBef>
              <a:buNone/>
            </a:pPr>
            <a:r>
              <a:rPr lang="zh-CN" altLang="en-US" dirty="0">
                <a:ea typeface="宋体" panose="02010600030101010101" pitchFamily="2" charset="-122"/>
              </a:rPr>
              <a:t>  所以公式为非永真式的可满足式。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4565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charRg st="18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4565">
                                            <p:txEl>
                                              <p:charRg st="18" end="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charRg st="73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4565">
                                            <p:txEl>
                                              <p:charRg st="73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charRg st="89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4565">
                                            <p:txEl>
                                              <p:charRg st="89" end="1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charRg st="147" end="1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4565">
                                            <p:txEl>
                                              <p:charRg st="147" end="1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charRg st="170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4565">
                                            <p:txEl>
                                              <p:charRg st="170" end="1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5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4.9</a:t>
            </a:r>
            <a:endParaRPr lang="en-US" altLang="zh-CN" dirty="0"/>
          </a:p>
        </p:txBody>
      </p:sp>
      <p:sp>
        <p:nvSpPr>
          <p:cNvPr id="195588" name="Text Box 4"/>
          <p:cNvSpPr txBox="1"/>
          <p:nvPr/>
        </p:nvSpPr>
        <p:spPr>
          <a:xfrm>
            <a:off x="381000" y="1066800"/>
            <a:ext cx="8458200" cy="30718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8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24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just">
              <a:spcBef>
                <a:spcPct val="45000"/>
              </a:spcBef>
              <a:buClr>
                <a:srgbClr val="99CCCC"/>
              </a:buClr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(2)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F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G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))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lvl="0" indent="0">
              <a:spcBef>
                <a:spcPct val="45000"/>
              </a:spcBef>
              <a:buClr>
                <a:srgbClr val="99CCCC"/>
              </a:buClr>
              <a:buNone/>
            </a:pPr>
            <a:r>
              <a:rPr lang="zh-CN" altLang="en-US" dirty="0">
                <a:ea typeface="宋体" panose="02010600030101010101" pitchFamily="2" charset="-122"/>
              </a:rPr>
              <a:t>  公式为非永真式的可满足式。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lvl="0" indent="0" algn="just">
              <a:spcBef>
                <a:spcPct val="45000"/>
              </a:spcBef>
              <a:buClr>
                <a:srgbClr val="99CCCC"/>
              </a:buClr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(3)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xF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yG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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xF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 )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lvl="0" indent="0" algn="just">
              <a:spcBef>
                <a:spcPct val="45000"/>
              </a:spcBef>
              <a:buClr>
                <a:srgbClr val="99CCCC"/>
              </a:buClr>
              <a:buNone/>
            </a:pPr>
            <a:r>
              <a:rPr lang="zh-CN" altLang="en-US" dirty="0">
                <a:ea typeface="宋体" panose="02010600030101010101" pitchFamily="2" charset="-122"/>
              </a:rPr>
              <a:t>  为 </a:t>
            </a: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q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)（</a:t>
            </a:r>
            <a:r>
              <a:rPr lang="zh-CN" altLang="en-US" dirty="0">
                <a:ea typeface="宋体" panose="02010600030101010101" pitchFamily="2" charset="-122"/>
              </a:rPr>
              <a:t>重言式）的代换实例，故为永真式。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lvl="0" indent="0" algn="just">
              <a:spcBef>
                <a:spcPct val="45000"/>
              </a:spcBef>
              <a:buClr>
                <a:srgbClr val="99CCCC"/>
              </a:buClr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(4)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xF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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yG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 )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 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yG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45000"/>
              </a:spcBef>
              <a:buClr>
                <a:srgbClr val="99CCCC"/>
              </a:buClr>
              <a:buNone/>
            </a:pPr>
            <a:r>
              <a:rPr lang="zh-CN" altLang="en-US" dirty="0">
                <a:ea typeface="宋体" panose="02010600030101010101" pitchFamily="2" charset="-122"/>
              </a:rPr>
              <a:t>  为</a:t>
            </a: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zh-CN" altLang="en-US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ea typeface="宋体" panose="02010600030101010101" pitchFamily="2" charset="-122"/>
              </a:rPr>
              <a:t>q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ea typeface="宋体" panose="02010600030101010101" pitchFamily="2" charset="-122"/>
              </a:rPr>
              <a:t>q</a:t>
            </a:r>
            <a:r>
              <a:rPr lang="en-US" altLang="zh-CN" dirty="0">
                <a:ea typeface="宋体" panose="02010600030101010101" pitchFamily="2" charset="-122"/>
              </a:rPr>
              <a:t>（</a:t>
            </a:r>
            <a:r>
              <a:rPr lang="zh-CN" altLang="en-US" dirty="0">
                <a:ea typeface="宋体" panose="02010600030101010101" pitchFamily="2" charset="-122"/>
              </a:rPr>
              <a:t>矛盾式）的代换实例，故为永假式。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5588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>
                                            <p:txEl>
                                              <p:charRg st="18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5588">
                                            <p:txEl>
                                              <p:charRg st="18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>
                                            <p:txEl>
                                              <p:charRg st="34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5588">
                                            <p:txEl>
                                              <p:charRg st="34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>
                                            <p:txEl>
                                              <p:charRg st="72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5588">
                                            <p:txEl>
                                              <p:charRg st="72" end="1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>
                                            <p:txEl>
                                              <p:charRg st="101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5588">
                                            <p:txEl>
                                              <p:charRg st="101" end="1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>
                                            <p:txEl>
                                              <p:charRg st="135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5588">
                                            <p:txEl>
                                              <p:charRg st="135" end="1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8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4.10</a:t>
            </a:r>
            <a:endParaRPr lang="en-US" altLang="zh-CN" dirty="0"/>
          </a:p>
        </p:txBody>
      </p:sp>
      <p:sp>
        <p:nvSpPr>
          <p:cNvPr id="44035" name="Rectangle 4"/>
          <p:cNvSpPr>
            <a:spLocks noGrp="1"/>
          </p:cNvSpPr>
          <p:nvPr>
            <p:ph idx="1"/>
          </p:nvPr>
        </p:nvSpPr>
        <p:spPr>
          <a:xfrm>
            <a:off x="990600" y="1219200"/>
            <a:ext cx="7162800" cy="1752600"/>
          </a:xfrm>
          <a:solidFill>
            <a:srgbClr val="CCFFCC">
              <a:alpha val="100000"/>
            </a:srgbClr>
          </a:solidFill>
          <a:ln w="28575">
            <a:solidFill>
              <a:srgbClr val="0000FF">
                <a:alpha val="100000"/>
              </a:srgbClr>
            </a:solidFill>
            <a:miter lim="800000"/>
          </a:ln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>
                <a:ea typeface="宋体" panose="02010600030101010101" pitchFamily="2" charset="-122"/>
              </a:rPr>
              <a:t>判断下列公式的类型：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>
                <a:ea typeface="宋体" panose="02010600030101010101" pitchFamily="2" charset="-122"/>
              </a:rPr>
              <a:t>(1)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ea typeface="宋体" panose="02010600030101010101" pitchFamily="2" charset="-122"/>
              </a:rPr>
              <a:t>xF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) →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ea typeface="宋体" panose="02010600030101010101" pitchFamily="2" charset="-122"/>
              </a:rPr>
              <a:t>xF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>
                <a:ea typeface="宋体" panose="02010600030101010101" pitchFamily="2" charset="-122"/>
              </a:rPr>
              <a:t>(2)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ea typeface="宋体" panose="02010600030101010101" pitchFamily="2" charset="-122"/>
              </a:rPr>
              <a:t>yF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i="1" dirty="0">
                <a:ea typeface="宋体" panose="02010600030101010101" pitchFamily="2" charset="-122"/>
              </a:rPr>
              <a:t>y</a:t>
            </a:r>
            <a:r>
              <a:rPr lang="en-US" altLang="zh-CN" dirty="0">
                <a:ea typeface="宋体" panose="02010600030101010101" pitchFamily="2" charset="-122"/>
              </a:rPr>
              <a:t>) →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ea typeface="宋体" panose="02010600030101010101" pitchFamily="2" charset="-122"/>
              </a:rPr>
              <a:t>y</a:t>
            </a:r>
            <a:r>
              <a:rPr lang="en-US" altLang="zh-CN" dirty="0">
                <a:ea typeface="宋体" panose="02010600030101010101" pitchFamily="2" charset="-122"/>
              </a:rPr>
              <a:t>F(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i="1" dirty="0">
                <a:ea typeface="宋体" panose="02010600030101010101" pitchFamily="2" charset="-122"/>
              </a:rPr>
              <a:t>y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>
                <a:ea typeface="宋体" panose="02010600030101010101" pitchFamily="2" charset="-122"/>
              </a:rPr>
              <a:t>(3)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F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) ∧ </a:t>
            </a:r>
            <a:r>
              <a:rPr lang="en-US" altLang="zh-CN" i="1" dirty="0">
                <a:ea typeface="宋体" panose="02010600030101010101" pitchFamily="2" charset="-122"/>
              </a:rPr>
              <a:t>G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)) →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ea typeface="宋体" panose="02010600030101010101" pitchFamily="2" charset="-122"/>
              </a:rPr>
              <a:t>yG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y</a:t>
            </a:r>
            <a:r>
              <a:rPr lang="en-US" altLang="zh-CN" dirty="0">
                <a:ea typeface="宋体" panose="02010600030101010101" pitchFamily="2" charset="-122"/>
              </a:rPr>
              <a:t>)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96613" name="Rectangle 5"/>
          <p:cNvSpPr/>
          <p:nvPr/>
        </p:nvSpPr>
        <p:spPr>
          <a:xfrm>
            <a:off x="381000" y="3276600"/>
            <a:ext cx="8534400" cy="3124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8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24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42900" lvl="0" indent="-342900"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记 (1)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zh-CN" altLang="en-US" dirty="0">
                <a:ea typeface="宋体" panose="02010600030101010101" pitchFamily="2" charset="-122"/>
              </a:rPr>
              <a:t>(2)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zh-CN" altLang="en-US" dirty="0">
                <a:ea typeface="宋体" panose="02010600030101010101" pitchFamily="2" charset="-122"/>
              </a:rPr>
              <a:t>(3) 中的公式分别为 </a:t>
            </a:r>
            <a:r>
              <a:rPr lang="en-US" altLang="zh-CN" i="1" dirty="0"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i="1" dirty="0">
                <a:ea typeface="宋体" panose="02010600030101010101" pitchFamily="2" charset="-122"/>
              </a:rPr>
              <a:t>B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i="1" dirty="0">
                <a:ea typeface="宋体" panose="02010600030101010101" pitchFamily="2" charset="-122"/>
              </a:rPr>
              <a:t>C</a:t>
            </a:r>
            <a:r>
              <a:rPr lang="en-US" altLang="zh-CN" dirty="0">
                <a:ea typeface="宋体" panose="02010600030101010101" pitchFamily="2" charset="-122"/>
              </a:rPr>
              <a:t>。</a:t>
            </a:r>
            <a:endParaRPr lang="en-US" altLang="zh-CN" dirty="0">
              <a:ea typeface="宋体" panose="02010600030101010101" pitchFamily="2" charset="-122"/>
            </a:endParaRPr>
          </a:p>
          <a:p>
            <a:pPr marL="342900" lvl="0" indent="-342900" eaLnBrk="1" hangingPunct="1">
              <a:buNone/>
            </a:pPr>
            <a:r>
              <a:rPr lang="en-US" altLang="zh-CN" dirty="0">
                <a:ea typeface="宋体" panose="02010600030101010101" pitchFamily="2" charset="-122"/>
              </a:rPr>
              <a:t>(1)</a:t>
            </a:r>
            <a:r>
              <a:rPr lang="zh-CN" altLang="en-US" dirty="0">
                <a:ea typeface="宋体" panose="02010600030101010101" pitchFamily="2" charset="-122"/>
              </a:rPr>
              <a:t>设 </a:t>
            </a:r>
            <a:r>
              <a:rPr lang="en-US" altLang="zh-CN" i="1" dirty="0">
                <a:ea typeface="宋体" panose="02010600030101010101" pitchFamily="2" charset="-122"/>
              </a:rPr>
              <a:t>I </a:t>
            </a:r>
            <a:r>
              <a:rPr lang="zh-CN" altLang="en-US" dirty="0">
                <a:ea typeface="宋体" panose="02010600030101010101" pitchFamily="2" charset="-122"/>
              </a:rPr>
              <a:t>为任意一个解释，个体域为 </a:t>
            </a:r>
            <a:r>
              <a:rPr lang="en-US" altLang="zh-CN" i="1" dirty="0">
                <a:ea typeface="宋体" panose="02010600030101010101" pitchFamily="2" charset="-122"/>
              </a:rPr>
              <a:t>D</a:t>
            </a:r>
            <a:r>
              <a:rPr lang="en-US" altLang="zh-CN" dirty="0">
                <a:ea typeface="宋体" panose="02010600030101010101" pitchFamily="2" charset="-122"/>
              </a:rPr>
              <a:t>。</a:t>
            </a:r>
            <a:endParaRPr lang="en-US" altLang="zh-CN" dirty="0">
              <a:ea typeface="宋体" panose="02010600030101010101" pitchFamily="2" charset="-122"/>
            </a:endParaRPr>
          </a:p>
          <a:p>
            <a:pPr marL="342900" lvl="0" indent="-342900"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	若存在 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ea typeface="宋体" panose="02010600030101010101" pitchFamily="2" charset="-122"/>
              </a:rPr>
              <a:t>0</a:t>
            </a:r>
            <a:r>
              <a:rPr lang="en-US" altLang="zh-CN" dirty="0">
                <a:ea typeface="宋体" panose="02010600030101010101" pitchFamily="2" charset="-122"/>
              </a:rPr>
              <a:t>∈</a:t>
            </a:r>
            <a:r>
              <a:rPr lang="en-US" altLang="zh-CN" i="1" dirty="0">
                <a:ea typeface="宋体" panose="02010600030101010101" pitchFamily="2" charset="-122"/>
              </a:rPr>
              <a:t>D</a:t>
            </a:r>
            <a:r>
              <a:rPr lang="en-US" altLang="zh-CN" dirty="0">
                <a:ea typeface="宋体" panose="02010600030101010101" pitchFamily="2" charset="-122"/>
              </a:rPr>
              <a:t>，</a:t>
            </a:r>
            <a:r>
              <a:rPr lang="zh-CN" altLang="en-US" dirty="0">
                <a:ea typeface="宋体" panose="02010600030101010101" pitchFamily="2" charset="-122"/>
              </a:rPr>
              <a:t>使得 </a:t>
            </a:r>
            <a:r>
              <a:rPr lang="en-US" altLang="zh-CN" i="1" dirty="0">
                <a:ea typeface="宋体" panose="02010600030101010101" pitchFamily="2" charset="-122"/>
              </a:rPr>
              <a:t>F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ea typeface="宋体" panose="02010600030101010101" pitchFamily="2" charset="-122"/>
              </a:rPr>
              <a:t>0</a:t>
            </a:r>
            <a:r>
              <a:rPr lang="en-US" altLang="zh-CN" dirty="0">
                <a:ea typeface="宋体" panose="02010600030101010101" pitchFamily="2" charset="-122"/>
              </a:rPr>
              <a:t>) </a:t>
            </a:r>
            <a:r>
              <a:rPr lang="zh-CN" altLang="en-US" dirty="0">
                <a:ea typeface="宋体" panose="02010600030101010101" pitchFamily="2" charset="-122"/>
              </a:rPr>
              <a:t>为假，则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ea typeface="宋体" panose="02010600030101010101" pitchFamily="2" charset="-122"/>
              </a:rPr>
              <a:t>xF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r>
              <a:rPr lang="zh-CN" altLang="en-US" dirty="0">
                <a:ea typeface="宋体" panose="02010600030101010101" pitchFamily="2" charset="-122"/>
              </a:rPr>
              <a:t>为假，所以 </a:t>
            </a:r>
            <a:r>
              <a:rPr lang="en-US" altLang="zh-CN" i="1" dirty="0"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的前件为假，故 </a:t>
            </a:r>
            <a:r>
              <a:rPr lang="en-US" altLang="zh-CN" i="1" dirty="0">
                <a:ea typeface="宋体" panose="02010600030101010101" pitchFamily="2" charset="-122"/>
              </a:rPr>
              <a:t>A </a:t>
            </a:r>
            <a:r>
              <a:rPr lang="zh-CN" altLang="en-US" dirty="0">
                <a:ea typeface="宋体" panose="02010600030101010101" pitchFamily="2" charset="-122"/>
              </a:rPr>
              <a:t>为真。</a:t>
            </a:r>
            <a:endParaRPr lang="zh-CN" altLang="en-US" dirty="0">
              <a:ea typeface="宋体" panose="02010600030101010101" pitchFamily="2" charset="-122"/>
            </a:endParaRPr>
          </a:p>
          <a:p>
            <a:pPr marL="342900" lvl="0" indent="-342900"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	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若对于任意 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∈</a:t>
            </a:r>
            <a:r>
              <a:rPr lang="en-US" altLang="zh-CN" i="1" dirty="0">
                <a:ea typeface="宋体" panose="02010600030101010101" pitchFamily="2" charset="-122"/>
              </a:rPr>
              <a:t>D</a:t>
            </a:r>
            <a:r>
              <a:rPr lang="en-US" altLang="zh-CN" dirty="0">
                <a:ea typeface="宋体" panose="02010600030101010101" pitchFamily="2" charset="-122"/>
              </a:rPr>
              <a:t>，</a:t>
            </a:r>
            <a:r>
              <a:rPr lang="en-US" altLang="zh-CN" i="1" dirty="0">
                <a:ea typeface="宋体" panose="02010600030101010101" pitchFamily="2" charset="-122"/>
              </a:rPr>
              <a:t>F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) </a:t>
            </a:r>
            <a:r>
              <a:rPr lang="zh-CN" altLang="en-US" dirty="0">
                <a:ea typeface="宋体" panose="02010600030101010101" pitchFamily="2" charset="-122"/>
              </a:rPr>
              <a:t>均为真，则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ea typeface="宋体" panose="02010600030101010101" pitchFamily="2" charset="-122"/>
              </a:rPr>
              <a:t>xF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)，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ea typeface="宋体" panose="02010600030101010101" pitchFamily="2" charset="-122"/>
              </a:rPr>
              <a:t>xF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) </a:t>
            </a:r>
            <a:r>
              <a:rPr lang="zh-CN" altLang="en-US" dirty="0">
                <a:ea typeface="宋体" panose="02010600030101010101" pitchFamily="2" charset="-122"/>
              </a:rPr>
              <a:t>都为真，从而 </a:t>
            </a:r>
            <a:r>
              <a:rPr lang="en-US" altLang="zh-CN" i="1" dirty="0"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为真。</a:t>
            </a:r>
            <a:endParaRPr lang="zh-CN" altLang="en-US" dirty="0">
              <a:ea typeface="宋体" panose="02010600030101010101" pitchFamily="2" charset="-122"/>
            </a:endParaRPr>
          </a:p>
          <a:p>
            <a:pPr marL="342900" lvl="0" indent="-342900"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	所以在 </a:t>
            </a:r>
            <a:r>
              <a:rPr lang="en-US" altLang="zh-CN" i="1" dirty="0">
                <a:ea typeface="宋体" panose="02010600030101010101" pitchFamily="2" charset="-122"/>
              </a:rPr>
              <a:t>I </a:t>
            </a:r>
            <a:r>
              <a:rPr lang="zh-CN" altLang="en-US" dirty="0">
                <a:ea typeface="宋体" panose="02010600030101010101" pitchFamily="2" charset="-122"/>
              </a:rPr>
              <a:t>下 </a:t>
            </a:r>
            <a:r>
              <a:rPr lang="en-US" altLang="zh-CN" i="1" dirty="0">
                <a:ea typeface="宋体" panose="02010600030101010101" pitchFamily="2" charset="-122"/>
              </a:rPr>
              <a:t>A </a:t>
            </a:r>
            <a:r>
              <a:rPr lang="zh-CN" altLang="en-US" dirty="0">
                <a:ea typeface="宋体" panose="02010600030101010101" pitchFamily="2" charset="-122"/>
              </a:rPr>
              <a:t>为真。由 </a:t>
            </a:r>
            <a:r>
              <a:rPr lang="en-US" altLang="zh-CN" i="1" dirty="0">
                <a:ea typeface="宋体" panose="02010600030101010101" pitchFamily="2" charset="-122"/>
              </a:rPr>
              <a:t>I </a:t>
            </a:r>
            <a:r>
              <a:rPr lang="zh-CN" altLang="en-US" dirty="0">
                <a:ea typeface="宋体" panose="02010600030101010101" pitchFamily="2" charset="-122"/>
              </a:rPr>
              <a:t>的任意性可知，</a:t>
            </a:r>
            <a:r>
              <a:rPr lang="en-US" altLang="zh-CN" i="1" dirty="0">
                <a:ea typeface="宋体" panose="02010600030101010101" pitchFamily="2" charset="-122"/>
              </a:rPr>
              <a:t>A </a:t>
            </a:r>
            <a:r>
              <a:rPr lang="zh-CN" altLang="en-US" dirty="0">
                <a:ea typeface="宋体" panose="02010600030101010101" pitchFamily="2" charset="-122"/>
              </a:rPr>
              <a:t>是永真式。 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6613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>
                                            <p:txEl>
                                              <p:charRg st="33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6613">
                                            <p:txEl>
                                              <p:charRg st="33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>
                                            <p:txEl>
                                              <p:charRg st="56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6613">
                                            <p:txEl>
                                              <p:charRg st="56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>
                                            <p:txEl>
                                              <p:charRg st="108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6613">
                                            <p:txEl>
                                              <p:charRg st="108" end="1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>
                                            <p:txEl>
                                              <p:charRg st="158" end="1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6613">
                                            <p:txEl>
                                              <p:charRg st="158" end="1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个体词及相关概念</a:t>
            </a:r>
            <a:endParaRPr lang="zh-CN" altLang="en-US" dirty="0"/>
          </a:p>
        </p:txBody>
      </p:sp>
      <p:sp>
        <p:nvSpPr>
          <p:cNvPr id="107523" name="Rectangle 3"/>
          <p:cNvSpPr>
            <a:spLocks noGrp="1"/>
          </p:cNvSpPr>
          <p:nvPr>
            <p:ph idx="1"/>
          </p:nvPr>
        </p:nvSpPr>
        <p:spPr>
          <a:xfrm>
            <a:off x="457200" y="1176338"/>
            <a:ext cx="7924800" cy="3548062"/>
          </a:xfrm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个体词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：指所研究对象中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可以独立存在的具体或抽象的客体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。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120000"/>
              </a:lnSpc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举例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b="0" dirty="0">
                <a:solidFill>
                  <a:schemeClr val="tx2"/>
                </a:solidFill>
                <a:ea typeface="宋体" panose="02010600030101010101" pitchFamily="2" charset="-122"/>
              </a:rPr>
              <a:t>命题：电子计算机是科学技术的工具。</a:t>
            </a:r>
            <a:br>
              <a:rPr lang="zh-CN" altLang="en-US" sz="2400" b="0" dirty="0">
                <a:solidFill>
                  <a:schemeClr val="tx2"/>
                </a:solidFill>
                <a:ea typeface="宋体" panose="02010600030101010101" pitchFamily="2" charset="-122"/>
              </a:rPr>
            </a:br>
            <a:r>
              <a:rPr lang="zh-CN" altLang="en-US" sz="2400" b="0" dirty="0">
                <a:solidFill>
                  <a:schemeClr val="tx2"/>
                </a:solidFill>
                <a:ea typeface="宋体" panose="02010600030101010101" pitchFamily="2" charset="-122"/>
              </a:rPr>
              <a:t>个体词：电子计算机。</a:t>
            </a:r>
            <a:endParaRPr lang="zh-CN" altLang="en-US" sz="24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b="0" dirty="0">
                <a:solidFill>
                  <a:schemeClr val="tx2"/>
                </a:solidFill>
                <a:ea typeface="宋体" panose="02010600030101010101" pitchFamily="2" charset="-122"/>
              </a:rPr>
              <a:t>命题：他是三好学生</a:t>
            </a:r>
            <a:r>
              <a:rPr lang="en-US" altLang="zh-CN" sz="2400" b="0" dirty="0">
                <a:solidFill>
                  <a:schemeClr val="tx2"/>
                </a:solidFill>
                <a:ea typeface="宋体" panose="02010600030101010101" pitchFamily="2" charset="-122"/>
              </a:rPr>
              <a:t>。</a:t>
            </a:r>
            <a:br>
              <a:rPr lang="en-US" altLang="zh-CN" sz="2400" b="0" dirty="0">
                <a:solidFill>
                  <a:schemeClr val="tx2"/>
                </a:solidFill>
                <a:ea typeface="宋体" panose="02010600030101010101" pitchFamily="2" charset="-122"/>
              </a:rPr>
            </a:br>
            <a:r>
              <a:rPr lang="zh-CN" altLang="en-US" sz="2400" b="0" dirty="0">
                <a:solidFill>
                  <a:schemeClr val="tx2"/>
                </a:solidFill>
                <a:ea typeface="宋体" panose="02010600030101010101" pitchFamily="2" charset="-122"/>
              </a:rPr>
              <a:t>个体词：他。</a:t>
            </a:r>
            <a:endParaRPr lang="zh-CN" altLang="en-US" sz="2400" b="0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1295400" y="5638800"/>
            <a:ext cx="7543800" cy="990600"/>
            <a:chOff x="816" y="3552"/>
            <a:chExt cx="4752" cy="624"/>
          </a:xfrm>
        </p:grpSpPr>
        <p:sp>
          <p:nvSpPr>
            <p:cNvPr id="6150" name="AutoShape 5"/>
            <p:cNvSpPr/>
            <p:nvPr/>
          </p:nvSpPr>
          <p:spPr>
            <a:xfrm>
              <a:off x="816" y="3552"/>
              <a:ext cx="4752" cy="624"/>
            </a:xfrm>
            <a:prstGeom prst="roundRect">
              <a:avLst>
                <a:gd name="adj" fmla="val 9106"/>
              </a:avLst>
            </a:prstGeom>
            <a:gradFill rotWithShape="1">
              <a:gsLst>
                <a:gs pos="0">
                  <a:srgbClr val="699D5F"/>
                </a:gs>
                <a:gs pos="100000">
                  <a:srgbClr val="96BB8F"/>
                </a:gs>
              </a:gsLst>
              <a:lin ang="5400000" scaled="1"/>
              <a:tileRect/>
            </a:gradFill>
            <a:ln w="25400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q"/>
                <a:defRPr sz="2400" b="1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Ø"/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ü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None/>
              </a:pPr>
              <a:endParaRPr lang="en-US" altLang="zh-CN" sz="1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1" name="Text Box 6"/>
            <p:cNvSpPr txBox="1"/>
            <p:nvPr/>
          </p:nvSpPr>
          <p:spPr>
            <a:xfrm>
              <a:off x="1152" y="3696"/>
              <a:ext cx="41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q"/>
                <a:defRPr sz="2400" b="1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Ø"/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ü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None/>
              </a:pPr>
              <a:r>
                <a:rPr lang="zh-CN" altLang="en-US" dirty="0">
                  <a:solidFill>
                    <a:srgbClr val="0000FF"/>
                  </a:solidFill>
                  <a:ea typeface="宋体" panose="02010600030101010101" pitchFamily="2" charset="-122"/>
                </a:rPr>
                <a:t>个体词一般是充当</a:t>
              </a:r>
              <a:r>
                <a:rPr lang="zh-CN" altLang="en-US" dirty="0">
                  <a:solidFill>
                    <a:srgbClr val="FF0000"/>
                  </a:solidFill>
                  <a:ea typeface="宋体" panose="02010600030101010101" pitchFamily="2" charset="-122"/>
                </a:rPr>
                <a:t>主语</a:t>
              </a:r>
              <a:r>
                <a:rPr lang="zh-CN" altLang="en-US" dirty="0">
                  <a:solidFill>
                    <a:srgbClr val="0000FF"/>
                  </a:solidFill>
                  <a:ea typeface="宋体" panose="02010600030101010101" pitchFamily="2" charset="-122"/>
                </a:rPr>
                <a:t>的名词或代词。</a:t>
              </a:r>
              <a:endParaRPr lang="zh-CN" altLang="en-US" dirty="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</p:grpSp>
      <p:pic>
        <p:nvPicPr>
          <p:cNvPr id="107527" name="Picture 7" descr="GIF-39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5943600"/>
            <a:ext cx="357188" cy="457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3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charRg st="28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523">
                                            <p:txEl>
                                              <p:charRg st="28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charRg st="31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7523">
                                            <p:txEl>
                                              <p:charRg st="31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charRg st="60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7523">
                                            <p:txEl>
                                              <p:charRg st="60" end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4.10</a:t>
            </a:r>
            <a:endParaRPr lang="zh-CN" altLang="en-US" dirty="0"/>
          </a:p>
        </p:txBody>
      </p:sp>
      <p:sp>
        <p:nvSpPr>
          <p:cNvPr id="197636" name="Rectangle 4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4495800"/>
          </a:xfrm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(2)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y F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 →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yF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dirty="0">
                <a:ea typeface="宋体" panose="02010600030101010101" pitchFamily="2" charset="-122"/>
              </a:rPr>
              <a:t>	</a:t>
            </a:r>
            <a:r>
              <a:rPr lang="zh-CN" altLang="en-US" dirty="0">
                <a:ea typeface="宋体" panose="02010600030101010101" pitchFamily="2" charset="-122"/>
              </a:rPr>
              <a:t>取解释 </a:t>
            </a:r>
            <a:r>
              <a:rPr lang="en-US" altLang="zh-CN" i="1" dirty="0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：</a:t>
            </a:r>
            <a:r>
              <a:rPr lang="zh-CN" altLang="en-US" dirty="0">
                <a:ea typeface="宋体" panose="02010600030101010101" pitchFamily="2" charset="-122"/>
              </a:rPr>
              <a:t>个体域为自然数集合 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，</a:t>
            </a:r>
            <a:r>
              <a:rPr lang="en-US" altLang="zh-CN" i="1" dirty="0">
                <a:ea typeface="宋体" panose="02010600030101010101" pitchFamily="2" charset="-122"/>
              </a:rPr>
              <a:t>F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i="1" dirty="0">
                <a:ea typeface="宋体" panose="02010600030101010101" pitchFamily="2" charset="-122"/>
              </a:rPr>
              <a:t>y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r>
              <a:rPr lang="zh-CN" altLang="en-US" dirty="0">
                <a:ea typeface="宋体" panose="02010600030101010101" pitchFamily="2" charset="-122"/>
              </a:rPr>
              <a:t>为 </a:t>
            </a:r>
            <a:r>
              <a:rPr lang="en-US" altLang="zh-CN" i="1" dirty="0">
                <a:ea typeface="宋体" panose="02010600030101010101" pitchFamily="2" charset="-122"/>
              </a:rPr>
              <a:t>x </a:t>
            </a:r>
            <a:r>
              <a:rPr lang="en-US" altLang="zh-CN" dirty="0">
                <a:ea typeface="宋体" panose="02010600030101010101" pitchFamily="2" charset="-122"/>
              </a:rPr>
              <a:t>≤ </a:t>
            </a:r>
            <a:r>
              <a:rPr lang="en-US" altLang="zh-CN" i="1" dirty="0">
                <a:ea typeface="宋体" panose="02010600030101010101" pitchFamily="2" charset="-122"/>
              </a:rPr>
              <a:t>y</a:t>
            </a:r>
            <a:r>
              <a:rPr lang="en-US" altLang="zh-CN" dirty="0">
                <a:ea typeface="宋体" panose="02010600030101010101" pitchFamily="2" charset="-122"/>
              </a:rPr>
              <a:t>。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	在 </a:t>
            </a:r>
            <a:r>
              <a:rPr lang="en-US" altLang="zh-CN" i="1" dirty="0">
                <a:ea typeface="宋体" panose="02010600030101010101" pitchFamily="2" charset="-122"/>
              </a:rPr>
              <a:t>I </a:t>
            </a:r>
            <a:r>
              <a:rPr lang="zh-CN" altLang="en-US" dirty="0">
                <a:ea typeface="宋体" panose="02010600030101010101" pitchFamily="2" charset="-122"/>
              </a:rPr>
              <a:t>下 </a:t>
            </a:r>
            <a:r>
              <a:rPr lang="en-US" altLang="zh-CN" i="1" dirty="0">
                <a:ea typeface="宋体" panose="02010600030101010101" pitchFamily="2" charset="-122"/>
              </a:rPr>
              <a:t>B </a:t>
            </a:r>
            <a:r>
              <a:rPr lang="zh-CN" altLang="en-US" dirty="0">
                <a:ea typeface="宋体" panose="02010600030101010101" pitchFamily="2" charset="-122"/>
              </a:rPr>
              <a:t>的前件与后件均为真，所以 </a:t>
            </a:r>
            <a:r>
              <a:rPr lang="en-US" altLang="zh-CN" i="1" dirty="0">
                <a:ea typeface="宋体" panose="02010600030101010101" pitchFamily="2" charset="-122"/>
              </a:rPr>
              <a:t>B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为真。这说明 </a:t>
            </a:r>
            <a:r>
              <a:rPr lang="en-US" altLang="zh-CN" i="1" dirty="0">
                <a:ea typeface="宋体" panose="02010600030101010101" pitchFamily="2" charset="-122"/>
              </a:rPr>
              <a:t>B </a:t>
            </a:r>
            <a:r>
              <a:rPr lang="zh-CN" altLang="en-US" dirty="0">
                <a:ea typeface="宋体" panose="02010600030101010101" pitchFamily="2" charset="-122"/>
              </a:rPr>
              <a:t>不是矛盾式。（ 在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ea typeface="宋体" panose="02010600030101010101" pitchFamily="2" charset="-122"/>
              </a:rPr>
              <a:t>yF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i="1" dirty="0">
                <a:ea typeface="宋体" panose="02010600030101010101" pitchFamily="2" charset="-122"/>
              </a:rPr>
              <a:t>y</a:t>
            </a:r>
            <a:r>
              <a:rPr lang="en-US" altLang="zh-CN" dirty="0">
                <a:ea typeface="宋体" panose="02010600030101010101" pitchFamily="2" charset="-122"/>
              </a:rPr>
              <a:t>) </a:t>
            </a:r>
            <a:r>
              <a:rPr lang="zh-CN" altLang="en-US" dirty="0">
                <a:ea typeface="宋体" panose="02010600030101010101" pitchFamily="2" charset="-122"/>
              </a:rPr>
              <a:t>中，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＝0 ）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	再取</a:t>
            </a:r>
            <a:r>
              <a:rPr lang="en-US" altLang="zh-CN" i="1" dirty="0">
                <a:ea typeface="宋体" panose="02010600030101010101" pitchFamily="2" charset="-122"/>
              </a:rPr>
              <a:t>I </a:t>
            </a:r>
            <a:r>
              <a:rPr lang="en-US" altLang="zh-CN" dirty="0">
                <a:ea typeface="宋体" panose="02010600030101010101" pitchFamily="2" charset="-122"/>
              </a:rPr>
              <a:t>' ：</a:t>
            </a:r>
            <a:r>
              <a:rPr lang="zh-CN" altLang="en-US" dirty="0">
                <a:ea typeface="宋体" panose="02010600030101010101" pitchFamily="2" charset="-122"/>
              </a:rPr>
              <a:t>个体域仍然为 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，</a:t>
            </a:r>
            <a:r>
              <a:rPr lang="en-US" altLang="zh-CN" i="1" dirty="0">
                <a:ea typeface="宋体" panose="02010600030101010101" pitchFamily="2" charset="-122"/>
              </a:rPr>
              <a:t>F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i="1" dirty="0">
                <a:ea typeface="宋体" panose="02010600030101010101" pitchFamily="2" charset="-122"/>
              </a:rPr>
              <a:t>y</a:t>
            </a:r>
            <a:r>
              <a:rPr lang="en-US" altLang="zh-CN" dirty="0">
                <a:ea typeface="宋体" panose="02010600030101010101" pitchFamily="2" charset="-122"/>
              </a:rPr>
              <a:t>) </a:t>
            </a:r>
            <a:r>
              <a:rPr lang="zh-CN" altLang="en-US" dirty="0">
                <a:ea typeface="宋体" panose="02010600030101010101" pitchFamily="2" charset="-122"/>
              </a:rPr>
              <a:t>为 </a:t>
            </a:r>
            <a:r>
              <a:rPr lang="en-US" altLang="zh-CN" i="1" dirty="0">
                <a:ea typeface="宋体" panose="02010600030101010101" pitchFamily="2" charset="-122"/>
              </a:rPr>
              <a:t>x </a:t>
            </a:r>
            <a:r>
              <a:rPr lang="en-US" altLang="zh-CN" dirty="0">
                <a:ea typeface="宋体" panose="02010600030101010101" pitchFamily="2" charset="-122"/>
              </a:rPr>
              <a:t>= </a:t>
            </a:r>
            <a:r>
              <a:rPr lang="en-US" altLang="zh-CN" i="1" dirty="0">
                <a:ea typeface="宋体" panose="02010600030101010101" pitchFamily="2" charset="-122"/>
              </a:rPr>
              <a:t>y</a:t>
            </a:r>
            <a:r>
              <a:rPr lang="en-US" altLang="zh-CN" dirty="0">
                <a:ea typeface="宋体" panose="02010600030101010101" pitchFamily="2" charset="-122"/>
              </a:rPr>
              <a:t>。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	在 </a:t>
            </a:r>
            <a:r>
              <a:rPr lang="en-US" altLang="zh-CN" i="1" dirty="0">
                <a:ea typeface="宋体" panose="02010600030101010101" pitchFamily="2" charset="-122"/>
              </a:rPr>
              <a:t>I </a:t>
            </a:r>
            <a:r>
              <a:rPr lang="en-US" altLang="zh-CN" dirty="0">
                <a:ea typeface="宋体" panose="02010600030101010101" pitchFamily="2" charset="-122"/>
              </a:rPr>
              <a:t>' </a:t>
            </a:r>
            <a:r>
              <a:rPr lang="zh-CN" altLang="en-US" dirty="0">
                <a:ea typeface="宋体" panose="02010600030101010101" pitchFamily="2" charset="-122"/>
              </a:rPr>
              <a:t>下，</a:t>
            </a:r>
            <a:r>
              <a:rPr lang="en-US" altLang="zh-CN" i="1" dirty="0">
                <a:ea typeface="宋体" panose="02010600030101010101" pitchFamily="2" charset="-122"/>
              </a:rPr>
              <a:t>B </a:t>
            </a:r>
            <a:r>
              <a:rPr lang="zh-CN" altLang="en-US" dirty="0">
                <a:ea typeface="宋体" panose="02010600030101010101" pitchFamily="2" charset="-122"/>
              </a:rPr>
              <a:t>的前件真而后件假，所以 </a:t>
            </a:r>
            <a:r>
              <a:rPr lang="en-US" altLang="zh-CN" i="1" dirty="0">
                <a:ea typeface="宋体" panose="02010600030101010101" pitchFamily="2" charset="-122"/>
              </a:rPr>
              <a:t>B </a:t>
            </a:r>
            <a:r>
              <a:rPr lang="zh-CN" altLang="en-US" dirty="0">
                <a:ea typeface="宋体" panose="02010600030101010101" pitchFamily="2" charset="-122"/>
              </a:rPr>
              <a:t>为假。这说明 </a:t>
            </a:r>
            <a:r>
              <a:rPr lang="en-US" altLang="zh-CN" i="1" dirty="0">
                <a:ea typeface="宋体" panose="02010600030101010101" pitchFamily="2" charset="-122"/>
              </a:rPr>
              <a:t>B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不是永真式。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	故 </a:t>
            </a:r>
            <a:r>
              <a:rPr lang="en-US" altLang="zh-CN" i="1" dirty="0">
                <a:ea typeface="宋体" panose="02010600030101010101" pitchFamily="2" charset="-122"/>
              </a:rPr>
              <a:t>B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是非永真式的可满足式。 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(3)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x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F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 ∧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G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 ) →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y G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 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dirty="0">
                <a:ea typeface="宋体" panose="02010600030101010101" pitchFamily="2" charset="-122"/>
              </a:rPr>
              <a:t>	</a:t>
            </a:r>
            <a:r>
              <a:rPr lang="en-US" altLang="zh-CN" i="1" dirty="0">
                <a:ea typeface="宋体" panose="02010600030101010101" pitchFamily="2" charset="-122"/>
              </a:rPr>
              <a:t>C </a:t>
            </a:r>
            <a:r>
              <a:rPr lang="zh-CN" altLang="en-US" dirty="0">
                <a:ea typeface="宋体" panose="02010600030101010101" pitchFamily="2" charset="-122"/>
              </a:rPr>
              <a:t>也是非永真式的可满足式。 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197637" name="Picture 5" descr="GIF-38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21638" y="5105400"/>
            <a:ext cx="800100" cy="1524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7636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>
                                            <p:txEl>
                                              <p:charRg st="31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7636">
                                            <p:txEl>
                                              <p:charRg st="31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>
                                            <p:txEl>
                                              <p:charRg st="66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7636">
                                            <p:txEl>
                                              <p:charRg st="66" end="1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>
                                            <p:txEl>
                                              <p:charRg st="129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7636">
                                            <p:txEl>
                                              <p:charRg st="129" end="1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>
                                            <p:txEl>
                                              <p:charRg st="163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7636">
                                            <p:txEl>
                                              <p:charRg st="163" end="2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>
                                            <p:txEl>
                                              <p:charRg st="204" end="2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7636">
                                            <p:txEl>
                                              <p:charRg st="204" end="2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>
                                            <p:txEl>
                                              <p:charRg st="222" end="2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7636">
                                            <p:txEl>
                                              <p:charRg st="222" end="2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>
                                            <p:txEl>
                                              <p:charRg st="255" end="2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97636">
                                            <p:txEl>
                                              <p:charRg st="255" end="2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6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本章主要内容</a:t>
            </a:r>
            <a:endParaRPr lang="zh-CN" altLang="en-US" dirty="0"/>
          </a:p>
        </p:txBody>
      </p:sp>
      <p:sp>
        <p:nvSpPr>
          <p:cNvPr id="46083" name="Rectangle 3"/>
          <p:cNvSpPr>
            <a:spLocks noGrp="1"/>
          </p:cNvSpPr>
          <p:nvPr>
            <p:ph idx="1"/>
          </p:nvPr>
        </p:nvSpPr>
        <p:spPr>
          <a:xfrm>
            <a:off x="457200" y="1176338"/>
            <a:ext cx="3810000" cy="5453062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个体词</a:t>
            </a:r>
            <a:b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</a:b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①个体常项</a:t>
            </a:r>
            <a:b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</a:b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②个体变项</a:t>
            </a:r>
            <a:b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</a:b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③个体域</a:t>
            </a:r>
            <a:b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</a:b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④全总个体域 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谓词</a:t>
            </a:r>
            <a:b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</a:b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①谓词常项</a:t>
            </a:r>
            <a:b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</a:b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②谓词变项</a:t>
            </a:r>
            <a:b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</a:b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③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n 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≥1)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元谓词</a:t>
            </a:r>
            <a:b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</a:b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④特性谓词 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量词</a:t>
            </a:r>
            <a:b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</a:b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①全称量词</a:t>
            </a:r>
            <a:b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</a:b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②存在量词 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6084" name="Rectangle 5"/>
          <p:cNvSpPr/>
          <p:nvPr/>
        </p:nvSpPr>
        <p:spPr>
          <a:xfrm>
            <a:off x="3962400" y="1219200"/>
            <a:ext cx="43434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8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24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一阶逻辑中命题符号化 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342900" lvl="0" indent="-342900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一阶逻辑公式</a:t>
            </a:r>
            <a:b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</a:b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①原子公式</a:t>
            </a:r>
            <a:b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</a:b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②合式公式（或公式）</a:t>
            </a:r>
            <a:b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</a:b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③闭式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342900" lvl="0" indent="-342900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解释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342900" lvl="0" indent="-342900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一阶逻辑公式的分类</a:t>
            </a:r>
            <a:b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</a:b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①逻辑有效式（或永真式）</a:t>
            </a:r>
            <a:b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</a:b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②矛盾式（或永假式）</a:t>
            </a:r>
            <a:b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</a:b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③可满足式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本章学习要求</a:t>
            </a:r>
            <a:endParaRPr lang="en-US" altLang="zh-CN" dirty="0"/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lnSpc>
                <a:spcPct val="130000"/>
              </a:lnSpc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要求准确地将给出的命题符号化：</a:t>
            </a:r>
            <a:b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</a:b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①当给定个体域时，在给定个体域内将命题符号化。</a:t>
            </a:r>
            <a:b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</a:b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②当没给定个体域时，应在全总个体域内符号化。</a:t>
            </a:r>
            <a:b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</a:b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③在符号化时，当引入特性时，注意全称量词与蕴含联结词的搭配，存在量词与合取联结词的搭配。 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深刻理解逻辑有效式、矛盾式、可满足式的概念。 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记住闭式的性质：在任何解释下均为命题。 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对给定的解释，会判别公式的真值或不能确定真值。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作业</a:t>
            </a:r>
            <a:endParaRPr lang="zh-CN" altLang="en-US" dirty="0"/>
          </a:p>
        </p:txBody>
      </p:sp>
      <p:sp>
        <p:nvSpPr>
          <p:cNvPr id="4813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习题四   </a:t>
            </a:r>
            <a:r>
              <a:rPr lang="en-US" altLang="zh-CN" sz="2800" dirty="0">
                <a:ea typeface="宋体" panose="02010600030101010101" pitchFamily="2" charset="-122"/>
              </a:rPr>
              <a:t>2, 3, 4, 5, 9, 10, 14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eaLnBrk="1" hangingPunct="1">
              <a:buNone/>
            </a:pP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个体词及相关概念</a:t>
            </a:r>
            <a:endParaRPr lang="zh-CN" altLang="en-US" dirty="0"/>
          </a:p>
        </p:txBody>
      </p:sp>
      <p:sp>
        <p:nvSpPr>
          <p:cNvPr id="140291" name="Rectangle 3"/>
          <p:cNvSpPr>
            <a:spLocks noGrp="1"/>
          </p:cNvSpPr>
          <p:nvPr>
            <p:ph idx="1"/>
          </p:nvPr>
        </p:nvSpPr>
        <p:spPr>
          <a:xfrm>
            <a:off x="457200" y="1176338"/>
            <a:ext cx="8229600" cy="4081462"/>
          </a:xfrm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个体常项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：表示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具体或特定的客体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的个体词，用小写字母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a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,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b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,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c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, …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表示。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个体变项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：表示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抽象或泛指的客体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的个体词，用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,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,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z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,…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表示。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个体域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（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或称论域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）：指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个体变项的取值范围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。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可以是有穷集合，如 { </a:t>
            </a:r>
            <a:r>
              <a:rPr lang="en-US" altLang="zh-CN" sz="2400" b="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}, { 1, 2 }。</a:t>
            </a:r>
            <a:endParaRPr lang="en-US" altLang="zh-CN" sz="24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可以是无穷集合，如 </a:t>
            </a:r>
            <a:r>
              <a:rPr lang="en-US" altLang="zh-CN" sz="2400" b="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…。</a:t>
            </a:r>
            <a:endParaRPr lang="en-US" altLang="zh-CN" sz="24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全总个体域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（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universe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）——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宇宙间一切事物组成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 。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1295400" y="5638800"/>
            <a:ext cx="7543800" cy="990600"/>
            <a:chOff x="720" y="3456"/>
            <a:chExt cx="4752" cy="624"/>
          </a:xfrm>
        </p:grpSpPr>
        <p:sp>
          <p:nvSpPr>
            <p:cNvPr id="7174" name="AutoShape 5"/>
            <p:cNvSpPr/>
            <p:nvPr/>
          </p:nvSpPr>
          <p:spPr>
            <a:xfrm>
              <a:off x="720" y="3456"/>
              <a:ext cx="4752" cy="624"/>
            </a:xfrm>
            <a:prstGeom prst="roundRect">
              <a:avLst>
                <a:gd name="adj" fmla="val 9106"/>
              </a:avLst>
            </a:prstGeom>
            <a:gradFill rotWithShape="1">
              <a:gsLst>
                <a:gs pos="0">
                  <a:srgbClr val="699D5F"/>
                </a:gs>
                <a:gs pos="100000">
                  <a:srgbClr val="96BB8F"/>
                </a:gs>
              </a:gsLst>
              <a:lin ang="5400000" scaled="1"/>
              <a:tileRect/>
            </a:gradFill>
            <a:ln w="25400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q"/>
                <a:defRPr sz="2400" b="1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Ø"/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ü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None/>
              </a:pPr>
              <a:endParaRPr lang="en-US" altLang="zh-CN" sz="1800" dirty="0">
                <a:solidFill>
                  <a:schemeClr val="bg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175" name="Text Box 6"/>
            <p:cNvSpPr txBox="1"/>
            <p:nvPr/>
          </p:nvSpPr>
          <p:spPr>
            <a:xfrm>
              <a:off x="1056" y="3504"/>
              <a:ext cx="4176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q"/>
                <a:defRPr sz="2400" b="1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Ø"/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ü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q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None/>
              </a:pPr>
              <a:r>
                <a:rPr lang="zh-CN" altLang="en-US" dirty="0">
                  <a:solidFill>
                    <a:srgbClr val="0000FF"/>
                  </a:solidFill>
                  <a:ea typeface="宋体" panose="02010600030101010101" pitchFamily="2" charset="-122"/>
                </a:rPr>
                <a:t>本教材在论述或推理中，如果没有指明所采用的个体域，都是使用的全总个体域。</a:t>
              </a:r>
              <a:endParaRPr lang="zh-CN" altLang="en-US" dirty="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</p:grpSp>
      <p:pic>
        <p:nvPicPr>
          <p:cNvPr id="140295" name="Picture 7" descr="GIF-39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5943600"/>
            <a:ext cx="357188" cy="457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charRg st="39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0291">
                                            <p:txEl>
                                              <p:charRg st="39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charRg st="74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0291">
                                            <p:txEl>
                                              <p:charRg st="74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charRg st="96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0291">
                                            <p:txEl>
                                              <p:charRg st="96" end="1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charRg st="129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0291">
                                            <p:txEl>
                                              <p:charRg st="129" end="1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charRg st="151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0291">
                                            <p:txEl>
                                              <p:charRg st="151" end="1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谓词及相关概念</a:t>
            </a:r>
            <a:endParaRPr lang="zh-CN" altLang="en-US" dirty="0"/>
          </a:p>
        </p:txBody>
      </p:sp>
      <p:sp>
        <p:nvSpPr>
          <p:cNvPr id="14131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谓词（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predicate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）</a:t>
            </a:r>
            <a:r>
              <a:rPr lang="zh-CN" altLang="en-US" dirty="0">
                <a:ea typeface="宋体" panose="02010600030101010101" pitchFamily="2" charset="-122"/>
              </a:rPr>
              <a:t>是用来刻画个体词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性质</a:t>
            </a:r>
            <a:r>
              <a:rPr lang="zh-CN" altLang="en-US" dirty="0">
                <a:ea typeface="宋体" panose="02010600030101010101" pitchFamily="2" charset="-122"/>
              </a:rPr>
              <a:t>及个体词之间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相互关系</a:t>
            </a:r>
            <a:r>
              <a:rPr lang="zh-CN" altLang="en-US" dirty="0">
                <a:ea typeface="宋体" panose="02010600030101010101" pitchFamily="2" charset="-122"/>
              </a:rPr>
              <a:t>的词。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>
                <a:ea typeface="宋体" panose="02010600030101010101" pitchFamily="2" charset="-122"/>
              </a:rPr>
              <a:t>(1) </a:t>
            </a: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 </a:t>
            </a:r>
            <a:r>
              <a:rPr lang="zh-CN" altLang="en-US" dirty="0">
                <a:ea typeface="宋体" panose="02010600030101010101" pitchFamily="2" charset="-122"/>
              </a:rPr>
              <a:t>是无理数。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	 </a:t>
            </a:r>
            <a:r>
              <a:rPr lang="zh-CN" altLang="en-US" dirty="0">
                <a:ea typeface="宋体" panose="02010600030101010101" pitchFamily="2" charset="-122"/>
              </a:rPr>
              <a:t>是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个体常项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“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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是无理数”</a:t>
            </a:r>
            <a:r>
              <a:rPr lang="zh-CN" altLang="en-US" dirty="0">
                <a:ea typeface="宋体" panose="02010600030101010101" pitchFamily="2" charset="-122"/>
              </a:rPr>
              <a:t>是谓词，记为 </a:t>
            </a:r>
            <a:r>
              <a:rPr lang="en-US" altLang="zh-CN" i="1" dirty="0">
                <a:ea typeface="宋体" panose="02010600030101010101" pitchFamily="2" charset="-122"/>
              </a:rPr>
              <a:t>F</a:t>
            </a:r>
            <a:r>
              <a:rPr lang="en-US" altLang="zh-CN" dirty="0">
                <a:ea typeface="宋体" panose="02010600030101010101" pitchFamily="2" charset="-122"/>
              </a:rPr>
              <a:t>，</a:t>
            </a:r>
            <a:r>
              <a:rPr lang="zh-CN" altLang="en-US" dirty="0">
                <a:ea typeface="宋体" panose="02010600030101010101" pitchFamily="2" charset="-122"/>
              </a:rPr>
              <a:t>命题符号化为 </a:t>
            </a:r>
            <a:r>
              <a:rPr lang="en-US" altLang="zh-CN" i="1" dirty="0">
                <a:ea typeface="宋体" panose="02010600030101010101" pitchFamily="2" charset="-122"/>
              </a:rPr>
              <a:t>F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r>
              <a:rPr lang="zh-CN" altLang="en-US" dirty="0">
                <a:ea typeface="宋体" panose="02010600030101010101" pitchFamily="2" charset="-122"/>
              </a:rPr>
              <a:t> 。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>
                <a:ea typeface="宋体" panose="02010600030101010101" pitchFamily="2" charset="-122"/>
              </a:rPr>
              <a:t>(2) </a:t>
            </a:r>
            <a:r>
              <a:rPr lang="en-US" altLang="zh-CN" i="1" dirty="0">
                <a:ea typeface="宋体" panose="02010600030101010101" pitchFamily="2" charset="-122"/>
              </a:rPr>
              <a:t>x </a:t>
            </a:r>
            <a:r>
              <a:rPr lang="zh-CN" altLang="en-US" dirty="0">
                <a:ea typeface="宋体" panose="02010600030101010101" pitchFamily="2" charset="-122"/>
              </a:rPr>
              <a:t>是有理数。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	x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是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个体变项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“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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是有理数”</a:t>
            </a:r>
            <a:r>
              <a:rPr lang="zh-CN" altLang="en-US" dirty="0">
                <a:ea typeface="宋体" panose="02010600030101010101" pitchFamily="2" charset="-122"/>
              </a:rPr>
              <a:t>是谓词，记为 </a:t>
            </a:r>
            <a:r>
              <a:rPr lang="en-US" altLang="zh-CN" i="1" dirty="0">
                <a:ea typeface="宋体" panose="02010600030101010101" pitchFamily="2" charset="-122"/>
              </a:rPr>
              <a:t>G</a:t>
            </a:r>
            <a:r>
              <a:rPr lang="en-US" altLang="zh-CN" dirty="0">
                <a:ea typeface="宋体" panose="02010600030101010101" pitchFamily="2" charset="-122"/>
              </a:rPr>
              <a:t>，</a:t>
            </a:r>
            <a:r>
              <a:rPr lang="zh-CN" altLang="en-US" dirty="0">
                <a:ea typeface="宋体" panose="02010600030101010101" pitchFamily="2" charset="-122"/>
              </a:rPr>
              <a:t>命题符号化为 </a:t>
            </a:r>
            <a:r>
              <a:rPr lang="en-US" altLang="zh-CN" i="1" dirty="0">
                <a:ea typeface="宋体" panose="02010600030101010101" pitchFamily="2" charset="-122"/>
              </a:rPr>
              <a:t>G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r>
              <a:rPr lang="zh-CN" altLang="en-US" dirty="0">
                <a:ea typeface="宋体" panose="02010600030101010101" pitchFamily="2" charset="-122"/>
              </a:rPr>
              <a:t>。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>
                <a:ea typeface="宋体" panose="02010600030101010101" pitchFamily="2" charset="-122"/>
              </a:rPr>
              <a:t>(3) 小王与小李同岁。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>
                <a:ea typeface="宋体" panose="02010600030101010101" pitchFamily="2" charset="-122"/>
              </a:rPr>
              <a:t>	小王、小李都是个体常项，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“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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与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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同岁”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是谓词</a:t>
            </a:r>
            <a:r>
              <a:rPr lang="zh-CN" altLang="en-US" dirty="0">
                <a:ea typeface="宋体" panose="02010600030101010101" pitchFamily="2" charset="-122"/>
              </a:rPr>
              <a:t>，记为</a:t>
            </a:r>
            <a:r>
              <a:rPr lang="en-US" altLang="zh-CN" i="1" dirty="0">
                <a:ea typeface="宋体" panose="02010600030101010101" pitchFamily="2" charset="-122"/>
              </a:rPr>
              <a:t>H</a:t>
            </a:r>
            <a:r>
              <a:rPr lang="en-US" altLang="zh-CN" dirty="0">
                <a:ea typeface="宋体" panose="02010600030101010101" pitchFamily="2" charset="-122"/>
              </a:rPr>
              <a:t>，</a:t>
            </a:r>
            <a:r>
              <a:rPr lang="zh-CN" altLang="en-US" dirty="0">
                <a:ea typeface="宋体" panose="02010600030101010101" pitchFamily="2" charset="-122"/>
              </a:rPr>
              <a:t>命题符号化为 </a:t>
            </a:r>
            <a:r>
              <a:rPr lang="en-US" altLang="zh-CN" i="1" dirty="0">
                <a:ea typeface="宋体" panose="02010600030101010101" pitchFamily="2" charset="-122"/>
              </a:rPr>
              <a:t>H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r>
              <a:rPr lang="zh-CN" altLang="en-US" dirty="0">
                <a:ea typeface="宋体" panose="02010600030101010101" pitchFamily="2" charset="-122"/>
              </a:rPr>
              <a:t> ，其中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: </a:t>
            </a: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小王，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: </a:t>
            </a:r>
            <a:r>
              <a:rPr lang="zh-CN" altLang="en-US" dirty="0">
                <a:ea typeface="宋体" panose="02010600030101010101" pitchFamily="2" charset="-122"/>
              </a:rPr>
              <a:t>小李</a:t>
            </a:r>
            <a:r>
              <a:rPr lang="en-US" altLang="zh-CN" dirty="0">
                <a:ea typeface="宋体" panose="02010600030101010101" pitchFamily="2" charset="-122"/>
              </a:rPr>
              <a:t>。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>
                <a:ea typeface="宋体" panose="02010600030101010101" pitchFamily="2" charset="-122"/>
              </a:rPr>
              <a:t>(4) 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与 </a:t>
            </a:r>
            <a:r>
              <a:rPr lang="en-US" altLang="zh-CN" i="1" dirty="0">
                <a:ea typeface="宋体" panose="02010600030101010101" pitchFamily="2" charset="-122"/>
              </a:rPr>
              <a:t>y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具有关系 </a:t>
            </a:r>
            <a:r>
              <a:rPr lang="en-US" altLang="zh-CN" i="1" dirty="0">
                <a:ea typeface="宋体" panose="02010600030101010101" pitchFamily="2" charset="-122"/>
              </a:rPr>
              <a:t>L</a:t>
            </a:r>
            <a:r>
              <a:rPr lang="en-US" altLang="zh-CN" dirty="0">
                <a:ea typeface="宋体" panose="02010600030101010101" pitchFamily="2" charset="-122"/>
              </a:rPr>
              <a:t>。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i="1" dirty="0">
                <a:ea typeface="宋体" panose="02010600030101010101" pitchFamily="2" charset="-122"/>
              </a:rPr>
              <a:t>	x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i="1" dirty="0">
                <a:ea typeface="宋体" panose="02010600030101010101" pitchFamily="2" charset="-122"/>
              </a:rPr>
              <a:t>y </a:t>
            </a:r>
            <a:r>
              <a:rPr lang="zh-CN" altLang="en-US" dirty="0">
                <a:ea typeface="宋体" panose="02010600030101010101" pitchFamily="2" charset="-122"/>
              </a:rPr>
              <a:t>都是个体变项，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谓词为 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L</a:t>
            </a:r>
            <a:r>
              <a:rPr lang="en-US" altLang="zh-CN" dirty="0">
                <a:ea typeface="宋体" panose="02010600030101010101" pitchFamily="2" charset="-122"/>
              </a:rPr>
              <a:t>，</a:t>
            </a:r>
            <a:r>
              <a:rPr lang="zh-CN" altLang="en-US" dirty="0">
                <a:ea typeface="宋体" panose="02010600030101010101" pitchFamily="2" charset="-122"/>
              </a:rPr>
              <a:t>命题符号化为 </a:t>
            </a:r>
            <a:r>
              <a:rPr lang="en-US" altLang="zh-CN" i="1" dirty="0">
                <a:ea typeface="宋体" panose="02010600030101010101" pitchFamily="2" charset="-122"/>
              </a:rPr>
              <a:t>L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i="1" dirty="0">
                <a:ea typeface="宋体" panose="02010600030101010101" pitchFamily="2" charset="-122"/>
              </a:rPr>
              <a:t>y</a:t>
            </a:r>
            <a:r>
              <a:rPr lang="en-US" altLang="zh-CN" dirty="0">
                <a:ea typeface="宋体" panose="02010600030101010101" pitchFamily="2" charset="-122"/>
              </a:rPr>
              <a:t>)。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1315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charRg st="37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1315">
                                            <p:txEl>
                                              <p:charRg st="37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charRg st="49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1315">
                                            <p:txEl>
                                              <p:charRg st="49" end="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charRg st="88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1315">
                                            <p:txEl>
                                              <p:charRg st="88" end="1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charRg st="100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1315">
                                            <p:txEl>
                                              <p:charRg st="100" end="1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charRg st="138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1315">
                                            <p:txEl>
                                              <p:charRg st="138" end="1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charRg st="151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1315">
                                            <p:txEl>
                                              <p:charRg st="151" end="2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charRg st="210" end="2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1315">
                                            <p:txEl>
                                              <p:charRg st="210" end="2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charRg st="228" end="2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41315">
                                            <p:txEl>
                                              <p:charRg st="228" end="2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谓词及相关概念</a:t>
            </a:r>
            <a:endParaRPr lang="zh-CN" altLang="en-US" dirty="0"/>
          </a:p>
        </p:txBody>
      </p:sp>
      <p:sp>
        <p:nvSpPr>
          <p:cNvPr id="142339" name="Rectangle 3"/>
          <p:cNvSpPr>
            <a:spLocks noGrp="1"/>
          </p:cNvSpPr>
          <p:nvPr>
            <p:ph idx="1"/>
          </p:nvPr>
        </p:nvSpPr>
        <p:spPr>
          <a:xfrm>
            <a:off x="533400" y="1143000"/>
            <a:ext cx="8153400" cy="4233863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谓词常项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：表示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具体性质或关系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的谓词。用大写字母表示。如 (1)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,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(2)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,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(3)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中谓词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G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H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。</a:t>
            </a:r>
            <a:endParaRPr lang="en-US" altLang="zh-CN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谓词变项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：表示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抽象的、泛指的性质或关系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的谓词。用大写字母表示。如(4)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中谓词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L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。</a:t>
            </a:r>
            <a:endParaRPr lang="en-US" altLang="zh-CN" dirty="0">
              <a:solidFill>
                <a:schemeClr val="tx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1)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元谓词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：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baseline="-30000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baseline="-30000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 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, …,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i="1" baseline="-30000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n 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表示含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n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个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个体变项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的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n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元谓词。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zh-CN" sz="2400" b="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=1 </a:t>
            </a: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时，一元谓词——表示 </a:t>
            </a:r>
            <a:r>
              <a:rPr lang="en-US" altLang="zh-CN" sz="2400" b="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400" b="0" baseline="-30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 </a:t>
            </a: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具有性质</a:t>
            </a:r>
            <a:r>
              <a:rPr lang="zh-CN" altLang="en-US" sz="2400" b="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b="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。</a:t>
            </a:r>
            <a:endParaRPr lang="en-US" altLang="zh-CN" sz="24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zh-CN" sz="2400" b="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≥2 </a:t>
            </a: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时，多元谓词——表示 </a:t>
            </a:r>
            <a:r>
              <a:rPr lang="en-US" altLang="zh-CN" sz="2400" b="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400" b="0" baseline="-30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400" b="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400" b="0" baseline="-30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…, </a:t>
            </a:r>
            <a:r>
              <a:rPr lang="en-US" altLang="zh-CN" sz="2400" b="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400" b="0" i="1" baseline="-30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 </a:t>
            </a: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具有关系 </a:t>
            </a:r>
            <a:r>
              <a:rPr lang="en-US" altLang="zh-CN" sz="2400" b="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。</a:t>
            </a:r>
            <a:endParaRPr lang="en-US" altLang="zh-CN" sz="24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元谓词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：不含个体变项的谓词。如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),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G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),</a:t>
            </a:r>
            <a:b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baseline="-30000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baseline="-30000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,…,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baseline="-30000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)。 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42340" name="Rectangle 4"/>
          <p:cNvSpPr/>
          <p:nvPr/>
        </p:nvSpPr>
        <p:spPr>
          <a:xfrm>
            <a:off x="1141413" y="5529263"/>
            <a:ext cx="7391400" cy="1200150"/>
          </a:xfrm>
          <a:prstGeom prst="rect">
            <a:avLst/>
          </a:prstGeom>
          <a:solidFill>
            <a:srgbClr val="699D5F"/>
          </a:solidFill>
          <a:ln w="254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8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24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>
                <a:schemeClr val="bg2"/>
              </a:buClr>
              <a:buNone/>
            </a:pP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n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元谓词是命题吗？</a:t>
            </a:r>
            <a:endParaRPr lang="zh-CN" altLang="en-US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Clr>
                <a:schemeClr val="bg2"/>
              </a:buClr>
              <a:buNone/>
            </a:pP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不是，只有用谓词常项取代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P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，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用个体常项取代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baseline="-30000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baseline="-30000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, …,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i="1" baseline="-30000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n 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时，才能使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n 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元谓词变为命题。</a:t>
            </a:r>
            <a:endParaRPr lang="zh-CN" altLang="en-US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142341" name="Picture 5" descr="GIF-39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5791200"/>
            <a:ext cx="357188" cy="457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charRg st="0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2339">
                                            <p:txEl>
                                              <p:charRg st="0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charRg st="55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2339">
                                            <p:txEl>
                                              <p:charRg st="55" end="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charRg st="98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2339">
                                            <p:txEl>
                                              <p:charRg st="98" end="1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charRg st="147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2339">
                                            <p:txEl>
                                              <p:charRg st="147" end="1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charRg st="173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2339">
                                            <p:txEl>
                                              <p:charRg st="173" end="2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charRg st="210" end="2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2339">
                                            <p:txEl>
                                              <p:charRg st="210" end="2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2340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charRg st="10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42340">
                                            <p:txEl>
                                              <p:charRg st="10" end="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build="p"/>
      <p:bldP spid="142340" grpId="0" animBg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4.1</a:t>
            </a:r>
            <a:endParaRPr lang="en-US" altLang="zh-CN" dirty="0"/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>
          <a:xfrm>
            <a:off x="457200" y="1176338"/>
            <a:ext cx="8229600" cy="1490662"/>
          </a:xfrm>
          <a:solidFill>
            <a:srgbClr val="CCFFCC">
              <a:alpha val="100000"/>
            </a:srgbClr>
          </a:solidFill>
          <a:ln w="28575">
            <a:solidFill>
              <a:srgbClr val="0000FF">
                <a:alpha val="100000"/>
              </a:srgbClr>
            </a:solidFill>
            <a:miter lim="800000"/>
          </a:ln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将下列命题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在一阶逻辑中用 0 元谓词符号化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，并讨论真值。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(1) 只有 2 是素数，4 才是素数。 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(2) 如果 5 大于 4，则 4 大于 6。 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143364" name="Rectangle 4"/>
          <p:cNvSpPr/>
          <p:nvPr/>
        </p:nvSpPr>
        <p:spPr>
          <a:xfrm>
            <a:off x="457200" y="2895600"/>
            <a:ext cx="8229600" cy="3733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8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24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42900" lvl="0" indent="-342900" eaLnBrk="1" hangingPunct="1">
              <a:buNone/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(1)设一元谓词 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F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): 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是素数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，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a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: 2，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b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: 4。</a:t>
            </a:r>
            <a:endParaRPr lang="en-US" altLang="zh-CN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342900" lvl="0" indent="-342900" eaLnBrk="1" hangingPunct="1">
              <a:buNone/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    命题符号化为 0 元谓词的蕴涵式</a:t>
            </a:r>
            <a:b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</a:b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           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F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b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)→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F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a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 </a:t>
            </a:r>
            <a:endParaRPr lang="en-US" altLang="zh-CN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342900" lvl="0" indent="-342900" eaLnBrk="1" hangingPunct="1">
              <a:buNone/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    由于此蕴涵前件为假，所以命题为真。 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342900" lvl="0" indent="-342900" eaLnBrk="1" hangingPunct="1">
              <a:buNone/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(2)设二元谓词 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G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, 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) : 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x 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大于 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y 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，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a 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: 4，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b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 : 5，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c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 : 6。</a:t>
            </a:r>
            <a:endParaRPr lang="en-US" altLang="zh-CN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342900" lvl="0" indent="-342900" eaLnBrk="1" hangingPunct="1">
              <a:buNone/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    命题符号化为 0 元谓词的蕴涵式</a:t>
            </a:r>
            <a:b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</a:b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           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G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b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,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a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)→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G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a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,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c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</a:t>
            </a:r>
            <a:endParaRPr lang="en-US" altLang="zh-CN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342900" lvl="0" indent="-342900" eaLnBrk="1" hangingPunct="1">
              <a:buNone/>
            </a:pP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   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由于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G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b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,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a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为真，而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G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a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,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c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) 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为假，所以命题为假。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3364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>
                                            <p:txEl>
                                              <p:charRg st="32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3364">
                                            <p:txEl>
                                              <p:charRg st="32" end="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>
                                            <p:txEl>
                                              <p:charRg st="76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3364">
                                            <p:txEl>
                                              <p:charRg st="76" end="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>
                                            <p:txEl>
                                              <p:charRg st="99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3364">
                                            <p:txEl>
                                              <p:charRg st="99" end="1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>
                                            <p:txEl>
                                              <p:charRg st="145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3364">
                                            <p:txEl>
                                              <p:charRg st="145" end="1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>
                                            <p:txEl>
                                              <p:charRg st="194" end="2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3364">
                                            <p:txEl>
                                              <p:charRg st="194" end="2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例题</a:t>
            </a:r>
            <a:endParaRPr lang="zh-CN" altLang="en-US" dirty="0"/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0063"/>
          </a:xfrm>
          <a:solidFill>
            <a:srgbClr val="CCFFCC">
              <a:alpha val="100000"/>
            </a:srgbClr>
          </a:solidFill>
          <a:ln w="28575">
            <a:solidFill>
              <a:srgbClr val="0000FF">
                <a:alpha val="100000"/>
              </a:srgbClr>
            </a:solidFill>
            <a:miter lim="800000"/>
          </a:ln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将命题“这只大红书柜摆满了那些古书”符号化。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44388" name="Rectangle 4"/>
          <p:cNvSpPr/>
          <p:nvPr/>
        </p:nvSpPr>
        <p:spPr>
          <a:xfrm>
            <a:off x="457200" y="1905000"/>
            <a:ext cx="83820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q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8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24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30000"/>
              </a:spcBef>
              <a:buNone/>
            </a:pPr>
            <a:r>
              <a:rPr lang="zh-CN" altLang="en-US" dirty="0">
                <a:ea typeface="宋体" panose="02010600030101010101" pitchFamily="2" charset="-122"/>
              </a:rPr>
              <a:t>(1)设	</a:t>
            </a:r>
            <a:r>
              <a:rPr lang="en-US" altLang="zh-CN" dirty="0">
                <a:ea typeface="宋体" panose="02010600030101010101" pitchFamily="2" charset="-122"/>
              </a:rPr>
              <a:t>F(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i="1" dirty="0">
                <a:ea typeface="宋体" panose="02010600030101010101" pitchFamily="2" charset="-122"/>
              </a:rPr>
              <a:t>y</a:t>
            </a:r>
            <a:r>
              <a:rPr lang="en-US" altLang="zh-CN" dirty="0">
                <a:ea typeface="宋体" panose="02010600030101010101" pitchFamily="2" charset="-122"/>
              </a:rPr>
              <a:t>): </a:t>
            </a:r>
            <a:r>
              <a:rPr lang="en-US" altLang="zh-CN" i="1" dirty="0">
                <a:ea typeface="宋体" panose="02010600030101010101" pitchFamily="2" charset="-122"/>
              </a:rPr>
              <a:t>x </a:t>
            </a:r>
            <a:r>
              <a:rPr lang="zh-CN" altLang="en-US" dirty="0">
                <a:ea typeface="宋体" panose="02010600030101010101" pitchFamily="2" charset="-122"/>
              </a:rPr>
              <a:t>摆满了</a:t>
            </a:r>
            <a:r>
              <a:rPr lang="en-US" altLang="zh-CN" i="1" dirty="0">
                <a:ea typeface="宋体" panose="02010600030101010101" pitchFamily="2" charset="-122"/>
              </a:rPr>
              <a:t>y</a:t>
            </a:r>
            <a:r>
              <a:rPr lang="en-US" altLang="zh-CN" dirty="0">
                <a:ea typeface="宋体" panose="02010600030101010101" pitchFamily="2" charset="-122"/>
              </a:rPr>
              <a:t>, R(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): 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zh-CN" altLang="en-US" dirty="0">
                <a:ea typeface="宋体" panose="02010600030101010101" pitchFamily="2" charset="-122"/>
              </a:rPr>
              <a:t>是大红书柜</a:t>
            </a:r>
            <a:r>
              <a:rPr lang="en-US" altLang="zh-CN" dirty="0">
                <a:ea typeface="宋体" panose="02010600030101010101" pitchFamily="2" charset="-122"/>
              </a:rPr>
              <a:t>, Q(</a:t>
            </a:r>
            <a:r>
              <a:rPr lang="en-US" altLang="zh-CN" i="1" dirty="0">
                <a:ea typeface="宋体" panose="02010600030101010101" pitchFamily="2" charset="-122"/>
              </a:rPr>
              <a:t>y</a:t>
            </a:r>
            <a:r>
              <a:rPr lang="en-US" altLang="zh-CN" dirty="0">
                <a:ea typeface="宋体" panose="02010600030101010101" pitchFamily="2" charset="-122"/>
              </a:rPr>
              <a:t>)：</a:t>
            </a:r>
            <a:r>
              <a:rPr lang="en-US" altLang="zh-CN" i="1" dirty="0">
                <a:ea typeface="宋体" panose="02010600030101010101" pitchFamily="2" charset="-122"/>
              </a:rPr>
              <a:t>y </a:t>
            </a:r>
            <a:r>
              <a:rPr lang="zh-CN" altLang="en-US" dirty="0">
                <a:ea typeface="宋体" panose="02010600030101010101" pitchFamily="2" charset="-122"/>
              </a:rPr>
              <a:t>是古书，  </a:t>
            </a:r>
            <a:r>
              <a:rPr lang="en-US" altLang="zh-CN" i="1" dirty="0"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</a:rPr>
              <a:t>：</a:t>
            </a:r>
            <a:r>
              <a:rPr lang="zh-CN" altLang="en-US" dirty="0">
                <a:ea typeface="宋体" panose="02010600030101010101" pitchFamily="2" charset="-122"/>
              </a:rPr>
              <a:t>这只，</a:t>
            </a:r>
            <a:r>
              <a:rPr lang="en-US" altLang="zh-CN" i="1" dirty="0">
                <a:ea typeface="宋体" panose="02010600030101010101" pitchFamily="2" charset="-122"/>
              </a:rPr>
              <a:t>b</a:t>
            </a:r>
            <a:r>
              <a:rPr lang="en-US" altLang="zh-CN" dirty="0">
                <a:ea typeface="宋体" panose="02010600030101010101" pitchFamily="2" charset="-122"/>
              </a:rPr>
              <a:t>：</a:t>
            </a:r>
            <a:r>
              <a:rPr lang="zh-CN" altLang="en-US" dirty="0">
                <a:ea typeface="宋体" panose="02010600030101010101" pitchFamily="2" charset="-122"/>
              </a:rPr>
              <a:t>那些</a:t>
            </a:r>
            <a:endParaRPr lang="zh-CN" altLang="en-US" dirty="0">
              <a:ea typeface="宋体" panose="02010600030101010101" pitchFamily="2" charset="-122"/>
            </a:endParaRPr>
          </a:p>
          <a:p>
            <a:pPr marL="342900" lvl="0" indent="-342900" eaLnBrk="1" hangingPunct="1">
              <a:spcBef>
                <a:spcPct val="30000"/>
              </a:spcBef>
              <a:buNone/>
            </a:pPr>
            <a:r>
              <a:rPr lang="zh-CN" altLang="en-US" dirty="0">
                <a:ea typeface="宋体" panose="02010600030101010101" pitchFamily="2" charset="-122"/>
              </a:rPr>
              <a:t>	 符号化为：</a:t>
            </a:r>
            <a:r>
              <a:rPr lang="en-US" altLang="zh-CN" dirty="0">
                <a:ea typeface="宋体" panose="02010600030101010101" pitchFamily="2" charset="-122"/>
              </a:rPr>
              <a:t>R(</a:t>
            </a:r>
            <a:r>
              <a:rPr lang="en-US" altLang="zh-CN" i="1" dirty="0"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</a:rPr>
              <a:t>)∧Q(</a:t>
            </a:r>
            <a:r>
              <a:rPr lang="en-US" altLang="zh-CN" i="1" dirty="0">
                <a:ea typeface="宋体" panose="02010600030101010101" pitchFamily="2" charset="-122"/>
              </a:rPr>
              <a:t>b</a:t>
            </a:r>
            <a:r>
              <a:rPr lang="en-US" altLang="zh-CN" dirty="0">
                <a:ea typeface="宋体" panose="02010600030101010101" pitchFamily="2" charset="-122"/>
              </a:rPr>
              <a:t>)∧F(</a:t>
            </a:r>
            <a:r>
              <a:rPr lang="en-US" altLang="zh-CN" i="1" dirty="0"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</a:rPr>
              <a:t>,</a:t>
            </a:r>
            <a:r>
              <a:rPr lang="en-US" altLang="zh-CN" i="1" dirty="0">
                <a:ea typeface="宋体" panose="02010600030101010101" pitchFamily="2" charset="-122"/>
              </a:rPr>
              <a:t>b</a:t>
            </a:r>
            <a:r>
              <a:rPr lang="en-US" altLang="zh-CN" dirty="0">
                <a:ea typeface="宋体" panose="02010600030101010101" pitchFamily="2" charset="-122"/>
              </a:rPr>
              <a:t>) </a:t>
            </a:r>
            <a:r>
              <a:rPr lang="zh-CN" altLang="en-US" dirty="0">
                <a:ea typeface="宋体" panose="02010600030101010101" pitchFamily="2" charset="-122"/>
              </a:rPr>
              <a:t>   </a:t>
            </a:r>
            <a:endParaRPr lang="zh-CN" altLang="en-US" dirty="0">
              <a:ea typeface="宋体" panose="02010600030101010101" pitchFamily="2" charset="-122"/>
            </a:endParaRPr>
          </a:p>
          <a:p>
            <a:pPr marL="342900" lvl="0" indent="-342900" eaLnBrk="1" hangingPunct="1">
              <a:spcBef>
                <a:spcPct val="30000"/>
              </a:spcBef>
              <a:buNone/>
            </a:pPr>
            <a:r>
              <a:rPr lang="zh-CN" altLang="en-US" dirty="0">
                <a:ea typeface="宋体" panose="02010600030101010101" pitchFamily="2" charset="-122"/>
              </a:rPr>
              <a:t>(2)设	</a:t>
            </a:r>
            <a:r>
              <a:rPr lang="en-US" altLang="zh-CN" dirty="0">
                <a:ea typeface="宋体" panose="02010600030101010101" pitchFamily="2" charset="-122"/>
              </a:rPr>
              <a:t>A(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)：</a:t>
            </a:r>
            <a:r>
              <a:rPr lang="en-US" altLang="zh-CN" i="1" dirty="0">
                <a:ea typeface="宋体" panose="02010600030101010101" pitchFamily="2" charset="-122"/>
              </a:rPr>
              <a:t>x </a:t>
            </a:r>
            <a:r>
              <a:rPr lang="zh-CN" altLang="en-US" dirty="0">
                <a:ea typeface="宋体" panose="02010600030101010101" pitchFamily="2" charset="-122"/>
              </a:rPr>
              <a:t>是书柜，</a:t>
            </a:r>
            <a:r>
              <a:rPr lang="en-US" altLang="zh-CN" dirty="0">
                <a:ea typeface="宋体" panose="02010600030101010101" pitchFamily="2" charset="-122"/>
              </a:rPr>
              <a:t>B(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)： </a:t>
            </a:r>
            <a:r>
              <a:rPr lang="en-US" altLang="zh-CN" i="1" dirty="0">
                <a:ea typeface="宋体" panose="02010600030101010101" pitchFamily="2" charset="-122"/>
              </a:rPr>
              <a:t>x </a:t>
            </a:r>
            <a:r>
              <a:rPr lang="zh-CN" altLang="en-US" dirty="0">
                <a:ea typeface="宋体" panose="02010600030101010101" pitchFamily="2" charset="-122"/>
              </a:rPr>
              <a:t>是大的</a:t>
            </a:r>
            <a:r>
              <a:rPr lang="en-US" altLang="zh-CN" dirty="0">
                <a:ea typeface="宋体" panose="02010600030101010101" pitchFamily="2" charset="-122"/>
              </a:rPr>
              <a:t>, C(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)：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是红的，	</a:t>
            </a:r>
            <a:r>
              <a:rPr lang="en-US" altLang="zh-CN" dirty="0">
                <a:ea typeface="宋体" panose="02010600030101010101" pitchFamily="2" charset="-122"/>
              </a:rPr>
              <a:t>D(</a:t>
            </a:r>
            <a:r>
              <a:rPr lang="en-US" altLang="zh-CN" i="1" dirty="0">
                <a:ea typeface="宋体" panose="02010600030101010101" pitchFamily="2" charset="-122"/>
              </a:rPr>
              <a:t>y</a:t>
            </a:r>
            <a:r>
              <a:rPr lang="en-US" altLang="zh-CN" dirty="0">
                <a:ea typeface="宋体" panose="02010600030101010101" pitchFamily="2" charset="-122"/>
              </a:rPr>
              <a:t>)： </a:t>
            </a:r>
            <a:r>
              <a:rPr lang="en-US" altLang="zh-CN" i="1" dirty="0">
                <a:ea typeface="宋体" panose="02010600030101010101" pitchFamily="2" charset="-122"/>
              </a:rPr>
              <a:t>y </a:t>
            </a:r>
            <a:r>
              <a:rPr lang="zh-CN" altLang="en-US" dirty="0">
                <a:ea typeface="宋体" panose="02010600030101010101" pitchFamily="2" charset="-122"/>
              </a:rPr>
              <a:t>是古老的</a:t>
            </a:r>
            <a:r>
              <a:rPr lang="en-US" altLang="zh-CN" dirty="0">
                <a:ea typeface="宋体" panose="02010600030101010101" pitchFamily="2" charset="-122"/>
              </a:rPr>
              <a:t>, E(</a:t>
            </a:r>
            <a:r>
              <a:rPr lang="en-US" altLang="zh-CN" i="1" dirty="0">
                <a:ea typeface="宋体" panose="02010600030101010101" pitchFamily="2" charset="-122"/>
              </a:rPr>
              <a:t>y</a:t>
            </a:r>
            <a:r>
              <a:rPr lang="en-US" altLang="zh-CN" dirty="0">
                <a:ea typeface="宋体" panose="02010600030101010101" pitchFamily="2" charset="-122"/>
              </a:rPr>
              <a:t>)：</a:t>
            </a:r>
            <a:r>
              <a:rPr lang="en-US" altLang="zh-CN" i="1" dirty="0">
                <a:ea typeface="宋体" panose="02010600030101010101" pitchFamily="2" charset="-122"/>
              </a:rPr>
              <a:t>y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是图书，</a:t>
            </a:r>
            <a:r>
              <a:rPr lang="en-US" altLang="zh-CN" dirty="0">
                <a:ea typeface="宋体" panose="02010600030101010101" pitchFamily="2" charset="-122"/>
              </a:rPr>
              <a:t>F(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,</a:t>
            </a:r>
            <a:r>
              <a:rPr lang="en-US" altLang="zh-CN" i="1" dirty="0">
                <a:ea typeface="宋体" panose="02010600030101010101" pitchFamily="2" charset="-122"/>
              </a:rPr>
              <a:t>y</a:t>
            </a:r>
            <a:r>
              <a:rPr lang="en-US" altLang="zh-CN" dirty="0">
                <a:ea typeface="宋体" panose="02010600030101010101" pitchFamily="2" charset="-122"/>
              </a:rPr>
              <a:t>)：</a:t>
            </a:r>
            <a:r>
              <a:rPr lang="en-US" altLang="zh-CN" i="1" dirty="0">
                <a:ea typeface="宋体" panose="02010600030101010101" pitchFamily="2" charset="-122"/>
              </a:rPr>
              <a:t>x </a:t>
            </a:r>
            <a:r>
              <a:rPr lang="zh-CN" altLang="en-US" dirty="0">
                <a:ea typeface="宋体" panose="02010600030101010101" pitchFamily="2" charset="-122"/>
              </a:rPr>
              <a:t>摆满了 </a:t>
            </a:r>
            <a:r>
              <a:rPr lang="en-US" altLang="zh-CN" i="1" dirty="0">
                <a:ea typeface="宋体" panose="02010600030101010101" pitchFamily="2" charset="-122"/>
              </a:rPr>
              <a:t>y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	</a:t>
            </a:r>
            <a:r>
              <a:rPr lang="en-US" altLang="zh-CN" i="1" dirty="0"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</a:rPr>
              <a:t>：</a:t>
            </a:r>
            <a:r>
              <a:rPr lang="zh-CN" altLang="en-US" dirty="0">
                <a:ea typeface="宋体" panose="02010600030101010101" pitchFamily="2" charset="-122"/>
              </a:rPr>
              <a:t>这只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i="1" dirty="0">
                <a:ea typeface="宋体" panose="02010600030101010101" pitchFamily="2" charset="-122"/>
              </a:rPr>
              <a:t>b</a:t>
            </a:r>
            <a:r>
              <a:rPr lang="en-US" altLang="zh-CN" dirty="0">
                <a:ea typeface="宋体" panose="02010600030101010101" pitchFamily="2" charset="-122"/>
              </a:rPr>
              <a:t>：</a:t>
            </a:r>
            <a:r>
              <a:rPr lang="zh-CN" altLang="en-US" dirty="0">
                <a:ea typeface="宋体" panose="02010600030101010101" pitchFamily="2" charset="-122"/>
              </a:rPr>
              <a:t>那些</a:t>
            </a:r>
            <a:endParaRPr lang="zh-CN" altLang="en-US" dirty="0">
              <a:ea typeface="宋体" panose="02010600030101010101" pitchFamily="2" charset="-122"/>
            </a:endParaRPr>
          </a:p>
          <a:p>
            <a:pPr marL="342900" lvl="0" indent="-342900" eaLnBrk="1" hangingPunct="1">
              <a:spcBef>
                <a:spcPct val="30000"/>
              </a:spcBef>
              <a:buNone/>
            </a:pPr>
            <a:r>
              <a:rPr lang="zh-CN" altLang="en-US" dirty="0">
                <a:ea typeface="宋体" panose="02010600030101010101" pitchFamily="2" charset="-122"/>
              </a:rPr>
              <a:t>	 符号化为：</a:t>
            </a:r>
            <a:r>
              <a:rPr lang="en-US" altLang="zh-CN" dirty="0">
                <a:ea typeface="宋体" panose="02010600030101010101" pitchFamily="2" charset="-122"/>
              </a:rPr>
              <a:t>A(</a:t>
            </a:r>
            <a:r>
              <a:rPr lang="en-US" altLang="zh-CN" i="1" dirty="0"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</a:rPr>
              <a:t>)∧B(</a:t>
            </a:r>
            <a:r>
              <a:rPr lang="en-US" altLang="zh-CN" i="1" dirty="0"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</a:rPr>
              <a:t>)∧C(</a:t>
            </a:r>
            <a:r>
              <a:rPr lang="en-US" altLang="zh-CN" i="1" dirty="0"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</a:rPr>
              <a:t>)∧D(</a:t>
            </a:r>
            <a:r>
              <a:rPr lang="en-US" altLang="zh-CN" i="1" dirty="0">
                <a:ea typeface="宋体" panose="02010600030101010101" pitchFamily="2" charset="-122"/>
              </a:rPr>
              <a:t>b</a:t>
            </a:r>
            <a:r>
              <a:rPr lang="en-US" altLang="zh-CN" dirty="0">
                <a:ea typeface="宋体" panose="02010600030101010101" pitchFamily="2" charset="-122"/>
              </a:rPr>
              <a:t>)∧E(</a:t>
            </a:r>
            <a:r>
              <a:rPr lang="en-US" altLang="zh-CN" i="1" dirty="0">
                <a:ea typeface="宋体" panose="02010600030101010101" pitchFamily="2" charset="-122"/>
              </a:rPr>
              <a:t>b</a:t>
            </a:r>
            <a:r>
              <a:rPr lang="en-US" altLang="zh-CN" dirty="0">
                <a:ea typeface="宋体" panose="02010600030101010101" pitchFamily="2" charset="-122"/>
              </a:rPr>
              <a:t>)∧F(</a:t>
            </a:r>
            <a:r>
              <a:rPr lang="en-US" altLang="zh-CN" i="1" dirty="0"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</a:rPr>
              <a:t>,</a:t>
            </a:r>
            <a:r>
              <a:rPr lang="en-US" altLang="zh-CN" i="1" dirty="0">
                <a:ea typeface="宋体" panose="02010600030101010101" pitchFamily="2" charset="-122"/>
              </a:rPr>
              <a:t>b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>
                                            <p:txEl>
                                              <p:charRg st="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4388">
                                            <p:txEl>
                                              <p:charRg st="0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>
                                            <p:txEl>
                                              <p:charRg st="59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4388">
                                            <p:txEl>
                                              <p:charRg st="59" end="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>
                                            <p:txEl>
                                              <p:charRg st="87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4388">
                                            <p:txEl>
                                              <p:charRg st="87" end="1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>
                                            <p:txEl>
                                              <p:charRg st="180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4388">
                                            <p:txEl>
                                              <p:charRg st="180" end="2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8" grpId="0" build="p"/>
    </p:bldLst>
  </p:timing>
</p:sld>
</file>

<file path=ppt/theme/theme1.xml><?xml version="1.0" encoding="utf-8"?>
<a:theme xmlns:a="http://schemas.openxmlformats.org/drawingml/2006/main" name="sample">
  <a:themeElements>
    <a:clrScheme name="sample 3">
      <a:dk1>
        <a:srgbClr val="1F5281"/>
      </a:dk1>
      <a:lt1>
        <a:srgbClr val="FFFFFF"/>
      </a:lt1>
      <a:dk2>
        <a:srgbClr val="000000"/>
      </a:dk2>
      <a:lt2>
        <a:srgbClr val="BACCCE"/>
      </a:lt2>
      <a:accent1>
        <a:srgbClr val="326652"/>
      </a:accent1>
      <a:accent2>
        <a:srgbClr val="BAAA12"/>
      </a:accent2>
      <a:accent3>
        <a:srgbClr val="FFFFFF"/>
      </a:accent3>
      <a:accent4>
        <a:srgbClr val="19456D"/>
      </a:accent4>
      <a:accent5>
        <a:srgbClr val="ADB8B3"/>
      </a:accent5>
      <a:accent6>
        <a:srgbClr val="A89A0F"/>
      </a:accent6>
      <a:hlink>
        <a:srgbClr val="1481B8"/>
      </a:hlink>
      <a:folHlink>
        <a:srgbClr val="99CE88"/>
      </a:folHlink>
    </a:clrScheme>
    <a:fontScheme name="sample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ample 1">
        <a:dk1>
          <a:srgbClr val="113F71"/>
        </a:dk1>
        <a:lt1>
          <a:srgbClr val="FFFFFF"/>
        </a:lt1>
        <a:dk2>
          <a:srgbClr val="000000"/>
        </a:dk2>
        <a:lt2>
          <a:srgbClr val="C1D1D3"/>
        </a:lt2>
        <a:accent1>
          <a:srgbClr val="1966B3"/>
        </a:accent1>
        <a:accent2>
          <a:srgbClr val="99CC00"/>
        </a:accent2>
        <a:accent3>
          <a:srgbClr val="FFFFFF"/>
        </a:accent3>
        <a:accent4>
          <a:srgbClr val="0D345F"/>
        </a:accent4>
        <a:accent5>
          <a:srgbClr val="ABB8D6"/>
        </a:accent5>
        <a:accent6>
          <a:srgbClr val="8AB900"/>
        </a:accent6>
        <a:hlink>
          <a:srgbClr val="5AABCC"/>
        </a:hlink>
        <a:folHlink>
          <a:srgbClr val="648B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7416B"/>
        </a:dk1>
        <a:lt1>
          <a:srgbClr val="FFFFFF"/>
        </a:lt1>
        <a:dk2>
          <a:srgbClr val="000000"/>
        </a:dk2>
        <a:lt2>
          <a:srgbClr val="C1D1D3"/>
        </a:lt2>
        <a:accent1>
          <a:srgbClr val="584383"/>
        </a:accent1>
        <a:accent2>
          <a:srgbClr val="578C8D"/>
        </a:accent2>
        <a:accent3>
          <a:srgbClr val="FFFFFF"/>
        </a:accent3>
        <a:accent4>
          <a:srgbClr val="12365A"/>
        </a:accent4>
        <a:accent5>
          <a:srgbClr val="B4B0C1"/>
        </a:accent5>
        <a:accent6>
          <a:srgbClr val="4E7E7F"/>
        </a:accent6>
        <a:hlink>
          <a:srgbClr val="A478A6"/>
        </a:hlink>
        <a:folHlink>
          <a:srgbClr val="9396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F5281"/>
        </a:dk1>
        <a:lt1>
          <a:srgbClr val="FFFFFF"/>
        </a:lt1>
        <a:dk2>
          <a:srgbClr val="000000"/>
        </a:dk2>
        <a:lt2>
          <a:srgbClr val="BACCCE"/>
        </a:lt2>
        <a:accent1>
          <a:srgbClr val="326652"/>
        </a:accent1>
        <a:accent2>
          <a:srgbClr val="BAAA12"/>
        </a:accent2>
        <a:accent3>
          <a:srgbClr val="FFFFFF"/>
        </a:accent3>
        <a:accent4>
          <a:srgbClr val="19456D"/>
        </a:accent4>
        <a:accent5>
          <a:srgbClr val="ADB8B3"/>
        </a:accent5>
        <a:accent6>
          <a:srgbClr val="A89A0F"/>
        </a:accent6>
        <a:hlink>
          <a:srgbClr val="1481B8"/>
        </a:hlink>
        <a:folHlink>
          <a:srgbClr val="99CE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9632</Words>
  <Application>WPS 演示</Application>
  <PresentationFormat>全屏显示(4:3)</PresentationFormat>
  <Paragraphs>504</Paragraphs>
  <Slides>43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30</vt:i4>
      </vt:variant>
      <vt:variant>
        <vt:lpstr>幻灯片标题</vt:lpstr>
      </vt:variant>
      <vt:variant>
        <vt:i4>43</vt:i4>
      </vt:variant>
    </vt:vector>
  </HeadingPairs>
  <TitlesOfParts>
    <vt:vector size="87" baseType="lpstr">
      <vt:lpstr>Arial</vt:lpstr>
      <vt:lpstr>宋体</vt:lpstr>
      <vt:lpstr>Wingdings</vt:lpstr>
      <vt:lpstr>黑体</vt:lpstr>
      <vt:lpstr>Verdana</vt:lpstr>
      <vt:lpstr>Times New Roman</vt:lpstr>
      <vt:lpstr>华文行楷</vt:lpstr>
      <vt:lpstr>华文隶书</vt:lpstr>
      <vt:lpstr>Symbol</vt:lpstr>
      <vt:lpstr>微软雅黑</vt:lpstr>
      <vt:lpstr>Arial Unicode MS</vt:lpstr>
      <vt:lpstr>楷体_GB2312</vt:lpstr>
      <vt:lpstr>新宋体</vt:lpstr>
      <vt:lpstr>sample</vt:lpstr>
      <vt:lpstr>MS_ClipArt_Gallery.5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本章内容</vt:lpstr>
      <vt:lpstr>4.1 一阶逻辑命题符号化</vt:lpstr>
      <vt:lpstr>个体词及相关概念</vt:lpstr>
      <vt:lpstr>个体词及相关概念</vt:lpstr>
      <vt:lpstr>谓词及相关概念</vt:lpstr>
      <vt:lpstr>谓词及相关概念</vt:lpstr>
      <vt:lpstr>例4.1</vt:lpstr>
      <vt:lpstr>例题</vt:lpstr>
      <vt:lpstr>量词及相关概念</vt:lpstr>
      <vt:lpstr>例4.2</vt:lpstr>
      <vt:lpstr>例4.2</vt:lpstr>
      <vt:lpstr>讨论</vt:lpstr>
      <vt:lpstr>例4.3</vt:lpstr>
      <vt:lpstr>例4.4</vt:lpstr>
      <vt:lpstr>例4.4的解答</vt:lpstr>
      <vt:lpstr>例4.4的解答</vt:lpstr>
      <vt:lpstr>例4.5 n元谓词的符号化</vt:lpstr>
      <vt:lpstr>一阶逻辑命题符号化时需要注意的事项</vt:lpstr>
      <vt:lpstr>4.2 一阶逻辑公式及解释</vt:lpstr>
      <vt:lpstr>一阶语言中的字母表</vt:lpstr>
      <vt:lpstr>一阶语言中的原子公式</vt:lpstr>
      <vt:lpstr>一阶语言 L 的合式公式</vt:lpstr>
      <vt:lpstr>自由出现与约束出现</vt:lpstr>
      <vt:lpstr>例4.6</vt:lpstr>
      <vt:lpstr>闭式</vt:lpstr>
      <vt:lpstr>例4.7</vt:lpstr>
      <vt:lpstr>例4.7</vt:lpstr>
      <vt:lpstr>一阶公式的解释</vt:lpstr>
      <vt:lpstr>对解释 I 的几点说明</vt:lpstr>
      <vt:lpstr>例4.8</vt:lpstr>
      <vt:lpstr>例4.8</vt:lpstr>
      <vt:lpstr>例4.8</vt:lpstr>
      <vt:lpstr>例4.8</vt:lpstr>
      <vt:lpstr>一阶公式的分类</vt:lpstr>
      <vt:lpstr>代换实例</vt:lpstr>
      <vt:lpstr>例4.9</vt:lpstr>
      <vt:lpstr>例4.9</vt:lpstr>
      <vt:lpstr>例4.10</vt:lpstr>
      <vt:lpstr>例4.10</vt:lpstr>
      <vt:lpstr>本章主要内容</vt:lpstr>
      <vt:lpstr>本章学习要求</vt:lpstr>
      <vt:lpstr>作业</vt:lpstr>
    </vt:vector>
  </TitlesOfParts>
  <Company>GuildDesign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离散数学</dc:title>
  <dc:creator>朴秀峰</dc:creator>
  <cp:lastModifiedBy>FUFU</cp:lastModifiedBy>
  <cp:revision>189</cp:revision>
  <dcterms:created xsi:type="dcterms:W3CDTF">2004-08-26T06:30:00Z</dcterms:created>
  <dcterms:modified xsi:type="dcterms:W3CDTF">2018-09-13T15:05:50Z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