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gif" ContentType="image/gi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57"/>
  </p:handoutMasterIdLst>
  <p:sldIdLst>
    <p:sldId id="256" r:id="rId3"/>
    <p:sldId id="277" r:id="rId4"/>
    <p:sldId id="259"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1" r:id="rId20"/>
    <p:sldId id="322" r:id="rId21"/>
    <p:sldId id="325" r:id="rId22"/>
    <p:sldId id="326" r:id="rId23"/>
    <p:sldId id="327" r:id="rId24"/>
    <p:sldId id="328" r:id="rId25"/>
    <p:sldId id="329" r:id="rId26"/>
    <p:sldId id="330" r:id="rId27"/>
    <p:sldId id="331" r:id="rId28"/>
    <p:sldId id="320" r:id="rId29"/>
    <p:sldId id="332" r:id="rId30"/>
    <p:sldId id="333" r:id="rId31"/>
    <p:sldId id="334" r:id="rId32"/>
    <p:sldId id="336" r:id="rId33"/>
    <p:sldId id="337" r:id="rId34"/>
    <p:sldId id="338" r:id="rId35"/>
    <p:sldId id="339" r:id="rId36"/>
    <p:sldId id="340" r:id="rId37"/>
    <p:sldId id="341" r:id="rId38"/>
    <p:sldId id="343" r:id="rId39"/>
    <p:sldId id="344" r:id="rId40"/>
    <p:sldId id="345" r:id="rId41"/>
    <p:sldId id="346" r:id="rId42"/>
    <p:sldId id="347" r:id="rId43"/>
    <p:sldId id="348" r:id="rId44"/>
    <p:sldId id="349" r:id="rId45"/>
    <p:sldId id="350" r:id="rId46"/>
    <p:sldId id="351" r:id="rId47"/>
    <p:sldId id="352" r:id="rId48"/>
    <p:sldId id="353" r:id="rId49"/>
    <p:sldId id="342" r:id="rId50"/>
    <p:sldId id="355" r:id="rId51"/>
    <p:sldId id="359" r:id="rId52"/>
    <p:sldId id="356" r:id="rId53"/>
    <p:sldId id="357" r:id="rId54"/>
    <p:sldId id="358" r:id="rId55"/>
    <p:sldId id="360" r:id="rId56"/>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FF0000"/>
    <a:srgbClr val="CC3300"/>
    <a:srgbClr val="FFFF00"/>
    <a:srgbClr val="FF3300"/>
    <a:srgbClr val="00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p:restoredTop sz="94660"/>
  </p:normalViewPr>
  <p:slideViewPr>
    <p:cSldViewPr showGuides="1">
      <p:cViewPr varScale="1">
        <p:scale>
          <a:sx n="120" d="100"/>
          <a:sy n="120" d="100"/>
        </p:scale>
        <p:origin x="-129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5" Type="http://schemas.openxmlformats.org/officeDocument/2006/relationships/image" Target="../media/image9.emf"/><Relationship Id="rId4" Type="http://schemas.openxmlformats.org/officeDocument/2006/relationships/image" Target="../media/image8.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0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0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0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32" name="Text Box 14"/>
          <p:cNvSpPr txBox="1">
            <a:spLocks noChangeArrowheads="1"/>
          </p:cNvSpPr>
          <p:nvPr/>
        </p:nvSpPr>
        <p:spPr bwMode="white">
          <a:xfrm>
            <a:off x="4025900" y="5867400"/>
            <a:ext cx="130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bg1"/>
                </a:solidFill>
                <a:effectLst/>
                <a:uLnTx/>
                <a:uFillTx/>
                <a:latin typeface="Verdana" panose="020B0604030504040204" pitchFamily="34" charset="0"/>
                <a:ea typeface="宋体" panose="02010600030101010101" pitchFamily="2" charset="-122"/>
                <a:cs typeface="+mn-cs"/>
              </a:rPr>
              <a:t>LOGO</a:t>
            </a:r>
            <a:endParaRPr kumimoji="0" lang="en-US" altLang="zh-CN" sz="2400" b="1" i="0" u="none" strike="noStrike" kern="1200" cap="none" spc="0" normalizeH="0" baseline="0" noProof="0" smtClean="0">
              <a:ln>
                <a:noFill/>
              </a:ln>
              <a:solidFill>
                <a:schemeClr val="bg1"/>
              </a:solidFill>
              <a:effectLst/>
              <a:uLnTx/>
              <a:uFillTx/>
              <a:latin typeface="Verdana" panose="020B0604030504040204" pitchFamily="34" charset="0"/>
              <a:ea typeface="宋体" panose="02010600030101010101" pitchFamily="2" charset="-122"/>
              <a:cs typeface="+mn-cs"/>
            </a:endParaRPr>
          </a:p>
        </p:txBody>
      </p:sp>
      <p:pic>
        <p:nvPicPr>
          <p:cNvPr id="2051" name="Picture 385" descr="校区图羽化"/>
          <p:cNvPicPr>
            <a:picLocks noChangeAspect="1"/>
          </p:cNvPicPr>
          <p:nvPr userDrawn="1"/>
        </p:nvPicPr>
        <p:blipFill>
          <a:blip r:embed="rId2">
            <a:clrChange>
              <a:clrFrom>
                <a:srgbClr val="FFFFFF"/>
              </a:clrFrom>
              <a:clrTo>
                <a:srgbClr val="FFFFFF">
                  <a:alpha val="0"/>
                </a:srgbClr>
              </a:clrTo>
            </a:clrChange>
            <a:lum bright="12000"/>
          </a:blip>
          <a:stretch>
            <a:fillRect/>
          </a:stretch>
        </p:blipFill>
        <p:spPr>
          <a:xfrm>
            <a:off x="6350" y="4824413"/>
            <a:ext cx="9144000" cy="2065337"/>
          </a:xfrm>
          <a:prstGeom prst="rect">
            <a:avLst/>
          </a:prstGeom>
          <a:noFill/>
          <a:ln w="9525">
            <a:noFill/>
          </a:ln>
        </p:spPr>
      </p:pic>
      <p:pic>
        <p:nvPicPr>
          <p:cNvPr id="2052" name="Picture 386" descr="titles1"/>
          <p:cNvPicPr>
            <a:picLocks noChangeAspect="1"/>
          </p:cNvPicPr>
          <p:nvPr userDrawn="1"/>
        </p:nvPicPr>
        <p:blipFill>
          <a:blip r:embed="rId3"/>
          <a:stretch>
            <a:fillRect/>
          </a:stretch>
        </p:blipFill>
        <p:spPr>
          <a:xfrm>
            <a:off x="0" y="46038"/>
            <a:ext cx="9144000" cy="1222375"/>
          </a:xfrm>
          <a:prstGeom prst="rect">
            <a:avLst/>
          </a:prstGeom>
          <a:noFill/>
          <a:ln w="9525">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281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62817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76338"/>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76338"/>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8" name="日期占位符 7"/>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日期占位符 2"/>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anose="05000000000000000000" pitchFamily="2" charset="2"/>
              <a:buNone/>
              <a:defRPr/>
            </a:pPr>
            <a:endParaRPr kumimoji="0" lang="zh-CN" altLang="en-US" sz="3200" b="1" i="0" u="none" strike="noStrike" kern="0" cap="none" spc="0" normalizeH="0" baseline="0" noProof="0" smtClean="0">
              <a:ln>
                <a:noFill/>
              </a:ln>
              <a:solidFill>
                <a:srgbClr val="000000"/>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vmlDrawing" Target="../drawings/vmlDrawing1.vml"/><Relationship Id="rId13" Type="http://schemas.openxmlformats.org/officeDocument/2006/relationships/image" Target="../media/image3.png"/><Relationship Id="rId12" Type="http://schemas.openxmlformats.org/officeDocument/2006/relationships/oleObject" Target="../embeddings/oleObject1.bin"/><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idx="1"/>
          </p:nvPr>
        </p:nvSpPr>
        <p:spPr>
          <a:xfrm>
            <a:off x="457200" y="1176338"/>
            <a:ext cx="8229600" cy="51054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657600" y="6537325"/>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28" name="Rectangle 2"/>
          <p:cNvSpPr>
            <a:spLocks noGrp="1"/>
          </p:cNvSpPr>
          <p:nvPr>
            <p:ph type="title"/>
          </p:nvPr>
        </p:nvSpPr>
        <p:spPr>
          <a:xfrm>
            <a:off x="457200" y="0"/>
            <a:ext cx="8229600" cy="838200"/>
          </a:xfrm>
          <a:prstGeom prst="rect">
            <a:avLst/>
          </a:prstGeom>
          <a:noFill/>
          <a:ln w="9525">
            <a:noFill/>
          </a:ln>
        </p:spPr>
        <p:txBody>
          <a:bodyPr anchor="ctr"/>
          <a:p>
            <a:pPr lvl="0"/>
            <a:r>
              <a:rPr lang="en-US" altLang="zh-CN" dirty="0"/>
              <a:t>Click to edit Master title style</a:t>
            </a:r>
            <a:endParaRPr lang="en-US" altLang="zh-CN" dirty="0"/>
          </a:p>
        </p:txBody>
      </p:sp>
      <p:sp>
        <p:nvSpPr>
          <p:cNvPr id="1042" name="Rectangle 18"/>
          <p:cNvSpPr>
            <a:spLocks noGrp="1" noChangeArrowheads="1"/>
          </p:cNvSpPr>
          <p:nvPr>
            <p:ph type="dt" sz="half" idx="2"/>
          </p:nvPr>
        </p:nvSpPr>
        <p:spPr bwMode="auto">
          <a:xfrm>
            <a:off x="381000" y="6629400"/>
            <a:ext cx="2514600" cy="228600"/>
          </a:xfrm>
          <a:prstGeom prst="rect">
            <a:avLst/>
          </a:prstGeom>
          <a:noFill/>
          <a:ln w="9525">
            <a:noFill/>
            <a:miter lim="800000"/>
          </a:ln>
          <a:effectLst/>
        </p:spPr>
        <p:txBody>
          <a:bodyPr vert="horz" wrap="square" lIns="91440" tIns="45720" rIns="91440" bIns="45720" numCol="1" anchor="t" anchorCtr="0" compatLnSpc="1"/>
          <a:lstStyle>
            <a:lvl1pPr>
              <a:defRPr sz="1000" b="1">
                <a:latin typeface="Verdan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aphicFrame>
        <p:nvGraphicFramePr>
          <p:cNvPr id="2" name="Object 21"/>
          <p:cNvGraphicFramePr/>
          <p:nvPr userDrawn="1"/>
        </p:nvGraphicFramePr>
        <p:xfrm>
          <a:off x="152400" y="950913"/>
          <a:ext cx="8839200" cy="74612"/>
        </p:xfrm>
        <a:graphic>
          <a:graphicData uri="http://schemas.openxmlformats.org/presentationml/2006/ole">
            <mc:AlternateContent xmlns:mc="http://schemas.openxmlformats.org/markup-compatibility/2006">
              <mc:Choice xmlns:v="urn:schemas-microsoft-com:vml" Requires="v">
                <p:oleObj spid="_x0000_s3076" name="" r:id="rId12" imgW="6858000" imgH="48895" progId="MS_ClipArt_Gallery.5">
                  <p:embed/>
                </p:oleObj>
              </mc:Choice>
              <mc:Fallback>
                <p:oleObj name="" r:id="rId12" imgW="6858000" imgH="48895" progId="MS_ClipArt_Gallery.5">
                  <p:embed/>
                  <p:pic>
                    <p:nvPicPr>
                      <p:cNvPr id="0" name="图片 3075"/>
                      <p:cNvPicPr/>
                      <p:nvPr/>
                    </p:nvPicPr>
                    <p:blipFill>
                      <a:blip r:embed="rId13"/>
                      <a:stretch>
                        <a:fillRect/>
                      </a:stretch>
                    </p:blipFill>
                    <p:spPr>
                      <a:xfrm>
                        <a:off x="152400" y="950913"/>
                        <a:ext cx="8839200" cy="74612"/>
                      </a:xfrm>
                      <a:prstGeom prst="rect">
                        <a:avLst/>
                      </a:prstGeom>
                      <a:noFill/>
                      <a:ln w="38100">
                        <a:noFill/>
                        <a:miter/>
                      </a:ln>
                    </p:spPr>
                  </p:pic>
                </p:oleObj>
              </mc:Fallback>
            </mc:AlternateContent>
          </a:graphicData>
        </a:graphic>
      </p:graphicFrame>
      <p:grpSp>
        <p:nvGrpSpPr>
          <p:cNvPr id="1031" name="Group 22"/>
          <p:cNvGrpSpPr/>
          <p:nvPr userDrawn="1"/>
        </p:nvGrpSpPr>
        <p:grpSpPr>
          <a:xfrm>
            <a:off x="107950" y="5013325"/>
            <a:ext cx="431800" cy="1550988"/>
            <a:chOff x="0" y="3182"/>
            <a:chExt cx="808" cy="998"/>
          </a:xfrm>
        </p:grpSpPr>
        <p:grpSp>
          <p:nvGrpSpPr>
            <p:cNvPr id="1034" name="Group 23"/>
            <p:cNvGrpSpPr/>
            <p:nvPr/>
          </p:nvGrpSpPr>
          <p:grpSpPr>
            <a:xfrm>
              <a:off x="0" y="3182"/>
              <a:ext cx="506" cy="927"/>
              <a:chOff x="1685" y="1023"/>
              <a:chExt cx="506" cy="927"/>
            </a:xfrm>
          </p:grpSpPr>
          <p:sp>
            <p:nvSpPr>
              <p:cNvPr id="1047" name="Freeform 24"/>
              <p:cNvSpPr/>
              <p:nvPr/>
            </p:nvSpPr>
            <p:spPr>
              <a:xfrm>
                <a:off x="1733" y="1324"/>
                <a:ext cx="77" cy="618"/>
              </a:xfrm>
              <a:custGeom>
                <a:avLst/>
                <a:gdLst/>
                <a:ahLst/>
                <a:cxnLst>
                  <a:cxn ang="0">
                    <a:pos x="0" y="54"/>
                  </a:cxn>
                  <a:cxn ang="0">
                    <a:pos x="11" y="268"/>
                  </a:cxn>
                  <a:cxn ang="0">
                    <a:pos x="22" y="440"/>
                  </a:cxn>
                  <a:cxn ang="0">
                    <a:pos x="30" y="567"/>
                  </a:cxn>
                  <a:cxn ang="0">
                    <a:pos x="28" y="617"/>
                  </a:cxn>
                  <a:cxn ang="0">
                    <a:pos x="45" y="617"/>
                  </a:cxn>
                  <a:cxn ang="0">
                    <a:pos x="50" y="543"/>
                  </a:cxn>
                  <a:cxn ang="0">
                    <a:pos x="53" y="432"/>
                  </a:cxn>
                  <a:cxn ang="0">
                    <a:pos x="59" y="327"/>
                  </a:cxn>
                  <a:cxn ang="0">
                    <a:pos x="62" y="249"/>
                  </a:cxn>
                  <a:cxn ang="0">
                    <a:pos x="68" y="134"/>
                  </a:cxn>
                  <a:cxn ang="0">
                    <a:pos x="76" y="36"/>
                  </a:cxn>
                  <a:cxn ang="0">
                    <a:pos x="71" y="11"/>
                  </a:cxn>
                  <a:cxn ang="0">
                    <a:pos x="63" y="0"/>
                  </a:cxn>
                  <a:cxn ang="0">
                    <a:pos x="54" y="120"/>
                  </a:cxn>
                  <a:cxn ang="0">
                    <a:pos x="46" y="223"/>
                  </a:cxn>
                  <a:cxn ang="0">
                    <a:pos x="44" y="304"/>
                  </a:cxn>
                  <a:cxn ang="0">
                    <a:pos x="41" y="388"/>
                  </a:cxn>
                  <a:cxn ang="0">
                    <a:pos x="34" y="473"/>
                  </a:cxn>
                  <a:cxn ang="0">
                    <a:pos x="25" y="325"/>
                  </a:cxn>
                  <a:cxn ang="0">
                    <a:pos x="15" y="186"/>
                  </a:cxn>
                  <a:cxn ang="0">
                    <a:pos x="0" y="54"/>
                  </a:cxn>
                </a:cxnLst>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w="9525">
                <a:noFill/>
              </a:ln>
            </p:spPr>
            <p:txBody>
              <a:bodyPr/>
              <a:p>
                <a:endParaRPr lang="zh-CN" altLang="en-US"/>
              </a:p>
            </p:txBody>
          </p:sp>
          <p:sp>
            <p:nvSpPr>
              <p:cNvPr id="1048" name="Freeform 25"/>
              <p:cNvSpPr/>
              <p:nvPr/>
            </p:nvSpPr>
            <p:spPr>
              <a:xfrm>
                <a:off x="1789" y="1583"/>
                <a:ext cx="122" cy="343"/>
              </a:xfrm>
              <a:custGeom>
                <a:avLst/>
                <a:gdLst/>
                <a:ahLst/>
                <a:cxnLst>
                  <a:cxn ang="0">
                    <a:pos x="0" y="158"/>
                  </a:cxn>
                  <a:cxn ang="0">
                    <a:pos x="10" y="228"/>
                  </a:cxn>
                  <a:cxn ang="0">
                    <a:pos x="20" y="284"/>
                  </a:cxn>
                  <a:cxn ang="0">
                    <a:pos x="26" y="325"/>
                  </a:cxn>
                  <a:cxn ang="0">
                    <a:pos x="25" y="342"/>
                  </a:cxn>
                  <a:cxn ang="0">
                    <a:pos x="40" y="342"/>
                  </a:cxn>
                  <a:cxn ang="0">
                    <a:pos x="44" y="317"/>
                  </a:cxn>
                  <a:cxn ang="0">
                    <a:pos x="46" y="281"/>
                  </a:cxn>
                  <a:cxn ang="0">
                    <a:pos x="52" y="248"/>
                  </a:cxn>
                  <a:cxn ang="0">
                    <a:pos x="55" y="222"/>
                  </a:cxn>
                  <a:cxn ang="0">
                    <a:pos x="60" y="185"/>
                  </a:cxn>
                  <a:cxn ang="0">
                    <a:pos x="67" y="153"/>
                  </a:cxn>
                  <a:cxn ang="0">
                    <a:pos x="72" y="125"/>
                  </a:cxn>
                  <a:cxn ang="0">
                    <a:pos x="78" y="94"/>
                  </a:cxn>
                  <a:cxn ang="0">
                    <a:pos x="87" y="65"/>
                  </a:cxn>
                  <a:cxn ang="0">
                    <a:pos x="98" y="39"/>
                  </a:cxn>
                  <a:cxn ang="0">
                    <a:pos x="115" y="15"/>
                  </a:cxn>
                  <a:cxn ang="0">
                    <a:pos x="121" y="5"/>
                  </a:cxn>
                  <a:cxn ang="0">
                    <a:pos x="114" y="0"/>
                  </a:cxn>
                  <a:cxn ang="0">
                    <a:pos x="103" y="10"/>
                  </a:cxn>
                  <a:cxn ang="0">
                    <a:pos x="87" y="32"/>
                  </a:cxn>
                  <a:cxn ang="0">
                    <a:pos x="76" y="56"/>
                  </a:cxn>
                  <a:cxn ang="0">
                    <a:pos x="67" y="80"/>
                  </a:cxn>
                  <a:cxn ang="0">
                    <a:pos x="61" y="111"/>
                  </a:cxn>
                  <a:cxn ang="0">
                    <a:pos x="56" y="142"/>
                  </a:cxn>
                  <a:cxn ang="0">
                    <a:pos x="48" y="181"/>
                  </a:cxn>
                  <a:cxn ang="0">
                    <a:pos x="41" y="213"/>
                  </a:cxn>
                  <a:cxn ang="0">
                    <a:pos x="38" y="240"/>
                  </a:cxn>
                  <a:cxn ang="0">
                    <a:pos x="37" y="267"/>
                  </a:cxn>
                  <a:cxn ang="0">
                    <a:pos x="31" y="295"/>
                  </a:cxn>
                  <a:cxn ang="0">
                    <a:pos x="22" y="247"/>
                  </a:cxn>
                  <a:cxn ang="0">
                    <a:pos x="13" y="201"/>
                  </a:cxn>
                  <a:cxn ang="0">
                    <a:pos x="0" y="158"/>
                  </a:cxn>
                </a:cxnLst>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w="9525">
                <a:noFill/>
              </a:ln>
            </p:spPr>
            <p:txBody>
              <a:bodyPr/>
              <a:p>
                <a:endParaRPr lang="zh-CN" altLang="en-US"/>
              </a:p>
            </p:txBody>
          </p:sp>
          <p:sp>
            <p:nvSpPr>
              <p:cNvPr id="1049" name="Freeform 26"/>
              <p:cNvSpPr/>
              <p:nvPr/>
            </p:nvSpPr>
            <p:spPr>
              <a:xfrm>
                <a:off x="1685" y="1239"/>
                <a:ext cx="264" cy="391"/>
              </a:xfrm>
              <a:custGeom>
                <a:avLst/>
                <a:gdLst/>
                <a:ahLst/>
                <a:cxnLst>
                  <a:cxn ang="0">
                    <a:pos x="106" y="123"/>
                  </a:cxn>
                  <a:cxn ang="0">
                    <a:pos x="115" y="135"/>
                  </a:cxn>
                  <a:cxn ang="0">
                    <a:pos x="162" y="114"/>
                  </a:cxn>
                  <a:cxn ang="0">
                    <a:pos x="209" y="81"/>
                  </a:cxn>
                  <a:cxn ang="0">
                    <a:pos x="231" y="46"/>
                  </a:cxn>
                  <a:cxn ang="0">
                    <a:pos x="218" y="76"/>
                  </a:cxn>
                  <a:cxn ang="0">
                    <a:pos x="182" y="109"/>
                  </a:cxn>
                  <a:cxn ang="0">
                    <a:pos x="141" y="138"/>
                  </a:cxn>
                  <a:cxn ang="0">
                    <a:pos x="101" y="159"/>
                  </a:cxn>
                  <a:cxn ang="0">
                    <a:pos x="118" y="178"/>
                  </a:cxn>
                  <a:cxn ang="0">
                    <a:pos x="154" y="180"/>
                  </a:cxn>
                  <a:cxn ang="0">
                    <a:pos x="200" y="187"/>
                  </a:cxn>
                  <a:cxn ang="0">
                    <a:pos x="237" y="204"/>
                  </a:cxn>
                  <a:cxn ang="0">
                    <a:pos x="249" y="215"/>
                  </a:cxn>
                  <a:cxn ang="0">
                    <a:pos x="211" y="204"/>
                  </a:cxn>
                  <a:cxn ang="0">
                    <a:pos x="161" y="198"/>
                  </a:cxn>
                  <a:cxn ang="0">
                    <a:pos x="113" y="195"/>
                  </a:cxn>
                  <a:cxn ang="0">
                    <a:pos x="87" y="203"/>
                  </a:cxn>
                  <a:cxn ang="0">
                    <a:pos x="92" y="248"/>
                  </a:cxn>
                  <a:cxn ang="0">
                    <a:pos x="92" y="307"/>
                  </a:cxn>
                  <a:cxn ang="0">
                    <a:pos x="76" y="354"/>
                  </a:cxn>
                  <a:cxn ang="0">
                    <a:pos x="46" y="390"/>
                  </a:cxn>
                  <a:cxn ang="0">
                    <a:pos x="50" y="346"/>
                  </a:cxn>
                  <a:cxn ang="0">
                    <a:pos x="61" y="299"/>
                  </a:cxn>
                  <a:cxn ang="0">
                    <a:pos x="66"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79" y="127"/>
                  </a:cxn>
                  <a:cxn ang="0">
                    <a:pos x="105" y="87"/>
                  </a:cxn>
                  <a:cxn ang="0">
                    <a:pos x="138" y="39"/>
                  </a:cxn>
                  <a:cxn ang="0">
                    <a:pos x="164" y="6"/>
                  </a:cxn>
                  <a:cxn ang="0">
                    <a:pos x="162" y="29"/>
                  </a:cxn>
                  <a:cxn ang="0">
                    <a:pos x="136" y="76"/>
                  </a:cxn>
                </a:cxnLst>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w="9525">
                <a:noFill/>
              </a:ln>
            </p:spPr>
            <p:txBody>
              <a:bodyPr/>
              <a:p>
                <a:endParaRPr lang="zh-CN" altLang="en-US"/>
              </a:p>
            </p:txBody>
          </p:sp>
          <p:grpSp>
            <p:nvGrpSpPr>
              <p:cNvPr id="1050" name="Group 27"/>
              <p:cNvGrpSpPr/>
              <p:nvPr/>
            </p:nvGrpSpPr>
            <p:grpSpPr>
              <a:xfrm>
                <a:off x="1707" y="1466"/>
                <a:ext cx="484" cy="368"/>
                <a:chOff x="1707" y="1466"/>
                <a:chExt cx="484" cy="368"/>
              </a:xfrm>
            </p:grpSpPr>
            <p:sp>
              <p:nvSpPr>
                <p:cNvPr id="1052" name="Freeform 28"/>
                <p:cNvSpPr/>
                <p:nvPr/>
              </p:nvSpPr>
              <p:spPr>
                <a:xfrm>
                  <a:off x="1736" y="1458"/>
                  <a:ext cx="454" cy="349"/>
                </a:xfrm>
                <a:custGeom>
                  <a:avLst/>
                  <a:gdLst/>
                  <a:ahLst/>
                  <a:cxnLst>
                    <a:cxn ang="0">
                      <a:pos x="172" y="43"/>
                    </a:cxn>
                    <a:cxn ang="0">
                      <a:pos x="208" y="14"/>
                    </a:cxn>
                    <a:cxn ang="0">
                      <a:pos x="253" y="3"/>
                    </a:cxn>
                    <a:cxn ang="0">
                      <a:pos x="301" y="2"/>
                    </a:cxn>
                    <a:cxn ang="0">
                      <a:pos x="314" y="7"/>
                    </a:cxn>
                    <a:cxn ang="0">
                      <a:pos x="281" y="15"/>
                    </a:cxn>
                    <a:cxn ang="0">
                      <a:pos x="244" y="27"/>
                    </a:cxn>
                    <a:cxn ang="0">
                      <a:pos x="201" y="56"/>
                    </a:cxn>
                    <a:cxn ang="0">
                      <a:pos x="197" y="96"/>
                    </a:cxn>
                    <a:cxn ang="0">
                      <a:pos x="260" y="71"/>
                    </a:cxn>
                    <a:cxn ang="0">
                      <a:pos x="311" y="68"/>
                    </a:cxn>
                    <a:cxn ang="0">
                      <a:pos x="365" y="73"/>
                    </a:cxn>
                    <a:cxn ang="0">
                      <a:pos x="429" y="81"/>
                    </a:cxn>
                    <a:cxn ang="0">
                      <a:pos x="430" y="82"/>
                    </a:cxn>
                    <a:cxn ang="0">
                      <a:pos x="368" y="85"/>
                    </a:cxn>
                    <a:cxn ang="0">
                      <a:pos x="312" y="86"/>
                    </a:cxn>
                    <a:cxn ang="0">
                      <a:pos x="262" y="92"/>
                    </a:cxn>
                    <a:cxn ang="0">
                      <a:pos x="206" y="105"/>
                    </a:cxn>
                    <a:cxn ang="0">
                      <a:pos x="229" y="126"/>
                    </a:cxn>
                    <a:cxn ang="0">
                      <a:pos x="246" y="145"/>
                    </a:cxn>
                    <a:cxn ang="0">
                      <a:pos x="190" y="128"/>
                    </a:cxn>
                    <a:cxn ang="0">
                      <a:pos x="179" y="139"/>
                    </a:cxn>
                    <a:cxn ang="0">
                      <a:pos x="239" y="148"/>
                    </a:cxn>
                    <a:cxn ang="0">
                      <a:pos x="291" y="160"/>
                    </a:cxn>
                    <a:cxn ang="0">
                      <a:pos x="331" y="194"/>
                    </a:cxn>
                    <a:cxn ang="0">
                      <a:pos x="362" y="239"/>
                    </a:cxn>
                    <a:cxn ang="0">
                      <a:pos x="355" y="247"/>
                    </a:cxn>
                    <a:cxn ang="0">
                      <a:pos x="314" y="218"/>
                    </a:cxn>
                    <a:cxn ang="0">
                      <a:pos x="267" y="187"/>
                    </a:cxn>
                    <a:cxn ang="0">
                      <a:pos x="218" y="165"/>
                    </a:cxn>
                    <a:cxn ang="0">
                      <a:pos x="186" y="158"/>
                    </a:cxn>
                    <a:cxn ang="0">
                      <a:pos x="213" y="193"/>
                    </a:cxn>
                    <a:cxn ang="0">
                      <a:pos x="246" y="239"/>
                    </a:cxn>
                    <a:cxn ang="0">
                      <a:pos x="264" y="281"/>
                    </a:cxn>
                    <a:cxn ang="0">
                      <a:pos x="263" y="319"/>
                    </a:cxn>
                    <a:cxn ang="0">
                      <a:pos x="239" y="277"/>
                    </a:cxn>
                    <a:cxn ang="0">
                      <a:pos x="215" y="231"/>
                    </a:cxn>
                    <a:cxn ang="0">
                      <a:pos x="187" y="189"/>
                    </a:cxn>
                    <a:cxn ang="0">
                      <a:pos x="162" y="152"/>
                    </a:cxn>
                    <a:cxn ang="0">
                      <a:pos x="119" y="173"/>
                    </a:cxn>
                    <a:cxn ang="0">
                      <a:pos x="83" y="226"/>
                    </a:cxn>
                    <a:cxn ang="0">
                      <a:pos x="53" y="279"/>
                    </a:cxn>
                    <a:cxn ang="0">
                      <a:pos x="19" y="328"/>
                    </a:cxn>
                    <a:cxn ang="0">
                      <a:pos x="8" y="321"/>
                    </a:cxn>
                    <a:cxn ang="0">
                      <a:pos x="48" y="260"/>
                    </a:cxn>
                    <a:cxn ang="0">
                      <a:pos x="85" y="212"/>
                    </a:cxn>
                    <a:cxn ang="0">
                      <a:pos x="116" y="165"/>
                    </a:cxn>
                    <a:cxn ang="0">
                      <a:pos x="143" y="129"/>
                    </a:cxn>
                    <a:cxn ang="0">
                      <a:pos x="102" y="85"/>
                    </a:cxn>
                    <a:cxn ang="0">
                      <a:pos x="44" y="61"/>
                    </a:cxn>
                    <a:cxn ang="0">
                      <a:pos x="21" y="48"/>
                    </a:cxn>
                    <a:cxn ang="0">
                      <a:pos x="65" y="62"/>
                    </a:cxn>
                    <a:cxn ang="0">
                      <a:pos x="126" y="92"/>
                    </a:cxn>
                  </a:cxnLst>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w="9525">
                  <a:noFill/>
                </a:ln>
              </p:spPr>
              <p:txBody>
                <a:bodyPr/>
                <a:p>
                  <a:endParaRPr lang="zh-CN" altLang="en-US"/>
                </a:p>
              </p:txBody>
            </p:sp>
            <p:sp>
              <p:nvSpPr>
                <p:cNvPr id="1053" name="Freeform 29"/>
                <p:cNvSpPr/>
                <p:nvPr/>
              </p:nvSpPr>
              <p:spPr>
                <a:xfrm>
                  <a:off x="1899"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w="9525">
                  <a:noFill/>
                </a:ln>
              </p:spPr>
              <p:txBody>
                <a:bodyPr/>
                <a:p>
                  <a:endParaRPr lang="zh-CN" altLang="en-US"/>
                </a:p>
              </p:txBody>
            </p:sp>
            <p:sp>
              <p:nvSpPr>
                <p:cNvPr id="1054" name="Freeform 30"/>
                <p:cNvSpPr/>
                <p:nvPr/>
              </p:nvSpPr>
              <p:spPr>
                <a:xfrm>
                  <a:off x="1715" y="1535"/>
                  <a:ext cx="172" cy="50"/>
                </a:xfrm>
                <a:custGeom>
                  <a:avLst/>
                  <a:gdLst/>
                  <a:ahLst/>
                  <a:cxnLst>
                    <a:cxn ang="0">
                      <a:pos x="171" y="49"/>
                    </a:cxn>
                    <a:cxn ang="0">
                      <a:pos x="168" y="40"/>
                    </a:cxn>
                    <a:cxn ang="0">
                      <a:pos x="164" y="33"/>
                    </a:cxn>
                    <a:cxn ang="0">
                      <a:pos x="161" y="31"/>
                    </a:cxn>
                    <a:cxn ang="0">
                      <a:pos x="154" y="29"/>
                    </a:cxn>
                    <a:cxn ang="0">
                      <a:pos x="148" y="27"/>
                    </a:cxn>
                    <a:cxn ang="0">
                      <a:pos x="141" y="29"/>
                    </a:cxn>
                    <a:cxn ang="0">
                      <a:pos x="133" y="30"/>
                    </a:cxn>
                    <a:cxn ang="0">
                      <a:pos x="124" y="27"/>
                    </a:cxn>
                    <a:cxn ang="0">
                      <a:pos x="112" y="22"/>
                    </a:cxn>
                    <a:cxn ang="0">
                      <a:pos x="101" y="18"/>
                    </a:cxn>
                    <a:cxn ang="0">
                      <a:pos x="93"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2" y="16"/>
                    </a:cxn>
                    <a:cxn ang="0">
                      <a:pos x="100" y="19"/>
                    </a:cxn>
                    <a:cxn ang="0">
                      <a:pos x="109" y="23"/>
                    </a:cxn>
                    <a:cxn ang="0">
                      <a:pos x="117" y="27"/>
                    </a:cxn>
                    <a:cxn ang="0">
                      <a:pos x="126" y="31"/>
                    </a:cxn>
                    <a:cxn ang="0">
                      <a:pos x="130" y="32"/>
                    </a:cxn>
                    <a:cxn ang="0">
                      <a:pos x="135" y="31"/>
                    </a:cxn>
                    <a:cxn ang="0">
                      <a:pos x="141" y="34"/>
                    </a:cxn>
                    <a:cxn ang="0">
                      <a:pos x="147" y="37"/>
                    </a:cxn>
                    <a:cxn ang="0">
                      <a:pos x="153" y="40"/>
                    </a:cxn>
                    <a:cxn ang="0">
                      <a:pos x="162" y="44"/>
                    </a:cxn>
                    <a:cxn ang="0">
                      <a:pos x="168" y="46"/>
                    </a:cxn>
                    <a:cxn ang="0">
                      <a:pos x="171" y="49"/>
                    </a:cxn>
                  </a:cxnLst>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w="9525">
                  <a:noFill/>
                </a:ln>
              </p:spPr>
              <p:txBody>
                <a:bodyPr/>
                <a:p>
                  <a:endParaRPr lang="zh-CN" altLang="en-US"/>
                </a:p>
              </p:txBody>
            </p:sp>
            <p:sp>
              <p:nvSpPr>
                <p:cNvPr id="1055" name="Freeform 31"/>
                <p:cNvSpPr/>
                <p:nvPr/>
              </p:nvSpPr>
              <p:spPr>
                <a:xfrm>
                  <a:off x="1706" y="1555"/>
                  <a:ext cx="178" cy="21"/>
                </a:xfrm>
                <a:custGeom>
                  <a:avLst/>
                  <a:gdLst/>
                  <a:ahLst/>
                  <a:cxnLst>
                    <a:cxn ang="0">
                      <a:pos x="177" y="20"/>
                    </a:cxn>
                    <a:cxn ang="0">
                      <a:pos x="172" y="18"/>
                    </a:cxn>
                    <a:cxn ang="0">
                      <a:pos x="167" y="16"/>
                    </a:cxn>
                    <a:cxn ang="0">
                      <a:pos x="162" y="13"/>
                    </a:cxn>
                    <a:cxn ang="0">
                      <a:pos x="156" y="12"/>
                    </a:cxn>
                    <a:cxn ang="0">
                      <a:pos x="150" y="10"/>
                    </a:cxn>
                    <a:cxn ang="0">
                      <a:pos x="142" y="6"/>
                    </a:cxn>
                    <a:cxn ang="0">
                      <a:pos x="135" y="3"/>
                    </a:cxn>
                    <a:cxn ang="0">
                      <a:pos x="129" y="2"/>
                    </a:cxn>
                    <a:cxn ang="0">
                      <a:pos x="121" y="3"/>
                    </a:cxn>
                    <a:cxn ang="0">
                      <a:pos x="111" y="5"/>
                    </a:cxn>
                    <a:cxn ang="0">
                      <a:pos x="107" y="5"/>
                    </a:cxn>
                    <a:cxn ang="0">
                      <a:pos x="94"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5" y="7"/>
                    </a:cxn>
                    <a:cxn ang="0">
                      <a:pos x="109" y="6"/>
                    </a:cxn>
                    <a:cxn ang="0">
                      <a:pos x="121" y="7"/>
                    </a:cxn>
                    <a:cxn ang="0">
                      <a:pos x="130" y="10"/>
                    </a:cxn>
                    <a:cxn ang="0">
                      <a:pos x="139" y="12"/>
                    </a:cxn>
                    <a:cxn ang="0">
                      <a:pos x="149" y="14"/>
                    </a:cxn>
                    <a:cxn ang="0">
                      <a:pos x="160" y="17"/>
                    </a:cxn>
                    <a:cxn ang="0">
                      <a:pos x="168" y="18"/>
                    </a:cxn>
                    <a:cxn ang="0">
                      <a:pos x="177" y="20"/>
                    </a:cxn>
                  </a:cxnLst>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w="9525">
                  <a:noFill/>
                </a:ln>
              </p:spPr>
              <p:txBody>
                <a:bodyPr/>
                <a:p>
                  <a:endParaRPr lang="zh-CN" altLang="en-US"/>
                </a:p>
              </p:txBody>
            </p:sp>
          </p:grpSp>
          <p:sp>
            <p:nvSpPr>
              <p:cNvPr id="1051" name="Freeform 32"/>
              <p:cNvSpPr/>
              <p:nvPr/>
            </p:nvSpPr>
            <p:spPr>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w="9525">
                <a:noFill/>
              </a:ln>
            </p:spPr>
            <p:txBody>
              <a:bodyPr/>
              <a:p>
                <a:endParaRPr lang="zh-CN" altLang="en-US"/>
              </a:p>
            </p:txBody>
          </p:sp>
        </p:grpSp>
        <p:grpSp>
          <p:nvGrpSpPr>
            <p:cNvPr id="1035" name="Group 33"/>
            <p:cNvGrpSpPr/>
            <p:nvPr/>
          </p:nvGrpSpPr>
          <p:grpSpPr>
            <a:xfrm>
              <a:off x="300" y="3360"/>
              <a:ext cx="508" cy="820"/>
              <a:chOff x="1985" y="1201"/>
              <a:chExt cx="508" cy="820"/>
            </a:xfrm>
          </p:grpSpPr>
          <p:grpSp>
            <p:nvGrpSpPr>
              <p:cNvPr id="1036" name="Group 34"/>
              <p:cNvGrpSpPr/>
              <p:nvPr/>
            </p:nvGrpSpPr>
            <p:grpSpPr>
              <a:xfrm>
                <a:off x="2247" y="1201"/>
                <a:ext cx="246" cy="810"/>
                <a:chOff x="2247" y="1201"/>
                <a:chExt cx="246" cy="810"/>
              </a:xfrm>
            </p:grpSpPr>
            <p:sp>
              <p:nvSpPr>
                <p:cNvPr id="1045" name="Freeform 35"/>
                <p:cNvSpPr/>
                <p:nvPr/>
              </p:nvSpPr>
              <p:spPr>
                <a:xfrm>
                  <a:off x="2392" y="1367"/>
                  <a:ext cx="92" cy="636"/>
                </a:xfrm>
                <a:custGeom>
                  <a:avLst/>
                  <a:gdLst/>
                  <a:ahLst/>
                  <a:cxnLst>
                    <a:cxn ang="0">
                      <a:pos x="91" y="295"/>
                    </a:cxn>
                    <a:cxn ang="0">
                      <a:pos x="83" y="424"/>
                    </a:cxn>
                    <a:cxn ang="0">
                      <a:pos x="75" y="527"/>
                    </a:cxn>
                    <a:cxn ang="0">
                      <a:pos x="70" y="604"/>
                    </a:cxn>
                    <a:cxn ang="0">
                      <a:pos x="71" y="635"/>
                    </a:cxn>
                    <a:cxn ang="0">
                      <a:pos x="60" y="635"/>
                    </a:cxn>
                    <a:cxn ang="0">
                      <a:pos x="57" y="590"/>
                    </a:cxn>
                    <a:cxn ang="0">
                      <a:pos x="55" y="522"/>
                    </a:cxn>
                    <a:cxn ang="0">
                      <a:pos x="51" y="460"/>
                    </a:cxn>
                    <a:cxn ang="0">
                      <a:pos x="49" y="413"/>
                    </a:cxn>
                    <a:cxn ang="0">
                      <a:pos x="45" y="344"/>
                    </a:cxn>
                    <a:cxn ang="0">
                      <a:pos x="40" y="284"/>
                    </a:cxn>
                    <a:cxn ang="0">
                      <a:pos x="35" y="232"/>
                    </a:cxn>
                    <a:cxn ang="0">
                      <a:pos x="31" y="176"/>
                    </a:cxn>
                    <a:cxn ang="0">
                      <a:pos x="24" y="121"/>
                    </a:cxn>
                    <a:cxn ang="0">
                      <a:pos x="17" y="74"/>
                    </a:cxn>
                    <a:cxn ang="0">
                      <a:pos x="4" y="28"/>
                    </a:cxn>
                    <a:cxn ang="0">
                      <a:pos x="0" y="10"/>
                    </a:cxn>
                    <a:cxn ang="0">
                      <a:pos x="5" y="0"/>
                    </a:cxn>
                    <a:cxn ang="0">
                      <a:pos x="13" y="18"/>
                    </a:cxn>
                    <a:cxn ang="0">
                      <a:pos x="24" y="61"/>
                    </a:cxn>
                    <a:cxn ang="0">
                      <a:pos x="33" y="104"/>
                    </a:cxn>
                    <a:cxn ang="0">
                      <a:pos x="40" y="150"/>
                    </a:cxn>
                    <a:cxn ang="0">
                      <a:pos x="44" y="207"/>
                    </a:cxn>
                    <a:cxn ang="0">
                      <a:pos x="48" y="262"/>
                    </a:cxn>
                    <a:cxn ang="0">
                      <a:pos x="55" y="336"/>
                    </a:cxn>
                    <a:cxn ang="0">
                      <a:pos x="59" y="397"/>
                    </a:cxn>
                    <a:cxn ang="0">
                      <a:pos x="61" y="446"/>
                    </a:cxn>
                    <a:cxn ang="0">
                      <a:pos x="63" y="496"/>
                    </a:cxn>
                    <a:cxn ang="0">
                      <a:pos x="68" y="548"/>
                    </a:cxn>
                    <a:cxn ang="0">
                      <a:pos x="73" y="459"/>
                    </a:cxn>
                    <a:cxn ang="0">
                      <a:pos x="80" y="375"/>
                    </a:cxn>
                    <a:cxn ang="0">
                      <a:pos x="91" y="295"/>
                    </a:cxn>
                  </a:cxnLst>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w="9525">
                  <a:noFill/>
                </a:ln>
              </p:spPr>
              <p:txBody>
                <a:bodyPr/>
                <a:p>
                  <a:endParaRPr lang="zh-CN" altLang="en-US"/>
                </a:p>
              </p:txBody>
            </p:sp>
            <p:sp>
              <p:nvSpPr>
                <p:cNvPr id="1046" name="Freeform 36"/>
                <p:cNvSpPr/>
                <p:nvPr/>
              </p:nvSpPr>
              <p:spPr>
                <a:xfrm>
                  <a:off x="2246" y="1201"/>
                  <a:ext cx="247" cy="466"/>
                </a:xfrm>
                <a:custGeom>
                  <a:avLst/>
                  <a:gdLst/>
                  <a:ahLst/>
                  <a:cxnLst>
                    <a:cxn ang="0">
                      <a:pos x="137" y="67"/>
                    </a:cxn>
                    <a:cxn ang="0">
                      <a:pos x="105" y="12"/>
                    </a:cxn>
                    <a:cxn ang="0">
                      <a:pos x="55" y="1"/>
                    </a:cxn>
                    <a:cxn ang="0">
                      <a:pos x="58" y="12"/>
                    </a:cxn>
                    <a:cxn ang="0">
                      <a:pos x="96" y="39"/>
                    </a:cxn>
                    <a:cxn ang="0">
                      <a:pos x="131" y="134"/>
                    </a:cxn>
                    <a:cxn ang="0">
                      <a:pos x="73" y="85"/>
                    </a:cxn>
                    <a:cxn ang="0">
                      <a:pos x="32" y="75"/>
                    </a:cxn>
                    <a:cxn ang="0">
                      <a:pos x="7" y="103"/>
                    </a:cxn>
                    <a:cxn ang="0">
                      <a:pos x="38" y="103"/>
                    </a:cxn>
                    <a:cxn ang="0">
                      <a:pos x="108" y="129"/>
                    </a:cxn>
                    <a:cxn ang="0">
                      <a:pos x="104" y="146"/>
                    </a:cxn>
                    <a:cxn ang="0">
                      <a:pos x="92" y="171"/>
                    </a:cxn>
                    <a:cxn ang="0">
                      <a:pos x="127"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5" y="236"/>
                    </a:cxn>
                    <a:cxn ang="0">
                      <a:pos x="126" y="214"/>
                    </a:cxn>
                    <a:cxn ang="0">
                      <a:pos x="118" y="323"/>
                    </a:cxn>
                    <a:cxn ang="0">
                      <a:pos x="139" y="439"/>
                    </a:cxn>
                    <a:cxn ang="0">
                      <a:pos x="129" y="313"/>
                    </a:cxn>
                    <a:cxn ang="0">
                      <a:pos x="128" y="223"/>
                    </a:cxn>
                    <a:cxn ang="0">
                      <a:pos x="148" y="189"/>
                    </a:cxn>
                    <a:cxn ang="0">
                      <a:pos x="189" y="298"/>
                    </a:cxn>
                    <a:cxn ang="0">
                      <a:pos x="224" y="411"/>
                    </a:cxn>
                    <a:cxn ang="0">
                      <a:pos x="194" y="292"/>
                    </a:cxn>
                    <a:cxn ang="0">
                      <a:pos x="161" y="190"/>
                    </a:cxn>
                    <a:cxn ang="0">
                      <a:pos x="165" y="121"/>
                    </a:cxn>
                    <a:cxn ang="0">
                      <a:pos x="195" y="130"/>
                    </a:cxn>
                    <a:cxn ang="0">
                      <a:pos x="241" y="125"/>
                    </a:cxn>
                    <a:cxn ang="0">
                      <a:pos x="217" y="122"/>
                    </a:cxn>
                    <a:cxn ang="0">
                      <a:pos x="164" y="144"/>
                    </a:cxn>
                    <a:cxn ang="0">
                      <a:pos x="195" y="109"/>
                    </a:cxn>
                    <a:cxn ang="0">
                      <a:pos x="245" y="101"/>
                    </a:cxn>
                    <a:cxn ang="0">
                      <a:pos x="230" y="88"/>
                    </a:cxn>
                    <a:cxn ang="0">
                      <a:pos x="164" y="138"/>
                    </a:cxn>
                    <a:cxn ang="0">
                      <a:pos x="173" y="99"/>
                    </a:cxn>
                    <a:cxn ang="0">
                      <a:pos x="227" y="61"/>
                    </a:cxn>
                    <a:cxn ang="0">
                      <a:pos x="189" y="82"/>
                    </a:cxn>
                    <a:cxn ang="0">
                      <a:pos x="148" y="109"/>
                    </a:cxn>
                  </a:cxnLst>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w="9525">
                  <a:noFill/>
                </a:ln>
              </p:spPr>
              <p:txBody>
                <a:bodyPr/>
                <a:p>
                  <a:endParaRPr lang="zh-CN" altLang="en-US"/>
                </a:p>
              </p:txBody>
            </p:sp>
          </p:grpSp>
          <p:grpSp>
            <p:nvGrpSpPr>
              <p:cNvPr id="1037" name="Group 37"/>
              <p:cNvGrpSpPr/>
              <p:nvPr/>
            </p:nvGrpSpPr>
            <p:grpSpPr>
              <a:xfrm>
                <a:off x="1985" y="1419"/>
                <a:ext cx="465" cy="602"/>
                <a:chOff x="1985" y="1419"/>
                <a:chExt cx="465" cy="602"/>
              </a:xfrm>
            </p:grpSpPr>
            <p:sp>
              <p:nvSpPr>
                <p:cNvPr id="1038" name="Freeform 38"/>
                <p:cNvSpPr/>
                <p:nvPr/>
              </p:nvSpPr>
              <p:spPr>
                <a:xfrm>
                  <a:off x="2163" y="1525"/>
                  <a:ext cx="131" cy="496"/>
                </a:xfrm>
                <a:custGeom>
                  <a:avLst/>
                  <a:gdLst/>
                  <a:ahLst/>
                  <a:cxnLst>
                    <a:cxn ang="0">
                      <a:pos x="130" y="230"/>
                    </a:cxn>
                    <a:cxn ang="0">
                      <a:pos x="119" y="330"/>
                    </a:cxn>
                    <a:cxn ang="0">
                      <a:pos x="108" y="411"/>
                    </a:cxn>
                    <a:cxn ang="0">
                      <a:pos x="101" y="471"/>
                    </a:cxn>
                    <a:cxn ang="0">
                      <a:pos x="102" y="495"/>
                    </a:cxn>
                    <a:cxn ang="0">
                      <a:pos x="87" y="495"/>
                    </a:cxn>
                    <a:cxn ang="0">
                      <a:pos x="82" y="460"/>
                    </a:cxn>
                    <a:cxn ang="0">
                      <a:pos x="80" y="408"/>
                    </a:cxn>
                    <a:cxn ang="0">
                      <a:pos x="74" y="358"/>
                    </a:cxn>
                    <a:cxn ang="0">
                      <a:pos x="71"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70" y="204"/>
                    </a:cxn>
                    <a:cxn ang="0">
                      <a:pos x="78" y="262"/>
                    </a:cxn>
                    <a:cxn ang="0">
                      <a:pos x="85" y="309"/>
                    </a:cxn>
                    <a:cxn ang="0">
                      <a:pos x="88" y="347"/>
                    </a:cxn>
                    <a:cxn ang="0">
                      <a:pos x="91" y="386"/>
                    </a:cxn>
                    <a:cxn ang="0">
                      <a:pos x="97" y="427"/>
                    </a:cxn>
                    <a:cxn ang="0">
                      <a:pos x="105" y="357"/>
                    </a:cxn>
                    <a:cxn ang="0">
                      <a:pos x="115" y="292"/>
                    </a:cxn>
                    <a:cxn ang="0">
                      <a:pos x="130" y="230"/>
                    </a:cxn>
                  </a:cxnLst>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w="9525">
                  <a:noFill/>
                </a:ln>
              </p:spPr>
              <p:txBody>
                <a:bodyPr/>
                <a:p>
                  <a:endParaRPr lang="zh-CN" altLang="en-US"/>
                </a:p>
              </p:txBody>
            </p:sp>
            <p:sp>
              <p:nvSpPr>
                <p:cNvPr id="1039" name="Freeform 39"/>
                <p:cNvSpPr/>
                <p:nvPr/>
              </p:nvSpPr>
              <p:spPr>
                <a:xfrm>
                  <a:off x="2205" y="1598"/>
                  <a:ext cx="250" cy="366"/>
                </a:xfrm>
                <a:custGeom>
                  <a:avLst/>
                  <a:gdLst/>
                  <a:ahLst/>
                  <a:cxnLst>
                    <a:cxn ang="0">
                      <a:pos x="66" y="59"/>
                    </a:cxn>
                    <a:cxn ang="0">
                      <a:pos x="73" y="45"/>
                    </a:cxn>
                    <a:cxn ang="0">
                      <a:pos x="70" y="5"/>
                    </a:cxn>
                    <a:cxn ang="0">
                      <a:pos x="70" y="5"/>
                    </a:cxn>
                    <a:cxn ang="0">
                      <a:pos x="70" y="5"/>
                    </a:cxn>
                    <a:cxn ang="0">
                      <a:pos x="70" y="5"/>
                    </a:cxn>
                    <a:cxn ang="0">
                      <a:pos x="70" y="5"/>
                    </a:cxn>
                    <a:cxn ang="0">
                      <a:pos x="76" y="2"/>
                    </a:cxn>
                    <a:cxn ang="0">
                      <a:pos x="90" y="67"/>
                    </a:cxn>
                    <a:cxn ang="0">
                      <a:pos x="103" y="40"/>
                    </a:cxn>
                    <a:cxn ang="0">
                      <a:pos x="110" y="5"/>
                    </a:cxn>
                    <a:cxn ang="0">
                      <a:pos x="114" y="5"/>
                    </a:cxn>
                    <a:cxn ang="0">
                      <a:pos x="112" y="5"/>
                    </a:cxn>
                    <a:cxn ang="0">
                      <a:pos x="114" y="5"/>
                    </a:cxn>
                    <a:cxn ang="0">
                      <a:pos x="111" y="5"/>
                    </a:cxn>
                    <a:cxn ang="0">
                      <a:pos x="112" y="5"/>
                    </a:cxn>
                    <a:cxn ang="0">
                      <a:pos x="115" y="48"/>
                    </a:cxn>
                    <a:cxn ang="0">
                      <a:pos x="121" y="90"/>
                    </a:cxn>
                    <a:cxn ang="0">
                      <a:pos x="152" y="81"/>
                    </a:cxn>
                    <a:cxn ang="0">
                      <a:pos x="192" y="83"/>
                    </a:cxn>
                    <a:cxn ang="0">
                      <a:pos x="224" y="106"/>
                    </a:cxn>
                    <a:cxn ang="0">
                      <a:pos x="249" y="158"/>
                    </a:cxn>
                    <a:cxn ang="0">
                      <a:pos x="218" y="150"/>
                    </a:cxn>
                    <a:cxn ang="0">
                      <a:pos x="187" y="134"/>
                    </a:cxn>
                    <a:cxn ang="0">
                      <a:pos x="144" y="124"/>
                    </a:cxn>
                    <a:cxn ang="0">
                      <a:pos x="117" y="128"/>
                    </a:cxn>
                    <a:cxn ang="0">
                      <a:pos x="133" y="153"/>
                    </a:cxn>
                    <a:cxn ang="0">
                      <a:pos x="168" y="169"/>
                    </a:cxn>
                    <a:cxn ang="0">
                      <a:pos x="204" y="179"/>
                    </a:cxn>
                    <a:cxn ang="0">
                      <a:pos x="231" y="217"/>
                    </a:cxn>
                    <a:cxn ang="0">
                      <a:pos x="245" y="268"/>
                    </a:cxn>
                    <a:cxn ang="0">
                      <a:pos x="212" y="236"/>
                    </a:cxn>
                    <a:cxn ang="0">
                      <a:pos x="178" y="203"/>
                    </a:cxn>
                    <a:cxn ang="0">
                      <a:pos x="145" y="176"/>
                    </a:cxn>
                    <a:cxn ang="0">
                      <a:pos x="121" y="163"/>
                    </a:cxn>
                    <a:cxn ang="0">
                      <a:pos x="106" y="189"/>
                    </a:cxn>
                    <a:cxn ang="0">
                      <a:pos x="126" y="250"/>
                    </a:cxn>
                    <a:cxn ang="0">
                      <a:pos x="144" y="319"/>
                    </a:cxn>
                    <a:cxn ang="0">
                      <a:pos x="124" y="335"/>
                    </a:cxn>
                    <a:cxn ang="0">
                      <a:pos x="104" y="241"/>
                    </a:cxn>
                    <a:cxn ang="0">
                      <a:pos x="85" y="183"/>
                    </a:cxn>
                    <a:cxn ang="0">
                      <a:pos x="80" y="201"/>
                    </a:cxn>
                    <a:cxn ang="0">
                      <a:pos x="81" y="190"/>
                    </a:cxn>
                    <a:cxn ang="0">
                      <a:pos x="76" y="211"/>
                    </a:cxn>
                    <a:cxn ang="0">
                      <a:pos x="56" y="263"/>
                    </a:cxn>
                    <a:cxn ang="0">
                      <a:pos x="35" y="329"/>
                    </a:cxn>
                    <a:cxn ang="0">
                      <a:pos x="31" y="311"/>
                    </a:cxn>
                    <a:cxn ang="0">
                      <a:pos x="41" y="255"/>
                    </a:cxn>
                    <a:cxn ang="0">
                      <a:pos x="64" y="193"/>
                    </a:cxn>
                    <a:cxn ang="0">
                      <a:pos x="90" y="146"/>
                    </a:cxn>
                    <a:cxn ang="0">
                      <a:pos x="71" y="142"/>
                    </a:cxn>
                    <a:cxn ang="0">
                      <a:pos x="44" y="193"/>
                    </a:cxn>
                    <a:cxn ang="0">
                      <a:pos x="20" y="248"/>
                    </a:cxn>
                    <a:cxn ang="0">
                      <a:pos x="2" y="284"/>
                    </a:cxn>
                    <a:cxn ang="0">
                      <a:pos x="14" y="234"/>
                    </a:cxn>
                    <a:cxn ang="0">
                      <a:pos x="40" y="183"/>
                    </a:cxn>
                    <a:cxn ang="0">
                      <a:pos x="76" y="133"/>
                    </a:cxn>
                    <a:cxn ang="0">
                      <a:pos x="68" y="101"/>
                    </a:cxn>
                    <a:cxn ang="0">
                      <a:pos x="40" y="60"/>
                    </a:cxn>
                    <a:cxn ang="0">
                      <a:pos x="12" y="12"/>
                    </a:cxn>
                    <a:cxn ang="0">
                      <a:pos x="15" y="5"/>
                    </a:cxn>
                    <a:cxn ang="0">
                      <a:pos x="29" y="5"/>
                    </a:cxn>
                    <a:cxn ang="0">
                      <a:pos x="34" y="10"/>
                    </a:cxn>
                  </a:cxnLst>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w="9525">
                  <a:noFill/>
                </a:ln>
              </p:spPr>
              <p:txBody>
                <a:bodyPr/>
                <a:p>
                  <a:endParaRPr lang="zh-CN" altLang="en-US"/>
                </a:p>
              </p:txBody>
            </p:sp>
            <p:grpSp>
              <p:nvGrpSpPr>
                <p:cNvPr id="1040" name="Group 40"/>
                <p:cNvGrpSpPr/>
                <p:nvPr/>
              </p:nvGrpSpPr>
              <p:grpSpPr>
                <a:xfrm>
                  <a:off x="1985" y="1419"/>
                  <a:ext cx="465" cy="349"/>
                  <a:chOff x="1985" y="1419"/>
                  <a:chExt cx="465" cy="349"/>
                </a:xfrm>
              </p:grpSpPr>
              <p:sp>
                <p:nvSpPr>
                  <p:cNvPr id="1041" name="Freeform 41"/>
                  <p:cNvSpPr/>
                  <p:nvPr/>
                </p:nvSpPr>
                <p:spPr>
                  <a:xfrm>
                    <a:off x="2030" y="1411"/>
                    <a:ext cx="443" cy="332"/>
                  </a:xfrm>
                  <a:custGeom>
                    <a:avLst/>
                    <a:gdLst/>
                    <a:ahLst/>
                    <a:cxnLst>
                      <a:cxn ang="0">
                        <a:pos x="168" y="42"/>
                      </a:cxn>
                      <a:cxn ang="0">
                        <a:pos x="204" y="13"/>
                      </a:cxn>
                      <a:cxn ang="0">
                        <a:pos x="246" y="2"/>
                      </a:cxn>
                      <a:cxn ang="0">
                        <a:pos x="294" y="2"/>
                      </a:cxn>
                      <a:cxn ang="0">
                        <a:pos x="306" y="6"/>
                      </a:cxn>
                      <a:cxn ang="0">
                        <a:pos x="274" y="14"/>
                      </a:cxn>
                      <a:cxn ang="0">
                        <a:pos x="237" y="25"/>
                      </a:cxn>
                      <a:cxn ang="0">
                        <a:pos x="196" y="53"/>
                      </a:cxn>
                      <a:cxn ang="0">
                        <a:pos x="193" y="91"/>
                      </a:cxn>
                      <a:cxn ang="0">
                        <a:pos x="253" y="67"/>
                      </a:cxn>
                      <a:cxn ang="0">
                        <a:pos x="304" y="65"/>
                      </a:cxn>
                      <a:cxn ang="0">
                        <a:pos x="357" y="70"/>
                      </a:cxn>
                      <a:cxn ang="0">
                        <a:pos x="419" y="76"/>
                      </a:cxn>
                      <a:cxn ang="0">
                        <a:pos x="420" y="77"/>
                      </a:cxn>
                      <a:cxn ang="0">
                        <a:pos x="360" y="80"/>
                      </a:cxn>
                      <a:cxn ang="0">
                        <a:pos x="304" y="81"/>
                      </a:cxn>
                      <a:cxn ang="0">
                        <a:pos x="255" y="88"/>
                      </a:cxn>
                      <a:cxn ang="0">
                        <a:pos x="201" y="100"/>
                      </a:cxn>
                      <a:cxn ang="0">
                        <a:pos x="224" y="120"/>
                      </a:cxn>
                      <a:cxn ang="0">
                        <a:pos x="239" y="139"/>
                      </a:cxn>
                      <a:cxn ang="0">
                        <a:pos x="185" y="121"/>
                      </a:cxn>
                      <a:cxn ang="0">
                        <a:pos x="174" y="131"/>
                      </a:cxn>
                      <a:cxn ang="0">
                        <a:pos x="233" y="141"/>
                      </a:cxn>
                      <a:cxn ang="0">
                        <a:pos x="284" y="153"/>
                      </a:cxn>
                      <a:cxn ang="0">
                        <a:pos x="323" y="184"/>
                      </a:cxn>
                      <a:cxn ang="0">
                        <a:pos x="353" y="227"/>
                      </a:cxn>
                      <a:cxn ang="0">
                        <a:pos x="347" y="235"/>
                      </a:cxn>
                      <a:cxn ang="0">
                        <a:pos x="306" y="208"/>
                      </a:cxn>
                      <a:cxn ang="0">
                        <a:pos x="262" y="177"/>
                      </a:cxn>
                      <a:cxn ang="0">
                        <a:pos x="213" y="157"/>
                      </a:cxn>
                      <a:cxn ang="0">
                        <a:pos x="182" y="151"/>
                      </a:cxn>
                      <a:cxn ang="0">
                        <a:pos x="207" y="184"/>
                      </a:cxn>
                      <a:cxn ang="0">
                        <a:pos x="239" y="227"/>
                      </a:cxn>
                      <a:cxn ang="0">
                        <a:pos x="257" y="267"/>
                      </a:cxn>
                      <a:cxn ang="0">
                        <a:pos x="256" y="305"/>
                      </a:cxn>
                      <a:cxn ang="0">
                        <a:pos x="234" y="264"/>
                      </a:cxn>
                      <a:cxn ang="0">
                        <a:pos x="210" y="219"/>
                      </a:cxn>
                      <a:cxn ang="0">
                        <a:pos x="182" y="180"/>
                      </a:cxn>
                      <a:cxn ang="0">
                        <a:pos x="158" y="145"/>
                      </a:cxn>
                      <a:cxn ang="0">
                        <a:pos x="115" y="165"/>
                      </a:cxn>
                      <a:cxn ang="0">
                        <a:pos x="81" y="214"/>
                      </a:cxn>
                      <a:cxn ang="0">
                        <a:pos x="52" y="265"/>
                      </a:cxn>
                      <a:cxn ang="0">
                        <a:pos x="19" y="312"/>
                      </a:cxn>
                      <a:cxn ang="0">
                        <a:pos x="8" y="307"/>
                      </a:cxn>
                      <a:cxn ang="0">
                        <a:pos x="47" y="247"/>
                      </a:cxn>
                      <a:cxn ang="0">
                        <a:pos x="82" y="202"/>
                      </a:cxn>
                      <a:cxn ang="0">
                        <a:pos x="113" y="157"/>
                      </a:cxn>
                      <a:cxn ang="0">
                        <a:pos x="139" y="122"/>
                      </a:cxn>
                      <a:cxn ang="0">
                        <a:pos x="100" y="80"/>
                      </a:cxn>
                      <a:cxn ang="0">
                        <a:pos x="44" y="58"/>
                      </a:cxn>
                      <a:cxn ang="0">
                        <a:pos x="20" y="46"/>
                      </a:cxn>
                      <a:cxn ang="0">
                        <a:pos x="63" y="59"/>
                      </a:cxn>
                      <a:cxn ang="0">
                        <a:pos x="122" y="88"/>
                      </a:cxn>
                    </a:cxnLst>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w="9525">
                    <a:noFill/>
                  </a:ln>
                </p:spPr>
                <p:txBody>
                  <a:bodyPr/>
                  <a:p>
                    <a:endParaRPr lang="zh-CN" altLang="en-US"/>
                  </a:p>
                </p:txBody>
              </p:sp>
              <p:sp>
                <p:nvSpPr>
                  <p:cNvPr id="3" name="Freeform 42"/>
                  <p:cNvSpPr/>
                  <p:nvPr/>
                </p:nvSpPr>
                <p:spPr>
                  <a:xfrm>
                    <a:off x="2175" y="1587"/>
                    <a:ext cx="39" cy="181"/>
                  </a:xfrm>
                  <a:custGeom>
                    <a:avLst/>
                    <a:gdLst/>
                    <a:ahLst/>
                    <a:cxnLst>
                      <a:cxn ang="0">
                        <a:pos x="21" y="0"/>
                      </a:cxn>
                      <a:cxn ang="0">
                        <a:pos x="25" y="8"/>
                      </a:cxn>
                      <a:cxn ang="0">
                        <a:pos x="28" y="14"/>
                      </a:cxn>
                      <a:cxn ang="0">
                        <a:pos x="34" y="22"/>
                      </a:cxn>
                      <a:cxn ang="0">
                        <a:pos x="36" y="30"/>
                      </a:cxn>
                      <a:cxn ang="0">
                        <a:pos x="37" y="41"/>
                      </a:cxn>
                      <a:cxn ang="0">
                        <a:pos x="37" y="53"/>
                      </a:cxn>
                      <a:cxn ang="0">
                        <a:pos x="38" y="61"/>
                      </a:cxn>
                      <a:cxn ang="0">
                        <a:pos x="37" y="70"/>
                      </a:cxn>
                      <a:cxn ang="0">
                        <a:pos x="36" y="81"/>
                      </a:cxn>
                      <a:cxn ang="0">
                        <a:pos x="34" y="91"/>
                      </a:cxn>
                      <a:cxn ang="0">
                        <a:pos x="31" y="106"/>
                      </a:cxn>
                      <a:cxn ang="0">
                        <a:pos x="29" y="114"/>
                      </a:cxn>
                      <a:cxn ang="0">
                        <a:pos x="24"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1" y="67"/>
                      </a:cxn>
                      <a:cxn ang="0">
                        <a:pos x="22" y="57"/>
                      </a:cxn>
                      <a:cxn ang="0">
                        <a:pos x="23" y="49"/>
                      </a:cxn>
                      <a:cxn ang="0">
                        <a:pos x="24" y="39"/>
                      </a:cxn>
                      <a:cxn ang="0">
                        <a:pos x="24" y="28"/>
                      </a:cxn>
                      <a:cxn ang="0">
                        <a:pos x="24" y="14"/>
                      </a:cxn>
                      <a:cxn ang="0">
                        <a:pos x="23" y="8"/>
                      </a:cxn>
                      <a:cxn ang="0">
                        <a:pos x="21" y="0"/>
                      </a:cxn>
                    </a:cxnLst>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w="9525">
                    <a:noFill/>
                  </a:ln>
                </p:spPr>
                <p:txBody>
                  <a:bodyPr/>
                  <a:p>
                    <a:endParaRPr lang="zh-CN" altLang="en-US"/>
                  </a:p>
                </p:txBody>
              </p:sp>
              <p:sp>
                <p:nvSpPr>
                  <p:cNvPr id="1043" name="Freeform 43"/>
                  <p:cNvSpPr/>
                  <p:nvPr/>
                </p:nvSpPr>
                <p:spPr>
                  <a:xfrm>
                    <a:off x="1991" y="1486"/>
                    <a:ext cx="169" cy="48"/>
                  </a:xfrm>
                  <a:custGeom>
                    <a:avLst/>
                    <a:gdLst/>
                    <a:ahLst/>
                    <a:cxnLst>
                      <a:cxn ang="0">
                        <a:pos x="168" y="47"/>
                      </a:cxn>
                      <a:cxn ang="0">
                        <a:pos x="165" y="38"/>
                      </a:cxn>
                      <a:cxn ang="0">
                        <a:pos x="161" y="31"/>
                      </a:cxn>
                      <a:cxn ang="0">
                        <a:pos x="158" y="30"/>
                      </a:cxn>
                      <a:cxn ang="0">
                        <a:pos x="151" y="28"/>
                      </a:cxn>
                      <a:cxn ang="0">
                        <a:pos x="145" y="26"/>
                      </a:cxn>
                      <a:cxn ang="0">
                        <a:pos x="138" y="28"/>
                      </a:cxn>
                      <a:cxn ang="0">
                        <a:pos x="131" y="29"/>
                      </a:cxn>
                      <a:cxn ang="0">
                        <a:pos x="122" y="25"/>
                      </a:cxn>
                      <a:cxn ang="0">
                        <a:pos x="110" y="21"/>
                      </a:cxn>
                      <a:cxn ang="0">
                        <a:pos x="99" y="17"/>
                      </a:cxn>
                      <a:cxn ang="0">
                        <a:pos x="92"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90" y="16"/>
                      </a:cxn>
                      <a:cxn ang="0">
                        <a:pos x="99" y="18"/>
                      </a:cxn>
                      <a:cxn ang="0">
                        <a:pos x="107" y="22"/>
                      </a:cxn>
                      <a:cxn ang="0">
                        <a:pos x="115" y="26"/>
                      </a:cxn>
                      <a:cxn ang="0">
                        <a:pos x="124" y="30"/>
                      </a:cxn>
                      <a:cxn ang="0">
                        <a:pos x="128" y="30"/>
                      </a:cxn>
                      <a:cxn ang="0">
                        <a:pos x="132" y="30"/>
                      </a:cxn>
                      <a:cxn ang="0">
                        <a:pos x="138" y="33"/>
                      </a:cxn>
                      <a:cxn ang="0">
                        <a:pos x="145" y="36"/>
                      </a:cxn>
                      <a:cxn ang="0">
                        <a:pos x="151" y="38"/>
                      </a:cxn>
                      <a:cxn ang="0">
                        <a:pos x="159" y="42"/>
                      </a:cxn>
                      <a:cxn ang="0">
                        <a:pos x="165" y="45"/>
                      </a:cxn>
                      <a:cxn ang="0">
                        <a:pos x="168" y="47"/>
                      </a:cxn>
                    </a:cxnLst>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w="9525">
                    <a:noFill/>
                  </a:ln>
                </p:spPr>
                <p:txBody>
                  <a:bodyPr/>
                  <a:p>
                    <a:endParaRPr lang="zh-CN" altLang="en-US"/>
                  </a:p>
                </p:txBody>
              </p:sp>
              <p:sp>
                <p:nvSpPr>
                  <p:cNvPr id="1044" name="Freeform 44"/>
                  <p:cNvSpPr/>
                  <p:nvPr/>
                </p:nvSpPr>
                <p:spPr>
                  <a:xfrm>
                    <a:off x="1985" y="1506"/>
                    <a:ext cx="172" cy="20"/>
                  </a:xfrm>
                  <a:custGeom>
                    <a:avLst/>
                    <a:gdLst/>
                    <a:ahLst/>
                    <a:cxnLst>
                      <a:cxn ang="0">
                        <a:pos x="171" y="19"/>
                      </a:cxn>
                      <a:cxn ang="0">
                        <a:pos x="166" y="17"/>
                      </a:cxn>
                      <a:cxn ang="0">
                        <a:pos x="162" y="15"/>
                      </a:cxn>
                      <a:cxn ang="0">
                        <a:pos x="156" y="13"/>
                      </a:cxn>
                      <a:cxn ang="0">
                        <a:pos x="151" y="11"/>
                      </a:cxn>
                      <a:cxn ang="0">
                        <a:pos x="145" y="9"/>
                      </a:cxn>
                      <a:cxn ang="0">
                        <a:pos x="137" y="6"/>
                      </a:cxn>
                      <a:cxn ang="0">
                        <a:pos x="130" y="2"/>
                      </a:cxn>
                      <a:cxn ang="0">
                        <a:pos x="124" y="2"/>
                      </a:cxn>
                      <a:cxn ang="0">
                        <a:pos x="117" y="3"/>
                      </a:cxn>
                      <a:cxn ang="0">
                        <a:pos x="107" y="5"/>
                      </a:cxn>
                      <a:cxn ang="0">
                        <a:pos x="102" y="5"/>
                      </a:cxn>
                      <a:cxn ang="0">
                        <a:pos x="90"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1" y="6"/>
                      </a:cxn>
                      <a:cxn ang="0">
                        <a:pos x="105" y="6"/>
                      </a:cxn>
                      <a:cxn ang="0">
                        <a:pos x="117" y="7"/>
                      </a:cxn>
                      <a:cxn ang="0">
                        <a:pos x="125" y="9"/>
                      </a:cxn>
                      <a:cxn ang="0">
                        <a:pos x="134" y="11"/>
                      </a:cxn>
                      <a:cxn ang="0">
                        <a:pos x="144" y="13"/>
                      </a:cxn>
                      <a:cxn ang="0">
                        <a:pos x="154" y="16"/>
                      </a:cxn>
                      <a:cxn ang="0">
                        <a:pos x="162" y="17"/>
                      </a:cxn>
                      <a:cxn ang="0">
                        <a:pos x="171" y="19"/>
                      </a:cxn>
                    </a:cxnLst>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w="9525">
                    <a:noFill/>
                  </a:ln>
                </p:spPr>
                <p:txBody>
                  <a:bodyPr/>
                  <a:p>
                    <a:endParaRPr lang="zh-CN" altLang="en-US"/>
                  </a:p>
                </p:txBody>
              </p:sp>
            </p:grpSp>
          </p:grpSp>
        </p:grpSp>
      </p:grpSp>
      <p:sp>
        <p:nvSpPr>
          <p:cNvPr id="1032" name="Freeform 45"/>
          <p:cNvSpPr/>
          <p:nvPr userDrawn="1"/>
        </p:nvSpPr>
        <p:spPr>
          <a:xfrm>
            <a:off x="8609013" y="188913"/>
            <a:ext cx="390525" cy="149225"/>
          </a:xfrm>
          <a:custGeom>
            <a:avLst/>
            <a:gdLst/>
            <a:ahLst/>
            <a:cxnLst>
              <a:cxn ang="0">
                <a:pos x="11113" y="82550"/>
              </a:cxn>
              <a:cxn ang="0">
                <a:pos x="34925" y="76200"/>
              </a:cxn>
              <a:cxn ang="0">
                <a:pos x="60325" y="76200"/>
              </a:cxn>
              <a:cxn ang="0">
                <a:pos x="84138" y="79375"/>
              </a:cxn>
              <a:cxn ang="0">
                <a:pos x="109538" y="85725"/>
              </a:cxn>
              <a:cxn ang="0">
                <a:pos x="133350" y="93663"/>
              </a:cxn>
              <a:cxn ang="0">
                <a:pos x="157163" y="103188"/>
              </a:cxn>
              <a:cxn ang="0">
                <a:pos x="179388" y="114300"/>
              </a:cxn>
              <a:cxn ang="0">
                <a:pos x="196850" y="104775"/>
              </a:cxn>
              <a:cxn ang="0">
                <a:pos x="215900" y="76200"/>
              </a:cxn>
              <a:cxn ang="0">
                <a:pos x="238125" y="55563"/>
              </a:cxn>
              <a:cxn ang="0">
                <a:pos x="263525" y="38100"/>
              </a:cxn>
              <a:cxn ang="0">
                <a:pos x="290513" y="25400"/>
              </a:cxn>
              <a:cxn ang="0">
                <a:pos x="319088" y="14288"/>
              </a:cxn>
              <a:cxn ang="0">
                <a:pos x="347663" y="7938"/>
              </a:cxn>
              <a:cxn ang="0">
                <a:pos x="376238" y="1588"/>
              </a:cxn>
              <a:cxn ang="0">
                <a:pos x="376238" y="4763"/>
              </a:cxn>
              <a:cxn ang="0">
                <a:pos x="352425" y="17463"/>
              </a:cxn>
              <a:cxn ang="0">
                <a:pos x="328613" y="30163"/>
              </a:cxn>
              <a:cxn ang="0">
                <a:pos x="303213" y="44450"/>
              </a:cxn>
              <a:cxn ang="0">
                <a:pos x="280988" y="61913"/>
              </a:cxn>
              <a:cxn ang="0">
                <a:pos x="258763" y="80963"/>
              </a:cxn>
              <a:cxn ang="0">
                <a:pos x="241300" y="101600"/>
              </a:cxn>
              <a:cxn ang="0">
                <a:pos x="225425" y="125413"/>
              </a:cxn>
              <a:cxn ang="0">
                <a:pos x="214313" y="142875"/>
              </a:cxn>
              <a:cxn ang="0">
                <a:pos x="206375" y="147638"/>
              </a:cxn>
              <a:cxn ang="0">
                <a:pos x="195263" y="142875"/>
              </a:cxn>
              <a:cxn ang="0">
                <a:pos x="184150" y="138113"/>
              </a:cxn>
              <a:cxn ang="0">
                <a:pos x="169863" y="133350"/>
              </a:cxn>
              <a:cxn ang="0">
                <a:pos x="147638" y="123825"/>
              </a:cxn>
              <a:cxn ang="0">
                <a:pos x="125413" y="112713"/>
              </a:cxn>
              <a:cxn ang="0">
                <a:pos x="100013" y="101600"/>
              </a:cxn>
              <a:cxn ang="0">
                <a:pos x="74613" y="92075"/>
              </a:cxn>
              <a:cxn ang="0">
                <a:pos x="49213" y="85725"/>
              </a:cxn>
              <a:cxn ang="0">
                <a:pos x="26988" y="82550"/>
              </a:cxn>
              <a:cxn ang="0">
                <a:pos x="7938" y="84138"/>
              </a:cxn>
            </a:cxnLst>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alpha val="100000"/>
            </a:schemeClr>
          </a:solidFill>
          <a:ln w="9525">
            <a:noFill/>
          </a:ln>
        </p:spPr>
        <p:txBody>
          <a:bodyPr/>
          <a:p>
            <a:endParaRPr lang="zh-CN" altLang="en-US"/>
          </a:p>
        </p:txBody>
      </p:sp>
      <p:sp>
        <p:nvSpPr>
          <p:cNvPr id="1033" name="Freeform 46"/>
          <p:cNvSpPr/>
          <p:nvPr userDrawn="1"/>
        </p:nvSpPr>
        <p:spPr>
          <a:xfrm>
            <a:off x="8243888" y="476250"/>
            <a:ext cx="468312" cy="177800"/>
          </a:xfrm>
          <a:custGeom>
            <a:avLst/>
            <a:gdLst/>
            <a:ahLst/>
            <a:cxnLst>
              <a:cxn ang="0">
                <a:pos x="12700" y="98425"/>
              </a:cxn>
              <a:cxn ang="0">
                <a:pos x="41275" y="90488"/>
              </a:cxn>
              <a:cxn ang="0">
                <a:pos x="71437" y="90488"/>
              </a:cxn>
              <a:cxn ang="0">
                <a:pos x="100012" y="93663"/>
              </a:cxn>
              <a:cxn ang="0">
                <a:pos x="130175" y="101600"/>
              </a:cxn>
              <a:cxn ang="0">
                <a:pos x="158750" y="111125"/>
              </a:cxn>
              <a:cxn ang="0">
                <a:pos x="187325" y="122238"/>
              </a:cxn>
              <a:cxn ang="0">
                <a:pos x="214312" y="134938"/>
              </a:cxn>
              <a:cxn ang="0">
                <a:pos x="234950" y="123825"/>
              </a:cxn>
              <a:cxn ang="0">
                <a:pos x="258762" y="90488"/>
              </a:cxn>
              <a:cxn ang="0">
                <a:pos x="285750" y="65088"/>
              </a:cxn>
              <a:cxn ang="0">
                <a:pos x="315912" y="44450"/>
              </a:cxn>
              <a:cxn ang="0">
                <a:pos x="347662" y="30163"/>
              </a:cxn>
              <a:cxn ang="0">
                <a:pos x="382587" y="15875"/>
              </a:cxn>
              <a:cxn ang="0">
                <a:pos x="415925" y="7938"/>
              </a:cxn>
              <a:cxn ang="0">
                <a:pos x="450850" y="1588"/>
              </a:cxn>
              <a:cxn ang="0">
                <a:pos x="450850" y="4763"/>
              </a:cxn>
              <a:cxn ang="0">
                <a:pos x="422275" y="20638"/>
              </a:cxn>
              <a:cxn ang="0">
                <a:pos x="393700" y="34925"/>
              </a:cxn>
              <a:cxn ang="0">
                <a:pos x="363537" y="52388"/>
              </a:cxn>
              <a:cxn ang="0">
                <a:pos x="336550" y="73025"/>
              </a:cxn>
              <a:cxn ang="0">
                <a:pos x="309562" y="95250"/>
              </a:cxn>
              <a:cxn ang="0">
                <a:pos x="288925" y="120650"/>
              </a:cxn>
              <a:cxn ang="0">
                <a:pos x="269875" y="149225"/>
              </a:cxn>
              <a:cxn ang="0">
                <a:pos x="257175" y="169863"/>
              </a:cxn>
              <a:cxn ang="0">
                <a:pos x="247650" y="176213"/>
              </a:cxn>
              <a:cxn ang="0">
                <a:pos x="233362" y="169863"/>
              </a:cxn>
              <a:cxn ang="0">
                <a:pos x="220662" y="163513"/>
              </a:cxn>
              <a:cxn ang="0">
                <a:pos x="203200" y="158750"/>
              </a:cxn>
              <a:cxn ang="0">
                <a:pos x="176212" y="147638"/>
              </a:cxn>
              <a:cxn ang="0">
                <a:pos x="149225" y="133350"/>
              </a:cxn>
              <a:cxn ang="0">
                <a:pos x="119062" y="120650"/>
              </a:cxn>
              <a:cxn ang="0">
                <a:pos x="88900" y="109538"/>
              </a:cxn>
              <a:cxn ang="0">
                <a:pos x="58737" y="101600"/>
              </a:cxn>
              <a:cxn ang="0">
                <a:pos x="31750" y="98425"/>
              </a:cxn>
              <a:cxn ang="0">
                <a:pos x="9525" y="100013"/>
              </a:cxn>
            </a:cxnLst>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alpha val="100000"/>
            </a:schemeClr>
          </a:solid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3600" b="1">
          <a:solidFill>
            <a:srgbClr val="000000"/>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3600" b="1">
          <a:solidFill>
            <a:srgbClr val="000000"/>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3600" b="1">
          <a:solidFill>
            <a:srgbClr val="000000"/>
          </a:solidFill>
          <a:latin typeface="Times New Roman" panose="02020603050405020304" pitchFamily="18" charset="0"/>
          <a:ea typeface="黑体" panose="02010609060101010101" pitchFamily="49" charset="-122"/>
        </a:defRPr>
      </a:lvl5pPr>
      <a:lvl6pPr marL="457200" algn="l" rtl="0" fontAlgn="base">
        <a:spcBef>
          <a:spcPct val="0"/>
        </a:spcBef>
        <a:spcAft>
          <a:spcPct val="0"/>
        </a:spcAft>
        <a:defRPr sz="3600" b="1">
          <a:solidFill>
            <a:srgbClr val="000000"/>
          </a:solidFill>
          <a:latin typeface="Times New Roman" panose="02020603050405020304" pitchFamily="18" charset="0"/>
          <a:ea typeface="黑体" panose="02010609060101010101" pitchFamily="49" charset="-122"/>
        </a:defRPr>
      </a:lvl6pPr>
      <a:lvl7pPr marL="914400" algn="l" rtl="0" fontAlgn="base">
        <a:spcBef>
          <a:spcPct val="0"/>
        </a:spcBef>
        <a:spcAft>
          <a:spcPct val="0"/>
        </a:spcAft>
        <a:defRPr sz="3600" b="1">
          <a:solidFill>
            <a:srgbClr val="000000"/>
          </a:solidFill>
          <a:latin typeface="Times New Roman" panose="02020603050405020304" pitchFamily="18" charset="0"/>
          <a:ea typeface="黑体" panose="02010609060101010101" pitchFamily="49" charset="-122"/>
        </a:defRPr>
      </a:lvl7pPr>
      <a:lvl8pPr marL="1371600" algn="l" rtl="0" fontAlgn="base">
        <a:spcBef>
          <a:spcPct val="0"/>
        </a:spcBef>
        <a:spcAft>
          <a:spcPct val="0"/>
        </a:spcAft>
        <a:defRPr sz="3600" b="1">
          <a:solidFill>
            <a:srgbClr val="000000"/>
          </a:solidFill>
          <a:latin typeface="Times New Roman" panose="02020603050405020304" pitchFamily="18" charset="0"/>
          <a:ea typeface="黑体" panose="02010609060101010101" pitchFamily="49" charset="-122"/>
        </a:defRPr>
      </a:lvl8pPr>
      <a:lvl9pPr marL="1828800" algn="l" rtl="0" fontAlgn="base">
        <a:spcBef>
          <a:spcPct val="0"/>
        </a:spcBef>
        <a:spcAft>
          <a:spcPct val="0"/>
        </a:spcAft>
        <a:defRPr sz="3600" b="1">
          <a:solidFill>
            <a:srgbClr val="000000"/>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vl6pPr marL="2514600" indent="-228600" algn="l" rtl="0" fontAlgn="base">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6pPr>
      <a:lvl7pPr marL="2971800" indent="-228600" algn="l" rtl="0" fontAlgn="base">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7pPr>
      <a:lvl8pPr marL="3429000" indent="-228600" algn="l" rtl="0" fontAlgn="base">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8pPr>
      <a:lvl9pPr marL="3886200" indent="-228600" algn="l" rtl="0" fontAlgn="base">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8.emf"/><Relationship Id="rId7" Type="http://schemas.openxmlformats.org/officeDocument/2006/relationships/oleObject" Target="../embeddings/oleObject5.bin"/><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5.emf"/><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9.e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6" name="Text Box 8"/>
          <p:cNvSpPr txBox="1">
            <a:spLocks noChangeArrowheads="1"/>
          </p:cNvSpPr>
          <p:nvPr/>
        </p:nvSpPr>
        <p:spPr bwMode="auto">
          <a:xfrm>
            <a:off x="1676400" y="1676400"/>
            <a:ext cx="5715000" cy="1311275"/>
          </a:xfrm>
          <a:prstGeom prst="rect">
            <a:avLst/>
          </a:prstGeom>
          <a:noFill/>
          <a:ln w="9525">
            <a:noFill/>
            <a:miter lim="800000"/>
          </a:ln>
          <a:effectLst/>
        </p:spPr>
        <p:txBody>
          <a:bodyPr>
            <a:spAutoFit/>
          </a:bodyPr>
          <a:lstStyle/>
          <a:p>
            <a:pPr marR="0" algn="ctr" defTabSz="914400" eaLnBrk="0" hangingPunct="0">
              <a:buClrTx/>
              <a:buSzTx/>
              <a:buFontTx/>
              <a:buNone/>
              <a:defRPr/>
            </a:pPr>
            <a:r>
              <a:rPr kumimoji="1" lang="zh-CN" altLang="en-US" sz="8000" kern="1200" cap="none" spc="0" normalizeH="0" baseline="0" noProof="0">
                <a:solidFill>
                  <a:srgbClr val="003399"/>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离 散 数 学</a:t>
            </a:r>
            <a:endParaRPr kumimoji="1" lang="zh-CN" altLang="en-US" sz="8000" kern="1200" cap="none" spc="0" normalizeH="0" baseline="0" noProof="0">
              <a:solidFill>
                <a:srgbClr val="003399"/>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n-cs"/>
            </a:endParaRPr>
          </a:p>
        </p:txBody>
      </p:sp>
      <p:sp>
        <p:nvSpPr>
          <p:cNvPr id="2057" name="Text Box 9"/>
          <p:cNvSpPr txBox="1">
            <a:spLocks noChangeArrowheads="1"/>
          </p:cNvSpPr>
          <p:nvPr/>
        </p:nvSpPr>
        <p:spPr bwMode="auto">
          <a:xfrm>
            <a:off x="533400" y="3429000"/>
            <a:ext cx="8001000" cy="762000"/>
          </a:xfrm>
          <a:prstGeom prst="rect">
            <a:avLst/>
          </a:prstGeom>
          <a:noFill/>
          <a:ln w="9525">
            <a:noFill/>
            <a:miter lim="800000"/>
          </a:ln>
          <a:effectLst/>
        </p:spPr>
        <p:txBody>
          <a:bodyPr>
            <a:spAutoFit/>
          </a:bodyPr>
          <a:lstStyle/>
          <a:p>
            <a:pPr marR="0" algn="ctr" defTabSz="914400" eaLnBrk="0" hangingPunct="0">
              <a:buClrTx/>
              <a:buSzTx/>
              <a:buFontTx/>
              <a:buNone/>
              <a:defRPr/>
            </a:pPr>
            <a:r>
              <a:rPr kumimoji="1" lang="zh-CN" altLang="en-US" sz="4400" b="1" kern="1200" cap="none" spc="0" normalizeH="0" baseline="0" noProof="0">
                <a:solidFill>
                  <a:srgbClr val="0033CC"/>
                </a:solidFill>
                <a:effectLst>
                  <a:outerShdw blurRad="38100" dist="38100" dir="2700000" algn="tl">
                    <a:srgbClr val="C0C0C0"/>
                  </a:outerShdw>
                </a:effectLst>
                <a:latin typeface="华文隶书" panose="02010800040101010101" pitchFamily="2" charset="-122"/>
                <a:ea typeface="华文隶书" panose="02010800040101010101" pitchFamily="2" charset="-122"/>
                <a:cs typeface="+mn-cs"/>
              </a:rPr>
              <a:t>第</a:t>
            </a:r>
            <a:r>
              <a:rPr kumimoji="1" lang="en-US" altLang="zh-CN" sz="4400" b="1" kern="1200" cap="none" spc="0" normalizeH="0" baseline="0" noProof="0">
                <a:solidFill>
                  <a:srgbClr val="0033CC"/>
                </a:solidFill>
                <a:effectLst>
                  <a:outerShdw blurRad="38100" dist="38100" dir="2700000" algn="tl">
                    <a:srgbClr val="C0C0C0"/>
                  </a:outerShdw>
                </a:effectLst>
                <a:latin typeface="Times New Roman" panose="02020603050405020304" pitchFamily="18" charset="0"/>
                <a:ea typeface="华文隶书" panose="02010800040101010101" pitchFamily="2" charset="-122"/>
                <a:cs typeface="+mn-cs"/>
              </a:rPr>
              <a:t>5</a:t>
            </a:r>
            <a:r>
              <a:rPr kumimoji="1" lang="zh-CN" altLang="en-US" sz="4400" b="1" kern="1200" cap="none" spc="0" normalizeH="0" baseline="0" noProof="0">
                <a:solidFill>
                  <a:srgbClr val="0033CC"/>
                </a:solidFill>
                <a:effectLst>
                  <a:outerShdw blurRad="38100" dist="38100" dir="2700000" algn="tl">
                    <a:srgbClr val="C0C0C0"/>
                  </a:outerShdw>
                </a:effectLst>
                <a:latin typeface="华文隶书" panose="02010800040101010101" pitchFamily="2" charset="-122"/>
                <a:ea typeface="华文隶书" panose="02010800040101010101" pitchFamily="2" charset="-122"/>
                <a:cs typeface="+mn-cs"/>
              </a:rPr>
              <a:t>章</a:t>
            </a:r>
            <a:r>
              <a:rPr kumimoji="1" lang="zh-CN" altLang="zh-CN" sz="4400" b="1" kern="1200" cap="none" spc="0" normalizeH="0" baseline="0" noProof="0">
                <a:solidFill>
                  <a:srgbClr val="0033CC"/>
                </a:solidFill>
                <a:effectLst>
                  <a:outerShdw blurRad="38100" dist="38100" dir="2700000" algn="tl">
                    <a:srgbClr val="C0C0C0"/>
                  </a:outerShdw>
                </a:effectLst>
                <a:latin typeface="华文隶书" panose="02010800040101010101" pitchFamily="2" charset="-122"/>
                <a:ea typeface="华文隶书" panose="02010800040101010101" pitchFamily="2" charset="-122"/>
                <a:cs typeface="+mn-cs"/>
              </a:rPr>
              <a:t>一阶逻辑等值演算与推理</a:t>
            </a:r>
            <a:endParaRPr kumimoji="1" lang="en-US" altLang="zh-CN" sz="4400" b="1" kern="1200" cap="none" spc="0" normalizeH="0" baseline="0" noProof="0">
              <a:solidFill>
                <a:srgbClr val="0033CC"/>
              </a:solidFill>
              <a:effectLst>
                <a:outerShdw blurRad="38100" dist="38100" dir="2700000" algn="tl">
                  <a:srgbClr val="C0C0C0"/>
                </a:outerShdw>
              </a:effectLst>
              <a:latin typeface="华文隶书" panose="02010800040101010101" pitchFamily="2" charset="-122"/>
              <a:ea typeface="华文隶书" panose="0201080004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ln/>
        </p:spPr>
        <p:txBody>
          <a:bodyPr vert="horz" wrap="square" lIns="91440" tIns="45720" rIns="91440" bIns="45720" anchor="ctr"/>
          <a:p>
            <a:pPr eaLnBrk="1" hangingPunct="1"/>
            <a:r>
              <a:rPr lang="zh-CN" altLang="en-US" dirty="0">
                <a:solidFill>
                  <a:schemeClr val="tx2"/>
                </a:solidFill>
              </a:rPr>
              <a:t>证明</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A(</a:t>
            </a:r>
            <a:r>
              <a:rPr lang="en-US" altLang="zh-CN" i="1" dirty="0">
                <a:solidFill>
                  <a:schemeClr val="tx2"/>
                </a:solidFill>
              </a:rPr>
              <a:t>x</a:t>
            </a:r>
            <a:r>
              <a:rPr lang="en-US" altLang="zh-CN" dirty="0">
                <a:solidFill>
                  <a:schemeClr val="tx2"/>
                </a:solidFill>
              </a:rPr>
              <a:t>)→B </a:t>
            </a:r>
            <a:r>
              <a:rPr lang="en-US" altLang="zh-CN" dirty="0">
                <a:solidFill>
                  <a:schemeClr val="tx2"/>
                </a:solidFill>
                <a:sym typeface="Symbol" panose="05050102010706020507" pitchFamily="18" charset="2"/>
              </a:rPr>
              <a:t> </a:t>
            </a:r>
            <a:r>
              <a:rPr lang="en-US" altLang="zh-CN" i="1" dirty="0">
                <a:solidFill>
                  <a:schemeClr val="tx2"/>
                </a:solidFill>
              </a:rPr>
              <a:t>x</a:t>
            </a:r>
            <a:r>
              <a:rPr lang="en-US" altLang="zh-CN" dirty="0">
                <a:solidFill>
                  <a:schemeClr val="tx2"/>
                </a:solidFill>
              </a:rPr>
              <a:t> (A(</a:t>
            </a:r>
            <a:r>
              <a:rPr lang="en-US" altLang="zh-CN" i="1" dirty="0">
                <a:solidFill>
                  <a:schemeClr val="tx2"/>
                </a:solidFill>
              </a:rPr>
              <a:t>x</a:t>
            </a:r>
            <a:r>
              <a:rPr lang="en-US" altLang="zh-CN" dirty="0">
                <a:solidFill>
                  <a:schemeClr val="tx2"/>
                </a:solidFill>
              </a:rPr>
              <a:t>)→B)</a:t>
            </a:r>
            <a:endParaRPr lang="zh-CN" altLang="en-US" dirty="0">
              <a:solidFill>
                <a:schemeClr val="tx2"/>
              </a:solidFill>
            </a:endParaRPr>
          </a:p>
        </p:txBody>
      </p:sp>
      <p:sp>
        <p:nvSpPr>
          <p:cNvPr id="148483" name="Rectangle 3"/>
          <p:cNvSpPr>
            <a:spLocks noGrp="1"/>
          </p:cNvSpPr>
          <p:nvPr>
            <p:ph idx="1"/>
          </p:nvPr>
        </p:nvSpPr>
        <p:spPr>
          <a:ln/>
        </p:spPr>
        <p:txBody>
          <a:bodyPr vert="horz" wrap="square" lIns="91440" tIns="45720" rIns="91440" bIns="45720" anchor="t"/>
          <a:p>
            <a:pPr eaLnBrk="1" hangingPunct="1">
              <a:lnSpc>
                <a:spcPct val="120000"/>
              </a:lnSpc>
              <a:buNone/>
            </a:pPr>
            <a:r>
              <a:rPr lang="zh-CN" altLang="en-US" dirty="0">
                <a:solidFill>
                  <a:schemeClr val="tx2"/>
                </a:solidFill>
                <a:sym typeface="Symbol" panose="05050102010706020507" pitchFamily="18" charset="2"/>
              </a:rPr>
              <a:t>	 </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i="1" dirty="0">
                <a:solidFill>
                  <a:schemeClr val="tx2"/>
                </a:solidFill>
              </a:rPr>
              <a:t>B</a:t>
            </a:r>
            <a:r>
              <a:rPr lang="en-US" altLang="zh-CN" dirty="0">
                <a:solidFill>
                  <a:schemeClr val="tx2"/>
                </a:solidFill>
              </a:rPr>
              <a:t> </a:t>
            </a:r>
            <a:endParaRPr lang="en-US" altLang="zh-CN" dirty="0">
              <a:solidFill>
                <a:schemeClr val="tx2"/>
              </a:solidFill>
            </a:endParaRPr>
          </a:p>
          <a:p>
            <a:pPr eaLnBrk="1" hangingPunct="1">
              <a:lnSpc>
                <a:spcPct val="120000"/>
              </a:lnSpc>
              <a:buNone/>
            </a:pPr>
            <a:r>
              <a:rPr lang="en-US" altLang="zh-CN" dirty="0">
                <a:solidFill>
                  <a:schemeClr val="tx2"/>
                </a:solidFill>
                <a:sym typeface="Symbol" panose="05050102010706020507" pitchFamily="18" charset="2"/>
              </a:rPr>
              <a:t>  </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i="1" dirty="0">
                <a:solidFill>
                  <a:schemeClr val="tx2"/>
                </a:solidFill>
              </a:rPr>
              <a:t>B</a:t>
            </a:r>
            <a:endParaRPr lang="en-US" altLang="zh-CN" i="1" dirty="0">
              <a:solidFill>
                <a:schemeClr val="tx2"/>
              </a:solidFill>
            </a:endParaRPr>
          </a:p>
          <a:p>
            <a:pPr eaLnBrk="1" hangingPunct="1">
              <a:lnSpc>
                <a:spcPct val="120000"/>
              </a:lnSpc>
              <a:buNone/>
            </a:pPr>
            <a:r>
              <a:rPr lang="en-US" altLang="zh-CN" dirty="0">
                <a:solidFill>
                  <a:schemeClr val="tx2"/>
                </a:solidFill>
                <a:sym typeface="Symbol" panose="05050102010706020507" pitchFamily="18" charset="2"/>
              </a:rPr>
              <a:t>  </a:t>
            </a:r>
            <a:r>
              <a:rPr lang="en-US" altLang="zh-CN" i="1" dirty="0">
                <a:solidFill>
                  <a:schemeClr val="tx2"/>
                </a:solidFill>
              </a:rPr>
              <a:t>x </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i="1" dirty="0">
                <a:solidFill>
                  <a:schemeClr val="tx2"/>
                </a:solidFill>
              </a:rPr>
              <a:t>B</a:t>
            </a:r>
            <a:endParaRPr lang="en-US" altLang="zh-CN" i="1" dirty="0">
              <a:solidFill>
                <a:schemeClr val="tx2"/>
              </a:solidFill>
            </a:endParaRPr>
          </a:p>
          <a:p>
            <a:pPr eaLnBrk="1" hangingPunct="1">
              <a:lnSpc>
                <a:spcPct val="120000"/>
              </a:lnSpc>
              <a:buNone/>
            </a:pPr>
            <a:r>
              <a:rPr lang="en-US" altLang="zh-CN" dirty="0">
                <a:solidFill>
                  <a:schemeClr val="tx2"/>
                </a:solidFill>
                <a:sym typeface="Symbol" panose="05050102010706020507" pitchFamily="18" charset="2"/>
              </a:rPr>
              <a:t>  </a:t>
            </a:r>
            <a:r>
              <a:rPr lang="en-US" altLang="zh-CN" i="1" dirty="0">
                <a:solidFill>
                  <a:schemeClr val="tx2"/>
                </a:solidFill>
              </a:rPr>
              <a:t>x</a:t>
            </a:r>
            <a:r>
              <a:rPr lang="en-US" altLang="zh-CN" dirty="0">
                <a:solidFill>
                  <a:schemeClr val="tx2"/>
                </a:solidFill>
              </a:rPr>
              <a:t> (┐</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i="1" dirty="0">
                <a:solidFill>
                  <a:schemeClr val="tx2"/>
                </a:solidFill>
              </a:rPr>
              <a:t>B</a:t>
            </a:r>
            <a:r>
              <a:rPr lang="en-US" altLang="zh-CN" dirty="0">
                <a:solidFill>
                  <a:schemeClr val="tx2"/>
                </a:solidFill>
              </a:rPr>
              <a:t>)</a:t>
            </a:r>
            <a:endParaRPr lang="en-US" altLang="zh-CN" dirty="0">
              <a:solidFill>
                <a:schemeClr val="tx2"/>
              </a:solidFill>
            </a:endParaRPr>
          </a:p>
          <a:p>
            <a:pPr eaLnBrk="1" hangingPunct="1">
              <a:lnSpc>
                <a:spcPct val="120000"/>
              </a:lnSpc>
              <a:buNone/>
            </a:pPr>
            <a:r>
              <a:rPr lang="en-US" altLang="zh-CN" dirty="0">
                <a:solidFill>
                  <a:schemeClr val="tx2"/>
                </a:solidFill>
                <a:sym typeface="Symbol" panose="05050102010706020507" pitchFamily="18" charset="2"/>
              </a:rPr>
              <a:t>  </a:t>
            </a:r>
            <a:r>
              <a:rPr lang="en-US" altLang="zh-CN" i="1" dirty="0">
                <a:solidFill>
                  <a:schemeClr val="tx2"/>
                </a:solidFill>
              </a:rPr>
              <a:t>x</a:t>
            </a:r>
            <a:r>
              <a:rPr lang="en-US" altLang="zh-CN" dirty="0">
                <a:solidFill>
                  <a:schemeClr val="tx2"/>
                </a:solidFill>
              </a:rPr>
              <a:t> (</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i="1" dirty="0">
                <a:solidFill>
                  <a:schemeClr val="tx2"/>
                </a:solidFill>
              </a:rPr>
              <a:t>B</a:t>
            </a:r>
            <a:r>
              <a:rPr lang="en-US" altLang="zh-CN" dirty="0">
                <a:solidFill>
                  <a:schemeClr val="tx2"/>
                </a:solidFill>
              </a:rPr>
              <a:t>)</a:t>
            </a:r>
            <a:endParaRPr lang="en-US" altLang="zh-CN" dirty="0">
              <a:solidFill>
                <a:schemeClr val="tx2"/>
              </a:solidFill>
            </a:endParaRPr>
          </a:p>
          <a:p>
            <a:pPr eaLnBrk="1" hangingPunct="1">
              <a:lnSpc>
                <a:spcPct val="120000"/>
              </a:lnSpc>
              <a:buNone/>
            </a:pP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3">
                                            <p:txEl>
                                              <p:charRg st="0" end="14"/>
                                            </p:txEl>
                                          </p:spTgt>
                                        </p:tgtEl>
                                        <p:attrNameLst>
                                          <p:attrName>style.visibility</p:attrName>
                                        </p:attrNameLst>
                                      </p:cBhvr>
                                      <p:to>
                                        <p:strVal val="visible"/>
                                      </p:to>
                                    </p:set>
                                    <p:animEffect transition="in" filter="wipe(left)">
                                      <p:cBhvr>
                                        <p:cTn id="7" dur="500"/>
                                        <p:tgtEl>
                                          <p:spTgt spid="148483">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3">
                                            <p:txEl>
                                              <p:charRg st="14" end="29"/>
                                            </p:txEl>
                                          </p:spTgt>
                                        </p:tgtEl>
                                        <p:attrNameLst>
                                          <p:attrName>style.visibility</p:attrName>
                                        </p:attrNameLst>
                                      </p:cBhvr>
                                      <p:to>
                                        <p:strVal val="visible"/>
                                      </p:to>
                                    </p:set>
                                    <p:animEffect transition="in" filter="wipe(left)">
                                      <p:cBhvr>
                                        <p:cTn id="12" dur="500"/>
                                        <p:tgtEl>
                                          <p:spTgt spid="148483">
                                            <p:txEl>
                                              <p:charRg st="14"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483">
                                            <p:txEl>
                                              <p:charRg st="29" end="45"/>
                                            </p:txEl>
                                          </p:spTgt>
                                        </p:tgtEl>
                                        <p:attrNameLst>
                                          <p:attrName>style.visibility</p:attrName>
                                        </p:attrNameLst>
                                      </p:cBhvr>
                                      <p:to>
                                        <p:strVal val="visible"/>
                                      </p:to>
                                    </p:set>
                                    <p:animEffect transition="in" filter="wipe(left)">
                                      <p:cBhvr>
                                        <p:cTn id="17" dur="500"/>
                                        <p:tgtEl>
                                          <p:spTgt spid="148483">
                                            <p:txEl>
                                              <p:charRg st="29"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483">
                                            <p:txEl>
                                              <p:charRg st="45" end="63"/>
                                            </p:txEl>
                                          </p:spTgt>
                                        </p:tgtEl>
                                        <p:attrNameLst>
                                          <p:attrName>style.visibility</p:attrName>
                                        </p:attrNameLst>
                                      </p:cBhvr>
                                      <p:to>
                                        <p:strVal val="visible"/>
                                      </p:to>
                                    </p:set>
                                    <p:animEffect transition="in" filter="wipe(left)">
                                      <p:cBhvr>
                                        <p:cTn id="22" dur="500"/>
                                        <p:tgtEl>
                                          <p:spTgt spid="148483">
                                            <p:txEl>
                                              <p:charRg st="45" end="6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8483">
                                            <p:txEl>
                                              <p:charRg st="63" end="80"/>
                                            </p:txEl>
                                          </p:spTgt>
                                        </p:tgtEl>
                                        <p:attrNameLst>
                                          <p:attrName>style.visibility</p:attrName>
                                        </p:attrNameLst>
                                      </p:cBhvr>
                                      <p:to>
                                        <p:strVal val="visible"/>
                                      </p:to>
                                    </p:set>
                                    <p:animEffect transition="in" filter="wipe(left)">
                                      <p:cBhvr>
                                        <p:cTn id="27" dur="500"/>
                                        <p:tgtEl>
                                          <p:spTgt spid="148483">
                                            <p:txEl>
                                              <p:charRg st="63"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ln/>
        </p:spPr>
        <p:txBody>
          <a:bodyPr vert="horz" wrap="square" lIns="91440" tIns="45720" rIns="91440" bIns="45720" anchor="ctr"/>
          <a:p>
            <a:pPr eaLnBrk="1" hangingPunct="1"/>
            <a:r>
              <a:rPr lang="zh-CN" altLang="en-US" sz="4000" dirty="0"/>
              <a:t>量词分配等值式</a:t>
            </a:r>
            <a:endParaRPr lang="zh-CN" altLang="en-US" sz="4000" dirty="0"/>
          </a:p>
        </p:txBody>
      </p:sp>
      <p:sp>
        <p:nvSpPr>
          <p:cNvPr id="13315" name="Rectangle 4"/>
          <p:cNvSpPr>
            <a:spLocks noGrp="1"/>
          </p:cNvSpPr>
          <p:nvPr>
            <p:ph idx="1"/>
          </p:nvPr>
        </p:nvSpPr>
        <p:spPr>
          <a:xfrm>
            <a:off x="533400" y="1219200"/>
            <a:ext cx="8305800" cy="1752600"/>
          </a:xfrm>
          <a:ln/>
        </p:spPr>
        <p:txBody>
          <a:bodyPr vert="horz" wrap="square" lIns="91440" tIns="45720" rIns="91440" bIns="45720" anchor="t"/>
          <a:p>
            <a:pPr eaLnBrk="1" hangingPunct="1">
              <a:buNone/>
            </a:pPr>
            <a:r>
              <a:rPr lang="zh-CN" altLang="en-US" dirty="0">
                <a:solidFill>
                  <a:schemeClr val="tx2"/>
                </a:solidFill>
              </a:rPr>
              <a:t>设 </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en-US" altLang="zh-CN" i="1" dirty="0">
                <a:solidFill>
                  <a:schemeClr val="tx2"/>
                </a:solidFill>
              </a:rPr>
              <a:t>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zh-CN" altLang="en-US" dirty="0">
                <a:solidFill>
                  <a:schemeClr val="tx2"/>
                </a:solidFill>
              </a:rPr>
              <a:t>是任意的含自由出现个体变项 </a:t>
            </a:r>
            <a:r>
              <a:rPr lang="en-US" altLang="zh-CN" i="1" dirty="0">
                <a:solidFill>
                  <a:schemeClr val="tx2"/>
                </a:solidFill>
              </a:rPr>
              <a:t>x </a:t>
            </a:r>
            <a:r>
              <a:rPr lang="zh-CN" altLang="en-US" dirty="0">
                <a:solidFill>
                  <a:schemeClr val="tx2"/>
                </a:solidFill>
              </a:rPr>
              <a:t>的公式，则</a:t>
            </a:r>
            <a:endParaRPr lang="zh-CN" altLang="en-US" dirty="0">
              <a:solidFill>
                <a:schemeClr val="tx2"/>
              </a:solidFill>
            </a:endParaRPr>
          </a:p>
          <a:p>
            <a:pPr eaLnBrk="1" hangingPunct="1">
              <a:buNone/>
            </a:pPr>
            <a:r>
              <a:rPr lang="en-US" altLang="zh-CN" dirty="0">
                <a:solidFill>
                  <a:schemeClr val="tx2"/>
                </a:solidFill>
              </a:rPr>
              <a:t>(1) </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dirty="0">
                <a:solidFill>
                  <a:srgbClr val="0000FF"/>
                </a:solidFill>
                <a:sym typeface="Symbol" panose="05050102010706020507" pitchFamily="18" charset="2"/>
              </a:rPr>
              <a:t></a:t>
            </a:r>
            <a:r>
              <a:rPr lang="en-US" altLang="zh-CN" i="1" dirty="0">
                <a:solidFill>
                  <a:srgbClr val="0000FF"/>
                </a:solidFill>
              </a:rPr>
              <a:t>xB</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endParaRPr lang="en-US" altLang="zh-CN" dirty="0">
              <a:solidFill>
                <a:srgbClr val="0000FF"/>
              </a:solidFill>
            </a:endParaRPr>
          </a:p>
          <a:p>
            <a:pPr eaLnBrk="1" hangingPunct="1">
              <a:buNone/>
            </a:pPr>
            <a:r>
              <a:rPr lang="en-US" altLang="zh-CN" dirty="0">
                <a:solidFill>
                  <a:schemeClr val="tx2"/>
                </a:solidFill>
              </a:rPr>
              <a:t>(2) </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i="1" dirty="0">
                <a:solidFill>
                  <a:srgbClr val="0000FF"/>
                </a:solidFill>
              </a:rPr>
              <a:t>xB</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endParaRPr lang="en-US" altLang="zh-CN" dirty="0">
              <a:solidFill>
                <a:srgbClr val="0000FF"/>
              </a:solidFill>
            </a:endParaRPr>
          </a:p>
        </p:txBody>
      </p:sp>
      <p:sp>
        <p:nvSpPr>
          <p:cNvPr id="149509" name="Text Box 5"/>
          <p:cNvSpPr txBox="1"/>
          <p:nvPr/>
        </p:nvSpPr>
        <p:spPr>
          <a:xfrm>
            <a:off x="7010400" y="1905000"/>
            <a:ext cx="152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olidFill>
                  <a:schemeClr val="tx2"/>
                </a:solidFill>
              </a:rPr>
              <a:t>（</a:t>
            </a:r>
            <a:r>
              <a:rPr lang="en-US" altLang="zh-CN" dirty="0">
                <a:solidFill>
                  <a:schemeClr val="tx2"/>
                </a:solidFill>
              </a:rPr>
              <a:t>5.5</a:t>
            </a:r>
            <a:r>
              <a:rPr lang="zh-CN" altLang="en-US" dirty="0">
                <a:solidFill>
                  <a:schemeClr val="tx2"/>
                </a:solidFill>
              </a:rPr>
              <a:t>）</a:t>
            </a:r>
            <a:endParaRPr lang="zh-CN" altLang="en-US" dirty="0">
              <a:solidFill>
                <a:schemeClr val="tx2"/>
              </a:solidFill>
            </a:endParaRPr>
          </a:p>
        </p:txBody>
      </p:sp>
      <p:sp>
        <p:nvSpPr>
          <p:cNvPr id="149510" name="Text Box 6"/>
          <p:cNvSpPr txBox="1"/>
          <p:nvPr/>
        </p:nvSpPr>
        <p:spPr>
          <a:xfrm>
            <a:off x="228600" y="3048000"/>
            <a:ext cx="8534400" cy="35607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457200" lvl="0" indent="-457200">
              <a:spcBef>
                <a:spcPct val="50000"/>
              </a:spcBef>
              <a:buClr>
                <a:srgbClr val="99CCCC"/>
              </a:buClr>
              <a:buNone/>
            </a:pPr>
            <a:r>
              <a:rPr lang="zh-CN" altLang="en-US" dirty="0">
                <a:solidFill>
                  <a:schemeClr val="tx2"/>
                </a:solidFill>
              </a:rPr>
              <a:t>例如，“</a:t>
            </a:r>
            <a:r>
              <a:rPr lang="zh-CN" altLang="en-US" dirty="0">
                <a:solidFill>
                  <a:srgbClr val="FF0000"/>
                </a:solidFill>
              </a:rPr>
              <a:t>联欢会上所有人既唱歌又跳舞</a:t>
            </a:r>
            <a:r>
              <a:rPr lang="zh-CN" altLang="en-US" dirty="0">
                <a:solidFill>
                  <a:schemeClr val="tx2"/>
                </a:solidFill>
              </a:rPr>
              <a:t>”和“</a:t>
            </a:r>
            <a:r>
              <a:rPr lang="zh-CN" altLang="en-US" dirty="0">
                <a:solidFill>
                  <a:srgbClr val="FF0000"/>
                </a:solidFill>
              </a:rPr>
              <a:t>联欢会上所有人唱歌且所有人跳舞</a:t>
            </a:r>
            <a:r>
              <a:rPr lang="zh-CN" altLang="en-US" dirty="0">
                <a:solidFill>
                  <a:schemeClr val="tx2"/>
                </a:solidFill>
              </a:rPr>
              <a:t>” ，这两个语句意义相同。故有</a:t>
            </a:r>
            <a:r>
              <a:rPr lang="en-US" altLang="zh-CN" dirty="0">
                <a:solidFill>
                  <a:schemeClr val="tx2"/>
                </a:solidFill>
              </a:rPr>
              <a:t>(1)</a:t>
            </a:r>
            <a:r>
              <a:rPr lang="zh-CN" altLang="en-US" dirty="0">
                <a:solidFill>
                  <a:schemeClr val="tx2"/>
                </a:solidFill>
              </a:rPr>
              <a:t>式。</a:t>
            </a:r>
            <a:endParaRPr lang="zh-CN" altLang="en-US" dirty="0">
              <a:solidFill>
                <a:schemeClr val="tx2"/>
              </a:solidFill>
            </a:endParaRPr>
          </a:p>
          <a:p>
            <a:pPr marL="457200" lvl="0" indent="-457200">
              <a:spcBef>
                <a:spcPct val="50000"/>
              </a:spcBef>
              <a:buClr>
                <a:srgbClr val="99CCCC"/>
              </a:buClr>
              <a:buNone/>
            </a:pPr>
            <a:r>
              <a:rPr lang="zh-CN" altLang="en-US" dirty="0">
                <a:solidFill>
                  <a:schemeClr val="tx2"/>
                </a:solidFill>
              </a:rPr>
              <a:t>由 </a:t>
            </a:r>
            <a:r>
              <a:rPr lang="en-US" altLang="zh-CN" dirty="0">
                <a:solidFill>
                  <a:schemeClr val="tx2"/>
                </a:solidFill>
              </a:rPr>
              <a:t>(1) </a:t>
            </a:r>
            <a:r>
              <a:rPr lang="zh-CN" altLang="en-US" dirty="0">
                <a:solidFill>
                  <a:schemeClr val="tx2"/>
                </a:solidFill>
              </a:rPr>
              <a:t>式推导 </a:t>
            </a:r>
            <a:r>
              <a:rPr lang="en-US" altLang="zh-CN" dirty="0">
                <a:solidFill>
                  <a:schemeClr val="tx2"/>
                </a:solidFill>
              </a:rPr>
              <a:t>(2) </a:t>
            </a:r>
            <a:r>
              <a:rPr lang="zh-CN" altLang="en-US" dirty="0">
                <a:solidFill>
                  <a:schemeClr val="tx2"/>
                </a:solidFill>
              </a:rPr>
              <a:t>式</a:t>
            </a:r>
            <a:endParaRPr lang="zh-CN" altLang="en-US" dirty="0">
              <a:solidFill>
                <a:schemeClr val="tx2"/>
              </a:solidFill>
            </a:endParaRPr>
          </a:p>
          <a:p>
            <a:pPr marL="457200" lvl="0" indent="-457200">
              <a:spcBef>
                <a:spcPct val="50000"/>
              </a:spcBef>
              <a:buClr>
                <a:srgbClr val="99CCCC"/>
              </a:buClr>
              <a:buNone/>
            </a:pPr>
            <a:r>
              <a:rPr lang="zh-CN" altLang="en-US" dirty="0">
                <a:solidFill>
                  <a:schemeClr val="tx2"/>
                </a:solidFill>
                <a:sym typeface="Symbol" panose="05050102010706020507" pitchFamily="18" charset="2"/>
              </a:rPr>
              <a:t>	</a:t>
            </a:r>
            <a:r>
              <a:rPr lang="en-US" altLang="zh-CN" i="1" dirty="0">
                <a:solidFill>
                  <a:schemeClr val="tx2"/>
                </a:solidFill>
                <a:ea typeface="宋体" panose="02010600030101010101" pitchFamily="2" charset="-122"/>
              </a:rPr>
              <a:t>x</a:t>
            </a:r>
            <a:r>
              <a:rPr lang="en-US" altLang="zh-CN" b="0" dirty="0">
                <a:solidFill>
                  <a:schemeClr val="tx1"/>
                </a:solidFill>
                <a:ea typeface="宋体" panose="02010600030101010101" pitchFamily="2" charset="-122"/>
              </a:rPr>
              <a:t> </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i="1" dirty="0">
                <a:solidFill>
                  <a:schemeClr val="tx2"/>
                </a:solidFill>
                <a:ea typeface="宋体" panose="02010600030101010101" pitchFamily="2" charset="-122"/>
              </a:rPr>
              <a:t>x</a:t>
            </a:r>
            <a:r>
              <a:rPr lang="en-US" altLang="zh-CN" i="1" dirty="0">
                <a:solidFill>
                  <a:schemeClr val="tx2"/>
                </a:solidFill>
              </a:rPr>
              <a:t>A</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a:t>
            </a:r>
            <a:r>
              <a:rPr lang="en-US" altLang="zh-CN" i="1" dirty="0">
                <a:solidFill>
                  <a:schemeClr val="tx2"/>
                </a:solidFill>
              </a:rPr>
              <a:t>B</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endParaRPr lang="en-US" altLang="zh-CN" dirty="0">
              <a:solidFill>
                <a:schemeClr val="tx2"/>
              </a:solidFill>
            </a:endParaRPr>
          </a:p>
          <a:p>
            <a:pPr marL="457200" lvl="0" indent="-457200">
              <a:spcBef>
                <a:spcPct val="50000"/>
              </a:spcBef>
              <a:buClr>
                <a:srgbClr val="99CCCC"/>
              </a:buClr>
              <a:buNone/>
            </a:pPr>
            <a:r>
              <a:rPr lang="en-US" altLang="zh-CN" dirty="0">
                <a:solidFill>
                  <a:schemeClr val="tx2"/>
                </a:solidFill>
                <a:sym typeface="Symbol" panose="05050102010706020507" pitchFamily="18" charset="2"/>
              </a:rPr>
              <a:t>	</a:t>
            </a:r>
            <a:r>
              <a:rPr lang="en-US" altLang="zh-CN" i="1" dirty="0">
                <a:solidFill>
                  <a:schemeClr val="tx2"/>
                </a:solidFill>
                <a:ea typeface="宋体" panose="02010600030101010101" pitchFamily="2" charset="-122"/>
              </a:rPr>
              <a:t>x</a:t>
            </a:r>
            <a:r>
              <a:rPr lang="en-US" altLang="zh-CN" b="0" dirty="0">
                <a:solidFill>
                  <a:schemeClr val="tx1"/>
                </a:solidFill>
                <a:ea typeface="宋体" panose="02010600030101010101" pitchFamily="2" charset="-122"/>
              </a:rPr>
              <a:t> </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endParaRPr lang="en-US" altLang="zh-CN" dirty="0">
              <a:solidFill>
                <a:schemeClr val="tx2"/>
              </a:solidFill>
            </a:endParaRPr>
          </a:p>
          <a:p>
            <a:pPr marL="457200" lvl="0" indent="-457200">
              <a:spcBef>
                <a:spcPct val="50000"/>
              </a:spcBef>
              <a:buClr>
                <a:srgbClr val="99CCCC"/>
              </a:buClr>
              <a:buNone/>
            </a:pPr>
            <a:r>
              <a:rPr lang="en-US" altLang="zh-CN" dirty="0">
                <a:solidFill>
                  <a:schemeClr val="tx2"/>
                </a:solidFill>
                <a:sym typeface="Symbol" panose="05050102010706020507" pitchFamily="18" charset="2"/>
              </a:rPr>
              <a:t>	</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a:t>
            </a:r>
            <a:r>
              <a:rPr lang="en-US" altLang="zh-CN" b="0" dirty="0">
                <a:solidFill>
                  <a:schemeClr val="tx1"/>
                </a:solidFill>
                <a:ea typeface="宋体" panose="02010600030101010101" pitchFamily="2" charset="-122"/>
              </a:rPr>
              <a:t> </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a:t>
            </a:r>
            <a:r>
              <a:rPr lang="en-US" altLang="zh-CN" i="1" dirty="0">
                <a:solidFill>
                  <a:schemeClr val="tx2"/>
                </a:solidFill>
              </a:rPr>
              <a:t>A</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a:t>
            </a:r>
            <a:r>
              <a:rPr lang="en-US" altLang="zh-CN" i="1" dirty="0">
                <a:solidFill>
                  <a:schemeClr val="tx2"/>
                </a:solidFill>
              </a:rPr>
              <a:t>B</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endParaRPr lang="en-US" altLang="zh-CN" dirty="0">
              <a:solidFill>
                <a:schemeClr val="tx2"/>
              </a:solidFill>
            </a:endParaRPr>
          </a:p>
          <a:p>
            <a:pPr marL="457200" lvl="0" indent="-457200">
              <a:spcBef>
                <a:spcPct val="50000"/>
              </a:spcBef>
              <a:buClr>
                <a:srgbClr val="99CCCC"/>
              </a:buClr>
              <a:buNone/>
            </a:pPr>
            <a:r>
              <a:rPr lang="en-US" altLang="zh-CN" dirty="0">
                <a:solidFill>
                  <a:schemeClr val="tx2"/>
                </a:solidFill>
                <a:sym typeface="Symbol" panose="05050102010706020507" pitchFamily="18" charset="2"/>
              </a:rPr>
              <a:t>	</a:t>
            </a:r>
            <a:r>
              <a:rPr lang="en-US" altLang="zh-CN" i="1" dirty="0">
                <a:solidFill>
                  <a:schemeClr val="tx2"/>
                </a:solidFill>
                <a:ea typeface="宋体" panose="02010600030101010101" pitchFamily="2" charset="-122"/>
              </a:rPr>
              <a:t>x</a:t>
            </a:r>
            <a:r>
              <a:rPr lang="en-US" altLang="zh-CN" b="0" dirty="0">
                <a:solidFill>
                  <a:schemeClr val="tx1"/>
                </a:solidFill>
                <a:ea typeface="宋体" panose="02010600030101010101" pitchFamily="2" charset="-122"/>
              </a:rPr>
              <a:t> </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i="1" dirty="0">
                <a:solidFill>
                  <a:schemeClr val="tx2"/>
                </a:solidFill>
                <a:ea typeface="宋体" panose="02010600030101010101" pitchFamily="2" charset="-122"/>
              </a:rPr>
              <a:t>x</a:t>
            </a:r>
            <a:r>
              <a:rPr lang="en-US" altLang="zh-CN" i="1" dirty="0">
                <a:solidFill>
                  <a:schemeClr val="tx2"/>
                </a:solidFill>
              </a:rPr>
              <a:t>A</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a:t>
            </a:r>
            <a:r>
              <a:rPr lang="en-US" altLang="zh-CN" i="1" dirty="0">
                <a:solidFill>
                  <a:schemeClr val="tx2"/>
                </a:solidFill>
              </a:rPr>
              <a:t>B</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endParaRPr lang="en-US" altLang="zh-CN"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9509"/>
                                        </p:tgtEl>
                                        <p:attrNameLst>
                                          <p:attrName>style.visibility</p:attrName>
                                        </p:attrNameLst>
                                      </p:cBhvr>
                                      <p:to>
                                        <p:strVal val="visible"/>
                                      </p:to>
                                    </p:set>
                                    <p:anim calcmode="lin" valueType="num">
                                      <p:cBhvr>
                                        <p:cTn id="7" dur="500" fill="hold"/>
                                        <p:tgtEl>
                                          <p:spTgt spid="149509"/>
                                        </p:tgtEl>
                                        <p:attrNameLst>
                                          <p:attrName>ppt_w</p:attrName>
                                        </p:attrNameLst>
                                      </p:cBhvr>
                                      <p:tavLst>
                                        <p:tav tm="0">
                                          <p:val>
                                            <p:fltVal val="0.000000"/>
                                          </p:val>
                                        </p:tav>
                                        <p:tav tm="100000">
                                          <p:val>
                                            <p:strVal val="#ppt_w"/>
                                          </p:val>
                                        </p:tav>
                                      </p:tavLst>
                                    </p:anim>
                                    <p:anim calcmode="lin" valueType="num">
                                      <p:cBhvr>
                                        <p:cTn id="8" dur="500" fill="hold"/>
                                        <p:tgtEl>
                                          <p:spTgt spid="149509"/>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9510">
                                            <p:txEl>
                                              <p:charRg st="0" end="56"/>
                                            </p:txEl>
                                          </p:spTgt>
                                        </p:tgtEl>
                                        <p:attrNameLst>
                                          <p:attrName>style.visibility</p:attrName>
                                        </p:attrNameLst>
                                      </p:cBhvr>
                                      <p:to>
                                        <p:strVal val="visible"/>
                                      </p:to>
                                    </p:set>
                                    <p:animEffect transition="in" filter="wipe(left)">
                                      <p:cBhvr>
                                        <p:cTn id="13" dur="500"/>
                                        <p:tgtEl>
                                          <p:spTgt spid="149510">
                                            <p:txEl>
                                              <p:charRg st="0" end="5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9510">
                                            <p:txEl>
                                              <p:charRg st="56" end="72"/>
                                            </p:txEl>
                                          </p:spTgt>
                                        </p:tgtEl>
                                        <p:attrNameLst>
                                          <p:attrName>style.visibility</p:attrName>
                                        </p:attrNameLst>
                                      </p:cBhvr>
                                      <p:to>
                                        <p:strVal val="visible"/>
                                      </p:to>
                                    </p:set>
                                    <p:animEffect transition="in" filter="wipe(left)">
                                      <p:cBhvr>
                                        <p:cTn id="18" dur="500"/>
                                        <p:tgtEl>
                                          <p:spTgt spid="149510">
                                            <p:txEl>
                                              <p:charRg st="56" end="7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9510">
                                            <p:txEl>
                                              <p:charRg st="72" end="104"/>
                                            </p:txEl>
                                          </p:spTgt>
                                        </p:tgtEl>
                                        <p:attrNameLst>
                                          <p:attrName>style.visibility</p:attrName>
                                        </p:attrNameLst>
                                      </p:cBhvr>
                                      <p:to>
                                        <p:strVal val="visible"/>
                                      </p:to>
                                    </p:set>
                                    <p:animEffect transition="in" filter="wipe(left)">
                                      <p:cBhvr>
                                        <p:cTn id="23" dur="500"/>
                                        <p:tgtEl>
                                          <p:spTgt spid="149510">
                                            <p:txEl>
                                              <p:charRg st="72" end="10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9510">
                                            <p:txEl>
                                              <p:charRg st="104" end="140"/>
                                            </p:txEl>
                                          </p:spTgt>
                                        </p:tgtEl>
                                        <p:attrNameLst>
                                          <p:attrName>style.visibility</p:attrName>
                                        </p:attrNameLst>
                                      </p:cBhvr>
                                      <p:to>
                                        <p:strVal val="visible"/>
                                      </p:to>
                                    </p:set>
                                    <p:animEffect transition="in" filter="wipe(left)">
                                      <p:cBhvr>
                                        <p:cTn id="28" dur="500"/>
                                        <p:tgtEl>
                                          <p:spTgt spid="149510">
                                            <p:txEl>
                                              <p:charRg st="104" end="14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9510">
                                            <p:txEl>
                                              <p:charRg st="140" end="176"/>
                                            </p:txEl>
                                          </p:spTgt>
                                        </p:tgtEl>
                                        <p:attrNameLst>
                                          <p:attrName>style.visibility</p:attrName>
                                        </p:attrNameLst>
                                      </p:cBhvr>
                                      <p:to>
                                        <p:strVal val="visible"/>
                                      </p:to>
                                    </p:set>
                                    <p:animEffect transition="in" filter="wipe(left)">
                                      <p:cBhvr>
                                        <p:cTn id="33" dur="500"/>
                                        <p:tgtEl>
                                          <p:spTgt spid="149510">
                                            <p:txEl>
                                              <p:charRg st="140" end="17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49510">
                                            <p:txEl>
                                              <p:charRg st="176" end="209"/>
                                            </p:txEl>
                                          </p:spTgt>
                                        </p:tgtEl>
                                        <p:attrNameLst>
                                          <p:attrName>style.visibility</p:attrName>
                                        </p:attrNameLst>
                                      </p:cBhvr>
                                      <p:to>
                                        <p:strVal val="visible"/>
                                      </p:to>
                                    </p:set>
                                    <p:animEffect transition="in" filter="wipe(left)">
                                      <p:cBhvr>
                                        <p:cTn id="38" dur="500"/>
                                        <p:tgtEl>
                                          <p:spTgt spid="149510">
                                            <p:txEl>
                                              <p:charRg st="176"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ln/>
        </p:spPr>
        <p:txBody>
          <a:bodyPr vert="horz" wrap="square" lIns="91440" tIns="45720" rIns="91440" bIns="45720" anchor="ctr"/>
          <a:p>
            <a:pPr eaLnBrk="1" hangingPunct="1"/>
            <a:r>
              <a:rPr lang="zh-CN" altLang="en-US" dirty="0"/>
              <a:t>一阶逻辑等值演算的三条原则</a:t>
            </a:r>
            <a:endParaRPr lang="zh-CN" altLang="en-US" dirty="0"/>
          </a:p>
        </p:txBody>
      </p:sp>
      <p:sp>
        <p:nvSpPr>
          <p:cNvPr id="19459" name="Rectangle 3"/>
          <p:cNvSpPr>
            <a:spLocks noGrp="1" noChangeArrowheads="1"/>
          </p:cNvSpPr>
          <p:nvPr>
            <p:ph idx="1"/>
          </p:nvPr>
        </p:nvSpPr>
        <p:spPr>
          <a:xfrm>
            <a:off x="457200" y="1176338"/>
            <a:ext cx="8229600" cy="40052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置换规则</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：设 </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Φ(</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 </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是含公式 </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 </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的公式，</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Φ(</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B</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 </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是用公式</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B </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取代</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Φ(</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 </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中所有的 </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 </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之后的公式，若</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 </a:t>
            </a:r>
            <a:r>
              <a:rPr kumimoji="0" lang="en-US" altLang="zh-CN" sz="2400" b="1" i="0" u="none" strike="noStrike" kern="0" cap="none" spc="0" normalizeH="0" baseline="0" noProof="0" dirty="0" smtClean="0">
                <a:ln>
                  <a:noFill/>
                </a:ln>
                <a:solidFill>
                  <a:schemeClr val="tx2"/>
                </a:solidFill>
                <a:effectLst/>
                <a:uLnTx/>
                <a:uFillTx/>
                <a:latin typeface="+mn-lt"/>
                <a:ea typeface="+mn-ea"/>
                <a:cs typeface="+mn-cs"/>
                <a:sym typeface="Symbol" panose="05050102010706020507" pitchFamily="18" charset="2"/>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 </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B</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，则</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Φ(</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2"/>
                </a:solidFill>
                <a:effectLst/>
                <a:uLnTx/>
                <a:uFillTx/>
                <a:latin typeface="+mn-lt"/>
                <a:ea typeface="+mn-ea"/>
                <a:cs typeface="+mn-cs"/>
                <a:sym typeface="Symbol" panose="05050102010706020507" pitchFamily="18" charset="2"/>
              </a:rPr>
              <a:t></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Φ(</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B</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 </a:t>
            </a:r>
            <a:endParaRPr kumimoji="0" lang="zh-CN" altLang="en-US" sz="2400" b="1"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换名规则</a:t>
            </a:r>
            <a:r>
              <a:rPr kumimoji="0" lang="zh-CN" altLang="en-US" sz="2400" b="1" i="0" u="none" strike="noStrike" kern="0" cap="none" spc="0" normalizeH="0" baseline="0" noProof="0" dirty="0" smtClean="0">
                <a:ln>
                  <a:noFill/>
                </a:ln>
                <a:solidFill>
                  <a:schemeClr val="tx2"/>
                </a:solidFill>
                <a:effectLst/>
                <a:uLnTx/>
                <a:uFillTx/>
                <a:latin typeface="+mn-lt"/>
                <a:ea typeface="+mn-ea"/>
                <a:cs typeface="+mn-cs"/>
              </a:rPr>
              <a:t>：</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设 </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 </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为一公式，</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将 </a:t>
            </a:r>
            <a:r>
              <a:rPr kumimoji="0" lang="en-US" altLang="zh-CN" sz="2400" b="1" i="1" u="none" strike="noStrike" kern="0" cap="none" spc="0" normalizeH="0" baseline="0" noProof="0" dirty="0" smtClean="0">
                <a:ln>
                  <a:noFill/>
                </a:ln>
                <a:solidFill>
                  <a:srgbClr val="FF0000"/>
                </a:solidFill>
                <a:effectLst/>
                <a:uLnTx/>
                <a:uFillTx/>
                <a:latin typeface="+mn-lt"/>
                <a:ea typeface="+mn-ea"/>
                <a:cs typeface="+mn-cs"/>
              </a:rPr>
              <a:t>A </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中某量词辖域中某</a:t>
            </a:r>
            <a:r>
              <a:rPr kumimoji="0" lang="zh-CN" altLang="en-US" sz="2400" b="1" i="0" u="none" strike="noStrike" kern="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mn-lt"/>
                <a:ea typeface="+mn-ea"/>
                <a:cs typeface="+mn-cs"/>
              </a:rPr>
              <a:t>约束变项</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的所有出现及相应的指导变元改成该量词辖域中未曾出现过的某个体变项符号</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，公式的其余部分不变，设所得公式为 </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，则 </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2"/>
                </a:solidFill>
                <a:effectLst/>
                <a:uLnTx/>
                <a:uFillTx/>
                <a:latin typeface="+mn-lt"/>
                <a:ea typeface="+mn-ea"/>
                <a:cs typeface="+mn-cs"/>
                <a:sym typeface="Symbol" panose="05050102010706020507" pitchFamily="18" charset="2"/>
              </a:rPr>
              <a:t> </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A</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代替规则</a:t>
            </a:r>
            <a:r>
              <a:rPr kumimoji="0" lang="zh-CN" altLang="en-US" sz="2400" b="1" i="0" u="none" strike="noStrike" kern="0" cap="none" spc="0" normalizeH="0" baseline="0" noProof="0" dirty="0" smtClean="0">
                <a:ln>
                  <a:noFill/>
                </a:ln>
                <a:solidFill>
                  <a:schemeClr val="tx2"/>
                </a:solidFill>
                <a:effectLst/>
                <a:uLnTx/>
                <a:uFillTx/>
                <a:latin typeface="+mn-lt"/>
                <a:ea typeface="+mn-ea"/>
                <a:cs typeface="+mn-cs"/>
              </a:rPr>
              <a:t>：</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设 </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为一公式，</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将 </a:t>
            </a:r>
            <a:r>
              <a:rPr kumimoji="0" lang="en-US" altLang="zh-CN" sz="2400" b="1" i="1" u="none" strike="noStrike" kern="0" cap="none" spc="0" normalizeH="0" baseline="0" noProof="0" dirty="0" smtClean="0">
                <a:ln>
                  <a:noFill/>
                </a:ln>
                <a:solidFill>
                  <a:srgbClr val="FF0000"/>
                </a:solidFill>
                <a:effectLst/>
                <a:uLnTx/>
                <a:uFillTx/>
                <a:latin typeface="+mn-lt"/>
                <a:ea typeface="+mn-ea"/>
                <a:cs typeface="+mn-cs"/>
              </a:rPr>
              <a:t>A </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中某个</a:t>
            </a:r>
            <a:r>
              <a:rPr kumimoji="0" lang="zh-CN" altLang="en-US" sz="2400" b="1" i="0" u="none" strike="noStrike" kern="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mn-lt"/>
                <a:ea typeface="+mn-ea"/>
                <a:cs typeface="+mn-cs"/>
              </a:rPr>
              <a:t>自由出现</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的个体变项的所有出现用 </a:t>
            </a:r>
            <a:r>
              <a:rPr kumimoji="0" lang="en-US" altLang="zh-CN" sz="2400" b="1" i="1" u="none" strike="noStrike" kern="0" cap="none" spc="0" normalizeH="0" baseline="0" noProof="0" dirty="0" smtClean="0">
                <a:ln>
                  <a:noFill/>
                </a:ln>
                <a:solidFill>
                  <a:srgbClr val="FF0000"/>
                </a:solidFill>
                <a:effectLst/>
                <a:uLnTx/>
                <a:uFillTx/>
                <a:latin typeface="+mn-lt"/>
                <a:ea typeface="+mn-ea"/>
                <a:cs typeface="+mn-cs"/>
              </a:rPr>
              <a:t>A </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中未曾出现过的个体变项符号代替</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中其余部分不变，设所得公式为</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，则 </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a:t>
            </a:r>
            <a:r>
              <a:rPr kumimoji="0" lang="en-US" altLang="zh-CN" sz="2400" b="1" i="0" u="none" strike="noStrike" kern="0" cap="none" spc="0" normalizeH="0" baseline="0" noProof="0" dirty="0" smtClean="0">
                <a:ln>
                  <a:noFill/>
                </a:ln>
                <a:solidFill>
                  <a:srgbClr val="000000"/>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2"/>
                </a:solidFill>
                <a:effectLst/>
                <a:uLnTx/>
                <a:uFillTx/>
                <a:latin typeface="+mn-lt"/>
                <a:ea typeface="+mn-ea"/>
                <a:cs typeface="+mn-cs"/>
                <a:sym typeface="Symbol" panose="05050102010706020507" pitchFamily="18" charset="2"/>
              </a:rPr>
              <a:t></a:t>
            </a:r>
            <a:r>
              <a:rPr kumimoji="0" lang="en-US" altLang="zh-CN" sz="2400" b="1" i="1" u="none" strike="noStrike" kern="0" cap="none" spc="0" normalizeH="0" baseline="0" noProof="0" dirty="0" smtClean="0">
                <a:ln>
                  <a:noFill/>
                </a:ln>
                <a:solidFill>
                  <a:srgbClr val="000000"/>
                </a:solidFill>
                <a:effectLst/>
                <a:uLnTx/>
                <a:uFillTx/>
                <a:latin typeface="+mn-lt"/>
                <a:ea typeface="+mn-ea"/>
                <a:cs typeface="+mn-cs"/>
              </a:rPr>
              <a:t>A</a:t>
            </a:r>
            <a:r>
              <a:rPr kumimoji="0" lang="zh-CN" altLang="en-US" sz="2400" b="1" i="0" u="none" strike="noStrike" kern="0" cap="none" spc="0" normalizeH="0" baseline="0" noProof="0" dirty="0" smtClean="0">
                <a:ln>
                  <a:noFill/>
                </a:ln>
                <a:solidFill>
                  <a:srgbClr val="000000"/>
                </a:solidFill>
                <a:effectLst/>
                <a:uLnTx/>
                <a:uFillTx/>
                <a:latin typeface="+mn-lt"/>
                <a:ea typeface="+mn-ea"/>
                <a:cs typeface="+mn-cs"/>
              </a:rPr>
              <a:t>。</a:t>
            </a:r>
            <a:endParaRPr kumimoji="0" lang="zh-CN" altLang="en-US" sz="2400" b="1" i="0" u="none" strike="noStrike" kern="0" cap="none" spc="0" normalizeH="0" baseline="0" noProof="0" dirty="0" smtClean="0">
              <a:ln>
                <a:noFill/>
              </a:ln>
              <a:solidFill>
                <a:srgbClr val="000000"/>
              </a:solidFill>
              <a:effectLst/>
              <a:uLnTx/>
              <a:uFillTx/>
              <a:latin typeface="+mn-lt"/>
              <a:ea typeface="+mn-ea"/>
              <a:cs typeface="+mn-cs"/>
            </a:endParaRPr>
          </a:p>
        </p:txBody>
      </p:sp>
      <p:sp>
        <p:nvSpPr>
          <p:cNvPr id="150532" name="Rectangle 4"/>
          <p:cNvSpPr/>
          <p:nvPr/>
        </p:nvSpPr>
        <p:spPr>
          <a:xfrm>
            <a:off x="1143000" y="5486400"/>
            <a:ext cx="7620000" cy="822325"/>
          </a:xfrm>
          <a:prstGeom prst="rect">
            <a:avLst/>
          </a:prstGeom>
          <a:solidFill>
            <a:srgbClr val="CCECFF"/>
          </a:solidFill>
          <a:ln w="25400">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457200" lvl="0" indent="-457200">
              <a:spcBef>
                <a:spcPct val="45000"/>
              </a:spcBef>
            </a:pPr>
            <a:r>
              <a:rPr lang="zh-CN" altLang="en-US" dirty="0">
                <a:solidFill>
                  <a:srgbClr val="0000FF"/>
                </a:solidFill>
              </a:rPr>
              <a:t>一阶逻辑中的置换规则与命题逻辑中的置换规则形式上完全相同，只是在这里 </a:t>
            </a:r>
            <a:r>
              <a:rPr lang="en-US" altLang="zh-CN" i="1" dirty="0">
                <a:solidFill>
                  <a:srgbClr val="0000FF"/>
                </a:solidFill>
              </a:rPr>
              <a:t>A, B </a:t>
            </a:r>
            <a:r>
              <a:rPr lang="zh-CN" altLang="en-US" dirty="0">
                <a:solidFill>
                  <a:srgbClr val="0000FF"/>
                </a:solidFill>
              </a:rPr>
              <a:t>是一阶逻辑公式。</a:t>
            </a:r>
            <a:endParaRPr lang="zh-CN" altLang="en-US" dirty="0">
              <a:solidFill>
                <a:srgbClr val="0000FF"/>
              </a:solidFill>
            </a:endParaRPr>
          </a:p>
        </p:txBody>
      </p:sp>
      <p:pic>
        <p:nvPicPr>
          <p:cNvPr id="150533" name="Picture 5" descr="GIF-378"/>
          <p:cNvPicPr>
            <a:picLocks noChangeAspect="1"/>
          </p:cNvPicPr>
          <p:nvPr/>
        </p:nvPicPr>
        <p:blipFill>
          <a:blip r:embed="rId1"/>
          <a:stretch>
            <a:fillRect/>
          </a:stretch>
        </p:blipFill>
        <p:spPr>
          <a:xfrm>
            <a:off x="217488" y="5457825"/>
            <a:ext cx="696912" cy="628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0532"/>
                                        </p:tgtEl>
                                        <p:attrNameLst>
                                          <p:attrName>style.visibility</p:attrName>
                                        </p:attrNameLst>
                                      </p:cBhvr>
                                      <p:to>
                                        <p:strVal val="visible"/>
                                      </p:to>
                                    </p:set>
                                    <p:animEffect transition="in" filter="wipe(left)">
                                      <p:cBhvr>
                                        <p:cTn id="11" dur="500"/>
                                        <p:tgtEl>
                                          <p:spTgt spid="1505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0532">
                                            <p:txEl>
                                              <p:charRg st="0" end="49"/>
                                            </p:txEl>
                                          </p:spTgt>
                                        </p:tgtEl>
                                        <p:attrNameLst>
                                          <p:attrName>style.visibility</p:attrName>
                                        </p:attrNameLst>
                                      </p:cBhvr>
                                      <p:to>
                                        <p:strVal val="visible"/>
                                      </p:to>
                                    </p:set>
                                    <p:animEffect transition="in" filter="wipe(left)">
                                      <p:cBhvr>
                                        <p:cTn id="16" dur="500"/>
                                        <p:tgtEl>
                                          <p:spTgt spid="150532">
                                            <p:txEl>
                                              <p:charRg st="0"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5.1</a:t>
            </a:r>
            <a:endParaRPr lang="zh-CN" altLang="en-US" dirty="0"/>
          </a:p>
        </p:txBody>
      </p:sp>
      <p:sp>
        <p:nvSpPr>
          <p:cNvPr id="15363" name="Rectangle 4"/>
          <p:cNvSpPr>
            <a:spLocks noGrp="1"/>
          </p:cNvSpPr>
          <p:nvPr>
            <p:ph idx="1"/>
          </p:nvPr>
        </p:nvSpPr>
        <p:spPr>
          <a:xfrm>
            <a:off x="381000" y="1143000"/>
            <a:ext cx="8382000" cy="1905000"/>
          </a:xfrm>
          <a:solidFill>
            <a:srgbClr val="CCFFCC">
              <a:alpha val="100000"/>
            </a:srgbClr>
          </a:solidFill>
          <a:ln w="28575">
            <a:solidFill>
              <a:srgbClr val="0000FF">
                <a:alpha val="100000"/>
              </a:srgbClr>
            </a:solidFill>
            <a:miter lim="800000"/>
          </a:ln>
        </p:spPr>
        <p:txBody>
          <a:bodyPr vert="horz" wrap="square" lIns="91440" tIns="45720" rIns="91440" bIns="45720" anchor="t"/>
          <a:p>
            <a:pPr eaLnBrk="1" hangingPunct="1">
              <a:buNone/>
            </a:pPr>
            <a:r>
              <a:rPr lang="zh-CN" altLang="en-US" dirty="0"/>
              <a:t>	将下面公式化成与之等值的公式，使其没有既是约束出现又是自由出现的个体变项。</a:t>
            </a:r>
            <a:endParaRPr lang="zh-CN" altLang="en-US" dirty="0"/>
          </a:p>
          <a:p>
            <a:pPr eaLnBrk="1" hangingPunct="1">
              <a:buNone/>
            </a:pPr>
            <a:r>
              <a:rPr lang="zh-CN" altLang="en-US" dirty="0"/>
              <a:t>	</a:t>
            </a:r>
            <a:r>
              <a:rPr lang="en-US" altLang="zh-CN" dirty="0"/>
              <a:t>(1)</a:t>
            </a:r>
            <a:r>
              <a:rPr lang="en-US" altLang="zh-CN" dirty="0">
                <a:sym typeface="Symbol" panose="05050102010706020507" pitchFamily="18" charset="2"/>
              </a:rPr>
              <a:t></a:t>
            </a:r>
            <a:r>
              <a:rPr lang="en-US" altLang="zh-CN" i="1" dirty="0"/>
              <a:t>xF</a:t>
            </a:r>
            <a:r>
              <a:rPr lang="en-US" altLang="zh-CN" dirty="0"/>
              <a:t>(</a:t>
            </a:r>
            <a:r>
              <a:rPr lang="en-US" altLang="zh-CN" i="1" dirty="0"/>
              <a:t>x</a:t>
            </a:r>
            <a:r>
              <a:rPr lang="en-US" altLang="zh-CN" dirty="0"/>
              <a:t>, </a:t>
            </a:r>
            <a:r>
              <a:rPr lang="en-US" altLang="zh-CN" i="1" dirty="0"/>
              <a:t>y</a:t>
            </a:r>
            <a:r>
              <a:rPr lang="en-US" altLang="zh-CN" dirty="0"/>
              <a:t>, </a:t>
            </a:r>
            <a:r>
              <a:rPr lang="en-US" altLang="zh-CN" i="1" dirty="0"/>
              <a:t>z</a:t>
            </a:r>
            <a:r>
              <a:rPr lang="en-US" altLang="zh-CN" dirty="0"/>
              <a:t>) → </a:t>
            </a:r>
            <a:r>
              <a:rPr lang="en-US" altLang="zh-CN" dirty="0">
                <a:sym typeface="Symbol" panose="05050102010706020507" pitchFamily="18" charset="2"/>
              </a:rPr>
              <a:t></a:t>
            </a:r>
            <a:r>
              <a:rPr lang="en-US" altLang="zh-CN" i="1" dirty="0"/>
              <a:t>y G</a:t>
            </a:r>
            <a:r>
              <a:rPr lang="en-US" altLang="zh-CN" dirty="0"/>
              <a:t>(</a:t>
            </a:r>
            <a:r>
              <a:rPr lang="en-US" altLang="zh-CN" i="1" dirty="0"/>
              <a:t>x</a:t>
            </a:r>
            <a:r>
              <a:rPr lang="en-US" altLang="zh-CN" dirty="0"/>
              <a:t>, </a:t>
            </a:r>
            <a:r>
              <a:rPr lang="en-US" altLang="zh-CN" i="1" dirty="0"/>
              <a:t>y</a:t>
            </a:r>
            <a:r>
              <a:rPr lang="en-US" altLang="zh-CN" dirty="0"/>
              <a:t>, </a:t>
            </a:r>
            <a:r>
              <a:rPr lang="en-US" altLang="zh-CN" i="1" dirty="0"/>
              <a:t>z</a:t>
            </a:r>
            <a:r>
              <a:rPr lang="en-US" altLang="zh-CN" dirty="0"/>
              <a:t>)</a:t>
            </a:r>
            <a:endParaRPr lang="en-US" altLang="zh-CN" dirty="0"/>
          </a:p>
          <a:p>
            <a:pPr eaLnBrk="1" hangingPunct="1">
              <a:buNone/>
            </a:pPr>
            <a:r>
              <a:rPr lang="en-US" altLang="zh-CN" dirty="0"/>
              <a:t>	(2)</a:t>
            </a:r>
            <a:r>
              <a:rPr lang="en-US" altLang="zh-CN" dirty="0">
                <a:sym typeface="Symbol" panose="05050102010706020507" pitchFamily="18" charset="2"/>
              </a:rPr>
              <a:t></a:t>
            </a:r>
            <a:r>
              <a:rPr lang="en-US" altLang="zh-CN" i="1" dirty="0"/>
              <a:t>x</a:t>
            </a:r>
            <a:r>
              <a:rPr lang="en-US" altLang="zh-CN" dirty="0"/>
              <a:t>(</a:t>
            </a:r>
            <a:r>
              <a:rPr lang="en-US" altLang="zh-CN" i="1" dirty="0"/>
              <a:t>F</a:t>
            </a:r>
            <a:r>
              <a:rPr lang="en-US" altLang="zh-CN" dirty="0"/>
              <a:t>(</a:t>
            </a:r>
            <a:r>
              <a:rPr lang="en-US" altLang="zh-CN" i="1" dirty="0"/>
              <a:t>x</a:t>
            </a:r>
            <a:r>
              <a:rPr lang="en-US" altLang="zh-CN" dirty="0"/>
              <a:t>, </a:t>
            </a:r>
            <a:r>
              <a:rPr lang="en-US" altLang="zh-CN" i="1" dirty="0"/>
              <a:t>y</a:t>
            </a:r>
            <a:r>
              <a:rPr lang="en-US" altLang="zh-CN" dirty="0"/>
              <a:t>) → </a:t>
            </a:r>
            <a:r>
              <a:rPr lang="en-US" altLang="zh-CN" dirty="0">
                <a:sym typeface="Symbol" panose="05050102010706020507" pitchFamily="18" charset="2"/>
              </a:rPr>
              <a:t></a:t>
            </a:r>
            <a:r>
              <a:rPr lang="en-US" altLang="zh-CN" i="1" dirty="0"/>
              <a:t>y G</a:t>
            </a:r>
            <a:r>
              <a:rPr lang="en-US" altLang="zh-CN" dirty="0"/>
              <a:t>(</a:t>
            </a:r>
            <a:r>
              <a:rPr lang="en-US" altLang="zh-CN" i="1" dirty="0"/>
              <a:t>x</a:t>
            </a:r>
            <a:r>
              <a:rPr lang="en-US" altLang="zh-CN" dirty="0"/>
              <a:t>, </a:t>
            </a:r>
            <a:r>
              <a:rPr lang="en-US" altLang="zh-CN" i="1" dirty="0"/>
              <a:t>y</a:t>
            </a:r>
            <a:r>
              <a:rPr lang="en-US" altLang="zh-CN" dirty="0"/>
              <a:t>, </a:t>
            </a:r>
            <a:r>
              <a:rPr lang="en-US" altLang="zh-CN" i="1" dirty="0"/>
              <a:t>z</a:t>
            </a:r>
            <a:r>
              <a:rPr lang="en-US" altLang="zh-CN" dirty="0"/>
              <a:t>))</a:t>
            </a:r>
            <a:endParaRPr lang="en-US" altLang="zh-CN" dirty="0"/>
          </a:p>
        </p:txBody>
      </p:sp>
      <p:sp>
        <p:nvSpPr>
          <p:cNvPr id="151557" name="Text Box 5"/>
          <p:cNvSpPr txBox="1"/>
          <p:nvPr/>
        </p:nvSpPr>
        <p:spPr>
          <a:xfrm>
            <a:off x="685800" y="3200400"/>
            <a:ext cx="815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en-US" altLang="zh-CN" dirty="0"/>
              <a:t>(1)</a:t>
            </a:r>
            <a:r>
              <a:rPr lang="en-US" altLang="zh-CN" dirty="0">
                <a:sym typeface="Symbol" panose="05050102010706020507" pitchFamily="18" charset="2"/>
              </a:rPr>
              <a:t></a:t>
            </a:r>
            <a:r>
              <a:rPr lang="en-US" altLang="zh-CN" i="1" dirty="0">
                <a:solidFill>
                  <a:srgbClr val="FF0000"/>
                </a:solidFill>
              </a:rPr>
              <a:t>x</a:t>
            </a:r>
            <a:r>
              <a:rPr lang="en-US" altLang="zh-CN" i="1" dirty="0"/>
              <a:t>F</a:t>
            </a:r>
            <a:r>
              <a:rPr lang="en-US" altLang="zh-CN" dirty="0"/>
              <a:t>(</a:t>
            </a:r>
            <a:r>
              <a:rPr lang="en-US" altLang="zh-CN" i="1" dirty="0">
                <a:solidFill>
                  <a:srgbClr val="FF0000"/>
                </a:solidFill>
              </a:rPr>
              <a:t>x</a:t>
            </a:r>
            <a:r>
              <a:rPr lang="en-US" altLang="zh-CN" dirty="0"/>
              <a:t>, </a:t>
            </a:r>
            <a:r>
              <a:rPr lang="en-US" altLang="zh-CN" i="1" dirty="0"/>
              <a:t>y </a:t>
            </a:r>
            <a:r>
              <a:rPr lang="en-US" altLang="zh-CN" dirty="0"/>
              <a:t>, </a:t>
            </a:r>
            <a:r>
              <a:rPr lang="en-US" altLang="zh-CN" i="1" dirty="0"/>
              <a:t>z</a:t>
            </a:r>
            <a:r>
              <a:rPr lang="en-US" altLang="zh-CN" dirty="0"/>
              <a:t>)→ </a:t>
            </a:r>
            <a:r>
              <a:rPr lang="en-US" altLang="zh-CN" dirty="0">
                <a:sym typeface="Symbol" panose="05050102010706020507" pitchFamily="18" charset="2"/>
              </a:rPr>
              <a:t></a:t>
            </a:r>
            <a:r>
              <a:rPr lang="en-US" altLang="zh-CN" i="1" dirty="0">
                <a:solidFill>
                  <a:schemeClr val="tx2"/>
                </a:solidFill>
              </a:rPr>
              <a:t>y </a:t>
            </a:r>
            <a:r>
              <a:rPr lang="en-US" altLang="zh-CN" i="1" dirty="0"/>
              <a:t>G</a:t>
            </a:r>
            <a:r>
              <a:rPr lang="en-US" altLang="zh-CN" dirty="0"/>
              <a:t>(</a:t>
            </a:r>
            <a:r>
              <a:rPr lang="en-US" altLang="zh-CN" i="1" dirty="0"/>
              <a:t>x</a:t>
            </a:r>
            <a:r>
              <a:rPr lang="en-US" altLang="zh-CN" dirty="0"/>
              <a:t>, </a:t>
            </a:r>
            <a:r>
              <a:rPr lang="en-US" altLang="zh-CN" i="1" dirty="0"/>
              <a:t>y</a:t>
            </a:r>
            <a:r>
              <a:rPr lang="en-US" altLang="zh-CN" dirty="0"/>
              <a:t>, </a:t>
            </a:r>
            <a:r>
              <a:rPr lang="en-US" altLang="zh-CN" i="1" dirty="0"/>
              <a:t>z</a:t>
            </a:r>
            <a:r>
              <a:rPr lang="en-US" altLang="zh-CN" dirty="0"/>
              <a:t>)</a:t>
            </a:r>
            <a:endParaRPr lang="en-US" altLang="zh-CN" dirty="0"/>
          </a:p>
        </p:txBody>
      </p:sp>
      <p:sp>
        <p:nvSpPr>
          <p:cNvPr id="151558" name="Text Box 6"/>
          <p:cNvSpPr txBox="1"/>
          <p:nvPr/>
        </p:nvSpPr>
        <p:spPr>
          <a:xfrm>
            <a:off x="609600" y="3733800"/>
            <a:ext cx="5486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ym typeface="Symbol" panose="05050102010706020507" pitchFamily="18" charset="2"/>
              </a:rPr>
              <a:t>   </a:t>
            </a:r>
            <a:r>
              <a:rPr lang="en-US" altLang="zh-CN" i="1" dirty="0"/>
              <a:t>t F</a:t>
            </a:r>
            <a:r>
              <a:rPr lang="en-US" altLang="zh-CN" dirty="0"/>
              <a:t>(</a:t>
            </a:r>
            <a:r>
              <a:rPr lang="en-US" altLang="zh-CN" i="1" dirty="0"/>
              <a:t>t</a:t>
            </a:r>
            <a:r>
              <a:rPr lang="en-US" altLang="zh-CN" dirty="0"/>
              <a:t>, </a:t>
            </a:r>
            <a:r>
              <a:rPr lang="en-US" altLang="zh-CN" i="1" dirty="0"/>
              <a:t>y</a:t>
            </a:r>
            <a:r>
              <a:rPr lang="en-US" altLang="zh-CN" dirty="0"/>
              <a:t>, </a:t>
            </a:r>
            <a:r>
              <a:rPr lang="en-US" altLang="zh-CN" i="1" dirty="0"/>
              <a:t>z</a:t>
            </a:r>
            <a:r>
              <a:rPr lang="en-US" altLang="zh-CN" dirty="0"/>
              <a:t>) → </a:t>
            </a:r>
            <a:r>
              <a:rPr lang="en-US" altLang="zh-CN" dirty="0">
                <a:sym typeface="Symbol" panose="05050102010706020507" pitchFamily="18" charset="2"/>
              </a:rPr>
              <a:t></a:t>
            </a:r>
            <a:r>
              <a:rPr lang="en-US" altLang="zh-CN" i="1" dirty="0">
                <a:solidFill>
                  <a:srgbClr val="FF0000"/>
                </a:solidFill>
              </a:rPr>
              <a:t>y </a:t>
            </a:r>
            <a:r>
              <a:rPr lang="en-US" altLang="zh-CN" i="1" dirty="0"/>
              <a:t>G</a:t>
            </a:r>
            <a:r>
              <a:rPr lang="en-US" altLang="zh-CN" dirty="0"/>
              <a:t>(</a:t>
            </a:r>
            <a:r>
              <a:rPr lang="en-US" altLang="zh-CN" i="1" dirty="0"/>
              <a:t>x</a:t>
            </a:r>
            <a:r>
              <a:rPr lang="en-US" altLang="zh-CN" dirty="0"/>
              <a:t>, </a:t>
            </a:r>
            <a:r>
              <a:rPr lang="en-US" altLang="zh-CN" i="1" dirty="0">
                <a:solidFill>
                  <a:srgbClr val="FF0000"/>
                </a:solidFill>
              </a:rPr>
              <a:t>y</a:t>
            </a:r>
            <a:r>
              <a:rPr lang="en-US" altLang="zh-CN" dirty="0"/>
              <a:t>, </a:t>
            </a:r>
            <a:r>
              <a:rPr lang="en-US" altLang="zh-CN" i="1" dirty="0"/>
              <a:t>z</a:t>
            </a:r>
            <a:r>
              <a:rPr lang="en-US" altLang="zh-CN" dirty="0"/>
              <a:t>)</a:t>
            </a:r>
            <a:endParaRPr lang="en-US" altLang="zh-CN" dirty="0"/>
          </a:p>
        </p:txBody>
      </p:sp>
      <p:sp>
        <p:nvSpPr>
          <p:cNvPr id="151559" name="Text Box 7"/>
          <p:cNvSpPr txBox="1"/>
          <p:nvPr/>
        </p:nvSpPr>
        <p:spPr>
          <a:xfrm>
            <a:off x="6629400" y="3733800"/>
            <a:ext cx="2209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en-US" altLang="zh-CN" dirty="0">
                <a:sym typeface="Symbol" panose="05050102010706020507" pitchFamily="18" charset="2"/>
              </a:rPr>
              <a:t>(</a:t>
            </a:r>
            <a:r>
              <a:rPr lang="zh-CN" altLang="en-US" dirty="0">
                <a:sym typeface="Symbol" panose="05050102010706020507" pitchFamily="18" charset="2"/>
              </a:rPr>
              <a:t>换名规则</a:t>
            </a:r>
            <a:r>
              <a:rPr lang="en-US" altLang="zh-CN" dirty="0">
                <a:sym typeface="Symbol" panose="05050102010706020507" pitchFamily="18" charset="2"/>
              </a:rPr>
              <a:t>)</a:t>
            </a:r>
            <a:endParaRPr lang="en-US" altLang="zh-CN" dirty="0"/>
          </a:p>
        </p:txBody>
      </p:sp>
      <p:sp>
        <p:nvSpPr>
          <p:cNvPr id="151560" name="Text Box 8"/>
          <p:cNvSpPr txBox="1"/>
          <p:nvPr/>
        </p:nvSpPr>
        <p:spPr>
          <a:xfrm>
            <a:off x="685800" y="4267200"/>
            <a:ext cx="480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ym typeface="Symbol" panose="05050102010706020507" pitchFamily="18" charset="2"/>
              </a:rPr>
              <a:t>  </a:t>
            </a:r>
            <a:r>
              <a:rPr lang="en-US" altLang="zh-CN" i="1" dirty="0"/>
              <a:t>t F</a:t>
            </a:r>
            <a:r>
              <a:rPr lang="en-US" altLang="zh-CN" dirty="0"/>
              <a:t>(</a:t>
            </a:r>
            <a:r>
              <a:rPr lang="en-US" altLang="zh-CN" i="1" dirty="0"/>
              <a:t>t</a:t>
            </a:r>
            <a:r>
              <a:rPr lang="en-US" altLang="zh-CN" dirty="0"/>
              <a:t>, </a:t>
            </a:r>
            <a:r>
              <a:rPr lang="en-US" altLang="zh-CN" i="1" dirty="0"/>
              <a:t>y</a:t>
            </a:r>
            <a:r>
              <a:rPr lang="en-US" altLang="zh-CN" dirty="0"/>
              <a:t>, </a:t>
            </a:r>
            <a:r>
              <a:rPr lang="en-US" altLang="zh-CN" i="1" dirty="0"/>
              <a:t>z</a:t>
            </a:r>
            <a:r>
              <a:rPr lang="en-US" altLang="zh-CN" dirty="0"/>
              <a:t>) → </a:t>
            </a:r>
            <a:r>
              <a:rPr lang="en-US" altLang="zh-CN" dirty="0">
                <a:sym typeface="Symbol" panose="05050102010706020507" pitchFamily="18" charset="2"/>
              </a:rPr>
              <a:t></a:t>
            </a:r>
            <a:r>
              <a:rPr lang="en-US" altLang="zh-CN" i="1" dirty="0"/>
              <a:t>w G</a:t>
            </a:r>
            <a:r>
              <a:rPr lang="en-US" altLang="zh-CN" dirty="0"/>
              <a:t>(</a:t>
            </a:r>
            <a:r>
              <a:rPr lang="en-US" altLang="zh-CN" i="1" dirty="0"/>
              <a:t>x</a:t>
            </a:r>
            <a:r>
              <a:rPr lang="en-US" altLang="zh-CN" dirty="0"/>
              <a:t>, </a:t>
            </a:r>
            <a:r>
              <a:rPr lang="en-US" altLang="zh-CN" i="1" dirty="0"/>
              <a:t>w</a:t>
            </a:r>
            <a:r>
              <a:rPr lang="en-US" altLang="zh-CN" dirty="0"/>
              <a:t>, </a:t>
            </a:r>
            <a:r>
              <a:rPr lang="en-US" altLang="zh-CN" i="1" dirty="0"/>
              <a:t>z</a:t>
            </a:r>
            <a:r>
              <a:rPr lang="en-US" altLang="zh-CN" dirty="0"/>
              <a:t>)</a:t>
            </a:r>
            <a:endParaRPr lang="en-US" altLang="zh-CN" dirty="0"/>
          </a:p>
        </p:txBody>
      </p:sp>
      <p:sp>
        <p:nvSpPr>
          <p:cNvPr id="151561" name="Text Box 9"/>
          <p:cNvSpPr txBox="1"/>
          <p:nvPr/>
        </p:nvSpPr>
        <p:spPr>
          <a:xfrm>
            <a:off x="6629400" y="4267200"/>
            <a:ext cx="2209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en-US" altLang="zh-CN" dirty="0">
                <a:sym typeface="Symbol" panose="05050102010706020507" pitchFamily="18" charset="2"/>
              </a:rPr>
              <a:t>(</a:t>
            </a:r>
            <a:r>
              <a:rPr lang="zh-CN" altLang="en-US" dirty="0">
                <a:sym typeface="Symbol" panose="05050102010706020507" pitchFamily="18" charset="2"/>
              </a:rPr>
              <a:t>换名规则</a:t>
            </a:r>
            <a:r>
              <a:rPr lang="en-US" altLang="zh-CN" dirty="0">
                <a:sym typeface="Symbol" panose="05050102010706020507" pitchFamily="18" charset="2"/>
              </a:rPr>
              <a:t>)</a:t>
            </a:r>
            <a:endParaRPr lang="en-US" altLang="zh-CN" dirty="0"/>
          </a:p>
        </p:txBody>
      </p:sp>
      <p:sp>
        <p:nvSpPr>
          <p:cNvPr id="151562" name="Text Box 10"/>
          <p:cNvSpPr txBox="1"/>
          <p:nvPr/>
        </p:nvSpPr>
        <p:spPr>
          <a:xfrm>
            <a:off x="685800" y="4876800"/>
            <a:ext cx="815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t>或  </a:t>
            </a:r>
            <a:r>
              <a:rPr lang="zh-CN" altLang="en-US" dirty="0">
                <a:sym typeface="Symbol" panose="05050102010706020507" pitchFamily="18" charset="2"/>
              </a:rPr>
              <a:t></a:t>
            </a:r>
            <a:r>
              <a:rPr lang="en-US" altLang="zh-CN" i="1" dirty="0"/>
              <a:t>x F</a:t>
            </a:r>
            <a:r>
              <a:rPr lang="en-US" altLang="zh-CN" dirty="0"/>
              <a:t>(</a:t>
            </a:r>
            <a:r>
              <a:rPr lang="en-US" altLang="zh-CN" i="1" dirty="0"/>
              <a:t>x</a:t>
            </a:r>
            <a:r>
              <a:rPr lang="en-US" altLang="zh-CN" dirty="0"/>
              <a:t>, </a:t>
            </a:r>
            <a:r>
              <a:rPr lang="en-US" altLang="zh-CN" i="1" dirty="0">
                <a:solidFill>
                  <a:srgbClr val="FF0000"/>
                </a:solidFill>
              </a:rPr>
              <a:t>y</a:t>
            </a:r>
            <a:r>
              <a:rPr lang="en-US" altLang="zh-CN" dirty="0"/>
              <a:t>, </a:t>
            </a:r>
            <a:r>
              <a:rPr lang="en-US" altLang="zh-CN" i="1" dirty="0"/>
              <a:t>z</a:t>
            </a:r>
            <a:r>
              <a:rPr lang="en-US" altLang="zh-CN" dirty="0"/>
              <a:t>) → </a:t>
            </a:r>
            <a:r>
              <a:rPr lang="en-US" altLang="zh-CN" dirty="0">
                <a:sym typeface="Symbol" panose="05050102010706020507" pitchFamily="18" charset="2"/>
              </a:rPr>
              <a:t></a:t>
            </a:r>
            <a:r>
              <a:rPr lang="en-US" altLang="zh-CN" i="1" dirty="0"/>
              <a:t>y G</a:t>
            </a:r>
            <a:r>
              <a:rPr lang="en-US" altLang="zh-CN" dirty="0"/>
              <a:t>(</a:t>
            </a:r>
            <a:r>
              <a:rPr lang="en-US" altLang="zh-CN" i="1" dirty="0"/>
              <a:t>x</a:t>
            </a:r>
            <a:r>
              <a:rPr lang="en-US" altLang="zh-CN" dirty="0"/>
              <a:t>, </a:t>
            </a:r>
            <a:r>
              <a:rPr lang="en-US" altLang="zh-CN" i="1" dirty="0"/>
              <a:t>y</a:t>
            </a:r>
            <a:r>
              <a:rPr lang="en-US" altLang="zh-CN" dirty="0"/>
              <a:t>, </a:t>
            </a:r>
            <a:r>
              <a:rPr lang="en-US" altLang="zh-CN" i="1" dirty="0"/>
              <a:t>z</a:t>
            </a:r>
            <a:r>
              <a:rPr lang="en-US" altLang="zh-CN" dirty="0"/>
              <a:t>)</a:t>
            </a:r>
            <a:endParaRPr lang="en-US" altLang="zh-CN" dirty="0"/>
          </a:p>
        </p:txBody>
      </p:sp>
      <p:sp>
        <p:nvSpPr>
          <p:cNvPr id="151563" name="Text Box 11"/>
          <p:cNvSpPr txBox="1"/>
          <p:nvPr/>
        </p:nvSpPr>
        <p:spPr>
          <a:xfrm>
            <a:off x="685800" y="5410200"/>
            <a:ext cx="480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ym typeface="Symbol" panose="05050102010706020507" pitchFamily="18" charset="2"/>
              </a:rPr>
              <a:t>  </a:t>
            </a:r>
            <a:r>
              <a:rPr lang="en-US" altLang="zh-CN" i="1" dirty="0"/>
              <a:t>x F</a:t>
            </a:r>
            <a:r>
              <a:rPr lang="en-US" altLang="zh-CN" dirty="0"/>
              <a:t>(</a:t>
            </a:r>
            <a:r>
              <a:rPr lang="en-US" altLang="zh-CN" i="1" dirty="0"/>
              <a:t>x</a:t>
            </a:r>
            <a:r>
              <a:rPr lang="en-US" altLang="zh-CN" dirty="0"/>
              <a:t>, </a:t>
            </a:r>
            <a:r>
              <a:rPr lang="en-US" altLang="zh-CN" i="1" dirty="0"/>
              <a:t>t</a:t>
            </a:r>
            <a:r>
              <a:rPr lang="en-US" altLang="zh-CN" dirty="0"/>
              <a:t>, </a:t>
            </a:r>
            <a:r>
              <a:rPr lang="en-US" altLang="zh-CN" i="1" dirty="0"/>
              <a:t>z</a:t>
            </a:r>
            <a:r>
              <a:rPr lang="en-US" altLang="zh-CN" dirty="0"/>
              <a:t>) → </a:t>
            </a:r>
            <a:r>
              <a:rPr lang="en-US" altLang="zh-CN" dirty="0">
                <a:sym typeface="Symbol" panose="05050102010706020507" pitchFamily="18" charset="2"/>
              </a:rPr>
              <a:t></a:t>
            </a:r>
            <a:r>
              <a:rPr lang="en-US" altLang="zh-CN" i="1" dirty="0"/>
              <a:t>y G</a:t>
            </a:r>
            <a:r>
              <a:rPr lang="en-US" altLang="zh-CN" dirty="0"/>
              <a:t>(</a:t>
            </a:r>
            <a:r>
              <a:rPr lang="en-US" altLang="zh-CN" i="1" dirty="0">
                <a:solidFill>
                  <a:srgbClr val="FF0000"/>
                </a:solidFill>
              </a:rPr>
              <a:t>x</a:t>
            </a:r>
            <a:r>
              <a:rPr lang="en-US" altLang="zh-CN" dirty="0"/>
              <a:t>, </a:t>
            </a:r>
            <a:r>
              <a:rPr lang="en-US" altLang="zh-CN" i="1" dirty="0"/>
              <a:t>y</a:t>
            </a:r>
            <a:r>
              <a:rPr lang="en-US" altLang="zh-CN" dirty="0"/>
              <a:t>, </a:t>
            </a:r>
            <a:r>
              <a:rPr lang="en-US" altLang="zh-CN" i="1" dirty="0"/>
              <a:t>z</a:t>
            </a:r>
            <a:r>
              <a:rPr lang="en-US" altLang="zh-CN" dirty="0"/>
              <a:t>)</a:t>
            </a:r>
            <a:endParaRPr lang="en-US" altLang="zh-CN" dirty="0"/>
          </a:p>
        </p:txBody>
      </p:sp>
      <p:sp>
        <p:nvSpPr>
          <p:cNvPr id="151564" name="Text Box 12"/>
          <p:cNvSpPr txBox="1"/>
          <p:nvPr/>
        </p:nvSpPr>
        <p:spPr>
          <a:xfrm>
            <a:off x="6629400" y="5410200"/>
            <a:ext cx="2209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en-US" altLang="zh-CN" dirty="0">
                <a:sym typeface="Symbol" panose="05050102010706020507" pitchFamily="18" charset="2"/>
              </a:rPr>
              <a:t>(</a:t>
            </a:r>
            <a:r>
              <a:rPr lang="zh-CN" altLang="en-US" dirty="0">
                <a:sym typeface="Symbol" panose="05050102010706020507" pitchFamily="18" charset="2"/>
              </a:rPr>
              <a:t>代替规则</a:t>
            </a:r>
            <a:r>
              <a:rPr lang="en-US" altLang="zh-CN" dirty="0">
                <a:sym typeface="Symbol" panose="05050102010706020507" pitchFamily="18" charset="2"/>
              </a:rPr>
              <a:t>)</a:t>
            </a:r>
            <a:endParaRPr lang="en-US" altLang="zh-CN" dirty="0"/>
          </a:p>
        </p:txBody>
      </p:sp>
      <p:sp>
        <p:nvSpPr>
          <p:cNvPr id="151565" name="Text Box 13"/>
          <p:cNvSpPr txBox="1"/>
          <p:nvPr/>
        </p:nvSpPr>
        <p:spPr>
          <a:xfrm>
            <a:off x="685800" y="5943600"/>
            <a:ext cx="480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ym typeface="Symbol" panose="05050102010706020507" pitchFamily="18" charset="2"/>
              </a:rPr>
              <a:t>  </a:t>
            </a:r>
            <a:r>
              <a:rPr lang="en-US" altLang="zh-CN" i="1" dirty="0">
                <a:sym typeface="Symbol" panose="05050102010706020507" pitchFamily="18" charset="2"/>
              </a:rPr>
              <a:t>x </a:t>
            </a:r>
            <a:r>
              <a:rPr lang="en-US" altLang="zh-CN" i="1" dirty="0"/>
              <a:t>F</a:t>
            </a:r>
            <a:r>
              <a:rPr lang="en-US" altLang="zh-CN" dirty="0"/>
              <a:t>(</a:t>
            </a:r>
            <a:r>
              <a:rPr lang="en-US" altLang="zh-CN" i="1" dirty="0"/>
              <a:t>x</a:t>
            </a:r>
            <a:r>
              <a:rPr lang="en-US" altLang="zh-CN" dirty="0"/>
              <a:t>, </a:t>
            </a:r>
            <a:r>
              <a:rPr lang="en-US" altLang="zh-CN" i="1" dirty="0"/>
              <a:t>t</a:t>
            </a:r>
            <a:r>
              <a:rPr lang="en-US" altLang="zh-CN" dirty="0"/>
              <a:t>, </a:t>
            </a:r>
            <a:r>
              <a:rPr lang="en-US" altLang="zh-CN" i="1" dirty="0"/>
              <a:t>z</a:t>
            </a:r>
            <a:r>
              <a:rPr lang="en-US" altLang="zh-CN" dirty="0"/>
              <a:t>) → </a:t>
            </a:r>
            <a:r>
              <a:rPr lang="en-US" altLang="zh-CN" dirty="0">
                <a:sym typeface="Symbol" panose="05050102010706020507" pitchFamily="18" charset="2"/>
              </a:rPr>
              <a:t></a:t>
            </a:r>
            <a:r>
              <a:rPr lang="en-US" altLang="zh-CN" i="1" dirty="0">
                <a:sym typeface="Symbol" panose="05050102010706020507" pitchFamily="18" charset="2"/>
              </a:rPr>
              <a:t>y </a:t>
            </a:r>
            <a:r>
              <a:rPr lang="en-US" altLang="zh-CN" i="1" dirty="0"/>
              <a:t>G</a:t>
            </a:r>
            <a:r>
              <a:rPr lang="en-US" altLang="zh-CN" dirty="0"/>
              <a:t>(</a:t>
            </a:r>
            <a:r>
              <a:rPr lang="en-US" altLang="zh-CN" i="1" dirty="0"/>
              <a:t>w</a:t>
            </a:r>
            <a:r>
              <a:rPr lang="en-US" altLang="zh-CN" dirty="0"/>
              <a:t>, </a:t>
            </a:r>
            <a:r>
              <a:rPr lang="en-US" altLang="zh-CN" i="1" dirty="0"/>
              <a:t>y</a:t>
            </a:r>
            <a:r>
              <a:rPr lang="en-US" altLang="zh-CN" dirty="0"/>
              <a:t>, </a:t>
            </a:r>
            <a:r>
              <a:rPr lang="en-US" altLang="zh-CN" i="1" dirty="0"/>
              <a:t>z</a:t>
            </a:r>
            <a:r>
              <a:rPr lang="en-US" altLang="zh-CN" dirty="0"/>
              <a:t>)</a:t>
            </a:r>
            <a:endParaRPr lang="en-US" altLang="zh-CN" dirty="0"/>
          </a:p>
        </p:txBody>
      </p:sp>
      <p:sp>
        <p:nvSpPr>
          <p:cNvPr id="151566" name="Text Box 14"/>
          <p:cNvSpPr txBox="1"/>
          <p:nvPr/>
        </p:nvSpPr>
        <p:spPr>
          <a:xfrm>
            <a:off x="6629400" y="5943600"/>
            <a:ext cx="2209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en-US" altLang="zh-CN" dirty="0">
                <a:sym typeface="Symbol" panose="05050102010706020507" pitchFamily="18" charset="2"/>
              </a:rPr>
              <a:t>(</a:t>
            </a:r>
            <a:r>
              <a:rPr lang="zh-CN" altLang="en-US" dirty="0">
                <a:sym typeface="Symbol" panose="05050102010706020507" pitchFamily="18" charset="2"/>
              </a:rPr>
              <a:t>代替规则</a:t>
            </a:r>
            <a:r>
              <a:rPr lang="en-US" altLang="zh-CN" dirty="0">
                <a:sym typeface="Symbol" panose="05050102010706020507" pitchFamily="18" charset="2"/>
              </a:rPr>
              <a:t>)</a:t>
            </a:r>
            <a:endParaRPr lang="en-US" altLang="zh-CN" dirty="0"/>
          </a:p>
        </p:txBody>
      </p:sp>
      <p:sp>
        <p:nvSpPr>
          <p:cNvPr id="151567" name="AutoShape 15"/>
          <p:cNvSpPr/>
          <p:nvPr/>
        </p:nvSpPr>
        <p:spPr>
          <a:xfrm>
            <a:off x="7938" y="3168650"/>
            <a:ext cx="754062" cy="468313"/>
          </a:xfrm>
          <a:prstGeom prst="horizontalScroll">
            <a:avLst>
              <a:gd name="adj" fmla="val 12500"/>
            </a:avLst>
          </a:prstGeom>
          <a:solidFill>
            <a:schemeClr val="accent1"/>
          </a:solidFill>
          <a:ln w="9525" cap="flat" cmpd="sng">
            <a:solidFill>
              <a:schemeClr val="folHlink"/>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ctr">
              <a:spcBef>
                <a:spcPct val="45000"/>
              </a:spcBef>
              <a:buClr>
                <a:srgbClr val="99CCCC"/>
              </a:buClr>
              <a:buNone/>
            </a:pPr>
            <a:r>
              <a:rPr lang="zh-CN" altLang="en-US" sz="1800" dirty="0">
                <a:solidFill>
                  <a:srgbClr val="FFFF00"/>
                </a:solidFill>
              </a:rPr>
              <a:t>解答</a:t>
            </a:r>
            <a:endParaRPr lang="zh-CN" altLang="en-US" sz="18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1567"/>
                                        </p:tgtEl>
                                        <p:attrNameLst>
                                          <p:attrName>style.visibility</p:attrName>
                                        </p:attrNameLst>
                                      </p:cBhvr>
                                      <p:to>
                                        <p:strVal val="visible"/>
                                      </p:to>
                                    </p:set>
                                    <p:anim calcmode="lin" valueType="num">
                                      <p:cBhvr>
                                        <p:cTn id="7" dur="500" fill="hold"/>
                                        <p:tgtEl>
                                          <p:spTgt spid="151567"/>
                                        </p:tgtEl>
                                        <p:attrNameLst>
                                          <p:attrName>ppt_w</p:attrName>
                                        </p:attrNameLst>
                                      </p:cBhvr>
                                      <p:tavLst>
                                        <p:tav tm="0">
                                          <p:val>
                                            <p:fltVal val="0.000000"/>
                                          </p:val>
                                        </p:tav>
                                        <p:tav tm="100000">
                                          <p:val>
                                            <p:strVal val="#ppt_w"/>
                                          </p:val>
                                        </p:tav>
                                      </p:tavLst>
                                    </p:anim>
                                    <p:anim calcmode="lin" valueType="num">
                                      <p:cBhvr>
                                        <p:cTn id="8" dur="500" fill="hold"/>
                                        <p:tgtEl>
                                          <p:spTgt spid="151567"/>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1557"/>
                                        </p:tgtEl>
                                        <p:attrNameLst>
                                          <p:attrName>style.visibility</p:attrName>
                                        </p:attrNameLst>
                                      </p:cBhvr>
                                      <p:to>
                                        <p:strVal val="visible"/>
                                      </p:to>
                                    </p:set>
                                    <p:animEffect transition="in" filter="wipe(left)">
                                      <p:cBhvr>
                                        <p:cTn id="13" dur="500"/>
                                        <p:tgtEl>
                                          <p:spTgt spid="15155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1558"/>
                                        </p:tgtEl>
                                        <p:attrNameLst>
                                          <p:attrName>style.visibility</p:attrName>
                                        </p:attrNameLst>
                                      </p:cBhvr>
                                      <p:to>
                                        <p:strVal val="visible"/>
                                      </p:to>
                                    </p:set>
                                    <p:animEffect transition="in" filter="wipe(left)">
                                      <p:cBhvr>
                                        <p:cTn id="18" dur="500"/>
                                        <p:tgtEl>
                                          <p:spTgt spid="15155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1559"/>
                                        </p:tgtEl>
                                        <p:attrNameLst>
                                          <p:attrName>style.visibility</p:attrName>
                                        </p:attrNameLst>
                                      </p:cBhvr>
                                      <p:to>
                                        <p:strVal val="visible"/>
                                      </p:to>
                                    </p:set>
                                    <p:animEffect transition="in" filter="wipe(left)">
                                      <p:cBhvr>
                                        <p:cTn id="23" dur="500"/>
                                        <p:tgtEl>
                                          <p:spTgt spid="1515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1560"/>
                                        </p:tgtEl>
                                        <p:attrNameLst>
                                          <p:attrName>style.visibility</p:attrName>
                                        </p:attrNameLst>
                                      </p:cBhvr>
                                      <p:to>
                                        <p:strVal val="visible"/>
                                      </p:to>
                                    </p:set>
                                    <p:animEffect transition="in" filter="wipe(left)">
                                      <p:cBhvr>
                                        <p:cTn id="28" dur="500"/>
                                        <p:tgtEl>
                                          <p:spTgt spid="15156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1561"/>
                                        </p:tgtEl>
                                        <p:attrNameLst>
                                          <p:attrName>style.visibility</p:attrName>
                                        </p:attrNameLst>
                                      </p:cBhvr>
                                      <p:to>
                                        <p:strVal val="visible"/>
                                      </p:to>
                                    </p:set>
                                    <p:animEffect transition="in" filter="wipe(left)">
                                      <p:cBhvr>
                                        <p:cTn id="33" dur="500"/>
                                        <p:tgtEl>
                                          <p:spTgt spid="15156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1562"/>
                                        </p:tgtEl>
                                        <p:attrNameLst>
                                          <p:attrName>style.visibility</p:attrName>
                                        </p:attrNameLst>
                                      </p:cBhvr>
                                      <p:to>
                                        <p:strVal val="visible"/>
                                      </p:to>
                                    </p:set>
                                    <p:animEffect transition="in" filter="wipe(left)">
                                      <p:cBhvr>
                                        <p:cTn id="38" dur="500"/>
                                        <p:tgtEl>
                                          <p:spTgt spid="15156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1563"/>
                                        </p:tgtEl>
                                        <p:attrNameLst>
                                          <p:attrName>style.visibility</p:attrName>
                                        </p:attrNameLst>
                                      </p:cBhvr>
                                      <p:to>
                                        <p:strVal val="visible"/>
                                      </p:to>
                                    </p:set>
                                    <p:animEffect transition="in" filter="wipe(left)">
                                      <p:cBhvr>
                                        <p:cTn id="43" dur="500"/>
                                        <p:tgtEl>
                                          <p:spTgt spid="15156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1564"/>
                                        </p:tgtEl>
                                        <p:attrNameLst>
                                          <p:attrName>style.visibility</p:attrName>
                                        </p:attrNameLst>
                                      </p:cBhvr>
                                      <p:to>
                                        <p:strVal val="visible"/>
                                      </p:to>
                                    </p:set>
                                    <p:animEffect transition="in" filter="wipe(left)">
                                      <p:cBhvr>
                                        <p:cTn id="48" dur="500"/>
                                        <p:tgtEl>
                                          <p:spTgt spid="15156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1565"/>
                                        </p:tgtEl>
                                        <p:attrNameLst>
                                          <p:attrName>style.visibility</p:attrName>
                                        </p:attrNameLst>
                                      </p:cBhvr>
                                      <p:to>
                                        <p:strVal val="visible"/>
                                      </p:to>
                                    </p:set>
                                    <p:animEffect transition="in" filter="wipe(left)">
                                      <p:cBhvr>
                                        <p:cTn id="53" dur="500"/>
                                        <p:tgtEl>
                                          <p:spTgt spid="15156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51566"/>
                                        </p:tgtEl>
                                        <p:attrNameLst>
                                          <p:attrName>style.visibility</p:attrName>
                                        </p:attrNameLst>
                                      </p:cBhvr>
                                      <p:to>
                                        <p:strVal val="visible"/>
                                      </p:to>
                                    </p:set>
                                    <p:animEffect transition="in" filter="wipe(left)">
                                      <p:cBhvr>
                                        <p:cTn id="58" dur="500"/>
                                        <p:tgtEl>
                                          <p:spTgt spid="151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p:bldP spid="151558" grpId="0"/>
      <p:bldP spid="151559" grpId="0"/>
      <p:bldP spid="151560" grpId="0"/>
      <p:bldP spid="151561" grpId="0"/>
      <p:bldP spid="151562" grpId="0"/>
      <p:bldP spid="151563" grpId="0"/>
      <p:bldP spid="151564" grpId="0"/>
      <p:bldP spid="151565" grpId="0"/>
      <p:bldP spid="151566" grpId="0"/>
      <p:bldP spid="1515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5.1</a:t>
            </a:r>
            <a:r>
              <a:rPr lang="zh-CN" altLang="en-US" dirty="0"/>
              <a:t>的解答</a:t>
            </a:r>
            <a:endParaRPr lang="zh-CN" altLang="en-US" dirty="0"/>
          </a:p>
        </p:txBody>
      </p:sp>
      <p:sp>
        <p:nvSpPr>
          <p:cNvPr id="152580" name="Text Box 4"/>
          <p:cNvSpPr txBox="1"/>
          <p:nvPr/>
        </p:nvSpPr>
        <p:spPr>
          <a:xfrm>
            <a:off x="838200" y="1295400"/>
            <a:ext cx="7696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en-US" altLang="zh-CN" dirty="0">
                <a:solidFill>
                  <a:schemeClr val="tx2"/>
                </a:solidFill>
              </a:rPr>
              <a:t>(2) </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 </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F</a:t>
            </a:r>
            <a:r>
              <a:rPr lang="en-US" altLang="zh-CN" dirty="0">
                <a:solidFill>
                  <a:schemeClr val="tx2"/>
                </a:solidFill>
                <a:ea typeface="宋体" panose="02010600030101010101" pitchFamily="2" charset="-122"/>
              </a:rPr>
              <a:t>(</a:t>
            </a:r>
            <a:r>
              <a:rPr lang="en-US" altLang="zh-CN" i="1" dirty="0">
                <a:solidFill>
                  <a:schemeClr val="tx2"/>
                </a:solidFill>
                <a:ea typeface="宋体" panose="02010600030101010101" pitchFamily="2" charset="-122"/>
              </a:rPr>
              <a:t>x</a:t>
            </a:r>
            <a:r>
              <a:rPr lang="en-US" altLang="zh-CN" dirty="0">
                <a:solidFill>
                  <a:schemeClr val="tx2"/>
                </a:solidFill>
                <a:ea typeface="宋体" panose="02010600030101010101" pitchFamily="2" charset="-122"/>
              </a:rPr>
              <a:t>, </a:t>
            </a:r>
            <a:r>
              <a:rPr lang="en-US" altLang="zh-CN" i="1" dirty="0">
                <a:solidFill>
                  <a:srgbClr val="FF0000"/>
                </a:solidFill>
                <a:ea typeface="宋体" panose="02010600030101010101" pitchFamily="2" charset="-122"/>
              </a:rPr>
              <a:t>y</a:t>
            </a:r>
            <a:r>
              <a:rPr lang="en-US" altLang="zh-CN" dirty="0">
                <a:solidFill>
                  <a:schemeClr val="tx2"/>
                </a:solidFill>
                <a:ea typeface="宋体" panose="02010600030101010101" pitchFamily="2" charset="-122"/>
              </a:rPr>
              <a:t>) → </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y </a:t>
            </a:r>
            <a:r>
              <a:rPr lang="en-US" altLang="zh-CN" dirty="0">
                <a:solidFill>
                  <a:schemeClr val="tx2"/>
                </a:solidFill>
                <a:ea typeface="宋体" panose="02010600030101010101" pitchFamily="2" charset="-122"/>
              </a:rPr>
              <a:t>G(</a:t>
            </a:r>
            <a:r>
              <a:rPr lang="en-US" altLang="zh-CN" i="1" dirty="0">
                <a:solidFill>
                  <a:schemeClr val="tx2"/>
                </a:solidFill>
                <a:ea typeface="宋体" panose="02010600030101010101" pitchFamily="2" charset="-122"/>
              </a:rPr>
              <a:t>x</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y</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z</a:t>
            </a:r>
            <a:r>
              <a:rPr lang="en-US" altLang="zh-CN"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p:txBody>
      </p:sp>
      <p:sp>
        <p:nvSpPr>
          <p:cNvPr id="152581" name="Text Box 5"/>
          <p:cNvSpPr txBox="1"/>
          <p:nvPr/>
        </p:nvSpPr>
        <p:spPr>
          <a:xfrm>
            <a:off x="990600" y="1828800"/>
            <a:ext cx="480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olidFill>
                  <a:schemeClr val="tx2"/>
                </a:solidFill>
                <a:sym typeface="Symbol" panose="05050102010706020507" pitchFamily="18" charset="2"/>
              </a:rPr>
              <a:t>  </a:t>
            </a:r>
            <a:r>
              <a:rPr lang="en-US" altLang="zh-CN" i="1" dirty="0">
                <a:solidFill>
                  <a:schemeClr val="tx2"/>
                </a:solidFill>
                <a:ea typeface="宋体" panose="02010600030101010101" pitchFamily="2" charset="-122"/>
              </a:rPr>
              <a:t>x </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F</a:t>
            </a:r>
            <a:r>
              <a:rPr lang="en-US" altLang="zh-CN" dirty="0">
                <a:solidFill>
                  <a:schemeClr val="tx2"/>
                </a:solidFill>
                <a:ea typeface="宋体" panose="02010600030101010101" pitchFamily="2" charset="-122"/>
              </a:rPr>
              <a:t>(</a:t>
            </a:r>
            <a:r>
              <a:rPr lang="en-US" altLang="zh-CN" i="1" dirty="0">
                <a:solidFill>
                  <a:schemeClr val="tx2"/>
                </a:solidFill>
                <a:ea typeface="宋体" panose="02010600030101010101" pitchFamily="2" charset="-122"/>
              </a:rPr>
              <a:t>x</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t</a:t>
            </a:r>
            <a:r>
              <a:rPr lang="en-US" altLang="zh-CN" dirty="0">
                <a:solidFill>
                  <a:schemeClr val="tx2"/>
                </a:solidFill>
                <a:ea typeface="宋体" panose="02010600030101010101" pitchFamily="2" charset="-122"/>
              </a:rPr>
              <a:t>) → </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y G</a:t>
            </a:r>
            <a:r>
              <a:rPr lang="en-US" altLang="zh-CN" dirty="0">
                <a:solidFill>
                  <a:schemeClr val="tx2"/>
                </a:solidFill>
                <a:ea typeface="宋体" panose="02010600030101010101" pitchFamily="2" charset="-122"/>
              </a:rPr>
              <a:t>(</a:t>
            </a:r>
            <a:r>
              <a:rPr lang="en-US" altLang="zh-CN" i="1" dirty="0">
                <a:solidFill>
                  <a:schemeClr val="tx2"/>
                </a:solidFill>
                <a:ea typeface="宋体" panose="02010600030101010101" pitchFamily="2" charset="-122"/>
              </a:rPr>
              <a:t>x</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y</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z</a:t>
            </a:r>
            <a:r>
              <a:rPr lang="en-US" altLang="zh-CN"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p:txBody>
      </p:sp>
      <p:sp>
        <p:nvSpPr>
          <p:cNvPr id="152582" name="Text Box 6"/>
          <p:cNvSpPr txBox="1"/>
          <p:nvPr/>
        </p:nvSpPr>
        <p:spPr>
          <a:xfrm>
            <a:off x="6629400" y="1828800"/>
            <a:ext cx="2209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en-US" altLang="zh-CN" dirty="0">
                <a:solidFill>
                  <a:schemeClr val="tx2"/>
                </a:solidFill>
                <a:sym typeface="Symbol" panose="05050102010706020507" pitchFamily="18" charset="2"/>
              </a:rPr>
              <a:t>(</a:t>
            </a:r>
            <a:r>
              <a:rPr lang="zh-CN" altLang="en-US" dirty="0">
                <a:solidFill>
                  <a:schemeClr val="tx2"/>
                </a:solidFill>
                <a:sym typeface="Symbol" panose="05050102010706020507" pitchFamily="18" charset="2"/>
              </a:rPr>
              <a:t>代替规则</a:t>
            </a:r>
            <a:r>
              <a:rPr lang="en-US" altLang="zh-CN" dirty="0">
                <a:solidFill>
                  <a:schemeClr val="tx2"/>
                </a:solidFill>
                <a:sym typeface="Symbol" panose="05050102010706020507" pitchFamily="18" charset="2"/>
              </a:rPr>
              <a:t>)</a:t>
            </a:r>
            <a:endParaRPr lang="en-US" altLang="zh-CN" dirty="0">
              <a:solidFill>
                <a:schemeClr val="tx2"/>
              </a:solidFill>
            </a:endParaRPr>
          </a:p>
        </p:txBody>
      </p:sp>
      <p:sp>
        <p:nvSpPr>
          <p:cNvPr id="152583" name="Text Box 7"/>
          <p:cNvSpPr txBox="1"/>
          <p:nvPr/>
        </p:nvSpPr>
        <p:spPr>
          <a:xfrm>
            <a:off x="685800" y="2514600"/>
            <a:ext cx="815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olidFill>
                  <a:schemeClr val="tx2"/>
                </a:solidFill>
              </a:rPr>
              <a:t>或      </a:t>
            </a:r>
            <a:r>
              <a:rPr lang="zh-CN" altLang="en-US"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 </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F</a:t>
            </a:r>
            <a:r>
              <a:rPr lang="en-US" altLang="zh-CN" dirty="0">
                <a:solidFill>
                  <a:schemeClr val="tx2"/>
                </a:solidFill>
                <a:ea typeface="宋体" panose="02010600030101010101" pitchFamily="2" charset="-122"/>
              </a:rPr>
              <a:t>(</a:t>
            </a:r>
            <a:r>
              <a:rPr lang="en-US" altLang="zh-CN" i="1" dirty="0">
                <a:solidFill>
                  <a:schemeClr val="tx2"/>
                </a:solidFill>
                <a:ea typeface="宋体" panose="02010600030101010101" pitchFamily="2" charset="-122"/>
              </a:rPr>
              <a:t>x</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y</a:t>
            </a:r>
            <a:r>
              <a:rPr lang="en-US" altLang="zh-CN" dirty="0">
                <a:solidFill>
                  <a:schemeClr val="tx2"/>
                </a:solidFill>
                <a:ea typeface="宋体" panose="02010600030101010101" pitchFamily="2" charset="-122"/>
              </a:rPr>
              <a:t>) → </a:t>
            </a:r>
            <a:r>
              <a:rPr lang="en-US" altLang="zh-CN" dirty="0">
                <a:solidFill>
                  <a:schemeClr val="tx2"/>
                </a:solidFill>
                <a:sym typeface="Symbol" panose="05050102010706020507" pitchFamily="18" charset="2"/>
              </a:rPr>
              <a:t></a:t>
            </a:r>
            <a:r>
              <a:rPr lang="en-US" altLang="zh-CN" i="1" dirty="0">
                <a:solidFill>
                  <a:srgbClr val="FF0000"/>
                </a:solidFill>
                <a:ea typeface="宋体" panose="02010600030101010101" pitchFamily="2" charset="-122"/>
              </a:rPr>
              <a:t>y </a:t>
            </a:r>
            <a:r>
              <a:rPr lang="en-US" altLang="zh-CN" i="1" dirty="0">
                <a:solidFill>
                  <a:schemeClr val="tx2"/>
                </a:solidFill>
                <a:ea typeface="宋体" panose="02010600030101010101" pitchFamily="2" charset="-122"/>
              </a:rPr>
              <a:t>G</a:t>
            </a:r>
            <a:r>
              <a:rPr lang="en-US" altLang="zh-CN" dirty="0">
                <a:solidFill>
                  <a:schemeClr val="tx2"/>
                </a:solidFill>
                <a:ea typeface="宋体" panose="02010600030101010101" pitchFamily="2" charset="-122"/>
              </a:rPr>
              <a:t>(</a:t>
            </a:r>
            <a:r>
              <a:rPr lang="en-US" altLang="zh-CN" i="1" dirty="0">
                <a:solidFill>
                  <a:schemeClr val="tx2"/>
                </a:solidFill>
                <a:ea typeface="宋体" panose="02010600030101010101" pitchFamily="2" charset="-122"/>
              </a:rPr>
              <a:t>x</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y</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z</a:t>
            </a:r>
            <a:r>
              <a:rPr lang="en-US" altLang="zh-CN"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p:txBody>
      </p:sp>
      <p:sp>
        <p:nvSpPr>
          <p:cNvPr id="152584" name="Text Box 8"/>
          <p:cNvSpPr txBox="1"/>
          <p:nvPr/>
        </p:nvSpPr>
        <p:spPr>
          <a:xfrm>
            <a:off x="990600" y="3048000"/>
            <a:ext cx="480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olidFill>
                  <a:schemeClr val="tx2"/>
                </a:solidFill>
                <a:sym typeface="Symbol" panose="05050102010706020507" pitchFamily="18" charset="2"/>
              </a:rPr>
              <a:t>  </a:t>
            </a:r>
            <a:r>
              <a:rPr lang="en-US" altLang="zh-CN" i="1" dirty="0">
                <a:solidFill>
                  <a:schemeClr val="tx2"/>
                </a:solidFill>
                <a:ea typeface="宋体" panose="02010600030101010101" pitchFamily="2" charset="-122"/>
              </a:rPr>
              <a:t>x </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F</a:t>
            </a:r>
            <a:r>
              <a:rPr lang="en-US" altLang="zh-CN" dirty="0">
                <a:solidFill>
                  <a:schemeClr val="tx2"/>
                </a:solidFill>
                <a:ea typeface="宋体" panose="02010600030101010101" pitchFamily="2" charset="-122"/>
              </a:rPr>
              <a:t>(</a:t>
            </a:r>
            <a:r>
              <a:rPr lang="en-US" altLang="zh-CN" i="1" dirty="0">
                <a:solidFill>
                  <a:schemeClr val="tx2"/>
                </a:solidFill>
                <a:ea typeface="宋体" panose="02010600030101010101" pitchFamily="2" charset="-122"/>
              </a:rPr>
              <a:t>x</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y</a:t>
            </a:r>
            <a:r>
              <a:rPr lang="en-US" altLang="zh-CN" dirty="0">
                <a:solidFill>
                  <a:schemeClr val="tx2"/>
                </a:solidFill>
                <a:ea typeface="宋体" panose="02010600030101010101" pitchFamily="2" charset="-122"/>
              </a:rPr>
              <a:t>) → </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t G</a:t>
            </a:r>
            <a:r>
              <a:rPr lang="en-US" altLang="zh-CN" dirty="0">
                <a:solidFill>
                  <a:schemeClr val="tx2"/>
                </a:solidFill>
                <a:ea typeface="宋体" panose="02010600030101010101" pitchFamily="2" charset="-122"/>
              </a:rPr>
              <a:t>(</a:t>
            </a:r>
            <a:r>
              <a:rPr lang="en-US" altLang="zh-CN" i="1" dirty="0">
                <a:solidFill>
                  <a:schemeClr val="tx2"/>
                </a:solidFill>
                <a:ea typeface="宋体" panose="02010600030101010101" pitchFamily="2" charset="-122"/>
              </a:rPr>
              <a:t>x</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t</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z</a:t>
            </a:r>
            <a:r>
              <a:rPr lang="en-US" altLang="zh-CN"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p:txBody>
      </p:sp>
      <p:sp>
        <p:nvSpPr>
          <p:cNvPr id="152585" name="Text Box 9"/>
          <p:cNvSpPr txBox="1"/>
          <p:nvPr/>
        </p:nvSpPr>
        <p:spPr>
          <a:xfrm>
            <a:off x="6629400" y="3048000"/>
            <a:ext cx="2209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en-US" altLang="zh-CN" dirty="0">
                <a:solidFill>
                  <a:schemeClr val="tx2"/>
                </a:solidFill>
                <a:sym typeface="Symbol" panose="05050102010706020507" pitchFamily="18" charset="2"/>
              </a:rPr>
              <a:t>(</a:t>
            </a:r>
            <a:r>
              <a:rPr lang="zh-CN" altLang="en-US" dirty="0">
                <a:solidFill>
                  <a:schemeClr val="tx2"/>
                </a:solidFill>
                <a:sym typeface="Symbol" panose="05050102010706020507" pitchFamily="18" charset="2"/>
              </a:rPr>
              <a:t>换名规则</a:t>
            </a:r>
            <a:r>
              <a:rPr lang="en-US" altLang="zh-CN" dirty="0">
                <a:solidFill>
                  <a:schemeClr val="tx2"/>
                </a:solidFill>
                <a:sym typeface="Symbol" panose="05050102010706020507" pitchFamily="18" charset="2"/>
              </a:rPr>
              <a:t>)</a:t>
            </a:r>
            <a:endParaRPr lang="en-US" altLang="zh-CN" dirty="0">
              <a:solidFill>
                <a:schemeClr val="tx2"/>
              </a:solidFill>
            </a:endParaRPr>
          </a:p>
        </p:txBody>
      </p:sp>
      <p:sp>
        <p:nvSpPr>
          <p:cNvPr id="152586" name="AutoShape 10"/>
          <p:cNvSpPr/>
          <p:nvPr/>
        </p:nvSpPr>
        <p:spPr>
          <a:xfrm>
            <a:off x="0" y="1244600"/>
            <a:ext cx="830263" cy="508000"/>
          </a:xfrm>
          <a:prstGeom prst="horizontalScroll">
            <a:avLst>
              <a:gd name="adj" fmla="val 12500"/>
            </a:avLst>
          </a:prstGeom>
          <a:solidFill>
            <a:schemeClr val="accent1"/>
          </a:solidFill>
          <a:ln w="9525" cap="flat" cmpd="sng">
            <a:solidFill>
              <a:schemeClr val="folHlink"/>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ctr">
              <a:spcBef>
                <a:spcPct val="45000"/>
              </a:spcBef>
              <a:buClr>
                <a:srgbClr val="99CCCC"/>
              </a:buClr>
              <a:buNone/>
            </a:pPr>
            <a:r>
              <a:rPr lang="zh-CN" altLang="en-US" sz="2000" dirty="0">
                <a:solidFill>
                  <a:srgbClr val="FFFF00"/>
                </a:solidFill>
              </a:rPr>
              <a:t>解答</a:t>
            </a:r>
            <a:endParaRPr lang="zh-CN" altLang="en-US" sz="20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2586"/>
                                        </p:tgtEl>
                                        <p:attrNameLst>
                                          <p:attrName>style.visibility</p:attrName>
                                        </p:attrNameLst>
                                      </p:cBhvr>
                                      <p:to>
                                        <p:strVal val="visible"/>
                                      </p:to>
                                    </p:set>
                                    <p:anim calcmode="lin" valueType="num">
                                      <p:cBhvr>
                                        <p:cTn id="7" dur="500" fill="hold"/>
                                        <p:tgtEl>
                                          <p:spTgt spid="152586"/>
                                        </p:tgtEl>
                                        <p:attrNameLst>
                                          <p:attrName>ppt_w</p:attrName>
                                        </p:attrNameLst>
                                      </p:cBhvr>
                                      <p:tavLst>
                                        <p:tav tm="0">
                                          <p:val>
                                            <p:fltVal val="0.000000"/>
                                          </p:val>
                                        </p:tav>
                                        <p:tav tm="100000">
                                          <p:val>
                                            <p:strVal val="#ppt_w"/>
                                          </p:val>
                                        </p:tav>
                                      </p:tavLst>
                                    </p:anim>
                                    <p:anim calcmode="lin" valueType="num">
                                      <p:cBhvr>
                                        <p:cTn id="8" dur="500" fill="hold"/>
                                        <p:tgtEl>
                                          <p:spTgt spid="152586"/>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2580"/>
                                        </p:tgtEl>
                                        <p:attrNameLst>
                                          <p:attrName>style.visibility</p:attrName>
                                        </p:attrNameLst>
                                      </p:cBhvr>
                                      <p:to>
                                        <p:strVal val="visible"/>
                                      </p:to>
                                    </p:set>
                                    <p:animEffect transition="in" filter="wipe(left)">
                                      <p:cBhvr>
                                        <p:cTn id="13" dur="500"/>
                                        <p:tgtEl>
                                          <p:spTgt spid="15258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2581"/>
                                        </p:tgtEl>
                                        <p:attrNameLst>
                                          <p:attrName>style.visibility</p:attrName>
                                        </p:attrNameLst>
                                      </p:cBhvr>
                                      <p:to>
                                        <p:strVal val="visible"/>
                                      </p:to>
                                    </p:set>
                                    <p:animEffect transition="in" filter="wipe(left)">
                                      <p:cBhvr>
                                        <p:cTn id="18" dur="500"/>
                                        <p:tgtEl>
                                          <p:spTgt spid="15258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2582"/>
                                        </p:tgtEl>
                                        <p:attrNameLst>
                                          <p:attrName>style.visibility</p:attrName>
                                        </p:attrNameLst>
                                      </p:cBhvr>
                                      <p:to>
                                        <p:strVal val="visible"/>
                                      </p:to>
                                    </p:set>
                                    <p:animEffect transition="in" filter="wipe(left)">
                                      <p:cBhvr>
                                        <p:cTn id="23" dur="500"/>
                                        <p:tgtEl>
                                          <p:spTgt spid="15258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2583"/>
                                        </p:tgtEl>
                                        <p:attrNameLst>
                                          <p:attrName>style.visibility</p:attrName>
                                        </p:attrNameLst>
                                      </p:cBhvr>
                                      <p:to>
                                        <p:strVal val="visible"/>
                                      </p:to>
                                    </p:set>
                                    <p:animEffect transition="in" filter="wipe(left)">
                                      <p:cBhvr>
                                        <p:cTn id="28" dur="500"/>
                                        <p:tgtEl>
                                          <p:spTgt spid="15258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2584"/>
                                        </p:tgtEl>
                                        <p:attrNameLst>
                                          <p:attrName>style.visibility</p:attrName>
                                        </p:attrNameLst>
                                      </p:cBhvr>
                                      <p:to>
                                        <p:strVal val="visible"/>
                                      </p:to>
                                    </p:set>
                                    <p:animEffect transition="in" filter="wipe(left)">
                                      <p:cBhvr>
                                        <p:cTn id="33" dur="500"/>
                                        <p:tgtEl>
                                          <p:spTgt spid="15258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2585"/>
                                        </p:tgtEl>
                                        <p:attrNameLst>
                                          <p:attrName>style.visibility</p:attrName>
                                        </p:attrNameLst>
                                      </p:cBhvr>
                                      <p:to>
                                        <p:strVal val="visible"/>
                                      </p:to>
                                    </p:set>
                                    <p:animEffect transition="in" filter="wipe(left)">
                                      <p:cBhvr>
                                        <p:cTn id="38" dur="500"/>
                                        <p:tgtEl>
                                          <p:spTgt spid="152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p:bldP spid="152581" grpId="0"/>
      <p:bldP spid="152582" grpId="0"/>
      <p:bldP spid="152583" grpId="0"/>
      <p:bldP spid="152584" grpId="0"/>
      <p:bldP spid="152585" grpId="0"/>
      <p:bldP spid="1525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5.2</a:t>
            </a:r>
            <a:endParaRPr lang="zh-CN" altLang="en-US" dirty="0"/>
          </a:p>
        </p:txBody>
      </p:sp>
      <p:sp>
        <p:nvSpPr>
          <p:cNvPr id="17411" name="Rectangle 4"/>
          <p:cNvSpPr>
            <a:spLocks noGrp="1"/>
          </p:cNvSpPr>
          <p:nvPr>
            <p:ph idx="1"/>
          </p:nvPr>
        </p:nvSpPr>
        <p:spPr>
          <a:xfrm>
            <a:off x="533400" y="990600"/>
            <a:ext cx="7924800" cy="1981200"/>
          </a:xfrm>
          <a:solidFill>
            <a:srgbClr val="CCFFCC">
              <a:alpha val="100000"/>
            </a:srgbClr>
          </a:solidFill>
          <a:ln w="28575">
            <a:solidFill>
              <a:srgbClr val="0000FF">
                <a:alpha val="100000"/>
              </a:srgbClr>
            </a:solidFill>
            <a:miter lim="800000"/>
          </a:ln>
        </p:spPr>
        <p:txBody>
          <a:bodyPr vert="horz" wrap="square" lIns="91440" tIns="45720" rIns="91440" bIns="45720" anchor="t"/>
          <a:p>
            <a:pPr eaLnBrk="1" hangingPunct="1">
              <a:buNone/>
            </a:pPr>
            <a:r>
              <a:rPr lang="zh-CN" altLang="en-US" dirty="0">
                <a:solidFill>
                  <a:schemeClr val="tx2"/>
                </a:solidFill>
              </a:rPr>
              <a:t>证明</a:t>
            </a:r>
            <a:endParaRPr lang="zh-CN" altLang="en-US" dirty="0">
              <a:solidFill>
                <a:schemeClr val="tx2"/>
              </a:solidFill>
            </a:endParaRPr>
          </a:p>
          <a:p>
            <a:pPr eaLnBrk="1" hangingPunct="1">
              <a:buNone/>
            </a:pPr>
            <a:r>
              <a:rPr lang="en-US" altLang="zh-CN" dirty="0">
                <a:solidFill>
                  <a:schemeClr val="tx2"/>
                </a:solidFill>
                <a:sym typeface="Wingdings" panose="05000000000000000000" pitchFamily="2" charset="2"/>
              </a:rPr>
              <a:t>(1)</a:t>
            </a:r>
            <a:r>
              <a:rPr lang="zh-CN" altLang="en-US" dirty="0">
                <a:solidFill>
                  <a:schemeClr val="tx2"/>
                </a:solidFill>
                <a:sym typeface="Wingdings" panose="05000000000000000000" pitchFamily="2" charset="2"/>
              </a:rPr>
              <a:t> </a:t>
            </a:r>
            <a:r>
              <a:rPr lang="zh-CN" altLang="en-US"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rPr>
              <a:t>x</a:t>
            </a:r>
            <a:r>
              <a:rPr lang="en-US" altLang="zh-CN" dirty="0">
                <a:solidFill>
                  <a:schemeClr val="tx2"/>
                </a:solidFill>
              </a:rPr>
              <a:t>)) &lt;≠&gt; </a:t>
            </a:r>
            <a:r>
              <a:rPr lang="en-US" altLang="zh-CN" dirty="0">
                <a:solidFill>
                  <a:schemeClr val="tx2"/>
                </a:solidFill>
                <a:sym typeface="Symbol" panose="05050102010706020507" pitchFamily="18" charset="2"/>
              </a:rPr>
              <a:t></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rPr>
              <a:t>xB</a:t>
            </a:r>
            <a:r>
              <a:rPr lang="en-US" altLang="zh-CN" dirty="0">
                <a:solidFill>
                  <a:schemeClr val="tx2"/>
                </a:solidFill>
              </a:rPr>
              <a:t>(</a:t>
            </a:r>
            <a:r>
              <a:rPr lang="en-US" altLang="zh-CN" i="1" dirty="0">
                <a:solidFill>
                  <a:schemeClr val="tx2"/>
                </a:solidFill>
              </a:rPr>
              <a:t>x</a:t>
            </a:r>
            <a:r>
              <a:rPr lang="en-US" altLang="zh-CN" dirty="0">
                <a:solidFill>
                  <a:schemeClr val="tx2"/>
                </a:solidFill>
              </a:rPr>
              <a:t>)</a:t>
            </a:r>
            <a:endParaRPr lang="en-US" altLang="zh-CN" dirty="0">
              <a:solidFill>
                <a:schemeClr val="tx2"/>
              </a:solidFill>
            </a:endParaRPr>
          </a:p>
          <a:p>
            <a:pPr eaLnBrk="1" hangingPunct="1">
              <a:buNone/>
            </a:pPr>
            <a:r>
              <a:rPr lang="en-US" altLang="zh-CN" dirty="0">
                <a:solidFill>
                  <a:schemeClr val="tx2"/>
                </a:solidFill>
              </a:rPr>
              <a:t>(2)</a:t>
            </a:r>
            <a:r>
              <a:rPr lang="zh-CN" altLang="en-US" dirty="0">
                <a:solidFill>
                  <a:schemeClr val="tx2"/>
                </a:solidFill>
              </a:rPr>
              <a:t> </a:t>
            </a:r>
            <a:r>
              <a:rPr lang="zh-CN" altLang="en-US"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rPr>
              <a:t>x</a:t>
            </a:r>
            <a:r>
              <a:rPr lang="en-US" altLang="zh-CN" dirty="0">
                <a:solidFill>
                  <a:schemeClr val="tx2"/>
                </a:solidFill>
              </a:rPr>
              <a:t>)) &lt;≠&gt;  </a:t>
            </a:r>
            <a:r>
              <a:rPr lang="en-US" altLang="zh-CN" dirty="0">
                <a:solidFill>
                  <a:schemeClr val="tx2"/>
                </a:solidFill>
                <a:sym typeface="Symbol" panose="05050102010706020507" pitchFamily="18" charset="2"/>
              </a:rPr>
              <a:t></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rPr>
              <a:t>xB</a:t>
            </a:r>
            <a:r>
              <a:rPr lang="en-US" altLang="zh-CN" dirty="0">
                <a:solidFill>
                  <a:schemeClr val="tx2"/>
                </a:solidFill>
              </a:rPr>
              <a:t>(</a:t>
            </a:r>
            <a:r>
              <a:rPr lang="en-US" altLang="zh-CN" i="1" dirty="0">
                <a:solidFill>
                  <a:schemeClr val="tx2"/>
                </a:solidFill>
              </a:rPr>
              <a:t>x</a:t>
            </a:r>
            <a:r>
              <a:rPr lang="en-US" altLang="zh-CN" dirty="0">
                <a:solidFill>
                  <a:schemeClr val="tx2"/>
                </a:solidFill>
              </a:rPr>
              <a:t>)</a:t>
            </a:r>
            <a:endParaRPr lang="en-US" altLang="zh-CN" dirty="0">
              <a:solidFill>
                <a:schemeClr val="tx2"/>
              </a:solidFill>
            </a:endParaRPr>
          </a:p>
          <a:p>
            <a:pPr eaLnBrk="1" hangingPunct="1">
              <a:buNone/>
            </a:pPr>
            <a:r>
              <a:rPr lang="zh-CN" altLang="en-US" dirty="0">
                <a:solidFill>
                  <a:schemeClr val="tx2"/>
                </a:solidFill>
              </a:rPr>
              <a:t>其中</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zh-CN" altLang="en-US"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zh-CN" altLang="en-US" dirty="0">
                <a:solidFill>
                  <a:schemeClr val="tx2"/>
                </a:solidFill>
              </a:rPr>
              <a:t>为含 </a:t>
            </a:r>
            <a:r>
              <a:rPr lang="en-US" altLang="zh-CN" i="1" dirty="0">
                <a:solidFill>
                  <a:schemeClr val="tx2"/>
                </a:solidFill>
              </a:rPr>
              <a:t>x </a:t>
            </a:r>
            <a:r>
              <a:rPr lang="zh-CN" altLang="en-US" dirty="0">
                <a:solidFill>
                  <a:schemeClr val="tx2"/>
                </a:solidFill>
              </a:rPr>
              <a:t>自由出现的公式。</a:t>
            </a:r>
            <a:endParaRPr lang="zh-CN" altLang="en-US" dirty="0">
              <a:solidFill>
                <a:schemeClr val="tx2"/>
              </a:solidFill>
            </a:endParaRPr>
          </a:p>
        </p:txBody>
      </p:sp>
      <p:sp>
        <p:nvSpPr>
          <p:cNvPr id="153605" name="Text Box 5"/>
          <p:cNvSpPr txBox="1"/>
          <p:nvPr/>
        </p:nvSpPr>
        <p:spPr>
          <a:xfrm>
            <a:off x="1066800" y="3003550"/>
            <a:ext cx="7620000" cy="34734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457200" lvl="0" indent="-457200">
              <a:spcBef>
                <a:spcPct val="45000"/>
              </a:spcBef>
              <a:buClr>
                <a:srgbClr val="99CCCC"/>
              </a:buClr>
              <a:buNone/>
            </a:pPr>
            <a:r>
              <a:rPr lang="zh-CN" altLang="en-US" dirty="0">
                <a:solidFill>
                  <a:srgbClr val="FF0000"/>
                </a:solidFill>
              </a:rPr>
              <a:t>只要证明在某个解释下两边的式子不等值。</a:t>
            </a:r>
            <a:endParaRPr lang="zh-CN" altLang="en-US" dirty="0">
              <a:solidFill>
                <a:srgbClr val="FF0000"/>
              </a:solidFill>
            </a:endParaRPr>
          </a:p>
          <a:p>
            <a:pPr marL="457200" lvl="0" indent="-457200">
              <a:spcBef>
                <a:spcPct val="45000"/>
              </a:spcBef>
              <a:buClr>
                <a:srgbClr val="99CCCC"/>
              </a:buClr>
              <a:buNone/>
            </a:pPr>
            <a:r>
              <a:rPr lang="zh-CN" altLang="en-US" dirty="0">
                <a:solidFill>
                  <a:schemeClr val="tx2"/>
                </a:solidFill>
              </a:rPr>
              <a:t>取解释</a:t>
            </a:r>
            <a:r>
              <a:rPr lang="en-US" altLang="zh-CN" i="1" dirty="0">
                <a:solidFill>
                  <a:schemeClr val="tx2"/>
                </a:solidFill>
              </a:rPr>
              <a:t>I</a:t>
            </a:r>
            <a:r>
              <a:rPr lang="zh-CN" altLang="en-US" dirty="0">
                <a:solidFill>
                  <a:schemeClr val="tx2"/>
                </a:solidFill>
              </a:rPr>
              <a:t>：个体域为自然数集合</a:t>
            </a:r>
            <a:r>
              <a:rPr lang="en-US" altLang="zh-CN" i="1" dirty="0">
                <a:solidFill>
                  <a:schemeClr val="tx2"/>
                </a:solidFill>
              </a:rPr>
              <a:t>N</a:t>
            </a:r>
            <a:r>
              <a:rPr lang="zh-CN" altLang="en-US" dirty="0">
                <a:solidFill>
                  <a:schemeClr val="tx2"/>
                </a:solidFill>
              </a:rPr>
              <a:t>；</a:t>
            </a:r>
            <a:endParaRPr lang="zh-CN" altLang="en-US" dirty="0">
              <a:solidFill>
                <a:schemeClr val="tx2"/>
              </a:solidFill>
            </a:endParaRPr>
          </a:p>
          <a:p>
            <a:pPr marL="457200" lvl="0" indent="-457200">
              <a:spcBef>
                <a:spcPct val="45000"/>
              </a:spcBef>
              <a:buClr>
                <a:srgbClr val="99CCCC"/>
              </a:buClr>
              <a:buNone/>
            </a:pPr>
            <a:r>
              <a:rPr lang="en-US" altLang="zh-CN" dirty="0">
                <a:solidFill>
                  <a:schemeClr val="tx2"/>
                </a:solidFill>
              </a:rPr>
              <a:t>(1) </a:t>
            </a:r>
            <a:r>
              <a:rPr lang="zh-CN" altLang="en-US" dirty="0">
                <a:solidFill>
                  <a:schemeClr val="tx2"/>
                </a:solidFill>
              </a:rPr>
              <a:t>取 </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zh-CN" altLang="en-US" dirty="0">
                <a:solidFill>
                  <a:schemeClr val="tx2"/>
                </a:solidFill>
              </a:rPr>
              <a:t>：</a:t>
            </a:r>
            <a:r>
              <a:rPr lang="en-US" altLang="zh-CN" i="1" dirty="0">
                <a:solidFill>
                  <a:schemeClr val="tx2"/>
                </a:solidFill>
              </a:rPr>
              <a:t>x </a:t>
            </a:r>
            <a:r>
              <a:rPr lang="zh-CN" altLang="en-US" dirty="0">
                <a:solidFill>
                  <a:schemeClr val="tx2"/>
                </a:solidFill>
              </a:rPr>
              <a:t>是奇数，代替 </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zh-CN" altLang="en-US" dirty="0">
                <a:solidFill>
                  <a:schemeClr val="tx2"/>
                </a:solidFill>
              </a:rPr>
              <a:t>；</a:t>
            </a:r>
            <a:br>
              <a:rPr lang="zh-CN" altLang="en-US" dirty="0">
                <a:solidFill>
                  <a:schemeClr val="tx2"/>
                </a:solidFill>
              </a:rPr>
            </a:br>
            <a:r>
              <a:rPr lang="zh-CN" altLang="en-US" dirty="0">
                <a:solidFill>
                  <a:schemeClr val="tx2"/>
                </a:solidFill>
              </a:rPr>
              <a:t>取 </a:t>
            </a:r>
            <a:r>
              <a:rPr lang="en-US" altLang="zh-CN" i="1" dirty="0">
                <a:solidFill>
                  <a:schemeClr val="tx2"/>
                </a:solidFill>
              </a:rPr>
              <a:t>G</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zh-CN" altLang="en-US" dirty="0">
                <a:solidFill>
                  <a:schemeClr val="tx2"/>
                </a:solidFill>
              </a:rPr>
              <a:t>：</a:t>
            </a:r>
            <a:r>
              <a:rPr lang="en-US" altLang="zh-CN" i="1" dirty="0">
                <a:solidFill>
                  <a:schemeClr val="tx2"/>
                </a:solidFill>
              </a:rPr>
              <a:t>x </a:t>
            </a:r>
            <a:r>
              <a:rPr lang="zh-CN" altLang="en-US" dirty="0">
                <a:solidFill>
                  <a:schemeClr val="tx2"/>
                </a:solidFill>
              </a:rPr>
              <a:t>是偶数，代替 </a:t>
            </a:r>
            <a:r>
              <a:rPr lang="en-US" altLang="zh-CN" i="1" dirty="0">
                <a:solidFill>
                  <a:schemeClr val="tx2"/>
                </a:solidFill>
              </a:rPr>
              <a:t>B</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zh-CN" altLang="en-US" dirty="0">
                <a:solidFill>
                  <a:schemeClr val="tx2"/>
                </a:solidFill>
              </a:rPr>
              <a:t>。</a:t>
            </a:r>
            <a:endParaRPr lang="zh-CN" altLang="en-US" dirty="0">
              <a:solidFill>
                <a:schemeClr val="tx2"/>
              </a:solidFill>
            </a:endParaRPr>
          </a:p>
          <a:p>
            <a:pPr marL="457200" lvl="0" indent="-457200">
              <a:spcBef>
                <a:spcPct val="45000"/>
              </a:spcBef>
              <a:buClr>
                <a:srgbClr val="99CCCC"/>
              </a:buClr>
              <a:buNone/>
            </a:pPr>
            <a:r>
              <a:rPr lang="zh-CN" altLang="en-US" dirty="0">
                <a:solidFill>
                  <a:schemeClr val="tx2"/>
                </a:solidFill>
              </a:rPr>
              <a:t>	则</a:t>
            </a:r>
            <a:r>
              <a:rPr lang="zh-CN" altLang="en-US"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G</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zh-CN" altLang="en-US" dirty="0">
                <a:solidFill>
                  <a:schemeClr val="tx2"/>
                </a:solidFill>
              </a:rPr>
              <a:t>为真命题，</a:t>
            </a:r>
            <a:endParaRPr lang="zh-CN" altLang="en-US" dirty="0">
              <a:solidFill>
                <a:schemeClr val="tx2"/>
              </a:solidFill>
            </a:endParaRPr>
          </a:p>
          <a:p>
            <a:pPr marL="457200" lvl="0" indent="-457200">
              <a:spcBef>
                <a:spcPct val="45000"/>
              </a:spcBef>
              <a:buClr>
                <a:srgbClr val="99CCCC"/>
              </a:buClr>
              <a:buNone/>
            </a:pPr>
            <a:r>
              <a:rPr lang="zh-CN" altLang="en-US" dirty="0">
                <a:solidFill>
                  <a:schemeClr val="tx2"/>
                </a:solidFill>
              </a:rPr>
              <a:t>	而</a:t>
            </a:r>
            <a:r>
              <a:rPr lang="zh-CN" altLang="en-US" dirty="0">
                <a:solidFill>
                  <a:schemeClr val="tx2"/>
                </a:solidFill>
                <a:sym typeface="Symbol" panose="05050102010706020507" pitchFamily="18" charset="2"/>
              </a:rPr>
              <a:t></a:t>
            </a:r>
            <a:r>
              <a:rPr lang="en-US" altLang="zh-CN" i="1" dirty="0">
                <a:solidFill>
                  <a:schemeClr val="tx2"/>
                </a:solidFill>
              </a:rPr>
              <a:t>xF</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rPr>
              <a:t>xG</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zh-CN" altLang="en-US" dirty="0">
                <a:solidFill>
                  <a:schemeClr val="tx2"/>
                </a:solidFill>
              </a:rPr>
              <a:t>为假命题。</a:t>
            </a:r>
            <a:endParaRPr lang="zh-CN" altLang="en-US" dirty="0">
              <a:solidFill>
                <a:schemeClr val="tx2"/>
              </a:solidFill>
            </a:endParaRPr>
          </a:p>
          <a:p>
            <a:pPr marL="457200" lvl="0" indent="-457200">
              <a:spcBef>
                <a:spcPct val="45000"/>
              </a:spcBef>
              <a:buClr>
                <a:srgbClr val="99CCCC"/>
              </a:buClr>
              <a:buNone/>
            </a:pPr>
            <a:r>
              <a:rPr lang="zh-CN" altLang="en-US" dirty="0">
                <a:solidFill>
                  <a:schemeClr val="tx2"/>
                </a:solidFill>
              </a:rPr>
              <a:t>	两边不等值。</a:t>
            </a:r>
            <a:endParaRPr lang="zh-CN" altLang="en-US" dirty="0">
              <a:solidFill>
                <a:schemeClr val="tx2"/>
              </a:solidFill>
            </a:endParaRPr>
          </a:p>
        </p:txBody>
      </p:sp>
      <p:sp>
        <p:nvSpPr>
          <p:cNvPr id="153606" name="AutoShape 6"/>
          <p:cNvSpPr/>
          <p:nvPr/>
        </p:nvSpPr>
        <p:spPr>
          <a:xfrm>
            <a:off x="0" y="3003550"/>
            <a:ext cx="830263" cy="508000"/>
          </a:xfrm>
          <a:prstGeom prst="horizontalScroll">
            <a:avLst>
              <a:gd name="adj" fmla="val 12500"/>
            </a:avLst>
          </a:prstGeom>
          <a:solidFill>
            <a:schemeClr val="accent1"/>
          </a:solidFill>
          <a:ln w="9525" cap="flat" cmpd="sng">
            <a:solidFill>
              <a:schemeClr val="folHlink"/>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ctr">
              <a:spcBef>
                <a:spcPct val="45000"/>
              </a:spcBef>
              <a:buClr>
                <a:srgbClr val="99CCCC"/>
              </a:buClr>
              <a:buNone/>
            </a:pPr>
            <a:r>
              <a:rPr lang="zh-CN" altLang="en-US" sz="2000" dirty="0">
                <a:solidFill>
                  <a:srgbClr val="FFFF00"/>
                </a:solidFill>
                <a:latin typeface="Arial" panose="020B0604020202020204" pitchFamily="34" charset="0"/>
              </a:rPr>
              <a:t>证明</a:t>
            </a:r>
            <a:endParaRPr lang="zh-CN" altLang="en-US" sz="2000" dirty="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 calcmode="lin" valueType="num">
                                      <p:cBhvr>
                                        <p:cTn id="7" dur="500" fill="hold"/>
                                        <p:tgtEl>
                                          <p:spTgt spid="153606"/>
                                        </p:tgtEl>
                                        <p:attrNameLst>
                                          <p:attrName>ppt_w</p:attrName>
                                        </p:attrNameLst>
                                      </p:cBhvr>
                                      <p:tavLst>
                                        <p:tav tm="0">
                                          <p:val>
                                            <p:fltVal val="0.000000"/>
                                          </p:val>
                                        </p:tav>
                                        <p:tav tm="100000">
                                          <p:val>
                                            <p:strVal val="#ppt_w"/>
                                          </p:val>
                                        </p:tav>
                                      </p:tavLst>
                                    </p:anim>
                                    <p:anim calcmode="lin" valueType="num">
                                      <p:cBhvr>
                                        <p:cTn id="8" dur="500" fill="hold"/>
                                        <p:tgtEl>
                                          <p:spTgt spid="153606"/>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3605">
                                            <p:txEl>
                                              <p:charRg st="0" end="20"/>
                                            </p:txEl>
                                          </p:spTgt>
                                        </p:tgtEl>
                                        <p:attrNameLst>
                                          <p:attrName>style.visibility</p:attrName>
                                        </p:attrNameLst>
                                      </p:cBhvr>
                                      <p:to>
                                        <p:strVal val="visible"/>
                                      </p:to>
                                    </p:set>
                                    <p:animEffect transition="in" filter="wipe(left)">
                                      <p:cBhvr>
                                        <p:cTn id="13" dur="500"/>
                                        <p:tgtEl>
                                          <p:spTgt spid="153605">
                                            <p:txEl>
                                              <p:charRg st="0" end="2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3605">
                                            <p:txEl>
                                              <p:charRg st="20" end="37"/>
                                            </p:txEl>
                                          </p:spTgt>
                                        </p:tgtEl>
                                        <p:attrNameLst>
                                          <p:attrName>style.visibility</p:attrName>
                                        </p:attrNameLst>
                                      </p:cBhvr>
                                      <p:to>
                                        <p:strVal val="visible"/>
                                      </p:to>
                                    </p:set>
                                    <p:animEffect transition="in" filter="wipe(left)">
                                      <p:cBhvr>
                                        <p:cTn id="18" dur="500"/>
                                        <p:tgtEl>
                                          <p:spTgt spid="153605">
                                            <p:txEl>
                                              <p:charRg st="20" end="3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3605">
                                            <p:txEl>
                                              <p:charRg st="37" end="85"/>
                                            </p:txEl>
                                          </p:spTgt>
                                        </p:tgtEl>
                                        <p:attrNameLst>
                                          <p:attrName>style.visibility</p:attrName>
                                        </p:attrNameLst>
                                      </p:cBhvr>
                                      <p:to>
                                        <p:strVal val="visible"/>
                                      </p:to>
                                    </p:set>
                                    <p:animEffect transition="in" filter="wipe(left)">
                                      <p:cBhvr>
                                        <p:cTn id="23" dur="500"/>
                                        <p:tgtEl>
                                          <p:spTgt spid="153605">
                                            <p:txEl>
                                              <p:charRg st="37" end="8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3605">
                                            <p:txEl>
                                              <p:charRg st="85" end="106"/>
                                            </p:txEl>
                                          </p:spTgt>
                                        </p:tgtEl>
                                        <p:attrNameLst>
                                          <p:attrName>style.visibility</p:attrName>
                                        </p:attrNameLst>
                                      </p:cBhvr>
                                      <p:to>
                                        <p:strVal val="visible"/>
                                      </p:to>
                                    </p:set>
                                    <p:animEffect transition="in" filter="wipe(left)">
                                      <p:cBhvr>
                                        <p:cTn id="28" dur="500"/>
                                        <p:tgtEl>
                                          <p:spTgt spid="153605">
                                            <p:txEl>
                                              <p:charRg st="85" end="10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3605">
                                            <p:txEl>
                                              <p:charRg st="106" end="127"/>
                                            </p:txEl>
                                          </p:spTgt>
                                        </p:tgtEl>
                                        <p:attrNameLst>
                                          <p:attrName>style.visibility</p:attrName>
                                        </p:attrNameLst>
                                      </p:cBhvr>
                                      <p:to>
                                        <p:strVal val="visible"/>
                                      </p:to>
                                    </p:set>
                                    <p:animEffect transition="in" filter="wipe(left)">
                                      <p:cBhvr>
                                        <p:cTn id="33" dur="500"/>
                                        <p:tgtEl>
                                          <p:spTgt spid="153605">
                                            <p:txEl>
                                              <p:charRg st="106" end="12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3605">
                                            <p:txEl>
                                              <p:charRg st="127" end="135"/>
                                            </p:txEl>
                                          </p:spTgt>
                                        </p:tgtEl>
                                        <p:attrNameLst>
                                          <p:attrName>style.visibility</p:attrName>
                                        </p:attrNameLst>
                                      </p:cBhvr>
                                      <p:to>
                                        <p:strVal val="visible"/>
                                      </p:to>
                                    </p:set>
                                    <p:animEffect transition="in" filter="wipe(left)">
                                      <p:cBhvr>
                                        <p:cTn id="38" dur="500"/>
                                        <p:tgtEl>
                                          <p:spTgt spid="153605">
                                            <p:txEl>
                                              <p:charRg st="127"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build="p"/>
      <p:bldP spid="15360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5.2</a:t>
            </a:r>
            <a:endParaRPr lang="zh-CN" altLang="en-US" dirty="0"/>
          </a:p>
        </p:txBody>
      </p:sp>
      <p:sp>
        <p:nvSpPr>
          <p:cNvPr id="154628" name="Text Box 4"/>
          <p:cNvSpPr txBox="1"/>
          <p:nvPr/>
        </p:nvSpPr>
        <p:spPr>
          <a:xfrm>
            <a:off x="914400" y="1320800"/>
            <a:ext cx="8077200" cy="24130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457200" lvl="0" indent="-457200">
              <a:spcBef>
                <a:spcPct val="45000"/>
              </a:spcBef>
              <a:buClr>
                <a:srgbClr val="99CCCC"/>
              </a:buClr>
              <a:buNone/>
            </a:pPr>
            <a:r>
              <a:rPr lang="en-US" altLang="zh-CN" dirty="0">
                <a:solidFill>
                  <a:schemeClr val="tx2"/>
                </a:solidFill>
              </a:rPr>
              <a:t>(2)</a:t>
            </a:r>
            <a:r>
              <a:rPr lang="en-US" altLang="zh-CN"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 &lt;≠&gt;  </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a:t>
            </a:r>
            <a:r>
              <a:rPr lang="en-US" altLang="zh-CN" i="1" dirty="0">
                <a:solidFill>
                  <a:schemeClr val="tx2"/>
                </a:solidFill>
              </a:rPr>
              <a:t>A</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a:t>
            </a:r>
            <a:r>
              <a:rPr lang="en-US" altLang="zh-CN" i="1" dirty="0">
                <a:solidFill>
                  <a:schemeClr val="tx2"/>
                </a:solidFill>
              </a:rPr>
              <a:t>B</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endParaRPr lang="en-US" altLang="zh-CN" dirty="0">
              <a:solidFill>
                <a:schemeClr val="tx2"/>
              </a:solidFill>
            </a:endParaRPr>
          </a:p>
          <a:p>
            <a:pPr marL="457200" lvl="0" indent="-457200">
              <a:spcBef>
                <a:spcPct val="45000"/>
              </a:spcBef>
              <a:buClr>
                <a:srgbClr val="99CCCC"/>
              </a:buClr>
              <a:buNone/>
            </a:pPr>
            <a:r>
              <a:rPr lang="en-US" altLang="zh-CN" dirty="0">
                <a:solidFill>
                  <a:schemeClr val="tx2"/>
                </a:solidFill>
                <a:sym typeface="Symbol" panose="05050102010706020507" pitchFamily="18" charset="2"/>
              </a:rPr>
              <a:t>	</a:t>
            </a:r>
            <a:r>
              <a:rPr lang="en-US" altLang="zh-CN" i="1" dirty="0">
                <a:solidFill>
                  <a:schemeClr val="tx2"/>
                </a:solidFill>
              </a:rPr>
              <a:t>x </a:t>
            </a:r>
            <a:r>
              <a:rPr lang="en-US" altLang="zh-CN" dirty="0">
                <a:solidFill>
                  <a:schemeClr val="tx2"/>
                </a:solidFill>
              </a:rPr>
              <a:t>(</a:t>
            </a:r>
            <a:r>
              <a:rPr lang="en-US" altLang="zh-CN" i="1" dirty="0">
                <a:solidFill>
                  <a:schemeClr val="tx2"/>
                </a:solidFill>
              </a:rPr>
              <a:t>F</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i="1" dirty="0">
                <a:solidFill>
                  <a:schemeClr val="tx2"/>
                </a:solidFill>
              </a:rPr>
              <a:t>G</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zh-CN" altLang="en-US" dirty="0">
                <a:solidFill>
                  <a:schemeClr val="tx2"/>
                </a:solidFill>
              </a:rPr>
              <a:t>：有些 </a:t>
            </a:r>
            <a:r>
              <a:rPr lang="en-US" altLang="zh-CN" i="1" dirty="0">
                <a:solidFill>
                  <a:schemeClr val="tx2"/>
                </a:solidFill>
                <a:ea typeface="宋体" panose="02010600030101010101" pitchFamily="2" charset="-122"/>
              </a:rPr>
              <a:t>x </a:t>
            </a:r>
            <a:r>
              <a:rPr lang="zh-CN" altLang="en-US" dirty="0">
                <a:solidFill>
                  <a:schemeClr val="tx2"/>
                </a:solidFill>
              </a:rPr>
              <a:t>既是奇数又是偶数为假命题；</a:t>
            </a:r>
            <a:endParaRPr lang="zh-CN" altLang="en-US" dirty="0">
              <a:solidFill>
                <a:schemeClr val="tx2"/>
              </a:solidFill>
            </a:endParaRPr>
          </a:p>
          <a:p>
            <a:pPr marL="457200" lvl="0" indent="-457200">
              <a:spcBef>
                <a:spcPct val="45000"/>
              </a:spcBef>
              <a:buClr>
                <a:srgbClr val="99CCCC"/>
              </a:buClr>
              <a:buNone/>
            </a:pPr>
            <a:r>
              <a:rPr lang="zh-CN" altLang="en-US" dirty="0">
                <a:solidFill>
                  <a:schemeClr val="tx2"/>
                </a:solidFill>
              </a:rPr>
              <a:t>	而 </a:t>
            </a:r>
            <a:r>
              <a:rPr lang="zh-CN" altLang="en-US"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a:t>
            </a:r>
            <a:r>
              <a:rPr lang="en-US" altLang="zh-CN" i="1" dirty="0">
                <a:solidFill>
                  <a:schemeClr val="tx2"/>
                </a:solidFill>
              </a:rPr>
              <a:t>F</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ea typeface="宋体" panose="02010600030101010101" pitchFamily="2" charset="-122"/>
              </a:rPr>
              <a:t>x</a:t>
            </a:r>
            <a:r>
              <a:rPr lang="en-US" altLang="zh-CN" i="1" dirty="0">
                <a:solidFill>
                  <a:schemeClr val="tx2"/>
                </a:solidFill>
              </a:rPr>
              <a:t>G</a:t>
            </a:r>
            <a:r>
              <a:rPr lang="en-US" altLang="zh-CN" dirty="0">
                <a:solidFill>
                  <a:schemeClr val="tx2"/>
                </a:solidFill>
              </a:rPr>
              <a:t>(</a:t>
            </a:r>
            <a:r>
              <a:rPr lang="en-US" altLang="zh-CN" i="1" dirty="0">
                <a:solidFill>
                  <a:schemeClr val="tx2"/>
                </a:solidFill>
                <a:ea typeface="宋体" panose="02010600030101010101" pitchFamily="2" charset="-122"/>
              </a:rPr>
              <a:t>x</a:t>
            </a:r>
            <a:r>
              <a:rPr lang="en-US" altLang="zh-CN" dirty="0">
                <a:solidFill>
                  <a:schemeClr val="tx2"/>
                </a:solidFill>
              </a:rPr>
              <a:t>)</a:t>
            </a:r>
            <a:r>
              <a:rPr lang="zh-CN" altLang="en-US" dirty="0">
                <a:solidFill>
                  <a:schemeClr val="tx2"/>
                </a:solidFill>
              </a:rPr>
              <a:t>：有些 </a:t>
            </a:r>
            <a:r>
              <a:rPr lang="en-US" altLang="zh-CN" i="1" dirty="0">
                <a:solidFill>
                  <a:schemeClr val="tx2"/>
                </a:solidFill>
                <a:ea typeface="宋体" panose="02010600030101010101" pitchFamily="2" charset="-122"/>
              </a:rPr>
              <a:t>x </a:t>
            </a:r>
            <a:r>
              <a:rPr lang="zh-CN" altLang="en-US" dirty="0">
                <a:solidFill>
                  <a:schemeClr val="tx2"/>
                </a:solidFill>
              </a:rPr>
              <a:t>是奇数并且有些 </a:t>
            </a:r>
            <a:r>
              <a:rPr lang="en-US" altLang="zh-CN" i="1" dirty="0">
                <a:solidFill>
                  <a:schemeClr val="tx2"/>
                </a:solidFill>
                <a:ea typeface="宋体" panose="02010600030101010101" pitchFamily="2" charset="-122"/>
              </a:rPr>
              <a:t>x </a:t>
            </a:r>
            <a:r>
              <a:rPr lang="zh-CN" altLang="en-US" dirty="0">
                <a:solidFill>
                  <a:schemeClr val="tx2"/>
                </a:solidFill>
              </a:rPr>
              <a:t>是偶数为真命题。 </a:t>
            </a:r>
            <a:endParaRPr lang="zh-CN" altLang="en-US" dirty="0">
              <a:solidFill>
                <a:schemeClr val="tx2"/>
              </a:solidFill>
            </a:endParaRPr>
          </a:p>
          <a:p>
            <a:pPr marL="457200" lvl="0" indent="-457200">
              <a:spcBef>
                <a:spcPct val="45000"/>
              </a:spcBef>
              <a:buClr>
                <a:srgbClr val="99CCCC"/>
              </a:buClr>
              <a:buNone/>
            </a:pPr>
            <a:r>
              <a:rPr lang="zh-CN" altLang="en-US" dirty="0">
                <a:solidFill>
                  <a:schemeClr val="tx2"/>
                </a:solidFill>
              </a:rPr>
              <a:t>	两边不等值。</a:t>
            </a:r>
            <a:endParaRPr lang="zh-CN" altLang="en-US" dirty="0">
              <a:solidFill>
                <a:schemeClr val="tx2"/>
              </a:solidFill>
            </a:endParaRPr>
          </a:p>
        </p:txBody>
      </p:sp>
      <p:sp>
        <p:nvSpPr>
          <p:cNvPr id="154629" name="AutoShape 5"/>
          <p:cNvSpPr/>
          <p:nvPr/>
        </p:nvSpPr>
        <p:spPr>
          <a:xfrm>
            <a:off x="0" y="1320800"/>
            <a:ext cx="830263" cy="508000"/>
          </a:xfrm>
          <a:prstGeom prst="horizontalScroll">
            <a:avLst>
              <a:gd name="adj" fmla="val 12500"/>
            </a:avLst>
          </a:prstGeom>
          <a:solidFill>
            <a:schemeClr val="accent1"/>
          </a:solidFill>
          <a:ln w="9525" cap="flat" cmpd="sng">
            <a:solidFill>
              <a:schemeClr val="folHlink"/>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ctr">
              <a:spcBef>
                <a:spcPct val="45000"/>
              </a:spcBef>
              <a:buClr>
                <a:srgbClr val="99CCCC"/>
              </a:buClr>
              <a:buNone/>
            </a:pPr>
            <a:r>
              <a:rPr lang="zh-CN" altLang="en-US" sz="2000" dirty="0">
                <a:solidFill>
                  <a:srgbClr val="FFFF00"/>
                </a:solidFill>
              </a:rPr>
              <a:t>证明</a:t>
            </a:r>
            <a:endParaRPr lang="zh-CN" altLang="en-US" sz="2000" dirty="0">
              <a:solidFill>
                <a:srgbClr val="FFFF00"/>
              </a:solidFill>
            </a:endParaRPr>
          </a:p>
        </p:txBody>
      </p:sp>
      <p:sp>
        <p:nvSpPr>
          <p:cNvPr id="154631" name="Rectangle 7"/>
          <p:cNvSpPr/>
          <p:nvPr/>
        </p:nvSpPr>
        <p:spPr>
          <a:xfrm>
            <a:off x="1219200" y="4483100"/>
            <a:ext cx="7620000" cy="1938338"/>
          </a:xfrm>
          <a:prstGeom prst="rect">
            <a:avLst/>
          </a:prstGeom>
          <a:solidFill>
            <a:srgbClr val="CCFFCC"/>
          </a:solidFill>
          <a:ln w="25400">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457200" lvl="0" indent="-457200">
              <a:spcBef>
                <a:spcPct val="0"/>
              </a:spcBef>
            </a:pPr>
            <a:r>
              <a:rPr lang="zh-CN" altLang="en-US" dirty="0">
                <a:solidFill>
                  <a:srgbClr val="0000FF"/>
                </a:solidFill>
              </a:rPr>
              <a:t>全称量词“</a:t>
            </a:r>
            <a:r>
              <a:rPr lang="zh-CN" altLang="en-US" dirty="0">
                <a:solidFill>
                  <a:srgbClr val="0000FF"/>
                </a:solidFill>
                <a:sym typeface="Symbol" panose="05050102010706020507" pitchFamily="18" charset="2"/>
              </a:rPr>
              <a:t></a:t>
            </a:r>
            <a:r>
              <a:rPr lang="zh-CN" altLang="en-US" dirty="0">
                <a:solidFill>
                  <a:srgbClr val="0000FF"/>
                </a:solidFill>
              </a:rPr>
              <a:t>”对“∨”无分配律。</a:t>
            </a:r>
            <a:endParaRPr lang="zh-CN" altLang="en-US" dirty="0">
              <a:solidFill>
                <a:srgbClr val="0000FF"/>
              </a:solidFill>
            </a:endParaRPr>
          </a:p>
          <a:p>
            <a:pPr marL="457200" lvl="0" indent="-457200">
              <a:spcBef>
                <a:spcPct val="0"/>
              </a:spcBef>
            </a:pPr>
            <a:r>
              <a:rPr lang="zh-CN" altLang="en-US" dirty="0">
                <a:solidFill>
                  <a:srgbClr val="0000FF"/>
                </a:solidFill>
              </a:rPr>
              <a:t>存在量词“</a:t>
            </a:r>
            <a:r>
              <a:rPr lang="zh-CN" altLang="en-US" dirty="0">
                <a:solidFill>
                  <a:srgbClr val="0000FF"/>
                </a:solidFill>
                <a:sym typeface="Symbol" panose="05050102010706020507" pitchFamily="18" charset="2"/>
              </a:rPr>
              <a:t></a:t>
            </a:r>
            <a:r>
              <a:rPr lang="zh-CN" altLang="en-US" dirty="0">
                <a:solidFill>
                  <a:srgbClr val="0000FF"/>
                </a:solidFill>
              </a:rPr>
              <a:t>”对“∧”无分配律。</a:t>
            </a:r>
            <a:endParaRPr lang="zh-CN" altLang="en-US" dirty="0">
              <a:solidFill>
                <a:srgbClr val="0000FF"/>
              </a:solidFill>
            </a:endParaRPr>
          </a:p>
          <a:p>
            <a:pPr marL="457200" lvl="0" indent="-457200">
              <a:spcBef>
                <a:spcPct val="0"/>
              </a:spcBef>
            </a:pPr>
            <a:r>
              <a:rPr lang="zh-CN" altLang="en-US" dirty="0">
                <a:solidFill>
                  <a:srgbClr val="0000FF"/>
                </a:solidFill>
              </a:rPr>
              <a:t>当 </a:t>
            </a:r>
            <a:r>
              <a:rPr lang="en-US" altLang="zh-CN" i="1" dirty="0">
                <a:solidFill>
                  <a:srgbClr val="0000FF"/>
                </a:solidFill>
              </a:rPr>
              <a:t>B</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zh-CN" altLang="en-US" dirty="0">
                <a:solidFill>
                  <a:srgbClr val="0000FF"/>
                </a:solidFill>
              </a:rPr>
              <a:t>换成没有 </a:t>
            </a:r>
            <a:r>
              <a:rPr lang="en-US" altLang="zh-CN" i="1" dirty="0">
                <a:solidFill>
                  <a:srgbClr val="0000FF"/>
                </a:solidFill>
                <a:ea typeface="宋体" panose="02010600030101010101" pitchFamily="2" charset="-122"/>
              </a:rPr>
              <a:t>x </a:t>
            </a:r>
            <a:r>
              <a:rPr lang="zh-CN" altLang="en-US" dirty="0">
                <a:solidFill>
                  <a:srgbClr val="0000FF"/>
                </a:solidFill>
              </a:rPr>
              <a:t>出现的 </a:t>
            </a:r>
            <a:r>
              <a:rPr lang="en-US" altLang="zh-CN" i="1" dirty="0">
                <a:solidFill>
                  <a:srgbClr val="0000FF"/>
                </a:solidFill>
              </a:rPr>
              <a:t>B </a:t>
            </a:r>
            <a:r>
              <a:rPr lang="zh-CN" altLang="en-US" dirty="0">
                <a:solidFill>
                  <a:srgbClr val="0000FF"/>
                </a:solidFill>
              </a:rPr>
              <a:t>时，则有</a:t>
            </a:r>
            <a:endParaRPr lang="zh-CN" altLang="en-US" dirty="0">
              <a:solidFill>
                <a:srgbClr val="0000FF"/>
              </a:solidFill>
            </a:endParaRPr>
          </a:p>
          <a:p>
            <a:pPr marL="457200" lvl="0" indent="-457200">
              <a:spcBef>
                <a:spcPct val="0"/>
              </a:spcBef>
              <a:buNone/>
            </a:pPr>
            <a:r>
              <a:rPr lang="zh-CN" altLang="en-US" dirty="0">
                <a:solidFill>
                  <a:srgbClr val="0000FF"/>
                </a:solidFill>
              </a:rPr>
              <a:t>	 </a:t>
            </a:r>
            <a:r>
              <a:rPr lang="zh-CN" altLang="en-US" dirty="0">
                <a:solidFill>
                  <a:srgbClr val="0000FF"/>
                </a:solidFill>
                <a:sym typeface="Symbol" panose="05050102010706020507" pitchFamily="18" charset="2"/>
              </a:rPr>
              <a:t></a:t>
            </a:r>
            <a:r>
              <a:rPr lang="en-US" altLang="zh-CN" i="1" dirty="0">
                <a:solidFill>
                  <a:srgbClr val="0000FF"/>
                </a:solidFill>
                <a:ea typeface="宋体" panose="02010600030101010101" pitchFamily="2" charset="-122"/>
              </a:rPr>
              <a:t>x</a:t>
            </a:r>
            <a:r>
              <a:rPr lang="en-US" altLang="zh-CN" b="0" dirty="0">
                <a:solidFill>
                  <a:schemeClr val="tx1"/>
                </a:solidFill>
                <a:ea typeface="宋体" panose="02010600030101010101" pitchFamily="2" charset="-122"/>
              </a:rPr>
              <a:t> </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ea typeface="宋体" panose="02010600030101010101" pitchFamily="2" charset="-122"/>
              </a:rPr>
              <a:t>x</a:t>
            </a:r>
            <a:r>
              <a:rPr lang="en-US" altLang="zh-CN" dirty="0">
                <a:solidFill>
                  <a:srgbClr val="0000FF"/>
                </a:solidFill>
              </a:rPr>
              <a:t>)∨</a:t>
            </a:r>
            <a:r>
              <a:rPr lang="en-US" altLang="zh-CN" i="1" dirty="0">
                <a:solidFill>
                  <a:srgbClr val="0000FF"/>
                </a:solidFill>
              </a:rPr>
              <a:t>B</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ea typeface="宋体" panose="02010600030101010101" pitchFamily="2" charset="-122"/>
              </a:rPr>
              <a:t>x</a:t>
            </a:r>
            <a:r>
              <a:rPr lang="en-US" altLang="zh-CN" i="1" dirty="0">
                <a:solidFill>
                  <a:srgbClr val="0000FF"/>
                </a:solidFill>
              </a:rPr>
              <a:t>A</a:t>
            </a:r>
            <a:r>
              <a:rPr lang="en-US" altLang="zh-CN" dirty="0">
                <a:solidFill>
                  <a:srgbClr val="0000FF"/>
                </a:solidFill>
              </a:rPr>
              <a:t>(</a:t>
            </a:r>
            <a:r>
              <a:rPr lang="en-US" altLang="zh-CN" i="1" dirty="0">
                <a:solidFill>
                  <a:srgbClr val="0000FF"/>
                </a:solidFill>
                <a:ea typeface="宋体" panose="02010600030101010101" pitchFamily="2" charset="-122"/>
              </a:rPr>
              <a:t>x</a:t>
            </a:r>
            <a:r>
              <a:rPr lang="en-US" altLang="zh-CN" dirty="0">
                <a:solidFill>
                  <a:srgbClr val="0000FF"/>
                </a:solidFill>
              </a:rPr>
              <a:t>)∨</a:t>
            </a:r>
            <a:r>
              <a:rPr lang="en-US" altLang="zh-CN" i="1" dirty="0">
                <a:solidFill>
                  <a:srgbClr val="0000FF"/>
                </a:solidFill>
              </a:rPr>
              <a:t>B</a:t>
            </a:r>
            <a:endParaRPr lang="en-US" altLang="zh-CN" i="1" dirty="0">
              <a:solidFill>
                <a:srgbClr val="0000FF"/>
              </a:solidFill>
            </a:endParaRPr>
          </a:p>
          <a:p>
            <a:pPr marL="457200" lvl="0" indent="-457200">
              <a:spcBef>
                <a:spcPct val="0"/>
              </a:spcBef>
              <a:buNone/>
            </a:pP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i="1" dirty="0">
                <a:solidFill>
                  <a:srgbClr val="0000FF"/>
                </a:solidFill>
                <a:ea typeface="宋体" panose="02010600030101010101" pitchFamily="2" charset="-122"/>
              </a:rPr>
              <a:t>x</a:t>
            </a:r>
            <a:r>
              <a:rPr lang="en-US" altLang="zh-CN" b="0" dirty="0">
                <a:solidFill>
                  <a:schemeClr val="tx1"/>
                </a:solidFill>
                <a:ea typeface="宋体" panose="02010600030101010101" pitchFamily="2" charset="-122"/>
              </a:rPr>
              <a:t> </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ea typeface="宋体" panose="02010600030101010101" pitchFamily="2" charset="-122"/>
              </a:rPr>
              <a:t>x</a:t>
            </a:r>
            <a:r>
              <a:rPr lang="en-US" altLang="zh-CN" dirty="0">
                <a:solidFill>
                  <a:srgbClr val="0000FF"/>
                </a:solidFill>
              </a:rPr>
              <a:t>)∧</a:t>
            </a:r>
            <a:r>
              <a:rPr lang="en-US" altLang="zh-CN" i="1" dirty="0">
                <a:solidFill>
                  <a:srgbClr val="0000FF"/>
                </a:solidFill>
              </a:rPr>
              <a:t>B</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ea typeface="宋体" panose="02010600030101010101" pitchFamily="2" charset="-122"/>
              </a:rPr>
              <a:t>x</a:t>
            </a:r>
            <a:r>
              <a:rPr lang="en-US" altLang="zh-CN" i="1" dirty="0">
                <a:solidFill>
                  <a:srgbClr val="0000FF"/>
                </a:solidFill>
              </a:rPr>
              <a:t>A</a:t>
            </a:r>
            <a:r>
              <a:rPr lang="en-US" altLang="zh-CN" dirty="0">
                <a:solidFill>
                  <a:srgbClr val="0000FF"/>
                </a:solidFill>
              </a:rPr>
              <a:t>(</a:t>
            </a:r>
            <a:r>
              <a:rPr lang="en-US" altLang="zh-CN" i="1" dirty="0">
                <a:solidFill>
                  <a:srgbClr val="0000FF"/>
                </a:solidFill>
                <a:ea typeface="宋体" panose="02010600030101010101" pitchFamily="2" charset="-122"/>
              </a:rPr>
              <a:t>x</a:t>
            </a:r>
            <a:r>
              <a:rPr lang="en-US" altLang="zh-CN" dirty="0">
                <a:solidFill>
                  <a:srgbClr val="0000FF"/>
                </a:solidFill>
              </a:rPr>
              <a:t>)∧</a:t>
            </a:r>
            <a:r>
              <a:rPr lang="en-US" altLang="zh-CN" i="1" dirty="0">
                <a:solidFill>
                  <a:srgbClr val="0000FF"/>
                </a:solidFill>
              </a:rPr>
              <a:t>B</a:t>
            </a:r>
            <a:endParaRPr lang="en-US" altLang="zh-CN" i="1" dirty="0">
              <a:solidFill>
                <a:srgbClr val="0000FF"/>
              </a:solidFill>
            </a:endParaRPr>
          </a:p>
        </p:txBody>
      </p:sp>
      <p:pic>
        <p:nvPicPr>
          <p:cNvPr id="154633" name="Picture 9" descr="GIF-378"/>
          <p:cNvPicPr>
            <a:picLocks noChangeAspect="1"/>
          </p:cNvPicPr>
          <p:nvPr/>
        </p:nvPicPr>
        <p:blipFill>
          <a:blip r:embed="rId1"/>
          <a:stretch>
            <a:fillRect/>
          </a:stretch>
        </p:blipFill>
        <p:spPr>
          <a:xfrm>
            <a:off x="152400" y="4572000"/>
            <a:ext cx="696913" cy="628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 calcmode="lin" valueType="num">
                                      <p:cBhvr>
                                        <p:cTn id="7" dur="500" fill="hold"/>
                                        <p:tgtEl>
                                          <p:spTgt spid="154629"/>
                                        </p:tgtEl>
                                        <p:attrNameLst>
                                          <p:attrName>ppt_w</p:attrName>
                                        </p:attrNameLst>
                                      </p:cBhvr>
                                      <p:tavLst>
                                        <p:tav tm="0">
                                          <p:val>
                                            <p:fltVal val="0.000000"/>
                                          </p:val>
                                        </p:tav>
                                        <p:tav tm="100000">
                                          <p:val>
                                            <p:strVal val="#ppt_w"/>
                                          </p:val>
                                        </p:tav>
                                      </p:tavLst>
                                    </p:anim>
                                    <p:anim calcmode="lin" valueType="num">
                                      <p:cBhvr>
                                        <p:cTn id="8" dur="500" fill="hold"/>
                                        <p:tgtEl>
                                          <p:spTgt spid="154629"/>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4628">
                                            <p:txEl>
                                              <p:charRg st="0" end="37"/>
                                            </p:txEl>
                                          </p:spTgt>
                                        </p:tgtEl>
                                        <p:attrNameLst>
                                          <p:attrName>style.visibility</p:attrName>
                                        </p:attrNameLst>
                                      </p:cBhvr>
                                      <p:to>
                                        <p:strVal val="visible"/>
                                      </p:to>
                                    </p:set>
                                    <p:animEffect transition="in" filter="wipe(left)">
                                      <p:cBhvr>
                                        <p:cTn id="13" dur="500"/>
                                        <p:tgtEl>
                                          <p:spTgt spid="154628">
                                            <p:txEl>
                                              <p:charRg st="0" end="3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4628">
                                            <p:txEl>
                                              <p:charRg st="37" end="72"/>
                                            </p:txEl>
                                          </p:spTgt>
                                        </p:tgtEl>
                                        <p:attrNameLst>
                                          <p:attrName>style.visibility</p:attrName>
                                        </p:attrNameLst>
                                      </p:cBhvr>
                                      <p:to>
                                        <p:strVal val="visible"/>
                                      </p:to>
                                    </p:set>
                                    <p:animEffect transition="in" filter="wipe(left)">
                                      <p:cBhvr>
                                        <p:cTn id="18" dur="500"/>
                                        <p:tgtEl>
                                          <p:spTgt spid="154628">
                                            <p:txEl>
                                              <p:charRg st="37" end="7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4628">
                                            <p:txEl>
                                              <p:charRg st="72" end="114"/>
                                            </p:txEl>
                                          </p:spTgt>
                                        </p:tgtEl>
                                        <p:attrNameLst>
                                          <p:attrName>style.visibility</p:attrName>
                                        </p:attrNameLst>
                                      </p:cBhvr>
                                      <p:to>
                                        <p:strVal val="visible"/>
                                      </p:to>
                                    </p:set>
                                    <p:animEffect transition="in" filter="wipe(left)">
                                      <p:cBhvr>
                                        <p:cTn id="23" dur="500"/>
                                        <p:tgtEl>
                                          <p:spTgt spid="154628">
                                            <p:txEl>
                                              <p:charRg st="72" end="11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4628">
                                            <p:txEl>
                                              <p:charRg st="114" end="122"/>
                                            </p:txEl>
                                          </p:spTgt>
                                        </p:tgtEl>
                                        <p:attrNameLst>
                                          <p:attrName>style.visibility</p:attrName>
                                        </p:attrNameLst>
                                      </p:cBhvr>
                                      <p:to>
                                        <p:strVal val="visible"/>
                                      </p:to>
                                    </p:set>
                                    <p:animEffect transition="in" filter="wipe(left)">
                                      <p:cBhvr>
                                        <p:cTn id="28" dur="500"/>
                                        <p:tgtEl>
                                          <p:spTgt spid="154628">
                                            <p:txEl>
                                              <p:charRg st="114" end="12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46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631"/>
                                        </p:tgtEl>
                                        <p:attrNameLst>
                                          <p:attrName>style.visibility</p:attrName>
                                        </p:attrNameLst>
                                      </p:cBhvr>
                                      <p:to>
                                        <p:strVal val="visible"/>
                                      </p:to>
                                    </p:set>
                                    <p:animEffect transition="in" filter="wipe(left)">
                                      <p:cBhvr>
                                        <p:cTn id="37" dur="500"/>
                                        <p:tgtEl>
                                          <p:spTgt spid="1546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4631">
                                            <p:txEl>
                                              <p:charRg st="0" end="17"/>
                                            </p:txEl>
                                          </p:spTgt>
                                        </p:tgtEl>
                                        <p:attrNameLst>
                                          <p:attrName>style.visibility</p:attrName>
                                        </p:attrNameLst>
                                      </p:cBhvr>
                                      <p:to>
                                        <p:strVal val="visible"/>
                                      </p:to>
                                    </p:set>
                                    <p:animEffect transition="in" filter="wipe(left)">
                                      <p:cBhvr>
                                        <p:cTn id="42" dur="500"/>
                                        <p:tgtEl>
                                          <p:spTgt spid="154631">
                                            <p:txEl>
                                              <p:charRg st="0" end="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4631">
                                            <p:txEl>
                                              <p:charRg st="17" end="34"/>
                                            </p:txEl>
                                          </p:spTgt>
                                        </p:tgtEl>
                                        <p:attrNameLst>
                                          <p:attrName>style.visibility</p:attrName>
                                        </p:attrNameLst>
                                      </p:cBhvr>
                                      <p:to>
                                        <p:strVal val="visible"/>
                                      </p:to>
                                    </p:set>
                                    <p:animEffect transition="in" filter="wipe(left)">
                                      <p:cBhvr>
                                        <p:cTn id="47" dur="500"/>
                                        <p:tgtEl>
                                          <p:spTgt spid="154631">
                                            <p:txEl>
                                              <p:charRg st="17" end="3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4631">
                                            <p:txEl>
                                              <p:charRg st="34" end="59"/>
                                            </p:txEl>
                                          </p:spTgt>
                                        </p:tgtEl>
                                        <p:attrNameLst>
                                          <p:attrName>style.visibility</p:attrName>
                                        </p:attrNameLst>
                                      </p:cBhvr>
                                      <p:to>
                                        <p:strVal val="visible"/>
                                      </p:to>
                                    </p:set>
                                    <p:animEffect transition="in" filter="wipe(left)">
                                      <p:cBhvr>
                                        <p:cTn id="52" dur="500"/>
                                        <p:tgtEl>
                                          <p:spTgt spid="154631">
                                            <p:txEl>
                                              <p:charRg st="34" end="5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4631">
                                            <p:txEl>
                                              <p:charRg st="59" end="84"/>
                                            </p:txEl>
                                          </p:spTgt>
                                        </p:tgtEl>
                                        <p:attrNameLst>
                                          <p:attrName>style.visibility</p:attrName>
                                        </p:attrNameLst>
                                      </p:cBhvr>
                                      <p:to>
                                        <p:strVal val="visible"/>
                                      </p:to>
                                    </p:set>
                                    <p:animEffect transition="in" filter="wipe(left)">
                                      <p:cBhvr>
                                        <p:cTn id="57" dur="500"/>
                                        <p:tgtEl>
                                          <p:spTgt spid="154631">
                                            <p:txEl>
                                              <p:charRg st="59" end="8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4631">
                                            <p:txEl>
                                              <p:charRg st="84" end="109"/>
                                            </p:txEl>
                                          </p:spTgt>
                                        </p:tgtEl>
                                        <p:attrNameLst>
                                          <p:attrName>style.visibility</p:attrName>
                                        </p:attrNameLst>
                                      </p:cBhvr>
                                      <p:to>
                                        <p:strVal val="visible"/>
                                      </p:to>
                                    </p:set>
                                    <p:animEffect transition="in" filter="wipe(left)">
                                      <p:cBhvr>
                                        <p:cTn id="62" dur="500"/>
                                        <p:tgtEl>
                                          <p:spTgt spid="154631">
                                            <p:txEl>
                                              <p:charRg st="84"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build="p"/>
      <p:bldP spid="154629" grpId="0" animBg="1"/>
      <p:bldP spid="154631" grpId="0" animBg="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5.3—</a:t>
            </a:r>
            <a:r>
              <a:rPr lang="zh-CN" altLang="en-US" dirty="0"/>
              <a:t>消去量词</a:t>
            </a:r>
            <a:endParaRPr lang="zh-CN" altLang="en-US" dirty="0"/>
          </a:p>
        </p:txBody>
      </p:sp>
      <p:sp>
        <p:nvSpPr>
          <p:cNvPr id="155652" name="Rectangle 4"/>
          <p:cNvSpPr>
            <a:spLocks noGrp="1"/>
          </p:cNvSpPr>
          <p:nvPr>
            <p:ph idx="1"/>
          </p:nvPr>
        </p:nvSpPr>
        <p:spPr>
          <a:xfrm>
            <a:off x="533400" y="1066800"/>
            <a:ext cx="8305800" cy="1981200"/>
          </a:xfrm>
          <a:solidFill>
            <a:srgbClr val="CCFFCC">
              <a:alpha val="100000"/>
            </a:srgbClr>
          </a:solidFill>
          <a:ln w="28575">
            <a:solidFill>
              <a:srgbClr val="0000FF">
                <a:alpha val="100000"/>
              </a:srgbClr>
            </a:solidFill>
            <a:miter lim="800000"/>
          </a:ln>
        </p:spPr>
        <p:txBody>
          <a:bodyPr vert="horz" wrap="square" lIns="91440" tIns="45720" rIns="91440" bIns="45720" anchor="t"/>
          <a:p>
            <a:pPr eaLnBrk="1" hangingPunct="1">
              <a:buNone/>
            </a:pPr>
            <a:r>
              <a:rPr lang="zh-CN" altLang="en-US" dirty="0"/>
              <a:t>设个体域为 </a:t>
            </a:r>
            <a:r>
              <a:rPr lang="en-US" altLang="zh-CN" i="1" dirty="0"/>
              <a:t>D</a:t>
            </a:r>
            <a:r>
              <a:rPr lang="zh-CN" altLang="en-US" dirty="0"/>
              <a:t>＝</a:t>
            </a:r>
            <a:r>
              <a:rPr lang="en-US" altLang="zh-CN" dirty="0"/>
              <a:t>{</a:t>
            </a:r>
            <a:r>
              <a:rPr lang="en-US" altLang="zh-CN" i="1" dirty="0"/>
              <a:t>a</a:t>
            </a:r>
            <a:r>
              <a:rPr lang="en-US" altLang="zh-CN" dirty="0"/>
              <a:t>, </a:t>
            </a:r>
            <a:r>
              <a:rPr lang="en-US" altLang="zh-CN" i="1" dirty="0"/>
              <a:t>b</a:t>
            </a:r>
            <a:r>
              <a:rPr lang="en-US" altLang="zh-CN" dirty="0"/>
              <a:t>, </a:t>
            </a:r>
            <a:r>
              <a:rPr lang="en-US" altLang="zh-CN" i="1" dirty="0"/>
              <a:t>c</a:t>
            </a:r>
            <a:r>
              <a:rPr lang="en-US" altLang="zh-CN" dirty="0"/>
              <a:t>}</a:t>
            </a:r>
            <a:r>
              <a:rPr lang="zh-CN" altLang="en-US" dirty="0"/>
              <a:t>，将下面各公式的量词消去： </a:t>
            </a:r>
            <a:endParaRPr lang="zh-CN" altLang="en-US" dirty="0"/>
          </a:p>
          <a:p>
            <a:pPr eaLnBrk="1" hangingPunct="1">
              <a:buNone/>
            </a:pPr>
            <a:r>
              <a:rPr lang="en-US" altLang="zh-CN" dirty="0"/>
              <a:t>(1) </a:t>
            </a:r>
            <a:r>
              <a:rPr lang="en-US" altLang="zh-CN" dirty="0">
                <a:sym typeface="Symbol" panose="05050102010706020507" pitchFamily="18" charset="2"/>
              </a:rPr>
              <a:t></a:t>
            </a:r>
            <a:r>
              <a:rPr lang="en-US" altLang="zh-CN" i="1" dirty="0"/>
              <a:t>x </a:t>
            </a:r>
            <a:r>
              <a:rPr lang="en-US" altLang="zh-CN" dirty="0"/>
              <a:t>(</a:t>
            </a:r>
            <a:r>
              <a:rPr lang="en-US" altLang="zh-CN" i="1" dirty="0"/>
              <a:t>F</a:t>
            </a:r>
            <a:r>
              <a:rPr lang="en-US" altLang="zh-CN" dirty="0"/>
              <a:t>(</a:t>
            </a:r>
            <a:r>
              <a:rPr lang="en-US" altLang="zh-CN" i="1" dirty="0"/>
              <a:t>x</a:t>
            </a:r>
            <a:r>
              <a:rPr lang="en-US" altLang="zh-CN" dirty="0"/>
              <a:t>)→</a:t>
            </a:r>
            <a:r>
              <a:rPr lang="en-US" altLang="zh-CN" i="1" dirty="0"/>
              <a:t>G</a:t>
            </a:r>
            <a:r>
              <a:rPr lang="en-US" altLang="zh-CN" dirty="0"/>
              <a:t>(</a:t>
            </a:r>
            <a:r>
              <a:rPr lang="en-US" altLang="zh-CN" i="1" dirty="0"/>
              <a:t>x</a:t>
            </a:r>
            <a:r>
              <a:rPr lang="en-US" altLang="zh-CN" dirty="0"/>
              <a:t>))</a:t>
            </a:r>
            <a:endParaRPr lang="en-US" altLang="zh-CN" dirty="0"/>
          </a:p>
          <a:p>
            <a:pPr eaLnBrk="1" hangingPunct="1">
              <a:buNone/>
            </a:pPr>
            <a:r>
              <a:rPr lang="en-US" altLang="zh-CN" dirty="0"/>
              <a:t>(2) </a:t>
            </a:r>
            <a:r>
              <a:rPr lang="en-US" altLang="zh-CN" dirty="0">
                <a:sym typeface="Symbol" panose="05050102010706020507" pitchFamily="18" charset="2"/>
              </a:rPr>
              <a:t></a:t>
            </a:r>
            <a:r>
              <a:rPr lang="en-US" altLang="zh-CN" i="1" dirty="0"/>
              <a:t>x </a:t>
            </a:r>
            <a:r>
              <a:rPr lang="en-US" altLang="zh-CN" dirty="0"/>
              <a:t>(</a:t>
            </a:r>
            <a:r>
              <a:rPr lang="en-US" altLang="zh-CN" i="1" dirty="0"/>
              <a:t>F</a:t>
            </a:r>
            <a:r>
              <a:rPr lang="en-US" altLang="zh-CN" dirty="0"/>
              <a:t>(</a:t>
            </a:r>
            <a:r>
              <a:rPr lang="en-US" altLang="zh-CN" i="1" dirty="0"/>
              <a:t>x</a:t>
            </a:r>
            <a:r>
              <a:rPr lang="en-US" altLang="zh-CN" dirty="0"/>
              <a:t>)∨ </a:t>
            </a:r>
            <a:r>
              <a:rPr lang="en-US" altLang="zh-CN" dirty="0">
                <a:sym typeface="Symbol" panose="05050102010706020507" pitchFamily="18" charset="2"/>
              </a:rPr>
              <a:t></a:t>
            </a:r>
            <a:r>
              <a:rPr lang="en-US" altLang="zh-CN" i="1" dirty="0"/>
              <a:t>yG</a:t>
            </a:r>
            <a:r>
              <a:rPr lang="en-US" altLang="zh-CN" dirty="0"/>
              <a:t>(</a:t>
            </a:r>
            <a:r>
              <a:rPr lang="en-US" altLang="zh-CN" i="1" dirty="0"/>
              <a:t>y</a:t>
            </a:r>
            <a:r>
              <a:rPr lang="en-US" altLang="zh-CN" dirty="0"/>
              <a:t>))</a:t>
            </a:r>
            <a:endParaRPr lang="en-US" altLang="zh-CN" dirty="0"/>
          </a:p>
          <a:p>
            <a:pPr eaLnBrk="1" hangingPunct="1">
              <a:buNone/>
            </a:pPr>
            <a:r>
              <a:rPr lang="en-US" altLang="zh-CN" dirty="0"/>
              <a:t>(3) </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a:t>
            </a:r>
            <a:r>
              <a:rPr lang="en-US" altLang="zh-CN" i="1" dirty="0"/>
              <a:t>y F</a:t>
            </a:r>
            <a:r>
              <a:rPr lang="en-US" altLang="zh-CN" dirty="0"/>
              <a:t>(</a:t>
            </a:r>
            <a:r>
              <a:rPr lang="en-US" altLang="zh-CN" i="1" dirty="0"/>
              <a:t>x</a:t>
            </a:r>
            <a:r>
              <a:rPr lang="en-US" altLang="zh-CN" dirty="0"/>
              <a:t>, </a:t>
            </a:r>
            <a:r>
              <a:rPr lang="en-US" altLang="zh-CN" i="1" dirty="0"/>
              <a:t>y</a:t>
            </a:r>
            <a:r>
              <a:rPr lang="en-US" altLang="zh-CN" dirty="0"/>
              <a:t>)</a:t>
            </a:r>
            <a:endParaRPr lang="en-US" altLang="zh-CN" dirty="0"/>
          </a:p>
        </p:txBody>
      </p:sp>
      <p:sp>
        <p:nvSpPr>
          <p:cNvPr id="155654" name="Rectangle 6"/>
          <p:cNvSpPr/>
          <p:nvPr/>
        </p:nvSpPr>
        <p:spPr>
          <a:xfrm>
            <a:off x="1143000" y="5807075"/>
            <a:ext cx="7620000" cy="830263"/>
          </a:xfrm>
          <a:prstGeom prst="rect">
            <a:avLst/>
          </a:prstGeom>
          <a:solidFill>
            <a:srgbClr val="CCECFF"/>
          </a:solidFill>
          <a:ln w="25400">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457200" lvl="0" indent="-457200">
              <a:spcBef>
                <a:spcPct val="0"/>
              </a:spcBef>
              <a:buNone/>
            </a:pPr>
            <a:r>
              <a:rPr lang="zh-CN" altLang="en-US" dirty="0">
                <a:solidFill>
                  <a:srgbClr val="0000FF"/>
                </a:solidFill>
              </a:rPr>
              <a:t>	如果不用公式</a:t>
            </a:r>
            <a:r>
              <a:rPr lang="en-US" altLang="zh-CN" dirty="0">
                <a:solidFill>
                  <a:srgbClr val="0000FF"/>
                </a:solidFill>
              </a:rPr>
              <a:t>(5.3)</a:t>
            </a:r>
            <a:r>
              <a:rPr lang="zh-CN" altLang="en-US" dirty="0">
                <a:solidFill>
                  <a:srgbClr val="0000FF"/>
                </a:solidFill>
              </a:rPr>
              <a:t>将量词的辖域缩小，演算过程较长。注意，此时 </a:t>
            </a:r>
            <a:r>
              <a:rPr lang="zh-CN" altLang="en-US" dirty="0">
                <a:solidFill>
                  <a:srgbClr val="0000FF"/>
                </a:solidFill>
                <a:sym typeface="Symbol" panose="05050102010706020507" pitchFamily="18" charset="2"/>
              </a:rPr>
              <a:t></a:t>
            </a:r>
            <a:r>
              <a:rPr lang="en-US" altLang="zh-CN" i="1" dirty="0">
                <a:solidFill>
                  <a:srgbClr val="0000FF"/>
                </a:solidFill>
              </a:rPr>
              <a:t>yG</a:t>
            </a:r>
            <a:r>
              <a:rPr lang="en-US" altLang="zh-CN" dirty="0">
                <a:solidFill>
                  <a:srgbClr val="0000FF"/>
                </a:solidFill>
              </a:rPr>
              <a:t>(</a:t>
            </a:r>
            <a:r>
              <a:rPr lang="en-US" altLang="zh-CN" i="1" dirty="0">
                <a:solidFill>
                  <a:srgbClr val="0000FF"/>
                </a:solidFill>
              </a:rPr>
              <a:t>y</a:t>
            </a:r>
            <a:r>
              <a:rPr lang="en-US" altLang="zh-CN" dirty="0">
                <a:solidFill>
                  <a:srgbClr val="0000FF"/>
                </a:solidFill>
              </a:rPr>
              <a:t>) </a:t>
            </a:r>
            <a:r>
              <a:rPr lang="zh-CN" altLang="en-US" dirty="0">
                <a:solidFill>
                  <a:srgbClr val="0000FF"/>
                </a:solidFill>
              </a:rPr>
              <a:t>是与 </a:t>
            </a:r>
            <a:r>
              <a:rPr lang="en-US" altLang="zh-CN" i="1" dirty="0">
                <a:solidFill>
                  <a:srgbClr val="0000FF"/>
                </a:solidFill>
              </a:rPr>
              <a:t>x </a:t>
            </a:r>
            <a:r>
              <a:rPr lang="zh-CN" altLang="en-US" dirty="0">
                <a:solidFill>
                  <a:srgbClr val="0000FF"/>
                </a:solidFill>
              </a:rPr>
              <a:t>无关的公式 </a:t>
            </a:r>
            <a:r>
              <a:rPr lang="en-US" altLang="zh-CN" i="1" dirty="0">
                <a:solidFill>
                  <a:srgbClr val="0000FF"/>
                </a:solidFill>
              </a:rPr>
              <a:t>B</a:t>
            </a:r>
            <a:r>
              <a:rPr lang="zh-CN" altLang="en-US" dirty="0">
                <a:solidFill>
                  <a:srgbClr val="0000FF"/>
                </a:solidFill>
              </a:rPr>
              <a:t>。</a:t>
            </a:r>
            <a:endParaRPr lang="zh-CN" altLang="en-US" dirty="0">
              <a:solidFill>
                <a:srgbClr val="0000FF"/>
              </a:solidFill>
            </a:endParaRPr>
          </a:p>
        </p:txBody>
      </p:sp>
      <p:sp>
        <p:nvSpPr>
          <p:cNvPr id="155655" name="AutoShape 7"/>
          <p:cNvSpPr/>
          <p:nvPr/>
        </p:nvSpPr>
        <p:spPr>
          <a:xfrm>
            <a:off x="0" y="3225800"/>
            <a:ext cx="830263" cy="508000"/>
          </a:xfrm>
          <a:prstGeom prst="horizontalScroll">
            <a:avLst>
              <a:gd name="adj" fmla="val 12500"/>
            </a:avLst>
          </a:prstGeom>
          <a:solidFill>
            <a:schemeClr val="accent1"/>
          </a:solidFill>
          <a:ln w="9525" cap="flat" cmpd="sng">
            <a:solidFill>
              <a:schemeClr val="folHlink"/>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ctr">
              <a:spcBef>
                <a:spcPct val="45000"/>
              </a:spcBef>
              <a:buClr>
                <a:srgbClr val="99CCCC"/>
              </a:buClr>
              <a:buNone/>
            </a:pPr>
            <a:r>
              <a:rPr lang="zh-CN" altLang="en-US" sz="2000" dirty="0">
                <a:solidFill>
                  <a:srgbClr val="FFFF00"/>
                </a:solidFill>
                <a:latin typeface="Arial" panose="020B0604020202020204" pitchFamily="34" charset="0"/>
                <a:ea typeface="宋体" panose="02010600030101010101" pitchFamily="2" charset="-122"/>
              </a:rPr>
              <a:t>解答</a:t>
            </a:r>
            <a:endParaRPr lang="zh-CN" altLang="en-US" sz="2000" dirty="0">
              <a:solidFill>
                <a:srgbClr val="FFFF00"/>
              </a:solidFill>
              <a:latin typeface="Arial" panose="020B0604020202020204" pitchFamily="34" charset="0"/>
              <a:ea typeface="宋体" panose="02010600030101010101" pitchFamily="2" charset="-122"/>
            </a:endParaRPr>
          </a:p>
        </p:txBody>
      </p:sp>
      <p:sp>
        <p:nvSpPr>
          <p:cNvPr id="155656" name="Rectangle 8"/>
          <p:cNvSpPr/>
          <p:nvPr/>
        </p:nvSpPr>
        <p:spPr>
          <a:xfrm>
            <a:off x="838200" y="3200400"/>
            <a:ext cx="7924800" cy="2438400"/>
          </a:xfrm>
          <a:prstGeom prst="rect">
            <a:avLst/>
          </a:prstGeom>
          <a:noFill/>
          <a:ln w="9525">
            <a:noFill/>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just">
              <a:lnSpc>
                <a:spcPct val="90000"/>
              </a:lnSpc>
              <a:spcBef>
                <a:spcPct val="45000"/>
              </a:spcBef>
              <a:buClr>
                <a:srgbClr val="99CCCC"/>
              </a:buClr>
              <a:buNone/>
            </a:pPr>
            <a:r>
              <a:rPr lang="en-US" altLang="zh-CN" dirty="0">
                <a:solidFill>
                  <a:schemeClr val="tx2"/>
                </a:solidFill>
              </a:rPr>
              <a:t>(1)</a:t>
            </a:r>
            <a:r>
              <a:rPr lang="en-US" altLang="zh-CN"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G</a:t>
            </a:r>
            <a:r>
              <a:rPr lang="en-US" altLang="zh-CN" dirty="0">
                <a:solidFill>
                  <a:schemeClr val="tx2"/>
                </a:solidFill>
              </a:rPr>
              <a:t>(</a:t>
            </a:r>
            <a:r>
              <a:rPr lang="en-US" altLang="zh-CN" i="1" dirty="0">
                <a:solidFill>
                  <a:schemeClr val="tx2"/>
                </a:solidFill>
              </a:rPr>
              <a:t>x</a:t>
            </a:r>
            <a:r>
              <a:rPr lang="en-US" altLang="zh-CN" dirty="0">
                <a:solidFill>
                  <a:schemeClr val="tx2"/>
                </a:solidFill>
              </a:rPr>
              <a:t>))</a:t>
            </a:r>
            <a:endParaRPr lang="en-US" altLang="zh-CN" dirty="0">
              <a:solidFill>
                <a:schemeClr val="tx2"/>
              </a:solidFill>
            </a:endParaRPr>
          </a:p>
          <a:p>
            <a:pPr marL="342900" lvl="0" indent="-342900" algn="just">
              <a:lnSpc>
                <a:spcPct val="90000"/>
              </a:lnSpc>
              <a:spcBef>
                <a:spcPct val="45000"/>
              </a:spcBef>
              <a:buClr>
                <a:srgbClr val="99CCCC"/>
              </a:buClr>
              <a:buNone/>
            </a:pPr>
            <a:r>
              <a:rPr lang="en-US" altLang="zh-CN" dirty="0"/>
              <a:t>	 </a:t>
            </a:r>
            <a:r>
              <a:rPr lang="en-US" altLang="zh-CN" dirty="0">
                <a:sym typeface="Symbol" panose="05050102010706020507" pitchFamily="18" charset="2"/>
              </a:rPr>
              <a:t> </a:t>
            </a:r>
            <a:r>
              <a:rPr lang="en-US" altLang="zh-CN" dirty="0"/>
              <a:t>(</a:t>
            </a:r>
            <a:r>
              <a:rPr lang="en-US" altLang="zh-CN" i="1" dirty="0"/>
              <a:t>F</a:t>
            </a:r>
            <a:r>
              <a:rPr lang="en-US" altLang="zh-CN" dirty="0"/>
              <a:t>(</a:t>
            </a:r>
            <a:r>
              <a:rPr lang="en-US" altLang="zh-CN" i="1" dirty="0"/>
              <a:t>a</a:t>
            </a:r>
            <a:r>
              <a:rPr lang="en-US" altLang="zh-CN" dirty="0"/>
              <a:t>)→</a:t>
            </a:r>
            <a:r>
              <a:rPr lang="en-US" altLang="zh-CN" i="1" dirty="0"/>
              <a:t>G</a:t>
            </a:r>
            <a:r>
              <a:rPr lang="en-US" altLang="zh-CN" dirty="0"/>
              <a:t>(</a:t>
            </a:r>
            <a:r>
              <a:rPr lang="en-US" altLang="zh-CN" i="1" dirty="0"/>
              <a:t>a</a:t>
            </a:r>
            <a:r>
              <a:rPr lang="en-US" altLang="zh-CN" dirty="0"/>
              <a:t>)) ∧ (</a:t>
            </a:r>
            <a:r>
              <a:rPr lang="en-US" altLang="zh-CN" i="1" dirty="0"/>
              <a:t>F</a:t>
            </a:r>
            <a:r>
              <a:rPr lang="en-US" altLang="zh-CN" dirty="0"/>
              <a:t>(</a:t>
            </a:r>
            <a:r>
              <a:rPr lang="en-US" altLang="zh-CN" i="1" dirty="0"/>
              <a:t>b</a:t>
            </a:r>
            <a:r>
              <a:rPr lang="en-US" altLang="zh-CN" dirty="0"/>
              <a:t>)→</a:t>
            </a:r>
            <a:r>
              <a:rPr lang="en-US" altLang="zh-CN" i="1" dirty="0"/>
              <a:t>G</a:t>
            </a:r>
            <a:r>
              <a:rPr lang="en-US" altLang="zh-CN" dirty="0"/>
              <a:t>(</a:t>
            </a:r>
            <a:r>
              <a:rPr lang="en-US" altLang="zh-CN" i="1" dirty="0"/>
              <a:t>b</a:t>
            </a:r>
            <a:r>
              <a:rPr lang="en-US" altLang="zh-CN" dirty="0"/>
              <a:t>)) ∧ (</a:t>
            </a:r>
            <a:r>
              <a:rPr lang="en-US" altLang="zh-CN" i="1" dirty="0"/>
              <a:t>F</a:t>
            </a:r>
            <a:r>
              <a:rPr lang="en-US" altLang="zh-CN" dirty="0"/>
              <a:t>(</a:t>
            </a:r>
            <a:r>
              <a:rPr lang="en-US" altLang="zh-CN" i="1" dirty="0"/>
              <a:t>c</a:t>
            </a:r>
            <a:r>
              <a:rPr lang="en-US" altLang="zh-CN" dirty="0"/>
              <a:t>)→</a:t>
            </a:r>
            <a:r>
              <a:rPr lang="en-US" altLang="zh-CN" i="1" dirty="0"/>
              <a:t>G</a:t>
            </a:r>
            <a:r>
              <a:rPr lang="en-US" altLang="zh-CN" dirty="0"/>
              <a:t>(</a:t>
            </a:r>
            <a:r>
              <a:rPr lang="en-US" altLang="zh-CN" i="1" dirty="0"/>
              <a:t>c</a:t>
            </a:r>
            <a:r>
              <a:rPr lang="en-US" altLang="zh-CN" dirty="0"/>
              <a:t>))</a:t>
            </a:r>
            <a:endParaRPr lang="en-US" altLang="zh-CN" dirty="0"/>
          </a:p>
          <a:p>
            <a:pPr marL="342900" lvl="0" indent="-342900" algn="just">
              <a:lnSpc>
                <a:spcPct val="90000"/>
              </a:lnSpc>
              <a:spcBef>
                <a:spcPct val="45000"/>
              </a:spcBef>
              <a:buClr>
                <a:srgbClr val="99CCCC"/>
              </a:buClr>
              <a:buNone/>
            </a:pPr>
            <a:r>
              <a:rPr lang="en-US" altLang="zh-CN" dirty="0">
                <a:solidFill>
                  <a:schemeClr val="tx2"/>
                </a:solidFill>
              </a:rPr>
              <a:t>(2)</a:t>
            </a:r>
            <a:r>
              <a:rPr lang="en-US" altLang="zh-CN" dirty="0">
                <a:solidFill>
                  <a:srgbClr val="FF0000"/>
                </a:solidFill>
                <a:sym typeface="Symbol" panose="05050102010706020507" pitchFamily="18" charset="2"/>
              </a:rPr>
              <a:t></a:t>
            </a:r>
            <a:r>
              <a:rPr lang="en-US" altLang="zh-CN" i="1" dirty="0">
                <a:solidFill>
                  <a:srgbClr val="FF0000"/>
                </a:solidFill>
              </a:rPr>
              <a:t>x</a:t>
            </a:r>
            <a:r>
              <a:rPr lang="en-US" altLang="zh-CN" i="1" dirty="0">
                <a:solidFill>
                  <a:schemeClr val="tx2"/>
                </a:solidFill>
              </a:rPr>
              <a:t> </a:t>
            </a:r>
            <a:r>
              <a:rPr lang="en-US" altLang="zh-CN" dirty="0">
                <a:solidFill>
                  <a:schemeClr val="tx2"/>
                </a:solidFill>
              </a:rPr>
              <a:t>(</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dirty="0">
                <a:solidFill>
                  <a:srgbClr val="FF0000"/>
                </a:solidFill>
              </a:rPr>
              <a:t>∨ </a:t>
            </a:r>
            <a:r>
              <a:rPr lang="en-US" altLang="zh-CN" dirty="0">
                <a:solidFill>
                  <a:srgbClr val="FF0000"/>
                </a:solidFill>
                <a:sym typeface="Symbol" panose="05050102010706020507" pitchFamily="18" charset="2"/>
              </a:rPr>
              <a:t></a:t>
            </a:r>
            <a:r>
              <a:rPr lang="en-US" altLang="zh-CN" i="1" dirty="0">
                <a:solidFill>
                  <a:srgbClr val="FF0000"/>
                </a:solidFill>
              </a:rPr>
              <a:t>yG</a:t>
            </a:r>
            <a:r>
              <a:rPr lang="en-US" altLang="zh-CN" dirty="0">
                <a:solidFill>
                  <a:srgbClr val="FF0000"/>
                </a:solidFill>
              </a:rPr>
              <a:t>(</a:t>
            </a:r>
            <a:r>
              <a:rPr lang="en-US" altLang="zh-CN" i="1" dirty="0">
                <a:solidFill>
                  <a:srgbClr val="FF0000"/>
                </a:solidFill>
              </a:rPr>
              <a:t>y</a:t>
            </a:r>
            <a:r>
              <a:rPr lang="en-US" altLang="zh-CN" dirty="0">
                <a:solidFill>
                  <a:srgbClr val="FF0000"/>
                </a:solidFill>
              </a:rPr>
              <a:t>)</a:t>
            </a:r>
            <a:r>
              <a:rPr lang="en-US" altLang="zh-CN" dirty="0">
                <a:solidFill>
                  <a:schemeClr val="tx2"/>
                </a:solidFill>
              </a:rPr>
              <a:t>) </a:t>
            </a:r>
            <a:endParaRPr lang="en-US" altLang="zh-CN" dirty="0">
              <a:solidFill>
                <a:schemeClr val="tx2"/>
              </a:solidFill>
            </a:endParaRPr>
          </a:p>
          <a:p>
            <a:pPr marL="342900" lvl="0" indent="-342900" algn="just">
              <a:lnSpc>
                <a:spcPct val="90000"/>
              </a:lnSpc>
              <a:spcBef>
                <a:spcPct val="45000"/>
              </a:spcBef>
              <a:buClr>
                <a:srgbClr val="99CCCC"/>
              </a:buClr>
              <a:buNone/>
            </a:pPr>
            <a:r>
              <a:rPr lang="en-US" altLang="zh-CN" dirty="0"/>
              <a:t> </a:t>
            </a:r>
            <a:r>
              <a:rPr lang="zh-CN" altLang="en-US" dirty="0"/>
              <a:t>　</a:t>
            </a: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i="1" dirty="0"/>
              <a:t>xF</a:t>
            </a:r>
            <a:r>
              <a:rPr lang="en-US" altLang="zh-CN" dirty="0"/>
              <a:t>(</a:t>
            </a:r>
            <a:r>
              <a:rPr lang="en-US" altLang="zh-CN" i="1" dirty="0"/>
              <a:t>x</a:t>
            </a:r>
            <a:r>
              <a:rPr lang="en-US" altLang="zh-CN" dirty="0"/>
              <a:t>) ∨ </a:t>
            </a:r>
            <a:r>
              <a:rPr lang="en-US" altLang="zh-CN" dirty="0">
                <a:sym typeface="Symbol" panose="05050102010706020507" pitchFamily="18" charset="2"/>
              </a:rPr>
              <a:t></a:t>
            </a:r>
            <a:r>
              <a:rPr lang="en-US" altLang="zh-CN" i="1" dirty="0"/>
              <a:t>yG</a:t>
            </a:r>
            <a:r>
              <a:rPr lang="en-US" altLang="zh-CN" dirty="0"/>
              <a:t>(</a:t>
            </a:r>
            <a:r>
              <a:rPr lang="en-US" altLang="zh-CN" i="1" dirty="0"/>
              <a:t>y</a:t>
            </a:r>
            <a:r>
              <a:rPr lang="en-US" altLang="zh-CN" dirty="0"/>
              <a:t>)   			(</a:t>
            </a:r>
            <a:r>
              <a:rPr lang="zh-CN" altLang="en-US" dirty="0"/>
              <a:t>公式</a:t>
            </a:r>
            <a:r>
              <a:rPr lang="en-US" altLang="zh-CN" dirty="0"/>
              <a:t>5.3) </a:t>
            </a:r>
            <a:endParaRPr lang="en-US" altLang="zh-CN" dirty="0"/>
          </a:p>
          <a:p>
            <a:pPr marL="342900" lvl="0" indent="-342900" algn="just">
              <a:lnSpc>
                <a:spcPct val="90000"/>
              </a:lnSpc>
              <a:spcBef>
                <a:spcPct val="45000"/>
              </a:spcBef>
              <a:buClr>
                <a:srgbClr val="99CCCC"/>
              </a:buClr>
              <a:buNone/>
            </a:pPr>
            <a:r>
              <a:rPr lang="en-US" altLang="zh-CN" dirty="0"/>
              <a:t> </a:t>
            </a:r>
            <a:r>
              <a:rPr lang="zh-CN" altLang="en-US" dirty="0"/>
              <a:t>　</a:t>
            </a:r>
            <a:r>
              <a:rPr lang="zh-CN" altLang="en-US" dirty="0">
                <a:sym typeface="Symbol" panose="05050102010706020507" pitchFamily="18" charset="2"/>
              </a:rPr>
              <a:t></a:t>
            </a:r>
            <a:r>
              <a:rPr lang="en-US" altLang="zh-CN" dirty="0"/>
              <a:t>(</a:t>
            </a:r>
            <a:r>
              <a:rPr lang="en-US" altLang="zh-CN" i="1" dirty="0"/>
              <a:t>F</a:t>
            </a:r>
            <a:r>
              <a:rPr lang="en-US" altLang="zh-CN" dirty="0"/>
              <a:t>(</a:t>
            </a:r>
            <a:r>
              <a:rPr lang="en-US" altLang="zh-CN" i="1" dirty="0"/>
              <a:t>a</a:t>
            </a:r>
            <a:r>
              <a:rPr lang="en-US" altLang="zh-CN" dirty="0"/>
              <a:t>)∧</a:t>
            </a:r>
            <a:r>
              <a:rPr lang="en-US" altLang="zh-CN" i="1" dirty="0"/>
              <a:t>F</a:t>
            </a:r>
            <a:r>
              <a:rPr lang="en-US" altLang="zh-CN" dirty="0"/>
              <a:t>(</a:t>
            </a:r>
            <a:r>
              <a:rPr lang="en-US" altLang="zh-CN" i="1" dirty="0"/>
              <a:t>b</a:t>
            </a:r>
            <a:r>
              <a:rPr lang="en-US" altLang="zh-CN" dirty="0"/>
              <a:t>)∧</a:t>
            </a:r>
            <a:r>
              <a:rPr lang="en-US" altLang="zh-CN" i="1" dirty="0"/>
              <a:t>F</a:t>
            </a:r>
            <a:r>
              <a:rPr lang="en-US" altLang="zh-CN" dirty="0"/>
              <a:t>(</a:t>
            </a:r>
            <a:r>
              <a:rPr lang="en-US" altLang="zh-CN" i="1" dirty="0"/>
              <a:t>c</a:t>
            </a:r>
            <a:r>
              <a:rPr lang="en-US" altLang="zh-CN" dirty="0"/>
              <a:t>)) ∨ (</a:t>
            </a:r>
            <a:r>
              <a:rPr lang="en-US" altLang="zh-CN" i="1" dirty="0"/>
              <a:t>G</a:t>
            </a:r>
            <a:r>
              <a:rPr lang="en-US" altLang="zh-CN" dirty="0"/>
              <a:t>(</a:t>
            </a:r>
            <a:r>
              <a:rPr lang="en-US" altLang="zh-CN" i="1" dirty="0"/>
              <a:t>a</a:t>
            </a:r>
            <a:r>
              <a:rPr lang="en-US" altLang="zh-CN" dirty="0"/>
              <a:t>)∨</a:t>
            </a:r>
            <a:r>
              <a:rPr lang="en-US" altLang="zh-CN" i="1" dirty="0"/>
              <a:t>G</a:t>
            </a:r>
            <a:r>
              <a:rPr lang="en-US" altLang="zh-CN" dirty="0"/>
              <a:t>(</a:t>
            </a:r>
            <a:r>
              <a:rPr lang="en-US" altLang="zh-CN" i="1" dirty="0"/>
              <a:t>b</a:t>
            </a:r>
            <a:r>
              <a:rPr lang="en-US" altLang="zh-CN" dirty="0"/>
              <a:t>)∨</a:t>
            </a:r>
            <a:r>
              <a:rPr lang="en-US" altLang="zh-CN" i="1" dirty="0"/>
              <a:t>G</a:t>
            </a:r>
            <a:r>
              <a:rPr lang="en-US" altLang="zh-CN" dirty="0"/>
              <a:t>(</a:t>
            </a:r>
            <a:r>
              <a:rPr lang="en-US" altLang="zh-CN" i="1" dirty="0"/>
              <a:t>c</a:t>
            </a:r>
            <a:r>
              <a:rPr lang="en-US" altLang="zh-CN" dirty="0"/>
              <a:t>)) </a:t>
            </a:r>
            <a:endParaRPr lang="en-US" altLang="zh-CN" dirty="0"/>
          </a:p>
        </p:txBody>
      </p:sp>
      <p:pic>
        <p:nvPicPr>
          <p:cNvPr id="155657" name="Picture 9" descr="GIF-378"/>
          <p:cNvPicPr>
            <a:picLocks noChangeAspect="1"/>
          </p:cNvPicPr>
          <p:nvPr/>
        </p:nvPicPr>
        <p:blipFill>
          <a:blip r:embed="rId1"/>
          <a:stretch>
            <a:fillRect/>
          </a:stretch>
        </p:blipFill>
        <p:spPr>
          <a:xfrm>
            <a:off x="152400" y="5772150"/>
            <a:ext cx="696913" cy="628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wipe(up)">
                                      <p:cBhvr>
                                        <p:cTn id="7" dur="500"/>
                                        <p:tgtEl>
                                          <p:spTgt spid="15565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55655"/>
                                        </p:tgtEl>
                                        <p:attrNameLst>
                                          <p:attrName>style.visibility</p:attrName>
                                        </p:attrNameLst>
                                      </p:cBhvr>
                                      <p:to>
                                        <p:strVal val="visible"/>
                                      </p:to>
                                    </p:set>
                                    <p:anim calcmode="lin" valueType="num">
                                      <p:cBhvr>
                                        <p:cTn id="12" dur="500" fill="hold"/>
                                        <p:tgtEl>
                                          <p:spTgt spid="155655"/>
                                        </p:tgtEl>
                                        <p:attrNameLst>
                                          <p:attrName>ppt_w</p:attrName>
                                        </p:attrNameLst>
                                      </p:cBhvr>
                                      <p:tavLst>
                                        <p:tav tm="0">
                                          <p:val>
                                            <p:fltVal val="0.000000"/>
                                          </p:val>
                                        </p:tav>
                                        <p:tav tm="100000">
                                          <p:val>
                                            <p:strVal val="#ppt_w"/>
                                          </p:val>
                                        </p:tav>
                                      </p:tavLst>
                                    </p:anim>
                                    <p:anim calcmode="lin" valueType="num">
                                      <p:cBhvr>
                                        <p:cTn id="13" dur="500" fill="hold"/>
                                        <p:tgtEl>
                                          <p:spTgt spid="155655"/>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5656">
                                            <p:txEl>
                                              <p:charRg st="0" end="18"/>
                                            </p:txEl>
                                          </p:spTgt>
                                        </p:tgtEl>
                                        <p:attrNameLst>
                                          <p:attrName>style.visibility</p:attrName>
                                        </p:attrNameLst>
                                      </p:cBhvr>
                                      <p:to>
                                        <p:strVal val="visible"/>
                                      </p:to>
                                    </p:set>
                                    <p:animEffect transition="in" filter="wipe(left)">
                                      <p:cBhvr>
                                        <p:cTn id="18" dur="500"/>
                                        <p:tgtEl>
                                          <p:spTgt spid="155656">
                                            <p:txEl>
                                              <p:charRg st="0" end="1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5656">
                                            <p:txEl>
                                              <p:charRg st="18" end="62"/>
                                            </p:txEl>
                                          </p:spTgt>
                                        </p:tgtEl>
                                        <p:attrNameLst>
                                          <p:attrName>style.visibility</p:attrName>
                                        </p:attrNameLst>
                                      </p:cBhvr>
                                      <p:to>
                                        <p:strVal val="visible"/>
                                      </p:to>
                                    </p:set>
                                    <p:animEffect transition="in" filter="wipe(left)">
                                      <p:cBhvr>
                                        <p:cTn id="23" dur="500"/>
                                        <p:tgtEl>
                                          <p:spTgt spid="155656">
                                            <p:txEl>
                                              <p:charRg st="18" end="6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5656">
                                            <p:txEl>
                                              <p:charRg st="62" end="84"/>
                                            </p:txEl>
                                          </p:spTgt>
                                        </p:tgtEl>
                                        <p:attrNameLst>
                                          <p:attrName>style.visibility</p:attrName>
                                        </p:attrNameLst>
                                      </p:cBhvr>
                                      <p:to>
                                        <p:strVal val="visible"/>
                                      </p:to>
                                    </p:set>
                                    <p:animEffect transition="in" filter="wipe(left)">
                                      <p:cBhvr>
                                        <p:cTn id="28" dur="500"/>
                                        <p:tgtEl>
                                          <p:spTgt spid="155656">
                                            <p:txEl>
                                              <p:charRg st="62" end="8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5656">
                                            <p:txEl>
                                              <p:charRg st="84" end="118"/>
                                            </p:txEl>
                                          </p:spTgt>
                                        </p:tgtEl>
                                        <p:attrNameLst>
                                          <p:attrName>style.visibility</p:attrName>
                                        </p:attrNameLst>
                                      </p:cBhvr>
                                      <p:to>
                                        <p:strVal val="visible"/>
                                      </p:to>
                                    </p:set>
                                    <p:animEffect transition="in" filter="wipe(left)">
                                      <p:cBhvr>
                                        <p:cTn id="33" dur="500"/>
                                        <p:tgtEl>
                                          <p:spTgt spid="155656">
                                            <p:txEl>
                                              <p:charRg st="84" end="1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5656">
                                            <p:txEl>
                                              <p:charRg st="118" end="158"/>
                                            </p:txEl>
                                          </p:spTgt>
                                        </p:tgtEl>
                                        <p:attrNameLst>
                                          <p:attrName>style.visibility</p:attrName>
                                        </p:attrNameLst>
                                      </p:cBhvr>
                                      <p:to>
                                        <p:strVal val="visible"/>
                                      </p:to>
                                    </p:set>
                                    <p:animEffect transition="in" filter="wipe(left)">
                                      <p:cBhvr>
                                        <p:cTn id="38" dur="500"/>
                                        <p:tgtEl>
                                          <p:spTgt spid="155656">
                                            <p:txEl>
                                              <p:charRg st="118" end="15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56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5654"/>
                                        </p:tgtEl>
                                        <p:attrNameLst>
                                          <p:attrName>style.visibility</p:attrName>
                                        </p:attrNameLst>
                                      </p:cBhvr>
                                      <p:to>
                                        <p:strVal val="visible"/>
                                      </p:to>
                                    </p:set>
                                    <p:animEffect transition="in" filter="wipe(left)">
                                      <p:cBhvr>
                                        <p:cTn id="47" dur="500"/>
                                        <p:tgtEl>
                                          <p:spTgt spid="15565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5654">
                                            <p:txEl>
                                              <p:charRg st="0" end="55"/>
                                            </p:txEl>
                                          </p:spTgt>
                                        </p:tgtEl>
                                        <p:attrNameLst>
                                          <p:attrName>style.visibility</p:attrName>
                                        </p:attrNameLst>
                                      </p:cBhvr>
                                      <p:to>
                                        <p:strVal val="visible"/>
                                      </p:to>
                                    </p:set>
                                    <p:animEffect transition="in" filter="wipe(left)">
                                      <p:cBhvr>
                                        <p:cTn id="52" dur="500"/>
                                        <p:tgtEl>
                                          <p:spTgt spid="155654">
                                            <p:txEl>
                                              <p:charRg st="0"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nimBg="1"/>
      <p:bldP spid="155654" grpId="0" animBg="1" build="p"/>
      <p:bldP spid="155655" grpId="0" animBg="1"/>
      <p:bldP spid="15565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5.3—</a:t>
            </a:r>
            <a:r>
              <a:rPr lang="zh-CN" altLang="en-US" dirty="0"/>
              <a:t>消去量词</a:t>
            </a:r>
            <a:endParaRPr lang="zh-CN" altLang="en-US" dirty="0"/>
          </a:p>
        </p:txBody>
      </p:sp>
      <p:sp>
        <p:nvSpPr>
          <p:cNvPr id="157699" name="Rectangle 3"/>
          <p:cNvSpPr>
            <a:spLocks noGrp="1"/>
          </p:cNvSpPr>
          <p:nvPr>
            <p:ph idx="1"/>
          </p:nvPr>
        </p:nvSpPr>
        <p:spPr>
          <a:xfrm>
            <a:off x="457200" y="1176338"/>
            <a:ext cx="8229600" cy="5453062"/>
          </a:xfrm>
          <a:ln/>
        </p:spPr>
        <p:txBody>
          <a:bodyPr vert="horz" wrap="square" lIns="91440" tIns="45720" rIns="91440" bIns="45720" anchor="t"/>
          <a:p>
            <a:pPr algn="just" eaLnBrk="1" hangingPunct="1">
              <a:lnSpc>
                <a:spcPct val="115000"/>
              </a:lnSpc>
              <a:spcBef>
                <a:spcPct val="15000"/>
              </a:spcBef>
              <a:buNone/>
            </a:pPr>
            <a:r>
              <a:rPr lang="en-US" altLang="zh-CN" dirty="0"/>
              <a:t>(3) </a:t>
            </a:r>
            <a:r>
              <a:rPr lang="en-US" altLang="zh-CN" dirty="0">
                <a:sym typeface="Symbol" panose="05050102010706020507" pitchFamily="18" charset="2"/>
              </a:rPr>
              <a:t></a:t>
            </a:r>
            <a:r>
              <a:rPr lang="en-US" altLang="zh-CN" i="1" dirty="0"/>
              <a:t>x</a:t>
            </a:r>
            <a:r>
              <a:rPr lang="en-US" altLang="zh-CN" dirty="0">
                <a:solidFill>
                  <a:srgbClr val="FF0000"/>
                </a:solidFill>
                <a:sym typeface="Symbol" panose="05050102010706020507" pitchFamily="18" charset="2"/>
              </a:rPr>
              <a:t></a:t>
            </a:r>
            <a:r>
              <a:rPr lang="en-US" altLang="zh-CN" i="1" dirty="0">
                <a:solidFill>
                  <a:srgbClr val="FF0000"/>
                </a:solidFill>
              </a:rPr>
              <a:t>y</a:t>
            </a:r>
            <a:r>
              <a:rPr lang="en-US" altLang="zh-CN" i="1" dirty="0"/>
              <a:t>F</a:t>
            </a:r>
            <a:r>
              <a:rPr lang="en-US" altLang="zh-CN" dirty="0"/>
              <a:t>(</a:t>
            </a:r>
            <a:r>
              <a:rPr lang="en-US" altLang="zh-CN" i="1" dirty="0"/>
              <a:t>x</a:t>
            </a:r>
            <a:r>
              <a:rPr lang="en-US" altLang="zh-CN" dirty="0"/>
              <a:t>, </a:t>
            </a:r>
            <a:r>
              <a:rPr lang="en-US" altLang="zh-CN" i="1" dirty="0">
                <a:solidFill>
                  <a:srgbClr val="FF0000"/>
                </a:solidFill>
              </a:rPr>
              <a:t>y</a:t>
            </a:r>
            <a:r>
              <a:rPr lang="en-US" altLang="zh-CN" dirty="0"/>
              <a:t>) </a:t>
            </a:r>
            <a:endParaRPr lang="en-US" altLang="zh-CN" dirty="0"/>
          </a:p>
          <a:p>
            <a:pPr algn="just" eaLnBrk="1" hangingPunct="1">
              <a:lnSpc>
                <a:spcPct val="115000"/>
              </a:lnSpc>
              <a:spcBef>
                <a:spcPct val="15000"/>
              </a:spcBef>
              <a:buNone/>
            </a:pP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i="1" dirty="0"/>
              <a:t>x </a:t>
            </a:r>
            <a:r>
              <a:rPr lang="en-US" altLang="zh-CN" dirty="0"/>
              <a:t>( </a:t>
            </a:r>
            <a:r>
              <a:rPr lang="en-US" altLang="zh-CN" i="1" dirty="0"/>
              <a:t>F</a:t>
            </a:r>
            <a:r>
              <a:rPr lang="en-US" altLang="zh-CN" dirty="0"/>
              <a:t>(</a:t>
            </a:r>
            <a:r>
              <a:rPr lang="en-US" altLang="zh-CN" i="1" dirty="0"/>
              <a:t>x</a:t>
            </a:r>
            <a:r>
              <a:rPr lang="en-US" altLang="zh-CN" dirty="0"/>
              <a:t>, </a:t>
            </a:r>
            <a:r>
              <a:rPr lang="en-US" altLang="zh-CN" i="1" dirty="0"/>
              <a:t>a</a:t>
            </a:r>
            <a:r>
              <a:rPr lang="en-US" altLang="zh-CN" dirty="0"/>
              <a:t>) ∧ </a:t>
            </a:r>
            <a:r>
              <a:rPr lang="en-US" altLang="zh-CN" i="1" dirty="0"/>
              <a:t>F</a:t>
            </a:r>
            <a:r>
              <a:rPr lang="en-US" altLang="zh-CN" dirty="0"/>
              <a:t>(</a:t>
            </a:r>
            <a:r>
              <a:rPr lang="en-US" altLang="zh-CN" i="1" dirty="0"/>
              <a:t>x</a:t>
            </a:r>
            <a:r>
              <a:rPr lang="en-US" altLang="zh-CN" dirty="0"/>
              <a:t>, </a:t>
            </a:r>
            <a:r>
              <a:rPr lang="en-US" altLang="zh-CN" i="1" dirty="0"/>
              <a:t>b</a:t>
            </a:r>
            <a:r>
              <a:rPr lang="en-US" altLang="zh-CN" dirty="0"/>
              <a:t>) ∧ </a:t>
            </a:r>
            <a:r>
              <a:rPr lang="en-US" altLang="zh-CN" i="1" dirty="0"/>
              <a:t>F</a:t>
            </a:r>
            <a:r>
              <a:rPr lang="en-US" altLang="zh-CN" dirty="0"/>
              <a:t>(</a:t>
            </a:r>
            <a:r>
              <a:rPr lang="en-US" altLang="zh-CN" i="1" dirty="0"/>
              <a:t>x</a:t>
            </a:r>
            <a:r>
              <a:rPr lang="en-US" altLang="zh-CN" dirty="0"/>
              <a:t>, </a:t>
            </a:r>
            <a:r>
              <a:rPr lang="en-US" altLang="zh-CN" i="1" dirty="0"/>
              <a:t>c</a:t>
            </a:r>
            <a:r>
              <a:rPr lang="en-US" altLang="zh-CN" dirty="0"/>
              <a:t>) ) </a:t>
            </a:r>
            <a:endParaRPr lang="en-US" altLang="zh-CN" dirty="0"/>
          </a:p>
          <a:p>
            <a:pPr algn="just" eaLnBrk="1" hangingPunct="1">
              <a:lnSpc>
                <a:spcPct val="115000"/>
              </a:lnSpc>
              <a:spcBef>
                <a:spcPct val="15000"/>
              </a:spcBef>
              <a:buNone/>
            </a:pPr>
            <a:r>
              <a:rPr lang="en-US" altLang="zh-CN" dirty="0"/>
              <a:t>	 </a:t>
            </a:r>
            <a:r>
              <a:rPr lang="en-US" altLang="zh-CN" dirty="0">
                <a:sym typeface="Symbol" panose="05050102010706020507" pitchFamily="18" charset="2"/>
              </a:rPr>
              <a:t> </a:t>
            </a:r>
            <a:r>
              <a:rPr lang="en-US" altLang="zh-CN" dirty="0"/>
              <a:t>(</a:t>
            </a:r>
            <a:r>
              <a:rPr lang="en-US" altLang="zh-CN" i="1" dirty="0"/>
              <a:t>F</a:t>
            </a:r>
            <a:r>
              <a:rPr lang="en-US" altLang="zh-CN" dirty="0"/>
              <a:t>(</a:t>
            </a:r>
            <a:r>
              <a:rPr lang="en-US" altLang="zh-CN" i="1" dirty="0"/>
              <a:t>a</a:t>
            </a:r>
            <a:r>
              <a:rPr lang="en-US" altLang="zh-CN" dirty="0"/>
              <a:t>, </a:t>
            </a:r>
            <a:r>
              <a:rPr lang="en-US" altLang="zh-CN" i="1" dirty="0"/>
              <a:t>a</a:t>
            </a:r>
            <a:r>
              <a:rPr lang="en-US" altLang="zh-CN" dirty="0"/>
              <a:t>)∧</a:t>
            </a:r>
            <a:r>
              <a:rPr lang="en-US" altLang="zh-CN" i="1" dirty="0"/>
              <a:t>F</a:t>
            </a:r>
            <a:r>
              <a:rPr lang="en-US" altLang="zh-CN" dirty="0"/>
              <a:t>(</a:t>
            </a:r>
            <a:r>
              <a:rPr lang="en-US" altLang="zh-CN" i="1" dirty="0"/>
              <a:t>a</a:t>
            </a:r>
            <a:r>
              <a:rPr lang="en-US" altLang="zh-CN" dirty="0"/>
              <a:t>, </a:t>
            </a:r>
            <a:r>
              <a:rPr lang="en-US" altLang="zh-CN" i="1" dirty="0"/>
              <a:t>b</a:t>
            </a:r>
            <a:r>
              <a:rPr lang="en-US" altLang="zh-CN" dirty="0"/>
              <a:t>)∧</a:t>
            </a:r>
            <a:r>
              <a:rPr lang="en-US" altLang="zh-CN" i="1" dirty="0"/>
              <a:t>F</a:t>
            </a:r>
            <a:r>
              <a:rPr lang="en-US" altLang="zh-CN" dirty="0"/>
              <a:t>(</a:t>
            </a:r>
            <a:r>
              <a:rPr lang="en-US" altLang="zh-CN" i="1" dirty="0"/>
              <a:t>a</a:t>
            </a:r>
            <a:r>
              <a:rPr lang="en-US" altLang="zh-CN" dirty="0"/>
              <a:t>, </a:t>
            </a:r>
            <a:r>
              <a:rPr lang="en-US" altLang="zh-CN" i="1" dirty="0"/>
              <a:t>c</a:t>
            </a:r>
            <a:r>
              <a:rPr lang="en-US" altLang="zh-CN" dirty="0"/>
              <a:t>))</a:t>
            </a:r>
            <a:endParaRPr lang="en-US" altLang="zh-CN" dirty="0"/>
          </a:p>
          <a:p>
            <a:pPr algn="just" eaLnBrk="1" hangingPunct="1">
              <a:lnSpc>
                <a:spcPct val="115000"/>
              </a:lnSpc>
              <a:spcBef>
                <a:spcPct val="15000"/>
              </a:spcBef>
              <a:buNone/>
            </a:pPr>
            <a:r>
              <a:rPr lang="en-US" altLang="zh-CN" dirty="0"/>
              <a:t>		∨(</a:t>
            </a:r>
            <a:r>
              <a:rPr lang="en-US" altLang="zh-CN" i="1" dirty="0"/>
              <a:t>F</a:t>
            </a:r>
            <a:r>
              <a:rPr lang="en-US" altLang="zh-CN" dirty="0"/>
              <a:t>(</a:t>
            </a:r>
            <a:r>
              <a:rPr lang="en-US" altLang="zh-CN" i="1" dirty="0"/>
              <a:t>b</a:t>
            </a:r>
            <a:r>
              <a:rPr lang="en-US" altLang="zh-CN" dirty="0"/>
              <a:t>, </a:t>
            </a:r>
            <a:r>
              <a:rPr lang="en-US" altLang="zh-CN" i="1" dirty="0"/>
              <a:t>a</a:t>
            </a:r>
            <a:r>
              <a:rPr lang="en-US" altLang="zh-CN" dirty="0"/>
              <a:t>)∧</a:t>
            </a:r>
            <a:r>
              <a:rPr lang="en-US" altLang="zh-CN" i="1" dirty="0"/>
              <a:t>F</a:t>
            </a:r>
            <a:r>
              <a:rPr lang="en-US" altLang="zh-CN" dirty="0"/>
              <a:t>(</a:t>
            </a:r>
            <a:r>
              <a:rPr lang="en-US" altLang="zh-CN" i="1" dirty="0"/>
              <a:t>b</a:t>
            </a:r>
            <a:r>
              <a:rPr lang="en-US" altLang="zh-CN" dirty="0"/>
              <a:t>, </a:t>
            </a:r>
            <a:r>
              <a:rPr lang="en-US" altLang="zh-CN" i="1" dirty="0"/>
              <a:t>b</a:t>
            </a:r>
            <a:r>
              <a:rPr lang="en-US" altLang="zh-CN" dirty="0"/>
              <a:t>)∧</a:t>
            </a:r>
            <a:r>
              <a:rPr lang="en-US" altLang="zh-CN" i="1" dirty="0"/>
              <a:t>F</a:t>
            </a:r>
            <a:r>
              <a:rPr lang="en-US" altLang="zh-CN" dirty="0"/>
              <a:t>(</a:t>
            </a:r>
            <a:r>
              <a:rPr lang="en-US" altLang="zh-CN" i="1" dirty="0"/>
              <a:t>b</a:t>
            </a:r>
            <a:r>
              <a:rPr lang="en-US" altLang="zh-CN" dirty="0"/>
              <a:t>, </a:t>
            </a:r>
            <a:r>
              <a:rPr lang="en-US" altLang="zh-CN" i="1" dirty="0"/>
              <a:t>c</a:t>
            </a:r>
            <a:r>
              <a:rPr lang="en-US" altLang="zh-CN" dirty="0"/>
              <a:t>))</a:t>
            </a:r>
            <a:endParaRPr lang="en-US" altLang="zh-CN" dirty="0"/>
          </a:p>
          <a:p>
            <a:pPr algn="just" eaLnBrk="1" hangingPunct="1">
              <a:lnSpc>
                <a:spcPct val="115000"/>
              </a:lnSpc>
              <a:spcBef>
                <a:spcPct val="15000"/>
              </a:spcBef>
              <a:buNone/>
            </a:pPr>
            <a:r>
              <a:rPr lang="en-US" altLang="zh-CN" dirty="0"/>
              <a:t>		∨(</a:t>
            </a:r>
            <a:r>
              <a:rPr lang="en-US" altLang="zh-CN" i="1" dirty="0"/>
              <a:t>F</a:t>
            </a:r>
            <a:r>
              <a:rPr lang="en-US" altLang="zh-CN" dirty="0"/>
              <a:t>(</a:t>
            </a:r>
            <a:r>
              <a:rPr lang="en-US" altLang="zh-CN" i="1" dirty="0"/>
              <a:t>c</a:t>
            </a:r>
            <a:r>
              <a:rPr lang="en-US" altLang="zh-CN" dirty="0"/>
              <a:t>, </a:t>
            </a:r>
            <a:r>
              <a:rPr lang="en-US" altLang="zh-CN" i="1" dirty="0"/>
              <a:t>a</a:t>
            </a:r>
            <a:r>
              <a:rPr lang="en-US" altLang="zh-CN" dirty="0"/>
              <a:t>)∧</a:t>
            </a:r>
            <a:r>
              <a:rPr lang="en-US" altLang="zh-CN" i="1" dirty="0"/>
              <a:t>F</a:t>
            </a:r>
            <a:r>
              <a:rPr lang="en-US" altLang="zh-CN" dirty="0"/>
              <a:t>(</a:t>
            </a:r>
            <a:r>
              <a:rPr lang="en-US" altLang="zh-CN" i="1" dirty="0"/>
              <a:t>c</a:t>
            </a:r>
            <a:r>
              <a:rPr lang="en-US" altLang="zh-CN" dirty="0"/>
              <a:t>, </a:t>
            </a:r>
            <a:r>
              <a:rPr lang="en-US" altLang="zh-CN" i="1" dirty="0"/>
              <a:t>b</a:t>
            </a:r>
            <a:r>
              <a:rPr lang="en-US" altLang="zh-CN" dirty="0"/>
              <a:t>)∧</a:t>
            </a:r>
            <a:r>
              <a:rPr lang="en-US" altLang="zh-CN" i="1" dirty="0"/>
              <a:t>F</a:t>
            </a:r>
            <a:r>
              <a:rPr lang="en-US" altLang="zh-CN" dirty="0"/>
              <a:t>(</a:t>
            </a:r>
            <a:r>
              <a:rPr lang="en-US" altLang="zh-CN" i="1" dirty="0"/>
              <a:t>c</a:t>
            </a:r>
            <a:r>
              <a:rPr lang="en-US" altLang="zh-CN" dirty="0"/>
              <a:t>, </a:t>
            </a:r>
            <a:r>
              <a:rPr lang="en-US" altLang="zh-CN" i="1" dirty="0"/>
              <a:t>c</a:t>
            </a:r>
            <a:r>
              <a:rPr lang="en-US" altLang="zh-CN" dirty="0"/>
              <a:t>)) </a:t>
            </a:r>
            <a:endParaRPr lang="en-US" altLang="zh-CN" dirty="0"/>
          </a:p>
          <a:p>
            <a:pPr eaLnBrk="1" hangingPunct="1">
              <a:lnSpc>
                <a:spcPct val="115000"/>
              </a:lnSpc>
              <a:spcBef>
                <a:spcPct val="15000"/>
              </a:spcBef>
              <a:buNone/>
            </a:pPr>
            <a:r>
              <a:rPr lang="en-US" altLang="zh-CN" dirty="0"/>
              <a:t>	</a:t>
            </a:r>
            <a:r>
              <a:rPr lang="zh-CN" altLang="en-US" dirty="0"/>
              <a:t>在演算中先消去存在量词也可以，得到结果是等值的。</a:t>
            </a:r>
            <a:endParaRPr lang="zh-CN" altLang="en-US" dirty="0"/>
          </a:p>
          <a:p>
            <a:pPr eaLnBrk="1" hangingPunct="1">
              <a:lnSpc>
                <a:spcPct val="115000"/>
              </a:lnSpc>
              <a:spcBef>
                <a:spcPct val="15000"/>
              </a:spcBef>
              <a:buNone/>
            </a:pPr>
            <a:r>
              <a:rPr lang="zh-CN" altLang="en-US" dirty="0">
                <a:sym typeface="Symbol" panose="05050102010706020507" pitchFamily="18" charset="2"/>
              </a:rPr>
              <a:t>	</a:t>
            </a:r>
            <a:r>
              <a:rPr lang="zh-CN" altLang="en-US" dirty="0">
                <a:solidFill>
                  <a:srgbClr val="FF0000"/>
                </a:solidFill>
                <a:sym typeface="Symbol" panose="05050102010706020507" pitchFamily="18" charset="2"/>
              </a:rPr>
              <a:t></a:t>
            </a:r>
            <a:r>
              <a:rPr lang="en-US" altLang="zh-CN" i="1" dirty="0">
                <a:solidFill>
                  <a:srgbClr val="FF0000"/>
                </a:solidFill>
              </a:rPr>
              <a:t>x</a:t>
            </a:r>
            <a:r>
              <a:rPr lang="en-US" altLang="zh-CN" dirty="0">
                <a:sym typeface="Symbol" panose="05050102010706020507" pitchFamily="18" charset="2"/>
              </a:rPr>
              <a:t></a:t>
            </a:r>
            <a:r>
              <a:rPr lang="en-US" altLang="zh-CN" i="1" dirty="0"/>
              <a:t>yF</a:t>
            </a:r>
            <a:r>
              <a:rPr lang="en-US" altLang="zh-CN" dirty="0"/>
              <a:t>(</a:t>
            </a:r>
            <a:r>
              <a:rPr lang="en-US" altLang="zh-CN" i="1" dirty="0">
                <a:solidFill>
                  <a:srgbClr val="FF0000"/>
                </a:solidFill>
              </a:rPr>
              <a:t>x</a:t>
            </a:r>
            <a:r>
              <a:rPr lang="en-US" altLang="zh-CN" dirty="0"/>
              <a:t>, </a:t>
            </a:r>
            <a:r>
              <a:rPr lang="en-US" altLang="zh-CN" i="1" dirty="0"/>
              <a:t>y</a:t>
            </a:r>
            <a:r>
              <a:rPr lang="en-US" altLang="zh-CN" dirty="0"/>
              <a:t>)</a:t>
            </a:r>
            <a:r>
              <a:rPr lang="en-US" altLang="zh-CN" b="0" dirty="0"/>
              <a:t> </a:t>
            </a:r>
            <a:endParaRPr lang="en-US" altLang="zh-CN" b="0" dirty="0"/>
          </a:p>
          <a:p>
            <a:pPr algn="just" eaLnBrk="1" hangingPunct="1">
              <a:lnSpc>
                <a:spcPct val="115000"/>
              </a:lnSpc>
              <a:spcBef>
                <a:spcPct val="15000"/>
              </a:spcBef>
              <a:buNone/>
            </a:pPr>
            <a:r>
              <a:rPr lang="en-US" altLang="zh-CN" dirty="0"/>
              <a:t>	 </a:t>
            </a:r>
            <a:r>
              <a:rPr lang="en-US" altLang="zh-CN" dirty="0">
                <a:sym typeface="Symbol" panose="05050102010706020507" pitchFamily="18" charset="2"/>
              </a:rPr>
              <a:t></a:t>
            </a:r>
            <a:r>
              <a:rPr lang="en-US" altLang="zh-CN" i="1" dirty="0"/>
              <a:t>y F</a:t>
            </a:r>
            <a:r>
              <a:rPr lang="en-US" altLang="zh-CN" dirty="0"/>
              <a:t>(</a:t>
            </a:r>
            <a:r>
              <a:rPr lang="en-US" altLang="zh-CN" i="1" dirty="0"/>
              <a:t>a</a:t>
            </a:r>
            <a:r>
              <a:rPr lang="en-US" altLang="zh-CN" dirty="0"/>
              <a:t>, </a:t>
            </a:r>
            <a:r>
              <a:rPr lang="en-US" altLang="zh-CN" i="1" dirty="0"/>
              <a:t>y</a:t>
            </a:r>
            <a:r>
              <a:rPr lang="en-US" altLang="zh-CN" dirty="0"/>
              <a:t>)∨ </a:t>
            </a:r>
            <a:r>
              <a:rPr lang="en-US" altLang="zh-CN" dirty="0">
                <a:sym typeface="Symbol" panose="05050102010706020507" pitchFamily="18" charset="2"/>
              </a:rPr>
              <a:t></a:t>
            </a:r>
            <a:r>
              <a:rPr lang="en-US" altLang="zh-CN" i="1" dirty="0"/>
              <a:t>yF</a:t>
            </a:r>
            <a:r>
              <a:rPr lang="en-US" altLang="zh-CN" dirty="0"/>
              <a:t>(</a:t>
            </a:r>
            <a:r>
              <a:rPr lang="en-US" altLang="zh-CN" i="1" dirty="0"/>
              <a:t>b</a:t>
            </a:r>
            <a:r>
              <a:rPr lang="en-US" altLang="zh-CN" dirty="0"/>
              <a:t>, </a:t>
            </a:r>
            <a:r>
              <a:rPr lang="en-US" altLang="zh-CN" i="1" dirty="0"/>
              <a:t>y</a:t>
            </a:r>
            <a:r>
              <a:rPr lang="en-US" altLang="zh-CN" dirty="0"/>
              <a:t>) ∨ </a:t>
            </a:r>
            <a:r>
              <a:rPr lang="en-US" altLang="zh-CN" dirty="0">
                <a:sym typeface="Symbol" panose="05050102010706020507" pitchFamily="18" charset="2"/>
              </a:rPr>
              <a:t> </a:t>
            </a:r>
            <a:r>
              <a:rPr lang="en-US" altLang="zh-CN" i="1" dirty="0"/>
              <a:t>y</a:t>
            </a:r>
            <a:r>
              <a:rPr lang="en-US" altLang="zh-CN" dirty="0"/>
              <a:t> </a:t>
            </a:r>
            <a:r>
              <a:rPr lang="en-US" altLang="zh-CN" i="1" dirty="0"/>
              <a:t>F</a:t>
            </a:r>
            <a:r>
              <a:rPr lang="en-US" altLang="zh-CN" dirty="0"/>
              <a:t>(</a:t>
            </a:r>
            <a:r>
              <a:rPr lang="en-US" altLang="zh-CN" i="1" dirty="0"/>
              <a:t>c</a:t>
            </a:r>
            <a:r>
              <a:rPr lang="en-US" altLang="zh-CN" dirty="0"/>
              <a:t>, </a:t>
            </a:r>
            <a:r>
              <a:rPr lang="en-US" altLang="zh-CN" i="1" dirty="0"/>
              <a:t>y</a:t>
            </a:r>
            <a:r>
              <a:rPr lang="en-US" altLang="zh-CN" dirty="0"/>
              <a:t>)</a:t>
            </a:r>
            <a:endParaRPr lang="en-US" altLang="zh-CN" dirty="0"/>
          </a:p>
          <a:p>
            <a:pPr eaLnBrk="1" hangingPunct="1">
              <a:lnSpc>
                <a:spcPct val="115000"/>
              </a:lnSpc>
              <a:spcBef>
                <a:spcPct val="15000"/>
              </a:spcBef>
              <a:buNone/>
            </a:pPr>
            <a:r>
              <a:rPr lang="en-US" altLang="zh-CN" dirty="0"/>
              <a:t>	 </a:t>
            </a:r>
            <a:r>
              <a:rPr lang="en-US" altLang="zh-CN" dirty="0">
                <a:sym typeface="Symbol" panose="05050102010706020507" pitchFamily="18" charset="2"/>
              </a:rPr>
              <a:t>  </a:t>
            </a:r>
            <a:r>
              <a:rPr lang="en-US" altLang="zh-CN" dirty="0"/>
              <a:t>(</a:t>
            </a:r>
            <a:r>
              <a:rPr lang="en-US" altLang="zh-CN" i="1" dirty="0"/>
              <a:t>F</a:t>
            </a:r>
            <a:r>
              <a:rPr lang="en-US" altLang="zh-CN" dirty="0"/>
              <a:t>(</a:t>
            </a:r>
            <a:r>
              <a:rPr lang="en-US" altLang="zh-CN" i="1" dirty="0"/>
              <a:t>a</a:t>
            </a:r>
            <a:r>
              <a:rPr lang="en-US" altLang="zh-CN" dirty="0"/>
              <a:t>, </a:t>
            </a:r>
            <a:r>
              <a:rPr lang="en-US" altLang="zh-CN" i="1" dirty="0"/>
              <a:t>a</a:t>
            </a:r>
            <a:r>
              <a:rPr lang="en-US" altLang="zh-CN" dirty="0"/>
              <a:t>)∧</a:t>
            </a:r>
            <a:r>
              <a:rPr lang="en-US" altLang="zh-CN" i="1" dirty="0"/>
              <a:t>F</a:t>
            </a:r>
            <a:r>
              <a:rPr lang="en-US" altLang="zh-CN" dirty="0"/>
              <a:t>(</a:t>
            </a:r>
            <a:r>
              <a:rPr lang="en-US" altLang="zh-CN" i="1" dirty="0"/>
              <a:t>a</a:t>
            </a:r>
            <a:r>
              <a:rPr lang="en-US" altLang="zh-CN" dirty="0"/>
              <a:t>, </a:t>
            </a:r>
            <a:r>
              <a:rPr lang="en-US" altLang="zh-CN" i="1" dirty="0"/>
              <a:t>b</a:t>
            </a:r>
            <a:r>
              <a:rPr lang="en-US" altLang="zh-CN" dirty="0"/>
              <a:t>)∧</a:t>
            </a:r>
            <a:r>
              <a:rPr lang="en-US" altLang="zh-CN" i="1" dirty="0"/>
              <a:t>F</a:t>
            </a:r>
            <a:r>
              <a:rPr lang="en-US" altLang="zh-CN" dirty="0"/>
              <a:t>(</a:t>
            </a:r>
            <a:r>
              <a:rPr lang="en-US" altLang="zh-CN" i="1" dirty="0"/>
              <a:t>a</a:t>
            </a:r>
            <a:r>
              <a:rPr lang="en-US" altLang="zh-CN" dirty="0"/>
              <a:t>, </a:t>
            </a:r>
            <a:r>
              <a:rPr lang="en-US" altLang="zh-CN" i="1" dirty="0"/>
              <a:t>c</a:t>
            </a:r>
            <a:r>
              <a:rPr lang="en-US" altLang="zh-CN" dirty="0"/>
              <a:t>))</a:t>
            </a:r>
            <a:endParaRPr lang="en-US" altLang="zh-CN" dirty="0"/>
          </a:p>
          <a:p>
            <a:pPr eaLnBrk="1" hangingPunct="1">
              <a:lnSpc>
                <a:spcPct val="115000"/>
              </a:lnSpc>
              <a:spcBef>
                <a:spcPct val="15000"/>
              </a:spcBef>
              <a:buNone/>
            </a:pPr>
            <a:r>
              <a:rPr lang="en-US" altLang="zh-CN" dirty="0"/>
              <a:t>		∨(</a:t>
            </a:r>
            <a:r>
              <a:rPr lang="en-US" altLang="zh-CN" i="1" dirty="0"/>
              <a:t>F</a:t>
            </a:r>
            <a:r>
              <a:rPr lang="en-US" altLang="zh-CN" dirty="0"/>
              <a:t>(</a:t>
            </a:r>
            <a:r>
              <a:rPr lang="en-US" altLang="zh-CN" i="1" dirty="0"/>
              <a:t>b</a:t>
            </a:r>
            <a:r>
              <a:rPr lang="en-US" altLang="zh-CN" dirty="0"/>
              <a:t>, </a:t>
            </a:r>
            <a:r>
              <a:rPr lang="en-US" altLang="zh-CN" i="1" dirty="0"/>
              <a:t>a</a:t>
            </a:r>
            <a:r>
              <a:rPr lang="en-US" altLang="zh-CN" dirty="0"/>
              <a:t>)∧</a:t>
            </a:r>
            <a:r>
              <a:rPr lang="en-US" altLang="zh-CN" i="1" dirty="0"/>
              <a:t>F</a:t>
            </a:r>
            <a:r>
              <a:rPr lang="en-US" altLang="zh-CN" dirty="0"/>
              <a:t>(</a:t>
            </a:r>
            <a:r>
              <a:rPr lang="en-US" altLang="zh-CN" i="1" dirty="0"/>
              <a:t>b</a:t>
            </a:r>
            <a:r>
              <a:rPr lang="en-US" altLang="zh-CN" dirty="0"/>
              <a:t>, </a:t>
            </a:r>
            <a:r>
              <a:rPr lang="en-US" altLang="zh-CN" i="1" dirty="0"/>
              <a:t>b</a:t>
            </a:r>
            <a:r>
              <a:rPr lang="en-US" altLang="zh-CN" dirty="0"/>
              <a:t>)∧</a:t>
            </a:r>
            <a:r>
              <a:rPr lang="en-US" altLang="zh-CN" i="1" dirty="0"/>
              <a:t>F</a:t>
            </a:r>
            <a:r>
              <a:rPr lang="en-US" altLang="zh-CN" dirty="0"/>
              <a:t>(</a:t>
            </a:r>
            <a:r>
              <a:rPr lang="en-US" altLang="zh-CN" i="1" dirty="0"/>
              <a:t>b</a:t>
            </a:r>
            <a:r>
              <a:rPr lang="en-US" altLang="zh-CN" dirty="0"/>
              <a:t>, </a:t>
            </a:r>
            <a:r>
              <a:rPr lang="en-US" altLang="zh-CN" i="1" dirty="0"/>
              <a:t>c</a:t>
            </a:r>
            <a:r>
              <a:rPr lang="en-US" altLang="zh-CN" dirty="0"/>
              <a:t>))</a:t>
            </a:r>
            <a:endParaRPr lang="en-US" altLang="zh-CN" dirty="0"/>
          </a:p>
          <a:p>
            <a:pPr eaLnBrk="1" hangingPunct="1">
              <a:lnSpc>
                <a:spcPct val="115000"/>
              </a:lnSpc>
              <a:spcBef>
                <a:spcPct val="15000"/>
              </a:spcBef>
              <a:buNone/>
            </a:pPr>
            <a:r>
              <a:rPr lang="en-US" altLang="zh-CN" dirty="0"/>
              <a:t>		∨(</a:t>
            </a:r>
            <a:r>
              <a:rPr lang="en-US" altLang="zh-CN" i="1" dirty="0"/>
              <a:t>F</a:t>
            </a:r>
            <a:r>
              <a:rPr lang="en-US" altLang="zh-CN" dirty="0"/>
              <a:t>(</a:t>
            </a:r>
            <a:r>
              <a:rPr lang="en-US" altLang="zh-CN" i="1" dirty="0"/>
              <a:t>c</a:t>
            </a:r>
            <a:r>
              <a:rPr lang="en-US" altLang="zh-CN" dirty="0"/>
              <a:t>, </a:t>
            </a:r>
            <a:r>
              <a:rPr lang="en-US" altLang="zh-CN" i="1" dirty="0"/>
              <a:t>a</a:t>
            </a:r>
            <a:r>
              <a:rPr lang="en-US" altLang="zh-CN" dirty="0"/>
              <a:t>)∧</a:t>
            </a:r>
            <a:r>
              <a:rPr lang="en-US" altLang="zh-CN" i="1" dirty="0"/>
              <a:t>F</a:t>
            </a:r>
            <a:r>
              <a:rPr lang="en-US" altLang="zh-CN" dirty="0"/>
              <a:t>(</a:t>
            </a:r>
            <a:r>
              <a:rPr lang="en-US" altLang="zh-CN" i="1" dirty="0"/>
              <a:t>c</a:t>
            </a:r>
            <a:r>
              <a:rPr lang="en-US" altLang="zh-CN" dirty="0"/>
              <a:t>, </a:t>
            </a:r>
            <a:r>
              <a:rPr lang="en-US" altLang="zh-CN" i="1" dirty="0"/>
              <a:t>b</a:t>
            </a:r>
            <a:r>
              <a:rPr lang="en-US" altLang="zh-CN" dirty="0"/>
              <a:t>)∧</a:t>
            </a:r>
            <a:r>
              <a:rPr lang="en-US" altLang="zh-CN" i="1" dirty="0"/>
              <a:t>F</a:t>
            </a:r>
            <a:r>
              <a:rPr lang="en-US" altLang="zh-CN" dirty="0"/>
              <a:t>(</a:t>
            </a:r>
            <a:r>
              <a:rPr lang="en-US" altLang="zh-CN" i="1" dirty="0"/>
              <a:t>c</a:t>
            </a:r>
            <a:r>
              <a:rPr lang="en-US" altLang="zh-CN" dirty="0"/>
              <a:t>, </a:t>
            </a:r>
            <a:r>
              <a:rPr lang="en-US" altLang="zh-CN" i="1" dirty="0"/>
              <a:t>c</a:t>
            </a: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699">
                                            <p:txEl>
                                              <p:charRg st="0" end="17"/>
                                            </p:txEl>
                                          </p:spTgt>
                                        </p:tgtEl>
                                        <p:attrNameLst>
                                          <p:attrName>style.visibility</p:attrName>
                                        </p:attrNameLst>
                                      </p:cBhvr>
                                      <p:to>
                                        <p:strVal val="visible"/>
                                      </p:to>
                                    </p:set>
                                    <p:animEffect transition="in" filter="wipe(left)">
                                      <p:cBhvr>
                                        <p:cTn id="7" dur="500"/>
                                        <p:tgtEl>
                                          <p:spTgt spid="157699">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7699">
                                            <p:txEl>
                                              <p:charRg st="17" end="57"/>
                                            </p:txEl>
                                          </p:spTgt>
                                        </p:tgtEl>
                                        <p:attrNameLst>
                                          <p:attrName>style.visibility</p:attrName>
                                        </p:attrNameLst>
                                      </p:cBhvr>
                                      <p:to>
                                        <p:strVal val="visible"/>
                                      </p:to>
                                    </p:set>
                                    <p:animEffect transition="in" filter="wipe(left)">
                                      <p:cBhvr>
                                        <p:cTn id="12" dur="500"/>
                                        <p:tgtEl>
                                          <p:spTgt spid="157699">
                                            <p:txEl>
                                              <p:charRg st="17"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7699">
                                            <p:txEl>
                                              <p:charRg st="57" end="87"/>
                                            </p:txEl>
                                          </p:spTgt>
                                        </p:tgtEl>
                                        <p:attrNameLst>
                                          <p:attrName>style.visibility</p:attrName>
                                        </p:attrNameLst>
                                      </p:cBhvr>
                                      <p:to>
                                        <p:strVal val="visible"/>
                                      </p:to>
                                    </p:set>
                                    <p:animEffect transition="in" filter="wipe(left)">
                                      <p:cBhvr>
                                        <p:cTn id="17" dur="500"/>
                                        <p:tgtEl>
                                          <p:spTgt spid="157699">
                                            <p:txEl>
                                              <p:charRg st="57" end="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7699">
                                            <p:txEl>
                                              <p:charRg st="87" end="116"/>
                                            </p:txEl>
                                          </p:spTgt>
                                        </p:tgtEl>
                                        <p:attrNameLst>
                                          <p:attrName>style.visibility</p:attrName>
                                        </p:attrNameLst>
                                      </p:cBhvr>
                                      <p:to>
                                        <p:strVal val="visible"/>
                                      </p:to>
                                    </p:set>
                                    <p:animEffect transition="in" filter="wipe(left)">
                                      <p:cBhvr>
                                        <p:cTn id="22" dur="500"/>
                                        <p:tgtEl>
                                          <p:spTgt spid="157699">
                                            <p:txEl>
                                              <p:charRg st="87"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7699">
                                            <p:txEl>
                                              <p:charRg st="116" end="146"/>
                                            </p:txEl>
                                          </p:spTgt>
                                        </p:tgtEl>
                                        <p:attrNameLst>
                                          <p:attrName>style.visibility</p:attrName>
                                        </p:attrNameLst>
                                      </p:cBhvr>
                                      <p:to>
                                        <p:strVal val="visible"/>
                                      </p:to>
                                    </p:set>
                                    <p:animEffect transition="in" filter="wipe(left)">
                                      <p:cBhvr>
                                        <p:cTn id="27" dur="500"/>
                                        <p:tgtEl>
                                          <p:spTgt spid="157699">
                                            <p:txEl>
                                              <p:charRg st="116" end="1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7699">
                                            <p:txEl>
                                              <p:charRg st="146" end="172"/>
                                            </p:txEl>
                                          </p:spTgt>
                                        </p:tgtEl>
                                        <p:attrNameLst>
                                          <p:attrName>style.visibility</p:attrName>
                                        </p:attrNameLst>
                                      </p:cBhvr>
                                      <p:to>
                                        <p:strVal val="visible"/>
                                      </p:to>
                                    </p:set>
                                    <p:animEffect transition="in" filter="wipe(left)">
                                      <p:cBhvr>
                                        <p:cTn id="32" dur="500"/>
                                        <p:tgtEl>
                                          <p:spTgt spid="157699">
                                            <p:txEl>
                                              <p:charRg st="146" end="17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57699">
                                            <p:txEl>
                                              <p:charRg st="172" end="186"/>
                                            </p:txEl>
                                          </p:spTgt>
                                        </p:tgtEl>
                                        <p:attrNameLst>
                                          <p:attrName>style.visibility</p:attrName>
                                        </p:attrNameLst>
                                      </p:cBhvr>
                                      <p:to>
                                        <p:strVal val="visible"/>
                                      </p:to>
                                    </p:set>
                                    <p:animEffect transition="in" filter="wipe(left)">
                                      <p:cBhvr>
                                        <p:cTn id="35" dur="500"/>
                                        <p:tgtEl>
                                          <p:spTgt spid="157699">
                                            <p:txEl>
                                              <p:charRg st="172" end="18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7699">
                                            <p:txEl>
                                              <p:charRg st="186" end="225"/>
                                            </p:txEl>
                                          </p:spTgt>
                                        </p:tgtEl>
                                        <p:attrNameLst>
                                          <p:attrName>style.visibility</p:attrName>
                                        </p:attrNameLst>
                                      </p:cBhvr>
                                      <p:to>
                                        <p:strVal val="visible"/>
                                      </p:to>
                                    </p:set>
                                    <p:animEffect transition="in" filter="wipe(left)">
                                      <p:cBhvr>
                                        <p:cTn id="40" dur="500"/>
                                        <p:tgtEl>
                                          <p:spTgt spid="157699">
                                            <p:txEl>
                                              <p:charRg st="186" end="22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57699">
                                            <p:txEl>
                                              <p:charRg st="225" end="256"/>
                                            </p:txEl>
                                          </p:spTgt>
                                        </p:tgtEl>
                                        <p:attrNameLst>
                                          <p:attrName>style.visibility</p:attrName>
                                        </p:attrNameLst>
                                      </p:cBhvr>
                                      <p:to>
                                        <p:strVal val="visible"/>
                                      </p:to>
                                    </p:set>
                                    <p:animEffect transition="in" filter="wipe(left)">
                                      <p:cBhvr>
                                        <p:cTn id="45" dur="500"/>
                                        <p:tgtEl>
                                          <p:spTgt spid="157699">
                                            <p:txEl>
                                              <p:charRg st="225" end="25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57699">
                                            <p:txEl>
                                              <p:charRg st="256" end="285"/>
                                            </p:txEl>
                                          </p:spTgt>
                                        </p:tgtEl>
                                        <p:attrNameLst>
                                          <p:attrName>style.visibility</p:attrName>
                                        </p:attrNameLst>
                                      </p:cBhvr>
                                      <p:to>
                                        <p:strVal val="visible"/>
                                      </p:to>
                                    </p:set>
                                    <p:animEffect transition="in" filter="wipe(left)">
                                      <p:cBhvr>
                                        <p:cTn id="50" dur="500"/>
                                        <p:tgtEl>
                                          <p:spTgt spid="157699">
                                            <p:txEl>
                                              <p:charRg st="256" end="28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7699">
                                            <p:txEl>
                                              <p:charRg st="285" end="315"/>
                                            </p:txEl>
                                          </p:spTgt>
                                        </p:tgtEl>
                                        <p:attrNameLst>
                                          <p:attrName>style.visibility</p:attrName>
                                        </p:attrNameLst>
                                      </p:cBhvr>
                                      <p:to>
                                        <p:strVal val="visible"/>
                                      </p:to>
                                    </p:set>
                                    <p:animEffect transition="in" filter="wipe(left)">
                                      <p:cBhvr>
                                        <p:cTn id="55" dur="500"/>
                                        <p:tgtEl>
                                          <p:spTgt spid="157699">
                                            <p:txEl>
                                              <p:charRg st="285" end="3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10"/>
          <p:cNvSpPr/>
          <p:nvPr/>
        </p:nvSpPr>
        <p:spPr>
          <a:xfrm>
            <a:off x="304800" y="4419600"/>
            <a:ext cx="7467600" cy="2133600"/>
          </a:xfrm>
          <a:prstGeom prst="rect">
            <a:avLst/>
          </a:prstGeom>
          <a:noFill/>
          <a:ln w="9525">
            <a:noFill/>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spcBef>
                <a:spcPct val="45000"/>
              </a:spcBef>
              <a:buClr>
                <a:srgbClr val="99CCCC"/>
              </a:buClr>
              <a:buNone/>
            </a:pPr>
            <a:r>
              <a:rPr lang="zh-CN" altLang="en-US" dirty="0"/>
              <a:t>在解释 </a:t>
            </a:r>
            <a:r>
              <a:rPr lang="en-US" altLang="zh-CN" i="1" dirty="0"/>
              <a:t>I</a:t>
            </a:r>
            <a:r>
              <a:rPr lang="en-US" altLang="zh-CN" dirty="0"/>
              <a:t> </a:t>
            </a:r>
            <a:r>
              <a:rPr lang="zh-CN" altLang="en-US" dirty="0"/>
              <a:t>下求下列各式的值：</a:t>
            </a:r>
            <a:endParaRPr lang="zh-CN" altLang="en-US" dirty="0"/>
          </a:p>
          <a:p>
            <a:pPr marL="342900" lvl="0" indent="-342900">
              <a:spcBef>
                <a:spcPct val="45000"/>
              </a:spcBef>
              <a:buClr>
                <a:srgbClr val="99CCCC"/>
              </a:buClr>
              <a:buNone/>
            </a:pPr>
            <a:r>
              <a:rPr lang="zh-CN" altLang="en-US" i="1" dirty="0"/>
              <a:t>	</a:t>
            </a:r>
            <a:r>
              <a:rPr lang="en-US" altLang="zh-CN" dirty="0"/>
              <a:t>(1)</a:t>
            </a:r>
            <a:r>
              <a:rPr lang="en-US" altLang="zh-CN" i="1" dirty="0"/>
              <a:t> </a:t>
            </a:r>
            <a:r>
              <a:rPr lang="zh-CN" altLang="en-US" dirty="0">
                <a:sym typeface="Symbol" panose="05050102010706020507" pitchFamily="18" charset="2"/>
              </a:rPr>
              <a:t></a:t>
            </a:r>
            <a:r>
              <a:rPr lang="en-US" altLang="zh-CN" i="1" dirty="0"/>
              <a:t>x</a:t>
            </a:r>
            <a:r>
              <a:rPr lang="en-US" altLang="zh-CN" dirty="0"/>
              <a:t>(</a:t>
            </a:r>
            <a:r>
              <a:rPr lang="en-US" altLang="zh-CN" i="1" dirty="0"/>
              <a:t>F</a:t>
            </a:r>
            <a:r>
              <a:rPr lang="en-US" altLang="zh-CN" dirty="0"/>
              <a:t>(</a:t>
            </a:r>
            <a:r>
              <a:rPr lang="en-US" altLang="zh-CN" i="1" dirty="0">
                <a:ea typeface="宋体" panose="02010600030101010101" pitchFamily="2" charset="-122"/>
              </a:rPr>
              <a:t>x</a:t>
            </a:r>
            <a:r>
              <a:rPr lang="en-US" altLang="zh-CN" dirty="0"/>
              <a:t>)∧</a:t>
            </a:r>
            <a:r>
              <a:rPr lang="en-US" altLang="zh-CN" i="1" dirty="0"/>
              <a:t>G</a:t>
            </a:r>
            <a:r>
              <a:rPr lang="en-US" altLang="zh-CN" dirty="0"/>
              <a:t>(</a:t>
            </a:r>
            <a:r>
              <a:rPr lang="en-US" altLang="zh-CN" i="1" dirty="0">
                <a:ea typeface="宋体" panose="02010600030101010101" pitchFamily="2" charset="-122"/>
              </a:rPr>
              <a:t>x</a:t>
            </a:r>
            <a:r>
              <a:rPr lang="en-US" altLang="zh-CN" i="1" dirty="0"/>
              <a:t>,a</a:t>
            </a:r>
            <a:r>
              <a:rPr lang="en-US" altLang="zh-CN" dirty="0"/>
              <a:t>))</a:t>
            </a:r>
            <a:r>
              <a:rPr lang="en-US" altLang="zh-CN" i="1" dirty="0"/>
              <a:t> </a:t>
            </a:r>
            <a:br>
              <a:rPr lang="en-US" altLang="zh-CN" i="1" dirty="0"/>
            </a:br>
            <a:r>
              <a:rPr lang="en-US" altLang="zh-CN" dirty="0"/>
              <a:t>(2)</a:t>
            </a:r>
            <a:r>
              <a:rPr lang="en-US" altLang="zh-CN" i="1" dirty="0"/>
              <a:t> </a:t>
            </a:r>
            <a:r>
              <a:rPr lang="zh-CN" altLang="en-US" dirty="0">
                <a:sym typeface="Symbol" panose="05050102010706020507" pitchFamily="18" charset="2"/>
              </a:rPr>
              <a:t></a:t>
            </a:r>
            <a:r>
              <a:rPr lang="en-US" altLang="zh-CN" i="1" dirty="0">
                <a:ea typeface="宋体" panose="02010600030101010101" pitchFamily="2" charset="-122"/>
              </a:rPr>
              <a:t>x</a:t>
            </a:r>
            <a:r>
              <a:rPr lang="en-US" altLang="zh-CN" i="1" dirty="0">
                <a:solidFill>
                  <a:schemeClr val="tx1"/>
                </a:solidFill>
                <a:ea typeface="宋体" panose="02010600030101010101" pitchFamily="2" charset="-122"/>
              </a:rPr>
              <a:t> </a:t>
            </a:r>
            <a:r>
              <a:rPr lang="en-US" altLang="zh-CN" dirty="0"/>
              <a:t>(</a:t>
            </a:r>
            <a:r>
              <a:rPr lang="en-US" altLang="zh-CN" i="1" dirty="0"/>
              <a:t>F</a:t>
            </a:r>
            <a:r>
              <a:rPr lang="en-US" altLang="zh-CN" dirty="0"/>
              <a:t>(</a:t>
            </a:r>
            <a:r>
              <a:rPr lang="en-US" altLang="zh-CN" i="1" dirty="0"/>
              <a:t>f</a:t>
            </a:r>
            <a:r>
              <a:rPr lang="en-US" altLang="zh-CN" dirty="0"/>
              <a:t>(</a:t>
            </a:r>
            <a:r>
              <a:rPr lang="en-US" altLang="zh-CN" i="1" dirty="0">
                <a:ea typeface="宋体" panose="02010600030101010101" pitchFamily="2" charset="-122"/>
              </a:rPr>
              <a:t>x</a:t>
            </a:r>
            <a:r>
              <a:rPr lang="en-US" altLang="zh-CN" dirty="0"/>
              <a:t>))∧</a:t>
            </a:r>
            <a:r>
              <a:rPr lang="en-US" altLang="zh-CN" i="1" dirty="0"/>
              <a:t>G</a:t>
            </a:r>
            <a:r>
              <a:rPr lang="en-US" altLang="zh-CN" dirty="0"/>
              <a:t>(</a:t>
            </a:r>
            <a:r>
              <a:rPr lang="en-US" altLang="zh-CN" i="1" dirty="0">
                <a:ea typeface="宋体" panose="02010600030101010101" pitchFamily="2" charset="-122"/>
              </a:rPr>
              <a:t>x</a:t>
            </a:r>
            <a:r>
              <a:rPr lang="en-US" altLang="zh-CN" i="1" dirty="0"/>
              <a:t>,f</a:t>
            </a:r>
            <a:r>
              <a:rPr lang="en-US" altLang="zh-CN" dirty="0"/>
              <a:t>(</a:t>
            </a:r>
            <a:r>
              <a:rPr lang="en-US" altLang="zh-CN" i="1" dirty="0">
                <a:ea typeface="宋体" panose="02010600030101010101" pitchFamily="2" charset="-122"/>
              </a:rPr>
              <a:t>x</a:t>
            </a:r>
            <a:r>
              <a:rPr lang="en-US" altLang="zh-CN" dirty="0"/>
              <a:t>))</a:t>
            </a:r>
            <a:br>
              <a:rPr lang="en-US" altLang="zh-CN" i="1" dirty="0"/>
            </a:br>
            <a:r>
              <a:rPr lang="en-US" altLang="zh-CN" dirty="0"/>
              <a:t>(3)</a:t>
            </a:r>
            <a:r>
              <a:rPr lang="en-US" altLang="zh-CN" i="1" dirty="0"/>
              <a:t> </a:t>
            </a:r>
            <a:r>
              <a:rPr lang="zh-CN" altLang="en-US" dirty="0">
                <a:sym typeface="Symbol" panose="05050102010706020507" pitchFamily="18" charset="2"/>
              </a:rPr>
              <a:t></a:t>
            </a:r>
            <a:r>
              <a:rPr lang="en-US" altLang="zh-CN" i="1" dirty="0">
                <a:ea typeface="宋体" panose="02010600030101010101" pitchFamily="2" charset="-122"/>
              </a:rPr>
              <a:t>x</a:t>
            </a:r>
            <a:r>
              <a:rPr lang="en-US" altLang="zh-CN" dirty="0">
                <a:sym typeface="Symbol" panose="05050102010706020507" pitchFamily="18" charset="2"/>
              </a:rPr>
              <a:t></a:t>
            </a:r>
            <a:r>
              <a:rPr lang="en-US" altLang="zh-CN" i="1" dirty="0"/>
              <a:t>yL</a:t>
            </a:r>
            <a:r>
              <a:rPr lang="en-US" altLang="zh-CN" dirty="0"/>
              <a:t>(</a:t>
            </a:r>
            <a:r>
              <a:rPr lang="en-US" altLang="zh-CN" i="1" dirty="0"/>
              <a:t>x,y</a:t>
            </a:r>
            <a:r>
              <a:rPr lang="en-US" altLang="zh-CN" dirty="0"/>
              <a:t>)</a:t>
            </a:r>
            <a:r>
              <a:rPr lang="en-US" altLang="zh-CN" i="1" dirty="0"/>
              <a:t> </a:t>
            </a:r>
            <a:br>
              <a:rPr lang="en-US" altLang="zh-CN" i="1" dirty="0"/>
            </a:br>
            <a:r>
              <a:rPr lang="en-US" altLang="zh-CN" dirty="0"/>
              <a:t>(4)</a:t>
            </a:r>
            <a:r>
              <a:rPr lang="en-US" altLang="zh-CN" i="1" dirty="0"/>
              <a:t> </a:t>
            </a:r>
            <a:r>
              <a:rPr lang="zh-CN" altLang="en-US" dirty="0">
                <a:sym typeface="Symbol" panose="05050102010706020507" pitchFamily="18" charset="2"/>
              </a:rPr>
              <a:t></a:t>
            </a:r>
            <a:r>
              <a:rPr lang="en-US" altLang="zh-CN" i="1" dirty="0"/>
              <a:t>y</a:t>
            </a:r>
            <a:r>
              <a:rPr lang="en-US" altLang="zh-CN" dirty="0">
                <a:sym typeface="Symbol" panose="05050102010706020507" pitchFamily="18" charset="2"/>
              </a:rPr>
              <a:t></a:t>
            </a:r>
            <a:r>
              <a:rPr lang="en-US" altLang="zh-CN" i="1" dirty="0"/>
              <a:t>xL</a:t>
            </a:r>
            <a:r>
              <a:rPr lang="en-US" altLang="zh-CN" dirty="0"/>
              <a:t>(</a:t>
            </a:r>
            <a:r>
              <a:rPr lang="en-US" altLang="zh-CN" i="1" dirty="0"/>
              <a:t>x,y</a:t>
            </a:r>
            <a:r>
              <a:rPr lang="en-US" altLang="zh-CN" dirty="0"/>
              <a:t>)</a:t>
            </a:r>
            <a:endParaRPr lang="en-US" altLang="zh-CN" dirty="0"/>
          </a:p>
        </p:txBody>
      </p:sp>
      <p:sp>
        <p:nvSpPr>
          <p:cNvPr id="21507"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5.4</a:t>
            </a:r>
            <a:endParaRPr lang="zh-CN" altLang="en-US" dirty="0"/>
          </a:p>
        </p:txBody>
      </p:sp>
      <p:sp>
        <p:nvSpPr>
          <p:cNvPr id="21508" name="Rectangle 4"/>
          <p:cNvSpPr>
            <a:spLocks noGrp="1"/>
          </p:cNvSpPr>
          <p:nvPr>
            <p:ph idx="1"/>
          </p:nvPr>
        </p:nvSpPr>
        <p:spPr>
          <a:xfrm>
            <a:off x="228600" y="990600"/>
            <a:ext cx="7467600" cy="2133600"/>
          </a:xfrm>
          <a:ln/>
        </p:spPr>
        <p:txBody>
          <a:bodyPr vert="horz" wrap="square" lIns="91440" tIns="45720" rIns="91440" bIns="45720" anchor="t"/>
          <a:p>
            <a:pPr eaLnBrk="1" hangingPunct="1">
              <a:lnSpc>
                <a:spcPct val="90000"/>
              </a:lnSpc>
              <a:buNone/>
            </a:pPr>
            <a:r>
              <a:rPr lang="zh-CN" altLang="en-US" dirty="0"/>
              <a:t>给定解释 </a:t>
            </a:r>
            <a:r>
              <a:rPr lang="en-US" altLang="zh-CN" i="1" dirty="0"/>
              <a:t>I</a:t>
            </a:r>
            <a:r>
              <a:rPr lang="en-US" altLang="zh-CN" dirty="0"/>
              <a:t> </a:t>
            </a:r>
            <a:r>
              <a:rPr lang="zh-CN" altLang="en-US" dirty="0"/>
              <a:t>如下：</a:t>
            </a:r>
            <a:endParaRPr lang="zh-CN" altLang="en-US" dirty="0"/>
          </a:p>
          <a:p>
            <a:pPr eaLnBrk="1" hangingPunct="1">
              <a:lnSpc>
                <a:spcPct val="90000"/>
              </a:lnSpc>
              <a:buNone/>
            </a:pPr>
            <a:r>
              <a:rPr lang="en-US" altLang="zh-CN" dirty="0"/>
              <a:t>(a) </a:t>
            </a:r>
            <a:r>
              <a:rPr lang="zh-CN" altLang="en-US" dirty="0"/>
              <a:t>个体域 </a:t>
            </a:r>
            <a:r>
              <a:rPr lang="en-US" altLang="zh-CN" i="1" dirty="0"/>
              <a:t>D</a:t>
            </a:r>
            <a:r>
              <a:rPr lang="zh-CN" altLang="en-US" dirty="0"/>
              <a:t>＝</a:t>
            </a:r>
            <a:r>
              <a:rPr lang="en-US" altLang="zh-CN" dirty="0"/>
              <a:t>{2, 3}</a:t>
            </a:r>
            <a:endParaRPr lang="en-US" altLang="zh-CN" dirty="0"/>
          </a:p>
          <a:p>
            <a:pPr eaLnBrk="1" hangingPunct="1">
              <a:lnSpc>
                <a:spcPct val="90000"/>
              </a:lnSpc>
              <a:buNone/>
            </a:pPr>
            <a:r>
              <a:rPr lang="en-US" altLang="zh-CN" dirty="0"/>
              <a:t>(b) </a:t>
            </a:r>
            <a:r>
              <a:rPr lang="en-US" altLang="zh-CN" i="1" dirty="0"/>
              <a:t>D </a:t>
            </a:r>
            <a:r>
              <a:rPr lang="zh-CN" altLang="en-US" dirty="0"/>
              <a:t>中特定元素</a:t>
            </a:r>
            <a:endParaRPr lang="zh-CN" altLang="en-US" dirty="0"/>
          </a:p>
          <a:p>
            <a:pPr eaLnBrk="1" hangingPunct="1">
              <a:lnSpc>
                <a:spcPct val="90000"/>
              </a:lnSpc>
              <a:buNone/>
            </a:pPr>
            <a:r>
              <a:rPr lang="en-US" altLang="zh-CN" dirty="0"/>
              <a:t>(c) </a:t>
            </a:r>
            <a:r>
              <a:rPr lang="en-US" altLang="zh-CN" i="1" dirty="0"/>
              <a:t>D </a:t>
            </a:r>
            <a:r>
              <a:rPr lang="zh-CN" altLang="en-US" dirty="0"/>
              <a:t>上的特定函数 </a:t>
            </a:r>
            <a:r>
              <a:rPr lang="en-US" altLang="zh-CN" i="1" dirty="0"/>
              <a:t>f </a:t>
            </a:r>
            <a:r>
              <a:rPr lang="en-US" altLang="zh-CN" dirty="0"/>
              <a:t>(</a:t>
            </a:r>
            <a:r>
              <a:rPr lang="en-US" altLang="zh-CN" i="1" dirty="0"/>
              <a:t>x</a:t>
            </a:r>
            <a:r>
              <a:rPr lang="en-US" altLang="zh-CN" dirty="0"/>
              <a:t>) </a:t>
            </a:r>
            <a:r>
              <a:rPr lang="zh-CN" altLang="en-US" dirty="0"/>
              <a:t>为：</a:t>
            </a:r>
            <a:endParaRPr lang="zh-CN" altLang="en-US" dirty="0"/>
          </a:p>
          <a:p>
            <a:pPr eaLnBrk="1" hangingPunct="1">
              <a:lnSpc>
                <a:spcPct val="90000"/>
              </a:lnSpc>
              <a:buNone/>
            </a:pPr>
            <a:r>
              <a:rPr lang="en-US" altLang="zh-CN" dirty="0"/>
              <a:t>(d) </a:t>
            </a:r>
            <a:r>
              <a:rPr lang="en-US" altLang="zh-CN" i="1" dirty="0"/>
              <a:t>D </a:t>
            </a:r>
            <a:r>
              <a:rPr lang="zh-CN" altLang="en-US" dirty="0"/>
              <a:t>的特定谓词</a:t>
            </a:r>
            <a:endParaRPr lang="zh-CN" altLang="en-US" dirty="0"/>
          </a:p>
        </p:txBody>
      </p:sp>
      <p:graphicFrame>
        <p:nvGraphicFramePr>
          <p:cNvPr id="21509" name="Object 5"/>
          <p:cNvGraphicFramePr>
            <a:graphicFrameLocks noChangeAspect="1"/>
          </p:cNvGraphicFramePr>
          <p:nvPr/>
        </p:nvGraphicFramePr>
        <p:xfrm>
          <a:off x="2606675" y="1828800"/>
          <a:ext cx="957263" cy="403225"/>
        </p:xfrm>
        <a:graphic>
          <a:graphicData uri="http://schemas.openxmlformats.org/presentationml/2006/ole">
            <mc:AlternateContent xmlns:mc="http://schemas.openxmlformats.org/markup-compatibility/2006">
              <mc:Choice xmlns:v="urn:schemas-microsoft-com:vml" Requires="v">
                <p:oleObj spid="_x0000_s3077" name="" r:id="rId1" imgW="482600" imgH="228600" progId="Equation.3">
                  <p:embed/>
                </p:oleObj>
              </mc:Choice>
              <mc:Fallback>
                <p:oleObj name="" r:id="rId1" imgW="482600" imgH="228600" progId="Equation.3">
                  <p:embed/>
                  <p:pic>
                    <p:nvPicPr>
                      <p:cNvPr id="0" name="图片 3076"/>
                      <p:cNvPicPr/>
                      <p:nvPr/>
                    </p:nvPicPr>
                    <p:blipFill>
                      <a:blip r:embed="rId2">
                        <a:clrChange>
                          <a:clrFrom>
                            <a:srgbClr val="000000"/>
                          </a:clrFrom>
                          <a:clrTo>
                            <a:srgbClr val="1F5281"/>
                          </a:clrTo>
                        </a:clrChange>
                      </a:blip>
                      <a:stretch>
                        <a:fillRect/>
                      </a:stretch>
                    </p:blipFill>
                    <p:spPr>
                      <a:xfrm>
                        <a:off x="2606675" y="1828800"/>
                        <a:ext cx="957263" cy="403225"/>
                      </a:xfrm>
                      <a:prstGeom prst="rect">
                        <a:avLst/>
                      </a:prstGeom>
                      <a:noFill/>
                      <a:ln w="38100">
                        <a:noFill/>
                        <a:miter/>
                      </a:ln>
                    </p:spPr>
                  </p:pic>
                </p:oleObj>
              </mc:Fallback>
            </mc:AlternateContent>
          </a:graphicData>
        </a:graphic>
      </p:graphicFrame>
      <p:graphicFrame>
        <p:nvGraphicFramePr>
          <p:cNvPr id="21510" name="Object 6"/>
          <p:cNvGraphicFramePr>
            <a:graphicFrameLocks noChangeAspect="1"/>
          </p:cNvGraphicFramePr>
          <p:nvPr/>
        </p:nvGraphicFramePr>
        <p:xfrm>
          <a:off x="4035425" y="2146300"/>
          <a:ext cx="3051175" cy="493713"/>
        </p:xfrm>
        <a:graphic>
          <a:graphicData uri="http://schemas.openxmlformats.org/presentationml/2006/ole">
            <mc:AlternateContent xmlns:mc="http://schemas.openxmlformats.org/markup-compatibility/2006">
              <mc:Choice xmlns:v="urn:schemas-microsoft-com:vml" Requires="v">
                <p:oleObj spid="_x0000_s3078" name="" r:id="rId3" imgW="1625600" imgH="292100" progId="Equation.3">
                  <p:embed/>
                </p:oleObj>
              </mc:Choice>
              <mc:Fallback>
                <p:oleObj name="" r:id="rId3" imgW="1625600" imgH="292100" progId="Equation.3">
                  <p:embed/>
                  <p:pic>
                    <p:nvPicPr>
                      <p:cNvPr id="0" name="图片 3077"/>
                      <p:cNvPicPr/>
                      <p:nvPr/>
                    </p:nvPicPr>
                    <p:blipFill>
                      <a:blip r:embed="rId4">
                        <a:clrChange>
                          <a:clrFrom>
                            <a:srgbClr val="000000"/>
                          </a:clrFrom>
                          <a:clrTo>
                            <a:srgbClr val="1F5281"/>
                          </a:clrTo>
                        </a:clrChange>
                      </a:blip>
                      <a:stretch>
                        <a:fillRect/>
                      </a:stretch>
                    </p:blipFill>
                    <p:spPr>
                      <a:xfrm>
                        <a:off x="4035425" y="2146300"/>
                        <a:ext cx="3051175" cy="493713"/>
                      </a:xfrm>
                      <a:prstGeom prst="rect">
                        <a:avLst/>
                      </a:prstGeom>
                      <a:noFill/>
                      <a:ln w="38100">
                        <a:noFill/>
                        <a:miter/>
                      </a:ln>
                    </p:spPr>
                  </p:pic>
                </p:oleObj>
              </mc:Fallback>
            </mc:AlternateContent>
          </a:graphicData>
        </a:graphic>
      </p:graphicFrame>
      <p:graphicFrame>
        <p:nvGraphicFramePr>
          <p:cNvPr id="21511" name="Object 7"/>
          <p:cNvGraphicFramePr>
            <a:graphicFrameLocks noChangeAspect="1"/>
          </p:cNvGraphicFramePr>
          <p:nvPr/>
        </p:nvGraphicFramePr>
        <p:xfrm>
          <a:off x="577850" y="2982913"/>
          <a:ext cx="7264400" cy="430212"/>
        </p:xfrm>
        <a:graphic>
          <a:graphicData uri="http://schemas.openxmlformats.org/presentationml/2006/ole">
            <mc:AlternateContent xmlns:mc="http://schemas.openxmlformats.org/markup-compatibility/2006">
              <mc:Choice xmlns:v="urn:schemas-microsoft-com:vml" Requires="v">
                <p:oleObj spid="_x0000_s3079" name="" r:id="rId5" imgW="4470400" imgH="292100" progId="Equation.3">
                  <p:embed/>
                </p:oleObj>
              </mc:Choice>
              <mc:Fallback>
                <p:oleObj name="" r:id="rId5" imgW="4470400" imgH="292100" progId="Equation.3">
                  <p:embed/>
                  <p:pic>
                    <p:nvPicPr>
                      <p:cNvPr id="0" name="图片 3078"/>
                      <p:cNvPicPr/>
                      <p:nvPr/>
                    </p:nvPicPr>
                    <p:blipFill>
                      <a:blip r:embed="rId6">
                        <a:clrChange>
                          <a:clrFrom>
                            <a:srgbClr val="000000"/>
                          </a:clrFrom>
                          <a:clrTo>
                            <a:srgbClr val="1F5281"/>
                          </a:clrTo>
                        </a:clrChange>
                      </a:blip>
                      <a:stretch>
                        <a:fillRect/>
                      </a:stretch>
                    </p:blipFill>
                    <p:spPr>
                      <a:xfrm>
                        <a:off x="577850" y="2982913"/>
                        <a:ext cx="7264400" cy="430212"/>
                      </a:xfrm>
                      <a:prstGeom prst="rect">
                        <a:avLst/>
                      </a:prstGeom>
                      <a:noFill/>
                      <a:ln w="38100">
                        <a:noFill/>
                        <a:miter/>
                      </a:ln>
                    </p:spPr>
                  </p:pic>
                </p:oleObj>
              </mc:Fallback>
            </mc:AlternateContent>
          </a:graphicData>
        </a:graphic>
      </p:graphicFrame>
      <p:graphicFrame>
        <p:nvGraphicFramePr>
          <p:cNvPr id="21512" name="Object 8"/>
          <p:cNvGraphicFramePr>
            <a:graphicFrameLocks noChangeAspect="1"/>
          </p:cNvGraphicFramePr>
          <p:nvPr/>
        </p:nvGraphicFramePr>
        <p:xfrm>
          <a:off x="487363" y="3489325"/>
          <a:ext cx="7050087" cy="430213"/>
        </p:xfrm>
        <a:graphic>
          <a:graphicData uri="http://schemas.openxmlformats.org/presentationml/2006/ole">
            <mc:AlternateContent xmlns:mc="http://schemas.openxmlformats.org/markup-compatibility/2006">
              <mc:Choice xmlns:v="urn:schemas-microsoft-com:vml" Requires="v">
                <p:oleObj spid="_x0000_s3080" name="" r:id="rId7" imgW="4445000" imgH="292100" progId="Equation.3">
                  <p:embed/>
                </p:oleObj>
              </mc:Choice>
              <mc:Fallback>
                <p:oleObj name="" r:id="rId7" imgW="4445000" imgH="292100" progId="Equation.3">
                  <p:embed/>
                  <p:pic>
                    <p:nvPicPr>
                      <p:cNvPr id="0" name="图片 3079"/>
                      <p:cNvPicPr/>
                      <p:nvPr/>
                    </p:nvPicPr>
                    <p:blipFill>
                      <a:blip r:embed="rId8">
                        <a:clrChange>
                          <a:clrFrom>
                            <a:srgbClr val="000000"/>
                          </a:clrFrom>
                          <a:clrTo>
                            <a:srgbClr val="1F5281"/>
                          </a:clrTo>
                        </a:clrChange>
                      </a:blip>
                      <a:stretch>
                        <a:fillRect/>
                      </a:stretch>
                    </p:blipFill>
                    <p:spPr>
                      <a:xfrm>
                        <a:off x="487363" y="3489325"/>
                        <a:ext cx="7050087" cy="430213"/>
                      </a:xfrm>
                      <a:prstGeom prst="rect">
                        <a:avLst/>
                      </a:prstGeom>
                      <a:noFill/>
                      <a:ln w="38100">
                        <a:noFill/>
                        <a:miter/>
                      </a:ln>
                    </p:spPr>
                  </p:pic>
                </p:oleObj>
              </mc:Fallback>
            </mc:AlternateContent>
          </a:graphicData>
        </a:graphic>
      </p:graphicFrame>
      <p:graphicFrame>
        <p:nvGraphicFramePr>
          <p:cNvPr id="21513" name="Object 9"/>
          <p:cNvGraphicFramePr>
            <a:graphicFrameLocks noChangeAspect="1"/>
          </p:cNvGraphicFramePr>
          <p:nvPr/>
        </p:nvGraphicFramePr>
        <p:xfrm>
          <a:off x="457200" y="3962400"/>
          <a:ext cx="3965575" cy="430213"/>
        </p:xfrm>
        <a:graphic>
          <a:graphicData uri="http://schemas.openxmlformats.org/presentationml/2006/ole">
            <mc:AlternateContent xmlns:mc="http://schemas.openxmlformats.org/markup-compatibility/2006">
              <mc:Choice xmlns:v="urn:schemas-microsoft-com:vml" Requires="v">
                <p:oleObj spid="_x0000_s3076" name="" r:id="rId9" imgW="2489200" imgH="292100" progId="Equation.3">
                  <p:embed/>
                </p:oleObj>
              </mc:Choice>
              <mc:Fallback>
                <p:oleObj name="" r:id="rId9" imgW="2489200" imgH="292100" progId="Equation.3">
                  <p:embed/>
                  <p:pic>
                    <p:nvPicPr>
                      <p:cNvPr id="0" name="图片 3075"/>
                      <p:cNvPicPr/>
                      <p:nvPr/>
                    </p:nvPicPr>
                    <p:blipFill>
                      <a:blip r:embed="rId10">
                        <a:clrChange>
                          <a:clrFrom>
                            <a:srgbClr val="000000"/>
                          </a:clrFrom>
                          <a:clrTo>
                            <a:srgbClr val="1F5281"/>
                          </a:clrTo>
                        </a:clrChange>
                      </a:blip>
                      <a:stretch>
                        <a:fillRect/>
                      </a:stretch>
                    </p:blipFill>
                    <p:spPr>
                      <a:xfrm>
                        <a:off x="457200" y="3962400"/>
                        <a:ext cx="3965575" cy="430213"/>
                      </a:xfrm>
                      <a:prstGeom prst="rect">
                        <a:avLst/>
                      </a:prstGeom>
                      <a:noFill/>
                      <a:ln w="38100">
                        <a:noFill/>
                        <a:miter/>
                      </a:ln>
                    </p:spPr>
                  </p:pic>
                </p:oleObj>
              </mc:Fallback>
            </mc:AlternateContent>
          </a:graphicData>
        </a:graphic>
      </p:graphicFrame>
      <p:sp>
        <p:nvSpPr>
          <p:cNvPr id="158731" name="Rectangle 11"/>
          <p:cNvSpPr/>
          <p:nvPr/>
        </p:nvSpPr>
        <p:spPr>
          <a:xfrm>
            <a:off x="381000" y="4419600"/>
            <a:ext cx="8001000" cy="1981200"/>
          </a:xfrm>
          <a:prstGeom prst="rect">
            <a:avLst/>
          </a:prstGeom>
          <a:solidFill>
            <a:srgbClr val="CCFFCC"/>
          </a:solidFill>
          <a:ln w="28575" cap="flat" cmpd="sng">
            <a:solidFill>
              <a:srgbClr val="00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eaLnBrk="1" hangingPunct="1">
              <a:spcBef>
                <a:spcPct val="30000"/>
              </a:spcBef>
              <a:buNone/>
            </a:pPr>
            <a:r>
              <a:rPr lang="en-US" altLang="zh-CN" dirty="0"/>
              <a:t>(1)</a:t>
            </a:r>
            <a:r>
              <a:rPr lang="zh-CN" altLang="en-US" dirty="0"/>
              <a:t> </a:t>
            </a:r>
            <a:r>
              <a:rPr lang="zh-CN" altLang="en-US" dirty="0">
                <a:sym typeface="Symbol" panose="05050102010706020507" pitchFamily="18" charset="2"/>
              </a:rPr>
              <a:t></a:t>
            </a:r>
            <a:r>
              <a:rPr lang="en-US" altLang="zh-CN" i="1" dirty="0"/>
              <a:t>x</a:t>
            </a:r>
            <a:r>
              <a:rPr lang="en-US" altLang="zh-CN" dirty="0"/>
              <a:t>(F(</a:t>
            </a:r>
            <a:r>
              <a:rPr lang="en-US" altLang="zh-CN" i="1" dirty="0"/>
              <a:t>x</a:t>
            </a:r>
            <a:r>
              <a:rPr lang="en-US" altLang="zh-CN" dirty="0"/>
              <a:t>)∧G(</a:t>
            </a:r>
            <a:r>
              <a:rPr lang="en-US" altLang="zh-CN" i="1" dirty="0"/>
              <a:t>x</a:t>
            </a:r>
            <a:r>
              <a:rPr lang="en-US" altLang="zh-CN" dirty="0"/>
              <a:t>,</a:t>
            </a:r>
            <a:r>
              <a:rPr lang="en-US" altLang="zh-CN" i="1" dirty="0"/>
              <a:t>a</a:t>
            </a:r>
            <a:r>
              <a:rPr lang="en-US" altLang="zh-CN" dirty="0"/>
              <a:t>))</a:t>
            </a:r>
            <a:endParaRPr lang="en-US" altLang="zh-CN" dirty="0"/>
          </a:p>
          <a:p>
            <a:pPr marL="342900" lvl="0" indent="-342900" eaLnBrk="1" hangingPunct="1">
              <a:spcBef>
                <a:spcPct val="30000"/>
              </a:spcBef>
              <a:buNone/>
            </a:pP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(F(2)∧G(2,2)) ∧ (F(3)∧G(3,2)) </a:t>
            </a:r>
            <a:endParaRPr lang="en-US" altLang="zh-CN" dirty="0">
              <a:sym typeface="Symbol" panose="05050102010706020507" pitchFamily="18" charset="2"/>
            </a:endParaRPr>
          </a:p>
          <a:p>
            <a:pPr marL="342900" lvl="0" indent="-342900" eaLnBrk="1" hangingPunct="1">
              <a:spcBef>
                <a:spcPct val="30000"/>
              </a:spcBef>
              <a:buNone/>
            </a:pPr>
            <a:r>
              <a:rPr lang="en-US" altLang="zh-CN" dirty="0">
                <a:sym typeface="Symbol" panose="05050102010706020507" pitchFamily="18" charset="2"/>
              </a:rPr>
              <a:t>	 (0∧1) ∧ (1∧1)</a:t>
            </a:r>
            <a:endParaRPr lang="en-US" altLang="zh-CN" dirty="0">
              <a:sym typeface="Symbol" panose="05050102010706020507" pitchFamily="18" charset="2"/>
            </a:endParaRPr>
          </a:p>
          <a:p>
            <a:pPr marL="342900" lvl="0" indent="-342900" eaLnBrk="1" hangingPunct="1">
              <a:spcBef>
                <a:spcPct val="30000"/>
              </a:spcBef>
              <a:buNone/>
            </a:pPr>
            <a:r>
              <a:rPr lang="en-US" altLang="zh-CN" dirty="0">
                <a:sym typeface="Symbol" panose="05050102010706020507" pitchFamily="18" charset="2"/>
              </a:rPr>
              <a:t>	  0 </a:t>
            </a:r>
            <a:endParaRPr lang="en-US" altLang="zh-CN" dirty="0"/>
          </a:p>
        </p:txBody>
      </p:sp>
      <p:sp>
        <p:nvSpPr>
          <p:cNvPr id="158732" name="Rectangle 12"/>
          <p:cNvSpPr/>
          <p:nvPr/>
        </p:nvSpPr>
        <p:spPr>
          <a:xfrm>
            <a:off x="381000" y="4419600"/>
            <a:ext cx="8001000" cy="2286000"/>
          </a:xfrm>
          <a:prstGeom prst="rect">
            <a:avLst/>
          </a:prstGeom>
          <a:solidFill>
            <a:srgbClr val="CCFFCC"/>
          </a:solidFill>
          <a:ln w="28575" cap="flat" cmpd="sng">
            <a:solidFill>
              <a:srgbClr val="00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eaLnBrk="1" hangingPunct="1">
              <a:spcBef>
                <a:spcPct val="30000"/>
              </a:spcBef>
              <a:buNone/>
            </a:pPr>
            <a:r>
              <a:rPr lang="en-US" altLang="zh-CN" dirty="0"/>
              <a:t>(2)</a:t>
            </a:r>
            <a:r>
              <a:rPr lang="zh-CN" altLang="en-US" dirty="0"/>
              <a:t> </a:t>
            </a:r>
            <a:r>
              <a:rPr lang="zh-CN" altLang="en-US" dirty="0">
                <a:sym typeface="Symbol" panose="05050102010706020507" pitchFamily="18" charset="2"/>
              </a:rPr>
              <a:t></a:t>
            </a:r>
            <a:r>
              <a:rPr lang="en-US" altLang="zh-CN" i="1" dirty="0"/>
              <a:t>x</a:t>
            </a:r>
            <a:r>
              <a:rPr lang="en-US" altLang="zh-CN" dirty="0"/>
              <a:t>( F( </a:t>
            </a:r>
            <a:r>
              <a:rPr lang="en-US" altLang="zh-CN" i="1" dirty="0"/>
              <a:t>f</a:t>
            </a:r>
            <a:r>
              <a:rPr lang="en-US" altLang="zh-CN" dirty="0"/>
              <a:t>(</a:t>
            </a:r>
            <a:r>
              <a:rPr lang="en-US" altLang="zh-CN" i="1" dirty="0"/>
              <a:t>x</a:t>
            </a:r>
            <a:r>
              <a:rPr lang="en-US" altLang="zh-CN" dirty="0"/>
              <a:t>) )∧G( </a:t>
            </a:r>
            <a:r>
              <a:rPr lang="en-US" altLang="zh-CN" i="1" dirty="0"/>
              <a:t>x</a:t>
            </a:r>
            <a:r>
              <a:rPr lang="en-US" altLang="zh-CN" dirty="0"/>
              <a:t>, </a:t>
            </a:r>
            <a:r>
              <a:rPr lang="en-US" altLang="zh-CN" i="1" dirty="0"/>
              <a:t>f </a:t>
            </a:r>
            <a:r>
              <a:rPr lang="en-US" altLang="zh-CN" dirty="0"/>
              <a:t>(</a:t>
            </a:r>
            <a:r>
              <a:rPr lang="en-US" altLang="zh-CN" i="1" dirty="0"/>
              <a:t>x</a:t>
            </a:r>
            <a:r>
              <a:rPr lang="en-US" altLang="zh-CN" dirty="0"/>
              <a:t>) )</a:t>
            </a:r>
            <a:endParaRPr lang="en-US" altLang="zh-CN" dirty="0"/>
          </a:p>
          <a:p>
            <a:pPr marL="342900" lvl="0" indent="-342900" eaLnBrk="1" hangingPunct="1">
              <a:spcBef>
                <a:spcPct val="30000"/>
              </a:spcBef>
              <a:buNone/>
            </a:pPr>
            <a:r>
              <a:rPr lang="en-US" altLang="zh-CN" dirty="0">
                <a:sym typeface="Symbol" panose="05050102010706020507" pitchFamily="18" charset="2"/>
              </a:rPr>
              <a:t>	 (F(</a:t>
            </a:r>
            <a:r>
              <a:rPr lang="en-US" altLang="zh-CN" i="1" dirty="0">
                <a:sym typeface="Symbol" panose="05050102010706020507" pitchFamily="18" charset="2"/>
              </a:rPr>
              <a:t>f</a:t>
            </a:r>
            <a:r>
              <a:rPr lang="en-US" altLang="zh-CN" dirty="0">
                <a:sym typeface="Symbol" panose="05050102010706020507" pitchFamily="18" charset="2"/>
              </a:rPr>
              <a:t>(2))∧G(2,</a:t>
            </a:r>
            <a:r>
              <a:rPr lang="en-US" altLang="zh-CN" i="1" dirty="0">
                <a:sym typeface="Symbol" panose="05050102010706020507" pitchFamily="18" charset="2"/>
              </a:rPr>
              <a:t>f</a:t>
            </a:r>
            <a:r>
              <a:rPr lang="en-US" altLang="zh-CN" dirty="0">
                <a:sym typeface="Symbol" panose="05050102010706020507" pitchFamily="18" charset="2"/>
              </a:rPr>
              <a:t>(2))) ∨ (F(</a:t>
            </a:r>
            <a:r>
              <a:rPr lang="en-US" altLang="zh-CN" i="1" dirty="0">
                <a:sym typeface="Symbol" panose="05050102010706020507" pitchFamily="18" charset="2"/>
              </a:rPr>
              <a:t>f</a:t>
            </a:r>
            <a:r>
              <a:rPr lang="en-US" altLang="zh-CN" dirty="0">
                <a:sym typeface="Symbol" panose="05050102010706020507" pitchFamily="18" charset="2"/>
              </a:rPr>
              <a:t>(3))∧G(3,</a:t>
            </a:r>
            <a:r>
              <a:rPr lang="en-US" altLang="zh-CN" i="1" dirty="0">
                <a:sym typeface="Symbol" panose="05050102010706020507" pitchFamily="18" charset="2"/>
              </a:rPr>
              <a:t>f</a:t>
            </a:r>
            <a:r>
              <a:rPr lang="en-US" altLang="zh-CN" dirty="0">
                <a:sym typeface="Symbol" panose="05050102010706020507" pitchFamily="18" charset="2"/>
              </a:rPr>
              <a:t>(3))) </a:t>
            </a:r>
            <a:endParaRPr lang="en-US" altLang="zh-CN" dirty="0">
              <a:sym typeface="Symbol" panose="05050102010706020507" pitchFamily="18" charset="2"/>
            </a:endParaRPr>
          </a:p>
          <a:p>
            <a:pPr marL="342900" lvl="0" indent="-342900" eaLnBrk="1" hangingPunct="1">
              <a:spcBef>
                <a:spcPct val="30000"/>
              </a:spcBef>
              <a:buNone/>
            </a:pPr>
            <a:r>
              <a:rPr lang="en-US" altLang="zh-CN" dirty="0">
                <a:sym typeface="Symbol" panose="05050102010706020507" pitchFamily="18" charset="2"/>
              </a:rPr>
              <a:t>	 (F(3)∧G(2,3)) ∨ (F(2))∧G(3,2)) </a:t>
            </a:r>
            <a:endParaRPr lang="en-US" altLang="zh-CN" dirty="0">
              <a:sym typeface="Symbol" panose="05050102010706020507" pitchFamily="18" charset="2"/>
            </a:endParaRPr>
          </a:p>
          <a:p>
            <a:pPr marL="342900" lvl="0" indent="-342900" eaLnBrk="1" hangingPunct="1">
              <a:spcBef>
                <a:spcPct val="30000"/>
              </a:spcBef>
              <a:buNone/>
            </a:pPr>
            <a:r>
              <a:rPr lang="en-US" altLang="zh-CN" dirty="0">
                <a:sym typeface="Symbol" panose="05050102010706020507" pitchFamily="18" charset="2"/>
              </a:rPr>
              <a:t>	 (1∧1) ∨ (0∧1)</a:t>
            </a:r>
            <a:endParaRPr lang="en-US" altLang="zh-CN" dirty="0">
              <a:sym typeface="Symbol" panose="05050102010706020507" pitchFamily="18" charset="2"/>
            </a:endParaRPr>
          </a:p>
          <a:p>
            <a:pPr marL="342900" lvl="0" indent="-342900" eaLnBrk="1" hangingPunct="1">
              <a:spcBef>
                <a:spcPct val="30000"/>
              </a:spcBef>
              <a:buNone/>
            </a:pPr>
            <a:r>
              <a:rPr lang="en-US" altLang="zh-CN" dirty="0">
                <a:sym typeface="Symbol" panose="05050102010706020507" pitchFamily="18" charset="2"/>
              </a:rPr>
              <a:t> 	  1</a:t>
            </a:r>
            <a:endParaRPr lang="zh-CN" altLang="en-US" dirty="0"/>
          </a:p>
        </p:txBody>
      </p:sp>
      <p:sp>
        <p:nvSpPr>
          <p:cNvPr id="158733" name="Rectangle 13"/>
          <p:cNvSpPr/>
          <p:nvPr/>
        </p:nvSpPr>
        <p:spPr>
          <a:xfrm>
            <a:off x="381000" y="4419600"/>
            <a:ext cx="8001000" cy="2209800"/>
          </a:xfrm>
          <a:prstGeom prst="rect">
            <a:avLst/>
          </a:prstGeom>
          <a:solidFill>
            <a:srgbClr val="CCFFCC"/>
          </a:solidFill>
          <a:ln w="28575" cap="flat" cmpd="sng">
            <a:solidFill>
              <a:srgbClr val="00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spcBef>
                <a:spcPct val="30000"/>
              </a:spcBef>
              <a:buClr>
                <a:srgbClr val="99CCCC"/>
              </a:buClr>
              <a:buNone/>
            </a:pPr>
            <a:r>
              <a:rPr lang="en-US" altLang="zh-CN" dirty="0"/>
              <a:t>(3)</a:t>
            </a:r>
            <a:r>
              <a:rPr lang="zh-CN" altLang="en-US" dirty="0"/>
              <a:t> </a:t>
            </a:r>
            <a:r>
              <a:rPr lang="zh-CN" altLang="en-US" dirty="0">
                <a:sym typeface="Symbol" panose="05050102010706020507" pitchFamily="18" charset="2"/>
              </a:rPr>
              <a:t></a:t>
            </a:r>
            <a:r>
              <a:rPr lang="en-US" altLang="zh-CN" i="1" dirty="0"/>
              <a:t>x</a:t>
            </a:r>
            <a:r>
              <a:rPr lang="en-US" altLang="zh-CN" dirty="0">
                <a:sym typeface="Symbol" panose="05050102010706020507" pitchFamily="18" charset="2"/>
              </a:rPr>
              <a:t></a:t>
            </a:r>
            <a:r>
              <a:rPr lang="en-US" altLang="zh-CN" i="1" dirty="0"/>
              <a:t>y</a:t>
            </a:r>
            <a:r>
              <a:rPr lang="en-US" altLang="zh-CN" dirty="0"/>
              <a:t>L(</a:t>
            </a:r>
            <a:r>
              <a:rPr lang="en-US" altLang="zh-CN" i="1" dirty="0"/>
              <a:t>x</a:t>
            </a:r>
            <a:r>
              <a:rPr lang="en-US" altLang="zh-CN" dirty="0"/>
              <a:t>, </a:t>
            </a:r>
            <a:r>
              <a:rPr lang="en-US" altLang="zh-CN" i="1" dirty="0"/>
              <a:t>y</a:t>
            </a:r>
            <a:r>
              <a:rPr lang="en-US" altLang="zh-CN" dirty="0"/>
              <a:t>)</a:t>
            </a:r>
            <a:endParaRPr lang="en-US" altLang="zh-CN" dirty="0"/>
          </a:p>
          <a:p>
            <a:pPr marL="342900" lvl="0" indent="-342900">
              <a:spcBef>
                <a:spcPct val="30000"/>
              </a:spcBef>
              <a:buClr>
                <a:srgbClr val="99CCCC"/>
              </a:buClr>
              <a:buNone/>
            </a:pPr>
            <a:r>
              <a:rPr lang="en-US" altLang="zh-CN" dirty="0">
                <a:sym typeface="Symbol" panose="05050102010706020507" pitchFamily="18" charset="2"/>
              </a:rPr>
              <a:t>	 (L(2,2)∨L(2,3)) ∧ (L(3,2)∨L(3,3)) </a:t>
            </a:r>
            <a:endParaRPr lang="en-US" altLang="zh-CN" dirty="0"/>
          </a:p>
          <a:p>
            <a:pPr marL="342900" lvl="0" indent="-342900">
              <a:spcBef>
                <a:spcPct val="30000"/>
              </a:spcBef>
              <a:buClr>
                <a:srgbClr val="99CCCC"/>
              </a:buClr>
              <a:buNone/>
            </a:pPr>
            <a:r>
              <a:rPr lang="en-US" altLang="zh-CN" dirty="0">
                <a:sym typeface="Symbol" panose="05050102010706020507" pitchFamily="18" charset="2"/>
              </a:rPr>
              <a:t>	 (1∨0) ∧ (0∨1) </a:t>
            </a:r>
            <a:endParaRPr lang="en-US" altLang="zh-CN" dirty="0"/>
          </a:p>
          <a:p>
            <a:pPr marL="342900" lvl="0" indent="-342900">
              <a:spcBef>
                <a:spcPct val="30000"/>
              </a:spcBef>
              <a:buClr>
                <a:srgbClr val="99CCCC"/>
              </a:buClr>
              <a:buNone/>
            </a:pPr>
            <a:r>
              <a:rPr lang="en-US" altLang="zh-CN" dirty="0">
                <a:sym typeface="Symbol" panose="05050102010706020507" pitchFamily="18" charset="2"/>
              </a:rPr>
              <a:t>	  1</a:t>
            </a:r>
            <a:endParaRPr lang="en-US" altLang="zh-CN" dirty="0"/>
          </a:p>
        </p:txBody>
      </p:sp>
      <p:sp>
        <p:nvSpPr>
          <p:cNvPr id="158734" name="Rectangle 14"/>
          <p:cNvSpPr/>
          <p:nvPr/>
        </p:nvSpPr>
        <p:spPr>
          <a:xfrm>
            <a:off x="381000" y="4419600"/>
            <a:ext cx="8077200" cy="2362200"/>
          </a:xfrm>
          <a:prstGeom prst="rect">
            <a:avLst/>
          </a:prstGeom>
          <a:solidFill>
            <a:srgbClr val="CCFFCC"/>
          </a:solidFill>
          <a:ln w="28575" cap="flat" cmpd="sng">
            <a:solidFill>
              <a:srgbClr val="00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spcBef>
                <a:spcPct val="30000"/>
              </a:spcBef>
              <a:buClr>
                <a:srgbClr val="99CCCC"/>
              </a:buClr>
              <a:buNone/>
            </a:pPr>
            <a:r>
              <a:rPr lang="en-US" altLang="zh-CN" dirty="0"/>
              <a:t>(4)</a:t>
            </a:r>
            <a:r>
              <a:rPr lang="zh-CN" altLang="en-US" dirty="0"/>
              <a:t> </a:t>
            </a:r>
            <a:r>
              <a:rPr lang="zh-CN" altLang="en-US" dirty="0">
                <a:sym typeface="Symbol" panose="05050102010706020507" pitchFamily="18" charset="2"/>
              </a:rPr>
              <a:t></a:t>
            </a:r>
            <a:r>
              <a:rPr lang="en-US" altLang="zh-CN" i="1" dirty="0"/>
              <a:t>y</a:t>
            </a:r>
            <a:r>
              <a:rPr lang="en-US" altLang="zh-CN" dirty="0">
                <a:sym typeface="Symbol" panose="05050102010706020507" pitchFamily="18" charset="2"/>
              </a:rPr>
              <a:t></a:t>
            </a:r>
            <a:r>
              <a:rPr lang="en-US" altLang="zh-CN" i="1" dirty="0"/>
              <a:t>x</a:t>
            </a:r>
            <a:r>
              <a:rPr lang="en-US" altLang="zh-CN" dirty="0"/>
              <a:t>L(</a:t>
            </a:r>
            <a:r>
              <a:rPr lang="en-US" altLang="zh-CN" i="1" dirty="0"/>
              <a:t>x</a:t>
            </a:r>
            <a:r>
              <a:rPr lang="en-US" altLang="zh-CN" dirty="0"/>
              <a:t>,</a:t>
            </a:r>
            <a:r>
              <a:rPr lang="en-US" altLang="zh-CN" i="1" dirty="0"/>
              <a:t>y</a:t>
            </a:r>
            <a:r>
              <a:rPr lang="en-US" altLang="zh-CN" dirty="0"/>
              <a:t>)</a:t>
            </a:r>
            <a:endParaRPr lang="en-US" altLang="zh-CN" dirty="0"/>
          </a:p>
          <a:p>
            <a:pPr marL="342900" lvl="0" indent="-342900">
              <a:spcBef>
                <a:spcPct val="30000"/>
              </a:spcBef>
              <a:buClr>
                <a:srgbClr val="99CCCC"/>
              </a:buClr>
              <a:buNone/>
            </a:pPr>
            <a:r>
              <a:rPr lang="en-US" altLang="zh-CN" dirty="0">
                <a:sym typeface="Symbol" panose="05050102010706020507" pitchFamily="18" charset="2"/>
              </a:rPr>
              <a:t>	 </a:t>
            </a:r>
            <a:r>
              <a:rPr lang="en-US" altLang="zh-CN" i="1" dirty="0">
                <a:sym typeface="Symbol" panose="05050102010706020507" pitchFamily="18" charset="2"/>
              </a:rPr>
              <a:t>y </a:t>
            </a:r>
            <a:r>
              <a:rPr lang="en-US" altLang="zh-CN" dirty="0">
                <a:sym typeface="Symbol" panose="05050102010706020507" pitchFamily="18" charset="2"/>
              </a:rPr>
              <a:t>(L(2, </a:t>
            </a:r>
            <a:r>
              <a:rPr lang="en-US" altLang="zh-CN" i="1" dirty="0">
                <a:sym typeface="Symbol" panose="05050102010706020507" pitchFamily="18" charset="2"/>
              </a:rPr>
              <a:t>y</a:t>
            </a:r>
            <a:r>
              <a:rPr lang="en-US" altLang="zh-CN" dirty="0">
                <a:sym typeface="Symbol" panose="05050102010706020507" pitchFamily="18" charset="2"/>
              </a:rPr>
              <a:t>)∧L(3, </a:t>
            </a:r>
            <a:r>
              <a:rPr lang="en-US" altLang="zh-CN" i="1" dirty="0">
                <a:sym typeface="Symbol" panose="05050102010706020507" pitchFamily="18" charset="2"/>
              </a:rPr>
              <a:t>y</a:t>
            </a:r>
            <a:r>
              <a:rPr lang="en-US" altLang="zh-CN" dirty="0">
                <a:sym typeface="Symbol" panose="05050102010706020507" pitchFamily="18" charset="2"/>
              </a:rPr>
              <a:t>)) </a:t>
            </a:r>
            <a:endParaRPr lang="en-US" altLang="zh-CN" dirty="0"/>
          </a:p>
          <a:p>
            <a:pPr marL="342900" lvl="0" indent="-342900">
              <a:spcBef>
                <a:spcPct val="30000"/>
              </a:spcBef>
              <a:buClr>
                <a:srgbClr val="99CCCC"/>
              </a:buClr>
              <a:buNone/>
            </a:pPr>
            <a:r>
              <a:rPr lang="en-US" altLang="zh-CN" dirty="0">
                <a:sym typeface="Symbol" panose="05050102010706020507" pitchFamily="18" charset="2"/>
              </a:rPr>
              <a:t>	 (L(2,2)∧L(3,2)) ∨ (L(2,3)∧L(3,3)) </a:t>
            </a:r>
            <a:endParaRPr lang="en-US" altLang="zh-CN" dirty="0"/>
          </a:p>
          <a:p>
            <a:pPr marL="342900" lvl="0" indent="-342900">
              <a:spcBef>
                <a:spcPct val="30000"/>
              </a:spcBef>
              <a:buClr>
                <a:srgbClr val="99CCCC"/>
              </a:buClr>
              <a:buNone/>
            </a:pPr>
            <a:r>
              <a:rPr lang="en-US" altLang="zh-CN" dirty="0">
                <a:sym typeface="Symbol" panose="05050102010706020507" pitchFamily="18" charset="2"/>
              </a:rPr>
              <a:t>	 (1∧0) ∨ (0∧1)</a:t>
            </a:r>
            <a:endParaRPr lang="en-US" altLang="zh-CN" dirty="0">
              <a:sym typeface="Symbol" panose="05050102010706020507" pitchFamily="18" charset="2"/>
            </a:endParaRPr>
          </a:p>
          <a:p>
            <a:pPr marL="342900" lvl="0" indent="-342900">
              <a:spcBef>
                <a:spcPct val="30000"/>
              </a:spcBef>
              <a:buClr>
                <a:srgbClr val="99CCCC"/>
              </a:buClr>
              <a:buNone/>
            </a:pPr>
            <a:r>
              <a:rPr lang="en-US" altLang="zh-CN" dirty="0">
                <a:sym typeface="Symbol" panose="05050102010706020507" pitchFamily="18" charset="2"/>
              </a:rPr>
              <a:t> 	  0</a:t>
            </a:r>
            <a:endParaRPr lang="en-US" altLang="zh-CN"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31"/>
                                        </p:tgtEl>
                                        <p:attrNameLst>
                                          <p:attrName>style.visibility</p:attrName>
                                        </p:attrNameLst>
                                      </p:cBhvr>
                                      <p:to>
                                        <p:strVal val="visible"/>
                                      </p:to>
                                    </p:set>
                                    <p:animEffect transition="in" filter="wipe(left)">
                                      <p:cBhvr>
                                        <p:cTn id="7" dur="500"/>
                                        <p:tgtEl>
                                          <p:spTgt spid="1587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8731">
                                            <p:txEl>
                                              <p:charRg st="0" end="20"/>
                                            </p:txEl>
                                          </p:spTgt>
                                        </p:tgtEl>
                                        <p:attrNameLst>
                                          <p:attrName>style.visibility</p:attrName>
                                        </p:attrNameLst>
                                      </p:cBhvr>
                                      <p:to>
                                        <p:strVal val="visible"/>
                                      </p:to>
                                    </p:set>
                                    <p:animEffect transition="in" filter="wipe(left)">
                                      <p:cBhvr>
                                        <p:cTn id="12" dur="500"/>
                                        <p:tgtEl>
                                          <p:spTgt spid="158731">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8731">
                                            <p:txEl>
                                              <p:charRg st="20" end="55"/>
                                            </p:txEl>
                                          </p:spTgt>
                                        </p:tgtEl>
                                        <p:attrNameLst>
                                          <p:attrName>style.visibility</p:attrName>
                                        </p:attrNameLst>
                                      </p:cBhvr>
                                      <p:to>
                                        <p:strVal val="visible"/>
                                      </p:to>
                                    </p:set>
                                    <p:animEffect transition="in" filter="wipe(left)">
                                      <p:cBhvr>
                                        <p:cTn id="17" dur="500"/>
                                        <p:tgtEl>
                                          <p:spTgt spid="158731">
                                            <p:txEl>
                                              <p:charRg st="20" end="5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8731">
                                            <p:txEl>
                                              <p:charRg st="55" end="72"/>
                                            </p:txEl>
                                          </p:spTgt>
                                        </p:tgtEl>
                                        <p:attrNameLst>
                                          <p:attrName>style.visibility</p:attrName>
                                        </p:attrNameLst>
                                      </p:cBhvr>
                                      <p:to>
                                        <p:strVal val="visible"/>
                                      </p:to>
                                    </p:set>
                                    <p:animEffect transition="in" filter="wipe(left)">
                                      <p:cBhvr>
                                        <p:cTn id="22" dur="500"/>
                                        <p:tgtEl>
                                          <p:spTgt spid="158731">
                                            <p:txEl>
                                              <p:charRg st="55" end="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8731">
                                            <p:txEl>
                                              <p:charRg st="72" end="79"/>
                                            </p:txEl>
                                          </p:spTgt>
                                        </p:tgtEl>
                                        <p:attrNameLst>
                                          <p:attrName>style.visibility</p:attrName>
                                        </p:attrNameLst>
                                      </p:cBhvr>
                                      <p:to>
                                        <p:strVal val="visible"/>
                                      </p:to>
                                    </p:set>
                                    <p:animEffect transition="in" filter="wipe(left)">
                                      <p:cBhvr>
                                        <p:cTn id="27" dur="500"/>
                                        <p:tgtEl>
                                          <p:spTgt spid="158731">
                                            <p:txEl>
                                              <p:charRg st="72" end="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8732"/>
                                        </p:tgtEl>
                                        <p:attrNameLst>
                                          <p:attrName>style.visibility</p:attrName>
                                        </p:attrNameLst>
                                      </p:cBhvr>
                                      <p:to>
                                        <p:strVal val="visible"/>
                                      </p:to>
                                    </p:set>
                                    <p:animEffect transition="in" filter="wipe(left)">
                                      <p:cBhvr>
                                        <p:cTn id="32" dur="500"/>
                                        <p:tgtEl>
                                          <p:spTgt spid="1587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8732">
                                            <p:txEl>
                                              <p:charRg st="0" end="32"/>
                                            </p:txEl>
                                          </p:spTgt>
                                        </p:tgtEl>
                                        <p:attrNameLst>
                                          <p:attrName>style.visibility</p:attrName>
                                        </p:attrNameLst>
                                      </p:cBhvr>
                                      <p:to>
                                        <p:strVal val="visible"/>
                                      </p:to>
                                    </p:set>
                                    <p:animEffect transition="in" filter="wipe(left)">
                                      <p:cBhvr>
                                        <p:cTn id="37" dur="500"/>
                                        <p:tgtEl>
                                          <p:spTgt spid="158732">
                                            <p:txEl>
                                              <p:charRg st="0" end="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8732">
                                            <p:txEl>
                                              <p:charRg st="32" end="78"/>
                                            </p:txEl>
                                          </p:spTgt>
                                        </p:tgtEl>
                                        <p:attrNameLst>
                                          <p:attrName>style.visibility</p:attrName>
                                        </p:attrNameLst>
                                      </p:cBhvr>
                                      <p:to>
                                        <p:strVal val="visible"/>
                                      </p:to>
                                    </p:set>
                                    <p:animEffect transition="in" filter="wipe(left)">
                                      <p:cBhvr>
                                        <p:cTn id="42" dur="500"/>
                                        <p:tgtEl>
                                          <p:spTgt spid="158732">
                                            <p:txEl>
                                              <p:charRg st="32" end="7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8732">
                                            <p:txEl>
                                              <p:charRg st="78" end="113"/>
                                            </p:txEl>
                                          </p:spTgt>
                                        </p:tgtEl>
                                        <p:attrNameLst>
                                          <p:attrName>style.visibility</p:attrName>
                                        </p:attrNameLst>
                                      </p:cBhvr>
                                      <p:to>
                                        <p:strVal val="visible"/>
                                      </p:to>
                                    </p:set>
                                    <p:animEffect transition="in" filter="wipe(left)">
                                      <p:cBhvr>
                                        <p:cTn id="47" dur="500"/>
                                        <p:tgtEl>
                                          <p:spTgt spid="158732">
                                            <p:txEl>
                                              <p:charRg st="78" end="1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8732">
                                            <p:txEl>
                                              <p:charRg st="113" end="130"/>
                                            </p:txEl>
                                          </p:spTgt>
                                        </p:tgtEl>
                                        <p:attrNameLst>
                                          <p:attrName>style.visibility</p:attrName>
                                        </p:attrNameLst>
                                      </p:cBhvr>
                                      <p:to>
                                        <p:strVal val="visible"/>
                                      </p:to>
                                    </p:set>
                                    <p:animEffect transition="in" filter="wipe(left)">
                                      <p:cBhvr>
                                        <p:cTn id="52" dur="500"/>
                                        <p:tgtEl>
                                          <p:spTgt spid="158732">
                                            <p:txEl>
                                              <p:charRg st="113" end="13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8732">
                                            <p:txEl>
                                              <p:charRg st="130" end="137"/>
                                            </p:txEl>
                                          </p:spTgt>
                                        </p:tgtEl>
                                        <p:attrNameLst>
                                          <p:attrName>style.visibility</p:attrName>
                                        </p:attrNameLst>
                                      </p:cBhvr>
                                      <p:to>
                                        <p:strVal val="visible"/>
                                      </p:to>
                                    </p:set>
                                    <p:animEffect transition="in" filter="wipe(left)">
                                      <p:cBhvr>
                                        <p:cTn id="57" dur="500"/>
                                        <p:tgtEl>
                                          <p:spTgt spid="158732">
                                            <p:txEl>
                                              <p:charRg st="130" end="13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8733"/>
                                        </p:tgtEl>
                                        <p:attrNameLst>
                                          <p:attrName>style.visibility</p:attrName>
                                        </p:attrNameLst>
                                      </p:cBhvr>
                                      <p:to>
                                        <p:strVal val="visible"/>
                                      </p:to>
                                    </p:set>
                                    <p:animEffect transition="in" filter="wipe(left)">
                                      <p:cBhvr>
                                        <p:cTn id="62" dur="500"/>
                                        <p:tgtEl>
                                          <p:spTgt spid="1587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8733">
                                            <p:txEl>
                                              <p:charRg st="0" end="16"/>
                                            </p:txEl>
                                          </p:spTgt>
                                        </p:tgtEl>
                                        <p:attrNameLst>
                                          <p:attrName>style.visibility</p:attrName>
                                        </p:attrNameLst>
                                      </p:cBhvr>
                                      <p:to>
                                        <p:strVal val="visible"/>
                                      </p:to>
                                    </p:set>
                                    <p:animEffect transition="in" filter="wipe(left)">
                                      <p:cBhvr>
                                        <p:cTn id="67" dur="500"/>
                                        <p:tgtEl>
                                          <p:spTgt spid="158733">
                                            <p:txEl>
                                              <p:charRg st="0"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8733">
                                            <p:txEl>
                                              <p:charRg st="16" end="54"/>
                                            </p:txEl>
                                          </p:spTgt>
                                        </p:tgtEl>
                                        <p:attrNameLst>
                                          <p:attrName>style.visibility</p:attrName>
                                        </p:attrNameLst>
                                      </p:cBhvr>
                                      <p:to>
                                        <p:strVal val="visible"/>
                                      </p:to>
                                    </p:set>
                                    <p:animEffect transition="in" filter="wipe(left)">
                                      <p:cBhvr>
                                        <p:cTn id="72" dur="500"/>
                                        <p:tgtEl>
                                          <p:spTgt spid="158733">
                                            <p:txEl>
                                              <p:charRg st="16" end="5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8733">
                                            <p:txEl>
                                              <p:charRg st="54" end="72"/>
                                            </p:txEl>
                                          </p:spTgt>
                                        </p:tgtEl>
                                        <p:attrNameLst>
                                          <p:attrName>style.visibility</p:attrName>
                                        </p:attrNameLst>
                                      </p:cBhvr>
                                      <p:to>
                                        <p:strVal val="visible"/>
                                      </p:to>
                                    </p:set>
                                    <p:animEffect transition="in" filter="wipe(left)">
                                      <p:cBhvr>
                                        <p:cTn id="77" dur="500"/>
                                        <p:tgtEl>
                                          <p:spTgt spid="158733">
                                            <p:txEl>
                                              <p:charRg st="54" end="7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58733">
                                            <p:txEl>
                                              <p:charRg st="72" end="78"/>
                                            </p:txEl>
                                          </p:spTgt>
                                        </p:tgtEl>
                                        <p:attrNameLst>
                                          <p:attrName>style.visibility</p:attrName>
                                        </p:attrNameLst>
                                      </p:cBhvr>
                                      <p:to>
                                        <p:strVal val="visible"/>
                                      </p:to>
                                    </p:set>
                                    <p:animEffect transition="in" filter="wipe(left)">
                                      <p:cBhvr>
                                        <p:cTn id="82" dur="500"/>
                                        <p:tgtEl>
                                          <p:spTgt spid="158733">
                                            <p:txEl>
                                              <p:charRg st="72" end="7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8734"/>
                                        </p:tgtEl>
                                        <p:attrNameLst>
                                          <p:attrName>style.visibility</p:attrName>
                                        </p:attrNameLst>
                                      </p:cBhvr>
                                      <p:to>
                                        <p:strVal val="visible"/>
                                      </p:to>
                                    </p:set>
                                    <p:animEffect transition="in" filter="wipe(left)">
                                      <p:cBhvr>
                                        <p:cTn id="87" dur="500"/>
                                        <p:tgtEl>
                                          <p:spTgt spid="15873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58734">
                                            <p:txEl>
                                              <p:charRg st="0" end="15"/>
                                            </p:txEl>
                                          </p:spTgt>
                                        </p:tgtEl>
                                        <p:attrNameLst>
                                          <p:attrName>style.visibility</p:attrName>
                                        </p:attrNameLst>
                                      </p:cBhvr>
                                      <p:to>
                                        <p:strVal val="visible"/>
                                      </p:to>
                                    </p:set>
                                    <p:animEffect transition="in" filter="wipe(left)">
                                      <p:cBhvr>
                                        <p:cTn id="92" dur="500"/>
                                        <p:tgtEl>
                                          <p:spTgt spid="158734">
                                            <p:txEl>
                                              <p:charRg st="0" end="1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8734">
                                            <p:txEl>
                                              <p:charRg st="15" end="40"/>
                                            </p:txEl>
                                          </p:spTgt>
                                        </p:tgtEl>
                                        <p:attrNameLst>
                                          <p:attrName>style.visibility</p:attrName>
                                        </p:attrNameLst>
                                      </p:cBhvr>
                                      <p:to>
                                        <p:strVal val="visible"/>
                                      </p:to>
                                    </p:set>
                                    <p:animEffect transition="in" filter="wipe(left)">
                                      <p:cBhvr>
                                        <p:cTn id="97" dur="500"/>
                                        <p:tgtEl>
                                          <p:spTgt spid="158734">
                                            <p:txEl>
                                              <p:charRg st="15" end="4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58734">
                                            <p:txEl>
                                              <p:charRg st="40" end="78"/>
                                            </p:txEl>
                                          </p:spTgt>
                                        </p:tgtEl>
                                        <p:attrNameLst>
                                          <p:attrName>style.visibility</p:attrName>
                                        </p:attrNameLst>
                                      </p:cBhvr>
                                      <p:to>
                                        <p:strVal val="visible"/>
                                      </p:to>
                                    </p:set>
                                    <p:animEffect transition="in" filter="wipe(left)">
                                      <p:cBhvr>
                                        <p:cTn id="102" dur="500"/>
                                        <p:tgtEl>
                                          <p:spTgt spid="158734">
                                            <p:txEl>
                                              <p:charRg st="40" end="7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58734">
                                            <p:txEl>
                                              <p:charRg st="78" end="95"/>
                                            </p:txEl>
                                          </p:spTgt>
                                        </p:tgtEl>
                                        <p:attrNameLst>
                                          <p:attrName>style.visibility</p:attrName>
                                        </p:attrNameLst>
                                      </p:cBhvr>
                                      <p:to>
                                        <p:strVal val="visible"/>
                                      </p:to>
                                    </p:set>
                                    <p:animEffect transition="in" filter="wipe(left)">
                                      <p:cBhvr>
                                        <p:cTn id="107" dur="500"/>
                                        <p:tgtEl>
                                          <p:spTgt spid="158734">
                                            <p:txEl>
                                              <p:charRg st="78" end="9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58734">
                                            <p:txEl>
                                              <p:charRg st="95" end="102"/>
                                            </p:txEl>
                                          </p:spTgt>
                                        </p:tgtEl>
                                        <p:attrNameLst>
                                          <p:attrName>style.visibility</p:attrName>
                                        </p:attrNameLst>
                                      </p:cBhvr>
                                      <p:to>
                                        <p:strVal val="visible"/>
                                      </p:to>
                                    </p:set>
                                    <p:animEffect transition="in" filter="wipe(left)">
                                      <p:cBhvr>
                                        <p:cTn id="112" dur="500"/>
                                        <p:tgtEl>
                                          <p:spTgt spid="158734">
                                            <p:txEl>
                                              <p:charRg st="95"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1" grpId="0" animBg="1" build="p"/>
      <p:bldP spid="158732" grpId="0" animBg="1" build="p"/>
      <p:bldP spid="158733" grpId="0" animBg="1" build="p"/>
      <p:bldP spid="158734" grpId="0" animBg="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ln/>
        </p:spPr>
        <p:txBody>
          <a:bodyPr vert="horz" wrap="square" lIns="91440" tIns="45720" rIns="91440" bIns="45720" anchor="ctr"/>
          <a:p>
            <a:pPr eaLnBrk="1" hangingPunct="1"/>
            <a:r>
              <a:rPr lang="zh-CN" altLang="en-US" sz="4000" dirty="0"/>
              <a:t>本章内容</a:t>
            </a:r>
            <a:endParaRPr lang="zh-CN" altLang="en-US" sz="4000" dirty="0">
              <a:solidFill>
                <a:schemeClr val="accent1"/>
              </a:solidFill>
            </a:endParaRPr>
          </a:p>
        </p:txBody>
      </p:sp>
      <p:grpSp>
        <p:nvGrpSpPr>
          <p:cNvPr id="4099" name="Group 94"/>
          <p:cNvGrpSpPr/>
          <p:nvPr/>
        </p:nvGrpSpPr>
        <p:grpSpPr>
          <a:xfrm>
            <a:off x="2514600" y="1752600"/>
            <a:ext cx="4343400" cy="457200"/>
            <a:chOff x="1584" y="1179"/>
            <a:chExt cx="2736" cy="288"/>
          </a:xfrm>
        </p:grpSpPr>
        <p:sp>
          <p:nvSpPr>
            <p:cNvPr id="87111" name="AutoShape 71"/>
            <p:cNvSpPr>
              <a:spLocks noChangeArrowheads="1"/>
            </p:cNvSpPr>
            <p:nvPr/>
          </p:nvSpPr>
          <p:spPr bwMode="gray">
            <a:xfrm>
              <a:off x="1584" y="117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accent2"/>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13" name="Text Box 73"/>
            <p:cNvSpPr txBox="1"/>
            <p:nvPr/>
          </p:nvSpPr>
          <p:spPr>
            <a:xfrm>
              <a:off x="1728" y="1214"/>
              <a:ext cx="2160"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lgn="ctr">
                <a:spcBef>
                  <a:spcPct val="0"/>
                </a:spcBef>
                <a:buClrTx/>
                <a:buNone/>
              </a:pPr>
              <a:r>
                <a:rPr lang="zh-CN" altLang="en-US" sz="2000" dirty="0">
                  <a:latin typeface="Arial" panose="020B0604020202020204" pitchFamily="34" charset="0"/>
                  <a:ea typeface="宋体" panose="02010600030101010101" pitchFamily="2" charset="-122"/>
                </a:rPr>
                <a:t>一阶逻辑等值式与置换规则</a:t>
              </a:r>
              <a:endParaRPr lang="en-US" altLang="zh-CN" sz="2000" dirty="0">
                <a:latin typeface="Arial" panose="020B0604020202020204" pitchFamily="34" charset="0"/>
                <a:ea typeface="宋体" panose="02010600030101010101" pitchFamily="2" charset="-122"/>
              </a:endParaRPr>
            </a:p>
          </p:txBody>
        </p:sp>
      </p:grpSp>
      <p:grpSp>
        <p:nvGrpSpPr>
          <p:cNvPr id="4100" name="Group 95"/>
          <p:cNvGrpSpPr/>
          <p:nvPr/>
        </p:nvGrpSpPr>
        <p:grpSpPr>
          <a:xfrm>
            <a:off x="2514600" y="2633663"/>
            <a:ext cx="4343400" cy="457200"/>
            <a:chOff x="1584" y="1659"/>
            <a:chExt cx="2736" cy="288"/>
          </a:xfrm>
        </p:grpSpPr>
        <p:sp>
          <p:nvSpPr>
            <p:cNvPr id="87116" name="AutoShape 76"/>
            <p:cNvSpPr>
              <a:spLocks noChangeArrowheads="1"/>
            </p:cNvSpPr>
            <p:nvPr/>
          </p:nvSpPr>
          <p:spPr bwMode="gray">
            <a:xfrm>
              <a:off x="1584" y="165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11" name="Text Box 78"/>
            <p:cNvSpPr txBox="1"/>
            <p:nvPr/>
          </p:nvSpPr>
          <p:spPr>
            <a:xfrm>
              <a:off x="1728" y="1694"/>
              <a:ext cx="2160"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lgn="ctr">
                <a:spcBef>
                  <a:spcPct val="0"/>
                </a:spcBef>
                <a:buClrTx/>
                <a:buNone/>
              </a:pPr>
              <a:r>
                <a:rPr lang="zh-CN" altLang="en-US" sz="1800" dirty="0">
                  <a:latin typeface="Arial" panose="020B0604020202020204" pitchFamily="34" charset="0"/>
                  <a:ea typeface="宋体" panose="02010600030101010101" pitchFamily="2" charset="-122"/>
                </a:rPr>
                <a:t>一阶逻辑前束范式</a:t>
              </a:r>
              <a:endParaRPr lang="en-US" altLang="zh-CN" sz="1800" dirty="0">
                <a:latin typeface="Arial" panose="020B0604020202020204" pitchFamily="34" charset="0"/>
                <a:ea typeface="宋体" panose="02010600030101010101" pitchFamily="2" charset="-122"/>
              </a:endParaRPr>
            </a:p>
          </p:txBody>
        </p:sp>
      </p:grpSp>
      <p:grpSp>
        <p:nvGrpSpPr>
          <p:cNvPr id="4101" name="Group 96"/>
          <p:cNvGrpSpPr/>
          <p:nvPr/>
        </p:nvGrpSpPr>
        <p:grpSpPr>
          <a:xfrm>
            <a:off x="2514600" y="3395663"/>
            <a:ext cx="4343400" cy="457200"/>
            <a:chOff x="1584" y="2139"/>
            <a:chExt cx="2736" cy="288"/>
          </a:xfrm>
        </p:grpSpPr>
        <p:sp>
          <p:nvSpPr>
            <p:cNvPr id="87121" name="AutoShape 81"/>
            <p:cNvSpPr>
              <a:spLocks noChangeArrowheads="1"/>
            </p:cNvSpPr>
            <p:nvPr/>
          </p:nvSpPr>
          <p:spPr bwMode="gray">
            <a:xfrm>
              <a:off x="1584" y="2139"/>
              <a:ext cx="2736" cy="288"/>
            </a:xfrm>
            <a:prstGeom prst="roundRect">
              <a:avLst>
                <a:gd name="adj" fmla="val 16667"/>
              </a:avLst>
            </a:prstGeom>
            <a:gradFill rotWithShape="1">
              <a:gsLst>
                <a:gs pos="0">
                  <a:schemeClr val="bg2">
                    <a:gamma/>
                    <a:tint val="21176"/>
                    <a:invGamma/>
                  </a:schemeClr>
                </a:gs>
                <a:gs pos="100000">
                  <a:schemeClr val="bg2"/>
                </a:gs>
              </a:gsLst>
              <a:lin ang="0" scaled="1"/>
            </a:gradFill>
            <a:ln w="12700" algn="ctr">
              <a:solidFill>
                <a:schemeClr val="bg2"/>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9" name="Text Box 83"/>
            <p:cNvSpPr txBox="1"/>
            <p:nvPr/>
          </p:nvSpPr>
          <p:spPr>
            <a:xfrm>
              <a:off x="1728" y="2174"/>
              <a:ext cx="2160"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lgn="ctr">
                <a:spcBef>
                  <a:spcPct val="0"/>
                </a:spcBef>
                <a:buClrTx/>
                <a:buNone/>
              </a:pPr>
              <a:r>
                <a:rPr lang="zh-CN" altLang="en-US" sz="1800" dirty="0">
                  <a:latin typeface="Arial" panose="020B0604020202020204" pitchFamily="34" charset="0"/>
                  <a:ea typeface="宋体" panose="02010600030101010101" pitchFamily="2" charset="-122"/>
                </a:rPr>
                <a:t>一阶逻辑的推理理论</a:t>
              </a:r>
              <a:endParaRPr lang="en-US" altLang="zh-CN" sz="1800" dirty="0">
                <a:latin typeface="Arial" panose="020B0604020202020204" pitchFamily="34" charset="0"/>
                <a:ea typeface="宋体" panose="02010600030101010101" pitchFamily="2" charset="-122"/>
              </a:endParaRPr>
            </a:p>
          </p:txBody>
        </p:sp>
      </p:grpSp>
      <p:grpSp>
        <p:nvGrpSpPr>
          <p:cNvPr id="4102" name="Group 97"/>
          <p:cNvGrpSpPr/>
          <p:nvPr/>
        </p:nvGrpSpPr>
        <p:grpSpPr>
          <a:xfrm>
            <a:off x="2514600" y="4191000"/>
            <a:ext cx="4343400" cy="457200"/>
            <a:chOff x="1584" y="2640"/>
            <a:chExt cx="2736" cy="288"/>
          </a:xfrm>
        </p:grpSpPr>
        <p:sp>
          <p:nvSpPr>
            <p:cNvPr id="87130" name="AutoShape 90"/>
            <p:cNvSpPr>
              <a:spLocks noChangeArrowheads="1"/>
            </p:cNvSpPr>
            <p:nvPr/>
          </p:nvSpPr>
          <p:spPr bwMode="gray">
            <a:xfrm>
              <a:off x="1584" y="2640"/>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accent2"/>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7" name="Text Box 91"/>
            <p:cNvSpPr txBox="1"/>
            <p:nvPr/>
          </p:nvSpPr>
          <p:spPr>
            <a:xfrm>
              <a:off x="1728" y="2675"/>
              <a:ext cx="2160"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lgn="ctr">
                <a:spcBef>
                  <a:spcPct val="0"/>
                </a:spcBef>
                <a:buClrTx/>
                <a:buNone/>
              </a:pPr>
              <a:r>
                <a:rPr lang="zh-CN" altLang="en-US" sz="1800" dirty="0">
                  <a:latin typeface="Arial" panose="020B0604020202020204" pitchFamily="34" charset="0"/>
                  <a:ea typeface="宋体" panose="02010600030101010101" pitchFamily="2" charset="-122"/>
                </a:rPr>
                <a:t>本章小结</a:t>
              </a:r>
              <a:endParaRPr lang="en-US" altLang="zh-CN" sz="1800" dirty="0">
                <a:latin typeface="Arial" panose="020B0604020202020204" pitchFamily="34" charset="0"/>
                <a:ea typeface="宋体" panose="02010600030101010101" pitchFamily="2" charset="-122"/>
              </a:endParaRPr>
            </a:p>
          </p:txBody>
        </p:sp>
      </p:grpSp>
      <p:grpSp>
        <p:nvGrpSpPr>
          <p:cNvPr id="4103" name="Group 98"/>
          <p:cNvGrpSpPr/>
          <p:nvPr/>
        </p:nvGrpSpPr>
        <p:grpSpPr>
          <a:xfrm>
            <a:off x="2514600" y="4953000"/>
            <a:ext cx="4343400" cy="457200"/>
            <a:chOff x="1584" y="3120"/>
            <a:chExt cx="2736" cy="288"/>
          </a:xfrm>
        </p:grpSpPr>
        <p:sp>
          <p:nvSpPr>
            <p:cNvPr id="87132" name="AutoShape 92"/>
            <p:cNvSpPr>
              <a:spLocks noChangeArrowheads="1"/>
            </p:cNvSpPr>
            <p:nvPr/>
          </p:nvSpPr>
          <p:spPr bwMode="gray">
            <a:xfrm>
              <a:off x="1584" y="3120"/>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5" name="Text Box 93"/>
            <p:cNvSpPr txBox="1"/>
            <p:nvPr/>
          </p:nvSpPr>
          <p:spPr>
            <a:xfrm>
              <a:off x="1728" y="3155"/>
              <a:ext cx="2160"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lgn="ctr">
                <a:spcBef>
                  <a:spcPct val="0"/>
                </a:spcBef>
                <a:buClrTx/>
                <a:buNone/>
              </a:pPr>
              <a:r>
                <a:rPr lang="zh-CN" altLang="en-US" sz="1800" dirty="0">
                  <a:latin typeface="Arial" panose="020B0604020202020204" pitchFamily="34" charset="0"/>
                  <a:ea typeface="宋体" panose="02010600030101010101" pitchFamily="2" charset="-122"/>
                </a:rPr>
                <a:t>作业</a:t>
              </a:r>
              <a:endParaRPr lang="zh-CN" altLang="en-US" sz="1800" dirty="0">
                <a:latin typeface="Arial" panose="020B0604020202020204" pitchFamily="34" charset="0"/>
                <a:ea typeface="宋体" panose="02010600030101010101"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5.5</a:t>
            </a:r>
            <a:endParaRPr lang="zh-CN" altLang="en-US" dirty="0"/>
          </a:p>
        </p:txBody>
      </p:sp>
      <p:sp>
        <p:nvSpPr>
          <p:cNvPr id="22531" name="Rectangle 3"/>
          <p:cNvSpPr>
            <a:spLocks noGrp="1"/>
          </p:cNvSpPr>
          <p:nvPr>
            <p:ph idx="1"/>
          </p:nvPr>
        </p:nvSpPr>
        <p:spPr>
          <a:xfrm>
            <a:off x="457200" y="1176338"/>
            <a:ext cx="8229600" cy="3243262"/>
          </a:xfrm>
          <a:solidFill>
            <a:srgbClr val="CCFFCC">
              <a:alpha val="100000"/>
            </a:srgbClr>
          </a:solidFill>
          <a:ln w="28575">
            <a:solidFill>
              <a:srgbClr val="0000FF">
                <a:alpha val="100000"/>
              </a:srgbClr>
            </a:solidFill>
            <a:miter lim="800000"/>
          </a:ln>
        </p:spPr>
        <p:txBody>
          <a:bodyPr vert="horz" wrap="square" lIns="91440" tIns="45720" rIns="91440" bIns="45720" anchor="t"/>
          <a:p>
            <a:pPr eaLnBrk="1" hangingPunct="1">
              <a:spcBef>
                <a:spcPct val="30000"/>
              </a:spcBef>
              <a:buNone/>
            </a:pPr>
            <a:r>
              <a:rPr lang="zh-CN" altLang="en-US" dirty="0">
                <a:solidFill>
                  <a:schemeClr val="tx2"/>
                </a:solidFill>
              </a:rPr>
              <a:t>证明下列等值式： </a:t>
            </a:r>
            <a:endParaRPr lang="zh-CN" altLang="en-US" dirty="0">
              <a:solidFill>
                <a:schemeClr val="tx2"/>
              </a:solidFill>
            </a:endParaRPr>
          </a:p>
          <a:p>
            <a:pPr eaLnBrk="1" hangingPunct="1">
              <a:spcBef>
                <a:spcPct val="30000"/>
              </a:spcBef>
              <a:buNone/>
            </a:pPr>
            <a:r>
              <a:rPr lang="en-US" altLang="zh-CN" dirty="0">
                <a:solidFill>
                  <a:schemeClr val="tx2"/>
                </a:solidFill>
              </a:rPr>
              <a:t>(1) </a:t>
            </a:r>
            <a:r>
              <a:rPr lang="zh-CN" altLang="en-US" dirty="0">
                <a:solidFill>
                  <a:schemeClr val="tx2"/>
                </a:solidFill>
              </a:rPr>
              <a:t>┐</a:t>
            </a:r>
            <a:r>
              <a:rPr lang="zh-CN" altLang="en-US"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(M(</a:t>
            </a:r>
            <a:r>
              <a:rPr lang="en-US" altLang="zh-CN" i="1" dirty="0">
                <a:solidFill>
                  <a:schemeClr val="tx2"/>
                </a:solidFill>
              </a:rPr>
              <a:t>x</a:t>
            </a:r>
            <a:r>
              <a:rPr lang="en-US" altLang="zh-CN" dirty="0">
                <a:solidFill>
                  <a:schemeClr val="tx2"/>
                </a:solidFill>
              </a:rPr>
              <a:t>)∧F(</a:t>
            </a:r>
            <a:r>
              <a:rPr lang="en-US" altLang="zh-CN" i="1" dirty="0">
                <a:solidFill>
                  <a:schemeClr val="tx2"/>
                </a:solidFill>
              </a:rPr>
              <a:t>x</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(M(</a:t>
            </a:r>
            <a:r>
              <a:rPr lang="en-US" altLang="zh-CN" i="1" dirty="0">
                <a:solidFill>
                  <a:schemeClr val="tx2"/>
                </a:solidFill>
              </a:rPr>
              <a:t>x</a:t>
            </a:r>
            <a:r>
              <a:rPr lang="en-US" altLang="zh-CN" dirty="0">
                <a:solidFill>
                  <a:schemeClr val="tx2"/>
                </a:solidFill>
              </a:rPr>
              <a:t>)→┐F(</a:t>
            </a:r>
            <a:r>
              <a:rPr lang="en-US" altLang="zh-CN" i="1" dirty="0">
                <a:solidFill>
                  <a:schemeClr val="tx2"/>
                </a:solidFill>
              </a:rPr>
              <a:t>x</a:t>
            </a:r>
            <a:r>
              <a:rPr lang="en-US" altLang="zh-CN" dirty="0">
                <a:solidFill>
                  <a:schemeClr val="tx2"/>
                </a:solidFill>
              </a:rPr>
              <a:t>)) </a:t>
            </a:r>
            <a:endParaRPr lang="en-US" altLang="zh-CN" dirty="0">
              <a:solidFill>
                <a:schemeClr val="tx2"/>
              </a:solidFill>
            </a:endParaRPr>
          </a:p>
          <a:p>
            <a:pPr eaLnBrk="1" hangingPunct="1">
              <a:spcBef>
                <a:spcPct val="30000"/>
              </a:spcBef>
              <a:buNone/>
            </a:pPr>
            <a:r>
              <a:rPr lang="en-US" altLang="zh-CN" dirty="0">
                <a:solidFill>
                  <a:schemeClr val="tx2"/>
                </a:solidFill>
              </a:rPr>
              <a:t>(2) </a:t>
            </a:r>
            <a:r>
              <a:rPr lang="zh-CN" altLang="en-US" dirty="0">
                <a:solidFill>
                  <a:schemeClr val="tx2"/>
                </a:solidFill>
              </a:rPr>
              <a:t>┐</a:t>
            </a:r>
            <a:r>
              <a:rPr lang="zh-CN" altLang="en-US"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x</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x</a:t>
            </a:r>
            <a:r>
              <a:rPr lang="en-US" altLang="zh-CN" dirty="0">
                <a:solidFill>
                  <a:schemeClr val="tx2"/>
                </a:solidFill>
              </a:rPr>
              <a:t>)) </a:t>
            </a:r>
            <a:endParaRPr lang="en-US" altLang="zh-CN" dirty="0">
              <a:solidFill>
                <a:schemeClr val="tx2"/>
              </a:solidFill>
            </a:endParaRPr>
          </a:p>
          <a:p>
            <a:pPr eaLnBrk="1" hangingPunct="1">
              <a:spcBef>
                <a:spcPct val="30000"/>
              </a:spcBef>
              <a:buNone/>
            </a:pPr>
            <a:r>
              <a:rPr lang="en-US" altLang="zh-CN" dirty="0">
                <a:solidFill>
                  <a:schemeClr val="tx2"/>
                </a:solidFill>
              </a:rPr>
              <a:t>(3) </a:t>
            </a:r>
            <a:r>
              <a:rPr lang="zh-CN" altLang="en-US" dirty="0">
                <a:solidFill>
                  <a:schemeClr val="tx2"/>
                </a:solidFill>
              </a:rPr>
              <a:t>┐</a:t>
            </a:r>
            <a:r>
              <a:rPr lang="zh-CN" altLang="en-US"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 </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y</a:t>
            </a:r>
            <a:r>
              <a:rPr lang="en-US" altLang="zh-CN" dirty="0">
                <a:solidFill>
                  <a:schemeClr val="tx2"/>
                </a:solidFill>
              </a:rPr>
              <a:t>)→H(</a:t>
            </a:r>
            <a:r>
              <a:rPr lang="en-US" altLang="zh-CN" i="1" dirty="0">
                <a:solidFill>
                  <a:schemeClr val="tx2"/>
                </a:solidFill>
              </a:rPr>
              <a:t>x</a:t>
            </a:r>
            <a:r>
              <a:rPr lang="en-US" altLang="zh-CN" dirty="0">
                <a:solidFill>
                  <a:schemeClr val="tx2"/>
                </a:solidFill>
              </a:rPr>
              <a:t>,</a:t>
            </a:r>
            <a:r>
              <a:rPr lang="en-US" altLang="zh-CN" i="1" dirty="0">
                <a:solidFill>
                  <a:schemeClr val="tx2"/>
                </a:solidFill>
              </a:rPr>
              <a:t>y</a:t>
            </a:r>
            <a:r>
              <a:rPr lang="en-US" altLang="zh-CN" dirty="0">
                <a:solidFill>
                  <a:schemeClr val="tx2"/>
                </a:solidFill>
              </a:rPr>
              <a:t>))</a:t>
            </a:r>
            <a:br>
              <a:rPr lang="en-US" altLang="zh-CN" dirty="0">
                <a:solidFill>
                  <a:schemeClr val="tx2"/>
                </a:solidFill>
              </a:rPr>
            </a:b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y</a:t>
            </a:r>
            <a:r>
              <a:rPr lang="en-US" altLang="zh-CN" dirty="0">
                <a:solidFill>
                  <a:schemeClr val="tx2"/>
                </a:solidFill>
              </a:rPr>
              <a:t>)∧┐H(</a:t>
            </a:r>
            <a:r>
              <a:rPr lang="en-US" altLang="zh-CN" i="1" dirty="0">
                <a:solidFill>
                  <a:schemeClr val="tx2"/>
                </a:solidFill>
              </a:rPr>
              <a:t>x</a:t>
            </a:r>
            <a:r>
              <a:rPr lang="en-US" altLang="zh-CN" dirty="0">
                <a:solidFill>
                  <a:schemeClr val="tx2"/>
                </a:solidFill>
              </a:rPr>
              <a:t>,</a:t>
            </a:r>
            <a:r>
              <a:rPr lang="en-US" altLang="zh-CN" i="1" dirty="0">
                <a:solidFill>
                  <a:schemeClr val="tx2"/>
                </a:solidFill>
              </a:rPr>
              <a:t>y</a:t>
            </a:r>
            <a:r>
              <a:rPr lang="en-US" altLang="zh-CN" dirty="0">
                <a:solidFill>
                  <a:schemeClr val="tx2"/>
                </a:solidFill>
              </a:rPr>
              <a:t>)) </a:t>
            </a:r>
            <a:endParaRPr lang="en-US" altLang="zh-CN" dirty="0">
              <a:solidFill>
                <a:schemeClr val="tx2"/>
              </a:solidFill>
            </a:endParaRPr>
          </a:p>
          <a:p>
            <a:pPr eaLnBrk="1" hangingPunct="1">
              <a:spcBef>
                <a:spcPct val="30000"/>
              </a:spcBef>
              <a:buNone/>
            </a:pPr>
            <a:r>
              <a:rPr lang="en-US" altLang="zh-CN" dirty="0">
                <a:solidFill>
                  <a:schemeClr val="tx2"/>
                </a:solidFill>
              </a:rPr>
              <a:t>(4) </a:t>
            </a:r>
            <a:r>
              <a:rPr lang="zh-CN" altLang="en-US" dirty="0">
                <a:solidFill>
                  <a:schemeClr val="tx2"/>
                </a:solidFill>
              </a:rPr>
              <a:t>┐</a:t>
            </a:r>
            <a:r>
              <a:rPr lang="zh-CN" altLang="en-US"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y</a:t>
            </a:r>
            <a:r>
              <a:rPr lang="en-US" altLang="zh-CN" dirty="0">
                <a:solidFill>
                  <a:schemeClr val="tx2"/>
                </a:solidFill>
              </a:rPr>
              <a:t>)∧L(</a:t>
            </a:r>
            <a:r>
              <a:rPr lang="en-US" altLang="zh-CN" i="1" dirty="0">
                <a:solidFill>
                  <a:schemeClr val="tx2"/>
                </a:solidFill>
              </a:rPr>
              <a:t>x</a:t>
            </a:r>
            <a:r>
              <a:rPr lang="en-US" altLang="zh-CN" dirty="0">
                <a:solidFill>
                  <a:schemeClr val="tx2"/>
                </a:solidFill>
              </a:rPr>
              <a:t>,</a:t>
            </a:r>
            <a:r>
              <a:rPr lang="en-US" altLang="zh-CN" i="1" dirty="0">
                <a:solidFill>
                  <a:schemeClr val="tx2"/>
                </a:solidFill>
              </a:rPr>
              <a:t>y</a:t>
            </a:r>
            <a:r>
              <a:rPr lang="en-US" altLang="zh-CN" dirty="0">
                <a:solidFill>
                  <a:schemeClr val="tx2"/>
                </a:solidFill>
              </a:rPr>
              <a:t>))</a:t>
            </a:r>
            <a:br>
              <a:rPr lang="en-US" altLang="zh-CN" dirty="0">
                <a:solidFill>
                  <a:schemeClr val="tx2"/>
                </a:solidFill>
              </a:rPr>
            </a:b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dirty="0">
                <a:solidFill>
                  <a:schemeClr val="tx2"/>
                </a:solidFill>
              </a:rPr>
              <a:t>y(F(</a:t>
            </a:r>
            <a:r>
              <a:rPr lang="en-US" altLang="zh-CN" i="1" dirty="0">
                <a:solidFill>
                  <a:schemeClr val="tx2"/>
                </a:solidFill>
              </a:rPr>
              <a:t>x</a:t>
            </a:r>
            <a:r>
              <a:rPr lang="en-US" altLang="zh-CN" dirty="0">
                <a:solidFill>
                  <a:schemeClr val="tx2"/>
                </a:solidFill>
              </a:rPr>
              <a:t>)∧G(</a:t>
            </a:r>
            <a:r>
              <a:rPr lang="en-US" altLang="zh-CN" i="1" dirty="0">
                <a:solidFill>
                  <a:schemeClr val="tx2"/>
                </a:solidFill>
              </a:rPr>
              <a:t>y</a:t>
            </a:r>
            <a:r>
              <a:rPr lang="en-US" altLang="zh-CN" dirty="0">
                <a:solidFill>
                  <a:schemeClr val="tx2"/>
                </a:solidFill>
              </a:rPr>
              <a:t>)→┐L(</a:t>
            </a:r>
            <a:r>
              <a:rPr lang="en-US" altLang="zh-CN" i="1" dirty="0">
                <a:solidFill>
                  <a:schemeClr val="tx2"/>
                </a:solidFill>
              </a:rPr>
              <a:t>x</a:t>
            </a:r>
            <a:r>
              <a:rPr lang="en-US" altLang="zh-CN" dirty="0">
                <a:solidFill>
                  <a:schemeClr val="tx2"/>
                </a:solidFill>
              </a:rPr>
              <a:t>,</a:t>
            </a:r>
            <a:r>
              <a:rPr lang="en-US" altLang="zh-CN" i="1" dirty="0">
                <a:solidFill>
                  <a:schemeClr val="tx2"/>
                </a:solidFill>
              </a:rPr>
              <a:t>y</a:t>
            </a:r>
            <a:r>
              <a:rPr lang="en-US" altLang="zh-CN" dirty="0">
                <a:solidFill>
                  <a:schemeClr val="tx2"/>
                </a:solidFill>
              </a:rPr>
              <a:t>))</a:t>
            </a:r>
            <a:endParaRPr lang="zh-CN" altLang="en-US" dirty="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5.5</a:t>
            </a:r>
            <a:r>
              <a:rPr lang="zh-CN" altLang="en-US" dirty="0"/>
              <a:t>的证明</a:t>
            </a:r>
            <a:endParaRPr lang="zh-CN" altLang="en-US" dirty="0"/>
          </a:p>
        </p:txBody>
      </p:sp>
      <p:sp>
        <p:nvSpPr>
          <p:cNvPr id="162820" name="Rectangle 4"/>
          <p:cNvSpPr>
            <a:spLocks noGrp="1"/>
          </p:cNvSpPr>
          <p:nvPr>
            <p:ph idx="1"/>
          </p:nvPr>
        </p:nvSpPr>
        <p:spPr>
          <a:xfrm>
            <a:off x="457200" y="1219200"/>
            <a:ext cx="7924800" cy="5257800"/>
          </a:xfrm>
          <a:ln/>
        </p:spPr>
        <p:txBody>
          <a:bodyPr vert="horz" wrap="square" lIns="91440" tIns="45720" rIns="91440" bIns="45720" anchor="t"/>
          <a:p>
            <a:pPr eaLnBrk="1" hangingPunct="1">
              <a:spcBef>
                <a:spcPct val="45000"/>
              </a:spcBef>
              <a:buNone/>
            </a:pPr>
            <a:r>
              <a:rPr lang="zh-CN" altLang="en-US" dirty="0"/>
              <a:t>（</a:t>
            </a:r>
            <a:r>
              <a:rPr lang="en-US" altLang="zh-CN" dirty="0"/>
              <a:t>1</a:t>
            </a:r>
            <a:r>
              <a:rPr lang="zh-CN" altLang="en-US" dirty="0"/>
              <a:t>） </a:t>
            </a:r>
            <a:r>
              <a:rPr lang="zh-CN" altLang="en-US" dirty="0">
                <a:solidFill>
                  <a:srgbClr val="0000FF"/>
                </a:solidFill>
              </a:rPr>
              <a:t>┐</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(M(</a:t>
            </a:r>
            <a:r>
              <a:rPr lang="en-US" altLang="zh-CN" i="1" dirty="0">
                <a:solidFill>
                  <a:srgbClr val="0000FF"/>
                </a:solidFill>
              </a:rPr>
              <a:t>x</a:t>
            </a:r>
            <a:r>
              <a:rPr lang="en-US" altLang="zh-CN" dirty="0">
                <a:solidFill>
                  <a:srgbClr val="0000FF"/>
                </a:solidFill>
              </a:rPr>
              <a:t>)∧F(</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(M(</a:t>
            </a:r>
            <a:r>
              <a:rPr lang="en-US" altLang="zh-CN" i="1" dirty="0">
                <a:solidFill>
                  <a:srgbClr val="0000FF"/>
                </a:solidFill>
              </a:rPr>
              <a:t>x</a:t>
            </a:r>
            <a:r>
              <a:rPr lang="en-US" altLang="zh-CN" dirty="0">
                <a:solidFill>
                  <a:srgbClr val="0000FF"/>
                </a:solidFill>
              </a:rPr>
              <a:t>)→┐F(</a:t>
            </a:r>
            <a:r>
              <a:rPr lang="en-US" altLang="zh-CN" i="1" dirty="0">
                <a:solidFill>
                  <a:srgbClr val="0000FF"/>
                </a:solidFill>
              </a:rPr>
              <a:t>x</a:t>
            </a:r>
            <a:r>
              <a:rPr lang="en-US" altLang="zh-CN" dirty="0">
                <a:solidFill>
                  <a:srgbClr val="0000FF"/>
                </a:solidFill>
              </a:rPr>
              <a:t>))</a:t>
            </a:r>
            <a:r>
              <a:rPr lang="en-US" altLang="zh-CN" dirty="0"/>
              <a:t> </a:t>
            </a:r>
            <a:endParaRPr lang="en-US" altLang="zh-CN" dirty="0"/>
          </a:p>
          <a:p>
            <a:pPr eaLnBrk="1" hangingPunct="1">
              <a:spcBef>
                <a:spcPct val="45000"/>
              </a:spcBef>
              <a:buNone/>
            </a:pPr>
            <a:r>
              <a:rPr lang="en-US" altLang="zh-CN" dirty="0"/>
              <a:t>		</a:t>
            </a:r>
            <a:r>
              <a:rPr lang="en-US" altLang="zh-CN" dirty="0">
                <a:solidFill>
                  <a:srgbClr val="FF0000"/>
                </a:solidFill>
              </a:rPr>
              <a:t>┐</a:t>
            </a:r>
            <a:r>
              <a:rPr lang="en-US" altLang="zh-CN" dirty="0">
                <a:sym typeface="Symbol" panose="05050102010706020507" pitchFamily="18" charset="2"/>
              </a:rPr>
              <a:t></a:t>
            </a:r>
            <a:r>
              <a:rPr lang="en-US" altLang="zh-CN" i="1" dirty="0"/>
              <a:t>x</a:t>
            </a:r>
            <a:r>
              <a:rPr lang="en-US" altLang="zh-CN" dirty="0"/>
              <a:t>(M(</a:t>
            </a:r>
            <a:r>
              <a:rPr lang="en-US" altLang="zh-CN" i="1" dirty="0"/>
              <a:t>x</a:t>
            </a:r>
            <a:r>
              <a:rPr lang="en-US" altLang="zh-CN" dirty="0"/>
              <a:t>)∧F(</a:t>
            </a:r>
            <a:r>
              <a:rPr lang="en-US" altLang="zh-CN" i="1" dirty="0"/>
              <a:t>x</a:t>
            </a:r>
            <a:r>
              <a:rPr lang="en-US" altLang="zh-CN" dirty="0"/>
              <a:t>))</a:t>
            </a:r>
            <a:endParaRPr lang="en-US" altLang="zh-CN" dirty="0"/>
          </a:p>
          <a:p>
            <a:pPr eaLnBrk="1" hangingPunct="1">
              <a:spcBef>
                <a:spcPct val="45000"/>
              </a:spcBef>
              <a:buNone/>
            </a:pPr>
            <a:r>
              <a:rPr lang="en-US" altLang="zh-CN" dirty="0"/>
              <a:t>		 </a:t>
            </a:r>
            <a:r>
              <a:rPr lang="en-US" altLang="zh-CN" dirty="0">
                <a:sym typeface="Symbol" panose="05050102010706020507" pitchFamily="18" charset="2"/>
              </a:rPr>
              <a:t> </a:t>
            </a:r>
            <a:r>
              <a:rPr lang="en-US" altLang="zh-CN" i="1" dirty="0"/>
              <a:t>x</a:t>
            </a:r>
            <a:r>
              <a:rPr lang="en-US" altLang="zh-CN" dirty="0">
                <a:solidFill>
                  <a:srgbClr val="FF0000"/>
                </a:solidFill>
              </a:rPr>
              <a:t>┐</a:t>
            </a:r>
            <a:r>
              <a:rPr lang="en-US" altLang="zh-CN" dirty="0"/>
              <a:t>(M(</a:t>
            </a:r>
            <a:r>
              <a:rPr lang="en-US" altLang="zh-CN" i="1" dirty="0"/>
              <a:t>x</a:t>
            </a:r>
            <a:r>
              <a:rPr lang="en-US" altLang="zh-CN" dirty="0"/>
              <a:t>)∧F(</a:t>
            </a:r>
            <a:r>
              <a:rPr lang="en-US" altLang="zh-CN" i="1" dirty="0"/>
              <a:t>x</a:t>
            </a:r>
            <a:r>
              <a:rPr lang="en-US" altLang="zh-CN" dirty="0"/>
              <a:t>))</a:t>
            </a:r>
            <a:endParaRPr lang="en-US" altLang="zh-CN" dirty="0">
              <a:sym typeface="Symbol" panose="05050102010706020507" pitchFamily="18" charset="2"/>
            </a:endParaRPr>
          </a:p>
          <a:p>
            <a:pPr eaLnBrk="1" hangingPunct="1">
              <a:spcBef>
                <a:spcPct val="45000"/>
              </a:spcBef>
              <a:buNone/>
            </a:pPr>
            <a:r>
              <a:rPr lang="en-US" altLang="zh-CN" dirty="0"/>
              <a:t>		 </a:t>
            </a:r>
            <a:r>
              <a:rPr lang="en-US" altLang="zh-CN" dirty="0">
                <a:sym typeface="Symbol" panose="05050102010706020507" pitchFamily="18" charset="2"/>
              </a:rPr>
              <a:t> </a:t>
            </a:r>
            <a:r>
              <a:rPr lang="en-US" altLang="zh-CN" i="1" dirty="0"/>
              <a:t>x</a:t>
            </a:r>
            <a:r>
              <a:rPr lang="en-US" altLang="zh-CN" dirty="0"/>
              <a:t>(</a:t>
            </a:r>
            <a:r>
              <a:rPr lang="en-US" altLang="zh-CN" dirty="0">
                <a:solidFill>
                  <a:srgbClr val="FF0000"/>
                </a:solidFill>
              </a:rPr>
              <a:t>┐M(</a:t>
            </a:r>
            <a:r>
              <a:rPr lang="en-US" altLang="zh-CN" i="1" dirty="0">
                <a:solidFill>
                  <a:srgbClr val="FF0000"/>
                </a:solidFill>
              </a:rPr>
              <a:t>x</a:t>
            </a:r>
            <a:r>
              <a:rPr lang="en-US" altLang="zh-CN" dirty="0">
                <a:solidFill>
                  <a:srgbClr val="FF0000"/>
                </a:solidFill>
              </a:rPr>
              <a:t>)∨┐F(</a:t>
            </a:r>
            <a:r>
              <a:rPr lang="en-US" altLang="zh-CN" i="1" dirty="0">
                <a:solidFill>
                  <a:srgbClr val="FF0000"/>
                </a:solidFill>
              </a:rPr>
              <a:t>x</a:t>
            </a:r>
            <a:r>
              <a:rPr lang="en-US" altLang="zh-CN" dirty="0">
                <a:solidFill>
                  <a:srgbClr val="FF0000"/>
                </a:solidFill>
              </a:rPr>
              <a:t>)</a:t>
            </a:r>
            <a:r>
              <a:rPr lang="en-US" altLang="zh-CN" dirty="0"/>
              <a:t>)</a:t>
            </a:r>
            <a:endParaRPr lang="en-US" altLang="zh-CN" dirty="0">
              <a:sym typeface="Symbol" panose="05050102010706020507" pitchFamily="18" charset="2"/>
            </a:endParaRPr>
          </a:p>
          <a:p>
            <a:pPr eaLnBrk="1" hangingPunct="1">
              <a:spcBef>
                <a:spcPct val="45000"/>
              </a:spcBef>
              <a:buNone/>
            </a:pP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i="1" dirty="0"/>
              <a:t>x</a:t>
            </a:r>
            <a:r>
              <a:rPr lang="en-US" altLang="zh-CN" dirty="0"/>
              <a:t>(M(</a:t>
            </a:r>
            <a:r>
              <a:rPr lang="en-US" altLang="zh-CN" i="1" dirty="0"/>
              <a:t>x</a:t>
            </a:r>
            <a:r>
              <a:rPr lang="en-US" altLang="zh-CN" dirty="0"/>
              <a:t>)→┐F(</a:t>
            </a:r>
            <a:r>
              <a:rPr lang="en-US" altLang="zh-CN" i="1" dirty="0"/>
              <a:t>x</a:t>
            </a:r>
            <a:r>
              <a:rPr lang="en-US" altLang="zh-CN" dirty="0"/>
              <a:t>)) </a:t>
            </a:r>
            <a:endParaRPr lang="en-US" altLang="zh-CN" dirty="0"/>
          </a:p>
          <a:p>
            <a:pPr eaLnBrk="1" hangingPunct="1">
              <a:spcBef>
                <a:spcPct val="45000"/>
              </a:spcBef>
              <a:buNone/>
            </a:pPr>
            <a:r>
              <a:rPr lang="zh-CN" altLang="en-US" dirty="0"/>
              <a:t>（</a:t>
            </a:r>
            <a:r>
              <a:rPr lang="en-US" altLang="zh-CN" dirty="0"/>
              <a:t>2</a:t>
            </a:r>
            <a:r>
              <a:rPr lang="zh-CN" altLang="en-US" dirty="0"/>
              <a:t>） </a:t>
            </a:r>
            <a:r>
              <a:rPr lang="zh-CN" altLang="en-US" dirty="0">
                <a:solidFill>
                  <a:srgbClr val="0000FF"/>
                </a:solidFill>
              </a:rPr>
              <a:t>┐</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(F(</a:t>
            </a:r>
            <a:r>
              <a:rPr lang="en-US" altLang="zh-CN" i="1" dirty="0">
                <a:solidFill>
                  <a:srgbClr val="0000FF"/>
                </a:solidFill>
              </a:rPr>
              <a:t>x</a:t>
            </a:r>
            <a:r>
              <a:rPr lang="en-US" altLang="zh-CN" dirty="0">
                <a:solidFill>
                  <a:srgbClr val="0000FF"/>
                </a:solidFill>
              </a:rPr>
              <a:t>)→G(</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(F(</a:t>
            </a:r>
            <a:r>
              <a:rPr lang="en-US" altLang="zh-CN" i="1" dirty="0">
                <a:solidFill>
                  <a:srgbClr val="0000FF"/>
                </a:solidFill>
              </a:rPr>
              <a:t>x</a:t>
            </a:r>
            <a:r>
              <a:rPr lang="en-US" altLang="zh-CN" dirty="0">
                <a:solidFill>
                  <a:srgbClr val="0000FF"/>
                </a:solidFill>
              </a:rPr>
              <a:t>)∧┐G(</a:t>
            </a:r>
            <a:r>
              <a:rPr lang="en-US" altLang="zh-CN" i="1" dirty="0">
                <a:solidFill>
                  <a:srgbClr val="0000FF"/>
                </a:solidFill>
              </a:rPr>
              <a:t>x</a:t>
            </a:r>
            <a:r>
              <a:rPr lang="en-US" altLang="zh-CN" dirty="0">
                <a:solidFill>
                  <a:srgbClr val="0000FF"/>
                </a:solidFill>
              </a:rPr>
              <a:t>))</a:t>
            </a:r>
            <a:r>
              <a:rPr lang="en-US" altLang="zh-CN" dirty="0"/>
              <a:t> </a:t>
            </a:r>
            <a:endParaRPr lang="en-US" altLang="zh-CN" dirty="0"/>
          </a:p>
          <a:p>
            <a:pPr eaLnBrk="1" hangingPunct="1">
              <a:spcBef>
                <a:spcPct val="45000"/>
              </a:spcBef>
              <a:buNone/>
            </a:pPr>
            <a:r>
              <a:rPr lang="en-US" altLang="zh-CN" dirty="0"/>
              <a:t>		</a:t>
            </a:r>
            <a:r>
              <a:rPr lang="en-US" altLang="zh-CN" dirty="0">
                <a:solidFill>
                  <a:srgbClr val="FF0000"/>
                </a:solidFill>
              </a:rPr>
              <a:t>┐</a:t>
            </a:r>
            <a:r>
              <a:rPr lang="en-US" altLang="zh-CN" dirty="0">
                <a:sym typeface="Symbol" panose="05050102010706020507" pitchFamily="18" charset="2"/>
              </a:rPr>
              <a:t></a:t>
            </a:r>
            <a:r>
              <a:rPr lang="en-US" altLang="zh-CN" i="1" dirty="0"/>
              <a:t>x</a:t>
            </a:r>
            <a:r>
              <a:rPr lang="en-US" altLang="zh-CN" dirty="0"/>
              <a:t>(F(</a:t>
            </a:r>
            <a:r>
              <a:rPr lang="en-US" altLang="zh-CN" i="1" dirty="0"/>
              <a:t>x</a:t>
            </a:r>
            <a:r>
              <a:rPr lang="en-US" altLang="zh-CN" dirty="0"/>
              <a:t>)→G(</a:t>
            </a:r>
            <a:r>
              <a:rPr lang="en-US" altLang="zh-CN" i="1" dirty="0"/>
              <a:t>x</a:t>
            </a:r>
            <a:r>
              <a:rPr lang="en-US" altLang="zh-CN" dirty="0"/>
              <a:t>))</a:t>
            </a:r>
            <a:endParaRPr lang="en-US" altLang="zh-CN" dirty="0"/>
          </a:p>
          <a:p>
            <a:pPr eaLnBrk="1" hangingPunct="1">
              <a:spcBef>
                <a:spcPct val="45000"/>
              </a:spcBef>
              <a:buNone/>
            </a:pP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i="1" dirty="0"/>
              <a:t>x</a:t>
            </a:r>
            <a:r>
              <a:rPr lang="en-US" altLang="zh-CN" dirty="0"/>
              <a:t>┐(</a:t>
            </a:r>
            <a:r>
              <a:rPr lang="en-US" altLang="zh-CN" dirty="0">
                <a:solidFill>
                  <a:srgbClr val="FF0000"/>
                </a:solidFill>
              </a:rPr>
              <a:t>F(</a:t>
            </a:r>
            <a:r>
              <a:rPr lang="en-US" altLang="zh-CN" i="1" dirty="0">
                <a:solidFill>
                  <a:srgbClr val="FF0000"/>
                </a:solidFill>
              </a:rPr>
              <a:t>x</a:t>
            </a:r>
            <a:r>
              <a:rPr lang="en-US" altLang="zh-CN" dirty="0">
                <a:solidFill>
                  <a:srgbClr val="FF0000"/>
                </a:solidFill>
              </a:rPr>
              <a:t>)→G(</a:t>
            </a:r>
            <a:r>
              <a:rPr lang="en-US" altLang="zh-CN" i="1" dirty="0">
                <a:solidFill>
                  <a:srgbClr val="FF0000"/>
                </a:solidFill>
              </a:rPr>
              <a:t>x</a:t>
            </a:r>
            <a:r>
              <a:rPr lang="en-US" altLang="zh-CN" dirty="0">
                <a:solidFill>
                  <a:srgbClr val="FF0000"/>
                </a:solidFill>
              </a:rPr>
              <a:t>)</a:t>
            </a:r>
            <a:r>
              <a:rPr lang="en-US" altLang="zh-CN" dirty="0"/>
              <a:t>)</a:t>
            </a:r>
            <a:endParaRPr lang="en-US" altLang="zh-CN" dirty="0"/>
          </a:p>
          <a:p>
            <a:pPr eaLnBrk="1" hangingPunct="1">
              <a:spcBef>
                <a:spcPct val="45000"/>
              </a:spcBef>
              <a:buNone/>
            </a:pP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i="1" dirty="0"/>
              <a:t>x</a:t>
            </a:r>
            <a:r>
              <a:rPr lang="en-US" altLang="zh-CN" dirty="0">
                <a:solidFill>
                  <a:srgbClr val="FF0000"/>
                </a:solidFill>
              </a:rPr>
              <a:t>┐</a:t>
            </a:r>
            <a:r>
              <a:rPr lang="en-US" altLang="zh-CN" dirty="0"/>
              <a:t>(┐F(</a:t>
            </a:r>
            <a:r>
              <a:rPr lang="en-US" altLang="zh-CN" i="1" dirty="0"/>
              <a:t>x</a:t>
            </a:r>
            <a:r>
              <a:rPr lang="en-US" altLang="zh-CN" dirty="0"/>
              <a:t>)∨G(</a:t>
            </a:r>
            <a:r>
              <a:rPr lang="en-US" altLang="zh-CN" i="1" dirty="0"/>
              <a:t>x</a:t>
            </a:r>
            <a:r>
              <a:rPr lang="en-US" altLang="zh-CN" dirty="0"/>
              <a:t>))</a:t>
            </a:r>
            <a:endParaRPr lang="en-US" altLang="zh-CN" dirty="0"/>
          </a:p>
          <a:p>
            <a:pPr eaLnBrk="1" hangingPunct="1">
              <a:spcBef>
                <a:spcPct val="45000"/>
              </a:spcBef>
              <a:buNone/>
            </a:pP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i="1" dirty="0"/>
              <a:t>x</a:t>
            </a:r>
            <a:r>
              <a:rPr lang="en-US" altLang="zh-CN" dirty="0"/>
              <a:t>(F(</a:t>
            </a:r>
            <a:r>
              <a:rPr lang="en-US" altLang="zh-CN" i="1" dirty="0"/>
              <a:t>x</a:t>
            </a:r>
            <a:r>
              <a:rPr lang="en-US" altLang="zh-CN" dirty="0"/>
              <a:t>)∧┐G(</a:t>
            </a:r>
            <a:r>
              <a:rPr lang="en-US" altLang="zh-CN" i="1" dirty="0"/>
              <a:t>x</a:t>
            </a:r>
            <a:r>
              <a:rPr lang="en-US" altLang="zh-CN" dirty="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20">
                                            <p:txEl>
                                              <p:charRg st="0" end="37"/>
                                            </p:txEl>
                                          </p:spTgt>
                                        </p:tgtEl>
                                        <p:attrNameLst>
                                          <p:attrName>style.visibility</p:attrName>
                                        </p:attrNameLst>
                                      </p:cBhvr>
                                      <p:to>
                                        <p:strVal val="visible"/>
                                      </p:to>
                                    </p:set>
                                    <p:animEffect transition="in" filter="wipe(left)">
                                      <p:cBhvr>
                                        <p:cTn id="7" dur="500"/>
                                        <p:tgtEl>
                                          <p:spTgt spid="162820">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20">
                                            <p:txEl>
                                              <p:charRg st="37" end="54"/>
                                            </p:txEl>
                                          </p:spTgt>
                                        </p:tgtEl>
                                        <p:attrNameLst>
                                          <p:attrName>style.visibility</p:attrName>
                                        </p:attrNameLst>
                                      </p:cBhvr>
                                      <p:to>
                                        <p:strVal val="visible"/>
                                      </p:to>
                                    </p:set>
                                    <p:animEffect transition="in" filter="wipe(left)">
                                      <p:cBhvr>
                                        <p:cTn id="12" dur="500"/>
                                        <p:tgtEl>
                                          <p:spTgt spid="162820">
                                            <p:txEl>
                                              <p:charRg st="37"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20">
                                            <p:txEl>
                                              <p:charRg st="54" end="74"/>
                                            </p:txEl>
                                          </p:spTgt>
                                        </p:tgtEl>
                                        <p:attrNameLst>
                                          <p:attrName>style.visibility</p:attrName>
                                        </p:attrNameLst>
                                      </p:cBhvr>
                                      <p:to>
                                        <p:strVal val="visible"/>
                                      </p:to>
                                    </p:set>
                                    <p:animEffect transition="in" filter="wipe(left)">
                                      <p:cBhvr>
                                        <p:cTn id="17" dur="500"/>
                                        <p:tgtEl>
                                          <p:spTgt spid="162820">
                                            <p:txEl>
                                              <p:charRg st="54"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20">
                                            <p:txEl>
                                              <p:charRg st="74" end="95"/>
                                            </p:txEl>
                                          </p:spTgt>
                                        </p:tgtEl>
                                        <p:attrNameLst>
                                          <p:attrName>style.visibility</p:attrName>
                                        </p:attrNameLst>
                                      </p:cBhvr>
                                      <p:to>
                                        <p:strVal val="visible"/>
                                      </p:to>
                                    </p:set>
                                    <p:animEffect transition="in" filter="wipe(left)">
                                      <p:cBhvr>
                                        <p:cTn id="22" dur="500"/>
                                        <p:tgtEl>
                                          <p:spTgt spid="162820">
                                            <p:txEl>
                                              <p:charRg st="74"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20">
                                            <p:txEl>
                                              <p:charRg st="95" end="116"/>
                                            </p:txEl>
                                          </p:spTgt>
                                        </p:tgtEl>
                                        <p:attrNameLst>
                                          <p:attrName>style.visibility</p:attrName>
                                        </p:attrNameLst>
                                      </p:cBhvr>
                                      <p:to>
                                        <p:strVal val="visible"/>
                                      </p:to>
                                    </p:set>
                                    <p:animEffect transition="in" filter="wipe(left)">
                                      <p:cBhvr>
                                        <p:cTn id="27" dur="500"/>
                                        <p:tgtEl>
                                          <p:spTgt spid="162820">
                                            <p:txEl>
                                              <p:charRg st="95" end="1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20">
                                            <p:txEl>
                                              <p:charRg st="116" end="153"/>
                                            </p:txEl>
                                          </p:spTgt>
                                        </p:tgtEl>
                                        <p:attrNameLst>
                                          <p:attrName>style.visibility</p:attrName>
                                        </p:attrNameLst>
                                      </p:cBhvr>
                                      <p:to>
                                        <p:strVal val="visible"/>
                                      </p:to>
                                    </p:set>
                                    <p:animEffect transition="in" filter="wipe(left)">
                                      <p:cBhvr>
                                        <p:cTn id="32" dur="500"/>
                                        <p:tgtEl>
                                          <p:spTgt spid="162820">
                                            <p:txEl>
                                              <p:charRg st="116" end="15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2820">
                                            <p:txEl>
                                              <p:charRg st="153" end="170"/>
                                            </p:txEl>
                                          </p:spTgt>
                                        </p:tgtEl>
                                        <p:attrNameLst>
                                          <p:attrName>style.visibility</p:attrName>
                                        </p:attrNameLst>
                                      </p:cBhvr>
                                      <p:to>
                                        <p:strVal val="visible"/>
                                      </p:to>
                                    </p:set>
                                    <p:animEffect transition="in" filter="wipe(left)">
                                      <p:cBhvr>
                                        <p:cTn id="37" dur="500"/>
                                        <p:tgtEl>
                                          <p:spTgt spid="162820">
                                            <p:txEl>
                                              <p:charRg st="153" end="17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2820">
                                            <p:txEl>
                                              <p:charRg st="170" end="191"/>
                                            </p:txEl>
                                          </p:spTgt>
                                        </p:tgtEl>
                                        <p:attrNameLst>
                                          <p:attrName>style.visibility</p:attrName>
                                        </p:attrNameLst>
                                      </p:cBhvr>
                                      <p:to>
                                        <p:strVal val="visible"/>
                                      </p:to>
                                    </p:set>
                                    <p:animEffect transition="in" filter="wipe(left)">
                                      <p:cBhvr>
                                        <p:cTn id="42" dur="500"/>
                                        <p:tgtEl>
                                          <p:spTgt spid="162820">
                                            <p:txEl>
                                              <p:charRg st="170" end="19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2820">
                                            <p:txEl>
                                              <p:charRg st="191" end="213"/>
                                            </p:txEl>
                                          </p:spTgt>
                                        </p:tgtEl>
                                        <p:attrNameLst>
                                          <p:attrName>style.visibility</p:attrName>
                                        </p:attrNameLst>
                                      </p:cBhvr>
                                      <p:to>
                                        <p:strVal val="visible"/>
                                      </p:to>
                                    </p:set>
                                    <p:animEffect transition="in" filter="wipe(left)">
                                      <p:cBhvr>
                                        <p:cTn id="47" dur="500"/>
                                        <p:tgtEl>
                                          <p:spTgt spid="162820">
                                            <p:txEl>
                                              <p:charRg st="191" end="2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2820">
                                            <p:txEl>
                                              <p:charRg st="213" end="235"/>
                                            </p:txEl>
                                          </p:spTgt>
                                        </p:tgtEl>
                                        <p:attrNameLst>
                                          <p:attrName>style.visibility</p:attrName>
                                        </p:attrNameLst>
                                      </p:cBhvr>
                                      <p:to>
                                        <p:strVal val="visible"/>
                                      </p:to>
                                    </p:set>
                                    <p:animEffect transition="in" filter="wipe(left)">
                                      <p:cBhvr>
                                        <p:cTn id="52" dur="500"/>
                                        <p:tgtEl>
                                          <p:spTgt spid="162820">
                                            <p:txEl>
                                              <p:charRg st="213" end="2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5.5</a:t>
            </a:r>
            <a:r>
              <a:rPr lang="zh-CN" altLang="en-US" dirty="0"/>
              <a:t>的证明</a:t>
            </a:r>
            <a:endParaRPr lang="zh-CN" altLang="en-US" dirty="0"/>
          </a:p>
        </p:txBody>
      </p:sp>
      <p:sp>
        <p:nvSpPr>
          <p:cNvPr id="163843" name="Rectangle 3"/>
          <p:cNvSpPr>
            <a:spLocks noGrp="1"/>
          </p:cNvSpPr>
          <p:nvPr>
            <p:ph idx="1"/>
          </p:nvPr>
        </p:nvSpPr>
        <p:spPr>
          <a:ln/>
        </p:spPr>
        <p:txBody>
          <a:bodyPr vert="horz" wrap="square" lIns="91440" tIns="45720" rIns="91440" bIns="45720" anchor="t"/>
          <a:p>
            <a:pPr eaLnBrk="1" hangingPunct="1">
              <a:spcBef>
                <a:spcPct val="45000"/>
              </a:spcBef>
              <a:buNone/>
            </a:pPr>
            <a:r>
              <a:rPr lang="zh-CN" altLang="en-US" dirty="0">
                <a:solidFill>
                  <a:srgbClr val="0000FF"/>
                </a:solidFill>
              </a:rPr>
              <a:t>（</a:t>
            </a:r>
            <a:r>
              <a:rPr lang="en-US" altLang="zh-CN" dirty="0">
                <a:solidFill>
                  <a:srgbClr val="0000FF"/>
                </a:solidFill>
              </a:rPr>
              <a:t>3</a:t>
            </a:r>
            <a:r>
              <a:rPr lang="zh-CN" altLang="en-US" dirty="0">
                <a:solidFill>
                  <a:srgbClr val="0000FF"/>
                </a:solidFill>
              </a:rPr>
              <a:t>） ┐</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sym typeface="Symbol" panose="05050102010706020507" pitchFamily="18" charset="2"/>
              </a:rPr>
              <a:t></a:t>
            </a:r>
            <a:r>
              <a:rPr lang="en-US" altLang="zh-CN" i="1" dirty="0">
                <a:solidFill>
                  <a:srgbClr val="0000FF"/>
                </a:solidFill>
              </a:rPr>
              <a:t>y </a:t>
            </a:r>
            <a:r>
              <a:rPr lang="en-US" altLang="zh-CN" dirty="0">
                <a:solidFill>
                  <a:srgbClr val="0000FF"/>
                </a:solidFill>
              </a:rPr>
              <a:t>( F(</a:t>
            </a:r>
            <a:r>
              <a:rPr lang="en-US" altLang="zh-CN" i="1" dirty="0">
                <a:solidFill>
                  <a:srgbClr val="0000FF"/>
                </a:solidFill>
              </a:rPr>
              <a:t>x</a:t>
            </a:r>
            <a:r>
              <a:rPr lang="en-US" altLang="zh-CN" dirty="0">
                <a:solidFill>
                  <a:srgbClr val="0000FF"/>
                </a:solidFill>
              </a:rPr>
              <a:t>)∧G(</a:t>
            </a:r>
            <a:r>
              <a:rPr lang="en-US" altLang="zh-CN" i="1" dirty="0">
                <a:solidFill>
                  <a:srgbClr val="0000FF"/>
                </a:solidFill>
              </a:rPr>
              <a:t>y</a:t>
            </a:r>
            <a:r>
              <a:rPr lang="en-US" altLang="zh-CN" dirty="0">
                <a:solidFill>
                  <a:srgbClr val="0000FF"/>
                </a:solidFill>
              </a:rPr>
              <a:t>)→H(</a:t>
            </a:r>
            <a:r>
              <a:rPr lang="en-US" altLang="zh-CN" i="1" dirty="0">
                <a:solidFill>
                  <a:srgbClr val="0000FF"/>
                </a:solidFill>
              </a:rPr>
              <a:t>x</a:t>
            </a:r>
            <a:r>
              <a:rPr lang="en-US" altLang="zh-CN" dirty="0">
                <a:solidFill>
                  <a:srgbClr val="0000FF"/>
                </a:solidFill>
              </a:rPr>
              <a:t>, </a:t>
            </a:r>
            <a:r>
              <a:rPr lang="en-US" altLang="zh-CN" i="1" dirty="0">
                <a:solidFill>
                  <a:srgbClr val="0000FF"/>
                </a:solidFill>
              </a:rPr>
              <a:t>y</a:t>
            </a:r>
            <a:r>
              <a:rPr lang="en-US" altLang="zh-CN" dirty="0">
                <a:solidFill>
                  <a:srgbClr val="0000FF"/>
                </a:solidFill>
              </a:rPr>
              <a:t>) )</a:t>
            </a:r>
            <a:br>
              <a:rPr lang="en-US" altLang="zh-CN" dirty="0">
                <a:solidFill>
                  <a:srgbClr val="0000FF"/>
                </a:solidFill>
              </a:rPr>
            </a:b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sym typeface="Symbol" panose="05050102010706020507" pitchFamily="18" charset="2"/>
              </a:rPr>
              <a:t></a:t>
            </a:r>
            <a:r>
              <a:rPr lang="en-US" altLang="zh-CN" i="1" dirty="0">
                <a:solidFill>
                  <a:srgbClr val="0000FF"/>
                </a:solidFill>
              </a:rPr>
              <a:t>y </a:t>
            </a:r>
            <a:r>
              <a:rPr lang="en-US" altLang="zh-CN" dirty="0">
                <a:solidFill>
                  <a:srgbClr val="0000FF"/>
                </a:solidFill>
              </a:rPr>
              <a:t>(F(</a:t>
            </a:r>
            <a:r>
              <a:rPr lang="en-US" altLang="zh-CN" i="1" dirty="0">
                <a:solidFill>
                  <a:srgbClr val="0000FF"/>
                </a:solidFill>
              </a:rPr>
              <a:t>x</a:t>
            </a:r>
            <a:r>
              <a:rPr lang="en-US" altLang="zh-CN" dirty="0">
                <a:solidFill>
                  <a:srgbClr val="0000FF"/>
                </a:solidFill>
              </a:rPr>
              <a:t>)∧G(</a:t>
            </a:r>
            <a:r>
              <a:rPr lang="en-US" altLang="zh-CN" i="1" dirty="0">
                <a:solidFill>
                  <a:srgbClr val="0000FF"/>
                </a:solidFill>
              </a:rPr>
              <a:t>y</a:t>
            </a:r>
            <a:r>
              <a:rPr lang="en-US" altLang="zh-CN" dirty="0">
                <a:solidFill>
                  <a:srgbClr val="0000FF"/>
                </a:solidFill>
              </a:rPr>
              <a:t>)∧┐H(</a:t>
            </a:r>
            <a:r>
              <a:rPr lang="en-US" altLang="zh-CN" i="1" dirty="0">
                <a:solidFill>
                  <a:srgbClr val="0000FF"/>
                </a:solidFill>
              </a:rPr>
              <a:t>x</a:t>
            </a:r>
            <a:r>
              <a:rPr lang="en-US" altLang="zh-CN" dirty="0">
                <a:solidFill>
                  <a:srgbClr val="0000FF"/>
                </a:solidFill>
              </a:rPr>
              <a:t>, </a:t>
            </a:r>
            <a:r>
              <a:rPr lang="en-US" altLang="zh-CN" i="1" dirty="0">
                <a:solidFill>
                  <a:srgbClr val="0000FF"/>
                </a:solidFill>
              </a:rPr>
              <a:t>y</a:t>
            </a:r>
            <a:r>
              <a:rPr lang="en-US" altLang="zh-CN" dirty="0">
                <a:solidFill>
                  <a:srgbClr val="0000FF"/>
                </a:solidFill>
              </a:rPr>
              <a:t>) )</a:t>
            </a:r>
            <a:r>
              <a:rPr lang="en-US" altLang="zh-CN" dirty="0">
                <a:solidFill>
                  <a:schemeClr val="tx2"/>
                </a:solidFill>
              </a:rPr>
              <a:t> </a:t>
            </a:r>
            <a:endParaRPr lang="en-US" altLang="zh-CN" dirty="0">
              <a:solidFill>
                <a:schemeClr val="tx2"/>
              </a:solidFill>
            </a:endParaRPr>
          </a:p>
          <a:p>
            <a:pPr eaLnBrk="1" hangingPunct="1">
              <a:spcBef>
                <a:spcPct val="45000"/>
              </a:spcBef>
              <a:buNone/>
            </a:pPr>
            <a:r>
              <a:rPr lang="en-US" altLang="zh-CN" dirty="0">
                <a:solidFill>
                  <a:schemeClr val="tx2"/>
                </a:solidFill>
              </a:rPr>
              <a:t>		</a:t>
            </a:r>
            <a:r>
              <a:rPr lang="en-US" altLang="zh-CN" dirty="0">
                <a:solidFill>
                  <a:srgbClr val="FF0000"/>
                </a:solidFill>
              </a:rPr>
              <a:t>┐</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y</a:t>
            </a:r>
            <a:r>
              <a:rPr lang="en-US" altLang="zh-CN" dirty="0">
                <a:solidFill>
                  <a:schemeClr val="tx2"/>
                </a:solidFill>
              </a:rPr>
              <a:t>)→H(</a:t>
            </a:r>
            <a:r>
              <a:rPr lang="en-US" altLang="zh-CN" i="1" dirty="0">
                <a:solidFill>
                  <a:schemeClr val="tx2"/>
                </a:solidFill>
              </a:rPr>
              <a:t>x</a:t>
            </a:r>
            <a:r>
              <a:rPr lang="en-US" altLang="zh-CN" dirty="0">
                <a:solidFill>
                  <a:schemeClr val="tx2"/>
                </a:solidFill>
              </a:rPr>
              <a:t>,</a:t>
            </a:r>
            <a:r>
              <a:rPr lang="en-US" altLang="zh-CN" i="1" dirty="0">
                <a:solidFill>
                  <a:schemeClr val="tx2"/>
                </a:solidFill>
              </a:rPr>
              <a:t>y</a:t>
            </a:r>
            <a:r>
              <a:rPr lang="en-US" altLang="zh-CN" dirty="0">
                <a:solidFill>
                  <a:schemeClr val="tx2"/>
                </a:solidFill>
              </a:rPr>
              <a:t>))</a:t>
            </a:r>
            <a:endParaRPr lang="en-US" altLang="zh-CN" dirty="0">
              <a:solidFill>
                <a:schemeClr val="tx2"/>
              </a:solidFill>
            </a:endParaRPr>
          </a:p>
          <a:p>
            <a:pPr eaLnBrk="1" hangingPunct="1">
              <a:spcBef>
                <a:spcPct val="45000"/>
              </a:spcBef>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rgbClr val="FF0000"/>
                </a:solidFill>
              </a:rPr>
              <a:t>┐</a:t>
            </a:r>
            <a:r>
              <a:rPr lang="en-US" altLang="zh-CN" dirty="0">
                <a:solidFill>
                  <a:schemeClr val="tx2"/>
                </a:solidFill>
              </a:rPr>
              <a:t>(∀</a:t>
            </a:r>
            <a:r>
              <a:rPr lang="en-US" altLang="zh-CN" i="1" dirty="0">
                <a:solidFill>
                  <a:schemeClr val="tx2"/>
                </a:solidFill>
              </a:rPr>
              <a:t>y </a:t>
            </a:r>
            <a:r>
              <a:rPr lang="en-US" altLang="zh-CN" dirty="0">
                <a:solidFill>
                  <a:schemeClr val="tx2"/>
                </a:solidFill>
              </a:rPr>
              <a:t>(</a:t>
            </a:r>
            <a:r>
              <a:rPr lang="en-US" altLang="zh-CN" dirty="0">
                <a:solidFill>
                  <a:srgbClr val="FF0000"/>
                </a:solidFill>
              </a:rPr>
              <a:t>F(</a:t>
            </a:r>
            <a:r>
              <a:rPr lang="en-US" altLang="zh-CN" i="1" dirty="0">
                <a:solidFill>
                  <a:srgbClr val="FF0000"/>
                </a:solidFill>
              </a:rPr>
              <a:t>x</a:t>
            </a:r>
            <a:r>
              <a:rPr lang="en-US" altLang="zh-CN" dirty="0">
                <a:solidFill>
                  <a:srgbClr val="FF0000"/>
                </a:solidFill>
              </a:rPr>
              <a:t>)∧G(</a:t>
            </a:r>
            <a:r>
              <a:rPr lang="en-US" altLang="zh-CN" i="1" dirty="0">
                <a:solidFill>
                  <a:srgbClr val="FF0000"/>
                </a:solidFill>
              </a:rPr>
              <a:t>y</a:t>
            </a:r>
            <a:r>
              <a:rPr lang="en-US" altLang="zh-CN" dirty="0">
                <a:solidFill>
                  <a:srgbClr val="FF0000"/>
                </a:solidFill>
              </a:rPr>
              <a:t>)</a:t>
            </a:r>
            <a:r>
              <a:rPr lang="en-US" altLang="zh-CN" dirty="0">
                <a:solidFill>
                  <a:srgbClr val="0000FF"/>
                </a:solidFill>
              </a:rPr>
              <a:t>→H(</a:t>
            </a:r>
            <a:r>
              <a:rPr lang="en-US" altLang="zh-CN" i="1" dirty="0">
                <a:solidFill>
                  <a:srgbClr val="0000FF"/>
                </a:solidFill>
              </a:rPr>
              <a:t>x</a:t>
            </a:r>
            <a:r>
              <a:rPr lang="en-US" altLang="zh-CN" dirty="0">
                <a:solidFill>
                  <a:srgbClr val="0000FF"/>
                </a:solidFill>
              </a:rPr>
              <a:t>, </a:t>
            </a:r>
            <a:r>
              <a:rPr lang="en-US" altLang="zh-CN" i="1" dirty="0">
                <a:solidFill>
                  <a:srgbClr val="0000FF"/>
                </a:solidFill>
              </a:rPr>
              <a:t>y</a:t>
            </a:r>
            <a:r>
              <a:rPr lang="en-US" altLang="zh-CN" dirty="0">
                <a:solidFill>
                  <a:srgbClr val="0000FF"/>
                </a:solidFill>
              </a:rPr>
              <a:t>)</a:t>
            </a:r>
            <a:r>
              <a:rPr lang="en-US" altLang="zh-CN" dirty="0">
                <a:solidFill>
                  <a:schemeClr val="tx2"/>
                </a:solidFill>
              </a:rPr>
              <a:t>))</a:t>
            </a:r>
            <a:endParaRPr lang="en-US" altLang="zh-CN" dirty="0">
              <a:solidFill>
                <a:schemeClr val="tx2"/>
              </a:solidFill>
            </a:endParaRPr>
          </a:p>
          <a:p>
            <a:pPr eaLnBrk="1" hangingPunct="1">
              <a:spcBef>
                <a:spcPct val="45000"/>
              </a:spcBef>
              <a:buNone/>
            </a:pPr>
            <a:r>
              <a:rPr lang="en-US" altLang="zh-CN" dirty="0">
                <a:solidFill>
                  <a:schemeClr val="tx2"/>
                </a:solidFill>
                <a:sym typeface="Symbol" panose="05050102010706020507" pitchFamily="18" charset="2"/>
              </a:rPr>
              <a:t>		  </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rgbClr val="FF0000"/>
                </a:solidFill>
              </a:rPr>
              <a:t>┐</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y</a:t>
            </a:r>
            <a:r>
              <a:rPr lang="en-US" altLang="zh-CN" dirty="0">
                <a:solidFill>
                  <a:schemeClr val="tx2"/>
                </a:solidFill>
              </a:rPr>
              <a:t>))∨H(</a:t>
            </a:r>
            <a:r>
              <a:rPr lang="en-US" altLang="zh-CN" i="1" dirty="0">
                <a:solidFill>
                  <a:schemeClr val="tx2"/>
                </a:solidFill>
              </a:rPr>
              <a:t>x,y</a:t>
            </a:r>
            <a:r>
              <a:rPr lang="en-US" altLang="zh-CN" dirty="0">
                <a:solidFill>
                  <a:schemeClr val="tx2"/>
                </a:solidFill>
              </a:rPr>
              <a:t>))</a:t>
            </a:r>
            <a:endParaRPr lang="en-US" altLang="zh-CN" dirty="0">
              <a:solidFill>
                <a:schemeClr val="tx2"/>
              </a:solidFill>
            </a:endParaRPr>
          </a:p>
          <a:p>
            <a:pPr eaLnBrk="1" hangingPunct="1">
              <a:spcBef>
                <a:spcPct val="45000"/>
              </a:spcBef>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y</a:t>
            </a:r>
            <a:r>
              <a:rPr lang="en-US" altLang="zh-CN" dirty="0">
                <a:solidFill>
                  <a:schemeClr val="tx2"/>
                </a:solidFill>
              </a:rPr>
              <a:t>)∧┐H(</a:t>
            </a:r>
            <a:r>
              <a:rPr lang="en-US" altLang="zh-CN" i="1" dirty="0">
                <a:solidFill>
                  <a:schemeClr val="tx2"/>
                </a:solidFill>
              </a:rPr>
              <a:t>x</a:t>
            </a:r>
            <a:r>
              <a:rPr lang="en-US" altLang="zh-CN" dirty="0">
                <a:solidFill>
                  <a:schemeClr val="tx2"/>
                </a:solidFill>
              </a:rPr>
              <a:t>,</a:t>
            </a:r>
            <a:r>
              <a:rPr lang="en-US" altLang="zh-CN" i="1" dirty="0">
                <a:solidFill>
                  <a:schemeClr val="tx2"/>
                </a:solidFill>
              </a:rPr>
              <a:t>y</a:t>
            </a:r>
            <a:r>
              <a:rPr lang="en-US" altLang="zh-CN" dirty="0">
                <a:solidFill>
                  <a:schemeClr val="tx2"/>
                </a:solidFill>
              </a:rPr>
              <a:t>))</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43">
                                            <p:txEl>
                                              <p:charRg st="0" end="64"/>
                                            </p:txEl>
                                          </p:spTgt>
                                        </p:tgtEl>
                                        <p:attrNameLst>
                                          <p:attrName>style.visibility</p:attrName>
                                        </p:attrNameLst>
                                      </p:cBhvr>
                                      <p:to>
                                        <p:strVal val="visible"/>
                                      </p:to>
                                    </p:set>
                                    <p:animEffect transition="in" filter="wipe(left)">
                                      <p:cBhvr>
                                        <p:cTn id="7" dur="500"/>
                                        <p:tgtEl>
                                          <p:spTgt spid="163843">
                                            <p:txEl>
                                              <p:charRg st="0"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3">
                                            <p:txEl>
                                              <p:charRg st="64" end="90"/>
                                            </p:txEl>
                                          </p:spTgt>
                                        </p:tgtEl>
                                        <p:attrNameLst>
                                          <p:attrName>style.visibility</p:attrName>
                                        </p:attrNameLst>
                                      </p:cBhvr>
                                      <p:to>
                                        <p:strVal val="visible"/>
                                      </p:to>
                                    </p:set>
                                    <p:animEffect transition="in" filter="wipe(left)">
                                      <p:cBhvr>
                                        <p:cTn id="12" dur="500"/>
                                        <p:tgtEl>
                                          <p:spTgt spid="163843">
                                            <p:txEl>
                                              <p:charRg st="64"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43">
                                            <p:txEl>
                                              <p:charRg st="90" end="123"/>
                                            </p:txEl>
                                          </p:spTgt>
                                        </p:tgtEl>
                                        <p:attrNameLst>
                                          <p:attrName>style.visibility</p:attrName>
                                        </p:attrNameLst>
                                      </p:cBhvr>
                                      <p:to>
                                        <p:strVal val="visible"/>
                                      </p:to>
                                    </p:set>
                                    <p:animEffect transition="in" filter="wipe(left)">
                                      <p:cBhvr>
                                        <p:cTn id="17" dur="500"/>
                                        <p:tgtEl>
                                          <p:spTgt spid="163843">
                                            <p:txEl>
                                              <p:charRg st="90"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43">
                                            <p:txEl>
                                              <p:charRg st="123" end="155"/>
                                            </p:txEl>
                                          </p:spTgt>
                                        </p:tgtEl>
                                        <p:attrNameLst>
                                          <p:attrName>style.visibility</p:attrName>
                                        </p:attrNameLst>
                                      </p:cBhvr>
                                      <p:to>
                                        <p:strVal val="visible"/>
                                      </p:to>
                                    </p:set>
                                    <p:animEffect transition="in" filter="wipe(left)">
                                      <p:cBhvr>
                                        <p:cTn id="22" dur="500"/>
                                        <p:tgtEl>
                                          <p:spTgt spid="163843">
                                            <p:txEl>
                                              <p:charRg st="123" end="15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43">
                                            <p:txEl>
                                              <p:charRg st="155" end="184"/>
                                            </p:txEl>
                                          </p:spTgt>
                                        </p:tgtEl>
                                        <p:attrNameLst>
                                          <p:attrName>style.visibility</p:attrName>
                                        </p:attrNameLst>
                                      </p:cBhvr>
                                      <p:to>
                                        <p:strVal val="visible"/>
                                      </p:to>
                                    </p:set>
                                    <p:animEffect transition="in" filter="wipe(left)">
                                      <p:cBhvr>
                                        <p:cTn id="27" dur="500"/>
                                        <p:tgtEl>
                                          <p:spTgt spid="163843">
                                            <p:txEl>
                                              <p:charRg st="155"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5.5</a:t>
            </a:r>
            <a:r>
              <a:rPr lang="zh-CN" altLang="en-US" dirty="0"/>
              <a:t>的证明</a:t>
            </a:r>
            <a:endParaRPr lang="zh-CN" altLang="en-US" dirty="0"/>
          </a:p>
        </p:txBody>
      </p:sp>
      <p:sp>
        <p:nvSpPr>
          <p:cNvPr id="164867" name="Rectangle 3"/>
          <p:cNvSpPr>
            <a:spLocks noGrp="1"/>
          </p:cNvSpPr>
          <p:nvPr>
            <p:ph idx="1"/>
          </p:nvPr>
        </p:nvSpPr>
        <p:spPr>
          <a:xfrm>
            <a:off x="457200" y="1176338"/>
            <a:ext cx="8229600" cy="3700462"/>
          </a:xfrm>
          <a:ln/>
        </p:spPr>
        <p:txBody>
          <a:bodyPr vert="horz" wrap="square" lIns="91440" tIns="45720" rIns="91440" bIns="45720" anchor="t"/>
          <a:p>
            <a:pPr eaLnBrk="1" hangingPunct="1">
              <a:spcBef>
                <a:spcPct val="45000"/>
              </a:spcBef>
              <a:buNone/>
            </a:pPr>
            <a:r>
              <a:rPr lang="zh-CN" altLang="en-US" dirty="0">
                <a:solidFill>
                  <a:srgbClr val="0000FF"/>
                </a:solidFill>
              </a:rPr>
              <a:t>（</a:t>
            </a:r>
            <a:r>
              <a:rPr lang="en-US" altLang="zh-CN" dirty="0">
                <a:solidFill>
                  <a:srgbClr val="0000FF"/>
                </a:solidFill>
              </a:rPr>
              <a:t>4</a:t>
            </a:r>
            <a:r>
              <a:rPr lang="zh-CN" altLang="en-US" dirty="0">
                <a:solidFill>
                  <a:srgbClr val="0000FF"/>
                </a:solidFill>
              </a:rPr>
              <a:t>） ┐</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sym typeface="Symbol" panose="05050102010706020507" pitchFamily="18" charset="2"/>
              </a:rPr>
              <a:t></a:t>
            </a:r>
            <a:r>
              <a:rPr lang="en-US" altLang="zh-CN" i="1" dirty="0">
                <a:solidFill>
                  <a:srgbClr val="0000FF"/>
                </a:solidFill>
              </a:rPr>
              <a:t>y</a:t>
            </a:r>
            <a:r>
              <a:rPr lang="en-US" altLang="zh-CN" dirty="0">
                <a:solidFill>
                  <a:srgbClr val="0000FF"/>
                </a:solidFill>
              </a:rPr>
              <a:t>(F(</a:t>
            </a:r>
            <a:r>
              <a:rPr lang="en-US" altLang="zh-CN" i="1" dirty="0">
                <a:solidFill>
                  <a:srgbClr val="0000FF"/>
                </a:solidFill>
              </a:rPr>
              <a:t>x</a:t>
            </a:r>
            <a:r>
              <a:rPr lang="en-US" altLang="zh-CN" dirty="0">
                <a:solidFill>
                  <a:srgbClr val="0000FF"/>
                </a:solidFill>
              </a:rPr>
              <a:t>)∧G(</a:t>
            </a:r>
            <a:r>
              <a:rPr lang="en-US" altLang="zh-CN" i="1" dirty="0">
                <a:solidFill>
                  <a:srgbClr val="0000FF"/>
                </a:solidFill>
              </a:rPr>
              <a:t>y</a:t>
            </a:r>
            <a:r>
              <a:rPr lang="en-US" altLang="zh-CN" dirty="0">
                <a:solidFill>
                  <a:srgbClr val="0000FF"/>
                </a:solidFill>
              </a:rPr>
              <a:t>)∧L(</a:t>
            </a:r>
            <a:r>
              <a:rPr lang="en-US" altLang="zh-CN" i="1" dirty="0">
                <a:solidFill>
                  <a:srgbClr val="0000FF"/>
                </a:solidFill>
              </a:rPr>
              <a:t>x, y</a:t>
            </a:r>
            <a:r>
              <a:rPr lang="en-US" altLang="zh-CN" dirty="0">
                <a:solidFill>
                  <a:srgbClr val="0000FF"/>
                </a:solidFill>
              </a:rPr>
              <a:t>))</a:t>
            </a:r>
            <a:br>
              <a:rPr lang="en-US" altLang="zh-CN" dirty="0">
                <a:solidFill>
                  <a:srgbClr val="0000FF"/>
                </a:solidFill>
              </a:rPr>
            </a:b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sym typeface="Symbol" panose="05050102010706020507" pitchFamily="18" charset="2"/>
              </a:rPr>
              <a:t></a:t>
            </a:r>
            <a:r>
              <a:rPr lang="en-US" altLang="zh-CN" i="1" dirty="0">
                <a:solidFill>
                  <a:srgbClr val="0000FF"/>
                </a:solidFill>
              </a:rPr>
              <a:t>y</a:t>
            </a:r>
            <a:r>
              <a:rPr lang="en-US" altLang="zh-CN" dirty="0">
                <a:solidFill>
                  <a:srgbClr val="0000FF"/>
                </a:solidFill>
              </a:rPr>
              <a:t>(F(</a:t>
            </a:r>
            <a:r>
              <a:rPr lang="en-US" altLang="zh-CN" i="1" dirty="0">
                <a:solidFill>
                  <a:srgbClr val="0000FF"/>
                </a:solidFill>
              </a:rPr>
              <a:t>x</a:t>
            </a:r>
            <a:r>
              <a:rPr lang="en-US" altLang="zh-CN" dirty="0">
                <a:solidFill>
                  <a:srgbClr val="0000FF"/>
                </a:solidFill>
              </a:rPr>
              <a:t>)∧G(</a:t>
            </a:r>
            <a:r>
              <a:rPr lang="en-US" altLang="zh-CN" i="1" dirty="0">
                <a:solidFill>
                  <a:srgbClr val="0000FF"/>
                </a:solidFill>
              </a:rPr>
              <a:t>y</a:t>
            </a:r>
            <a:r>
              <a:rPr lang="en-US" altLang="zh-CN" dirty="0">
                <a:solidFill>
                  <a:srgbClr val="0000FF"/>
                </a:solidFill>
              </a:rPr>
              <a:t>)→┐L(</a:t>
            </a:r>
            <a:r>
              <a:rPr lang="en-US" altLang="zh-CN" i="1" dirty="0">
                <a:solidFill>
                  <a:srgbClr val="0000FF"/>
                </a:solidFill>
              </a:rPr>
              <a:t>x</a:t>
            </a:r>
            <a:r>
              <a:rPr lang="en-US" altLang="zh-CN" dirty="0">
                <a:solidFill>
                  <a:srgbClr val="0000FF"/>
                </a:solidFill>
              </a:rPr>
              <a:t>,</a:t>
            </a:r>
            <a:r>
              <a:rPr lang="en-US" altLang="zh-CN" i="1" dirty="0">
                <a:solidFill>
                  <a:srgbClr val="0000FF"/>
                </a:solidFill>
              </a:rPr>
              <a:t>y</a:t>
            </a:r>
            <a:r>
              <a:rPr lang="en-US" altLang="zh-CN" dirty="0">
                <a:solidFill>
                  <a:srgbClr val="0000FF"/>
                </a:solidFill>
              </a:rPr>
              <a:t>))</a:t>
            </a:r>
            <a:r>
              <a:rPr lang="en-US" altLang="zh-CN" dirty="0">
                <a:solidFill>
                  <a:schemeClr val="tx2"/>
                </a:solidFill>
              </a:rPr>
              <a:t> </a:t>
            </a:r>
            <a:endParaRPr lang="en-US" altLang="zh-CN" dirty="0">
              <a:solidFill>
                <a:schemeClr val="tx2"/>
              </a:solidFill>
            </a:endParaRPr>
          </a:p>
          <a:p>
            <a:pPr eaLnBrk="1" hangingPunct="1">
              <a:spcBef>
                <a:spcPct val="45000"/>
              </a:spcBef>
              <a:buNone/>
            </a:pPr>
            <a:r>
              <a:rPr lang="en-US" altLang="zh-CN" dirty="0">
                <a:solidFill>
                  <a:schemeClr val="tx2"/>
                </a:solidFill>
              </a:rPr>
              <a:t>		</a:t>
            </a:r>
            <a:r>
              <a:rPr lang="en-US" altLang="zh-CN" dirty="0">
                <a:solidFill>
                  <a:srgbClr val="FF0000"/>
                </a:solidFill>
              </a:rPr>
              <a:t>┐</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y</a:t>
            </a:r>
            <a:r>
              <a:rPr lang="en-US" altLang="zh-CN" dirty="0">
                <a:solidFill>
                  <a:schemeClr val="tx2"/>
                </a:solidFill>
              </a:rPr>
              <a:t>)∧L(</a:t>
            </a:r>
            <a:r>
              <a:rPr lang="en-US" altLang="zh-CN" i="1" dirty="0">
                <a:solidFill>
                  <a:schemeClr val="tx2"/>
                </a:solidFill>
              </a:rPr>
              <a:t>x</a:t>
            </a:r>
            <a:r>
              <a:rPr lang="en-US" altLang="zh-CN" dirty="0">
                <a:solidFill>
                  <a:schemeClr val="tx2"/>
                </a:solidFill>
              </a:rPr>
              <a:t>, </a:t>
            </a:r>
            <a:r>
              <a:rPr lang="en-US" altLang="zh-CN" i="1" dirty="0">
                <a:solidFill>
                  <a:schemeClr val="tx2"/>
                </a:solidFill>
              </a:rPr>
              <a:t>y</a:t>
            </a:r>
            <a:r>
              <a:rPr lang="en-US" altLang="zh-CN" dirty="0">
                <a:solidFill>
                  <a:schemeClr val="tx2"/>
                </a:solidFill>
              </a:rPr>
              <a:t>))</a:t>
            </a:r>
            <a:endParaRPr lang="en-US" altLang="zh-CN" dirty="0">
              <a:solidFill>
                <a:schemeClr val="tx2"/>
              </a:solidFill>
            </a:endParaRPr>
          </a:p>
          <a:p>
            <a:pPr eaLnBrk="1" hangingPunct="1">
              <a:spcBef>
                <a:spcPct val="45000"/>
              </a:spcBef>
              <a:buNone/>
            </a:pPr>
            <a:r>
              <a:rPr lang="en-US" altLang="zh-CN" dirty="0">
                <a:solidFill>
                  <a:schemeClr val="tx2"/>
                </a:solidFill>
                <a:sym typeface="Symbol" panose="05050102010706020507" pitchFamily="18" charset="2"/>
              </a:rPr>
              <a:t>		  </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 </a:t>
            </a:r>
            <a:r>
              <a:rPr lang="en-US" altLang="zh-CN" dirty="0">
                <a:solidFill>
                  <a:srgbClr val="FF0000"/>
                </a:solidFill>
              </a:rPr>
              <a:t>┐</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rPr>
              <a:t>y </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y</a:t>
            </a:r>
            <a:r>
              <a:rPr lang="en-US" altLang="zh-CN" dirty="0">
                <a:solidFill>
                  <a:schemeClr val="tx2"/>
                </a:solidFill>
              </a:rPr>
              <a:t>)∧L(</a:t>
            </a:r>
            <a:r>
              <a:rPr lang="en-US" altLang="zh-CN" i="1" dirty="0">
                <a:solidFill>
                  <a:schemeClr val="tx2"/>
                </a:solidFill>
              </a:rPr>
              <a:t>x</a:t>
            </a:r>
            <a:r>
              <a:rPr lang="en-US" altLang="zh-CN" dirty="0">
                <a:solidFill>
                  <a:schemeClr val="tx2"/>
                </a:solidFill>
              </a:rPr>
              <a:t>, </a:t>
            </a:r>
            <a:r>
              <a:rPr lang="en-US" altLang="zh-CN" i="1" dirty="0">
                <a:solidFill>
                  <a:schemeClr val="tx2"/>
                </a:solidFill>
              </a:rPr>
              <a:t>y</a:t>
            </a:r>
            <a:r>
              <a:rPr lang="en-US" altLang="zh-CN" dirty="0">
                <a:solidFill>
                  <a:schemeClr val="tx2"/>
                </a:solidFill>
              </a:rPr>
              <a:t>)) )</a:t>
            </a:r>
            <a:endParaRPr lang="en-US" altLang="zh-CN" dirty="0">
              <a:solidFill>
                <a:schemeClr val="tx2"/>
              </a:solidFill>
            </a:endParaRPr>
          </a:p>
          <a:p>
            <a:pPr eaLnBrk="1" hangingPunct="1">
              <a:spcBef>
                <a:spcPct val="45000"/>
              </a:spcBef>
              <a:buNone/>
            </a:pPr>
            <a:r>
              <a:rPr lang="en-US" altLang="zh-CN" dirty="0">
                <a:solidFill>
                  <a:schemeClr val="tx2"/>
                </a:solidFill>
                <a:sym typeface="Symbol" panose="05050102010706020507" pitchFamily="18" charset="2"/>
              </a:rPr>
              <a:t>		  </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rgbClr val="FF0000"/>
                </a:solidFill>
              </a:rPr>
              <a:t>┐</a:t>
            </a:r>
            <a:r>
              <a:rPr lang="en-US" altLang="zh-CN" dirty="0">
                <a:solidFill>
                  <a:schemeClr val="tx2"/>
                </a:solidFill>
              </a:rPr>
              <a:t>(</a:t>
            </a:r>
            <a:r>
              <a:rPr lang="en-US" altLang="zh-CN" dirty="0">
                <a:solidFill>
                  <a:srgbClr val="0000FF"/>
                </a:solidFill>
              </a:rPr>
              <a:t>F(</a:t>
            </a:r>
            <a:r>
              <a:rPr lang="en-US" altLang="zh-CN" i="1" dirty="0">
                <a:solidFill>
                  <a:srgbClr val="0000FF"/>
                </a:solidFill>
              </a:rPr>
              <a:t>x</a:t>
            </a:r>
            <a:r>
              <a:rPr lang="en-US" altLang="zh-CN" dirty="0">
                <a:solidFill>
                  <a:srgbClr val="0000FF"/>
                </a:solidFill>
              </a:rPr>
              <a:t>)∧G(</a:t>
            </a:r>
            <a:r>
              <a:rPr lang="en-US" altLang="zh-CN" i="1" dirty="0">
                <a:solidFill>
                  <a:srgbClr val="0000FF"/>
                </a:solidFill>
              </a:rPr>
              <a:t>y</a:t>
            </a:r>
            <a:r>
              <a:rPr lang="en-US" altLang="zh-CN" dirty="0">
                <a:solidFill>
                  <a:srgbClr val="0000FF"/>
                </a:solidFill>
              </a:rPr>
              <a:t>)</a:t>
            </a:r>
            <a:r>
              <a:rPr lang="en-US" altLang="zh-CN" dirty="0">
                <a:solidFill>
                  <a:schemeClr val="tx2"/>
                </a:solidFill>
              </a:rPr>
              <a:t>∧L(</a:t>
            </a:r>
            <a:r>
              <a:rPr lang="en-US" altLang="zh-CN" i="1" dirty="0">
                <a:solidFill>
                  <a:schemeClr val="tx2"/>
                </a:solidFill>
              </a:rPr>
              <a:t>x</a:t>
            </a:r>
            <a:r>
              <a:rPr lang="en-US" altLang="zh-CN" dirty="0">
                <a:solidFill>
                  <a:schemeClr val="tx2"/>
                </a:solidFill>
              </a:rPr>
              <a:t>, </a:t>
            </a:r>
            <a:r>
              <a:rPr lang="en-US" altLang="zh-CN" i="1" dirty="0">
                <a:solidFill>
                  <a:schemeClr val="tx2"/>
                </a:solidFill>
              </a:rPr>
              <a:t>y</a:t>
            </a:r>
            <a:r>
              <a:rPr lang="en-US" altLang="zh-CN" dirty="0">
                <a:solidFill>
                  <a:schemeClr val="tx2"/>
                </a:solidFill>
              </a:rPr>
              <a:t>))</a:t>
            </a:r>
            <a:endParaRPr lang="en-US" altLang="zh-CN" dirty="0">
              <a:solidFill>
                <a:schemeClr val="tx2"/>
              </a:solidFill>
            </a:endParaRPr>
          </a:p>
          <a:p>
            <a:pPr eaLnBrk="1" hangingPunct="1">
              <a:spcBef>
                <a:spcPct val="45000"/>
              </a:spcBef>
              <a:buNone/>
            </a:pPr>
            <a:r>
              <a:rPr lang="en-US" altLang="zh-CN" dirty="0">
                <a:solidFill>
                  <a:schemeClr val="tx2"/>
                </a:solidFill>
                <a:sym typeface="Symbol" panose="05050102010706020507" pitchFamily="18" charset="2"/>
              </a:rPr>
              <a:t>		 </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 </a:t>
            </a:r>
            <a:r>
              <a:rPr lang="en-US" altLang="zh-CN" dirty="0">
                <a:solidFill>
                  <a:schemeClr val="tx2"/>
                </a:solidFill>
              </a:rPr>
              <a:t>(</a:t>
            </a:r>
            <a:r>
              <a:rPr lang="en-US" altLang="zh-CN" dirty="0">
                <a:solidFill>
                  <a:srgbClr val="FF0000"/>
                </a:solidFill>
              </a:rPr>
              <a:t>┐</a:t>
            </a:r>
            <a:r>
              <a:rPr lang="en-US" altLang="zh-CN" dirty="0">
                <a:solidFill>
                  <a:schemeClr val="tx2"/>
                </a:solidFill>
              </a:rPr>
              <a:t>(</a:t>
            </a:r>
            <a:r>
              <a:rPr lang="en-US" altLang="zh-CN" dirty="0">
                <a:solidFill>
                  <a:srgbClr val="0000FF"/>
                </a:solidFill>
              </a:rPr>
              <a:t>F(</a:t>
            </a:r>
            <a:r>
              <a:rPr lang="en-US" altLang="zh-CN" i="1" dirty="0">
                <a:solidFill>
                  <a:srgbClr val="0000FF"/>
                </a:solidFill>
              </a:rPr>
              <a:t>x</a:t>
            </a:r>
            <a:r>
              <a:rPr lang="en-US" altLang="zh-CN" dirty="0">
                <a:solidFill>
                  <a:srgbClr val="0000FF"/>
                </a:solidFill>
              </a:rPr>
              <a:t>)∧G(y)</a:t>
            </a:r>
            <a:r>
              <a:rPr lang="en-US" altLang="zh-CN" dirty="0">
                <a:solidFill>
                  <a:schemeClr val="tx2"/>
                </a:solidFill>
              </a:rPr>
              <a:t>)</a:t>
            </a:r>
            <a:r>
              <a:rPr lang="en-US" altLang="zh-CN" dirty="0">
                <a:solidFill>
                  <a:srgbClr val="FF0000"/>
                </a:solidFill>
              </a:rPr>
              <a:t>∨</a:t>
            </a:r>
            <a:r>
              <a:rPr lang="en-US" altLang="zh-CN" dirty="0">
                <a:solidFill>
                  <a:schemeClr val="tx2"/>
                </a:solidFill>
              </a:rPr>
              <a:t>┐L(</a:t>
            </a:r>
            <a:r>
              <a:rPr lang="en-US" altLang="zh-CN" i="1" dirty="0">
                <a:solidFill>
                  <a:schemeClr val="tx2"/>
                </a:solidFill>
              </a:rPr>
              <a:t>x</a:t>
            </a:r>
            <a:r>
              <a:rPr lang="en-US" altLang="zh-CN" dirty="0">
                <a:solidFill>
                  <a:schemeClr val="tx2"/>
                </a:solidFill>
              </a:rPr>
              <a:t>, </a:t>
            </a:r>
            <a:r>
              <a:rPr lang="en-US" altLang="zh-CN" i="1" dirty="0">
                <a:solidFill>
                  <a:schemeClr val="tx2"/>
                </a:solidFill>
              </a:rPr>
              <a:t>y</a:t>
            </a:r>
            <a:r>
              <a:rPr lang="en-US" altLang="zh-CN" dirty="0">
                <a:solidFill>
                  <a:schemeClr val="tx2"/>
                </a:solidFill>
              </a:rPr>
              <a:t>)) </a:t>
            </a:r>
            <a:endParaRPr lang="en-US" altLang="zh-CN" dirty="0">
              <a:solidFill>
                <a:schemeClr val="tx2"/>
              </a:solidFill>
            </a:endParaRPr>
          </a:p>
          <a:p>
            <a:pPr eaLnBrk="1" hangingPunct="1">
              <a:spcBef>
                <a:spcPct val="45000"/>
              </a:spcBef>
              <a:buNone/>
            </a:pPr>
            <a:r>
              <a:rPr lang="en-US" altLang="zh-CN" dirty="0">
                <a:solidFill>
                  <a:schemeClr val="tx2"/>
                </a:solidFill>
                <a:sym typeface="Symbol" panose="05050102010706020507" pitchFamily="18" charset="2"/>
              </a:rPr>
              <a:t>		 </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y</a:t>
            </a:r>
            <a:r>
              <a:rPr lang="en-US" altLang="zh-CN" dirty="0">
                <a:solidFill>
                  <a:schemeClr val="tx2"/>
                </a:solidFill>
              </a:rPr>
              <a:t>)→┐L(</a:t>
            </a:r>
            <a:r>
              <a:rPr lang="en-US" altLang="zh-CN" i="1" dirty="0">
                <a:solidFill>
                  <a:schemeClr val="tx2"/>
                </a:solidFill>
              </a:rPr>
              <a:t>x</a:t>
            </a:r>
            <a:r>
              <a:rPr lang="en-US" altLang="zh-CN" dirty="0">
                <a:solidFill>
                  <a:schemeClr val="tx2"/>
                </a:solidFill>
              </a:rPr>
              <a:t>, </a:t>
            </a:r>
            <a:r>
              <a:rPr lang="en-US" altLang="zh-CN" i="1" dirty="0">
                <a:solidFill>
                  <a:schemeClr val="tx2"/>
                </a:solidFill>
              </a:rPr>
              <a:t>y</a:t>
            </a:r>
            <a:r>
              <a:rPr lang="en-US" altLang="zh-CN" dirty="0">
                <a:solidFill>
                  <a:schemeClr val="tx2"/>
                </a:solidFill>
              </a:rPr>
              <a:t>)) </a:t>
            </a:r>
            <a:endParaRPr lang="zh-CN" altLang="en-US" dirty="0">
              <a:solidFill>
                <a:schemeClr val="tx2"/>
              </a:solidFill>
            </a:endParaRPr>
          </a:p>
        </p:txBody>
      </p:sp>
      <p:pic>
        <p:nvPicPr>
          <p:cNvPr id="164868" name="Picture 4" descr="GIF-380"/>
          <p:cNvPicPr>
            <a:picLocks noChangeAspect="1"/>
          </p:cNvPicPr>
          <p:nvPr/>
        </p:nvPicPr>
        <p:blipFill>
          <a:blip r:embed="rId1"/>
          <a:stretch>
            <a:fillRect/>
          </a:stretch>
        </p:blipFill>
        <p:spPr>
          <a:xfrm>
            <a:off x="8021638" y="5105400"/>
            <a:ext cx="800100" cy="1524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7">
                                            <p:txEl>
                                              <p:charRg st="0" end="59"/>
                                            </p:txEl>
                                          </p:spTgt>
                                        </p:tgtEl>
                                        <p:attrNameLst>
                                          <p:attrName>style.visibility</p:attrName>
                                        </p:attrNameLst>
                                      </p:cBhvr>
                                      <p:to>
                                        <p:strVal val="visible"/>
                                      </p:to>
                                    </p:set>
                                    <p:animEffect transition="in" filter="wipe(left)">
                                      <p:cBhvr>
                                        <p:cTn id="7" dur="500"/>
                                        <p:tgtEl>
                                          <p:spTgt spid="164867">
                                            <p:txEl>
                                              <p:charRg st="0"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7">
                                            <p:txEl>
                                              <p:charRg st="59" end="86"/>
                                            </p:txEl>
                                          </p:spTgt>
                                        </p:tgtEl>
                                        <p:attrNameLst>
                                          <p:attrName>style.visibility</p:attrName>
                                        </p:attrNameLst>
                                      </p:cBhvr>
                                      <p:to>
                                        <p:strVal val="visible"/>
                                      </p:to>
                                    </p:set>
                                    <p:animEffect transition="in" filter="wipe(left)">
                                      <p:cBhvr>
                                        <p:cTn id="12" dur="500"/>
                                        <p:tgtEl>
                                          <p:spTgt spid="164867">
                                            <p:txEl>
                                              <p:charRg st="59"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867">
                                            <p:txEl>
                                              <p:charRg st="86" end="121"/>
                                            </p:txEl>
                                          </p:spTgt>
                                        </p:tgtEl>
                                        <p:attrNameLst>
                                          <p:attrName>style.visibility</p:attrName>
                                        </p:attrNameLst>
                                      </p:cBhvr>
                                      <p:to>
                                        <p:strVal val="visible"/>
                                      </p:to>
                                    </p:set>
                                    <p:animEffect transition="in" filter="wipe(left)">
                                      <p:cBhvr>
                                        <p:cTn id="17" dur="500"/>
                                        <p:tgtEl>
                                          <p:spTgt spid="164867">
                                            <p:txEl>
                                              <p:charRg st="86" end="1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867">
                                            <p:txEl>
                                              <p:charRg st="121" end="151"/>
                                            </p:txEl>
                                          </p:spTgt>
                                        </p:tgtEl>
                                        <p:attrNameLst>
                                          <p:attrName>style.visibility</p:attrName>
                                        </p:attrNameLst>
                                      </p:cBhvr>
                                      <p:to>
                                        <p:strVal val="visible"/>
                                      </p:to>
                                    </p:set>
                                    <p:animEffect transition="in" filter="wipe(left)">
                                      <p:cBhvr>
                                        <p:cTn id="22" dur="500"/>
                                        <p:tgtEl>
                                          <p:spTgt spid="164867">
                                            <p:txEl>
                                              <p:charRg st="121" end="15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4867">
                                            <p:txEl>
                                              <p:charRg st="151" end="186"/>
                                            </p:txEl>
                                          </p:spTgt>
                                        </p:tgtEl>
                                        <p:attrNameLst>
                                          <p:attrName>style.visibility</p:attrName>
                                        </p:attrNameLst>
                                      </p:cBhvr>
                                      <p:to>
                                        <p:strVal val="visible"/>
                                      </p:to>
                                    </p:set>
                                    <p:animEffect transition="in" filter="wipe(left)">
                                      <p:cBhvr>
                                        <p:cTn id="27" dur="500"/>
                                        <p:tgtEl>
                                          <p:spTgt spid="164867">
                                            <p:txEl>
                                              <p:charRg st="151" end="18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4867">
                                            <p:txEl>
                                              <p:charRg st="186" end="217"/>
                                            </p:txEl>
                                          </p:spTgt>
                                        </p:tgtEl>
                                        <p:attrNameLst>
                                          <p:attrName>style.visibility</p:attrName>
                                        </p:attrNameLst>
                                      </p:cBhvr>
                                      <p:to>
                                        <p:strVal val="visible"/>
                                      </p:to>
                                    </p:set>
                                    <p:animEffect transition="in" filter="wipe(left)">
                                      <p:cBhvr>
                                        <p:cTn id="32" dur="500"/>
                                        <p:tgtEl>
                                          <p:spTgt spid="164867">
                                            <p:txEl>
                                              <p:charRg st="186" end="21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4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ln/>
        </p:spPr>
        <p:txBody>
          <a:bodyPr vert="horz" wrap="square" lIns="91440" tIns="45720" rIns="91440" bIns="45720" anchor="ctr"/>
          <a:p>
            <a:pPr eaLnBrk="1" hangingPunct="1"/>
            <a:r>
              <a:rPr lang="en-US" altLang="zh-CN" dirty="0"/>
              <a:t>5.2 </a:t>
            </a:r>
            <a:r>
              <a:rPr lang="zh-CN" altLang="en-US" dirty="0"/>
              <a:t>一阶逻辑前束范式</a:t>
            </a:r>
            <a:endParaRPr lang="zh-CN" altLang="en-US" dirty="0"/>
          </a:p>
        </p:txBody>
      </p:sp>
      <p:grpSp>
        <p:nvGrpSpPr>
          <p:cNvPr id="2" name="Group 9"/>
          <p:cNvGrpSpPr/>
          <p:nvPr/>
        </p:nvGrpSpPr>
        <p:grpSpPr>
          <a:xfrm>
            <a:off x="228600" y="1219200"/>
            <a:ext cx="8534400" cy="2057400"/>
            <a:chOff x="144" y="768"/>
            <a:chExt cx="5376" cy="1296"/>
          </a:xfrm>
        </p:grpSpPr>
        <p:sp>
          <p:nvSpPr>
            <p:cNvPr id="165892" name="AutoShape 4"/>
            <p:cNvSpPr>
              <a:spLocks noChangeArrowheads="1"/>
            </p:cNvSpPr>
            <p:nvPr/>
          </p:nvSpPr>
          <p:spPr bwMode="gray">
            <a:xfrm>
              <a:off x="144" y="768"/>
              <a:ext cx="5376" cy="1296"/>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5893" name="AutoShape 5"/>
            <p:cNvSpPr>
              <a:spLocks noChangeArrowheads="1"/>
            </p:cNvSpPr>
            <p:nvPr/>
          </p:nvSpPr>
          <p:spPr bwMode="gray">
            <a:xfrm>
              <a:off x="248" y="962"/>
              <a:ext cx="712" cy="67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5894" name="Freeform 6"/>
            <p:cNvSpPr/>
            <p:nvPr/>
          </p:nvSpPr>
          <p:spPr bwMode="gray">
            <a:xfrm>
              <a:off x="293" y="1005"/>
              <a:ext cx="355" cy="33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5895" name="Text Box 7"/>
            <p:cNvSpPr txBox="1">
              <a:spLocks noChangeArrowheads="1"/>
            </p:cNvSpPr>
            <p:nvPr/>
          </p:nvSpPr>
          <p:spPr bwMode="gray">
            <a:xfrm>
              <a:off x="346" y="1010"/>
              <a:ext cx="500" cy="518"/>
            </a:xfrm>
            <a:prstGeom prst="rect">
              <a:avLst/>
            </a:prstGeom>
            <a:noFill/>
            <a:ln w="9525" algn="ctr">
              <a:noFill/>
              <a:miter lim="800000"/>
            </a:ln>
            <a:effectLst/>
          </p:spPr>
          <p:txBody>
            <a:bodyPr wrap="none">
              <a:spAutoFit/>
            </a:bodyPr>
            <a:lstStyle/>
            <a:p>
              <a:pPr marR="0" algn="ctr" defTabSz="914400" eaLnBrk="0" hangingPunct="0">
                <a:buClrTx/>
                <a:buSzTx/>
                <a:buFontTx/>
                <a:buNone/>
                <a:defRPr/>
              </a:pPr>
              <a:r>
                <a:rPr kumimoji="0" lang="zh-CN" altLang="en-US"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定义</a:t>
              </a:r>
              <a:endParaRPr kumimoji="0" lang="zh-CN" altLang="en-US"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endParaRPr>
            </a:p>
            <a:p>
              <a:pPr marR="0" algn="ctr" defTabSz="914400" eaLnBrk="0" hangingPunct="0">
                <a:buClrTx/>
                <a:buSzTx/>
                <a:buFontTx/>
                <a:buNone/>
                <a:defRPr/>
              </a:pPr>
              <a:r>
                <a:rPr kumimoji="0" lang="en-US" altLang="zh-CN"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5.2</a:t>
              </a:r>
              <a:endParaRPr kumimoji="0" lang="en-US" altLang="zh-CN"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endParaRPr>
            </a:p>
          </p:txBody>
        </p:sp>
        <p:sp>
          <p:nvSpPr>
            <p:cNvPr id="26633" name="Text Box 8"/>
            <p:cNvSpPr txBox="1"/>
            <p:nvPr/>
          </p:nvSpPr>
          <p:spPr>
            <a:xfrm>
              <a:off x="1104" y="864"/>
              <a:ext cx="4389" cy="1186"/>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eaLnBrk="1" hangingPunct="1">
                <a:spcBef>
                  <a:spcPct val="45000"/>
                </a:spcBef>
                <a:buClrTx/>
                <a:buNone/>
              </a:pPr>
              <a:r>
                <a:rPr lang="zh-CN" altLang="en-US" dirty="0">
                  <a:solidFill>
                    <a:schemeClr val="tx2"/>
                  </a:solidFill>
                </a:rPr>
                <a:t>设 </a:t>
              </a:r>
              <a:r>
                <a:rPr lang="en-US" altLang="zh-CN" i="1" dirty="0">
                  <a:solidFill>
                    <a:schemeClr val="tx2"/>
                  </a:solidFill>
                </a:rPr>
                <a:t>A </a:t>
              </a:r>
              <a:r>
                <a:rPr lang="zh-CN" altLang="en-US" dirty="0">
                  <a:solidFill>
                    <a:schemeClr val="tx2"/>
                  </a:solidFill>
                </a:rPr>
                <a:t>为一个一阶逻辑公式，若 </a:t>
              </a:r>
              <a:r>
                <a:rPr lang="en-US" altLang="zh-CN" i="1" dirty="0">
                  <a:solidFill>
                    <a:schemeClr val="tx2"/>
                  </a:solidFill>
                </a:rPr>
                <a:t>A </a:t>
              </a:r>
              <a:r>
                <a:rPr lang="zh-CN" altLang="en-US" dirty="0">
                  <a:solidFill>
                    <a:schemeClr val="tx2"/>
                  </a:solidFill>
                </a:rPr>
                <a:t>具有如下形式</a:t>
              </a:r>
              <a:endParaRPr lang="zh-CN" altLang="en-US" dirty="0">
                <a:solidFill>
                  <a:schemeClr val="tx2"/>
                </a:solidFill>
              </a:endParaRPr>
            </a:p>
            <a:p>
              <a:pPr marL="0" lvl="0" indent="0" algn="ctr" eaLnBrk="1" hangingPunct="1">
                <a:spcBef>
                  <a:spcPct val="45000"/>
                </a:spcBef>
                <a:buClrTx/>
                <a:buNone/>
              </a:pPr>
              <a:r>
                <a:rPr lang="en-US" altLang="zh-CN" i="1" dirty="0">
                  <a:solidFill>
                    <a:schemeClr val="tx2"/>
                  </a:solidFill>
                </a:rPr>
                <a:t>Q</a:t>
              </a:r>
              <a:r>
                <a:rPr lang="en-US" altLang="zh-CN" baseline="-25000" dirty="0">
                  <a:solidFill>
                    <a:schemeClr val="tx2"/>
                  </a:solidFill>
                </a:rPr>
                <a:t>1</a:t>
              </a:r>
              <a:r>
                <a:rPr lang="en-US" altLang="zh-CN" i="1" dirty="0">
                  <a:solidFill>
                    <a:schemeClr val="tx2"/>
                  </a:solidFill>
                </a:rPr>
                <a:t>x</a:t>
              </a:r>
              <a:r>
                <a:rPr lang="en-US" altLang="zh-CN" baseline="-25000" dirty="0">
                  <a:solidFill>
                    <a:schemeClr val="tx2"/>
                  </a:solidFill>
                </a:rPr>
                <a:t>1 </a:t>
              </a:r>
              <a:r>
                <a:rPr lang="en-US" altLang="zh-CN" i="1" dirty="0">
                  <a:solidFill>
                    <a:schemeClr val="tx2"/>
                  </a:solidFill>
                </a:rPr>
                <a:t>Q</a:t>
              </a:r>
              <a:r>
                <a:rPr lang="en-US" altLang="zh-CN" baseline="-25000" dirty="0">
                  <a:solidFill>
                    <a:schemeClr val="tx2"/>
                  </a:solidFill>
                </a:rPr>
                <a:t>2 </a:t>
              </a:r>
              <a:r>
                <a:rPr lang="en-US" altLang="zh-CN" i="1" dirty="0">
                  <a:solidFill>
                    <a:schemeClr val="tx2"/>
                  </a:solidFill>
                </a:rPr>
                <a:t>x</a:t>
              </a:r>
              <a:r>
                <a:rPr lang="en-US" altLang="zh-CN" baseline="-25000" dirty="0">
                  <a:solidFill>
                    <a:schemeClr val="tx2"/>
                  </a:solidFill>
                </a:rPr>
                <a:t>2</a:t>
              </a:r>
              <a:r>
                <a:rPr lang="en-US" altLang="zh-CN" i="1" dirty="0">
                  <a:solidFill>
                    <a:schemeClr val="tx2"/>
                  </a:solidFill>
                </a:rPr>
                <a:t> … Q</a:t>
              </a:r>
              <a:r>
                <a:rPr lang="en-US" altLang="zh-CN" i="1" baseline="-25000" dirty="0">
                  <a:solidFill>
                    <a:schemeClr val="tx2"/>
                  </a:solidFill>
                </a:rPr>
                <a:t>k </a:t>
              </a:r>
              <a:r>
                <a:rPr lang="en-US" altLang="zh-CN" i="1" dirty="0">
                  <a:solidFill>
                    <a:schemeClr val="tx2"/>
                  </a:solidFill>
                </a:rPr>
                <a:t>x</a:t>
              </a:r>
              <a:r>
                <a:rPr lang="en-US" altLang="zh-CN" i="1" baseline="-25000" dirty="0">
                  <a:solidFill>
                    <a:schemeClr val="tx2"/>
                  </a:solidFill>
                </a:rPr>
                <a:t>k </a:t>
              </a:r>
              <a:r>
                <a:rPr lang="en-US" altLang="zh-CN" i="1" dirty="0">
                  <a:solidFill>
                    <a:schemeClr val="tx2"/>
                  </a:solidFill>
                </a:rPr>
                <a:t>B</a:t>
              </a:r>
              <a:endParaRPr lang="en-US" altLang="zh-CN" i="1" dirty="0">
                <a:solidFill>
                  <a:schemeClr val="tx2"/>
                </a:solidFill>
              </a:endParaRPr>
            </a:p>
            <a:p>
              <a:pPr marL="0" lvl="0" indent="0" eaLnBrk="1" hangingPunct="1">
                <a:spcBef>
                  <a:spcPct val="45000"/>
                </a:spcBef>
                <a:buClrTx/>
                <a:buNone/>
              </a:pPr>
              <a:r>
                <a:rPr lang="zh-CN" altLang="en-US" dirty="0">
                  <a:solidFill>
                    <a:schemeClr val="tx2"/>
                  </a:solidFill>
                </a:rPr>
                <a:t>则称 </a:t>
              </a:r>
              <a:r>
                <a:rPr lang="en-US" altLang="zh-CN" i="1" dirty="0">
                  <a:solidFill>
                    <a:schemeClr val="tx2"/>
                  </a:solidFill>
                </a:rPr>
                <a:t>A </a:t>
              </a:r>
              <a:r>
                <a:rPr lang="zh-CN" altLang="en-US" dirty="0">
                  <a:solidFill>
                    <a:schemeClr val="tx2"/>
                  </a:solidFill>
                </a:rPr>
                <a:t>为</a:t>
              </a:r>
              <a:r>
                <a:rPr lang="zh-CN" altLang="en-US" dirty="0">
                  <a:solidFill>
                    <a:srgbClr val="0000FF"/>
                  </a:solidFill>
                </a:rPr>
                <a:t>前束范式</a:t>
              </a:r>
              <a:r>
                <a:rPr lang="zh-CN" altLang="en-US" dirty="0">
                  <a:solidFill>
                    <a:schemeClr val="tx2"/>
                  </a:solidFill>
                </a:rPr>
                <a:t>，其中</a:t>
              </a:r>
              <a:r>
                <a:rPr lang="en-US" altLang="zh-CN" i="1" dirty="0">
                  <a:solidFill>
                    <a:schemeClr val="tx2"/>
                  </a:solidFill>
                </a:rPr>
                <a:t>Q</a:t>
              </a:r>
              <a:r>
                <a:rPr lang="en-US" altLang="zh-CN" i="1" baseline="-25000" dirty="0">
                  <a:solidFill>
                    <a:schemeClr val="tx2"/>
                  </a:solidFill>
                </a:rPr>
                <a:t>i </a:t>
              </a:r>
              <a:r>
                <a:rPr lang="en-US" altLang="zh-CN" dirty="0">
                  <a:solidFill>
                    <a:schemeClr val="tx2"/>
                  </a:solidFill>
                </a:rPr>
                <a:t>( 1≤ </a:t>
              </a:r>
              <a:r>
                <a:rPr lang="en-US" altLang="zh-CN" i="1" dirty="0">
                  <a:solidFill>
                    <a:schemeClr val="tx2"/>
                  </a:solidFill>
                </a:rPr>
                <a:t>i </a:t>
              </a:r>
              <a:r>
                <a:rPr lang="en-US" altLang="zh-CN" dirty="0">
                  <a:solidFill>
                    <a:schemeClr val="tx2"/>
                  </a:solidFill>
                </a:rPr>
                <a:t>≤ </a:t>
              </a:r>
              <a:r>
                <a:rPr lang="en-US" altLang="zh-CN" i="1" dirty="0">
                  <a:solidFill>
                    <a:schemeClr val="tx2"/>
                  </a:solidFill>
                </a:rPr>
                <a:t>k </a:t>
              </a:r>
              <a:r>
                <a:rPr lang="en-US" altLang="zh-CN" dirty="0">
                  <a:solidFill>
                    <a:schemeClr val="tx2"/>
                  </a:solidFill>
                </a:rPr>
                <a:t>)</a:t>
              </a:r>
              <a:r>
                <a:rPr lang="zh-CN" altLang="en-US" dirty="0">
                  <a:solidFill>
                    <a:schemeClr val="tx2"/>
                  </a:solidFill>
                </a:rPr>
                <a:t>为</a:t>
              </a:r>
              <a:r>
                <a:rPr lang="zh-CN" altLang="en-US" dirty="0">
                  <a:solidFill>
                    <a:schemeClr val="tx2"/>
                  </a:solidFill>
                  <a:sym typeface="Symbol" panose="05050102010706020507" pitchFamily="18" charset="2"/>
                </a:rPr>
                <a:t></a:t>
              </a:r>
              <a:r>
                <a:rPr lang="zh-CN" altLang="en-US" dirty="0">
                  <a:solidFill>
                    <a:schemeClr val="tx2"/>
                  </a:solidFill>
                </a:rPr>
                <a:t>或</a:t>
              </a:r>
              <a:r>
                <a:rPr lang="zh-CN" altLang="en-US" dirty="0">
                  <a:solidFill>
                    <a:schemeClr val="tx2"/>
                  </a:solidFill>
                  <a:sym typeface="Symbol" panose="05050102010706020507" pitchFamily="18" charset="2"/>
                </a:rPr>
                <a:t>，</a:t>
              </a:r>
              <a:r>
                <a:rPr lang="en-US" altLang="zh-CN" i="1" dirty="0">
                  <a:solidFill>
                    <a:srgbClr val="FF0000"/>
                  </a:solidFill>
                </a:rPr>
                <a:t>B</a:t>
              </a:r>
              <a:r>
                <a:rPr lang="zh-CN" altLang="en-US" dirty="0">
                  <a:solidFill>
                    <a:srgbClr val="FF0000"/>
                  </a:solidFill>
                </a:rPr>
                <a:t>为不含量词的公式</a:t>
              </a:r>
              <a:r>
                <a:rPr lang="zh-CN" altLang="en-US" dirty="0">
                  <a:solidFill>
                    <a:schemeClr val="tx2"/>
                  </a:solidFill>
                </a:rPr>
                <a:t>。</a:t>
              </a:r>
              <a:endParaRPr lang="en-US" altLang="zh-CN" dirty="0">
                <a:solidFill>
                  <a:schemeClr val="tx2"/>
                </a:solidFill>
              </a:endParaRPr>
            </a:p>
          </p:txBody>
        </p:sp>
      </p:grpSp>
      <p:sp>
        <p:nvSpPr>
          <p:cNvPr id="165898" name="Rectangle 10"/>
          <p:cNvSpPr/>
          <p:nvPr/>
        </p:nvSpPr>
        <p:spPr>
          <a:xfrm>
            <a:off x="304800" y="3581400"/>
            <a:ext cx="8305800" cy="2743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eaLnBrk="1" hangingPunct="1">
              <a:spcBef>
                <a:spcPct val="25000"/>
              </a:spcBef>
              <a:buClrTx/>
              <a:buNone/>
            </a:pPr>
            <a:r>
              <a:rPr lang="zh-CN" altLang="en-US" dirty="0">
                <a:solidFill>
                  <a:schemeClr val="tx2"/>
                </a:solidFill>
              </a:rPr>
              <a:t>前束范式的例子：</a:t>
            </a:r>
            <a:endParaRPr lang="zh-CN" altLang="en-US" dirty="0">
              <a:solidFill>
                <a:schemeClr val="tx2"/>
              </a:solidFill>
            </a:endParaRPr>
          </a:p>
          <a:p>
            <a:pPr marL="0" lvl="0" indent="0" eaLnBrk="1" hangingPunct="1">
              <a:spcBef>
                <a:spcPct val="25000"/>
              </a:spcBef>
              <a:buClrTx/>
              <a:buNone/>
            </a:pPr>
            <a:r>
              <a:rPr lang="zh-CN" altLang="en-US" dirty="0">
                <a:solidFill>
                  <a:schemeClr val="tx2"/>
                </a:solidFill>
              </a:rPr>
              <a:t>	</a:t>
            </a:r>
            <a:r>
              <a:rPr lang="zh-CN" altLang="en-US"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 </a:t>
            </a:r>
            <a:r>
              <a:rPr lang="en-US" altLang="zh-CN" dirty="0">
                <a:solidFill>
                  <a:schemeClr val="tx2"/>
                </a:solidFill>
              </a:rPr>
              <a:t>(</a:t>
            </a:r>
            <a:r>
              <a:rPr lang="en-US" altLang="zh-CN" i="1" dirty="0">
                <a:solidFill>
                  <a:srgbClr val="0000FF"/>
                </a:solidFill>
              </a:rPr>
              <a:t>F</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G</a:t>
            </a:r>
            <a:r>
              <a:rPr lang="en-US" altLang="zh-CN" dirty="0">
                <a:solidFill>
                  <a:srgbClr val="0000FF"/>
                </a:solidFill>
              </a:rPr>
              <a:t>(</a:t>
            </a:r>
            <a:r>
              <a:rPr lang="en-US" altLang="zh-CN" i="1" dirty="0">
                <a:solidFill>
                  <a:srgbClr val="0000FF"/>
                </a:solidFill>
              </a:rPr>
              <a:t>y</a:t>
            </a:r>
            <a:r>
              <a:rPr lang="en-US" altLang="zh-CN" dirty="0">
                <a:solidFill>
                  <a:srgbClr val="0000FF"/>
                </a:solidFill>
              </a:rPr>
              <a:t>)→</a:t>
            </a:r>
            <a:r>
              <a:rPr lang="en-US" altLang="zh-CN" i="1" dirty="0">
                <a:solidFill>
                  <a:srgbClr val="0000FF"/>
                </a:solidFill>
              </a:rPr>
              <a:t>H</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i="1" dirty="0">
                <a:solidFill>
                  <a:srgbClr val="0000FF"/>
                </a:solidFill>
              </a:rPr>
              <a:t>y</a:t>
            </a:r>
            <a:r>
              <a:rPr lang="en-US" altLang="zh-CN" dirty="0">
                <a:solidFill>
                  <a:srgbClr val="0000FF"/>
                </a:solidFill>
              </a:rPr>
              <a:t>)</a:t>
            </a:r>
            <a:r>
              <a:rPr lang="en-US" altLang="zh-CN" dirty="0">
                <a:solidFill>
                  <a:schemeClr val="tx2"/>
                </a:solidFill>
              </a:rPr>
              <a:t>) </a:t>
            </a:r>
            <a:endParaRPr lang="en-US" altLang="zh-CN" dirty="0">
              <a:solidFill>
                <a:schemeClr val="tx2"/>
              </a:solidFill>
            </a:endParaRPr>
          </a:p>
          <a:p>
            <a:pPr marL="0" lvl="0" indent="0" eaLnBrk="1" hangingPunct="1">
              <a:spcBef>
                <a:spcPct val="25000"/>
              </a:spcBef>
              <a:buClrTx/>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sym typeface="Symbol" panose="05050102010706020507" pitchFamily="18" charset="2"/>
              </a:rPr>
              <a:t></a:t>
            </a:r>
            <a:r>
              <a:rPr lang="en-US" altLang="zh-CN" i="1" dirty="0">
                <a:solidFill>
                  <a:schemeClr val="tx2"/>
                </a:solidFill>
              </a:rPr>
              <a:t>z </a:t>
            </a:r>
            <a:r>
              <a:rPr lang="en-US" altLang="zh-CN" dirty="0">
                <a:solidFill>
                  <a:schemeClr val="tx2"/>
                </a:solidFill>
              </a:rPr>
              <a:t>(</a:t>
            </a:r>
            <a:r>
              <a:rPr lang="en-US" altLang="zh-CN" i="1" dirty="0">
                <a:solidFill>
                  <a:srgbClr val="0000FF"/>
                </a:solidFill>
              </a:rPr>
              <a:t>F</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G</a:t>
            </a:r>
            <a:r>
              <a:rPr lang="en-US" altLang="zh-CN" dirty="0">
                <a:solidFill>
                  <a:srgbClr val="0000FF"/>
                </a:solidFill>
              </a:rPr>
              <a:t>(</a:t>
            </a:r>
            <a:r>
              <a:rPr lang="en-US" altLang="zh-CN" i="1" dirty="0">
                <a:solidFill>
                  <a:srgbClr val="0000FF"/>
                </a:solidFill>
              </a:rPr>
              <a:t>y</a:t>
            </a:r>
            <a:r>
              <a:rPr lang="en-US" altLang="zh-CN" dirty="0">
                <a:solidFill>
                  <a:srgbClr val="0000FF"/>
                </a:solidFill>
              </a:rPr>
              <a:t>)∧</a:t>
            </a:r>
            <a:r>
              <a:rPr lang="en-US" altLang="zh-CN" i="1" dirty="0">
                <a:solidFill>
                  <a:srgbClr val="0000FF"/>
                </a:solidFill>
              </a:rPr>
              <a:t>H</a:t>
            </a:r>
            <a:r>
              <a:rPr lang="en-US" altLang="zh-CN" dirty="0">
                <a:solidFill>
                  <a:srgbClr val="0000FF"/>
                </a:solidFill>
              </a:rPr>
              <a:t>(</a:t>
            </a:r>
            <a:r>
              <a:rPr lang="en-US" altLang="zh-CN" i="1" dirty="0">
                <a:solidFill>
                  <a:srgbClr val="0000FF"/>
                </a:solidFill>
              </a:rPr>
              <a:t>z</a:t>
            </a:r>
            <a:r>
              <a:rPr lang="en-US" altLang="zh-CN" dirty="0">
                <a:solidFill>
                  <a:srgbClr val="0000FF"/>
                </a:solidFill>
              </a:rPr>
              <a:t>)→</a:t>
            </a:r>
            <a:r>
              <a:rPr lang="en-US" altLang="zh-CN" i="1" dirty="0">
                <a:solidFill>
                  <a:srgbClr val="0000FF"/>
                </a:solidFill>
              </a:rPr>
              <a:t>L</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i="1" dirty="0">
                <a:solidFill>
                  <a:srgbClr val="0000FF"/>
                </a:solidFill>
              </a:rPr>
              <a:t>y</a:t>
            </a:r>
            <a:r>
              <a:rPr lang="en-US" altLang="zh-CN" dirty="0">
                <a:solidFill>
                  <a:srgbClr val="0000FF"/>
                </a:solidFill>
              </a:rPr>
              <a:t>, </a:t>
            </a:r>
            <a:r>
              <a:rPr lang="en-US" altLang="zh-CN" i="1" dirty="0">
                <a:solidFill>
                  <a:srgbClr val="0000FF"/>
                </a:solidFill>
              </a:rPr>
              <a:t>z</a:t>
            </a:r>
            <a:r>
              <a:rPr lang="en-US" altLang="zh-CN" dirty="0">
                <a:solidFill>
                  <a:srgbClr val="0000FF"/>
                </a:solidFill>
              </a:rPr>
              <a:t>)</a:t>
            </a:r>
            <a:r>
              <a:rPr lang="en-US" altLang="zh-CN" dirty="0">
                <a:solidFill>
                  <a:schemeClr val="tx2"/>
                </a:solidFill>
              </a:rPr>
              <a:t>) </a:t>
            </a:r>
            <a:endParaRPr lang="en-US" altLang="zh-CN" dirty="0">
              <a:solidFill>
                <a:schemeClr val="tx2"/>
              </a:solidFill>
            </a:endParaRPr>
          </a:p>
          <a:p>
            <a:pPr marL="0" lvl="0" indent="0" eaLnBrk="1" hangingPunct="1">
              <a:spcBef>
                <a:spcPct val="25000"/>
              </a:spcBef>
              <a:buClrTx/>
              <a:buNone/>
            </a:pPr>
            <a:r>
              <a:rPr lang="en-US" altLang="zh-CN" dirty="0">
                <a:solidFill>
                  <a:schemeClr val="tx2"/>
                </a:solidFill>
              </a:rPr>
              <a:t> </a:t>
            </a:r>
            <a:r>
              <a:rPr lang="zh-CN" altLang="en-US" dirty="0">
                <a:solidFill>
                  <a:schemeClr val="tx2"/>
                </a:solidFill>
              </a:rPr>
              <a:t>不是前束范式的例子：</a:t>
            </a:r>
            <a:endParaRPr lang="zh-CN" altLang="en-US" dirty="0">
              <a:solidFill>
                <a:schemeClr val="tx2"/>
              </a:solidFill>
            </a:endParaRPr>
          </a:p>
          <a:p>
            <a:pPr marL="0" lvl="0" indent="0" eaLnBrk="1" hangingPunct="1">
              <a:spcBef>
                <a:spcPct val="25000"/>
              </a:spcBef>
              <a:buClrTx/>
              <a:buNone/>
            </a:pPr>
            <a:r>
              <a:rPr lang="zh-CN" altLang="en-US" dirty="0">
                <a:solidFill>
                  <a:schemeClr val="tx2"/>
                </a:solidFill>
              </a:rPr>
              <a:t>	</a:t>
            </a:r>
            <a:r>
              <a:rPr lang="zh-CN" altLang="en-US"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dirty="0">
                <a:solidFill>
                  <a:srgbClr val="FF0000"/>
                </a:solidFill>
                <a:sym typeface="Symbol" panose="05050102010706020507" pitchFamily="18" charset="2"/>
              </a:rPr>
              <a:t></a:t>
            </a:r>
            <a:r>
              <a:rPr lang="en-US" altLang="zh-CN" i="1" dirty="0">
                <a:solidFill>
                  <a:srgbClr val="FF0000"/>
                </a:solidFill>
              </a:rPr>
              <a:t>y </a:t>
            </a:r>
            <a:r>
              <a:rPr lang="en-US" altLang="zh-CN" dirty="0">
                <a:solidFill>
                  <a:srgbClr val="0000FF"/>
                </a:solidFill>
              </a:rPr>
              <a:t>(</a:t>
            </a:r>
            <a:r>
              <a:rPr lang="en-US" altLang="zh-CN" i="1" dirty="0">
                <a:solidFill>
                  <a:srgbClr val="0000FF"/>
                </a:solidFill>
              </a:rPr>
              <a:t>G</a:t>
            </a:r>
            <a:r>
              <a:rPr lang="en-US" altLang="zh-CN" dirty="0">
                <a:solidFill>
                  <a:srgbClr val="0000FF"/>
                </a:solidFill>
              </a:rPr>
              <a:t>(</a:t>
            </a:r>
            <a:r>
              <a:rPr lang="en-US" altLang="zh-CN" i="1" dirty="0">
                <a:solidFill>
                  <a:srgbClr val="0000FF"/>
                </a:solidFill>
              </a:rPr>
              <a:t>y</a:t>
            </a:r>
            <a:r>
              <a:rPr lang="en-US" altLang="zh-CN" dirty="0">
                <a:solidFill>
                  <a:srgbClr val="0000FF"/>
                </a:solidFill>
              </a:rPr>
              <a:t>)∧</a:t>
            </a:r>
            <a:r>
              <a:rPr lang="en-US" altLang="zh-CN" i="1" dirty="0">
                <a:solidFill>
                  <a:srgbClr val="0000FF"/>
                </a:solidFill>
              </a:rPr>
              <a:t>H</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i="1" dirty="0">
                <a:solidFill>
                  <a:srgbClr val="0000FF"/>
                </a:solidFill>
              </a:rPr>
              <a:t>y</a:t>
            </a:r>
            <a:r>
              <a:rPr lang="en-US" altLang="zh-CN" dirty="0">
                <a:solidFill>
                  <a:srgbClr val="0000FF"/>
                </a:solidFill>
              </a:rPr>
              <a:t>)) </a:t>
            </a:r>
            <a:r>
              <a:rPr lang="en-US" altLang="zh-CN" dirty="0">
                <a:solidFill>
                  <a:schemeClr val="tx2"/>
                </a:solidFill>
              </a:rPr>
              <a:t>) </a:t>
            </a:r>
            <a:endParaRPr lang="en-US" altLang="zh-CN" dirty="0">
              <a:solidFill>
                <a:schemeClr val="tx2"/>
              </a:solidFill>
            </a:endParaRPr>
          </a:p>
          <a:p>
            <a:pPr marL="0" lvl="0" indent="0" eaLnBrk="1" hangingPunct="1">
              <a:spcBef>
                <a:spcPct val="25000"/>
              </a:spcBef>
              <a:buClrTx/>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dirty="0">
                <a:solidFill>
                  <a:srgbClr val="FF0000"/>
                </a:solidFill>
                <a:sym typeface="Symbol" panose="05050102010706020507" pitchFamily="18" charset="2"/>
              </a:rPr>
              <a:t></a:t>
            </a:r>
            <a:r>
              <a:rPr lang="en-US" altLang="zh-CN" i="1" dirty="0">
                <a:solidFill>
                  <a:srgbClr val="FF0000"/>
                </a:solidFill>
              </a:rPr>
              <a:t>y </a:t>
            </a:r>
            <a:r>
              <a:rPr lang="en-US" altLang="zh-CN" dirty="0">
                <a:solidFill>
                  <a:srgbClr val="0000FF"/>
                </a:solidFill>
              </a:rPr>
              <a:t>(</a:t>
            </a:r>
            <a:r>
              <a:rPr lang="en-US" altLang="zh-CN" i="1" dirty="0">
                <a:solidFill>
                  <a:srgbClr val="0000FF"/>
                </a:solidFill>
              </a:rPr>
              <a:t>G</a:t>
            </a:r>
            <a:r>
              <a:rPr lang="en-US" altLang="zh-CN" dirty="0">
                <a:solidFill>
                  <a:srgbClr val="0000FF"/>
                </a:solidFill>
              </a:rPr>
              <a:t>(</a:t>
            </a:r>
            <a:r>
              <a:rPr lang="en-US" altLang="zh-CN" i="1" dirty="0">
                <a:solidFill>
                  <a:srgbClr val="0000FF"/>
                </a:solidFill>
              </a:rPr>
              <a:t>y</a:t>
            </a:r>
            <a:r>
              <a:rPr lang="en-US" altLang="zh-CN" dirty="0">
                <a:solidFill>
                  <a:srgbClr val="0000FF"/>
                </a:solidFill>
              </a:rPr>
              <a:t>)→</a:t>
            </a:r>
            <a:r>
              <a:rPr lang="en-US" altLang="zh-CN" i="1" dirty="0">
                <a:solidFill>
                  <a:srgbClr val="0000FF"/>
                </a:solidFill>
              </a:rPr>
              <a:t>H</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i="1" dirty="0">
                <a:solidFill>
                  <a:srgbClr val="0000FF"/>
                </a:solidFill>
              </a:rPr>
              <a:t>y</a:t>
            </a:r>
            <a:r>
              <a:rPr lang="en-US" altLang="zh-CN" dirty="0">
                <a:solidFill>
                  <a:srgbClr val="0000FF"/>
                </a:solidFill>
              </a:rPr>
              <a:t>)) </a:t>
            </a:r>
            <a:r>
              <a:rPr lang="en-US" altLang="zh-CN" dirty="0">
                <a:solidFill>
                  <a:schemeClr val="tx2"/>
                </a:solidFill>
              </a:rPr>
              <a:t>)</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8">
                                            <p:txEl>
                                              <p:charRg st="0" end="9"/>
                                            </p:txEl>
                                          </p:spTgt>
                                        </p:tgtEl>
                                        <p:attrNameLst>
                                          <p:attrName>style.visibility</p:attrName>
                                        </p:attrNameLst>
                                      </p:cBhvr>
                                      <p:to>
                                        <p:strVal val="visible"/>
                                      </p:to>
                                    </p:set>
                                    <p:animEffect transition="in" filter="wipe(left)">
                                      <p:cBhvr>
                                        <p:cTn id="12" dur="500"/>
                                        <p:tgtEl>
                                          <p:spTgt spid="165898">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5898">
                                            <p:txEl>
                                              <p:charRg st="9" end="36"/>
                                            </p:txEl>
                                          </p:spTgt>
                                        </p:tgtEl>
                                        <p:attrNameLst>
                                          <p:attrName>style.visibility</p:attrName>
                                        </p:attrNameLst>
                                      </p:cBhvr>
                                      <p:to>
                                        <p:strVal val="visible"/>
                                      </p:to>
                                    </p:set>
                                    <p:animEffect transition="in" filter="wipe(left)">
                                      <p:cBhvr>
                                        <p:cTn id="17" dur="500"/>
                                        <p:tgtEl>
                                          <p:spTgt spid="165898">
                                            <p:txEl>
                                              <p:charRg st="9" end="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898">
                                            <p:txEl>
                                              <p:charRg st="36" end="73"/>
                                            </p:txEl>
                                          </p:spTgt>
                                        </p:tgtEl>
                                        <p:attrNameLst>
                                          <p:attrName>style.visibility</p:attrName>
                                        </p:attrNameLst>
                                      </p:cBhvr>
                                      <p:to>
                                        <p:strVal val="visible"/>
                                      </p:to>
                                    </p:set>
                                    <p:animEffect transition="in" filter="wipe(left)">
                                      <p:cBhvr>
                                        <p:cTn id="22" dur="500"/>
                                        <p:tgtEl>
                                          <p:spTgt spid="165898">
                                            <p:txEl>
                                              <p:charRg st="36" end="7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5898">
                                            <p:txEl>
                                              <p:charRg st="73" end="85"/>
                                            </p:txEl>
                                          </p:spTgt>
                                        </p:tgtEl>
                                        <p:attrNameLst>
                                          <p:attrName>style.visibility</p:attrName>
                                        </p:attrNameLst>
                                      </p:cBhvr>
                                      <p:to>
                                        <p:strVal val="visible"/>
                                      </p:to>
                                    </p:set>
                                    <p:animEffect transition="in" filter="wipe(left)">
                                      <p:cBhvr>
                                        <p:cTn id="27" dur="500"/>
                                        <p:tgtEl>
                                          <p:spTgt spid="165898">
                                            <p:txEl>
                                              <p:charRg st="73" end="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5898">
                                            <p:txEl>
                                              <p:charRg st="85" end="118"/>
                                            </p:txEl>
                                          </p:spTgt>
                                        </p:tgtEl>
                                        <p:attrNameLst>
                                          <p:attrName>style.visibility</p:attrName>
                                        </p:attrNameLst>
                                      </p:cBhvr>
                                      <p:to>
                                        <p:strVal val="visible"/>
                                      </p:to>
                                    </p:set>
                                    <p:animEffect transition="in" filter="wipe(left)">
                                      <p:cBhvr>
                                        <p:cTn id="32" dur="500"/>
                                        <p:tgtEl>
                                          <p:spTgt spid="165898">
                                            <p:txEl>
                                              <p:charRg st="85" end="1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5898">
                                            <p:txEl>
                                              <p:charRg st="118" end="150"/>
                                            </p:txEl>
                                          </p:spTgt>
                                        </p:tgtEl>
                                        <p:attrNameLst>
                                          <p:attrName>style.visibility</p:attrName>
                                        </p:attrNameLst>
                                      </p:cBhvr>
                                      <p:to>
                                        <p:strVal val="visible"/>
                                      </p:to>
                                    </p:set>
                                    <p:animEffect transition="in" filter="wipe(left)">
                                      <p:cBhvr>
                                        <p:cTn id="37" dur="500"/>
                                        <p:tgtEl>
                                          <p:spTgt spid="165898">
                                            <p:txEl>
                                              <p:charRg st="118"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ln/>
        </p:spPr>
        <p:txBody>
          <a:bodyPr vert="horz" wrap="square" lIns="91440" tIns="45720" rIns="91440" bIns="45720" anchor="ctr"/>
          <a:p>
            <a:pPr eaLnBrk="1" hangingPunct="1"/>
            <a:r>
              <a:rPr lang="zh-CN" altLang="en-US" dirty="0"/>
              <a:t>前束范式存在定理</a:t>
            </a:r>
            <a:endParaRPr lang="zh-CN" altLang="en-US" dirty="0"/>
          </a:p>
        </p:txBody>
      </p:sp>
      <p:grpSp>
        <p:nvGrpSpPr>
          <p:cNvPr id="2" name="Group 9"/>
          <p:cNvGrpSpPr/>
          <p:nvPr/>
        </p:nvGrpSpPr>
        <p:grpSpPr>
          <a:xfrm>
            <a:off x="228600" y="1295400"/>
            <a:ext cx="8534400" cy="1295400"/>
            <a:chOff x="144" y="768"/>
            <a:chExt cx="5376" cy="816"/>
          </a:xfrm>
        </p:grpSpPr>
        <p:sp>
          <p:nvSpPr>
            <p:cNvPr id="166916" name="AutoShape 4"/>
            <p:cNvSpPr>
              <a:spLocks noChangeArrowheads="1"/>
            </p:cNvSpPr>
            <p:nvPr/>
          </p:nvSpPr>
          <p:spPr bwMode="gray">
            <a:xfrm>
              <a:off x="144" y="768"/>
              <a:ext cx="5376" cy="816"/>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7654" name="Text Box 5"/>
            <p:cNvSpPr txBox="1"/>
            <p:nvPr/>
          </p:nvSpPr>
          <p:spPr>
            <a:xfrm>
              <a:off x="1200" y="912"/>
              <a:ext cx="4128" cy="51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eaLnBrk="1" hangingPunct="1">
                <a:spcBef>
                  <a:spcPct val="0"/>
                </a:spcBef>
                <a:buClrTx/>
                <a:buNone/>
              </a:pPr>
              <a:r>
                <a:rPr lang="zh-CN" altLang="en-US" dirty="0">
                  <a:solidFill>
                    <a:srgbClr val="0000FF"/>
                  </a:solidFill>
                </a:rPr>
                <a:t>一阶逻辑中的任何公式都存在与之等值的前束范式。</a:t>
              </a:r>
              <a:endParaRPr lang="en-US" altLang="zh-CN" dirty="0">
                <a:solidFill>
                  <a:srgbClr val="0000FF"/>
                </a:solidFill>
              </a:endParaRPr>
            </a:p>
          </p:txBody>
        </p:sp>
        <p:sp>
          <p:nvSpPr>
            <p:cNvPr id="166918" name="AutoShape 6"/>
            <p:cNvSpPr>
              <a:spLocks noChangeArrowheads="1"/>
            </p:cNvSpPr>
            <p:nvPr/>
          </p:nvSpPr>
          <p:spPr bwMode="gray">
            <a:xfrm>
              <a:off x="288" y="866"/>
              <a:ext cx="712" cy="670"/>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6919" name="Freeform 7"/>
            <p:cNvSpPr/>
            <p:nvPr/>
          </p:nvSpPr>
          <p:spPr bwMode="gray">
            <a:xfrm>
              <a:off x="333" y="909"/>
              <a:ext cx="355" cy="33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6920" name="Text Box 8"/>
            <p:cNvSpPr txBox="1">
              <a:spLocks noChangeArrowheads="1"/>
            </p:cNvSpPr>
            <p:nvPr/>
          </p:nvSpPr>
          <p:spPr bwMode="gray">
            <a:xfrm>
              <a:off x="386" y="914"/>
              <a:ext cx="500" cy="518"/>
            </a:xfrm>
            <a:prstGeom prst="rect">
              <a:avLst/>
            </a:prstGeom>
            <a:noFill/>
            <a:ln w="9525" algn="ctr">
              <a:noFill/>
              <a:miter lim="800000"/>
            </a:ln>
            <a:effectLst/>
          </p:spPr>
          <p:txBody>
            <a:bodyPr wrap="none">
              <a:spAutoFit/>
            </a:bodyPr>
            <a:lstStyle/>
            <a:p>
              <a:pPr marR="0" algn="ctr" defTabSz="914400" eaLnBrk="0" hangingPunct="0">
                <a:buClrTx/>
                <a:buSzTx/>
                <a:buFontTx/>
                <a:buNone/>
                <a:defRPr/>
              </a:pPr>
              <a:r>
                <a:rPr kumimoji="0" lang="zh-CN" altLang="en-US"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定理</a:t>
              </a:r>
              <a:endParaRPr kumimoji="0" lang="zh-CN" altLang="en-US"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endParaRPr>
            </a:p>
            <a:p>
              <a:pPr marR="0" algn="ctr" defTabSz="914400" eaLnBrk="0" hangingPunct="0">
                <a:buClrTx/>
                <a:buSzTx/>
                <a:buFontTx/>
                <a:buNone/>
                <a:defRPr/>
              </a:pPr>
              <a:r>
                <a:rPr kumimoji="0" lang="en-US" altLang="zh-CN"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5.1</a:t>
              </a:r>
              <a:endParaRPr kumimoji="0" lang="en-US" altLang="zh-CN"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endParaRPr>
            </a:p>
          </p:txBody>
        </p:sp>
      </p:grpSp>
      <p:sp>
        <p:nvSpPr>
          <p:cNvPr id="166925" name="Rectangle 13"/>
          <p:cNvSpPr>
            <a:spLocks noGrp="1"/>
          </p:cNvSpPr>
          <p:nvPr>
            <p:ph idx="1"/>
          </p:nvPr>
        </p:nvSpPr>
        <p:spPr>
          <a:xfrm>
            <a:off x="381000" y="3200400"/>
            <a:ext cx="8305800" cy="3081338"/>
          </a:xfrm>
          <a:ln/>
        </p:spPr>
        <p:txBody>
          <a:bodyPr vert="horz" wrap="square" lIns="91440" tIns="45720" rIns="91440" bIns="45720" anchor="t"/>
          <a:p>
            <a:pPr eaLnBrk="1" hangingPunct="1">
              <a:lnSpc>
                <a:spcPct val="120000"/>
              </a:lnSpc>
            </a:pPr>
            <a:r>
              <a:rPr lang="zh-CN" altLang="en-US" dirty="0">
                <a:solidFill>
                  <a:schemeClr val="tx2"/>
                </a:solidFill>
              </a:rPr>
              <a:t>求前束范式的过程，就是</a:t>
            </a:r>
            <a:r>
              <a:rPr lang="zh-CN" altLang="en-US" dirty="0">
                <a:solidFill>
                  <a:srgbClr val="FF0000"/>
                </a:solidFill>
              </a:rPr>
              <a:t>制造量词辖域可以扩大的条件</a:t>
            </a:r>
            <a:r>
              <a:rPr lang="zh-CN" altLang="en-US" dirty="0">
                <a:solidFill>
                  <a:schemeClr val="tx2"/>
                </a:solidFill>
              </a:rPr>
              <a:t>，</a:t>
            </a:r>
            <a:r>
              <a:rPr lang="zh-CN" altLang="en-US" dirty="0">
                <a:solidFill>
                  <a:srgbClr val="FF0000"/>
                </a:solidFill>
              </a:rPr>
              <a:t>进行量词辖域扩大</a:t>
            </a:r>
            <a:r>
              <a:rPr lang="zh-CN" altLang="en-US" dirty="0">
                <a:solidFill>
                  <a:schemeClr val="tx2"/>
                </a:solidFill>
              </a:rPr>
              <a:t>。</a:t>
            </a:r>
            <a:endParaRPr lang="zh-CN" altLang="en-US" dirty="0">
              <a:solidFill>
                <a:schemeClr val="tx2"/>
              </a:solidFill>
            </a:endParaRPr>
          </a:p>
          <a:p>
            <a:pPr eaLnBrk="1" hangingPunct="1">
              <a:lnSpc>
                <a:spcPct val="120000"/>
              </a:lnSpc>
            </a:pPr>
            <a:r>
              <a:rPr lang="zh-CN" altLang="en-US" dirty="0">
                <a:solidFill>
                  <a:schemeClr val="tx2"/>
                </a:solidFill>
              </a:rPr>
              <a:t>任何公式的前束范式都是存在的，但一般说来，并不唯一。</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25">
                                            <p:txEl>
                                              <p:charRg st="0" end="35"/>
                                            </p:txEl>
                                          </p:spTgt>
                                        </p:tgtEl>
                                        <p:attrNameLst>
                                          <p:attrName>style.visibility</p:attrName>
                                        </p:attrNameLst>
                                      </p:cBhvr>
                                      <p:to>
                                        <p:strVal val="visible"/>
                                      </p:to>
                                    </p:set>
                                    <p:animEffect transition="in" filter="wipe(left)">
                                      <p:cBhvr>
                                        <p:cTn id="12" dur="500"/>
                                        <p:tgtEl>
                                          <p:spTgt spid="166925">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6925">
                                            <p:txEl>
                                              <p:charRg st="35" end="62"/>
                                            </p:txEl>
                                          </p:spTgt>
                                        </p:tgtEl>
                                        <p:attrNameLst>
                                          <p:attrName>style.visibility</p:attrName>
                                        </p:attrNameLst>
                                      </p:cBhvr>
                                      <p:to>
                                        <p:strVal val="visible"/>
                                      </p:to>
                                    </p:set>
                                    <p:animEffect transition="in" filter="wipe(left)">
                                      <p:cBhvr>
                                        <p:cTn id="17" dur="500"/>
                                        <p:tgtEl>
                                          <p:spTgt spid="166925">
                                            <p:txEl>
                                              <p:charRg st="35"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ln/>
        </p:spPr>
        <p:txBody>
          <a:bodyPr vert="horz" wrap="square" lIns="91440" tIns="45720" rIns="91440" bIns="45720" anchor="ctr"/>
          <a:p>
            <a:pPr eaLnBrk="1" hangingPunct="1"/>
            <a:r>
              <a:rPr lang="zh-CN" altLang="en-US" dirty="0">
                <a:solidFill>
                  <a:schemeClr val="tx2"/>
                </a:solidFill>
              </a:rPr>
              <a:t>前束范式</a:t>
            </a:r>
            <a:endParaRPr lang="en-US" altLang="zh-CN" dirty="0">
              <a:solidFill>
                <a:schemeClr val="tx2"/>
              </a:solidFill>
            </a:endParaRPr>
          </a:p>
        </p:txBody>
      </p:sp>
      <p:sp>
        <p:nvSpPr>
          <p:cNvPr id="167939" name="Rectangle 3"/>
          <p:cNvSpPr>
            <a:spLocks noGrp="1"/>
          </p:cNvSpPr>
          <p:nvPr>
            <p:ph idx="1"/>
          </p:nvPr>
        </p:nvSpPr>
        <p:spPr>
          <a:xfrm>
            <a:off x="457200" y="1176338"/>
            <a:ext cx="8229600" cy="5300662"/>
          </a:xfrm>
          <a:ln/>
        </p:spPr>
        <p:txBody>
          <a:bodyPr vert="horz" wrap="square" lIns="91440" tIns="45720" rIns="91440" bIns="45720" anchor="t"/>
          <a:p>
            <a:pPr eaLnBrk="1" hangingPunct="1">
              <a:lnSpc>
                <a:spcPct val="110000"/>
              </a:lnSpc>
            </a:pPr>
            <a:r>
              <a:rPr lang="zh-CN" altLang="en-US" dirty="0">
                <a:solidFill>
                  <a:schemeClr val="tx2"/>
                </a:solidFill>
              </a:rPr>
              <a:t>利用一阶逻辑等值式以及三条变换规则（置换规则、换名规则、代替规则）就可以求出与公式等值的前束范式，或所谓公式的前束范式。</a:t>
            </a:r>
            <a:endParaRPr lang="zh-CN" altLang="en-US" dirty="0">
              <a:solidFill>
                <a:schemeClr val="tx2"/>
              </a:solidFill>
            </a:endParaRPr>
          </a:p>
          <a:p>
            <a:pPr eaLnBrk="1" hangingPunct="1">
              <a:lnSpc>
                <a:spcPct val="110000"/>
              </a:lnSpc>
            </a:pPr>
            <a:r>
              <a:rPr lang="zh-CN" altLang="en-US" dirty="0">
                <a:solidFill>
                  <a:schemeClr val="tx2"/>
                </a:solidFill>
              </a:rPr>
              <a:t>利用量词转化公式，把否定深入到指导变元的后面。 </a:t>
            </a:r>
            <a:br>
              <a:rPr lang="zh-CN" altLang="en-US" dirty="0">
                <a:solidFill>
                  <a:srgbClr val="0000FF"/>
                </a:solidFill>
              </a:rPr>
            </a:br>
            <a:r>
              <a:rPr lang="zh-CN" altLang="en-US" dirty="0">
                <a:solidFill>
                  <a:srgbClr val="0000FF"/>
                </a:solidFill>
              </a:rPr>
              <a:t>		┐</a:t>
            </a:r>
            <a:r>
              <a:rPr lang="zh-CN" altLang="en-US" dirty="0">
                <a:solidFill>
                  <a:srgbClr val="0000FF"/>
                </a:solidFill>
                <a:sym typeface="Symbol" panose="05050102010706020507" pitchFamily="18" charset="2"/>
              </a:rPr>
              <a:t></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br>
              <a:rPr lang="en-US" altLang="zh-CN" dirty="0">
                <a:solidFill>
                  <a:srgbClr val="0000FF"/>
                </a:solidFill>
              </a:rPr>
            </a:b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endParaRPr lang="en-US" altLang="zh-CN" dirty="0">
              <a:solidFill>
                <a:srgbClr val="0000FF"/>
              </a:solidFill>
            </a:endParaRPr>
          </a:p>
          <a:p>
            <a:pPr eaLnBrk="1" hangingPunct="1">
              <a:lnSpc>
                <a:spcPct val="110000"/>
              </a:lnSpc>
            </a:pPr>
            <a:r>
              <a:rPr lang="zh-CN" altLang="en-US" dirty="0">
                <a:solidFill>
                  <a:schemeClr val="tx2"/>
                </a:solidFill>
              </a:rPr>
              <a:t>利用 	</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br>
              <a:rPr lang="en-US" altLang="zh-CN" i="1" dirty="0">
                <a:solidFill>
                  <a:srgbClr val="0000FF"/>
                </a:solidFill>
              </a:rPr>
            </a:br>
            <a:r>
              <a:rPr lang="zh-CN" altLang="en-US" dirty="0">
                <a:solidFill>
                  <a:schemeClr val="tx2"/>
                </a:solidFill>
              </a:rPr>
              <a:t>和     	</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br>
              <a:rPr lang="en-US" altLang="zh-CN" i="1" dirty="0">
                <a:solidFill>
                  <a:srgbClr val="0000FF"/>
                </a:solidFill>
              </a:rPr>
            </a:br>
            <a:r>
              <a:rPr lang="zh-CN" altLang="en-US" dirty="0">
                <a:solidFill>
                  <a:schemeClr val="tx2"/>
                </a:solidFill>
              </a:rPr>
              <a:t>把量词移到全式的最前面，这样便得到前束范式。</a:t>
            </a:r>
            <a:endParaRPr lang="zh-CN" altLang="en-US" dirty="0">
              <a:solidFill>
                <a:schemeClr val="tx2"/>
              </a:solidFill>
            </a:endParaRPr>
          </a:p>
          <a:p>
            <a:pPr eaLnBrk="1" hangingPunct="1">
              <a:lnSpc>
                <a:spcPct val="110000"/>
              </a:lnSpc>
            </a:pPr>
            <a:r>
              <a:rPr lang="zh-CN" altLang="en-US" dirty="0">
                <a:solidFill>
                  <a:schemeClr val="tx2"/>
                </a:solidFill>
              </a:rPr>
              <a:t>其他可用的公式</a:t>
            </a:r>
            <a:endParaRPr lang="zh-CN" altLang="en-US" dirty="0">
              <a:solidFill>
                <a:schemeClr val="tx2"/>
              </a:solidFill>
            </a:endParaRPr>
          </a:p>
          <a:p>
            <a:pPr eaLnBrk="1" hangingPunct="1">
              <a:buNone/>
            </a:pPr>
            <a:r>
              <a:rPr lang="en-US" altLang="zh-CN" dirty="0">
                <a:solidFill>
                  <a:schemeClr val="tx2"/>
                </a:solidFill>
              </a:rPr>
              <a:t>	(1) </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dirty="0">
                <a:solidFill>
                  <a:srgbClr val="0000FF"/>
                </a:solidFill>
                <a:sym typeface="Symbol" panose="05050102010706020507" pitchFamily="18" charset="2"/>
              </a:rPr>
              <a:t></a:t>
            </a:r>
            <a:r>
              <a:rPr lang="en-US" altLang="zh-CN" i="1" dirty="0">
                <a:solidFill>
                  <a:srgbClr val="0000FF"/>
                </a:solidFill>
              </a:rPr>
              <a:t>xB</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endParaRPr lang="en-US" altLang="zh-CN" dirty="0">
              <a:solidFill>
                <a:srgbClr val="0000FF"/>
              </a:solidFill>
            </a:endParaRPr>
          </a:p>
          <a:p>
            <a:pPr eaLnBrk="1" hangingPunct="1">
              <a:buNone/>
            </a:pPr>
            <a:r>
              <a:rPr lang="en-US" altLang="zh-CN" dirty="0">
                <a:solidFill>
                  <a:schemeClr val="tx2"/>
                </a:solidFill>
              </a:rPr>
              <a:t>	(2) </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i="1" dirty="0">
                <a:solidFill>
                  <a:srgbClr val="0000FF"/>
                </a:solidFill>
              </a:rPr>
              <a:t>xB</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7939">
                                            <p:txEl>
                                              <p:charRg st="0" end="61"/>
                                            </p:txEl>
                                          </p:spTgt>
                                        </p:tgtEl>
                                        <p:attrNameLst>
                                          <p:attrName>style.visibility</p:attrName>
                                        </p:attrNameLst>
                                      </p:cBhvr>
                                      <p:to>
                                        <p:strVal val="visible"/>
                                      </p:to>
                                    </p:set>
                                    <p:animEffect transition="in" filter="wipe(up)">
                                      <p:cBhvr>
                                        <p:cTn id="7" dur="500"/>
                                        <p:tgtEl>
                                          <p:spTgt spid="167939">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7939">
                                            <p:txEl>
                                              <p:charRg st="61" end="126"/>
                                            </p:txEl>
                                          </p:spTgt>
                                        </p:tgtEl>
                                        <p:attrNameLst>
                                          <p:attrName>style.visibility</p:attrName>
                                        </p:attrNameLst>
                                      </p:cBhvr>
                                      <p:to>
                                        <p:strVal val="visible"/>
                                      </p:to>
                                    </p:set>
                                    <p:animEffect transition="in" filter="wipe(up)">
                                      <p:cBhvr>
                                        <p:cTn id="12" dur="500"/>
                                        <p:tgtEl>
                                          <p:spTgt spid="167939">
                                            <p:txEl>
                                              <p:charRg st="61" end="1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7939">
                                            <p:txEl>
                                              <p:charRg st="126" end="204"/>
                                            </p:txEl>
                                          </p:spTgt>
                                        </p:tgtEl>
                                        <p:attrNameLst>
                                          <p:attrName>style.visibility</p:attrName>
                                        </p:attrNameLst>
                                      </p:cBhvr>
                                      <p:to>
                                        <p:strVal val="visible"/>
                                      </p:to>
                                    </p:set>
                                    <p:animEffect transition="in" filter="wipe(up)">
                                      <p:cBhvr>
                                        <p:cTn id="17" dur="500"/>
                                        <p:tgtEl>
                                          <p:spTgt spid="167939">
                                            <p:txEl>
                                              <p:charRg st="126" end="2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7939">
                                            <p:txEl>
                                              <p:charRg st="204" end="212"/>
                                            </p:txEl>
                                          </p:spTgt>
                                        </p:tgtEl>
                                        <p:attrNameLst>
                                          <p:attrName>style.visibility</p:attrName>
                                        </p:attrNameLst>
                                      </p:cBhvr>
                                      <p:to>
                                        <p:strVal val="visible"/>
                                      </p:to>
                                    </p:set>
                                    <p:animEffect transition="in" filter="wipe(up)">
                                      <p:cBhvr>
                                        <p:cTn id="22" dur="500"/>
                                        <p:tgtEl>
                                          <p:spTgt spid="167939">
                                            <p:txEl>
                                              <p:charRg st="204" end="2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7939">
                                            <p:txEl>
                                              <p:charRg st="212" end="247"/>
                                            </p:txEl>
                                          </p:spTgt>
                                        </p:tgtEl>
                                        <p:attrNameLst>
                                          <p:attrName>style.visibility</p:attrName>
                                        </p:attrNameLst>
                                      </p:cBhvr>
                                      <p:to>
                                        <p:strVal val="visible"/>
                                      </p:to>
                                    </p:set>
                                    <p:animEffect transition="in" filter="wipe(up)">
                                      <p:cBhvr>
                                        <p:cTn id="27" dur="500"/>
                                        <p:tgtEl>
                                          <p:spTgt spid="167939">
                                            <p:txEl>
                                              <p:charRg st="212" end="24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7939">
                                            <p:txEl>
                                              <p:charRg st="247" end="283"/>
                                            </p:txEl>
                                          </p:spTgt>
                                        </p:tgtEl>
                                        <p:attrNameLst>
                                          <p:attrName>style.visibility</p:attrName>
                                        </p:attrNameLst>
                                      </p:cBhvr>
                                      <p:to>
                                        <p:strVal val="visible"/>
                                      </p:to>
                                    </p:set>
                                    <p:animEffect transition="in" filter="wipe(up)">
                                      <p:cBhvr>
                                        <p:cTn id="32" dur="500"/>
                                        <p:tgtEl>
                                          <p:spTgt spid="167939">
                                            <p:txEl>
                                              <p:charRg st="247" end="2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5.6 </a:t>
            </a:r>
            <a:r>
              <a:rPr lang="zh-CN" altLang="en-US" dirty="0"/>
              <a:t>求公式的前束范式</a:t>
            </a:r>
            <a:endParaRPr lang="zh-CN" altLang="en-US" dirty="0"/>
          </a:p>
        </p:txBody>
      </p:sp>
      <p:sp>
        <p:nvSpPr>
          <p:cNvPr id="156675" name="Rectangle 3"/>
          <p:cNvSpPr>
            <a:spLocks noGrp="1"/>
          </p:cNvSpPr>
          <p:nvPr>
            <p:ph idx="1"/>
          </p:nvPr>
        </p:nvSpPr>
        <p:spPr>
          <a:ln/>
        </p:spPr>
        <p:txBody>
          <a:bodyPr vert="horz" wrap="square" lIns="91440" tIns="45720" rIns="91440" bIns="45720" anchor="t"/>
          <a:p>
            <a:pPr algn="just" eaLnBrk="1" hangingPunct="1">
              <a:buNone/>
            </a:pPr>
            <a:r>
              <a:rPr lang="zh-CN" altLang="en-US" dirty="0">
                <a:solidFill>
                  <a:srgbClr val="0000FF"/>
                </a:solidFill>
              </a:rPr>
              <a:t>（</a:t>
            </a:r>
            <a:r>
              <a:rPr lang="en-US" altLang="zh-CN" dirty="0">
                <a:solidFill>
                  <a:srgbClr val="0000FF"/>
                </a:solidFill>
              </a:rPr>
              <a:t>1</a:t>
            </a:r>
            <a:r>
              <a:rPr lang="zh-CN" altLang="en-US" dirty="0">
                <a:solidFill>
                  <a:srgbClr val="0000FF"/>
                </a:solidFill>
              </a:rPr>
              <a:t>） </a:t>
            </a:r>
            <a:r>
              <a:rPr lang="zh-CN" altLang="en-US" dirty="0">
                <a:solidFill>
                  <a:srgbClr val="0000FF"/>
                </a:solidFill>
                <a:sym typeface="Symbol" panose="05050102010706020507" pitchFamily="18" charset="2"/>
              </a:rPr>
              <a:t></a:t>
            </a:r>
            <a:r>
              <a:rPr lang="en-US" altLang="zh-CN" i="1" dirty="0">
                <a:solidFill>
                  <a:srgbClr val="0000FF"/>
                </a:solidFill>
              </a:rPr>
              <a:t>x F</a:t>
            </a:r>
            <a:r>
              <a:rPr lang="en-US" altLang="zh-CN" dirty="0">
                <a:solidFill>
                  <a:srgbClr val="0000FF"/>
                </a:solidFill>
              </a:rPr>
              <a:t>(</a:t>
            </a:r>
            <a:r>
              <a:rPr lang="en-US" altLang="zh-CN" i="1" dirty="0">
                <a:solidFill>
                  <a:srgbClr val="0000FF"/>
                </a:solidFill>
              </a:rPr>
              <a:t>x</a:t>
            </a:r>
            <a:r>
              <a:rPr lang="en-US" altLang="zh-CN" dirty="0">
                <a:solidFill>
                  <a:srgbClr val="0000FF"/>
                </a:solidFill>
              </a:rPr>
              <a:t>) ∧ ┐</a:t>
            </a:r>
            <a:r>
              <a:rPr lang="en-US" altLang="zh-CN" dirty="0">
                <a:solidFill>
                  <a:srgbClr val="0000FF"/>
                </a:solidFill>
                <a:sym typeface="Symbol" panose="05050102010706020507" pitchFamily="18" charset="2"/>
              </a:rPr>
              <a:t></a:t>
            </a:r>
            <a:r>
              <a:rPr lang="en-US" altLang="zh-CN" i="1" dirty="0">
                <a:solidFill>
                  <a:srgbClr val="FF0000"/>
                </a:solidFill>
              </a:rPr>
              <a:t>x</a:t>
            </a:r>
            <a:r>
              <a:rPr lang="en-US" altLang="zh-CN" i="1" dirty="0">
                <a:solidFill>
                  <a:srgbClr val="0000FF"/>
                </a:solidFill>
              </a:rPr>
              <a:t> G</a:t>
            </a:r>
            <a:r>
              <a:rPr lang="en-US" altLang="zh-CN" dirty="0">
                <a:solidFill>
                  <a:srgbClr val="0000FF"/>
                </a:solidFill>
              </a:rPr>
              <a:t>(</a:t>
            </a:r>
            <a:r>
              <a:rPr lang="en-US" altLang="zh-CN" i="1" dirty="0">
                <a:solidFill>
                  <a:srgbClr val="FF0000"/>
                </a:solidFill>
              </a:rPr>
              <a:t>x</a:t>
            </a:r>
            <a:r>
              <a:rPr lang="en-US" altLang="zh-CN" dirty="0">
                <a:solidFill>
                  <a:srgbClr val="0000FF"/>
                </a:solidFill>
              </a:rPr>
              <a:t>)</a:t>
            </a:r>
            <a:endParaRPr lang="en-US" altLang="zh-CN" dirty="0">
              <a:solidFill>
                <a:srgbClr val="0000FF"/>
              </a:solidFill>
            </a:endParaRPr>
          </a:p>
          <a:p>
            <a:pPr algn="just"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 F</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dirty="0">
                <a:solidFill>
                  <a:srgbClr val="FF0000"/>
                </a:solidFill>
              </a:rPr>
              <a:t>┐</a:t>
            </a:r>
            <a:r>
              <a:rPr lang="en-US" altLang="zh-CN" dirty="0">
                <a:solidFill>
                  <a:schemeClr val="tx2"/>
                </a:solidFill>
                <a:sym typeface="Symbol" panose="05050102010706020507" pitchFamily="18" charset="2"/>
              </a:rPr>
              <a:t></a:t>
            </a:r>
            <a:r>
              <a:rPr lang="en-US" altLang="zh-CN" i="1" dirty="0">
                <a:solidFill>
                  <a:schemeClr val="tx2"/>
                </a:solidFill>
              </a:rPr>
              <a:t>y G</a:t>
            </a:r>
            <a:r>
              <a:rPr lang="en-US" altLang="zh-CN" dirty="0">
                <a:solidFill>
                  <a:schemeClr val="tx2"/>
                </a:solidFill>
              </a:rPr>
              <a:t>(</a:t>
            </a:r>
            <a:r>
              <a:rPr lang="en-US" altLang="zh-CN" i="1" dirty="0">
                <a:solidFill>
                  <a:schemeClr val="tx2"/>
                </a:solidFill>
              </a:rPr>
              <a:t>y</a:t>
            </a:r>
            <a:r>
              <a:rPr lang="en-US" altLang="zh-CN" dirty="0">
                <a:solidFill>
                  <a:schemeClr val="tx2"/>
                </a:solidFill>
              </a:rPr>
              <a:t>)   		(</a:t>
            </a:r>
            <a:r>
              <a:rPr lang="zh-CN" altLang="en-US" dirty="0">
                <a:solidFill>
                  <a:schemeClr val="tx2"/>
                </a:solidFill>
              </a:rPr>
              <a:t>换名规则</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rgbClr val="FF0000"/>
                </a:solidFill>
                <a:sym typeface="Symbol" panose="05050102010706020507" pitchFamily="18" charset="2"/>
              </a:rPr>
              <a:t></a:t>
            </a:r>
            <a:r>
              <a:rPr lang="en-US" altLang="zh-CN" i="1" dirty="0">
                <a:solidFill>
                  <a:srgbClr val="FF0000"/>
                </a:solidFill>
              </a:rPr>
              <a:t>x</a:t>
            </a:r>
            <a:r>
              <a:rPr lang="en-US" altLang="zh-CN" i="1" dirty="0">
                <a:solidFill>
                  <a:schemeClr val="tx2"/>
                </a:solidFill>
              </a:rPr>
              <a:t> F</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dirty="0">
                <a:solidFill>
                  <a:srgbClr val="0000FF"/>
                </a:solidFill>
                <a:sym typeface="Symbol" panose="05050102010706020507" pitchFamily="18" charset="2"/>
              </a:rPr>
              <a:t></a:t>
            </a:r>
            <a:r>
              <a:rPr lang="en-US" altLang="zh-CN" i="1" dirty="0">
                <a:solidFill>
                  <a:srgbClr val="0000FF"/>
                </a:solidFill>
              </a:rPr>
              <a:t>y </a:t>
            </a:r>
            <a:r>
              <a:rPr lang="en-US" altLang="zh-CN" dirty="0">
                <a:solidFill>
                  <a:srgbClr val="0000FF"/>
                </a:solidFill>
              </a:rPr>
              <a:t>┐G(</a:t>
            </a:r>
            <a:r>
              <a:rPr lang="en-US" altLang="zh-CN" i="1" dirty="0">
                <a:solidFill>
                  <a:srgbClr val="0000FF"/>
                </a:solidFill>
              </a:rPr>
              <a:t>y</a:t>
            </a:r>
            <a:r>
              <a:rPr lang="en-US" altLang="zh-CN" dirty="0">
                <a:solidFill>
                  <a:srgbClr val="0000FF"/>
                </a:solidFill>
              </a:rPr>
              <a:t>)</a:t>
            </a:r>
            <a:r>
              <a:rPr lang="en-US" altLang="zh-CN" dirty="0">
                <a:solidFill>
                  <a:schemeClr val="tx2"/>
                </a:solidFill>
              </a:rPr>
              <a:t>   		((5.2)</a:t>
            </a:r>
            <a:r>
              <a:rPr lang="zh-CN" altLang="en-US" dirty="0">
                <a:solidFill>
                  <a:schemeClr val="tx2"/>
                </a:solidFill>
              </a:rPr>
              <a:t>第二式</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a:t>
            </a:r>
            <a:r>
              <a:rPr lang="en-US" altLang="zh-CN" i="1" dirty="0">
                <a:solidFill>
                  <a:srgbClr val="0000FF"/>
                </a:solidFill>
              </a:rPr>
              <a:t>F</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dirty="0">
                <a:solidFill>
                  <a:schemeClr val="tx2"/>
                </a:solidFill>
              </a:rPr>
              <a:t> ∧ </a:t>
            </a:r>
            <a:r>
              <a:rPr lang="en-US" altLang="zh-CN" dirty="0">
                <a:solidFill>
                  <a:srgbClr val="FF0000"/>
                </a:solidFill>
                <a:sym typeface="Symbol" panose="05050102010706020507" pitchFamily="18" charset="2"/>
              </a:rPr>
              <a:t></a:t>
            </a:r>
            <a:r>
              <a:rPr lang="en-US" altLang="zh-CN" i="1" dirty="0">
                <a:solidFill>
                  <a:srgbClr val="FF0000"/>
                </a:solidFill>
              </a:rPr>
              <a:t>y</a:t>
            </a:r>
            <a:r>
              <a:rPr lang="en-US" altLang="zh-CN" i="1" dirty="0">
                <a:solidFill>
                  <a:schemeClr val="tx2"/>
                </a:solidFill>
              </a:rPr>
              <a:t> </a:t>
            </a:r>
            <a:r>
              <a:rPr lang="en-US" altLang="zh-CN" dirty="0">
                <a:solidFill>
                  <a:schemeClr val="tx2"/>
                </a:solidFill>
              </a:rPr>
              <a:t>┐</a:t>
            </a:r>
            <a:r>
              <a:rPr lang="en-US" altLang="zh-CN" i="1" dirty="0">
                <a:solidFill>
                  <a:schemeClr val="tx2"/>
                </a:solidFill>
              </a:rPr>
              <a:t>G</a:t>
            </a:r>
            <a:r>
              <a:rPr lang="en-US" altLang="zh-CN" dirty="0">
                <a:solidFill>
                  <a:schemeClr val="tx2"/>
                </a:solidFill>
              </a:rPr>
              <a:t>(</a:t>
            </a:r>
            <a:r>
              <a:rPr lang="en-US" altLang="zh-CN" i="1" dirty="0">
                <a:solidFill>
                  <a:schemeClr val="tx2"/>
                </a:solidFill>
              </a:rPr>
              <a:t>y</a:t>
            </a:r>
            <a:r>
              <a:rPr lang="en-US" altLang="zh-CN" dirty="0">
                <a:solidFill>
                  <a:schemeClr val="tx2"/>
                </a:solidFill>
              </a:rPr>
              <a:t>)) 		((5.3)</a:t>
            </a:r>
            <a:r>
              <a:rPr lang="zh-CN" altLang="en-US" dirty="0">
                <a:solidFill>
                  <a:schemeClr val="tx2"/>
                </a:solidFill>
              </a:rPr>
              <a:t>第二式</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rPr>
              <a:t> (</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i="1" dirty="0">
                <a:solidFill>
                  <a:schemeClr val="tx2"/>
                </a:solidFill>
              </a:rPr>
              <a:t>G</a:t>
            </a:r>
            <a:r>
              <a:rPr lang="en-US" altLang="zh-CN" dirty="0">
                <a:solidFill>
                  <a:schemeClr val="tx2"/>
                </a:solidFill>
              </a:rPr>
              <a:t>(</a:t>
            </a:r>
            <a:r>
              <a:rPr lang="en-US" altLang="zh-CN" i="1" dirty="0">
                <a:solidFill>
                  <a:schemeClr val="tx2"/>
                </a:solidFill>
              </a:rPr>
              <a:t>y</a:t>
            </a:r>
            <a:r>
              <a:rPr lang="en-US" altLang="zh-CN" dirty="0">
                <a:solidFill>
                  <a:schemeClr val="tx2"/>
                </a:solidFill>
              </a:rPr>
              <a:t>)) 		((5.3)</a:t>
            </a:r>
            <a:r>
              <a:rPr lang="zh-CN" altLang="en-US" dirty="0">
                <a:solidFill>
                  <a:schemeClr val="tx2"/>
                </a:solidFill>
              </a:rPr>
              <a:t>第二式</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rPr>
              <a:t>	</a:t>
            </a:r>
            <a:r>
              <a:rPr lang="zh-CN" altLang="en-US" dirty="0">
                <a:solidFill>
                  <a:schemeClr val="tx2"/>
                </a:solidFill>
              </a:rPr>
              <a:t>（	</a:t>
            </a:r>
            <a:r>
              <a:rPr lang="zh-CN" altLang="en-US" dirty="0">
                <a:solidFill>
                  <a:schemeClr val="tx2"/>
                </a:solidFill>
                <a:sym typeface="Symbol" panose="05050102010706020507" pitchFamily="18" charset="2"/>
              </a:rPr>
              <a:t></a:t>
            </a:r>
            <a:r>
              <a:rPr lang="zh-CN" altLang="en-US" dirty="0">
                <a:solidFill>
                  <a:schemeClr val="tx2"/>
                </a:solidFill>
              </a:rPr>
              <a:t> </a:t>
            </a:r>
            <a:r>
              <a:rPr lang="zh-CN" altLang="en-US"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i="1" dirty="0">
                <a:solidFill>
                  <a:schemeClr val="tx2"/>
                </a:solidFill>
              </a:rPr>
              <a:t>G</a:t>
            </a:r>
            <a:r>
              <a:rPr lang="en-US" altLang="zh-CN" dirty="0">
                <a:solidFill>
                  <a:schemeClr val="tx2"/>
                </a:solidFill>
              </a:rPr>
              <a:t>(</a:t>
            </a:r>
            <a:r>
              <a:rPr lang="en-US" altLang="zh-CN" i="1" dirty="0">
                <a:solidFill>
                  <a:schemeClr val="tx2"/>
                </a:solidFill>
              </a:rPr>
              <a:t>y</a:t>
            </a:r>
            <a:r>
              <a:rPr lang="en-US" altLang="zh-CN" dirty="0">
                <a:solidFill>
                  <a:schemeClr val="tx2"/>
                </a:solidFill>
              </a:rPr>
              <a:t>)) </a:t>
            </a:r>
            <a:r>
              <a:rPr lang="zh-CN" altLang="en-US" dirty="0">
                <a:solidFill>
                  <a:schemeClr val="tx2"/>
                </a:solidFill>
              </a:rPr>
              <a:t>）</a:t>
            </a:r>
            <a:endParaRPr lang="zh-CN" altLang="en-US" dirty="0">
              <a:solidFill>
                <a:schemeClr val="tx2"/>
              </a:solidFill>
            </a:endParaRPr>
          </a:p>
          <a:p>
            <a:pPr algn="just" eaLnBrk="1" hangingPunct="1">
              <a:buNone/>
            </a:pPr>
            <a:r>
              <a:rPr lang="zh-CN" altLang="en-US" dirty="0">
                <a:solidFill>
                  <a:schemeClr val="tx2"/>
                </a:solidFill>
              </a:rPr>
              <a:t>或者</a:t>
            </a:r>
            <a:r>
              <a:rPr lang="zh-CN" altLang="en-US" dirty="0">
                <a:solidFill>
                  <a:srgbClr val="0000FF"/>
                </a:solidFill>
              </a:rPr>
              <a:t>	</a:t>
            </a:r>
            <a:r>
              <a:rPr lang="zh-CN" altLang="en-US" dirty="0">
                <a:solidFill>
                  <a:srgbClr val="0000FF"/>
                </a:solidFill>
                <a:sym typeface="Symbol" panose="05050102010706020507" pitchFamily="18" charset="2"/>
              </a:rPr>
              <a:t></a:t>
            </a:r>
            <a:r>
              <a:rPr lang="en-US" altLang="zh-CN" i="1" dirty="0">
                <a:solidFill>
                  <a:srgbClr val="0000FF"/>
                </a:solidFill>
              </a:rPr>
              <a:t>x F</a:t>
            </a:r>
            <a:r>
              <a:rPr lang="en-US" altLang="zh-CN" dirty="0">
                <a:solidFill>
                  <a:srgbClr val="0000FF"/>
                </a:solidFill>
              </a:rPr>
              <a:t>(</a:t>
            </a:r>
            <a:r>
              <a:rPr lang="en-US" altLang="zh-CN" i="1" dirty="0">
                <a:solidFill>
                  <a:srgbClr val="0000FF"/>
                </a:solidFill>
              </a:rPr>
              <a:t>x</a:t>
            </a:r>
            <a:r>
              <a:rPr lang="en-US" altLang="zh-CN" dirty="0">
                <a:solidFill>
                  <a:srgbClr val="0000FF"/>
                </a:solidFill>
              </a:rPr>
              <a:t>) ∧ </a:t>
            </a:r>
            <a:r>
              <a:rPr lang="en-US" altLang="zh-CN" dirty="0">
                <a:solidFill>
                  <a:srgbClr val="FF0000"/>
                </a:solidFill>
              </a:rPr>
              <a:t>┐</a:t>
            </a:r>
            <a:r>
              <a:rPr lang="en-US" altLang="zh-CN" dirty="0">
                <a:solidFill>
                  <a:srgbClr val="FF0000"/>
                </a:solidFill>
                <a:sym typeface="Symbol" panose="05050102010706020507" pitchFamily="18" charset="2"/>
              </a:rPr>
              <a:t></a:t>
            </a:r>
            <a:r>
              <a:rPr lang="en-US" altLang="zh-CN" i="1" dirty="0">
                <a:solidFill>
                  <a:srgbClr val="FF0000"/>
                </a:solidFill>
              </a:rPr>
              <a:t>x</a:t>
            </a:r>
            <a:r>
              <a:rPr lang="en-US" altLang="zh-CN" i="1" dirty="0">
                <a:solidFill>
                  <a:srgbClr val="0000FF"/>
                </a:solidFill>
              </a:rPr>
              <a:t> G</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rgbClr val="FF0000"/>
                </a:solidFill>
                <a:sym typeface="Symbol" panose="05050102010706020507" pitchFamily="18" charset="2"/>
              </a:rPr>
              <a:t></a:t>
            </a:r>
            <a:r>
              <a:rPr lang="en-US" altLang="zh-CN" i="1" dirty="0">
                <a:solidFill>
                  <a:srgbClr val="FF0000"/>
                </a:solidFill>
              </a:rPr>
              <a:t>x</a:t>
            </a:r>
            <a:r>
              <a:rPr lang="en-US" altLang="zh-CN" i="1" dirty="0">
                <a:solidFill>
                  <a:schemeClr val="tx2"/>
                </a:solidFill>
              </a:rPr>
              <a:t> F</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en-US" altLang="zh-CN" dirty="0">
                <a:solidFill>
                  <a:srgbClr val="0000FF"/>
                </a:solidFill>
              </a:rPr>
              <a:t>∧</a:t>
            </a:r>
            <a:r>
              <a:rPr lang="en-US" altLang="zh-CN" dirty="0">
                <a:solidFill>
                  <a:schemeClr val="tx2"/>
                </a:solidFill>
              </a:rPr>
              <a:t> </a:t>
            </a:r>
            <a:r>
              <a:rPr lang="en-US" altLang="zh-CN" dirty="0">
                <a:solidFill>
                  <a:srgbClr val="FF0000"/>
                </a:solidFill>
                <a:sym typeface="Symbol" panose="05050102010706020507" pitchFamily="18" charset="2"/>
              </a:rPr>
              <a:t></a:t>
            </a:r>
            <a:r>
              <a:rPr lang="en-US" altLang="zh-CN" i="1" dirty="0">
                <a:solidFill>
                  <a:srgbClr val="FF0000"/>
                </a:solidFill>
              </a:rPr>
              <a:t>x</a:t>
            </a:r>
            <a:r>
              <a:rPr lang="en-US" altLang="zh-CN" dirty="0">
                <a:solidFill>
                  <a:schemeClr val="tx2"/>
                </a:solidFill>
              </a:rPr>
              <a:t>┐</a:t>
            </a:r>
            <a:r>
              <a:rPr lang="en-US" altLang="zh-CN" i="1" dirty="0">
                <a:solidFill>
                  <a:schemeClr val="tx2"/>
                </a:solidFill>
              </a:rPr>
              <a:t>G</a:t>
            </a:r>
            <a:r>
              <a:rPr lang="en-US" altLang="zh-CN" dirty="0">
                <a:solidFill>
                  <a:schemeClr val="tx2"/>
                </a:solidFill>
              </a:rPr>
              <a:t>(</a:t>
            </a:r>
            <a:r>
              <a:rPr lang="en-US" altLang="zh-CN" i="1" dirty="0">
                <a:solidFill>
                  <a:schemeClr val="tx2"/>
                </a:solidFill>
              </a:rPr>
              <a:t>x</a:t>
            </a:r>
            <a:r>
              <a:rPr lang="en-US" altLang="zh-CN" dirty="0">
                <a:solidFill>
                  <a:schemeClr val="tx2"/>
                </a:solidFill>
              </a:rPr>
              <a:t>)	    	((5.2)</a:t>
            </a:r>
            <a:r>
              <a:rPr lang="zh-CN" altLang="en-US" dirty="0">
                <a:solidFill>
                  <a:schemeClr val="tx2"/>
                </a:solidFill>
              </a:rPr>
              <a:t>第二式</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i="1" dirty="0">
                <a:solidFill>
                  <a:schemeClr val="tx2"/>
                </a:solidFill>
              </a:rPr>
              <a:t>G</a:t>
            </a:r>
            <a:r>
              <a:rPr lang="en-US" altLang="zh-CN" dirty="0">
                <a:solidFill>
                  <a:schemeClr val="tx2"/>
                </a:solidFill>
              </a:rPr>
              <a:t>(</a:t>
            </a:r>
            <a:r>
              <a:rPr lang="en-US" altLang="zh-CN" i="1" dirty="0">
                <a:solidFill>
                  <a:schemeClr val="tx2"/>
                </a:solidFill>
              </a:rPr>
              <a:t>x</a:t>
            </a:r>
            <a:r>
              <a:rPr lang="en-US" altLang="zh-CN" dirty="0">
                <a:solidFill>
                  <a:schemeClr val="tx2"/>
                </a:solidFill>
              </a:rPr>
              <a:t>))  		((5.5)</a:t>
            </a:r>
            <a:r>
              <a:rPr lang="zh-CN" altLang="en-US" dirty="0">
                <a:solidFill>
                  <a:schemeClr val="tx2"/>
                </a:solidFill>
              </a:rPr>
              <a:t>第一式</a:t>
            </a:r>
            <a:r>
              <a:rPr lang="en-US" altLang="zh-CN" dirty="0">
                <a:solidFill>
                  <a:schemeClr val="tx2"/>
                </a:solidFill>
              </a:rPr>
              <a:t>)</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75">
                                            <p:txEl>
                                              <p:charRg st="0" end="23"/>
                                            </p:txEl>
                                          </p:spTgt>
                                        </p:tgtEl>
                                        <p:attrNameLst>
                                          <p:attrName>style.visibility</p:attrName>
                                        </p:attrNameLst>
                                      </p:cBhvr>
                                      <p:to>
                                        <p:strVal val="visible"/>
                                      </p:to>
                                    </p:set>
                                    <p:animEffect transition="in" filter="wipe(left)">
                                      <p:cBhvr>
                                        <p:cTn id="7" dur="500"/>
                                        <p:tgtEl>
                                          <p:spTgt spid="156675">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5">
                                            <p:txEl>
                                              <p:charRg st="23" end="58"/>
                                            </p:txEl>
                                          </p:spTgt>
                                        </p:tgtEl>
                                        <p:attrNameLst>
                                          <p:attrName>style.visibility</p:attrName>
                                        </p:attrNameLst>
                                      </p:cBhvr>
                                      <p:to>
                                        <p:strVal val="visible"/>
                                      </p:to>
                                    </p:set>
                                    <p:animEffect transition="in" filter="wipe(left)">
                                      <p:cBhvr>
                                        <p:cTn id="12" dur="500"/>
                                        <p:tgtEl>
                                          <p:spTgt spid="156675">
                                            <p:txEl>
                                              <p:charRg st="23"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6675">
                                            <p:txEl>
                                              <p:charRg st="58" end="97"/>
                                            </p:txEl>
                                          </p:spTgt>
                                        </p:tgtEl>
                                        <p:attrNameLst>
                                          <p:attrName>style.visibility</p:attrName>
                                        </p:attrNameLst>
                                      </p:cBhvr>
                                      <p:to>
                                        <p:strVal val="visible"/>
                                      </p:to>
                                    </p:set>
                                    <p:animEffect transition="in" filter="wipe(left)">
                                      <p:cBhvr>
                                        <p:cTn id="17" dur="500"/>
                                        <p:tgtEl>
                                          <p:spTgt spid="156675">
                                            <p:txEl>
                                              <p:charRg st="58" end="9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6675">
                                            <p:txEl>
                                              <p:charRg st="97" end="136"/>
                                            </p:txEl>
                                          </p:spTgt>
                                        </p:tgtEl>
                                        <p:attrNameLst>
                                          <p:attrName>style.visibility</p:attrName>
                                        </p:attrNameLst>
                                      </p:cBhvr>
                                      <p:to>
                                        <p:strVal val="visible"/>
                                      </p:to>
                                    </p:set>
                                    <p:animEffect transition="in" filter="wipe(left)">
                                      <p:cBhvr>
                                        <p:cTn id="22" dur="500"/>
                                        <p:tgtEl>
                                          <p:spTgt spid="156675">
                                            <p:txEl>
                                              <p:charRg st="97"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6675">
                                            <p:txEl>
                                              <p:charRg st="136" end="174"/>
                                            </p:txEl>
                                          </p:spTgt>
                                        </p:tgtEl>
                                        <p:attrNameLst>
                                          <p:attrName>style.visibility</p:attrName>
                                        </p:attrNameLst>
                                      </p:cBhvr>
                                      <p:to>
                                        <p:strVal val="visible"/>
                                      </p:to>
                                    </p:set>
                                    <p:animEffect transition="in" filter="wipe(left)">
                                      <p:cBhvr>
                                        <p:cTn id="27" dur="500"/>
                                        <p:tgtEl>
                                          <p:spTgt spid="156675">
                                            <p:txEl>
                                              <p:charRg st="136" end="17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6675">
                                            <p:txEl>
                                              <p:charRg st="174" end="201"/>
                                            </p:txEl>
                                          </p:spTgt>
                                        </p:tgtEl>
                                        <p:attrNameLst>
                                          <p:attrName>style.visibility</p:attrName>
                                        </p:attrNameLst>
                                      </p:cBhvr>
                                      <p:to>
                                        <p:strVal val="visible"/>
                                      </p:to>
                                    </p:set>
                                    <p:animEffect transition="in" filter="wipe(left)">
                                      <p:cBhvr>
                                        <p:cTn id="32" dur="500"/>
                                        <p:tgtEl>
                                          <p:spTgt spid="156675">
                                            <p:txEl>
                                              <p:charRg st="174" end="20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6675">
                                            <p:txEl>
                                              <p:charRg st="201" end="224"/>
                                            </p:txEl>
                                          </p:spTgt>
                                        </p:tgtEl>
                                        <p:attrNameLst>
                                          <p:attrName>style.visibility</p:attrName>
                                        </p:attrNameLst>
                                      </p:cBhvr>
                                      <p:to>
                                        <p:strVal val="visible"/>
                                      </p:to>
                                    </p:set>
                                    <p:animEffect transition="in" filter="wipe(left)">
                                      <p:cBhvr>
                                        <p:cTn id="37" dur="500"/>
                                        <p:tgtEl>
                                          <p:spTgt spid="156675">
                                            <p:txEl>
                                              <p:charRg st="201"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6675">
                                            <p:txEl>
                                              <p:charRg st="224" end="264"/>
                                            </p:txEl>
                                          </p:spTgt>
                                        </p:tgtEl>
                                        <p:attrNameLst>
                                          <p:attrName>style.visibility</p:attrName>
                                        </p:attrNameLst>
                                      </p:cBhvr>
                                      <p:to>
                                        <p:strVal val="visible"/>
                                      </p:to>
                                    </p:set>
                                    <p:animEffect transition="in" filter="wipe(left)">
                                      <p:cBhvr>
                                        <p:cTn id="42" dur="500"/>
                                        <p:tgtEl>
                                          <p:spTgt spid="156675">
                                            <p:txEl>
                                              <p:charRg st="224" end="26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6675">
                                            <p:txEl>
                                              <p:charRg st="264" end="301"/>
                                            </p:txEl>
                                          </p:spTgt>
                                        </p:tgtEl>
                                        <p:attrNameLst>
                                          <p:attrName>style.visibility</p:attrName>
                                        </p:attrNameLst>
                                      </p:cBhvr>
                                      <p:to>
                                        <p:strVal val="visible"/>
                                      </p:to>
                                    </p:set>
                                    <p:animEffect transition="in" filter="wipe(left)">
                                      <p:cBhvr>
                                        <p:cTn id="47" dur="500"/>
                                        <p:tgtEl>
                                          <p:spTgt spid="156675">
                                            <p:txEl>
                                              <p:charRg st="264" end="3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5.6 </a:t>
            </a:r>
            <a:r>
              <a:rPr lang="zh-CN" altLang="en-US" dirty="0"/>
              <a:t>求公式的前束范式</a:t>
            </a:r>
            <a:endParaRPr lang="zh-CN" altLang="en-US" dirty="0"/>
          </a:p>
        </p:txBody>
      </p:sp>
      <p:sp>
        <p:nvSpPr>
          <p:cNvPr id="168963" name="Rectangle 3"/>
          <p:cNvSpPr>
            <a:spLocks noGrp="1"/>
          </p:cNvSpPr>
          <p:nvPr>
            <p:ph idx="1"/>
          </p:nvPr>
        </p:nvSpPr>
        <p:spPr>
          <a:ln/>
        </p:spPr>
        <p:txBody>
          <a:bodyPr vert="horz" wrap="square" lIns="91440" tIns="45720" rIns="91440" bIns="45720" anchor="t"/>
          <a:p>
            <a:pPr algn="just" eaLnBrk="1" hangingPunct="1">
              <a:buNone/>
            </a:pPr>
            <a:r>
              <a:rPr lang="zh-CN" altLang="en-US" dirty="0">
                <a:solidFill>
                  <a:srgbClr val="0000FF"/>
                </a:solidFill>
              </a:rPr>
              <a:t>（</a:t>
            </a:r>
            <a:r>
              <a:rPr lang="en-US" altLang="zh-CN" dirty="0">
                <a:solidFill>
                  <a:srgbClr val="0000FF"/>
                </a:solidFill>
              </a:rPr>
              <a:t>2</a:t>
            </a:r>
            <a:r>
              <a:rPr lang="zh-CN" altLang="en-US" dirty="0">
                <a:solidFill>
                  <a:srgbClr val="0000FF"/>
                </a:solidFill>
              </a:rPr>
              <a:t>） </a:t>
            </a:r>
            <a:r>
              <a:rPr lang="zh-CN" altLang="en-US" dirty="0">
                <a:solidFill>
                  <a:srgbClr val="0000FF"/>
                </a:solidFill>
                <a:sym typeface="Symbol" panose="05050102010706020507" pitchFamily="18" charset="2"/>
              </a:rPr>
              <a:t></a:t>
            </a:r>
            <a:r>
              <a:rPr lang="en-US" altLang="zh-CN" i="1" dirty="0">
                <a:solidFill>
                  <a:srgbClr val="0000FF"/>
                </a:solidFill>
              </a:rPr>
              <a:t>x F</a:t>
            </a:r>
            <a:r>
              <a:rPr lang="en-US" altLang="zh-CN" dirty="0">
                <a:solidFill>
                  <a:srgbClr val="0000FF"/>
                </a:solidFill>
              </a:rPr>
              <a:t>(</a:t>
            </a:r>
            <a:r>
              <a:rPr lang="en-US" altLang="zh-CN" i="1" dirty="0">
                <a:solidFill>
                  <a:srgbClr val="0000FF"/>
                </a:solidFill>
              </a:rPr>
              <a:t>x</a:t>
            </a:r>
            <a:r>
              <a:rPr lang="en-US" altLang="zh-CN" dirty="0">
                <a:solidFill>
                  <a:srgbClr val="0000FF"/>
                </a:solidFill>
              </a:rPr>
              <a:t>) ∨ </a:t>
            </a:r>
            <a:r>
              <a:rPr lang="en-US" altLang="zh-CN" dirty="0">
                <a:solidFill>
                  <a:srgbClr val="FF0000"/>
                </a:solidFill>
              </a:rPr>
              <a:t>┐</a:t>
            </a:r>
            <a:r>
              <a:rPr lang="en-US" altLang="zh-CN" dirty="0">
                <a:solidFill>
                  <a:srgbClr val="0000FF"/>
                </a:solidFill>
                <a:sym typeface="Symbol" panose="05050102010706020507" pitchFamily="18" charset="2"/>
              </a:rPr>
              <a:t></a:t>
            </a:r>
            <a:r>
              <a:rPr lang="en-US" altLang="zh-CN" i="1" dirty="0">
                <a:solidFill>
                  <a:srgbClr val="0000FF"/>
                </a:solidFill>
              </a:rPr>
              <a:t>x G</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endParaRPr lang="en-US" altLang="zh-CN" dirty="0">
              <a:solidFill>
                <a:srgbClr val="0000FF"/>
              </a:solidFill>
            </a:endParaRPr>
          </a:p>
          <a:p>
            <a:pPr algn="just"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 F</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dirty="0">
                <a:solidFill>
                  <a:schemeClr val="tx2"/>
                </a:solidFill>
                <a:sym typeface="Symbol" panose="05050102010706020507" pitchFamily="18" charset="2"/>
              </a:rPr>
              <a:t></a:t>
            </a:r>
            <a:r>
              <a:rPr lang="en-US" altLang="zh-CN" i="1" dirty="0">
                <a:solidFill>
                  <a:srgbClr val="FF0000"/>
                </a:solidFill>
              </a:rPr>
              <a:t>x</a:t>
            </a:r>
            <a:r>
              <a:rPr lang="en-US" altLang="zh-CN" i="1" dirty="0">
                <a:solidFill>
                  <a:schemeClr val="tx2"/>
                </a:solidFill>
              </a:rPr>
              <a:t> </a:t>
            </a:r>
            <a:r>
              <a:rPr lang="en-US" altLang="zh-CN" dirty="0">
                <a:solidFill>
                  <a:schemeClr val="tx2"/>
                </a:solidFill>
              </a:rPr>
              <a:t>┐</a:t>
            </a:r>
            <a:r>
              <a:rPr lang="en-US" altLang="zh-CN" i="1" dirty="0">
                <a:solidFill>
                  <a:schemeClr val="tx2"/>
                </a:solidFill>
              </a:rPr>
              <a:t>G</a:t>
            </a:r>
            <a:r>
              <a:rPr lang="en-US" altLang="zh-CN" dirty="0">
                <a:solidFill>
                  <a:schemeClr val="tx2"/>
                </a:solidFill>
              </a:rPr>
              <a:t>(</a:t>
            </a:r>
            <a:r>
              <a:rPr lang="en-US" altLang="zh-CN" i="1" dirty="0">
                <a:solidFill>
                  <a:srgbClr val="FF0000"/>
                </a:solidFill>
              </a:rPr>
              <a:t>x</a:t>
            </a:r>
            <a:r>
              <a:rPr lang="en-US" altLang="zh-CN" dirty="0">
                <a:solidFill>
                  <a:schemeClr val="tx2"/>
                </a:solidFill>
              </a:rPr>
              <a:t>)   		((5.2)</a:t>
            </a:r>
            <a:r>
              <a:rPr lang="zh-CN" altLang="en-US" dirty="0">
                <a:solidFill>
                  <a:schemeClr val="tx2"/>
                </a:solidFill>
              </a:rPr>
              <a:t>第二式</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rgbClr val="FF0000"/>
                </a:solidFill>
                <a:sym typeface="Symbol" panose="05050102010706020507" pitchFamily="18" charset="2"/>
              </a:rPr>
              <a:t></a:t>
            </a:r>
            <a:r>
              <a:rPr lang="en-US" altLang="zh-CN" i="1" dirty="0">
                <a:solidFill>
                  <a:srgbClr val="FF0000"/>
                </a:solidFill>
              </a:rPr>
              <a:t>x</a:t>
            </a:r>
            <a:r>
              <a:rPr lang="en-US" altLang="zh-CN" i="1" dirty="0">
                <a:solidFill>
                  <a:schemeClr val="tx2"/>
                </a:solidFill>
              </a:rPr>
              <a:t> F</a:t>
            </a:r>
            <a:r>
              <a:rPr lang="en-US" altLang="zh-CN" dirty="0">
                <a:solidFill>
                  <a:schemeClr val="tx2"/>
                </a:solidFill>
              </a:rPr>
              <a:t>(</a:t>
            </a:r>
            <a:r>
              <a:rPr lang="en-US" altLang="zh-CN" i="1" dirty="0">
                <a:solidFill>
                  <a:schemeClr val="tx2"/>
                </a:solidFill>
              </a:rPr>
              <a:t>x</a:t>
            </a:r>
            <a:r>
              <a:rPr lang="en-US" altLang="zh-CN" dirty="0">
                <a:solidFill>
                  <a:schemeClr val="tx2"/>
                </a:solidFill>
              </a:rPr>
              <a:t>) ∨ </a:t>
            </a:r>
            <a:r>
              <a:rPr lang="en-US" altLang="zh-CN" dirty="0">
                <a:solidFill>
                  <a:srgbClr val="0000FF"/>
                </a:solidFill>
                <a:sym typeface="Symbol" panose="05050102010706020507" pitchFamily="18" charset="2"/>
              </a:rPr>
              <a:t></a:t>
            </a:r>
            <a:r>
              <a:rPr lang="en-US" altLang="zh-CN" i="1" dirty="0">
                <a:solidFill>
                  <a:srgbClr val="0000FF"/>
                </a:solidFill>
              </a:rPr>
              <a:t>y </a:t>
            </a:r>
            <a:r>
              <a:rPr lang="en-US" altLang="zh-CN" dirty="0">
                <a:solidFill>
                  <a:srgbClr val="0000FF"/>
                </a:solidFill>
              </a:rPr>
              <a:t>┐</a:t>
            </a:r>
            <a:r>
              <a:rPr lang="en-US" altLang="zh-CN" i="1" dirty="0">
                <a:solidFill>
                  <a:srgbClr val="0000FF"/>
                </a:solidFill>
              </a:rPr>
              <a:t>G</a:t>
            </a:r>
            <a:r>
              <a:rPr lang="en-US" altLang="zh-CN" dirty="0">
                <a:solidFill>
                  <a:srgbClr val="0000FF"/>
                </a:solidFill>
              </a:rPr>
              <a:t>(</a:t>
            </a:r>
            <a:r>
              <a:rPr lang="en-US" altLang="zh-CN" i="1" dirty="0">
                <a:solidFill>
                  <a:srgbClr val="0000FF"/>
                </a:solidFill>
              </a:rPr>
              <a:t>y</a:t>
            </a:r>
            <a:r>
              <a:rPr lang="en-US" altLang="zh-CN" dirty="0">
                <a:solidFill>
                  <a:srgbClr val="0000FF"/>
                </a:solidFill>
              </a:rPr>
              <a:t>)</a:t>
            </a:r>
            <a:r>
              <a:rPr lang="en-US" altLang="zh-CN" dirty="0">
                <a:solidFill>
                  <a:schemeClr val="tx2"/>
                </a:solidFill>
              </a:rPr>
              <a:t>   		(</a:t>
            </a:r>
            <a:r>
              <a:rPr lang="zh-CN" altLang="en-US" dirty="0">
                <a:solidFill>
                  <a:schemeClr val="tx2"/>
                </a:solidFill>
              </a:rPr>
              <a:t>换名规则</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 </a:t>
            </a:r>
            <a:r>
              <a:rPr lang="en-US" altLang="zh-CN" dirty="0">
                <a:solidFill>
                  <a:schemeClr val="tx2"/>
                </a:solidFill>
              </a:rPr>
              <a:t>(</a:t>
            </a:r>
            <a:r>
              <a:rPr lang="en-US" altLang="zh-CN" i="1" dirty="0">
                <a:solidFill>
                  <a:srgbClr val="0000FF"/>
                </a:solidFill>
              </a:rPr>
              <a:t>F</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dirty="0">
                <a:solidFill>
                  <a:schemeClr val="tx2"/>
                </a:solidFill>
              </a:rPr>
              <a:t> ∨ </a:t>
            </a:r>
            <a:r>
              <a:rPr lang="en-US" altLang="zh-CN" dirty="0">
                <a:solidFill>
                  <a:srgbClr val="FF0000"/>
                </a:solidFill>
                <a:sym typeface="Symbol" panose="05050102010706020507" pitchFamily="18" charset="2"/>
              </a:rPr>
              <a:t></a:t>
            </a:r>
            <a:r>
              <a:rPr lang="en-US" altLang="zh-CN" i="1" dirty="0">
                <a:solidFill>
                  <a:srgbClr val="FF0000"/>
                </a:solidFill>
              </a:rPr>
              <a:t>y</a:t>
            </a:r>
            <a:r>
              <a:rPr lang="en-US" altLang="zh-CN" i="1" dirty="0">
                <a:solidFill>
                  <a:schemeClr val="tx2"/>
                </a:solidFill>
              </a:rPr>
              <a:t> </a:t>
            </a:r>
            <a:r>
              <a:rPr lang="en-US" altLang="zh-CN" dirty="0">
                <a:solidFill>
                  <a:schemeClr val="tx2"/>
                </a:solidFill>
              </a:rPr>
              <a:t>┐</a:t>
            </a:r>
            <a:r>
              <a:rPr lang="en-US" altLang="zh-CN" i="1" dirty="0">
                <a:solidFill>
                  <a:schemeClr val="tx2"/>
                </a:solidFill>
              </a:rPr>
              <a:t>G</a:t>
            </a:r>
            <a:r>
              <a:rPr lang="en-US" altLang="zh-CN" dirty="0">
                <a:solidFill>
                  <a:schemeClr val="tx2"/>
                </a:solidFill>
              </a:rPr>
              <a:t>(</a:t>
            </a:r>
            <a:r>
              <a:rPr lang="en-US" altLang="zh-CN" i="1" dirty="0">
                <a:solidFill>
                  <a:schemeClr val="tx2"/>
                </a:solidFill>
              </a:rPr>
              <a:t>y</a:t>
            </a:r>
            <a:r>
              <a:rPr lang="en-US" altLang="zh-CN" dirty="0">
                <a:solidFill>
                  <a:schemeClr val="tx2"/>
                </a:solidFill>
              </a:rPr>
              <a:t>)) 		((5.3)</a:t>
            </a:r>
            <a:r>
              <a:rPr lang="zh-CN" altLang="en-US" dirty="0">
                <a:solidFill>
                  <a:schemeClr val="tx2"/>
                </a:solidFill>
              </a:rPr>
              <a:t>第一式</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rPr>
              <a:t> (</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 ∨ ┐G(</a:t>
            </a:r>
            <a:r>
              <a:rPr lang="en-US" altLang="zh-CN" i="1" dirty="0">
                <a:solidFill>
                  <a:schemeClr val="tx2"/>
                </a:solidFill>
              </a:rPr>
              <a:t>y</a:t>
            </a:r>
            <a:r>
              <a:rPr lang="en-US" altLang="zh-CN" dirty="0">
                <a:solidFill>
                  <a:schemeClr val="tx2"/>
                </a:solidFill>
              </a:rPr>
              <a:t>)) 		((5.3)</a:t>
            </a:r>
            <a:r>
              <a:rPr lang="zh-CN" altLang="en-US" dirty="0">
                <a:solidFill>
                  <a:schemeClr val="tx2"/>
                </a:solidFill>
              </a:rPr>
              <a:t>第一式</a:t>
            </a:r>
            <a:r>
              <a:rPr lang="en-US" altLang="zh-CN" dirty="0">
                <a:solidFill>
                  <a:schemeClr val="tx2"/>
                </a:solidFill>
              </a:rPr>
              <a:t>) </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8963">
                                            <p:txEl>
                                              <p:charRg st="0" end="23"/>
                                            </p:txEl>
                                          </p:spTgt>
                                        </p:tgtEl>
                                        <p:attrNameLst>
                                          <p:attrName>style.visibility</p:attrName>
                                        </p:attrNameLst>
                                      </p:cBhvr>
                                      <p:to>
                                        <p:strVal val="visible"/>
                                      </p:to>
                                    </p:set>
                                    <p:animEffect transition="in" filter="wipe(left)">
                                      <p:cBhvr>
                                        <p:cTn id="7" dur="500"/>
                                        <p:tgtEl>
                                          <p:spTgt spid="168963">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8963">
                                            <p:txEl>
                                              <p:charRg st="23" end="62"/>
                                            </p:txEl>
                                          </p:spTgt>
                                        </p:tgtEl>
                                        <p:attrNameLst>
                                          <p:attrName>style.visibility</p:attrName>
                                        </p:attrNameLst>
                                      </p:cBhvr>
                                      <p:to>
                                        <p:strVal val="visible"/>
                                      </p:to>
                                    </p:set>
                                    <p:animEffect transition="in" filter="wipe(left)">
                                      <p:cBhvr>
                                        <p:cTn id="12" dur="500"/>
                                        <p:tgtEl>
                                          <p:spTgt spid="168963">
                                            <p:txEl>
                                              <p:charRg st="23"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8963">
                                            <p:txEl>
                                              <p:charRg st="62" end="97"/>
                                            </p:txEl>
                                          </p:spTgt>
                                        </p:tgtEl>
                                        <p:attrNameLst>
                                          <p:attrName>style.visibility</p:attrName>
                                        </p:attrNameLst>
                                      </p:cBhvr>
                                      <p:to>
                                        <p:strVal val="visible"/>
                                      </p:to>
                                    </p:set>
                                    <p:animEffect transition="in" filter="wipe(left)">
                                      <p:cBhvr>
                                        <p:cTn id="17" dur="500"/>
                                        <p:tgtEl>
                                          <p:spTgt spid="168963">
                                            <p:txEl>
                                              <p:charRg st="62" end="9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963">
                                            <p:txEl>
                                              <p:charRg st="97" end="136"/>
                                            </p:txEl>
                                          </p:spTgt>
                                        </p:tgtEl>
                                        <p:attrNameLst>
                                          <p:attrName>style.visibility</p:attrName>
                                        </p:attrNameLst>
                                      </p:cBhvr>
                                      <p:to>
                                        <p:strVal val="visible"/>
                                      </p:to>
                                    </p:set>
                                    <p:animEffect transition="in" filter="wipe(left)">
                                      <p:cBhvr>
                                        <p:cTn id="22" dur="500"/>
                                        <p:tgtEl>
                                          <p:spTgt spid="168963">
                                            <p:txEl>
                                              <p:charRg st="97"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8963">
                                            <p:txEl>
                                              <p:charRg st="136" end="174"/>
                                            </p:txEl>
                                          </p:spTgt>
                                        </p:tgtEl>
                                        <p:attrNameLst>
                                          <p:attrName>style.visibility</p:attrName>
                                        </p:attrNameLst>
                                      </p:cBhvr>
                                      <p:to>
                                        <p:strVal val="visible"/>
                                      </p:to>
                                    </p:set>
                                    <p:animEffect transition="in" filter="wipe(left)">
                                      <p:cBhvr>
                                        <p:cTn id="27" dur="500"/>
                                        <p:tgtEl>
                                          <p:spTgt spid="168963">
                                            <p:txEl>
                                              <p:charRg st="136" end="1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5.7 </a:t>
            </a:r>
            <a:r>
              <a:rPr lang="zh-CN" altLang="en-US" dirty="0"/>
              <a:t>求前束范式</a:t>
            </a:r>
            <a:endParaRPr lang="zh-CN" altLang="en-US" dirty="0"/>
          </a:p>
        </p:txBody>
      </p:sp>
      <p:sp>
        <p:nvSpPr>
          <p:cNvPr id="169987" name="Rectangle 3"/>
          <p:cNvSpPr>
            <a:spLocks noGrp="1"/>
          </p:cNvSpPr>
          <p:nvPr>
            <p:ph idx="1"/>
          </p:nvPr>
        </p:nvSpPr>
        <p:spPr>
          <a:ln/>
        </p:spPr>
        <p:txBody>
          <a:bodyPr vert="horz" wrap="square" lIns="91440" tIns="45720" rIns="91440" bIns="45720" anchor="t"/>
          <a:p>
            <a:pPr eaLnBrk="1" hangingPunct="1">
              <a:buNone/>
            </a:pPr>
            <a:r>
              <a:rPr lang="en-US" altLang="zh-CN" dirty="0">
                <a:solidFill>
                  <a:srgbClr val="0000FF"/>
                </a:solidFill>
              </a:rPr>
              <a:t>(1)</a:t>
            </a:r>
            <a:r>
              <a:rPr lang="en-US" altLang="zh-CN" dirty="0">
                <a:solidFill>
                  <a:srgbClr val="0000FF"/>
                </a:solidFill>
                <a:sym typeface="Symbol" panose="05050102010706020507" pitchFamily="18" charset="2"/>
              </a:rPr>
              <a:t></a:t>
            </a:r>
            <a:r>
              <a:rPr lang="en-US" altLang="zh-CN" i="1" dirty="0">
                <a:solidFill>
                  <a:srgbClr val="FF0000"/>
                </a:solidFill>
              </a:rPr>
              <a:t>x</a:t>
            </a:r>
            <a:r>
              <a:rPr lang="en-US" altLang="zh-CN" dirty="0">
                <a:solidFill>
                  <a:srgbClr val="0000FF"/>
                </a:solidFill>
              </a:rPr>
              <a:t>F(</a:t>
            </a:r>
            <a:r>
              <a:rPr lang="en-US" altLang="zh-CN" i="1" dirty="0">
                <a:solidFill>
                  <a:srgbClr val="FF0000"/>
                </a:solidFill>
              </a:rPr>
              <a:t>x</a:t>
            </a:r>
            <a:r>
              <a:rPr lang="en-US" altLang="zh-CN" dirty="0">
                <a:solidFill>
                  <a:srgbClr val="0000FF"/>
                </a:solidFill>
              </a:rPr>
              <a:t>) ∧ </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G(</a:t>
            </a:r>
            <a:r>
              <a:rPr lang="en-US" altLang="zh-CN" i="1" dirty="0">
                <a:solidFill>
                  <a:srgbClr val="0000FF"/>
                </a:solidFill>
              </a:rPr>
              <a:t>x</a:t>
            </a:r>
            <a:r>
              <a:rPr lang="en-US" altLang="zh-CN" dirty="0">
                <a:solidFill>
                  <a:srgbClr val="0000FF"/>
                </a:solidFill>
              </a:rPr>
              <a:t>)</a:t>
            </a:r>
            <a:endParaRPr lang="en-US" altLang="zh-CN" dirty="0">
              <a:solidFill>
                <a:srgbClr val="0000FF"/>
              </a:solidFill>
            </a:endParaRPr>
          </a:p>
          <a:p>
            <a:pPr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y</a:t>
            </a:r>
            <a:r>
              <a:rPr lang="en-US" altLang="zh-CN" dirty="0">
                <a:solidFill>
                  <a:schemeClr val="tx2"/>
                </a:solidFill>
                <a:sym typeface="Symbol" panose="05050102010706020507" pitchFamily="18" charset="2"/>
              </a:rPr>
              <a:t>F(</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x</a:t>
            </a:r>
            <a:r>
              <a:rPr lang="en-US" altLang="zh-CN" dirty="0">
                <a:solidFill>
                  <a:schemeClr val="tx2"/>
                </a:solidFill>
                <a:sym typeface="Symbol" panose="05050102010706020507" pitchFamily="18" charset="2"/>
              </a:rPr>
              <a:t>G(</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endParaRPr lang="en-US" altLang="zh-CN" dirty="0">
              <a:solidFill>
                <a:schemeClr val="tx2"/>
              </a:solidFill>
              <a:sym typeface="Symbol" panose="05050102010706020507" pitchFamily="18" charset="2"/>
            </a:endParaRPr>
          </a:p>
          <a:p>
            <a:pPr eaLnBrk="1" hangingPunct="1">
              <a:buNone/>
            </a:pPr>
            <a:r>
              <a:rPr lang="en-US" altLang="zh-CN" dirty="0">
                <a:solidFill>
                  <a:schemeClr val="tx2"/>
                </a:solidFill>
                <a:sym typeface="Symbol" panose="05050102010706020507" pitchFamily="18" charset="2"/>
              </a:rPr>
              <a:t>	 </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(F(</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)∧G(</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endParaRPr lang="en-US" altLang="zh-CN" dirty="0">
              <a:solidFill>
                <a:schemeClr val="tx2"/>
              </a:solidFill>
              <a:sym typeface="Symbol" panose="05050102010706020507" pitchFamily="18" charset="2"/>
            </a:endParaRPr>
          </a:p>
          <a:p>
            <a:pPr eaLnBrk="1" hangingPunct="1">
              <a:buNone/>
            </a:pPr>
            <a:r>
              <a:rPr lang="en-US" altLang="zh-CN" dirty="0">
                <a:solidFill>
                  <a:srgbClr val="0000FF"/>
                </a:solidFill>
              </a:rPr>
              <a:t>(2) </a:t>
            </a:r>
            <a:r>
              <a:rPr lang="en-US" altLang="zh-CN" dirty="0">
                <a:solidFill>
                  <a:srgbClr val="0000FF"/>
                </a:solidFill>
                <a:sym typeface="Symbol" panose="05050102010706020507" pitchFamily="18" charset="2"/>
              </a:rPr>
              <a:t></a:t>
            </a:r>
            <a:r>
              <a:rPr lang="en-US" altLang="zh-CN" i="1" dirty="0">
                <a:solidFill>
                  <a:srgbClr val="FF0000"/>
                </a:solidFill>
              </a:rPr>
              <a:t>x</a:t>
            </a:r>
            <a:r>
              <a:rPr lang="en-US" altLang="zh-CN" dirty="0">
                <a:solidFill>
                  <a:srgbClr val="0000FF"/>
                </a:solidFill>
              </a:rPr>
              <a:t>F(</a:t>
            </a:r>
            <a:r>
              <a:rPr lang="en-US" altLang="zh-CN" i="1" dirty="0">
                <a:solidFill>
                  <a:srgbClr val="FF0000"/>
                </a:solidFill>
              </a:rPr>
              <a:t>x</a:t>
            </a:r>
            <a:r>
              <a:rPr lang="en-US" altLang="zh-CN" dirty="0">
                <a:solidFill>
                  <a:srgbClr val="0000FF"/>
                </a:solidFill>
              </a:rPr>
              <a:t>) → </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G(</a:t>
            </a:r>
            <a:r>
              <a:rPr lang="en-US" altLang="zh-CN" i="1" dirty="0">
                <a:solidFill>
                  <a:srgbClr val="0000FF"/>
                </a:solidFill>
              </a:rPr>
              <a:t>x</a:t>
            </a:r>
            <a:r>
              <a:rPr lang="en-US" altLang="zh-CN" dirty="0">
                <a:solidFill>
                  <a:srgbClr val="0000FF"/>
                </a:solidFill>
              </a:rPr>
              <a:t>)</a:t>
            </a:r>
            <a:endParaRPr lang="en-US" altLang="zh-CN" dirty="0">
              <a:solidFill>
                <a:srgbClr val="0000FF"/>
              </a:solidFill>
            </a:endParaRPr>
          </a:p>
          <a:p>
            <a:pPr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y</a:t>
            </a:r>
            <a:r>
              <a:rPr lang="en-US" altLang="zh-CN" dirty="0">
                <a:solidFill>
                  <a:schemeClr val="tx2"/>
                </a:solidFill>
              </a:rPr>
              <a:t>F(</a:t>
            </a:r>
            <a:r>
              <a:rPr lang="en-US" altLang="zh-CN" i="1" dirty="0">
                <a:solidFill>
                  <a:schemeClr val="tx2"/>
                </a:solidFill>
              </a:rPr>
              <a:t>y</a:t>
            </a:r>
            <a:r>
              <a:rPr lang="en-US" altLang="zh-CN" dirty="0">
                <a:solidFill>
                  <a:schemeClr val="tx2"/>
                </a:solidFill>
              </a:rPr>
              <a:t>) → </a:t>
            </a:r>
            <a:r>
              <a:rPr lang="en-US" altLang="zh-CN" dirty="0">
                <a:solidFill>
                  <a:srgbClr val="FF0000"/>
                </a:solidFill>
                <a:sym typeface="Symbol" panose="05050102010706020507" pitchFamily="18" charset="2"/>
              </a:rPr>
              <a:t></a:t>
            </a:r>
            <a:r>
              <a:rPr lang="en-US" altLang="zh-CN" i="1" dirty="0">
                <a:solidFill>
                  <a:srgbClr val="FF0000"/>
                </a:solidFill>
              </a:rPr>
              <a:t>x</a:t>
            </a:r>
            <a:r>
              <a:rPr lang="en-US" altLang="zh-CN" dirty="0">
                <a:solidFill>
                  <a:schemeClr val="tx2"/>
                </a:solidFill>
              </a:rPr>
              <a:t>G(</a:t>
            </a:r>
            <a:r>
              <a:rPr lang="en-US" altLang="zh-CN" i="1" dirty="0">
                <a:solidFill>
                  <a:schemeClr val="tx2"/>
                </a:solidFill>
              </a:rPr>
              <a:t>x</a:t>
            </a:r>
            <a:r>
              <a:rPr lang="en-US" altLang="zh-CN" dirty="0">
                <a:solidFill>
                  <a:schemeClr val="tx2"/>
                </a:solidFill>
              </a:rPr>
              <a:t>)</a:t>
            </a:r>
            <a:endParaRPr lang="en-US" altLang="zh-CN" dirty="0">
              <a:solidFill>
                <a:schemeClr val="tx2"/>
              </a:solidFill>
              <a:sym typeface="Symbol" panose="05050102010706020507" pitchFamily="18" charset="2"/>
            </a:endParaRPr>
          </a:p>
          <a:p>
            <a:pPr eaLnBrk="1" hangingPunct="1">
              <a:buNone/>
            </a:pPr>
            <a:r>
              <a:rPr lang="en-US" altLang="zh-CN" dirty="0">
                <a:solidFill>
                  <a:schemeClr val="tx2"/>
                </a:solidFill>
                <a:sym typeface="Symbol" panose="05050102010706020507" pitchFamily="18" charset="2"/>
              </a:rPr>
              <a:t>	 </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r>
              <a:rPr lang="en-US" altLang="zh-CN" dirty="0">
                <a:solidFill>
                  <a:schemeClr val="tx2"/>
                </a:solidFill>
              </a:rPr>
              <a:t>F(</a:t>
            </a:r>
            <a:r>
              <a:rPr lang="en-US" altLang="zh-CN" i="1" dirty="0">
                <a:solidFill>
                  <a:schemeClr val="tx2"/>
                </a:solidFill>
              </a:rPr>
              <a:t>y</a:t>
            </a:r>
            <a:r>
              <a:rPr lang="en-US" altLang="zh-CN" dirty="0">
                <a:solidFill>
                  <a:schemeClr val="tx2"/>
                </a:solidFill>
              </a:rPr>
              <a:t>)→G(</a:t>
            </a:r>
            <a:r>
              <a:rPr lang="en-US" altLang="zh-CN" i="1" dirty="0">
                <a:solidFill>
                  <a:schemeClr val="tx2"/>
                </a:solidFill>
              </a:rPr>
              <a:t>x</a:t>
            </a:r>
            <a:r>
              <a:rPr lang="en-US" altLang="zh-CN" dirty="0">
                <a:solidFill>
                  <a:schemeClr val="tx2"/>
                </a:solidFill>
              </a:rPr>
              <a:t>))</a:t>
            </a:r>
            <a:endParaRPr lang="en-US" altLang="zh-CN" dirty="0">
              <a:solidFill>
                <a:schemeClr val="tx2"/>
              </a:solidFill>
            </a:endParaRPr>
          </a:p>
          <a:p>
            <a:pPr eaLnBrk="1" hangingPunct="1">
              <a:buNone/>
            </a:pPr>
            <a:r>
              <a:rPr lang="en-US" altLang="zh-CN" dirty="0">
                <a:solidFill>
                  <a:srgbClr val="0000FF"/>
                </a:solidFill>
              </a:rPr>
              <a:t>(3) </a:t>
            </a:r>
            <a:r>
              <a:rPr lang="en-US" altLang="zh-CN" dirty="0">
                <a:solidFill>
                  <a:srgbClr val="0000FF"/>
                </a:solidFill>
                <a:sym typeface="Symbol" panose="05050102010706020507" pitchFamily="18" charset="2"/>
              </a:rPr>
              <a:t></a:t>
            </a:r>
            <a:r>
              <a:rPr lang="en-US" altLang="zh-CN" i="1" dirty="0">
                <a:solidFill>
                  <a:srgbClr val="FF0000"/>
                </a:solidFill>
              </a:rPr>
              <a:t>x</a:t>
            </a:r>
            <a:r>
              <a:rPr lang="en-US" altLang="zh-CN" dirty="0">
                <a:solidFill>
                  <a:srgbClr val="0000FF"/>
                </a:solidFill>
              </a:rPr>
              <a:t>F(</a:t>
            </a:r>
            <a:r>
              <a:rPr lang="en-US" altLang="zh-CN" i="1" dirty="0">
                <a:solidFill>
                  <a:srgbClr val="FF0000"/>
                </a:solidFill>
              </a:rPr>
              <a:t>x</a:t>
            </a:r>
            <a:r>
              <a:rPr lang="en-US" altLang="zh-CN" dirty="0">
                <a:solidFill>
                  <a:srgbClr val="0000FF"/>
                </a:solidFill>
              </a:rPr>
              <a:t>) → </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G(</a:t>
            </a:r>
            <a:r>
              <a:rPr lang="en-US" altLang="zh-CN" i="1" dirty="0">
                <a:solidFill>
                  <a:srgbClr val="0000FF"/>
                </a:solidFill>
              </a:rPr>
              <a:t>x</a:t>
            </a:r>
            <a:r>
              <a:rPr lang="en-US" altLang="zh-CN" dirty="0">
                <a:solidFill>
                  <a:srgbClr val="0000FF"/>
                </a:solidFill>
              </a:rPr>
              <a:t>)</a:t>
            </a:r>
            <a:endParaRPr lang="en-US" altLang="zh-CN" dirty="0">
              <a:solidFill>
                <a:srgbClr val="0000FF"/>
              </a:solidFill>
            </a:endParaRPr>
          </a:p>
          <a:p>
            <a:pPr eaLnBrk="1" hangingPunct="1">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y</a:t>
            </a:r>
            <a:r>
              <a:rPr lang="en-US" altLang="zh-CN" dirty="0">
                <a:solidFill>
                  <a:schemeClr val="tx2"/>
                </a:solidFill>
              </a:rPr>
              <a:t>F(</a:t>
            </a:r>
            <a:r>
              <a:rPr lang="en-US" altLang="zh-CN" i="1" dirty="0">
                <a:solidFill>
                  <a:schemeClr val="tx2"/>
                </a:solidFill>
              </a:rPr>
              <a:t>y</a:t>
            </a:r>
            <a:r>
              <a:rPr lang="en-US" altLang="zh-CN" dirty="0">
                <a:solidFill>
                  <a:schemeClr val="tx2"/>
                </a:solidFill>
              </a:rPr>
              <a:t>) → </a:t>
            </a:r>
            <a:r>
              <a:rPr lang="en-US" altLang="zh-CN" dirty="0">
                <a:solidFill>
                  <a:srgbClr val="FF0000"/>
                </a:solidFill>
                <a:sym typeface="Symbol" panose="05050102010706020507" pitchFamily="18" charset="2"/>
              </a:rPr>
              <a:t></a:t>
            </a:r>
            <a:r>
              <a:rPr lang="en-US" altLang="zh-CN" i="1" dirty="0">
                <a:solidFill>
                  <a:srgbClr val="FF0000"/>
                </a:solidFill>
              </a:rPr>
              <a:t>x</a:t>
            </a:r>
            <a:r>
              <a:rPr lang="en-US" altLang="zh-CN" dirty="0">
                <a:solidFill>
                  <a:schemeClr val="tx2"/>
                </a:solidFill>
              </a:rPr>
              <a:t>G(</a:t>
            </a:r>
            <a:r>
              <a:rPr lang="en-US" altLang="zh-CN" i="1" dirty="0">
                <a:solidFill>
                  <a:schemeClr val="tx2"/>
                </a:solidFill>
              </a:rPr>
              <a:t>x</a:t>
            </a:r>
            <a:r>
              <a:rPr lang="en-US" altLang="zh-CN" dirty="0">
                <a:solidFill>
                  <a:schemeClr val="tx2"/>
                </a:solidFill>
              </a:rPr>
              <a:t>)</a:t>
            </a:r>
            <a:endParaRPr lang="en-US" altLang="zh-CN" dirty="0">
              <a:solidFill>
                <a:schemeClr val="tx2"/>
              </a:solidFill>
              <a:sym typeface="Symbol" panose="05050102010706020507" pitchFamily="18" charset="2"/>
            </a:endParaRPr>
          </a:p>
          <a:p>
            <a:pPr eaLnBrk="1" hangingPunct="1">
              <a:buNone/>
            </a:pPr>
            <a:r>
              <a:rPr lang="en-US" altLang="zh-CN" dirty="0">
                <a:solidFill>
                  <a:schemeClr val="tx2"/>
                </a:solidFill>
                <a:sym typeface="Symbol" panose="05050102010706020507" pitchFamily="18" charset="2"/>
              </a:rPr>
              <a:t>	 </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r>
              <a:rPr lang="en-US" altLang="zh-CN" dirty="0">
                <a:solidFill>
                  <a:schemeClr val="tx2"/>
                </a:solidFill>
              </a:rPr>
              <a:t>F(</a:t>
            </a:r>
            <a:r>
              <a:rPr lang="en-US" altLang="zh-CN" i="1" dirty="0">
                <a:solidFill>
                  <a:schemeClr val="tx2"/>
                </a:solidFill>
              </a:rPr>
              <a:t>y</a:t>
            </a:r>
            <a:r>
              <a:rPr lang="en-US" altLang="zh-CN" dirty="0">
                <a:solidFill>
                  <a:schemeClr val="tx2"/>
                </a:solidFill>
              </a:rPr>
              <a:t>)→G(</a:t>
            </a:r>
            <a:r>
              <a:rPr lang="en-US" altLang="zh-CN" i="1" dirty="0">
                <a:solidFill>
                  <a:schemeClr val="tx2"/>
                </a:solidFill>
              </a:rPr>
              <a:t>x</a:t>
            </a:r>
            <a:r>
              <a:rPr lang="en-US" altLang="zh-CN" dirty="0">
                <a:solidFill>
                  <a:schemeClr val="tx2"/>
                </a:solidFill>
              </a:rPr>
              <a:t>))</a:t>
            </a:r>
            <a:endParaRPr lang="en-US" altLang="zh-CN" dirty="0">
              <a:solidFill>
                <a:schemeClr val="tx2"/>
              </a:solidFill>
            </a:endParaRPr>
          </a:p>
          <a:p>
            <a:pPr eaLnBrk="1" hangingPunct="1">
              <a:buNone/>
            </a:pPr>
            <a:r>
              <a:rPr lang="en-US" altLang="zh-CN" dirty="0">
                <a:solidFill>
                  <a:srgbClr val="0000FF"/>
                </a:solidFill>
              </a:rPr>
              <a:t>(4) </a:t>
            </a:r>
            <a:r>
              <a:rPr lang="en-US" altLang="zh-CN" dirty="0">
                <a:solidFill>
                  <a:srgbClr val="FF0000"/>
                </a:solidFill>
                <a:sym typeface="Symbol" panose="05050102010706020507" pitchFamily="18" charset="2"/>
              </a:rPr>
              <a:t></a:t>
            </a:r>
            <a:r>
              <a:rPr lang="en-US" altLang="zh-CN" i="1" dirty="0">
                <a:solidFill>
                  <a:srgbClr val="FF0000"/>
                </a:solidFill>
              </a:rPr>
              <a:t>x</a:t>
            </a:r>
            <a:r>
              <a:rPr lang="en-US" altLang="zh-CN" dirty="0">
                <a:solidFill>
                  <a:srgbClr val="0000FF"/>
                </a:solidFill>
              </a:rPr>
              <a:t>F(</a:t>
            </a:r>
            <a:r>
              <a:rPr lang="en-US" altLang="zh-CN" i="1" dirty="0">
                <a:solidFill>
                  <a:srgbClr val="0000FF"/>
                </a:solidFill>
              </a:rPr>
              <a:t>x</a:t>
            </a:r>
            <a:r>
              <a:rPr lang="en-US" altLang="zh-CN" dirty="0">
                <a:solidFill>
                  <a:srgbClr val="0000FF"/>
                </a:solidFill>
              </a:rPr>
              <a:t>) →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y</a:t>
            </a:r>
            <a:r>
              <a:rPr lang="en-US" altLang="zh-CN" dirty="0">
                <a:solidFill>
                  <a:srgbClr val="0000FF"/>
                </a:solidFill>
              </a:rPr>
              <a:t>G(</a:t>
            </a:r>
            <a:r>
              <a:rPr lang="en-US" altLang="zh-CN" i="1" dirty="0">
                <a:solidFill>
                  <a:srgbClr val="0000FF"/>
                </a:solidFill>
              </a:rPr>
              <a:t>y</a:t>
            </a:r>
            <a:r>
              <a:rPr lang="en-US" altLang="zh-CN" dirty="0">
                <a:solidFill>
                  <a:srgbClr val="0000FF"/>
                </a:solidFill>
              </a:rPr>
              <a:t>)</a:t>
            </a:r>
            <a:endParaRPr lang="en-US" altLang="zh-CN" dirty="0">
              <a:solidFill>
                <a:srgbClr val="0000FF"/>
              </a:solidFill>
            </a:endParaRPr>
          </a:p>
          <a:p>
            <a:pPr eaLnBrk="1" hangingPunct="1">
              <a:buNone/>
            </a:pPr>
            <a:r>
              <a:rPr lang="en-US" altLang="zh-CN" dirty="0">
                <a:solidFill>
                  <a:schemeClr val="tx2"/>
                </a:solidFill>
                <a:sym typeface="Symbol" panose="05050102010706020507" pitchFamily="18" charset="2"/>
              </a:rPr>
              <a:t>	 </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a:t>
            </a:r>
            <a:r>
              <a:rPr lang="en-US" altLang="zh-CN" dirty="0">
                <a:solidFill>
                  <a:schemeClr val="tx2"/>
                </a:solidFill>
              </a:rPr>
              <a:t>F(</a:t>
            </a:r>
            <a:r>
              <a:rPr lang="en-US" altLang="zh-CN" i="1" dirty="0">
                <a:solidFill>
                  <a:schemeClr val="tx2"/>
                </a:solidFill>
              </a:rPr>
              <a:t>x</a:t>
            </a:r>
            <a:r>
              <a:rPr lang="en-US" altLang="zh-CN" dirty="0">
                <a:solidFill>
                  <a:schemeClr val="tx2"/>
                </a:solidFill>
              </a:rPr>
              <a:t>)→G(</a:t>
            </a:r>
            <a:r>
              <a:rPr lang="en-US" altLang="zh-CN" i="1" dirty="0">
                <a:solidFill>
                  <a:schemeClr val="tx2"/>
                </a:solidFill>
              </a:rPr>
              <a:t>x</a:t>
            </a:r>
            <a:r>
              <a:rPr lang="en-US" altLang="zh-CN" dirty="0">
                <a:solidFill>
                  <a:schemeClr val="tx2"/>
                </a:solidFill>
              </a:rPr>
              <a:t>))</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987">
                                            <p:txEl>
                                              <p:charRg st="0" end="19"/>
                                            </p:txEl>
                                          </p:spTgt>
                                        </p:tgtEl>
                                        <p:attrNameLst>
                                          <p:attrName>style.visibility</p:attrName>
                                        </p:attrNameLst>
                                      </p:cBhvr>
                                      <p:to>
                                        <p:strVal val="visible"/>
                                      </p:to>
                                    </p:set>
                                    <p:animEffect transition="in" filter="wipe(left)">
                                      <p:cBhvr>
                                        <p:cTn id="7" dur="500"/>
                                        <p:tgtEl>
                                          <p:spTgt spid="169987">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987">
                                            <p:txEl>
                                              <p:charRg st="19" end="37"/>
                                            </p:txEl>
                                          </p:spTgt>
                                        </p:tgtEl>
                                        <p:attrNameLst>
                                          <p:attrName>style.visibility</p:attrName>
                                        </p:attrNameLst>
                                      </p:cBhvr>
                                      <p:to>
                                        <p:strVal val="visible"/>
                                      </p:to>
                                    </p:set>
                                    <p:animEffect transition="in" filter="wipe(left)">
                                      <p:cBhvr>
                                        <p:cTn id="12" dur="500"/>
                                        <p:tgtEl>
                                          <p:spTgt spid="169987">
                                            <p:txEl>
                                              <p:charRg st="19"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9987">
                                            <p:txEl>
                                              <p:charRg st="37" end="56"/>
                                            </p:txEl>
                                          </p:spTgt>
                                        </p:tgtEl>
                                        <p:attrNameLst>
                                          <p:attrName>style.visibility</p:attrName>
                                        </p:attrNameLst>
                                      </p:cBhvr>
                                      <p:to>
                                        <p:strVal val="visible"/>
                                      </p:to>
                                    </p:set>
                                    <p:animEffect transition="in" filter="wipe(left)">
                                      <p:cBhvr>
                                        <p:cTn id="17" dur="500"/>
                                        <p:tgtEl>
                                          <p:spTgt spid="169987">
                                            <p:txEl>
                                              <p:charRg st="37"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9987">
                                            <p:txEl>
                                              <p:charRg st="56" end="76"/>
                                            </p:txEl>
                                          </p:spTgt>
                                        </p:tgtEl>
                                        <p:attrNameLst>
                                          <p:attrName>style.visibility</p:attrName>
                                        </p:attrNameLst>
                                      </p:cBhvr>
                                      <p:to>
                                        <p:strVal val="visible"/>
                                      </p:to>
                                    </p:set>
                                    <p:animEffect transition="in" filter="wipe(left)">
                                      <p:cBhvr>
                                        <p:cTn id="22" dur="500"/>
                                        <p:tgtEl>
                                          <p:spTgt spid="169987">
                                            <p:txEl>
                                              <p:charRg st="56" end="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987">
                                            <p:txEl>
                                              <p:charRg st="76" end="95"/>
                                            </p:txEl>
                                          </p:spTgt>
                                        </p:tgtEl>
                                        <p:attrNameLst>
                                          <p:attrName>style.visibility</p:attrName>
                                        </p:attrNameLst>
                                      </p:cBhvr>
                                      <p:to>
                                        <p:strVal val="visible"/>
                                      </p:to>
                                    </p:set>
                                    <p:animEffect transition="in" filter="wipe(left)">
                                      <p:cBhvr>
                                        <p:cTn id="27" dur="500"/>
                                        <p:tgtEl>
                                          <p:spTgt spid="169987">
                                            <p:txEl>
                                              <p:charRg st="76" end="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9987">
                                            <p:txEl>
                                              <p:charRg st="95" end="114"/>
                                            </p:txEl>
                                          </p:spTgt>
                                        </p:tgtEl>
                                        <p:attrNameLst>
                                          <p:attrName>style.visibility</p:attrName>
                                        </p:attrNameLst>
                                      </p:cBhvr>
                                      <p:to>
                                        <p:strVal val="visible"/>
                                      </p:to>
                                    </p:set>
                                    <p:animEffect transition="in" filter="wipe(left)">
                                      <p:cBhvr>
                                        <p:cTn id="32" dur="500"/>
                                        <p:tgtEl>
                                          <p:spTgt spid="169987">
                                            <p:txEl>
                                              <p:charRg st="95" end="1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9987">
                                            <p:txEl>
                                              <p:charRg st="114" end="134"/>
                                            </p:txEl>
                                          </p:spTgt>
                                        </p:tgtEl>
                                        <p:attrNameLst>
                                          <p:attrName>style.visibility</p:attrName>
                                        </p:attrNameLst>
                                      </p:cBhvr>
                                      <p:to>
                                        <p:strVal val="visible"/>
                                      </p:to>
                                    </p:set>
                                    <p:animEffect transition="in" filter="wipe(left)">
                                      <p:cBhvr>
                                        <p:cTn id="37" dur="500"/>
                                        <p:tgtEl>
                                          <p:spTgt spid="169987">
                                            <p:txEl>
                                              <p:charRg st="114" end="13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9987">
                                            <p:txEl>
                                              <p:charRg st="134" end="153"/>
                                            </p:txEl>
                                          </p:spTgt>
                                        </p:tgtEl>
                                        <p:attrNameLst>
                                          <p:attrName>style.visibility</p:attrName>
                                        </p:attrNameLst>
                                      </p:cBhvr>
                                      <p:to>
                                        <p:strVal val="visible"/>
                                      </p:to>
                                    </p:set>
                                    <p:animEffect transition="in" filter="wipe(left)">
                                      <p:cBhvr>
                                        <p:cTn id="42" dur="500"/>
                                        <p:tgtEl>
                                          <p:spTgt spid="169987">
                                            <p:txEl>
                                              <p:charRg st="134" end="15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9987">
                                            <p:txEl>
                                              <p:charRg st="153" end="172"/>
                                            </p:txEl>
                                          </p:spTgt>
                                        </p:tgtEl>
                                        <p:attrNameLst>
                                          <p:attrName>style.visibility</p:attrName>
                                        </p:attrNameLst>
                                      </p:cBhvr>
                                      <p:to>
                                        <p:strVal val="visible"/>
                                      </p:to>
                                    </p:set>
                                    <p:animEffect transition="in" filter="wipe(left)">
                                      <p:cBhvr>
                                        <p:cTn id="47" dur="500"/>
                                        <p:tgtEl>
                                          <p:spTgt spid="169987">
                                            <p:txEl>
                                              <p:charRg st="153" end="17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9987">
                                            <p:txEl>
                                              <p:charRg st="172" end="192"/>
                                            </p:txEl>
                                          </p:spTgt>
                                        </p:tgtEl>
                                        <p:attrNameLst>
                                          <p:attrName>style.visibility</p:attrName>
                                        </p:attrNameLst>
                                      </p:cBhvr>
                                      <p:to>
                                        <p:strVal val="visible"/>
                                      </p:to>
                                    </p:set>
                                    <p:animEffect transition="in" filter="wipe(left)">
                                      <p:cBhvr>
                                        <p:cTn id="52" dur="500"/>
                                        <p:tgtEl>
                                          <p:spTgt spid="169987">
                                            <p:txEl>
                                              <p:charRg st="172" end="19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9987">
                                            <p:txEl>
                                              <p:charRg st="192" end="211"/>
                                            </p:txEl>
                                          </p:spTgt>
                                        </p:tgtEl>
                                        <p:attrNameLst>
                                          <p:attrName>style.visibility</p:attrName>
                                        </p:attrNameLst>
                                      </p:cBhvr>
                                      <p:to>
                                        <p:strVal val="visible"/>
                                      </p:to>
                                    </p:set>
                                    <p:animEffect transition="in" filter="wipe(left)">
                                      <p:cBhvr>
                                        <p:cTn id="57" dur="500"/>
                                        <p:tgtEl>
                                          <p:spTgt spid="169987">
                                            <p:txEl>
                                              <p:charRg st="192" end="2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457200" y="152400"/>
            <a:ext cx="8229600" cy="685800"/>
          </a:xfrm>
          <a:ln/>
        </p:spPr>
        <p:txBody>
          <a:bodyPr vert="horz" wrap="square" lIns="91440" tIns="45720" rIns="91440" bIns="45720" anchor="ctr"/>
          <a:p>
            <a:pPr eaLnBrk="1" hangingPunct="1"/>
            <a:r>
              <a:rPr lang="en-US" altLang="zh-CN" dirty="0"/>
              <a:t>5.1 </a:t>
            </a:r>
            <a:r>
              <a:rPr lang="zh-CN" altLang="en-US" dirty="0"/>
              <a:t>一阶逻辑等值式与置换规则</a:t>
            </a:r>
            <a:endParaRPr lang="en-US" altLang="zh-CN" dirty="0"/>
          </a:p>
        </p:txBody>
      </p:sp>
      <p:sp>
        <p:nvSpPr>
          <p:cNvPr id="68611" name="Rectangle 3"/>
          <p:cNvSpPr>
            <a:spLocks noGrp="1"/>
          </p:cNvSpPr>
          <p:nvPr>
            <p:ph idx="1"/>
          </p:nvPr>
        </p:nvSpPr>
        <p:spPr>
          <a:xfrm>
            <a:off x="457200" y="1219200"/>
            <a:ext cx="8001000" cy="3698875"/>
          </a:xfrm>
          <a:ln/>
        </p:spPr>
        <p:txBody>
          <a:bodyPr vert="horz" wrap="square" lIns="91440" tIns="45720" rIns="91440" bIns="45720" anchor="t"/>
          <a:p>
            <a:pPr algn="just" eaLnBrk="1" hangingPunct="1"/>
            <a:r>
              <a:rPr lang="zh-CN" altLang="en-US" dirty="0"/>
              <a:t>在一阶逻辑中，有些命题可以有不同的符号化形式。</a:t>
            </a:r>
            <a:endParaRPr lang="zh-CN" altLang="en-US" dirty="0"/>
          </a:p>
          <a:p>
            <a:pPr eaLnBrk="1" hangingPunct="1"/>
            <a:r>
              <a:rPr lang="zh-CN" altLang="en-US" dirty="0"/>
              <a:t>例如：没有不犯错误的人</a:t>
            </a:r>
            <a:endParaRPr lang="zh-CN" altLang="en-US" dirty="0"/>
          </a:p>
          <a:p>
            <a:pPr eaLnBrk="1" hangingPunct="1">
              <a:buNone/>
            </a:pPr>
            <a:r>
              <a:rPr lang="zh-CN" altLang="en-US" dirty="0"/>
              <a:t>	令 </a:t>
            </a:r>
            <a:r>
              <a:rPr lang="en-US" altLang="zh-CN" i="1" dirty="0"/>
              <a:t>M</a:t>
            </a:r>
            <a:r>
              <a:rPr lang="en-US" altLang="zh-CN" dirty="0"/>
              <a:t>(</a:t>
            </a:r>
            <a:r>
              <a:rPr lang="en-US" altLang="zh-CN" i="1" dirty="0"/>
              <a:t>x</a:t>
            </a:r>
            <a:r>
              <a:rPr lang="en-US" altLang="zh-CN" dirty="0"/>
              <a:t>)</a:t>
            </a:r>
            <a:r>
              <a:rPr lang="zh-CN" altLang="en-US" dirty="0"/>
              <a:t>：</a:t>
            </a:r>
            <a:r>
              <a:rPr lang="en-US" altLang="zh-CN" i="1" dirty="0"/>
              <a:t>x </a:t>
            </a:r>
            <a:r>
              <a:rPr lang="zh-CN" altLang="en-US" dirty="0"/>
              <a:t>是人。 </a:t>
            </a:r>
            <a:r>
              <a:rPr lang="en-US" altLang="zh-CN" i="1" dirty="0"/>
              <a:t>F</a:t>
            </a:r>
            <a:r>
              <a:rPr lang="en-US" altLang="zh-CN" dirty="0"/>
              <a:t>(</a:t>
            </a:r>
            <a:r>
              <a:rPr lang="en-US" altLang="zh-CN" i="1" dirty="0"/>
              <a:t>x</a:t>
            </a:r>
            <a:r>
              <a:rPr lang="en-US" altLang="zh-CN" dirty="0"/>
              <a:t>)</a:t>
            </a:r>
            <a:r>
              <a:rPr lang="zh-CN" altLang="en-US" dirty="0"/>
              <a:t>：</a:t>
            </a:r>
            <a:r>
              <a:rPr lang="en-US" altLang="zh-CN" i="1" dirty="0"/>
              <a:t>x </a:t>
            </a:r>
            <a:r>
              <a:rPr lang="zh-CN" altLang="en-US" dirty="0"/>
              <a:t>犯错误。</a:t>
            </a:r>
            <a:endParaRPr lang="zh-CN" altLang="en-US" dirty="0"/>
          </a:p>
          <a:p>
            <a:pPr eaLnBrk="1" hangingPunct="1">
              <a:buNone/>
            </a:pPr>
            <a:r>
              <a:rPr lang="zh-CN" altLang="en-US" dirty="0"/>
              <a:t>	则将上述命题的符号化有以下两种正确形式：</a:t>
            </a:r>
            <a:endParaRPr lang="zh-CN" altLang="en-US" dirty="0"/>
          </a:p>
          <a:p>
            <a:pPr eaLnBrk="1" hangingPunct="1">
              <a:buNone/>
            </a:pPr>
            <a:r>
              <a:rPr lang="zh-CN" altLang="en-US" dirty="0"/>
              <a:t>	</a:t>
            </a:r>
            <a:r>
              <a:rPr lang="en-US" altLang="zh-CN" dirty="0"/>
              <a:t>(1) </a:t>
            </a:r>
            <a:r>
              <a:rPr lang="en-US" altLang="zh-CN" dirty="0">
                <a:solidFill>
                  <a:schemeClr val="tx2"/>
                </a:solidFill>
              </a:rPr>
              <a:t>┐</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 (</a:t>
            </a:r>
            <a:r>
              <a:rPr lang="en-US" altLang="zh-CN" i="1" dirty="0">
                <a:sym typeface="Symbol" panose="05050102010706020507" pitchFamily="18" charset="2"/>
              </a:rPr>
              <a:t>M</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 ∧ </a:t>
            </a:r>
            <a:r>
              <a:rPr lang="en-US" altLang="zh-CN" dirty="0">
                <a:solidFill>
                  <a:schemeClr val="tx2"/>
                </a:solidFill>
              </a:rPr>
              <a:t>┐</a:t>
            </a:r>
            <a:r>
              <a:rPr lang="en-US" altLang="zh-CN" i="1" dirty="0">
                <a:sym typeface="Symbol" panose="05050102010706020507" pitchFamily="18" charset="2"/>
              </a:rPr>
              <a:t>F</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buNone/>
            </a:pPr>
            <a:r>
              <a:rPr lang="en-US" altLang="zh-CN" dirty="0">
                <a:sym typeface="Symbol" panose="05050102010706020507" pitchFamily="18" charset="2"/>
              </a:rPr>
              <a:t>	(2)</a:t>
            </a:r>
            <a:r>
              <a:rPr lang="en-US" altLang="zh-CN" dirty="0"/>
              <a:t> </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 (</a:t>
            </a:r>
            <a:r>
              <a:rPr lang="en-US" altLang="zh-CN" i="1" dirty="0">
                <a:sym typeface="Symbol" panose="05050102010706020507" pitchFamily="18" charset="2"/>
              </a:rPr>
              <a:t>M</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 → </a:t>
            </a:r>
            <a:r>
              <a:rPr lang="en-US" altLang="zh-CN" i="1" dirty="0">
                <a:sym typeface="Symbol" panose="05050102010706020507" pitchFamily="18" charset="2"/>
              </a:rPr>
              <a:t>F</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buNone/>
            </a:pPr>
            <a:endParaRPr lang="zh-CN" altLang="en-US" dirty="0"/>
          </a:p>
        </p:txBody>
      </p:sp>
      <p:pic>
        <p:nvPicPr>
          <p:cNvPr id="68615" name="Picture 7" descr="GIF-378"/>
          <p:cNvPicPr>
            <a:picLocks noChangeAspect="1"/>
          </p:cNvPicPr>
          <p:nvPr/>
        </p:nvPicPr>
        <p:blipFill>
          <a:blip r:embed="rId1"/>
          <a:stretch>
            <a:fillRect/>
          </a:stretch>
        </p:blipFill>
        <p:spPr>
          <a:xfrm>
            <a:off x="457200" y="5638800"/>
            <a:ext cx="468313" cy="422275"/>
          </a:xfrm>
          <a:prstGeom prst="rect">
            <a:avLst/>
          </a:prstGeom>
          <a:noFill/>
          <a:ln w="9525">
            <a:noFill/>
          </a:ln>
        </p:spPr>
      </p:pic>
      <p:grpSp>
        <p:nvGrpSpPr>
          <p:cNvPr id="2" name="Group 8"/>
          <p:cNvGrpSpPr/>
          <p:nvPr/>
        </p:nvGrpSpPr>
        <p:grpSpPr>
          <a:xfrm>
            <a:off x="1143000" y="5486400"/>
            <a:ext cx="7543800" cy="990600"/>
            <a:chOff x="720" y="3456"/>
            <a:chExt cx="4752" cy="624"/>
          </a:xfrm>
        </p:grpSpPr>
        <p:sp>
          <p:nvSpPr>
            <p:cNvPr id="5126" name="AutoShape 9"/>
            <p:cNvSpPr/>
            <p:nvPr/>
          </p:nvSpPr>
          <p:spPr>
            <a:xfrm>
              <a:off x="720" y="3456"/>
              <a:ext cx="4752" cy="624"/>
            </a:xfrm>
            <a:prstGeom prst="roundRect">
              <a:avLst>
                <a:gd name="adj" fmla="val 9106"/>
              </a:avLst>
            </a:prstGeom>
            <a:gradFill rotWithShape="1">
              <a:gsLst>
                <a:gs pos="0">
                  <a:srgbClr val="699D5F"/>
                </a:gs>
                <a:gs pos="100000">
                  <a:srgbClr val="96BB8F"/>
                </a:gs>
              </a:gsLst>
              <a:lin ang="5400000" scaled="1"/>
              <a:tileRect/>
            </a:gradFill>
            <a:ln w="25400" cap="flat" cmpd="sng">
              <a:solidFill>
                <a:srgbClr val="FFFFFF"/>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lgn="ctr">
                <a:spcBef>
                  <a:spcPct val="0"/>
                </a:spcBef>
                <a:buClrTx/>
                <a:buNone/>
              </a:pPr>
              <a:endParaRPr lang="en-US" altLang="zh-CN" sz="1800" dirty="0">
                <a:solidFill>
                  <a:schemeClr val="bg2"/>
                </a:solidFill>
                <a:latin typeface="Arial" panose="020B0604020202020204" pitchFamily="34" charset="0"/>
                <a:ea typeface="宋体" panose="02010600030101010101" pitchFamily="2" charset="-122"/>
              </a:endParaRPr>
            </a:p>
          </p:txBody>
        </p:sp>
        <p:sp>
          <p:nvSpPr>
            <p:cNvPr id="5127" name="Text Box 10"/>
            <p:cNvSpPr txBox="1"/>
            <p:nvPr/>
          </p:nvSpPr>
          <p:spPr>
            <a:xfrm>
              <a:off x="1056" y="3600"/>
              <a:ext cx="41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eaLnBrk="1" hangingPunct="1">
                <a:spcBef>
                  <a:spcPct val="50000"/>
                </a:spcBef>
                <a:buClrTx/>
                <a:buNone/>
              </a:pPr>
              <a:r>
                <a:rPr lang="zh-CN" altLang="en-US" dirty="0">
                  <a:solidFill>
                    <a:srgbClr val="0000FF"/>
                  </a:solidFill>
                </a:rPr>
                <a:t>我们称</a:t>
              </a:r>
              <a:r>
                <a:rPr lang="en-US" altLang="zh-CN" dirty="0">
                  <a:solidFill>
                    <a:srgbClr val="0000FF"/>
                  </a:solidFill>
                </a:rPr>
                <a:t>(1)</a:t>
              </a:r>
              <a:r>
                <a:rPr lang="zh-CN" altLang="en-US" dirty="0">
                  <a:solidFill>
                    <a:srgbClr val="0000FF"/>
                  </a:solidFill>
                </a:rPr>
                <a:t>和</a:t>
              </a:r>
              <a:r>
                <a:rPr lang="en-US" altLang="zh-CN" dirty="0">
                  <a:solidFill>
                    <a:srgbClr val="0000FF"/>
                  </a:solidFill>
                </a:rPr>
                <a:t>(2)</a:t>
              </a:r>
              <a:r>
                <a:rPr lang="zh-CN" altLang="en-US" dirty="0">
                  <a:solidFill>
                    <a:srgbClr val="0000FF"/>
                  </a:solidFill>
                </a:rPr>
                <a:t>是等值的。</a:t>
              </a:r>
              <a:endParaRPr lang="zh-CN" altLang="en-US"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1">
                                            <p:txEl>
                                              <p:charRg st="0" end="24"/>
                                            </p:txEl>
                                          </p:spTgt>
                                        </p:tgtEl>
                                        <p:attrNameLst>
                                          <p:attrName>style.visibility</p:attrName>
                                        </p:attrNameLst>
                                      </p:cBhvr>
                                      <p:to>
                                        <p:strVal val="visible"/>
                                      </p:to>
                                    </p:set>
                                    <p:animEffect transition="in" filter="wipe(up)">
                                      <p:cBhvr>
                                        <p:cTn id="7" dur="500"/>
                                        <p:tgtEl>
                                          <p:spTgt spid="68611">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611">
                                            <p:txEl>
                                              <p:charRg st="24" end="36"/>
                                            </p:txEl>
                                          </p:spTgt>
                                        </p:tgtEl>
                                        <p:attrNameLst>
                                          <p:attrName>style.visibility</p:attrName>
                                        </p:attrNameLst>
                                      </p:cBhvr>
                                      <p:to>
                                        <p:strVal val="visible"/>
                                      </p:to>
                                    </p:set>
                                    <p:animEffect transition="in" filter="wipe(up)">
                                      <p:cBhvr>
                                        <p:cTn id="12" dur="500"/>
                                        <p:tgtEl>
                                          <p:spTgt spid="68611">
                                            <p:txEl>
                                              <p:charRg st="24"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8611">
                                            <p:txEl>
                                              <p:charRg st="36" end="62"/>
                                            </p:txEl>
                                          </p:spTgt>
                                        </p:tgtEl>
                                        <p:attrNameLst>
                                          <p:attrName>style.visibility</p:attrName>
                                        </p:attrNameLst>
                                      </p:cBhvr>
                                      <p:to>
                                        <p:strVal val="visible"/>
                                      </p:to>
                                    </p:set>
                                    <p:animEffect transition="in" filter="wipe(up)">
                                      <p:cBhvr>
                                        <p:cTn id="17" dur="500"/>
                                        <p:tgtEl>
                                          <p:spTgt spid="68611">
                                            <p:txEl>
                                              <p:charRg st="36" end="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8611">
                                            <p:txEl>
                                              <p:charRg st="62" end="84"/>
                                            </p:txEl>
                                          </p:spTgt>
                                        </p:tgtEl>
                                        <p:attrNameLst>
                                          <p:attrName>style.visibility</p:attrName>
                                        </p:attrNameLst>
                                      </p:cBhvr>
                                      <p:to>
                                        <p:strVal val="visible"/>
                                      </p:to>
                                    </p:set>
                                    <p:animEffect transition="in" filter="wipe(up)">
                                      <p:cBhvr>
                                        <p:cTn id="22" dur="500"/>
                                        <p:tgtEl>
                                          <p:spTgt spid="68611">
                                            <p:txEl>
                                              <p:charRg st="62" end="8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8611">
                                            <p:txEl>
                                              <p:charRg st="84" end="108"/>
                                            </p:txEl>
                                          </p:spTgt>
                                        </p:tgtEl>
                                        <p:attrNameLst>
                                          <p:attrName>style.visibility</p:attrName>
                                        </p:attrNameLst>
                                      </p:cBhvr>
                                      <p:to>
                                        <p:strVal val="visible"/>
                                      </p:to>
                                    </p:set>
                                    <p:animEffect transition="in" filter="wipe(up)">
                                      <p:cBhvr>
                                        <p:cTn id="27" dur="500"/>
                                        <p:tgtEl>
                                          <p:spTgt spid="68611">
                                            <p:txEl>
                                              <p:charRg st="84" end="10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8611">
                                            <p:txEl>
                                              <p:charRg st="108" end="130"/>
                                            </p:txEl>
                                          </p:spTgt>
                                        </p:tgtEl>
                                        <p:attrNameLst>
                                          <p:attrName>style.visibility</p:attrName>
                                        </p:attrNameLst>
                                      </p:cBhvr>
                                      <p:to>
                                        <p:strVal val="visible"/>
                                      </p:to>
                                    </p:set>
                                    <p:animEffect transition="in" filter="wipe(up)">
                                      <p:cBhvr>
                                        <p:cTn id="32" dur="500"/>
                                        <p:tgtEl>
                                          <p:spTgt spid="68611">
                                            <p:txEl>
                                              <p:charRg st="108" end="13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86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checkerboard(across)">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5.8 </a:t>
            </a:r>
            <a:r>
              <a:rPr lang="zh-CN" altLang="en-US" dirty="0"/>
              <a:t>求公式的前束范式</a:t>
            </a:r>
            <a:endParaRPr lang="zh-CN" altLang="en-US" dirty="0"/>
          </a:p>
        </p:txBody>
      </p:sp>
      <p:sp>
        <p:nvSpPr>
          <p:cNvPr id="171011" name="Rectangle 3"/>
          <p:cNvSpPr>
            <a:spLocks noGrp="1"/>
          </p:cNvSpPr>
          <p:nvPr>
            <p:ph idx="1"/>
          </p:nvPr>
        </p:nvSpPr>
        <p:spPr>
          <a:xfrm>
            <a:off x="457200" y="1176338"/>
            <a:ext cx="8229600" cy="3243262"/>
          </a:xfrm>
          <a:ln/>
        </p:spPr>
        <p:txBody>
          <a:bodyPr vert="horz" wrap="square" lIns="91440" tIns="45720" rIns="91440" bIns="45720" anchor="t"/>
          <a:p>
            <a:pPr algn="just" eaLnBrk="1" hangingPunct="1">
              <a:buNone/>
            </a:pPr>
            <a:r>
              <a:rPr lang="en-US" altLang="zh-CN" dirty="0">
                <a:solidFill>
                  <a:schemeClr val="tx2"/>
                </a:solidFill>
              </a:rPr>
              <a:t>(1)</a:t>
            </a:r>
            <a:r>
              <a:rPr lang="en-US" altLang="zh-CN" dirty="0">
                <a:solidFill>
                  <a:schemeClr val="tx2"/>
                </a:solidFill>
                <a:sym typeface="Symbol" panose="05050102010706020507" pitchFamily="18" charset="2"/>
              </a:rPr>
              <a:t></a:t>
            </a:r>
            <a:r>
              <a:rPr lang="en-US" altLang="zh-CN" i="1" dirty="0">
                <a:solidFill>
                  <a:srgbClr val="FF0000"/>
                </a:solidFill>
              </a:rPr>
              <a:t>x</a:t>
            </a:r>
            <a:r>
              <a:rPr lang="en-US" altLang="zh-CN" dirty="0">
                <a:solidFill>
                  <a:schemeClr val="tx2"/>
                </a:solidFill>
              </a:rPr>
              <a:t>F(</a:t>
            </a:r>
            <a:r>
              <a:rPr lang="en-US" altLang="zh-CN" i="1" dirty="0">
                <a:solidFill>
                  <a:srgbClr val="FF0000"/>
                </a:solidFill>
              </a:rPr>
              <a:t>x</a:t>
            </a:r>
            <a:r>
              <a:rPr lang="en-US" altLang="zh-CN" dirty="0">
                <a:solidFill>
                  <a:schemeClr val="tx2"/>
                </a:solidFill>
              </a:rPr>
              <a:t>, </a:t>
            </a:r>
            <a:r>
              <a:rPr lang="en-US" altLang="zh-CN" i="1" dirty="0">
                <a:solidFill>
                  <a:schemeClr val="tx2"/>
                </a:solidFill>
              </a:rPr>
              <a:t>y</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rgbClr val="0000FF"/>
                </a:solidFill>
              </a:rPr>
              <a:t>y</a:t>
            </a:r>
            <a:r>
              <a:rPr lang="en-US" altLang="zh-CN" dirty="0">
                <a:solidFill>
                  <a:schemeClr val="tx2"/>
                </a:solidFill>
              </a:rPr>
              <a:t>G(</a:t>
            </a:r>
            <a:r>
              <a:rPr lang="en-US" altLang="zh-CN" i="1" dirty="0">
                <a:solidFill>
                  <a:schemeClr val="tx2"/>
                </a:solidFill>
              </a:rPr>
              <a:t>x</a:t>
            </a:r>
            <a:r>
              <a:rPr lang="en-US" altLang="zh-CN" dirty="0">
                <a:solidFill>
                  <a:schemeClr val="tx2"/>
                </a:solidFill>
              </a:rPr>
              <a:t>, </a:t>
            </a:r>
            <a:r>
              <a:rPr lang="en-US" altLang="zh-CN" i="1" dirty="0">
                <a:solidFill>
                  <a:srgbClr val="0000FF"/>
                </a:solidFill>
              </a:rPr>
              <a:t>y</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sym typeface="Symbol" panose="05050102010706020507" pitchFamily="18" charset="2"/>
              </a:rPr>
              <a:t>	</a:t>
            </a:r>
            <a:r>
              <a:rPr lang="en-US" altLang="zh-CN" dirty="0">
                <a:solidFill>
                  <a:schemeClr val="tx2"/>
                </a:solidFill>
              </a:rPr>
              <a:t> </a:t>
            </a:r>
            <a:r>
              <a:rPr lang="en-US" altLang="zh-CN" dirty="0">
                <a:solidFill>
                  <a:srgbClr val="0000FF"/>
                </a:solidFill>
                <a:sym typeface="Symbol" panose="05050102010706020507" pitchFamily="18" charset="2"/>
              </a:rPr>
              <a:t></a:t>
            </a:r>
            <a:r>
              <a:rPr lang="en-US" altLang="zh-CN" i="1" dirty="0">
                <a:solidFill>
                  <a:srgbClr val="0000FF"/>
                </a:solidFill>
              </a:rPr>
              <a:t>t</a:t>
            </a:r>
            <a:r>
              <a:rPr lang="en-US" altLang="zh-CN" i="1" dirty="0">
                <a:solidFill>
                  <a:schemeClr val="tx2"/>
                </a:solidFill>
              </a:rPr>
              <a:t> </a:t>
            </a:r>
            <a:r>
              <a:rPr lang="en-US" altLang="zh-CN" dirty="0">
                <a:solidFill>
                  <a:schemeClr val="tx2"/>
                </a:solidFill>
              </a:rPr>
              <a:t>F(</a:t>
            </a:r>
            <a:r>
              <a:rPr lang="en-US" altLang="zh-CN" i="1" dirty="0">
                <a:solidFill>
                  <a:schemeClr val="tx2"/>
                </a:solidFill>
              </a:rPr>
              <a:t>t</a:t>
            </a:r>
            <a:r>
              <a:rPr lang="en-US" altLang="zh-CN" dirty="0">
                <a:solidFill>
                  <a:schemeClr val="tx2"/>
                </a:solidFill>
              </a:rPr>
              <a:t>, </a:t>
            </a:r>
            <a:r>
              <a:rPr lang="en-US" altLang="zh-CN" i="1" dirty="0">
                <a:solidFill>
                  <a:schemeClr val="tx2"/>
                </a:solidFill>
              </a:rPr>
              <a:t>y</a:t>
            </a:r>
            <a:r>
              <a:rPr lang="en-US" altLang="zh-CN" dirty="0">
                <a:solidFill>
                  <a:schemeClr val="tx2"/>
                </a:solidFill>
              </a:rPr>
              <a:t>)→</a:t>
            </a:r>
            <a:r>
              <a:rPr lang="en-US" altLang="zh-CN" dirty="0">
                <a:solidFill>
                  <a:srgbClr val="0000FF"/>
                </a:solidFill>
                <a:sym typeface="Symbol" panose="05050102010706020507" pitchFamily="18" charset="2"/>
              </a:rPr>
              <a:t></a:t>
            </a:r>
            <a:r>
              <a:rPr lang="en-US" altLang="zh-CN" i="1" dirty="0">
                <a:solidFill>
                  <a:srgbClr val="0000FF"/>
                </a:solidFill>
              </a:rPr>
              <a:t>w </a:t>
            </a:r>
            <a:r>
              <a:rPr lang="en-US" altLang="zh-CN" dirty="0">
                <a:solidFill>
                  <a:schemeClr val="tx2"/>
                </a:solidFill>
              </a:rPr>
              <a:t>G(</a:t>
            </a:r>
            <a:r>
              <a:rPr lang="en-US" altLang="zh-CN" i="1" dirty="0">
                <a:solidFill>
                  <a:schemeClr val="tx2"/>
                </a:solidFill>
              </a:rPr>
              <a:t>x</a:t>
            </a:r>
            <a:r>
              <a:rPr lang="en-US" altLang="zh-CN" dirty="0">
                <a:solidFill>
                  <a:schemeClr val="tx2"/>
                </a:solidFill>
              </a:rPr>
              <a:t>, </a:t>
            </a:r>
            <a:r>
              <a:rPr lang="en-US" altLang="zh-CN" i="1" dirty="0">
                <a:solidFill>
                  <a:schemeClr val="tx2"/>
                </a:solidFill>
              </a:rPr>
              <a:t>w</a:t>
            </a:r>
            <a:r>
              <a:rPr lang="en-US" altLang="zh-CN" dirty="0">
                <a:solidFill>
                  <a:schemeClr val="tx2"/>
                </a:solidFill>
              </a:rPr>
              <a:t>)  		(</a:t>
            </a:r>
            <a:r>
              <a:rPr lang="zh-CN" altLang="en-US" dirty="0">
                <a:solidFill>
                  <a:schemeClr val="tx2"/>
                </a:solidFill>
              </a:rPr>
              <a:t>换名规则</a:t>
            </a:r>
            <a:r>
              <a:rPr lang="en-US" altLang="zh-CN" dirty="0">
                <a:solidFill>
                  <a:schemeClr val="tx2"/>
                </a:solidFill>
              </a:rPr>
              <a:t>) </a:t>
            </a:r>
            <a:endParaRPr lang="en-US" altLang="zh-CN" dirty="0">
              <a:solidFill>
                <a:schemeClr val="tx2"/>
              </a:solidFill>
            </a:endParaRPr>
          </a:p>
          <a:p>
            <a:pPr algn="just" eaLnBrk="1" hangingPunct="1">
              <a:buNone/>
            </a:pPr>
            <a:r>
              <a:rPr lang="en-US" altLang="zh-CN" dirty="0">
                <a:solidFill>
                  <a:schemeClr val="tx2"/>
                </a:solidFill>
                <a:sym typeface="Symbol" panose="05050102010706020507" pitchFamily="18" charset="2"/>
              </a:rPr>
              <a:t>	</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t</a:t>
            </a:r>
            <a:r>
              <a:rPr lang="en-US" altLang="zh-CN" dirty="0">
                <a:solidFill>
                  <a:schemeClr val="tx2"/>
                </a:solidFill>
                <a:sym typeface="Symbol" panose="05050102010706020507" pitchFamily="18" charset="2"/>
              </a:rPr>
              <a:t></a:t>
            </a:r>
            <a:r>
              <a:rPr lang="en-US" altLang="zh-CN" i="1" dirty="0">
                <a:solidFill>
                  <a:schemeClr val="tx2"/>
                </a:solidFill>
              </a:rPr>
              <a:t>w </a:t>
            </a:r>
            <a:r>
              <a:rPr lang="en-US" altLang="zh-CN" dirty="0">
                <a:solidFill>
                  <a:schemeClr val="tx2"/>
                </a:solidFill>
              </a:rPr>
              <a:t>(F(</a:t>
            </a:r>
            <a:r>
              <a:rPr lang="en-US" altLang="zh-CN" i="1" dirty="0">
                <a:solidFill>
                  <a:schemeClr val="tx2"/>
                </a:solidFill>
              </a:rPr>
              <a:t>t</a:t>
            </a:r>
            <a:r>
              <a:rPr lang="en-US" altLang="zh-CN" dirty="0">
                <a:solidFill>
                  <a:schemeClr val="tx2"/>
                </a:solidFill>
              </a:rPr>
              <a:t>, </a:t>
            </a:r>
            <a:r>
              <a:rPr lang="en-US" altLang="zh-CN" i="1" dirty="0">
                <a:solidFill>
                  <a:schemeClr val="tx2"/>
                </a:solidFill>
              </a:rPr>
              <a:t>y</a:t>
            </a:r>
            <a:r>
              <a:rPr lang="en-US" altLang="zh-CN" dirty="0">
                <a:solidFill>
                  <a:schemeClr val="tx2"/>
                </a:solidFill>
              </a:rPr>
              <a:t>)→G(</a:t>
            </a:r>
            <a:r>
              <a:rPr lang="en-US" altLang="zh-CN" i="1" dirty="0">
                <a:solidFill>
                  <a:schemeClr val="tx2"/>
                </a:solidFill>
              </a:rPr>
              <a:t>x</a:t>
            </a:r>
            <a:r>
              <a:rPr lang="en-US" altLang="zh-CN" dirty="0">
                <a:solidFill>
                  <a:schemeClr val="tx2"/>
                </a:solidFill>
              </a:rPr>
              <a:t>, </a:t>
            </a:r>
            <a:r>
              <a:rPr lang="en-US" altLang="zh-CN" i="1" dirty="0">
                <a:solidFill>
                  <a:schemeClr val="tx2"/>
                </a:solidFill>
              </a:rPr>
              <a:t>w</a:t>
            </a:r>
            <a:r>
              <a:rPr lang="en-US" altLang="zh-CN" dirty="0">
                <a:solidFill>
                  <a:schemeClr val="tx2"/>
                </a:solidFill>
              </a:rPr>
              <a:t>))  		((5.3),(5.4)) </a:t>
            </a:r>
            <a:endParaRPr lang="en-US" altLang="zh-CN" dirty="0">
              <a:solidFill>
                <a:schemeClr val="tx2"/>
              </a:solidFill>
            </a:endParaRPr>
          </a:p>
          <a:p>
            <a:pPr algn="just" eaLnBrk="1" hangingPunct="1">
              <a:buNone/>
            </a:pPr>
            <a:r>
              <a:rPr lang="zh-CN" altLang="en-US" dirty="0">
                <a:solidFill>
                  <a:schemeClr val="tx2"/>
                </a:solidFill>
              </a:rPr>
              <a:t>或者</a:t>
            </a:r>
            <a:endParaRPr lang="zh-CN" altLang="en-US" dirty="0"/>
          </a:p>
          <a:p>
            <a:pPr algn="just" eaLnBrk="1" hangingPunct="1">
              <a:buNone/>
            </a:pPr>
            <a:r>
              <a:rPr lang="zh-CN" altLang="en-US" dirty="0">
                <a:sym typeface="Symbol" panose="05050102010706020507" pitchFamily="18" charset="2"/>
              </a:rPr>
              <a:t>	</a:t>
            </a:r>
            <a:r>
              <a:rPr lang="en-US" altLang="zh-CN" i="1" dirty="0"/>
              <a:t>x</a:t>
            </a:r>
            <a:r>
              <a:rPr lang="en-US" altLang="zh-CN" dirty="0"/>
              <a:t>F(</a:t>
            </a:r>
            <a:r>
              <a:rPr lang="en-US" altLang="zh-CN" i="1" dirty="0"/>
              <a:t>x</a:t>
            </a:r>
            <a:r>
              <a:rPr lang="en-US" altLang="zh-CN" dirty="0"/>
              <a:t>, </a:t>
            </a:r>
            <a:r>
              <a:rPr lang="en-US" altLang="zh-CN" i="1" dirty="0">
                <a:solidFill>
                  <a:srgbClr val="FF0000"/>
                </a:solidFill>
              </a:rPr>
              <a:t>y</a:t>
            </a:r>
            <a:r>
              <a:rPr lang="en-US" altLang="zh-CN" dirty="0"/>
              <a:t>)→</a:t>
            </a:r>
            <a:r>
              <a:rPr lang="en-US" altLang="zh-CN" dirty="0">
                <a:sym typeface="Symbol" panose="05050102010706020507" pitchFamily="18" charset="2"/>
              </a:rPr>
              <a:t></a:t>
            </a:r>
            <a:r>
              <a:rPr lang="en-US" altLang="zh-CN" i="1" dirty="0"/>
              <a:t>y</a:t>
            </a:r>
            <a:r>
              <a:rPr lang="en-US" altLang="zh-CN" dirty="0"/>
              <a:t>G(</a:t>
            </a:r>
            <a:r>
              <a:rPr lang="en-US" altLang="zh-CN" i="1" dirty="0">
                <a:solidFill>
                  <a:srgbClr val="0000FF"/>
                </a:solidFill>
              </a:rPr>
              <a:t>x</a:t>
            </a:r>
            <a:r>
              <a:rPr lang="en-US" altLang="zh-CN" dirty="0"/>
              <a:t>, </a:t>
            </a:r>
            <a:r>
              <a:rPr lang="en-US" altLang="zh-CN" i="1" dirty="0"/>
              <a:t>y</a:t>
            </a:r>
            <a:r>
              <a:rPr lang="en-US" altLang="zh-CN" dirty="0"/>
              <a:t>)</a:t>
            </a:r>
            <a:r>
              <a:rPr lang="en-US" altLang="zh-CN" dirty="0">
                <a:solidFill>
                  <a:srgbClr val="0000FF"/>
                </a:solidFill>
              </a:rPr>
              <a:t> </a:t>
            </a:r>
            <a:endParaRPr lang="en-US" altLang="zh-CN" dirty="0">
              <a:solidFill>
                <a:srgbClr val="0000FF"/>
              </a:solidFill>
            </a:endParaRPr>
          </a:p>
          <a:p>
            <a:pPr algn="just" eaLnBrk="1" hangingPunct="1">
              <a:buNone/>
            </a:pPr>
            <a:r>
              <a:rPr lang="en-US" altLang="zh-CN" dirty="0">
                <a:solidFill>
                  <a:schemeClr val="tx2"/>
                </a:solidFill>
                <a:sym typeface="Symbol" panose="05050102010706020507" pitchFamily="18" charset="2"/>
              </a:rPr>
              <a:t>	</a:t>
            </a:r>
            <a:r>
              <a:rPr lang="en-US" altLang="zh-CN" dirty="0">
                <a:solidFill>
                  <a:schemeClr val="tx2"/>
                </a:solidFill>
              </a:rPr>
              <a:t> </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chemeClr val="tx2"/>
                </a:solidFill>
              </a:rPr>
              <a:t>F(</a:t>
            </a:r>
            <a:r>
              <a:rPr lang="en-US" altLang="zh-CN" i="1" dirty="0">
                <a:solidFill>
                  <a:schemeClr val="tx2"/>
                </a:solidFill>
              </a:rPr>
              <a:t>x</a:t>
            </a:r>
            <a:r>
              <a:rPr lang="en-US" altLang="zh-CN" dirty="0">
                <a:solidFill>
                  <a:schemeClr val="tx2"/>
                </a:solidFill>
              </a:rPr>
              <a:t>, </a:t>
            </a:r>
            <a:r>
              <a:rPr lang="en-US" altLang="zh-CN" i="1" dirty="0">
                <a:solidFill>
                  <a:schemeClr val="tx2"/>
                </a:solidFill>
              </a:rPr>
              <a:t>t</a:t>
            </a:r>
            <a:r>
              <a:rPr lang="en-US" altLang="zh-CN" dirty="0">
                <a:solidFill>
                  <a:schemeClr val="tx2"/>
                </a:solidFill>
              </a:rPr>
              <a:t>)→</a:t>
            </a:r>
            <a:r>
              <a:rPr lang="en-US" altLang="zh-CN" dirty="0">
                <a:solidFill>
                  <a:srgbClr val="0000FF"/>
                </a:solidFill>
                <a:sym typeface="Symbol" panose="05050102010706020507" pitchFamily="18" charset="2"/>
              </a:rPr>
              <a:t></a:t>
            </a:r>
            <a:r>
              <a:rPr lang="en-US" altLang="zh-CN" dirty="0">
                <a:solidFill>
                  <a:srgbClr val="0000FF"/>
                </a:solidFill>
              </a:rPr>
              <a:t>y</a:t>
            </a:r>
            <a:r>
              <a:rPr lang="en-US" altLang="zh-CN" dirty="0">
                <a:solidFill>
                  <a:schemeClr val="tx2"/>
                </a:solidFill>
              </a:rPr>
              <a:t>G(</a:t>
            </a:r>
            <a:r>
              <a:rPr lang="en-US" altLang="zh-CN" i="1" dirty="0">
                <a:solidFill>
                  <a:schemeClr val="tx2"/>
                </a:solidFill>
              </a:rPr>
              <a:t>w</a:t>
            </a:r>
            <a:r>
              <a:rPr lang="en-US" altLang="zh-CN" dirty="0">
                <a:solidFill>
                  <a:schemeClr val="tx2"/>
                </a:solidFill>
              </a:rPr>
              <a:t>, </a:t>
            </a:r>
            <a:r>
              <a:rPr lang="en-US" altLang="zh-CN" i="1" dirty="0">
                <a:solidFill>
                  <a:schemeClr val="tx2"/>
                </a:solidFill>
              </a:rPr>
              <a:t>y</a:t>
            </a:r>
            <a:r>
              <a:rPr lang="en-US" altLang="zh-CN" dirty="0">
                <a:solidFill>
                  <a:schemeClr val="tx2"/>
                </a:solidFill>
              </a:rPr>
              <a:t>)    		(</a:t>
            </a:r>
            <a:r>
              <a:rPr lang="zh-CN" altLang="en-US" dirty="0">
                <a:solidFill>
                  <a:schemeClr val="tx2"/>
                </a:solidFill>
              </a:rPr>
              <a:t>代替规则</a:t>
            </a:r>
            <a:r>
              <a:rPr lang="en-US" altLang="zh-CN" dirty="0">
                <a:solidFill>
                  <a:schemeClr val="tx2"/>
                </a:solidFill>
              </a:rPr>
              <a:t>)</a:t>
            </a:r>
            <a:endParaRPr lang="en-US" altLang="zh-CN" dirty="0">
              <a:solidFill>
                <a:schemeClr val="tx2"/>
              </a:solidFill>
            </a:endParaRPr>
          </a:p>
          <a:p>
            <a:pPr algn="just" eaLnBrk="1" hangingPunct="1">
              <a:buNone/>
            </a:pPr>
            <a:r>
              <a:rPr lang="en-US" altLang="zh-CN" dirty="0">
                <a:solidFill>
                  <a:schemeClr val="tx2"/>
                </a:solidFill>
                <a:sym typeface="Symbol" panose="05050102010706020507" pitchFamily="18" charset="2"/>
              </a:rPr>
              <a:t>	</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sym typeface="Symbol" panose="05050102010706020507" pitchFamily="18" charset="2"/>
              </a:rPr>
              <a:t></a:t>
            </a:r>
            <a:r>
              <a:rPr lang="en-US" altLang="zh-CN" i="1" dirty="0">
                <a:solidFill>
                  <a:schemeClr val="tx2"/>
                </a:solidFill>
              </a:rPr>
              <a:t>y</a:t>
            </a:r>
            <a:r>
              <a:rPr lang="en-US" altLang="zh-CN" dirty="0">
                <a:solidFill>
                  <a:schemeClr val="tx2"/>
                </a:solidFill>
              </a:rPr>
              <a:t>(F(</a:t>
            </a:r>
            <a:r>
              <a:rPr lang="en-US" altLang="zh-CN" i="1" dirty="0">
                <a:solidFill>
                  <a:schemeClr val="tx2"/>
                </a:solidFill>
              </a:rPr>
              <a:t>x</a:t>
            </a:r>
            <a:r>
              <a:rPr lang="en-US" altLang="zh-CN" dirty="0">
                <a:solidFill>
                  <a:schemeClr val="tx2"/>
                </a:solidFill>
              </a:rPr>
              <a:t>, </a:t>
            </a:r>
            <a:r>
              <a:rPr lang="en-US" altLang="zh-CN" i="1" dirty="0">
                <a:solidFill>
                  <a:schemeClr val="tx2"/>
                </a:solidFill>
              </a:rPr>
              <a:t>t</a:t>
            </a:r>
            <a:r>
              <a:rPr lang="en-US" altLang="zh-CN" dirty="0">
                <a:solidFill>
                  <a:schemeClr val="tx2"/>
                </a:solidFill>
              </a:rPr>
              <a:t>)→G(</a:t>
            </a:r>
            <a:r>
              <a:rPr lang="en-US" altLang="zh-CN" i="1" dirty="0">
                <a:solidFill>
                  <a:schemeClr val="tx2"/>
                </a:solidFill>
              </a:rPr>
              <a:t>w</a:t>
            </a:r>
            <a:r>
              <a:rPr lang="en-US" altLang="zh-CN" dirty="0">
                <a:solidFill>
                  <a:schemeClr val="tx2"/>
                </a:solidFill>
              </a:rPr>
              <a:t>, </a:t>
            </a:r>
            <a:r>
              <a:rPr lang="en-US" altLang="zh-CN" i="1" dirty="0">
                <a:solidFill>
                  <a:schemeClr val="tx2"/>
                </a:solidFill>
              </a:rPr>
              <a:t>y</a:t>
            </a:r>
            <a:r>
              <a:rPr lang="en-US" altLang="zh-CN" dirty="0">
                <a:solidFill>
                  <a:schemeClr val="tx2"/>
                </a:solidFill>
              </a:rPr>
              <a:t>))  		((5.3),(5.4))</a:t>
            </a:r>
            <a:endParaRPr lang="zh-CN" altLang="en-US" dirty="0">
              <a:solidFill>
                <a:schemeClr val="tx2"/>
              </a:solidFill>
            </a:endParaRPr>
          </a:p>
        </p:txBody>
      </p:sp>
      <p:sp>
        <p:nvSpPr>
          <p:cNvPr id="171012" name="Rectangle 4"/>
          <p:cNvSpPr/>
          <p:nvPr/>
        </p:nvSpPr>
        <p:spPr>
          <a:xfrm>
            <a:off x="1066800" y="4876800"/>
            <a:ext cx="7924800" cy="1406525"/>
          </a:xfrm>
          <a:prstGeom prst="rect">
            <a:avLst/>
          </a:prstGeom>
          <a:solidFill>
            <a:srgbClr val="CCFFCC"/>
          </a:solidFill>
          <a:ln w="25400">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457200" lvl="0" indent="-457200">
              <a:lnSpc>
                <a:spcPct val="120000"/>
              </a:lnSpc>
              <a:spcBef>
                <a:spcPct val="0"/>
              </a:spcBef>
              <a:buClr>
                <a:schemeClr val="bg2"/>
              </a:buClr>
              <a:buNone/>
            </a:pPr>
            <a:r>
              <a:rPr lang="zh-CN" altLang="en-US" dirty="0">
                <a:solidFill>
                  <a:srgbClr val="0000FF"/>
                </a:solidFill>
                <a:latin typeface="_x000B__x000C_" charset="0"/>
              </a:rPr>
              <a:t>	解本题时一定注意，哪些个体变项是约束出现，哪些是自由出现，特别要注意那些既是约束出现又是自由出现的个体变项。不能混淆</a:t>
            </a:r>
            <a:r>
              <a:rPr lang="zh-CN" altLang="en-US" dirty="0">
                <a:solidFill>
                  <a:srgbClr val="0000FF"/>
                </a:solidFill>
                <a:latin typeface="隶书" panose="02010509060101010101" pitchFamily="49" charset="-122"/>
              </a:rPr>
              <a:t>。</a:t>
            </a:r>
            <a:endParaRPr lang="zh-CN" altLang="en-US" dirty="0">
              <a:solidFill>
                <a:srgbClr val="0000FF"/>
              </a:solidFill>
              <a:latin typeface="隶书" panose="02010509060101010101" pitchFamily="49" charset="-122"/>
            </a:endParaRPr>
          </a:p>
        </p:txBody>
      </p:sp>
      <p:pic>
        <p:nvPicPr>
          <p:cNvPr id="171013" name="Picture 5" descr="GIF-378"/>
          <p:cNvPicPr>
            <a:picLocks noChangeAspect="1"/>
          </p:cNvPicPr>
          <p:nvPr/>
        </p:nvPicPr>
        <p:blipFill>
          <a:blip r:embed="rId1"/>
          <a:stretch>
            <a:fillRect/>
          </a:stretch>
        </p:blipFill>
        <p:spPr>
          <a:xfrm>
            <a:off x="217488" y="5029200"/>
            <a:ext cx="696912" cy="628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xEl>
                                              <p:charRg st="0" end="24"/>
                                            </p:txEl>
                                          </p:spTgt>
                                        </p:tgtEl>
                                        <p:attrNameLst>
                                          <p:attrName>style.visibility</p:attrName>
                                        </p:attrNameLst>
                                      </p:cBhvr>
                                      <p:to>
                                        <p:strVal val="visible"/>
                                      </p:to>
                                    </p:set>
                                    <p:animEffect transition="in" filter="wipe(left)">
                                      <p:cBhvr>
                                        <p:cTn id="7" dur="500"/>
                                        <p:tgtEl>
                                          <p:spTgt spid="171011">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1">
                                            <p:txEl>
                                              <p:charRg st="24" end="60"/>
                                            </p:txEl>
                                          </p:spTgt>
                                        </p:tgtEl>
                                        <p:attrNameLst>
                                          <p:attrName>style.visibility</p:attrName>
                                        </p:attrNameLst>
                                      </p:cBhvr>
                                      <p:to>
                                        <p:strVal val="visible"/>
                                      </p:to>
                                    </p:set>
                                    <p:animEffect transition="in" filter="wipe(left)">
                                      <p:cBhvr>
                                        <p:cTn id="12" dur="500"/>
                                        <p:tgtEl>
                                          <p:spTgt spid="171011">
                                            <p:txEl>
                                              <p:charRg st="24"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1">
                                            <p:txEl>
                                              <p:charRg st="60" end="104"/>
                                            </p:txEl>
                                          </p:spTgt>
                                        </p:tgtEl>
                                        <p:attrNameLst>
                                          <p:attrName>style.visibility</p:attrName>
                                        </p:attrNameLst>
                                      </p:cBhvr>
                                      <p:to>
                                        <p:strVal val="visible"/>
                                      </p:to>
                                    </p:set>
                                    <p:animEffect transition="in" filter="wipe(left)">
                                      <p:cBhvr>
                                        <p:cTn id="17" dur="500"/>
                                        <p:tgtEl>
                                          <p:spTgt spid="171011">
                                            <p:txEl>
                                              <p:charRg st="60"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011">
                                            <p:txEl>
                                              <p:charRg st="104" end="107"/>
                                            </p:txEl>
                                          </p:spTgt>
                                        </p:tgtEl>
                                        <p:attrNameLst>
                                          <p:attrName>style.visibility</p:attrName>
                                        </p:attrNameLst>
                                      </p:cBhvr>
                                      <p:to>
                                        <p:strVal val="visible"/>
                                      </p:to>
                                    </p:set>
                                    <p:animEffect transition="in" filter="wipe(left)">
                                      <p:cBhvr>
                                        <p:cTn id="22" dur="500"/>
                                        <p:tgtEl>
                                          <p:spTgt spid="171011">
                                            <p:txEl>
                                              <p:charRg st="104" end="10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1">
                                            <p:txEl>
                                              <p:charRg st="107" end="129"/>
                                            </p:txEl>
                                          </p:spTgt>
                                        </p:tgtEl>
                                        <p:attrNameLst>
                                          <p:attrName>style.visibility</p:attrName>
                                        </p:attrNameLst>
                                      </p:cBhvr>
                                      <p:to>
                                        <p:strVal val="visible"/>
                                      </p:to>
                                    </p:set>
                                    <p:animEffect transition="in" filter="wipe(left)">
                                      <p:cBhvr>
                                        <p:cTn id="27" dur="500"/>
                                        <p:tgtEl>
                                          <p:spTgt spid="171011">
                                            <p:txEl>
                                              <p:charRg st="107" end="12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1011">
                                            <p:txEl>
                                              <p:charRg st="129" end="164"/>
                                            </p:txEl>
                                          </p:spTgt>
                                        </p:tgtEl>
                                        <p:attrNameLst>
                                          <p:attrName>style.visibility</p:attrName>
                                        </p:attrNameLst>
                                      </p:cBhvr>
                                      <p:to>
                                        <p:strVal val="visible"/>
                                      </p:to>
                                    </p:set>
                                    <p:animEffect transition="in" filter="wipe(left)">
                                      <p:cBhvr>
                                        <p:cTn id="32" dur="500"/>
                                        <p:tgtEl>
                                          <p:spTgt spid="171011">
                                            <p:txEl>
                                              <p:charRg st="129"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011">
                                            <p:txEl>
                                              <p:charRg st="164" end="206"/>
                                            </p:txEl>
                                          </p:spTgt>
                                        </p:tgtEl>
                                        <p:attrNameLst>
                                          <p:attrName>style.visibility</p:attrName>
                                        </p:attrNameLst>
                                      </p:cBhvr>
                                      <p:to>
                                        <p:strVal val="visible"/>
                                      </p:to>
                                    </p:set>
                                    <p:animEffect transition="in" filter="wipe(left)">
                                      <p:cBhvr>
                                        <p:cTn id="37" dur="500"/>
                                        <p:tgtEl>
                                          <p:spTgt spid="171011">
                                            <p:txEl>
                                              <p:charRg st="164" end="20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7101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1012"/>
                                        </p:tgtEl>
                                        <p:attrNameLst>
                                          <p:attrName>style.visibility</p:attrName>
                                        </p:attrNameLst>
                                      </p:cBhvr>
                                      <p:to>
                                        <p:strVal val="visible"/>
                                      </p:to>
                                    </p:set>
                                    <p:animEffect transition="in" filter="wipe(left)">
                                      <p:cBhvr>
                                        <p:cTn id="46" dur="500"/>
                                        <p:tgtEl>
                                          <p:spTgt spid="1710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1012">
                                            <p:txEl>
                                              <p:charRg st="0" end="61"/>
                                            </p:txEl>
                                          </p:spTgt>
                                        </p:tgtEl>
                                        <p:attrNameLst>
                                          <p:attrName>style.visibility</p:attrName>
                                        </p:attrNameLst>
                                      </p:cBhvr>
                                      <p:to>
                                        <p:strVal val="visible"/>
                                      </p:to>
                                    </p:set>
                                    <p:animEffect transition="in" filter="wipe(left)">
                                      <p:cBhvr>
                                        <p:cTn id="51" dur="500"/>
                                        <p:tgtEl>
                                          <p:spTgt spid="171012">
                                            <p:txEl>
                                              <p:charRg st="0"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171012"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ln/>
        </p:spPr>
        <p:txBody>
          <a:bodyPr vert="horz" wrap="square" lIns="91440" tIns="45720" rIns="91440" bIns="45720" anchor="ctr"/>
          <a:p>
            <a:pPr eaLnBrk="1" hangingPunct="1"/>
            <a:r>
              <a:rPr lang="en-US" altLang="zh-CN" dirty="0"/>
              <a:t>5.3 </a:t>
            </a:r>
            <a:r>
              <a:rPr lang="zh-CN" altLang="en-US" dirty="0"/>
              <a:t>一阶逻辑的推理理论</a:t>
            </a:r>
            <a:endParaRPr lang="zh-CN" altLang="en-US" dirty="0"/>
          </a:p>
        </p:txBody>
      </p:sp>
      <p:sp>
        <p:nvSpPr>
          <p:cNvPr id="173059" name="Rectangle 3"/>
          <p:cNvSpPr>
            <a:spLocks noGrp="1"/>
          </p:cNvSpPr>
          <p:nvPr>
            <p:ph idx="1"/>
          </p:nvPr>
        </p:nvSpPr>
        <p:spPr>
          <a:xfrm>
            <a:off x="304800" y="1219200"/>
            <a:ext cx="8534400" cy="5105400"/>
          </a:xfrm>
          <a:ln/>
        </p:spPr>
        <p:txBody>
          <a:bodyPr vert="horz" wrap="square" lIns="91440" tIns="45720" rIns="91440" bIns="45720" anchor="t"/>
          <a:p>
            <a:pPr eaLnBrk="1" hangingPunct="1"/>
            <a:r>
              <a:rPr lang="zh-CN" altLang="en-US" dirty="0">
                <a:solidFill>
                  <a:schemeClr val="tx2"/>
                </a:solidFill>
              </a:rPr>
              <a:t>在一阶逻辑中，从前提 </a:t>
            </a:r>
            <a:r>
              <a:rPr lang="en-US" altLang="zh-CN" i="1" dirty="0">
                <a:solidFill>
                  <a:schemeClr val="tx2"/>
                </a:solidFill>
              </a:rPr>
              <a:t>A</a:t>
            </a:r>
            <a:r>
              <a:rPr lang="en-US" altLang="zh-CN" baseline="-25000" dirty="0">
                <a:solidFill>
                  <a:schemeClr val="tx2"/>
                </a:solidFill>
              </a:rPr>
              <a:t>1 </a:t>
            </a:r>
            <a:r>
              <a:rPr lang="en-US" altLang="zh-CN" dirty="0">
                <a:solidFill>
                  <a:schemeClr val="tx2"/>
                </a:solidFill>
              </a:rPr>
              <a:t>, </a:t>
            </a:r>
            <a:r>
              <a:rPr lang="en-US" altLang="zh-CN" i="1" dirty="0">
                <a:solidFill>
                  <a:schemeClr val="tx2"/>
                </a:solidFill>
              </a:rPr>
              <a:t>A</a:t>
            </a:r>
            <a:r>
              <a:rPr lang="en-US" altLang="zh-CN" baseline="-25000" dirty="0">
                <a:solidFill>
                  <a:schemeClr val="tx2"/>
                </a:solidFill>
              </a:rPr>
              <a:t>2 </a:t>
            </a:r>
            <a:r>
              <a:rPr lang="en-US" altLang="zh-CN" dirty="0">
                <a:solidFill>
                  <a:schemeClr val="tx2"/>
                </a:solidFill>
              </a:rPr>
              <a:t>, … , </a:t>
            </a:r>
            <a:r>
              <a:rPr lang="en-US" altLang="zh-CN" i="1" dirty="0">
                <a:solidFill>
                  <a:schemeClr val="tx2"/>
                </a:solidFill>
              </a:rPr>
              <a:t>A</a:t>
            </a:r>
            <a:r>
              <a:rPr lang="en-US" altLang="zh-CN" i="1" baseline="-25000" dirty="0">
                <a:solidFill>
                  <a:schemeClr val="tx2"/>
                </a:solidFill>
              </a:rPr>
              <a:t>k </a:t>
            </a:r>
            <a:r>
              <a:rPr lang="zh-CN" altLang="en-US" dirty="0">
                <a:solidFill>
                  <a:schemeClr val="tx2"/>
                </a:solidFill>
              </a:rPr>
              <a:t>出发推结论 </a:t>
            </a:r>
            <a:r>
              <a:rPr lang="en-US" altLang="zh-CN" i="1" dirty="0">
                <a:solidFill>
                  <a:schemeClr val="tx2"/>
                </a:solidFill>
              </a:rPr>
              <a:t>B </a:t>
            </a:r>
            <a:r>
              <a:rPr lang="zh-CN" altLang="en-US" dirty="0">
                <a:solidFill>
                  <a:schemeClr val="tx2"/>
                </a:solidFill>
              </a:rPr>
              <a:t>的推理形式结构，依然采用如下的蕴涵式形式</a:t>
            </a:r>
            <a:endParaRPr lang="zh-CN" altLang="en-US" dirty="0">
              <a:solidFill>
                <a:schemeClr val="tx2"/>
              </a:solidFill>
            </a:endParaRPr>
          </a:p>
          <a:p>
            <a:pPr algn="r" eaLnBrk="1" hangingPunct="1">
              <a:buNone/>
            </a:pPr>
            <a:r>
              <a:rPr lang="en-US" altLang="zh-CN" i="1" dirty="0">
                <a:solidFill>
                  <a:srgbClr val="FF0000"/>
                </a:solidFill>
              </a:rPr>
              <a:t>A</a:t>
            </a:r>
            <a:r>
              <a:rPr lang="en-US" altLang="zh-CN" baseline="-25000" dirty="0">
                <a:solidFill>
                  <a:srgbClr val="FF0000"/>
                </a:solidFill>
              </a:rPr>
              <a:t>1</a:t>
            </a:r>
            <a:r>
              <a:rPr lang="en-US" altLang="zh-CN" dirty="0">
                <a:solidFill>
                  <a:srgbClr val="FF0000"/>
                </a:solidFill>
                <a:sym typeface="Symbol" panose="05050102010706020507" pitchFamily="18" charset="2"/>
              </a:rPr>
              <a:t>∧</a:t>
            </a:r>
            <a:r>
              <a:rPr lang="en-US" altLang="zh-CN" i="1" dirty="0">
                <a:solidFill>
                  <a:srgbClr val="FF0000"/>
                </a:solidFill>
              </a:rPr>
              <a:t>A</a:t>
            </a:r>
            <a:r>
              <a:rPr lang="en-US" altLang="zh-CN" baseline="-25000" dirty="0">
                <a:solidFill>
                  <a:srgbClr val="FF0000"/>
                </a:solidFill>
              </a:rPr>
              <a:t>2</a:t>
            </a:r>
            <a:r>
              <a:rPr lang="en-US" altLang="zh-CN" dirty="0">
                <a:solidFill>
                  <a:srgbClr val="FF0000"/>
                </a:solidFill>
                <a:sym typeface="Symbol" panose="05050102010706020507" pitchFamily="18" charset="2"/>
              </a:rPr>
              <a:t>∧</a:t>
            </a:r>
            <a:r>
              <a:rPr lang="en-US" altLang="zh-CN" dirty="0">
                <a:solidFill>
                  <a:srgbClr val="FF0000"/>
                </a:solidFill>
              </a:rPr>
              <a:t>…</a:t>
            </a:r>
            <a:r>
              <a:rPr lang="en-US" altLang="zh-CN" dirty="0">
                <a:solidFill>
                  <a:srgbClr val="FF0000"/>
                </a:solidFill>
                <a:sym typeface="Symbol" panose="05050102010706020507" pitchFamily="18" charset="2"/>
              </a:rPr>
              <a:t>∧</a:t>
            </a:r>
            <a:r>
              <a:rPr lang="en-US" altLang="zh-CN" i="1" dirty="0">
                <a:solidFill>
                  <a:srgbClr val="FF0000"/>
                </a:solidFill>
              </a:rPr>
              <a:t>A</a:t>
            </a:r>
            <a:r>
              <a:rPr lang="en-US" altLang="zh-CN" i="1" baseline="-25000" dirty="0">
                <a:solidFill>
                  <a:srgbClr val="FF0000"/>
                </a:solidFill>
              </a:rPr>
              <a:t>k</a:t>
            </a:r>
            <a:r>
              <a:rPr lang="en-US" altLang="zh-CN" baseline="-25000" dirty="0">
                <a:solidFill>
                  <a:srgbClr val="FF0000"/>
                </a:solidFill>
              </a:rPr>
              <a:t> </a:t>
            </a:r>
            <a:r>
              <a:rPr lang="en-US" altLang="zh-CN" dirty="0">
                <a:solidFill>
                  <a:srgbClr val="FF0000"/>
                </a:solidFill>
              </a:rPr>
              <a:t>→ </a:t>
            </a:r>
            <a:r>
              <a:rPr lang="en-US" altLang="zh-CN" i="1" dirty="0">
                <a:solidFill>
                  <a:srgbClr val="FF0000"/>
                </a:solidFill>
              </a:rPr>
              <a:t>B</a:t>
            </a:r>
            <a:r>
              <a:rPr lang="en-US" altLang="zh-CN" dirty="0">
                <a:solidFill>
                  <a:schemeClr val="tx2"/>
                </a:solidFill>
              </a:rPr>
              <a:t> 	      		</a:t>
            </a:r>
            <a:r>
              <a:rPr lang="zh-CN" altLang="en-US" dirty="0">
                <a:solidFill>
                  <a:schemeClr val="tx2"/>
                </a:solidFill>
              </a:rPr>
              <a:t>（</a:t>
            </a:r>
            <a:r>
              <a:rPr lang="en-US" altLang="zh-CN" dirty="0">
                <a:solidFill>
                  <a:schemeClr val="tx2"/>
                </a:solidFill>
              </a:rPr>
              <a:t>5.6</a:t>
            </a:r>
            <a:r>
              <a:rPr lang="zh-CN" altLang="en-US" dirty="0">
                <a:solidFill>
                  <a:schemeClr val="tx2"/>
                </a:solidFill>
              </a:rPr>
              <a:t>）</a:t>
            </a:r>
            <a:endParaRPr lang="zh-CN" altLang="en-US" dirty="0">
              <a:solidFill>
                <a:schemeClr val="tx2"/>
              </a:solidFill>
            </a:endParaRPr>
          </a:p>
          <a:p>
            <a:pPr eaLnBrk="1" hangingPunct="1">
              <a:buNone/>
            </a:pPr>
            <a:r>
              <a:rPr lang="zh-CN" altLang="en-US" dirty="0">
                <a:solidFill>
                  <a:schemeClr val="tx2"/>
                </a:solidFill>
              </a:rPr>
              <a:t>	若式 </a:t>
            </a:r>
            <a:r>
              <a:rPr lang="en-US" altLang="zh-CN" dirty="0">
                <a:solidFill>
                  <a:schemeClr val="tx2"/>
                </a:solidFill>
              </a:rPr>
              <a:t>(5.6) </a:t>
            </a:r>
            <a:r>
              <a:rPr lang="zh-CN" altLang="en-US" dirty="0">
                <a:solidFill>
                  <a:schemeClr val="tx2"/>
                </a:solidFill>
              </a:rPr>
              <a:t>为</a:t>
            </a:r>
            <a:r>
              <a:rPr lang="zh-CN" altLang="en-US" dirty="0">
                <a:solidFill>
                  <a:srgbClr val="FF0000"/>
                </a:solidFill>
              </a:rPr>
              <a:t>永真式</a:t>
            </a:r>
            <a:r>
              <a:rPr lang="zh-CN" altLang="en-US" dirty="0">
                <a:solidFill>
                  <a:schemeClr val="tx2"/>
                </a:solidFill>
              </a:rPr>
              <a:t>，则称</a:t>
            </a:r>
            <a:r>
              <a:rPr lang="zh-CN" altLang="en-US" dirty="0">
                <a:solidFill>
                  <a:srgbClr val="0000FF"/>
                </a:solidFill>
              </a:rPr>
              <a:t>推理正确</a:t>
            </a:r>
            <a:r>
              <a:rPr lang="zh-CN" altLang="en-US" dirty="0">
                <a:solidFill>
                  <a:schemeClr val="tx2"/>
                </a:solidFill>
              </a:rPr>
              <a:t>，否则称</a:t>
            </a:r>
            <a:r>
              <a:rPr lang="zh-CN" altLang="en-US" dirty="0">
                <a:solidFill>
                  <a:srgbClr val="0000FF"/>
                </a:solidFill>
              </a:rPr>
              <a:t>推理不正确</a:t>
            </a:r>
            <a:r>
              <a:rPr lang="zh-CN" altLang="en-US" dirty="0">
                <a:solidFill>
                  <a:schemeClr val="tx2"/>
                </a:solidFill>
              </a:rPr>
              <a:t>。</a:t>
            </a:r>
            <a:endParaRPr lang="zh-CN" altLang="en-US" dirty="0">
              <a:solidFill>
                <a:schemeClr val="tx2"/>
              </a:solidFill>
            </a:endParaRPr>
          </a:p>
          <a:p>
            <a:pPr eaLnBrk="1" hangingPunct="1"/>
            <a:r>
              <a:rPr lang="zh-CN" altLang="en-US" dirty="0">
                <a:solidFill>
                  <a:schemeClr val="tx2"/>
                </a:solidFill>
              </a:rPr>
              <a:t>于是，在一阶逻辑中判断推理是否正确也归结为判断 </a:t>
            </a:r>
            <a:r>
              <a:rPr lang="en-US" altLang="zh-CN" dirty="0">
                <a:solidFill>
                  <a:schemeClr val="tx2"/>
                </a:solidFill>
              </a:rPr>
              <a:t>(5.6) </a:t>
            </a:r>
            <a:r>
              <a:rPr lang="zh-CN" altLang="en-US" dirty="0">
                <a:solidFill>
                  <a:schemeClr val="tx2"/>
                </a:solidFill>
              </a:rPr>
              <a:t>式是否为永真式了。</a:t>
            </a:r>
            <a:endParaRPr lang="zh-CN" altLang="en-US" dirty="0">
              <a:solidFill>
                <a:schemeClr val="tx2"/>
              </a:solidFill>
            </a:endParaRPr>
          </a:p>
          <a:p>
            <a:pPr eaLnBrk="1" hangingPunct="1"/>
            <a:r>
              <a:rPr lang="zh-CN" altLang="en-US" dirty="0">
                <a:solidFill>
                  <a:schemeClr val="tx2"/>
                </a:solidFill>
              </a:rPr>
              <a:t>在一阶逻辑中称</a:t>
            </a:r>
            <a:r>
              <a:rPr lang="zh-CN" altLang="en-US" dirty="0">
                <a:solidFill>
                  <a:srgbClr val="FF0000"/>
                </a:solidFill>
              </a:rPr>
              <a:t>永真式的蕴涵式</a:t>
            </a:r>
            <a:r>
              <a:rPr lang="zh-CN" altLang="en-US" dirty="0">
                <a:solidFill>
                  <a:schemeClr val="tx2"/>
                </a:solidFill>
              </a:rPr>
              <a:t>为</a:t>
            </a:r>
            <a:r>
              <a:rPr lang="zh-CN" altLang="en-US" dirty="0">
                <a:solidFill>
                  <a:srgbClr val="0000FF"/>
                </a:solidFill>
              </a:rPr>
              <a:t>推理定律</a:t>
            </a:r>
            <a:r>
              <a:rPr lang="zh-CN" altLang="en-US" dirty="0">
                <a:solidFill>
                  <a:schemeClr val="tx2"/>
                </a:solidFill>
              </a:rPr>
              <a:t>，若一个推理的形式结构正是某条推理定律，则这个推理显然是正确的。</a:t>
            </a:r>
            <a:endParaRPr lang="zh-CN" altLang="en-US" dirty="0">
              <a:solidFill>
                <a:schemeClr val="tx2"/>
              </a:solidFill>
            </a:endParaRPr>
          </a:p>
          <a:p>
            <a:pPr eaLnBrk="1" hangingPunct="1"/>
            <a:r>
              <a:rPr lang="zh-CN" altLang="en-US" dirty="0">
                <a:solidFill>
                  <a:schemeClr val="tx2"/>
                </a:solidFill>
              </a:rPr>
              <a:t>在一阶逻辑的推理中，</a:t>
            </a:r>
            <a:r>
              <a:rPr lang="zh-CN" altLang="en-US" dirty="0">
                <a:solidFill>
                  <a:srgbClr val="FF0000"/>
                </a:solidFill>
              </a:rPr>
              <a:t>某些前提与结论可能是受量词限制</a:t>
            </a:r>
            <a:r>
              <a:rPr lang="zh-CN" altLang="en-US" dirty="0">
                <a:solidFill>
                  <a:schemeClr val="tx2"/>
                </a:solidFill>
              </a:rPr>
              <a:t>，</a:t>
            </a:r>
            <a:r>
              <a:rPr lang="zh-CN" altLang="en-US" dirty="0">
                <a:solidFill>
                  <a:srgbClr val="FF0000"/>
                </a:solidFill>
              </a:rPr>
              <a:t>为了使用命题逻辑中的等值式和推理定律</a:t>
            </a:r>
            <a:r>
              <a:rPr lang="zh-CN" altLang="en-US" dirty="0">
                <a:solidFill>
                  <a:schemeClr val="tx2"/>
                </a:solidFill>
              </a:rPr>
              <a:t>，必须在推理过程中</a:t>
            </a:r>
            <a:r>
              <a:rPr lang="zh-CN" altLang="en-US" dirty="0">
                <a:solidFill>
                  <a:srgbClr val="FF0000"/>
                </a:solidFill>
              </a:rPr>
              <a:t>有消去和添加量词的规则</a:t>
            </a:r>
            <a:r>
              <a:rPr lang="zh-CN" altLang="en-US" dirty="0">
                <a:solidFill>
                  <a:schemeClr val="tx2"/>
                </a:solidFill>
              </a:rPr>
              <a:t>，以便使谓词演算公式的推理过程可类似于命题演算中推理理论那样进行。</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3059">
                                            <p:txEl>
                                              <p:charRg st="0" end="57"/>
                                            </p:txEl>
                                          </p:spTgt>
                                        </p:tgtEl>
                                        <p:attrNameLst>
                                          <p:attrName>style.visibility</p:attrName>
                                        </p:attrNameLst>
                                      </p:cBhvr>
                                      <p:to>
                                        <p:strVal val="visible"/>
                                      </p:to>
                                    </p:set>
                                    <p:animEffect transition="in" filter="wipe(up)">
                                      <p:cBhvr>
                                        <p:cTn id="7" dur="500"/>
                                        <p:tgtEl>
                                          <p:spTgt spid="173059">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3059">
                                            <p:txEl>
                                              <p:charRg st="57" end="87"/>
                                            </p:txEl>
                                          </p:spTgt>
                                        </p:tgtEl>
                                        <p:attrNameLst>
                                          <p:attrName>style.visibility</p:attrName>
                                        </p:attrNameLst>
                                      </p:cBhvr>
                                      <p:to>
                                        <p:strVal val="visible"/>
                                      </p:to>
                                    </p:set>
                                    <p:animEffect transition="in" filter="wipe(up)">
                                      <p:cBhvr>
                                        <p:cTn id="12" dur="500"/>
                                        <p:tgtEl>
                                          <p:spTgt spid="173059">
                                            <p:txEl>
                                              <p:charRg st="57"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3059">
                                            <p:txEl>
                                              <p:charRg st="87" end="119"/>
                                            </p:txEl>
                                          </p:spTgt>
                                        </p:tgtEl>
                                        <p:attrNameLst>
                                          <p:attrName>style.visibility</p:attrName>
                                        </p:attrNameLst>
                                      </p:cBhvr>
                                      <p:to>
                                        <p:strVal val="visible"/>
                                      </p:to>
                                    </p:set>
                                    <p:animEffect transition="in" filter="wipe(up)">
                                      <p:cBhvr>
                                        <p:cTn id="17" dur="500"/>
                                        <p:tgtEl>
                                          <p:spTgt spid="173059">
                                            <p:txEl>
                                              <p:charRg st="87" end="1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3059">
                                            <p:txEl>
                                              <p:charRg st="119" end="159"/>
                                            </p:txEl>
                                          </p:spTgt>
                                        </p:tgtEl>
                                        <p:attrNameLst>
                                          <p:attrName>style.visibility</p:attrName>
                                        </p:attrNameLst>
                                      </p:cBhvr>
                                      <p:to>
                                        <p:strVal val="visible"/>
                                      </p:to>
                                    </p:set>
                                    <p:animEffect transition="in" filter="wipe(up)">
                                      <p:cBhvr>
                                        <p:cTn id="22" dur="500"/>
                                        <p:tgtEl>
                                          <p:spTgt spid="173059">
                                            <p:txEl>
                                              <p:charRg st="119" end="1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3059">
                                            <p:txEl>
                                              <p:charRg st="159" end="211"/>
                                            </p:txEl>
                                          </p:spTgt>
                                        </p:tgtEl>
                                        <p:attrNameLst>
                                          <p:attrName>style.visibility</p:attrName>
                                        </p:attrNameLst>
                                      </p:cBhvr>
                                      <p:to>
                                        <p:strVal val="visible"/>
                                      </p:to>
                                    </p:set>
                                    <p:animEffect transition="in" filter="wipe(up)">
                                      <p:cBhvr>
                                        <p:cTn id="27" dur="500"/>
                                        <p:tgtEl>
                                          <p:spTgt spid="173059">
                                            <p:txEl>
                                              <p:charRg st="159"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3059">
                                            <p:txEl>
                                              <p:charRg st="211" end="309"/>
                                            </p:txEl>
                                          </p:spTgt>
                                        </p:tgtEl>
                                        <p:attrNameLst>
                                          <p:attrName>style.visibility</p:attrName>
                                        </p:attrNameLst>
                                      </p:cBhvr>
                                      <p:to>
                                        <p:strVal val="visible"/>
                                      </p:to>
                                    </p:set>
                                    <p:animEffect transition="in" filter="wipe(up)">
                                      <p:cBhvr>
                                        <p:cTn id="32" dur="500"/>
                                        <p:tgtEl>
                                          <p:spTgt spid="173059">
                                            <p:txEl>
                                              <p:charRg st="211" end="3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ln/>
        </p:spPr>
        <p:txBody>
          <a:bodyPr vert="horz" wrap="square" lIns="91440" tIns="45720" rIns="91440" bIns="45720" anchor="ctr"/>
          <a:p>
            <a:pPr eaLnBrk="1" hangingPunct="1"/>
            <a:r>
              <a:rPr lang="zh-CN" altLang="en-US" dirty="0"/>
              <a:t>推理定律的来源</a:t>
            </a:r>
            <a:endParaRPr lang="zh-CN" altLang="en-US" dirty="0"/>
          </a:p>
        </p:txBody>
      </p:sp>
      <p:sp>
        <p:nvSpPr>
          <p:cNvPr id="35843" name="Rectangle 3"/>
          <p:cNvSpPr>
            <a:spLocks noGrp="1"/>
          </p:cNvSpPr>
          <p:nvPr>
            <p:ph idx="1"/>
          </p:nvPr>
        </p:nvSpPr>
        <p:spPr>
          <a:ln/>
        </p:spPr>
        <p:txBody>
          <a:bodyPr vert="horz" wrap="square" lIns="91440" tIns="45720" rIns="91440" bIns="45720" anchor="t"/>
          <a:p>
            <a:pPr eaLnBrk="1" hangingPunct="1"/>
            <a:r>
              <a:rPr lang="zh-CN" altLang="en-US" dirty="0"/>
              <a:t>命题逻辑推理定律的代换实例</a:t>
            </a:r>
            <a:endParaRPr lang="zh-CN" altLang="en-US" dirty="0"/>
          </a:p>
          <a:p>
            <a:pPr eaLnBrk="1" hangingPunct="1"/>
            <a:r>
              <a:rPr lang="zh-CN" altLang="en-US" dirty="0"/>
              <a:t>由基本等值式生成的推理定律</a:t>
            </a:r>
            <a:endParaRPr lang="zh-CN" altLang="en-US" dirty="0"/>
          </a:p>
          <a:p>
            <a:pPr eaLnBrk="1" hangingPunct="1"/>
            <a:r>
              <a:rPr lang="zh-CN" altLang="en-US" dirty="0"/>
              <a:t>量词分配等值式</a:t>
            </a:r>
            <a:endParaRPr lang="zh-CN" altLang="en-US" dirty="0"/>
          </a:p>
          <a:p>
            <a:pPr eaLnBrk="1" hangingPunct="1"/>
            <a:r>
              <a:rPr lang="zh-CN" altLang="en-US" dirty="0"/>
              <a:t>推理规则</a:t>
            </a:r>
            <a:r>
              <a:rPr lang="en-US" altLang="zh-CN" dirty="0"/>
              <a:t>—</a:t>
            </a:r>
            <a:r>
              <a:rPr lang="zh-CN" altLang="en-US" dirty="0"/>
              <a:t>量词消去和引入规则</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ln/>
        </p:spPr>
        <p:txBody>
          <a:bodyPr vert="horz" wrap="square" lIns="91440" tIns="45720" rIns="91440" bIns="45720" anchor="ctr"/>
          <a:p>
            <a:pPr eaLnBrk="1" hangingPunct="1"/>
            <a:r>
              <a:rPr lang="zh-CN" altLang="en-US" dirty="0"/>
              <a:t>命题逻辑推理定律的代换实例</a:t>
            </a:r>
            <a:endParaRPr lang="zh-CN" altLang="en-US" dirty="0"/>
          </a:p>
        </p:txBody>
      </p:sp>
      <p:sp>
        <p:nvSpPr>
          <p:cNvPr id="36867" name="Rectangle 3"/>
          <p:cNvSpPr>
            <a:spLocks noGrp="1"/>
          </p:cNvSpPr>
          <p:nvPr>
            <p:ph idx="1"/>
          </p:nvPr>
        </p:nvSpPr>
        <p:spPr>
          <a:ln/>
        </p:spPr>
        <p:txBody>
          <a:bodyPr vert="horz" wrap="square" lIns="91440" tIns="45720" rIns="91440" bIns="45720" anchor="t"/>
          <a:p>
            <a:pPr eaLnBrk="1" hangingPunct="1"/>
            <a:r>
              <a:rPr lang="zh-CN" altLang="en-US" dirty="0">
                <a:sym typeface="Symbol" panose="05050102010706020507" pitchFamily="18" charset="2"/>
              </a:rPr>
              <a:t></a:t>
            </a:r>
            <a:r>
              <a:rPr lang="en-US" altLang="zh-CN" i="1" dirty="0">
                <a:sym typeface="Symbol" panose="05050102010706020507" pitchFamily="18" charset="2"/>
              </a:rPr>
              <a:t>xF</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a:t>
            </a:r>
            <a:r>
              <a:rPr lang="en-US" altLang="zh-CN" i="1" dirty="0">
                <a:sym typeface="Symbol" panose="05050102010706020507" pitchFamily="18" charset="2"/>
              </a:rPr>
              <a:t>yG</a:t>
            </a:r>
            <a:r>
              <a:rPr lang="en-US" altLang="zh-CN" dirty="0">
                <a:sym typeface="Symbol" panose="05050102010706020507" pitchFamily="18" charset="2"/>
              </a:rPr>
              <a:t>(</a:t>
            </a:r>
            <a:r>
              <a:rPr lang="en-US" altLang="zh-CN" i="1" dirty="0">
                <a:sym typeface="Symbol" panose="05050102010706020507" pitchFamily="18" charset="2"/>
              </a:rPr>
              <a:t>y</a:t>
            </a:r>
            <a:r>
              <a:rPr lang="en-US" altLang="zh-CN" dirty="0">
                <a:sym typeface="Symbol" panose="05050102010706020507" pitchFamily="18" charset="2"/>
              </a:rPr>
              <a:t>)  </a:t>
            </a:r>
            <a:r>
              <a:rPr lang="en-US" altLang="zh-CN" i="1" dirty="0">
                <a:sym typeface="Symbol" panose="05050102010706020507" pitchFamily="18" charset="2"/>
              </a:rPr>
              <a:t>xF</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zh-CN" altLang="en-US" dirty="0">
                <a:sym typeface="Symbol" panose="05050102010706020507" pitchFamily="18" charset="2"/>
              </a:rPr>
              <a:t>（化简律的代换实例）</a:t>
            </a:r>
            <a:endParaRPr lang="zh-CN" altLang="en-US" dirty="0">
              <a:sym typeface="Symbol" panose="05050102010706020507" pitchFamily="18" charset="2"/>
            </a:endParaRPr>
          </a:p>
          <a:p>
            <a:pPr eaLnBrk="1" hangingPunct="1"/>
            <a:r>
              <a:rPr lang="zh-CN" altLang="en-US" dirty="0">
                <a:sym typeface="Symbol" panose="05050102010706020507" pitchFamily="18" charset="2"/>
              </a:rPr>
              <a:t></a:t>
            </a:r>
            <a:r>
              <a:rPr lang="en-US" altLang="zh-CN" i="1" dirty="0">
                <a:sym typeface="Symbol" panose="05050102010706020507" pitchFamily="18" charset="2"/>
              </a:rPr>
              <a:t>xF</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 </a:t>
            </a:r>
            <a:r>
              <a:rPr lang="en-US" altLang="zh-CN" i="1" dirty="0">
                <a:sym typeface="Symbol" panose="05050102010706020507" pitchFamily="18" charset="2"/>
              </a:rPr>
              <a:t>xF</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 </a:t>
            </a:r>
            <a:r>
              <a:rPr lang="en-US" altLang="zh-CN" i="1" dirty="0">
                <a:sym typeface="Symbol" panose="05050102010706020507" pitchFamily="18" charset="2"/>
              </a:rPr>
              <a:t>yG</a:t>
            </a:r>
            <a:r>
              <a:rPr lang="en-US" altLang="zh-CN" dirty="0">
                <a:sym typeface="Symbol" panose="05050102010706020507" pitchFamily="18" charset="2"/>
              </a:rPr>
              <a:t>(</a:t>
            </a:r>
            <a:r>
              <a:rPr lang="en-US" altLang="zh-CN" i="1" dirty="0">
                <a:sym typeface="Symbol" panose="05050102010706020507" pitchFamily="18" charset="2"/>
              </a:rPr>
              <a:t>y</a:t>
            </a:r>
            <a:r>
              <a:rPr lang="en-US" altLang="zh-CN" dirty="0">
                <a:sym typeface="Symbol" panose="05050102010706020507" pitchFamily="18" charset="2"/>
              </a:rPr>
              <a:t>) 	</a:t>
            </a:r>
            <a:r>
              <a:rPr lang="zh-CN" altLang="en-US" dirty="0">
                <a:sym typeface="Symbol" panose="05050102010706020507" pitchFamily="18" charset="2"/>
              </a:rPr>
              <a:t>（附加律的代换实例）</a:t>
            </a:r>
            <a:endParaRPr lang="zh-CN" altLang="en-US" dirty="0">
              <a:sym typeface="Symbol" panose="05050102010706020507" pitchFamily="18" charset="2"/>
            </a:endParaRPr>
          </a:p>
          <a:p>
            <a:pPr eaLnBrk="1" hangingPunct="1"/>
            <a:r>
              <a:rPr lang="en-US" altLang="zh-CN" dirty="0">
                <a:sym typeface="Symbol" panose="05050102010706020507" pitchFamily="18" charset="2"/>
              </a:rPr>
              <a:t>…… ……</a:t>
            </a:r>
            <a:endParaRPr lang="en-US" altLang="zh-CN" dirty="0"/>
          </a:p>
          <a:p>
            <a:pPr eaLnBrk="1" hangingPunct="1"/>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ln/>
        </p:spPr>
        <p:txBody>
          <a:bodyPr vert="horz" wrap="square" lIns="91440" tIns="45720" rIns="91440" bIns="45720" anchor="ctr"/>
          <a:p>
            <a:pPr eaLnBrk="1" hangingPunct="1"/>
            <a:r>
              <a:rPr lang="zh-CN" altLang="en-US" dirty="0"/>
              <a:t>由基本等值式生成的推理定律</a:t>
            </a:r>
            <a:endParaRPr lang="zh-CN" altLang="en-US" dirty="0"/>
          </a:p>
        </p:txBody>
      </p:sp>
      <p:sp>
        <p:nvSpPr>
          <p:cNvPr id="37891" name="Rectangle 3"/>
          <p:cNvSpPr>
            <a:spLocks noGrp="1"/>
          </p:cNvSpPr>
          <p:nvPr>
            <p:ph idx="1"/>
          </p:nvPr>
        </p:nvSpPr>
        <p:spPr>
          <a:ln/>
        </p:spPr>
        <p:txBody>
          <a:bodyPr vert="horz" wrap="square" lIns="91440" tIns="45720" rIns="91440" bIns="45720" anchor="t"/>
          <a:p>
            <a:pPr eaLnBrk="1" hangingPunct="1"/>
            <a:r>
              <a:rPr lang="zh-CN" altLang="en-US" dirty="0">
                <a:sym typeface="Symbol" panose="05050102010706020507" pitchFamily="18" charset="2"/>
              </a:rPr>
              <a:t></a:t>
            </a:r>
            <a:r>
              <a:rPr lang="en-US" altLang="zh-CN" i="1" dirty="0"/>
              <a:t>xF</a:t>
            </a:r>
            <a:r>
              <a:rPr lang="en-US" altLang="zh-CN" dirty="0"/>
              <a:t>(</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i="1" dirty="0"/>
              <a:t>xF</a:t>
            </a:r>
            <a:r>
              <a:rPr lang="en-US" altLang="zh-CN" dirty="0"/>
              <a:t>(</a:t>
            </a:r>
            <a:r>
              <a:rPr lang="en-US" altLang="zh-CN" i="1" dirty="0"/>
              <a:t>x</a:t>
            </a:r>
            <a:r>
              <a:rPr lang="en-US" altLang="zh-CN" dirty="0"/>
              <a:t>) </a:t>
            </a:r>
            <a:endParaRPr lang="en-US" altLang="zh-CN" dirty="0"/>
          </a:p>
          <a:p>
            <a:pPr eaLnBrk="1" hangingPunct="1"/>
            <a:r>
              <a:rPr lang="en-US" altLang="zh-CN" dirty="0"/>
              <a:t>┐┐</a:t>
            </a:r>
            <a:r>
              <a:rPr lang="en-US" altLang="zh-CN" dirty="0">
                <a:sym typeface="Symbol" panose="05050102010706020507" pitchFamily="18" charset="2"/>
              </a:rPr>
              <a:t></a:t>
            </a:r>
            <a:r>
              <a:rPr lang="en-US" altLang="zh-CN" i="1" dirty="0"/>
              <a:t>xF</a:t>
            </a:r>
            <a:r>
              <a:rPr lang="en-US" altLang="zh-CN" dirty="0"/>
              <a:t>(</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i="1" dirty="0"/>
              <a:t>xF</a:t>
            </a:r>
            <a:r>
              <a:rPr lang="en-US" altLang="zh-CN" dirty="0"/>
              <a:t>(</a:t>
            </a:r>
            <a:r>
              <a:rPr lang="en-US" altLang="zh-CN" i="1" dirty="0"/>
              <a:t>x</a:t>
            </a:r>
            <a:r>
              <a:rPr lang="en-US" altLang="zh-CN" dirty="0"/>
              <a:t>)</a:t>
            </a:r>
            <a:endParaRPr lang="en-US" altLang="zh-CN" dirty="0"/>
          </a:p>
          <a:p>
            <a:pPr eaLnBrk="1" hangingPunct="1"/>
            <a:r>
              <a:rPr lang="en-US" altLang="zh-CN" dirty="0"/>
              <a:t>┐</a:t>
            </a:r>
            <a:r>
              <a:rPr lang="en-US" altLang="zh-CN" dirty="0">
                <a:sym typeface="Symbol" panose="05050102010706020507" pitchFamily="18" charset="2"/>
              </a:rPr>
              <a:t></a:t>
            </a:r>
            <a:r>
              <a:rPr lang="en-US" altLang="zh-CN" i="1" dirty="0"/>
              <a:t>xF</a:t>
            </a:r>
            <a:r>
              <a:rPr lang="en-US" altLang="zh-CN" dirty="0"/>
              <a:t>(</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i="1" dirty="0"/>
              <a:t>x</a:t>
            </a:r>
            <a:r>
              <a:rPr lang="en-US" altLang="zh-CN" dirty="0"/>
              <a:t>┐</a:t>
            </a:r>
            <a:r>
              <a:rPr lang="en-US" altLang="zh-CN" i="1" dirty="0"/>
              <a:t>F</a:t>
            </a:r>
            <a:r>
              <a:rPr lang="en-US" altLang="zh-CN" dirty="0"/>
              <a:t>(</a:t>
            </a:r>
            <a:r>
              <a:rPr lang="en-US" altLang="zh-CN" i="1" dirty="0"/>
              <a:t>x</a:t>
            </a:r>
            <a:r>
              <a:rPr lang="en-US" altLang="zh-CN" dirty="0"/>
              <a:t>)</a:t>
            </a:r>
            <a:endParaRPr lang="en-US" altLang="zh-CN" dirty="0"/>
          </a:p>
          <a:p>
            <a:pPr eaLnBrk="1" hangingPunct="1"/>
            <a:r>
              <a:rPr lang="en-US" altLang="zh-CN" dirty="0">
                <a:sym typeface="Symbol" panose="05050102010706020507" pitchFamily="18" charset="2"/>
              </a:rPr>
              <a:t></a:t>
            </a:r>
            <a:r>
              <a:rPr lang="en-US" altLang="zh-CN" i="1" dirty="0"/>
              <a:t>x</a:t>
            </a:r>
            <a:r>
              <a:rPr lang="en-US" altLang="zh-CN" dirty="0"/>
              <a:t>┐</a:t>
            </a:r>
            <a:r>
              <a:rPr lang="en-US" altLang="zh-CN" i="1" dirty="0"/>
              <a:t>F</a:t>
            </a:r>
            <a:r>
              <a:rPr lang="en-US" altLang="zh-CN" dirty="0"/>
              <a:t>(</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i="1" dirty="0"/>
              <a:t>xF</a:t>
            </a:r>
            <a:r>
              <a:rPr lang="en-US" altLang="zh-CN" dirty="0"/>
              <a:t>(</a:t>
            </a:r>
            <a:r>
              <a:rPr lang="en-US" altLang="zh-CN" i="1" dirty="0"/>
              <a:t>x</a:t>
            </a:r>
            <a:r>
              <a:rPr lang="en-US" altLang="zh-CN" dirty="0"/>
              <a:t>) </a:t>
            </a:r>
            <a:endParaRPr lang="en-US" altLang="zh-CN" dirty="0"/>
          </a:p>
          <a:p>
            <a:pPr eaLnBrk="1" hangingPunct="1"/>
            <a:r>
              <a:rPr lang="en-US" altLang="zh-CN" dirty="0"/>
              <a:t>…… ……</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ln/>
        </p:spPr>
        <p:txBody>
          <a:bodyPr vert="horz" wrap="square" lIns="91440" tIns="45720" rIns="91440" bIns="45720" anchor="ctr"/>
          <a:p>
            <a:pPr eaLnBrk="1" hangingPunct="1"/>
            <a:r>
              <a:rPr lang="zh-CN" altLang="en-US" dirty="0"/>
              <a:t>其他推理定律</a:t>
            </a:r>
            <a:endParaRPr lang="zh-CN" altLang="en-US" dirty="0"/>
          </a:p>
        </p:txBody>
      </p:sp>
      <p:sp>
        <p:nvSpPr>
          <p:cNvPr id="38915" name="Rectangle 3"/>
          <p:cNvSpPr>
            <a:spLocks noGrp="1"/>
          </p:cNvSpPr>
          <p:nvPr>
            <p:ph idx="1"/>
          </p:nvPr>
        </p:nvSpPr>
        <p:spPr>
          <a:xfrm>
            <a:off x="457200" y="1176338"/>
            <a:ext cx="8229600" cy="2633662"/>
          </a:xfrm>
          <a:ln/>
        </p:spPr>
        <p:txBody>
          <a:bodyPr vert="horz" wrap="square" lIns="91440" tIns="45720" rIns="91440" bIns="45720" anchor="t"/>
          <a:p>
            <a:pPr algn="just" eaLnBrk="1" hangingPunct="1">
              <a:lnSpc>
                <a:spcPct val="120000"/>
              </a:lnSpc>
            </a:pPr>
            <a:r>
              <a:rPr lang="zh-CN" altLang="en-US" dirty="0">
                <a:solidFill>
                  <a:schemeClr val="tx2"/>
                </a:solidFill>
                <a:sym typeface="Symbol" panose="05050102010706020507" pitchFamily="18" charset="2"/>
              </a:rPr>
              <a:t></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rPr>
              <a:t>xB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endParaRPr lang="en-US" altLang="zh-CN" dirty="0">
              <a:solidFill>
                <a:schemeClr val="tx2"/>
              </a:solidFill>
            </a:endParaRPr>
          </a:p>
          <a:p>
            <a:pPr algn="just" eaLnBrk="1" hangingPunct="1">
              <a:lnSpc>
                <a:spcPct val="120000"/>
              </a:lnSpc>
            </a:pP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dirty="0">
                <a:solidFill>
                  <a:srgbClr val="0000FF"/>
                </a:solidFill>
              </a:rPr>
              <a:t> </a:t>
            </a:r>
            <a:r>
              <a:rPr lang="en-US" altLang="zh-CN" dirty="0">
                <a:solidFill>
                  <a:srgbClr val="0000FF"/>
                </a:solidFill>
                <a:sym typeface="Symbol" panose="05050102010706020507" pitchFamily="18" charset="2"/>
              </a:rPr>
              <a:t></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dirty="0">
                <a:solidFill>
                  <a:srgbClr val="0000FF"/>
                </a:solidFill>
                <a:sym typeface="Symbol" panose="05050102010706020507" pitchFamily="18" charset="2"/>
              </a:rPr>
              <a:t></a:t>
            </a:r>
            <a:r>
              <a:rPr lang="en-US" altLang="zh-CN" i="1" dirty="0">
                <a:solidFill>
                  <a:srgbClr val="0000FF"/>
                </a:solidFill>
              </a:rPr>
              <a:t>xB</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endParaRPr lang="en-US" altLang="zh-CN" dirty="0">
              <a:solidFill>
                <a:srgbClr val="0000FF"/>
              </a:solidFill>
            </a:endParaRPr>
          </a:p>
          <a:p>
            <a:pPr algn="just" eaLnBrk="1" hangingPunct="1">
              <a:lnSpc>
                <a:spcPct val="120000"/>
              </a:lnSpc>
            </a:pP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rPr>
              <a:t>xB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endParaRPr lang="en-US" altLang="zh-CN" dirty="0">
              <a:solidFill>
                <a:schemeClr val="tx2"/>
              </a:solidFill>
            </a:endParaRPr>
          </a:p>
          <a:p>
            <a:pPr algn="just" eaLnBrk="1" hangingPunct="1">
              <a:lnSpc>
                <a:spcPct val="120000"/>
              </a:lnSpc>
            </a:pP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endParaRPr lang="en-US" altLang="zh-CN" dirty="0">
              <a:solidFill>
                <a:schemeClr val="tx2"/>
              </a:solidFill>
            </a:endParaRPr>
          </a:p>
          <a:p>
            <a:pPr eaLnBrk="1" hangingPunct="1">
              <a:lnSpc>
                <a:spcPct val="120000"/>
              </a:lnSpc>
            </a:pPr>
            <a:r>
              <a:rPr lang="en-US" altLang="zh-CN" dirty="0">
                <a:solidFill>
                  <a:schemeClr val="tx2"/>
                </a:solidFill>
              </a:rPr>
              <a:t>	…… ……</a:t>
            </a:r>
            <a:endParaRPr lang="zh-CN" altLang="en-US" dirty="0">
              <a:solidFill>
                <a:schemeClr val="tx2"/>
              </a:solidFill>
            </a:endParaRPr>
          </a:p>
        </p:txBody>
      </p:sp>
      <p:sp>
        <p:nvSpPr>
          <p:cNvPr id="177156" name="Rectangle 4"/>
          <p:cNvSpPr/>
          <p:nvPr/>
        </p:nvSpPr>
        <p:spPr>
          <a:xfrm>
            <a:off x="323850" y="4652963"/>
            <a:ext cx="8610600" cy="1600200"/>
          </a:xfrm>
          <a:prstGeom prst="rect">
            <a:avLst/>
          </a:prstGeom>
          <a:noFill/>
          <a:ln w="2857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lgn="just">
              <a:spcBef>
                <a:spcPct val="45000"/>
              </a:spcBef>
              <a:buClr>
                <a:srgbClr val="99CCCC"/>
              </a:buClr>
              <a:buNone/>
            </a:pPr>
            <a:r>
              <a:rPr lang="zh-CN" altLang="en-US" dirty="0">
                <a:solidFill>
                  <a:schemeClr val="tx2"/>
                </a:solidFill>
                <a:sym typeface="Symbol" panose="05050102010706020507" pitchFamily="18" charset="2"/>
              </a:rPr>
              <a:t>对 </a:t>
            </a:r>
            <a:r>
              <a:rPr lang="en-US" altLang="zh-CN" i="1" dirty="0">
                <a:solidFill>
                  <a:schemeClr val="tx2"/>
                </a:solidFill>
              </a:rPr>
              <a:t>x</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rPr>
              <a:t>xB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zh-CN" altLang="en-US" dirty="0">
                <a:solidFill>
                  <a:schemeClr val="tx2"/>
                </a:solidFill>
              </a:rPr>
              <a:t>的讨论</a:t>
            </a:r>
            <a:endParaRPr lang="zh-CN" altLang="en-US" dirty="0">
              <a:solidFill>
                <a:schemeClr val="tx2"/>
              </a:solidFill>
            </a:endParaRPr>
          </a:p>
          <a:p>
            <a:pPr marL="0" lvl="0" indent="0">
              <a:spcBef>
                <a:spcPct val="45000"/>
              </a:spcBef>
              <a:buClr>
                <a:srgbClr val="99CCCC"/>
              </a:buClr>
              <a:buNone/>
            </a:pPr>
            <a:r>
              <a:rPr lang="zh-CN" altLang="en-US" dirty="0">
                <a:solidFill>
                  <a:schemeClr val="tx2"/>
                </a:solidFill>
              </a:rPr>
              <a:t>若 </a:t>
            </a:r>
            <a:r>
              <a:rPr lang="zh-CN" altLang="en-US"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zh-CN" altLang="en-US" dirty="0">
                <a:solidFill>
                  <a:schemeClr val="tx2"/>
                </a:solidFill>
              </a:rPr>
              <a:t>为真，则有一个客体 </a:t>
            </a:r>
            <a:r>
              <a:rPr lang="en-US" altLang="zh-CN" i="1" dirty="0">
                <a:solidFill>
                  <a:schemeClr val="tx2"/>
                </a:solidFill>
              </a:rPr>
              <a:t>c</a:t>
            </a:r>
            <a:r>
              <a:rPr lang="zh-CN" altLang="en-US" dirty="0">
                <a:solidFill>
                  <a:schemeClr val="tx2"/>
                </a:solidFill>
              </a:rPr>
              <a:t>，使得 </a:t>
            </a:r>
            <a:r>
              <a:rPr lang="en-US" altLang="zh-CN" i="1" dirty="0">
                <a:solidFill>
                  <a:schemeClr val="tx2"/>
                </a:solidFill>
              </a:rPr>
              <a:t>A</a:t>
            </a:r>
            <a:r>
              <a:rPr lang="en-US" altLang="zh-CN" dirty="0">
                <a:solidFill>
                  <a:schemeClr val="tx2"/>
                </a:solidFill>
              </a:rPr>
              <a:t>(</a:t>
            </a:r>
            <a:r>
              <a:rPr lang="en-US" altLang="zh-CN" i="1" dirty="0">
                <a:solidFill>
                  <a:schemeClr val="tx2"/>
                </a:solidFill>
              </a:rPr>
              <a:t>c</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rPr>
              <a:t>c</a:t>
            </a:r>
            <a:r>
              <a:rPr lang="en-US" altLang="zh-CN" dirty="0">
                <a:solidFill>
                  <a:schemeClr val="tx2"/>
                </a:solidFill>
              </a:rPr>
              <a:t>) </a:t>
            </a:r>
            <a:r>
              <a:rPr lang="zh-CN" altLang="en-US" dirty="0">
                <a:solidFill>
                  <a:schemeClr val="tx2"/>
                </a:solidFill>
              </a:rPr>
              <a:t>为真，即 </a:t>
            </a:r>
            <a:r>
              <a:rPr lang="en-US" altLang="zh-CN" i="1" dirty="0">
                <a:solidFill>
                  <a:schemeClr val="tx2"/>
                </a:solidFill>
              </a:rPr>
              <a:t>A</a:t>
            </a:r>
            <a:r>
              <a:rPr lang="en-US" altLang="zh-CN" dirty="0">
                <a:solidFill>
                  <a:schemeClr val="tx2"/>
                </a:solidFill>
              </a:rPr>
              <a:t>(</a:t>
            </a:r>
            <a:r>
              <a:rPr lang="en-US" altLang="zh-CN" i="1" dirty="0">
                <a:solidFill>
                  <a:schemeClr val="tx2"/>
                </a:solidFill>
              </a:rPr>
              <a:t>c</a:t>
            </a:r>
            <a:r>
              <a:rPr lang="en-US" altLang="zh-CN" dirty="0">
                <a:solidFill>
                  <a:schemeClr val="tx2"/>
                </a:solidFill>
              </a:rPr>
              <a:t>) </a:t>
            </a:r>
            <a:r>
              <a:rPr lang="zh-CN" altLang="en-US" dirty="0">
                <a:solidFill>
                  <a:schemeClr val="tx2"/>
                </a:solidFill>
              </a:rPr>
              <a:t>和 </a:t>
            </a:r>
            <a:r>
              <a:rPr lang="en-US" altLang="zh-CN" i="1" dirty="0">
                <a:solidFill>
                  <a:schemeClr val="tx2"/>
                </a:solidFill>
              </a:rPr>
              <a:t>B</a:t>
            </a:r>
            <a:r>
              <a:rPr lang="en-US" altLang="zh-CN" dirty="0">
                <a:solidFill>
                  <a:schemeClr val="tx2"/>
                </a:solidFill>
              </a:rPr>
              <a:t>(</a:t>
            </a:r>
            <a:r>
              <a:rPr lang="en-US" altLang="zh-CN" i="1" dirty="0">
                <a:solidFill>
                  <a:schemeClr val="tx2"/>
                </a:solidFill>
              </a:rPr>
              <a:t>c</a:t>
            </a:r>
            <a:r>
              <a:rPr lang="en-US" altLang="zh-CN" dirty="0">
                <a:solidFill>
                  <a:schemeClr val="tx2"/>
                </a:solidFill>
              </a:rPr>
              <a:t>) </a:t>
            </a:r>
            <a:r>
              <a:rPr lang="zh-CN" altLang="en-US" dirty="0">
                <a:solidFill>
                  <a:schemeClr val="tx2"/>
                </a:solidFill>
              </a:rPr>
              <a:t>都为真，所以 </a:t>
            </a:r>
            <a:r>
              <a:rPr lang="zh-CN" altLang="en-US" dirty="0">
                <a:solidFill>
                  <a:schemeClr val="tx2"/>
                </a:solidFill>
                <a:sym typeface="Symbol" panose="05050102010706020507" pitchFamily="18" charset="2"/>
              </a:rPr>
              <a:t></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rPr>
              <a:t>xB</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zh-CN" altLang="en-US" dirty="0">
                <a:solidFill>
                  <a:schemeClr val="tx2"/>
                </a:solidFill>
              </a:rPr>
              <a:t>也为真。</a:t>
            </a:r>
            <a:r>
              <a:rPr lang="zh-CN" altLang="en-US" dirty="0">
                <a:solidFill>
                  <a:srgbClr val="FFFFFF"/>
                </a:solidFill>
              </a:rPr>
              <a:t> </a:t>
            </a:r>
            <a:endParaRPr lang="zh-CN" altLang="en-US"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wipe(up)">
                                      <p:cBhvr>
                                        <p:cTn id="7" dur="500"/>
                                        <p:tgtEl>
                                          <p:spTgt spid="1771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7156">
                                            <p:txEl>
                                              <p:charRg st="0" end="36"/>
                                            </p:txEl>
                                          </p:spTgt>
                                        </p:tgtEl>
                                        <p:attrNameLst>
                                          <p:attrName>style.visibility</p:attrName>
                                        </p:attrNameLst>
                                      </p:cBhvr>
                                      <p:to>
                                        <p:strVal val="visible"/>
                                      </p:to>
                                    </p:set>
                                    <p:animEffect transition="in" filter="wipe(up)">
                                      <p:cBhvr>
                                        <p:cTn id="12" dur="500"/>
                                        <p:tgtEl>
                                          <p:spTgt spid="177156">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7156">
                                            <p:txEl>
                                              <p:charRg st="36" end="121"/>
                                            </p:txEl>
                                          </p:spTgt>
                                        </p:tgtEl>
                                        <p:attrNameLst>
                                          <p:attrName>style.visibility</p:attrName>
                                        </p:attrNameLst>
                                      </p:cBhvr>
                                      <p:to>
                                        <p:strVal val="visible"/>
                                      </p:to>
                                    </p:set>
                                    <p:animEffect transition="in" filter="wipe(up)">
                                      <p:cBhvr>
                                        <p:cTn id="17" dur="500"/>
                                        <p:tgtEl>
                                          <p:spTgt spid="177156">
                                            <p:txEl>
                                              <p:charRg st="36" end="1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nimBg="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ln/>
        </p:spPr>
        <p:txBody>
          <a:bodyPr vert="horz" wrap="square" lIns="91440" tIns="45720" rIns="91440" bIns="45720" anchor="ctr"/>
          <a:p>
            <a:pPr eaLnBrk="1" hangingPunct="1"/>
            <a:r>
              <a:rPr lang="zh-CN" altLang="en-US" dirty="0"/>
              <a:t>推理规则</a:t>
            </a:r>
            <a:endParaRPr lang="zh-CN" altLang="en-US" dirty="0"/>
          </a:p>
        </p:txBody>
      </p:sp>
      <p:sp>
        <p:nvSpPr>
          <p:cNvPr id="39939" name="Rectangle 3"/>
          <p:cNvSpPr>
            <a:spLocks noGrp="1"/>
          </p:cNvSpPr>
          <p:nvPr>
            <p:ph idx="1"/>
          </p:nvPr>
        </p:nvSpPr>
        <p:spPr>
          <a:ln/>
        </p:spPr>
        <p:txBody>
          <a:bodyPr vert="horz" wrap="square" lIns="91440" tIns="45720" rIns="91440" bIns="45720" anchor="t"/>
          <a:p>
            <a:pPr eaLnBrk="1" hangingPunct="1">
              <a:lnSpc>
                <a:spcPct val="120000"/>
              </a:lnSpc>
            </a:pPr>
            <a:r>
              <a:rPr lang="zh-CN" altLang="en-US" dirty="0">
                <a:ea typeface="宋体" panose="02010600030101010101" pitchFamily="2" charset="-122"/>
              </a:rPr>
              <a:t>为了构造推理系统，还要给出 </a:t>
            </a:r>
            <a:r>
              <a:rPr lang="en-US" altLang="zh-CN" dirty="0">
                <a:ea typeface="宋体" panose="02010600030101010101" pitchFamily="2" charset="-122"/>
              </a:rPr>
              <a:t>4 </a:t>
            </a:r>
            <a:r>
              <a:rPr lang="zh-CN" altLang="en-US" dirty="0">
                <a:ea typeface="宋体" panose="02010600030101010101" pitchFamily="2" charset="-122"/>
              </a:rPr>
              <a:t>条重要的推理规则，即消去量词和引入量词的规则：</a:t>
            </a:r>
            <a:endParaRPr lang="zh-CN" altLang="en-US" dirty="0">
              <a:ea typeface="宋体" panose="02010600030101010101" pitchFamily="2" charset="-122"/>
            </a:endParaRPr>
          </a:p>
          <a:p>
            <a:pPr eaLnBrk="1" hangingPunct="1">
              <a:lnSpc>
                <a:spcPct val="120000"/>
              </a:lnSpc>
              <a:buNone/>
            </a:pPr>
            <a:r>
              <a:rPr lang="zh-CN" altLang="en-US" dirty="0">
                <a:ea typeface="宋体" panose="02010600030101010101" pitchFamily="2" charset="-122"/>
              </a:rPr>
              <a:t>	</a:t>
            </a:r>
            <a:r>
              <a:rPr lang="en-US" altLang="zh-CN" dirty="0">
                <a:ea typeface="宋体" panose="02010600030101010101" pitchFamily="2" charset="-122"/>
              </a:rPr>
              <a:t>1</a:t>
            </a:r>
            <a:r>
              <a:rPr lang="zh-CN" altLang="en-US" dirty="0">
                <a:ea typeface="宋体" panose="02010600030101010101" pitchFamily="2" charset="-122"/>
              </a:rPr>
              <a:t>．全称量词消去规则 </a:t>
            </a:r>
            <a:r>
              <a:rPr lang="en-US" altLang="zh-CN" dirty="0">
                <a:ea typeface="宋体" panose="02010600030101010101" pitchFamily="2" charset="-122"/>
              </a:rPr>
              <a:t>( </a:t>
            </a:r>
            <a:r>
              <a:rPr lang="zh-CN" altLang="en-US" dirty="0">
                <a:ea typeface="宋体" panose="02010600030101010101" pitchFamily="2" charset="-122"/>
              </a:rPr>
              <a:t>简记为 </a:t>
            </a:r>
            <a:r>
              <a:rPr lang="en-US" altLang="zh-CN" dirty="0">
                <a:ea typeface="宋体" panose="02010600030101010101" pitchFamily="2" charset="-122"/>
              </a:rPr>
              <a:t>UI </a:t>
            </a:r>
            <a:r>
              <a:rPr lang="zh-CN" altLang="en-US" dirty="0">
                <a:ea typeface="宋体" panose="02010600030101010101" pitchFamily="2" charset="-122"/>
              </a:rPr>
              <a:t>、</a:t>
            </a:r>
            <a:r>
              <a:rPr lang="zh-CN" altLang="en-US" dirty="0">
                <a:solidFill>
                  <a:schemeClr val="tx2"/>
                </a:solidFill>
                <a:ea typeface="宋体" panose="02010600030101010101" pitchFamily="2" charset="-122"/>
                <a:sym typeface="Symbol" panose="05050102010706020507" pitchFamily="18" charset="2"/>
              </a:rPr>
              <a:t> </a:t>
            </a:r>
            <a:r>
              <a:rPr lang="en-US" altLang="zh-CN" dirty="0">
                <a:solidFill>
                  <a:schemeClr val="tx2"/>
                </a:solidFill>
                <a:ea typeface="宋体" panose="02010600030101010101" pitchFamily="2" charset="-122"/>
                <a:sym typeface="Symbol" panose="05050102010706020507" pitchFamily="18" charset="2"/>
              </a:rPr>
              <a:t>-</a:t>
            </a:r>
            <a:r>
              <a:rPr lang="en-US" altLang="zh-CN" dirty="0">
                <a:ea typeface="宋体" panose="02010600030101010101" pitchFamily="2" charset="-122"/>
              </a:rPr>
              <a:t> )</a:t>
            </a:r>
            <a:endParaRPr lang="en-US" altLang="zh-CN" dirty="0">
              <a:ea typeface="宋体" panose="02010600030101010101" pitchFamily="2" charset="-122"/>
            </a:endParaRPr>
          </a:p>
          <a:p>
            <a:pPr eaLnBrk="1" hangingPunct="1">
              <a:lnSpc>
                <a:spcPct val="120000"/>
              </a:lnSpc>
              <a:buNone/>
            </a:pPr>
            <a:r>
              <a:rPr lang="en-US" altLang="zh-CN" dirty="0">
                <a:ea typeface="宋体" panose="02010600030101010101" pitchFamily="2" charset="-122"/>
              </a:rPr>
              <a:t>	2</a:t>
            </a:r>
            <a:r>
              <a:rPr lang="zh-CN" altLang="en-US" dirty="0">
                <a:ea typeface="宋体" panose="02010600030101010101" pitchFamily="2" charset="-122"/>
              </a:rPr>
              <a:t>．全称量词引入规则 </a:t>
            </a:r>
            <a:r>
              <a:rPr lang="en-US" altLang="zh-CN" dirty="0">
                <a:ea typeface="宋体" panose="02010600030101010101" pitchFamily="2" charset="-122"/>
              </a:rPr>
              <a:t>( </a:t>
            </a:r>
            <a:r>
              <a:rPr lang="zh-CN" altLang="en-US" dirty="0">
                <a:ea typeface="宋体" panose="02010600030101010101" pitchFamily="2" charset="-122"/>
              </a:rPr>
              <a:t>简记为 </a:t>
            </a:r>
            <a:r>
              <a:rPr lang="en-US" altLang="zh-CN" dirty="0">
                <a:ea typeface="宋体" panose="02010600030101010101" pitchFamily="2" charset="-122"/>
              </a:rPr>
              <a:t>UG </a:t>
            </a:r>
            <a:r>
              <a:rPr lang="zh-CN" altLang="en-US" dirty="0">
                <a:ea typeface="宋体" panose="02010600030101010101" pitchFamily="2" charset="-122"/>
              </a:rPr>
              <a:t>、</a:t>
            </a:r>
            <a:r>
              <a:rPr lang="zh-CN" altLang="en-US" dirty="0">
                <a:solidFill>
                  <a:schemeClr val="tx2"/>
                </a:solidFill>
                <a:ea typeface="宋体" panose="02010600030101010101" pitchFamily="2" charset="-122"/>
                <a:sym typeface="Symbol" panose="05050102010706020507" pitchFamily="18" charset="2"/>
              </a:rPr>
              <a:t> </a:t>
            </a:r>
            <a:r>
              <a:rPr lang="en-US" altLang="zh-CN" dirty="0">
                <a:solidFill>
                  <a:schemeClr val="tx2"/>
                </a:solidFill>
                <a:ea typeface="宋体" panose="02010600030101010101" pitchFamily="2" charset="-122"/>
                <a:sym typeface="Symbol" panose="05050102010706020507" pitchFamily="18" charset="2"/>
              </a:rPr>
              <a:t>+</a:t>
            </a:r>
            <a:r>
              <a:rPr lang="en-US" altLang="zh-CN" dirty="0">
                <a:ea typeface="宋体" panose="02010600030101010101" pitchFamily="2" charset="-122"/>
              </a:rPr>
              <a:t> )</a:t>
            </a:r>
            <a:endParaRPr lang="en-US" altLang="zh-CN" dirty="0">
              <a:ea typeface="宋体" panose="02010600030101010101" pitchFamily="2" charset="-122"/>
            </a:endParaRPr>
          </a:p>
          <a:p>
            <a:pPr eaLnBrk="1" hangingPunct="1">
              <a:lnSpc>
                <a:spcPct val="120000"/>
              </a:lnSpc>
              <a:buNone/>
            </a:pPr>
            <a:r>
              <a:rPr lang="en-US" altLang="zh-CN" dirty="0">
                <a:ea typeface="宋体" panose="02010600030101010101" pitchFamily="2" charset="-122"/>
              </a:rPr>
              <a:t>	3</a:t>
            </a:r>
            <a:r>
              <a:rPr lang="zh-CN" altLang="en-US" dirty="0">
                <a:ea typeface="宋体" panose="02010600030101010101" pitchFamily="2" charset="-122"/>
              </a:rPr>
              <a:t>．存在量词引入规则 </a:t>
            </a:r>
            <a:r>
              <a:rPr lang="en-US" altLang="zh-CN" dirty="0">
                <a:ea typeface="宋体" panose="02010600030101010101" pitchFamily="2" charset="-122"/>
              </a:rPr>
              <a:t>( </a:t>
            </a:r>
            <a:r>
              <a:rPr lang="zh-CN" altLang="en-US" dirty="0">
                <a:ea typeface="宋体" panose="02010600030101010101" pitchFamily="2" charset="-122"/>
              </a:rPr>
              <a:t>简称 </a:t>
            </a:r>
            <a:r>
              <a:rPr lang="en-US" altLang="zh-CN" dirty="0">
                <a:ea typeface="宋体" panose="02010600030101010101" pitchFamily="2" charset="-122"/>
              </a:rPr>
              <a:t>EG</a:t>
            </a:r>
            <a:r>
              <a:rPr lang="zh-CN" altLang="en-US" dirty="0">
                <a:ea typeface="宋体" panose="02010600030101010101" pitchFamily="2" charset="-122"/>
              </a:rPr>
              <a:t>、</a:t>
            </a:r>
            <a:r>
              <a:rPr lang="en-US" altLang="zh-CN" dirty="0">
                <a:solidFill>
                  <a:schemeClr val="tx2"/>
                </a:solidFill>
                <a:ea typeface="宋体" panose="02010600030101010101" pitchFamily="2" charset="-122"/>
                <a:sym typeface="Symbol" panose="05050102010706020507" pitchFamily="18" charset="2"/>
              </a:rPr>
              <a:t> +</a:t>
            </a:r>
            <a:r>
              <a:rPr lang="en-US" altLang="zh-CN" dirty="0">
                <a:ea typeface="宋体" panose="02010600030101010101" pitchFamily="2" charset="-122"/>
              </a:rPr>
              <a:t> )</a:t>
            </a:r>
            <a:endParaRPr lang="en-US" altLang="zh-CN" dirty="0">
              <a:ea typeface="宋体" panose="02010600030101010101" pitchFamily="2" charset="-122"/>
            </a:endParaRPr>
          </a:p>
          <a:p>
            <a:pPr eaLnBrk="1" hangingPunct="1">
              <a:lnSpc>
                <a:spcPct val="120000"/>
              </a:lnSpc>
              <a:buNone/>
            </a:pPr>
            <a:r>
              <a:rPr lang="en-US" altLang="zh-CN" dirty="0">
                <a:ea typeface="宋体" panose="02010600030101010101" pitchFamily="2" charset="-122"/>
              </a:rPr>
              <a:t>	4</a:t>
            </a:r>
            <a:r>
              <a:rPr lang="zh-CN" altLang="en-US" dirty="0">
                <a:ea typeface="宋体" panose="02010600030101010101" pitchFamily="2" charset="-122"/>
              </a:rPr>
              <a:t>．存在量词消去规则 </a:t>
            </a:r>
            <a:r>
              <a:rPr lang="en-US" altLang="zh-CN" dirty="0">
                <a:ea typeface="宋体" panose="02010600030101010101" pitchFamily="2" charset="-122"/>
              </a:rPr>
              <a:t>( </a:t>
            </a:r>
            <a:r>
              <a:rPr lang="zh-CN" altLang="en-US" dirty="0">
                <a:ea typeface="宋体" panose="02010600030101010101" pitchFamily="2" charset="-122"/>
              </a:rPr>
              <a:t>简记为 </a:t>
            </a:r>
            <a:r>
              <a:rPr lang="en-US" altLang="zh-CN" dirty="0">
                <a:ea typeface="宋体" panose="02010600030101010101" pitchFamily="2" charset="-122"/>
              </a:rPr>
              <a:t>EI</a:t>
            </a:r>
            <a:r>
              <a:rPr lang="zh-CN" altLang="en-US" dirty="0">
                <a:ea typeface="宋体" panose="02010600030101010101" pitchFamily="2" charset="-122"/>
              </a:rPr>
              <a:t>、</a:t>
            </a:r>
            <a:r>
              <a:rPr lang="en-US" altLang="zh-CN" dirty="0">
                <a:solidFill>
                  <a:schemeClr val="tx2"/>
                </a:solidFill>
                <a:ea typeface="宋体" panose="02010600030101010101" pitchFamily="2" charset="-122"/>
                <a:sym typeface="Symbol" panose="05050102010706020507" pitchFamily="18" charset="2"/>
              </a:rPr>
              <a:t> -</a:t>
            </a:r>
            <a:r>
              <a:rPr lang="en-US" altLang="zh-CN" dirty="0">
                <a:ea typeface="宋体" panose="02010600030101010101" pitchFamily="2" charset="-122"/>
              </a:rPr>
              <a:t> )</a:t>
            </a:r>
            <a:endParaRPr lang="zh-CN" altLang="en-US"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ln/>
        </p:spPr>
        <p:txBody>
          <a:bodyPr vert="horz" wrap="square" lIns="91440" tIns="45720" rIns="91440" bIns="45720" anchor="ctr"/>
          <a:p>
            <a:pPr eaLnBrk="1" hangingPunct="1"/>
            <a:r>
              <a:rPr lang="zh-CN" altLang="en-US" dirty="0"/>
              <a:t>全称量词消去规则</a:t>
            </a:r>
            <a:r>
              <a:rPr lang="en-US" altLang="zh-CN" dirty="0"/>
              <a:t>(UI</a:t>
            </a:r>
            <a:r>
              <a:rPr lang="zh-CN" altLang="en-US" dirty="0"/>
              <a:t>、</a:t>
            </a:r>
            <a:r>
              <a:rPr lang="en-US" altLang="zh-CN" dirty="0">
                <a:solidFill>
                  <a:schemeClr val="tx2"/>
                </a:solidFill>
                <a:sym typeface="Symbol" panose="05050102010706020507" pitchFamily="18" charset="2"/>
              </a:rPr>
              <a:t>-</a:t>
            </a:r>
            <a:r>
              <a:rPr lang="en-US" altLang="zh-CN" dirty="0"/>
              <a:t>)</a:t>
            </a:r>
            <a:endParaRPr lang="zh-CN" altLang="en-US" dirty="0"/>
          </a:p>
        </p:txBody>
      </p:sp>
      <p:sp>
        <p:nvSpPr>
          <p:cNvPr id="180228" name="Rectangle 4"/>
          <p:cNvSpPr>
            <a:spLocks noGrp="1"/>
          </p:cNvSpPr>
          <p:nvPr>
            <p:ph idx="1"/>
          </p:nvPr>
        </p:nvSpPr>
        <p:spPr>
          <a:xfrm>
            <a:off x="304800" y="2209800"/>
            <a:ext cx="8382000" cy="3810000"/>
          </a:xfrm>
          <a:ln/>
        </p:spPr>
        <p:txBody>
          <a:bodyPr vert="horz" wrap="square" lIns="91440" tIns="45720" rIns="91440" bIns="45720" anchor="t"/>
          <a:p>
            <a:pPr eaLnBrk="1" hangingPunct="1">
              <a:buNone/>
            </a:pPr>
            <a:r>
              <a:rPr lang="zh-CN" altLang="en-US" dirty="0"/>
              <a:t>含义：如果个体域的所有元素都具有性质 </a:t>
            </a:r>
            <a:r>
              <a:rPr lang="en-US" altLang="zh-CN" i="1" dirty="0"/>
              <a:t>A</a:t>
            </a:r>
            <a:r>
              <a:rPr lang="zh-CN" altLang="en-US" dirty="0"/>
              <a:t>，则个体域中的任一元素具有性质 </a:t>
            </a:r>
            <a:r>
              <a:rPr lang="en-US" altLang="zh-CN" i="1" dirty="0"/>
              <a:t>A</a:t>
            </a:r>
            <a:r>
              <a:rPr lang="zh-CN" altLang="en-US" dirty="0"/>
              <a:t>。 </a:t>
            </a:r>
            <a:endParaRPr lang="zh-CN" altLang="en-US" dirty="0"/>
          </a:p>
          <a:p>
            <a:pPr eaLnBrk="1" hangingPunct="1">
              <a:buNone/>
            </a:pPr>
            <a:r>
              <a:rPr lang="zh-CN" altLang="en-US" dirty="0"/>
              <a:t>两式成立的条件：  </a:t>
            </a:r>
            <a:endParaRPr lang="zh-CN" altLang="en-US" dirty="0"/>
          </a:p>
          <a:p>
            <a:pPr eaLnBrk="1" hangingPunct="1">
              <a:buNone/>
            </a:pPr>
            <a:r>
              <a:rPr lang="en-US" altLang="zh-CN" dirty="0"/>
              <a:t>(1)</a:t>
            </a:r>
            <a:r>
              <a:rPr lang="zh-CN" altLang="en-US" dirty="0"/>
              <a:t>在第一式中，取代 </a:t>
            </a:r>
            <a:r>
              <a:rPr lang="en-US" altLang="zh-CN" i="1" dirty="0"/>
              <a:t>x </a:t>
            </a:r>
            <a:r>
              <a:rPr lang="zh-CN" altLang="en-US" dirty="0"/>
              <a:t>的 </a:t>
            </a:r>
            <a:r>
              <a:rPr lang="en-US" altLang="zh-CN" i="1" dirty="0">
                <a:solidFill>
                  <a:srgbClr val="FF0000"/>
                </a:solidFill>
              </a:rPr>
              <a:t>y </a:t>
            </a:r>
            <a:r>
              <a:rPr lang="zh-CN" altLang="en-US" dirty="0"/>
              <a:t>应为任意的</a:t>
            </a:r>
            <a:r>
              <a:rPr lang="zh-CN" altLang="en-US" dirty="0">
                <a:solidFill>
                  <a:srgbClr val="FF0000"/>
                </a:solidFill>
              </a:rPr>
              <a:t>不在 </a:t>
            </a:r>
            <a:r>
              <a:rPr lang="en-US" altLang="zh-CN" i="1" dirty="0">
                <a:solidFill>
                  <a:srgbClr val="FF0000"/>
                </a:solidFill>
              </a:rPr>
              <a:t>A</a:t>
            </a:r>
            <a:r>
              <a:rPr lang="en-US" altLang="zh-CN" dirty="0">
                <a:solidFill>
                  <a:srgbClr val="FF0000"/>
                </a:solidFill>
              </a:rPr>
              <a:t>(</a:t>
            </a:r>
            <a:r>
              <a:rPr lang="en-US" altLang="zh-CN" i="1" dirty="0">
                <a:solidFill>
                  <a:srgbClr val="FF0000"/>
                </a:solidFill>
              </a:rPr>
              <a:t>x</a:t>
            </a:r>
            <a:r>
              <a:rPr lang="en-US" altLang="zh-CN" dirty="0">
                <a:solidFill>
                  <a:srgbClr val="FF0000"/>
                </a:solidFill>
              </a:rPr>
              <a:t>) </a:t>
            </a:r>
            <a:r>
              <a:rPr lang="zh-CN" altLang="en-US" dirty="0">
                <a:solidFill>
                  <a:srgbClr val="FF0000"/>
                </a:solidFill>
              </a:rPr>
              <a:t>中约束出现</a:t>
            </a:r>
            <a:r>
              <a:rPr lang="zh-CN" altLang="en-US" dirty="0"/>
              <a:t>的个体变项。  </a:t>
            </a:r>
            <a:endParaRPr lang="zh-CN" altLang="en-US" dirty="0"/>
          </a:p>
          <a:p>
            <a:pPr eaLnBrk="1" hangingPunct="1">
              <a:buNone/>
            </a:pPr>
            <a:r>
              <a:rPr lang="en-US" altLang="zh-CN" dirty="0"/>
              <a:t>(2)</a:t>
            </a:r>
            <a:r>
              <a:rPr lang="zh-CN" altLang="en-US" dirty="0"/>
              <a:t>在第二式中，</a:t>
            </a:r>
            <a:r>
              <a:rPr lang="en-US" altLang="zh-CN" i="1" dirty="0">
                <a:solidFill>
                  <a:srgbClr val="FF0000"/>
                </a:solidFill>
              </a:rPr>
              <a:t>c </a:t>
            </a:r>
            <a:r>
              <a:rPr lang="zh-CN" altLang="en-US" dirty="0">
                <a:solidFill>
                  <a:srgbClr val="FF0000"/>
                </a:solidFill>
              </a:rPr>
              <a:t>为任意个体变项</a:t>
            </a:r>
            <a:r>
              <a:rPr lang="zh-CN" altLang="en-US" dirty="0"/>
              <a:t>。 </a:t>
            </a:r>
            <a:endParaRPr lang="zh-CN" altLang="en-US" dirty="0"/>
          </a:p>
          <a:p>
            <a:pPr eaLnBrk="1" hangingPunct="1">
              <a:buNone/>
            </a:pPr>
            <a:r>
              <a:rPr lang="en-US" altLang="zh-CN" dirty="0"/>
              <a:t>(3)</a:t>
            </a:r>
            <a:r>
              <a:rPr lang="zh-CN" altLang="en-US" dirty="0"/>
              <a:t>用 </a:t>
            </a:r>
            <a:r>
              <a:rPr lang="en-US" altLang="zh-CN" i="1" dirty="0"/>
              <a:t>y </a:t>
            </a:r>
            <a:r>
              <a:rPr lang="zh-CN" altLang="en-US" dirty="0"/>
              <a:t>或 </a:t>
            </a:r>
            <a:r>
              <a:rPr lang="en-US" altLang="zh-CN" i="1" dirty="0"/>
              <a:t>c </a:t>
            </a:r>
            <a:r>
              <a:rPr lang="zh-CN" altLang="en-US" dirty="0"/>
              <a:t>去取代 </a:t>
            </a:r>
            <a:r>
              <a:rPr lang="en-US" altLang="zh-CN" i="1" dirty="0"/>
              <a:t>A</a:t>
            </a:r>
            <a:r>
              <a:rPr lang="en-US" altLang="zh-CN" dirty="0"/>
              <a:t>(</a:t>
            </a:r>
            <a:r>
              <a:rPr lang="en-US" altLang="zh-CN" i="1" dirty="0"/>
              <a:t>x</a:t>
            </a:r>
            <a:r>
              <a:rPr lang="en-US" altLang="zh-CN" dirty="0"/>
              <a:t>) </a:t>
            </a:r>
            <a:r>
              <a:rPr lang="zh-CN" altLang="en-US" dirty="0"/>
              <a:t>中自由出现的 </a:t>
            </a:r>
            <a:r>
              <a:rPr lang="en-US" altLang="zh-CN" i="1" dirty="0"/>
              <a:t>x </a:t>
            </a:r>
            <a:r>
              <a:rPr lang="zh-CN" altLang="en-US" dirty="0"/>
              <a:t>时，一定</a:t>
            </a:r>
            <a:r>
              <a:rPr lang="zh-CN" altLang="en-US" dirty="0">
                <a:solidFill>
                  <a:srgbClr val="FF0000"/>
                </a:solidFill>
              </a:rPr>
              <a:t>要在 </a:t>
            </a:r>
            <a:r>
              <a:rPr lang="en-US" altLang="zh-CN" i="1" dirty="0">
                <a:solidFill>
                  <a:srgbClr val="FF0000"/>
                </a:solidFill>
              </a:rPr>
              <a:t>x </a:t>
            </a:r>
            <a:r>
              <a:rPr lang="zh-CN" altLang="en-US" dirty="0">
                <a:solidFill>
                  <a:srgbClr val="FF0000"/>
                </a:solidFill>
              </a:rPr>
              <a:t>自由出现的一切地方进行取代</a:t>
            </a:r>
            <a:r>
              <a:rPr lang="zh-CN" altLang="en-US" dirty="0"/>
              <a:t>。 </a:t>
            </a:r>
            <a:endParaRPr lang="zh-CN" altLang="en-US" dirty="0"/>
          </a:p>
        </p:txBody>
      </p:sp>
      <p:graphicFrame>
        <p:nvGraphicFramePr>
          <p:cNvPr id="180229" name="Object 5"/>
          <p:cNvGraphicFramePr>
            <a:graphicFrameLocks noChangeAspect="1"/>
          </p:cNvGraphicFramePr>
          <p:nvPr/>
        </p:nvGraphicFramePr>
        <p:xfrm>
          <a:off x="2362200" y="1066800"/>
          <a:ext cx="3252788" cy="914400"/>
        </p:xfrm>
        <a:graphic>
          <a:graphicData uri="http://schemas.openxmlformats.org/presentationml/2006/ole">
            <mc:AlternateContent xmlns:mc="http://schemas.openxmlformats.org/markup-compatibility/2006">
              <mc:Choice xmlns:v="urn:schemas-microsoft-com:vml" Requires="v">
                <p:oleObj spid="_x0000_s3084" name="" r:id="rId1" imgW="1498600" imgH="546100" progId="Equation.3">
                  <p:embed/>
                </p:oleObj>
              </mc:Choice>
              <mc:Fallback>
                <p:oleObj name="" r:id="rId1" imgW="1498600" imgH="546100" progId="Equation.3">
                  <p:embed/>
                  <p:pic>
                    <p:nvPicPr>
                      <p:cNvPr id="0" name="图片 3083"/>
                      <p:cNvPicPr/>
                      <p:nvPr/>
                    </p:nvPicPr>
                    <p:blipFill>
                      <a:blip r:embed="rId2">
                        <a:clrChange>
                          <a:clrFrom>
                            <a:srgbClr val="000000"/>
                          </a:clrFrom>
                          <a:clrTo>
                            <a:srgbClr val="000000"/>
                          </a:clrTo>
                        </a:clrChange>
                      </a:blip>
                      <a:stretch>
                        <a:fillRect/>
                      </a:stretch>
                    </p:blipFill>
                    <p:spPr>
                      <a:xfrm>
                        <a:off x="2362200" y="1066800"/>
                        <a:ext cx="3252788" cy="914400"/>
                      </a:xfrm>
                      <a:prstGeom prst="rect">
                        <a:avLst/>
                      </a:prstGeom>
                      <a:solidFill>
                        <a:srgbClr val="CCFF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0229"/>
                                        </p:tgtEl>
                                        <p:attrNameLst>
                                          <p:attrName>style.visibility</p:attrName>
                                        </p:attrNameLst>
                                      </p:cBhvr>
                                      <p:to>
                                        <p:strVal val="visible"/>
                                      </p:to>
                                    </p:set>
                                    <p:anim calcmode="lin" valueType="num">
                                      <p:cBhvr>
                                        <p:cTn id="7" dur="500" fill="hold"/>
                                        <p:tgtEl>
                                          <p:spTgt spid="180229"/>
                                        </p:tgtEl>
                                        <p:attrNameLst>
                                          <p:attrName>ppt_w</p:attrName>
                                        </p:attrNameLst>
                                      </p:cBhvr>
                                      <p:tavLst>
                                        <p:tav tm="0">
                                          <p:val>
                                            <p:fltVal val="0.000000"/>
                                          </p:val>
                                        </p:tav>
                                        <p:tav tm="100000">
                                          <p:val>
                                            <p:strVal val="#ppt_w"/>
                                          </p:val>
                                        </p:tav>
                                      </p:tavLst>
                                    </p:anim>
                                    <p:anim calcmode="lin" valueType="num">
                                      <p:cBhvr>
                                        <p:cTn id="8" dur="500" fill="hold"/>
                                        <p:tgtEl>
                                          <p:spTgt spid="180229"/>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0228">
                                            <p:txEl>
                                              <p:charRg st="0" end="40"/>
                                            </p:txEl>
                                          </p:spTgt>
                                        </p:tgtEl>
                                        <p:attrNameLst>
                                          <p:attrName>style.visibility</p:attrName>
                                        </p:attrNameLst>
                                      </p:cBhvr>
                                      <p:to>
                                        <p:strVal val="visible"/>
                                      </p:to>
                                    </p:set>
                                    <p:animEffect transition="in" filter="wipe(left)">
                                      <p:cBhvr>
                                        <p:cTn id="13" dur="500"/>
                                        <p:tgtEl>
                                          <p:spTgt spid="180228">
                                            <p:txEl>
                                              <p:charRg st="0" end="4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0228">
                                            <p:txEl>
                                              <p:charRg st="40" end="51"/>
                                            </p:txEl>
                                          </p:spTgt>
                                        </p:tgtEl>
                                        <p:attrNameLst>
                                          <p:attrName>style.visibility</p:attrName>
                                        </p:attrNameLst>
                                      </p:cBhvr>
                                      <p:to>
                                        <p:strVal val="visible"/>
                                      </p:to>
                                    </p:set>
                                    <p:animEffect transition="in" filter="wipe(left)">
                                      <p:cBhvr>
                                        <p:cTn id="18" dur="500"/>
                                        <p:tgtEl>
                                          <p:spTgt spid="180228">
                                            <p:txEl>
                                              <p:charRg st="40" end="5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8">
                                            <p:txEl>
                                              <p:charRg st="51" end="96"/>
                                            </p:txEl>
                                          </p:spTgt>
                                        </p:tgtEl>
                                        <p:attrNameLst>
                                          <p:attrName>style.visibility</p:attrName>
                                        </p:attrNameLst>
                                      </p:cBhvr>
                                      <p:to>
                                        <p:strVal val="visible"/>
                                      </p:to>
                                    </p:set>
                                    <p:animEffect transition="in" filter="wipe(left)">
                                      <p:cBhvr>
                                        <p:cTn id="23" dur="500"/>
                                        <p:tgtEl>
                                          <p:spTgt spid="180228">
                                            <p:txEl>
                                              <p:charRg st="51" end="9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0228">
                                            <p:txEl>
                                              <p:charRg st="96" end="117"/>
                                            </p:txEl>
                                          </p:spTgt>
                                        </p:tgtEl>
                                        <p:attrNameLst>
                                          <p:attrName>style.visibility</p:attrName>
                                        </p:attrNameLst>
                                      </p:cBhvr>
                                      <p:to>
                                        <p:strVal val="visible"/>
                                      </p:to>
                                    </p:set>
                                    <p:animEffect transition="in" filter="wipe(left)">
                                      <p:cBhvr>
                                        <p:cTn id="28" dur="500"/>
                                        <p:tgtEl>
                                          <p:spTgt spid="180228">
                                            <p:txEl>
                                              <p:charRg st="96" end="11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0228">
                                            <p:txEl>
                                              <p:charRg st="117" end="171"/>
                                            </p:txEl>
                                          </p:spTgt>
                                        </p:tgtEl>
                                        <p:attrNameLst>
                                          <p:attrName>style.visibility</p:attrName>
                                        </p:attrNameLst>
                                      </p:cBhvr>
                                      <p:to>
                                        <p:strVal val="visible"/>
                                      </p:to>
                                    </p:set>
                                    <p:animEffect transition="in" filter="wipe(left)">
                                      <p:cBhvr>
                                        <p:cTn id="33" dur="500"/>
                                        <p:tgtEl>
                                          <p:spTgt spid="180228">
                                            <p:txEl>
                                              <p:charRg st="117" end="1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ln/>
        </p:spPr>
        <p:txBody>
          <a:bodyPr vert="horz" wrap="square" lIns="91440" tIns="45720" rIns="91440" bIns="45720" anchor="ctr"/>
          <a:p>
            <a:pPr eaLnBrk="1" hangingPunct="1"/>
            <a:r>
              <a:rPr lang="zh-CN" altLang="en-US" dirty="0"/>
              <a:t>全称量词消去规则</a:t>
            </a:r>
            <a:r>
              <a:rPr lang="en-US" altLang="zh-CN" dirty="0"/>
              <a:t>(UI</a:t>
            </a:r>
            <a:r>
              <a:rPr lang="zh-CN" altLang="en-US" dirty="0"/>
              <a:t>、</a:t>
            </a:r>
            <a:r>
              <a:rPr lang="en-US" altLang="zh-CN" dirty="0">
                <a:solidFill>
                  <a:schemeClr val="tx2"/>
                </a:solidFill>
                <a:sym typeface="Symbol" panose="05050102010706020507" pitchFamily="18" charset="2"/>
              </a:rPr>
              <a:t>-</a:t>
            </a:r>
            <a:r>
              <a:rPr lang="en-US" altLang="zh-CN" dirty="0"/>
              <a:t>)</a:t>
            </a:r>
            <a:endParaRPr lang="zh-CN" altLang="en-US" dirty="0"/>
          </a:p>
        </p:txBody>
      </p:sp>
      <p:sp>
        <p:nvSpPr>
          <p:cNvPr id="181252" name="AutoShape 4"/>
          <p:cNvSpPr/>
          <p:nvPr/>
        </p:nvSpPr>
        <p:spPr>
          <a:xfrm>
            <a:off x="155575" y="1225550"/>
            <a:ext cx="858838" cy="508000"/>
          </a:xfrm>
          <a:prstGeom prst="horizontalScroll">
            <a:avLst>
              <a:gd name="adj" fmla="val 12500"/>
            </a:avLst>
          </a:prstGeom>
          <a:solidFill>
            <a:schemeClr val="accent1"/>
          </a:solidFill>
          <a:ln w="9525" cap="flat" cmpd="sng">
            <a:solidFill>
              <a:schemeClr val="folHlink"/>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ctr">
              <a:spcBef>
                <a:spcPct val="45000"/>
              </a:spcBef>
              <a:buClr>
                <a:srgbClr val="99CCCC"/>
              </a:buClr>
              <a:buNone/>
            </a:pPr>
            <a:r>
              <a:rPr lang="zh-CN" altLang="en-US" sz="2000" dirty="0">
                <a:solidFill>
                  <a:srgbClr val="FFFF00"/>
                </a:solidFill>
                <a:latin typeface="Arial" panose="020B0604020202020204" pitchFamily="34" charset="0"/>
                <a:ea typeface="宋体" panose="02010600030101010101" pitchFamily="2" charset="-122"/>
              </a:rPr>
              <a:t>说明</a:t>
            </a:r>
            <a:endParaRPr lang="zh-CN" altLang="en-US" sz="2000" dirty="0">
              <a:solidFill>
                <a:srgbClr val="FFFF00"/>
              </a:solidFill>
              <a:latin typeface="Arial" panose="020B0604020202020204" pitchFamily="34" charset="0"/>
              <a:ea typeface="宋体" panose="02010600030101010101" pitchFamily="2" charset="-122"/>
            </a:endParaRPr>
          </a:p>
        </p:txBody>
      </p:sp>
      <p:sp>
        <p:nvSpPr>
          <p:cNvPr id="181253" name="Text Box 5"/>
          <p:cNvSpPr txBox="1"/>
          <p:nvPr/>
        </p:nvSpPr>
        <p:spPr>
          <a:xfrm>
            <a:off x="1143000" y="1301750"/>
            <a:ext cx="7848600" cy="2862263"/>
          </a:xfrm>
          <a:prstGeom prst="rect">
            <a:avLst/>
          </a:prstGeom>
          <a:noFill/>
          <a:ln w="2857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olidFill>
                  <a:schemeClr val="tx2"/>
                </a:solidFill>
                <a:sym typeface="Symbol" panose="05050102010706020507" pitchFamily="18" charset="2"/>
              </a:rPr>
              <a:t>考虑个体域为实数集合，公式 </a:t>
            </a: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x</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yF</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x</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y</a:t>
            </a:r>
            <a:r>
              <a:rPr lang="en-US" altLang="zh-CN" dirty="0">
                <a:solidFill>
                  <a:srgbClr val="FF0000"/>
                </a:solidFill>
                <a:sym typeface="Symbol" panose="05050102010706020507" pitchFamily="18" charset="2"/>
              </a:rPr>
              <a:t>)</a:t>
            </a:r>
            <a:r>
              <a:rPr lang="en-US" altLang="zh-CN" dirty="0">
                <a:solidFill>
                  <a:schemeClr val="tx2"/>
                </a:solidFill>
                <a:sym typeface="Symbol" panose="05050102010706020507" pitchFamily="18" charset="2"/>
              </a:rPr>
              <a:t> </a:t>
            </a:r>
            <a:r>
              <a:rPr lang="zh-CN" altLang="en-US" dirty="0">
                <a:solidFill>
                  <a:schemeClr val="tx2"/>
                </a:solidFill>
                <a:sym typeface="Symbol" panose="05050102010706020507" pitchFamily="18" charset="2"/>
              </a:rPr>
              <a:t>为</a:t>
            </a:r>
            <a:r>
              <a:rPr lang="zh-CN" altLang="en-US"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x</a:t>
            </a:r>
            <a:r>
              <a:rPr lang="en-US" altLang="zh-CN" dirty="0">
                <a:solidFill>
                  <a:srgbClr val="FF0000"/>
                </a:solidFill>
                <a:sym typeface="Symbol" panose="05050102010706020507" pitchFamily="18" charset="2"/>
              </a:rPr>
              <a:t>&gt;</a:t>
            </a:r>
            <a:r>
              <a:rPr lang="en-US" altLang="zh-CN" i="1" dirty="0">
                <a:solidFill>
                  <a:srgbClr val="FF0000"/>
                </a:solidFill>
                <a:sym typeface="Symbol" panose="05050102010706020507" pitchFamily="18" charset="2"/>
              </a:rPr>
              <a:t>y</a:t>
            </a:r>
            <a:r>
              <a:rPr lang="zh-CN" altLang="en-US" dirty="0">
                <a:solidFill>
                  <a:schemeClr val="tx2"/>
                </a:solidFill>
                <a:sym typeface="Symbol" panose="05050102010706020507" pitchFamily="18" charset="2"/>
              </a:rPr>
              <a:t>。</a:t>
            </a:r>
            <a:endParaRPr lang="zh-CN" altLang="en-US" dirty="0">
              <a:solidFill>
                <a:schemeClr val="tx2"/>
              </a:solidFill>
              <a:sym typeface="Symbol" panose="05050102010706020507" pitchFamily="18" charset="2"/>
            </a:endParaRPr>
          </a:p>
          <a:p>
            <a:pPr marL="0" lvl="0" indent="0">
              <a:spcBef>
                <a:spcPct val="50000"/>
              </a:spcBef>
              <a:buClr>
                <a:srgbClr val="99CCCC"/>
              </a:buClr>
              <a:buNone/>
            </a:pPr>
            <a:r>
              <a:rPr lang="zh-CN" altLang="en-US" dirty="0">
                <a:solidFill>
                  <a:schemeClr val="tx2"/>
                </a:solidFill>
                <a:sym typeface="Symbol" panose="05050102010706020507" pitchFamily="18" charset="2"/>
              </a:rPr>
              <a:t>当对公式 </a:t>
            </a:r>
            <a:r>
              <a:rPr lang="en-US" altLang="zh-CN" i="1" dirty="0">
                <a:solidFill>
                  <a:schemeClr val="tx2"/>
                </a:solidFill>
                <a:sym typeface="Symbol" panose="05050102010706020507" pitchFamily="18" charset="2"/>
              </a:rPr>
              <a:t>xA</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 = </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yF</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 </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 </a:t>
            </a:r>
            <a:r>
              <a:rPr lang="zh-CN" altLang="en-US" dirty="0">
                <a:solidFill>
                  <a:schemeClr val="tx2"/>
                </a:solidFill>
                <a:sym typeface="Symbol" panose="05050102010706020507" pitchFamily="18" charset="2"/>
              </a:rPr>
              <a:t>使用 </a:t>
            </a:r>
            <a:r>
              <a:rPr lang="en-US" altLang="zh-CN" dirty="0">
                <a:solidFill>
                  <a:schemeClr val="tx2"/>
                </a:solidFill>
                <a:sym typeface="Symbol" panose="05050102010706020507" pitchFamily="18" charset="2"/>
              </a:rPr>
              <a:t>UI </a:t>
            </a:r>
            <a:r>
              <a:rPr lang="zh-CN" altLang="en-US" dirty="0">
                <a:solidFill>
                  <a:schemeClr val="tx2"/>
                </a:solidFill>
                <a:sym typeface="Symbol" panose="05050102010706020507" pitchFamily="18" charset="2"/>
              </a:rPr>
              <a:t>规则时，</a:t>
            </a:r>
            <a:endParaRPr lang="en-US" altLang="zh-CN" dirty="0">
              <a:solidFill>
                <a:schemeClr val="tx2"/>
              </a:solidFill>
              <a:sym typeface="Symbol" panose="05050102010706020507" pitchFamily="18" charset="2"/>
            </a:endParaRPr>
          </a:p>
          <a:p>
            <a:pPr marL="0" lvl="0" indent="0">
              <a:spcBef>
                <a:spcPct val="50000"/>
              </a:spcBef>
              <a:buClr>
                <a:srgbClr val="99CCCC"/>
              </a:buClr>
              <a:buNone/>
            </a:pPr>
            <a:r>
              <a:rPr lang="zh-CN" altLang="en-US" dirty="0">
                <a:solidFill>
                  <a:schemeClr val="tx2"/>
                </a:solidFill>
                <a:sym typeface="Symbol" panose="05050102010706020507" pitchFamily="18" charset="2"/>
              </a:rPr>
              <a:t>用 </a:t>
            </a:r>
            <a:r>
              <a:rPr lang="en-US" altLang="zh-CN" i="1" dirty="0">
                <a:solidFill>
                  <a:schemeClr val="tx2"/>
                </a:solidFill>
                <a:sym typeface="Symbol" panose="05050102010706020507" pitchFamily="18" charset="2"/>
              </a:rPr>
              <a:t>y </a:t>
            </a:r>
            <a:r>
              <a:rPr lang="zh-CN" altLang="en-US" dirty="0">
                <a:solidFill>
                  <a:schemeClr val="tx2"/>
                </a:solidFill>
                <a:sym typeface="Symbol" panose="05050102010706020507" pitchFamily="18" charset="2"/>
              </a:rPr>
              <a:t>取代 </a:t>
            </a:r>
            <a:r>
              <a:rPr lang="en-US" altLang="zh-CN" i="1" dirty="0">
                <a:solidFill>
                  <a:schemeClr val="tx2"/>
                </a:solidFill>
                <a:sym typeface="Symbol" panose="05050102010706020507" pitchFamily="18" charset="2"/>
              </a:rPr>
              <a:t>x</a:t>
            </a:r>
            <a:r>
              <a:rPr lang="zh-CN" altLang="en-US" dirty="0">
                <a:solidFill>
                  <a:schemeClr val="tx2"/>
                </a:solidFill>
                <a:sym typeface="Symbol" panose="05050102010706020507" pitchFamily="18" charset="2"/>
              </a:rPr>
              <a:t>，就会得到 </a:t>
            </a:r>
            <a:r>
              <a:rPr lang="en-US" altLang="zh-CN" i="1" dirty="0">
                <a:solidFill>
                  <a:schemeClr val="tx2"/>
                </a:solidFill>
                <a:sym typeface="Symbol" panose="05050102010706020507" pitchFamily="18" charset="2"/>
              </a:rPr>
              <a:t>A</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 = </a:t>
            </a:r>
            <a:r>
              <a:rPr lang="en-US" altLang="zh-CN" i="1" dirty="0">
                <a:solidFill>
                  <a:schemeClr val="tx2"/>
                </a:solidFill>
                <a:sym typeface="Symbol" panose="05050102010706020507" pitchFamily="18" charset="2"/>
              </a:rPr>
              <a:t>yF</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 </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a:t>
            </a:r>
            <a:r>
              <a:rPr lang="zh-CN" altLang="en-US" dirty="0">
                <a:solidFill>
                  <a:schemeClr val="tx2"/>
                </a:solidFill>
                <a:sym typeface="Symbol" panose="05050102010706020507" pitchFamily="18" charset="2"/>
              </a:rPr>
              <a:t>，即 </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&gt;</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a:t>
            </a:r>
            <a:r>
              <a:rPr lang="zh-CN" altLang="en-US" dirty="0">
                <a:solidFill>
                  <a:schemeClr val="tx2"/>
                </a:solidFill>
                <a:sym typeface="Symbol" panose="05050102010706020507" pitchFamily="18" charset="2"/>
              </a:rPr>
              <a:t>，显然是假命题。原因是违背了条件</a:t>
            </a:r>
            <a:r>
              <a:rPr lang="en-US" altLang="zh-CN" dirty="0">
                <a:solidFill>
                  <a:schemeClr val="tx2"/>
                </a:solidFill>
                <a:sym typeface="Symbol" panose="05050102010706020507" pitchFamily="18" charset="2"/>
              </a:rPr>
              <a:t>(1)</a:t>
            </a:r>
            <a:r>
              <a:rPr lang="zh-CN" altLang="en-US" dirty="0">
                <a:solidFill>
                  <a:schemeClr val="tx2"/>
                </a:solidFill>
                <a:sym typeface="Symbol" panose="05050102010706020507" pitchFamily="18" charset="2"/>
              </a:rPr>
              <a:t>。</a:t>
            </a:r>
            <a:endParaRPr lang="zh-CN" altLang="en-US" dirty="0">
              <a:solidFill>
                <a:schemeClr val="tx2"/>
              </a:solidFill>
              <a:sym typeface="Symbol" panose="05050102010706020507" pitchFamily="18" charset="2"/>
            </a:endParaRPr>
          </a:p>
          <a:p>
            <a:pPr marL="0" lvl="0" indent="0">
              <a:spcBef>
                <a:spcPct val="50000"/>
              </a:spcBef>
              <a:buClr>
                <a:srgbClr val="99CCCC"/>
              </a:buClr>
              <a:buNone/>
            </a:pPr>
            <a:r>
              <a:rPr lang="zh-CN" altLang="en-US" dirty="0">
                <a:solidFill>
                  <a:schemeClr val="tx2"/>
                </a:solidFill>
                <a:sym typeface="Symbol" panose="05050102010706020507" pitchFamily="18" charset="2"/>
              </a:rPr>
              <a:t>若用 </a:t>
            </a:r>
            <a:r>
              <a:rPr lang="en-US" altLang="zh-CN" i="1" dirty="0">
                <a:solidFill>
                  <a:schemeClr val="tx2"/>
                </a:solidFill>
                <a:sym typeface="Symbol" panose="05050102010706020507" pitchFamily="18" charset="2"/>
              </a:rPr>
              <a:t>z </a:t>
            </a:r>
            <a:r>
              <a:rPr lang="zh-CN" altLang="en-US" dirty="0">
                <a:solidFill>
                  <a:schemeClr val="tx2"/>
                </a:solidFill>
                <a:sym typeface="Symbol" panose="05050102010706020507" pitchFamily="18" charset="2"/>
              </a:rPr>
              <a:t>取代 </a:t>
            </a:r>
            <a:r>
              <a:rPr lang="en-US" altLang="zh-CN" i="1" dirty="0">
                <a:solidFill>
                  <a:schemeClr val="tx2"/>
                </a:solidFill>
                <a:sym typeface="Symbol" panose="05050102010706020507" pitchFamily="18" charset="2"/>
              </a:rPr>
              <a:t>x</a:t>
            </a:r>
            <a:r>
              <a:rPr lang="zh-CN" altLang="en-US" dirty="0">
                <a:solidFill>
                  <a:schemeClr val="tx2"/>
                </a:solidFill>
                <a:sym typeface="Symbol" panose="05050102010706020507" pitchFamily="18" charset="2"/>
              </a:rPr>
              <a:t>，得 </a:t>
            </a:r>
            <a:r>
              <a:rPr lang="en-US" altLang="zh-CN" i="1" dirty="0">
                <a:solidFill>
                  <a:schemeClr val="tx2"/>
                </a:solidFill>
                <a:sym typeface="Symbol" panose="05050102010706020507" pitchFamily="18" charset="2"/>
              </a:rPr>
              <a:t>A</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z</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yF</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z</a:t>
            </a:r>
            <a:r>
              <a:rPr lang="en-US" altLang="zh-CN" dirty="0">
                <a:solidFill>
                  <a:schemeClr val="tx2"/>
                </a:solidFill>
                <a:sym typeface="Symbol" panose="05050102010706020507" pitchFamily="18" charset="2"/>
              </a:rPr>
              <a:t>, </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z</a:t>
            </a:r>
            <a:r>
              <a:rPr lang="en-US" altLang="zh-CN" dirty="0">
                <a:solidFill>
                  <a:schemeClr val="tx2"/>
                </a:solidFill>
                <a:sym typeface="Symbol" panose="05050102010706020507" pitchFamily="18" charset="2"/>
              </a:rPr>
              <a:t>&gt;</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 </a:t>
            </a:r>
            <a:r>
              <a:rPr lang="zh-CN" altLang="en-US" dirty="0">
                <a:solidFill>
                  <a:schemeClr val="tx2"/>
                </a:solidFill>
                <a:sym typeface="Symbol" panose="05050102010706020507" pitchFamily="18" charset="2"/>
              </a:rPr>
              <a:t>就不会产生这种错误。</a:t>
            </a:r>
            <a:endParaRPr lang="zh-CN" altLang="en-US" dirty="0">
              <a:solidFill>
                <a:schemeClr val="tx2"/>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81252"/>
                                        </p:tgtEl>
                                        <p:attrNameLst>
                                          <p:attrName>style.visibility</p:attrName>
                                        </p:attrNameLst>
                                      </p:cBhvr>
                                      <p:to>
                                        <p:strVal val="visible"/>
                                      </p:to>
                                    </p:set>
                                    <p:anim calcmode="lin" valueType="num">
                                      <p:cBhvr>
                                        <p:cTn id="7" dur="500" fill="hold"/>
                                        <p:tgtEl>
                                          <p:spTgt spid="181252"/>
                                        </p:tgtEl>
                                        <p:attrNameLst>
                                          <p:attrName>ppt_w</p:attrName>
                                        </p:attrNameLst>
                                      </p:cBhvr>
                                      <p:tavLst>
                                        <p:tav tm="0">
                                          <p:val>
                                            <p:fltVal val="0.000000"/>
                                          </p:val>
                                        </p:tav>
                                        <p:tav tm="100000">
                                          <p:val>
                                            <p:strVal val="#ppt_w"/>
                                          </p:val>
                                        </p:tav>
                                      </p:tavLst>
                                    </p:anim>
                                    <p:anim calcmode="lin" valueType="num">
                                      <p:cBhvr>
                                        <p:cTn id="8" dur="500" fill="hold"/>
                                        <p:tgtEl>
                                          <p:spTgt spid="18125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Effect transition="in" filter="wipe(up)">
                                      <p:cBhvr>
                                        <p:cTn id="13" dur="500"/>
                                        <p:tgtEl>
                                          <p:spTgt spid="18125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81253">
                                            <p:txEl>
                                              <p:charRg st="0" end="36"/>
                                            </p:txEl>
                                          </p:spTgt>
                                        </p:tgtEl>
                                        <p:attrNameLst>
                                          <p:attrName>style.visibility</p:attrName>
                                        </p:attrNameLst>
                                      </p:cBhvr>
                                      <p:to>
                                        <p:strVal val="visible"/>
                                      </p:to>
                                    </p:set>
                                    <p:animEffect transition="in" filter="wipe(up)">
                                      <p:cBhvr>
                                        <p:cTn id="18" dur="500"/>
                                        <p:tgtEl>
                                          <p:spTgt spid="181253">
                                            <p:txEl>
                                              <p:charRg st="0" end="3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1253">
                                            <p:txEl>
                                              <p:charRg st="36" end="73"/>
                                            </p:txEl>
                                          </p:spTgt>
                                        </p:tgtEl>
                                        <p:attrNameLst>
                                          <p:attrName>style.visibility</p:attrName>
                                        </p:attrNameLst>
                                      </p:cBhvr>
                                      <p:to>
                                        <p:strVal val="visible"/>
                                      </p:to>
                                    </p:set>
                                    <p:animEffect transition="in" filter="wipe(up)">
                                      <p:cBhvr>
                                        <p:cTn id="23" dur="500"/>
                                        <p:tgtEl>
                                          <p:spTgt spid="181253">
                                            <p:txEl>
                                              <p:charRg st="36" end="7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1253">
                                            <p:txEl>
                                              <p:charRg st="73" end="134"/>
                                            </p:txEl>
                                          </p:spTgt>
                                        </p:tgtEl>
                                        <p:attrNameLst>
                                          <p:attrName>style.visibility</p:attrName>
                                        </p:attrNameLst>
                                      </p:cBhvr>
                                      <p:to>
                                        <p:strVal val="visible"/>
                                      </p:to>
                                    </p:set>
                                    <p:animEffect transition="in" filter="wipe(up)">
                                      <p:cBhvr>
                                        <p:cTn id="28" dur="500"/>
                                        <p:tgtEl>
                                          <p:spTgt spid="181253">
                                            <p:txEl>
                                              <p:charRg st="73" end="13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1253">
                                            <p:txEl>
                                              <p:charRg st="134" end="180"/>
                                            </p:txEl>
                                          </p:spTgt>
                                        </p:tgtEl>
                                        <p:attrNameLst>
                                          <p:attrName>style.visibility</p:attrName>
                                        </p:attrNameLst>
                                      </p:cBhvr>
                                      <p:to>
                                        <p:strVal val="visible"/>
                                      </p:to>
                                    </p:set>
                                    <p:animEffect transition="in" filter="wipe(up)">
                                      <p:cBhvr>
                                        <p:cTn id="33" dur="500"/>
                                        <p:tgtEl>
                                          <p:spTgt spid="181253">
                                            <p:txEl>
                                              <p:charRg st="134" end="1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nimBg="1"/>
      <p:bldP spid="181253" grpId="0" animBg="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ln/>
        </p:spPr>
        <p:txBody>
          <a:bodyPr vert="horz" wrap="square" lIns="91440" tIns="45720" rIns="91440" bIns="45720" anchor="ctr"/>
          <a:p>
            <a:pPr eaLnBrk="1" hangingPunct="1"/>
            <a:r>
              <a:rPr lang="zh-CN" altLang="en-US" dirty="0"/>
              <a:t>全称量词引入规则</a:t>
            </a:r>
            <a:r>
              <a:rPr lang="en-US" altLang="zh-CN" dirty="0"/>
              <a:t>(UG</a:t>
            </a:r>
            <a:r>
              <a:rPr lang="zh-CN" altLang="en-US" dirty="0"/>
              <a:t>、</a:t>
            </a:r>
            <a:r>
              <a:rPr lang="en-US" altLang="zh-CN" dirty="0">
                <a:solidFill>
                  <a:schemeClr val="tx2"/>
                </a:solidFill>
                <a:sym typeface="Symbol" panose="05050102010706020507" pitchFamily="18" charset="2"/>
              </a:rPr>
              <a:t>+</a:t>
            </a:r>
            <a:r>
              <a:rPr lang="en-US" altLang="zh-CN" dirty="0"/>
              <a:t>)</a:t>
            </a:r>
            <a:endParaRPr lang="zh-CN" altLang="en-US" dirty="0"/>
          </a:p>
        </p:txBody>
      </p:sp>
      <p:sp>
        <p:nvSpPr>
          <p:cNvPr id="182276" name="Rectangle 4"/>
          <p:cNvSpPr>
            <a:spLocks noGrp="1"/>
          </p:cNvSpPr>
          <p:nvPr>
            <p:ph idx="1"/>
          </p:nvPr>
        </p:nvSpPr>
        <p:spPr>
          <a:xfrm>
            <a:off x="228600" y="2057400"/>
            <a:ext cx="8915400" cy="1447800"/>
          </a:xfrm>
          <a:ln/>
        </p:spPr>
        <p:txBody>
          <a:bodyPr vert="horz" wrap="square" lIns="91440" tIns="45720" rIns="91440" bIns="45720" anchor="t"/>
          <a:p>
            <a:pPr eaLnBrk="1" hangingPunct="1">
              <a:buNone/>
            </a:pPr>
            <a:r>
              <a:rPr lang="zh-CN" altLang="en-US" dirty="0">
                <a:solidFill>
                  <a:schemeClr val="tx2"/>
                </a:solidFill>
              </a:rPr>
              <a:t>该式成立的条件是： </a:t>
            </a:r>
            <a:endParaRPr lang="zh-CN" altLang="en-US" dirty="0">
              <a:solidFill>
                <a:schemeClr val="tx2"/>
              </a:solidFill>
            </a:endParaRPr>
          </a:p>
          <a:p>
            <a:pPr eaLnBrk="1" hangingPunct="1">
              <a:buNone/>
            </a:pPr>
            <a:r>
              <a:rPr lang="en-US" altLang="zh-CN" dirty="0">
                <a:solidFill>
                  <a:schemeClr val="tx2"/>
                </a:solidFill>
              </a:rPr>
              <a:t>(1)</a:t>
            </a:r>
            <a:r>
              <a:rPr lang="zh-CN" altLang="en-US" dirty="0">
                <a:solidFill>
                  <a:schemeClr val="tx2"/>
                </a:solidFill>
              </a:rPr>
              <a:t>无论 </a:t>
            </a:r>
            <a:r>
              <a:rPr lang="en-US" altLang="zh-CN" i="1" dirty="0">
                <a:solidFill>
                  <a:schemeClr val="tx2"/>
                </a:solidFill>
              </a:rPr>
              <a:t>A</a:t>
            </a:r>
            <a:r>
              <a:rPr lang="en-US" altLang="zh-CN" dirty="0">
                <a:solidFill>
                  <a:schemeClr val="tx2"/>
                </a:solidFill>
              </a:rPr>
              <a:t>(</a:t>
            </a:r>
            <a:r>
              <a:rPr lang="en-US" altLang="zh-CN" i="1" dirty="0">
                <a:solidFill>
                  <a:schemeClr val="tx2"/>
                </a:solidFill>
              </a:rPr>
              <a:t>y</a:t>
            </a:r>
            <a:r>
              <a:rPr lang="en-US" altLang="zh-CN" dirty="0">
                <a:solidFill>
                  <a:schemeClr val="tx2"/>
                </a:solidFill>
              </a:rPr>
              <a:t>) </a:t>
            </a:r>
            <a:r>
              <a:rPr lang="zh-CN" altLang="en-US" dirty="0">
                <a:solidFill>
                  <a:schemeClr val="tx2"/>
                </a:solidFill>
              </a:rPr>
              <a:t>中自由出现的个体变项 </a:t>
            </a:r>
            <a:r>
              <a:rPr lang="en-US" altLang="zh-CN" i="1" dirty="0">
                <a:solidFill>
                  <a:schemeClr val="tx2"/>
                </a:solidFill>
              </a:rPr>
              <a:t>y </a:t>
            </a:r>
            <a:r>
              <a:rPr lang="zh-CN" altLang="en-US" dirty="0">
                <a:solidFill>
                  <a:schemeClr val="tx2"/>
                </a:solidFill>
              </a:rPr>
              <a:t>取何值，</a:t>
            </a:r>
            <a:r>
              <a:rPr lang="en-US" altLang="zh-CN" i="1" dirty="0">
                <a:solidFill>
                  <a:schemeClr val="tx2"/>
                </a:solidFill>
              </a:rPr>
              <a:t>A</a:t>
            </a:r>
            <a:r>
              <a:rPr lang="en-US" altLang="zh-CN" dirty="0">
                <a:solidFill>
                  <a:schemeClr val="tx2"/>
                </a:solidFill>
              </a:rPr>
              <a:t>(</a:t>
            </a:r>
            <a:r>
              <a:rPr lang="en-US" altLang="zh-CN" i="1" dirty="0">
                <a:solidFill>
                  <a:schemeClr val="tx2"/>
                </a:solidFill>
              </a:rPr>
              <a:t>y</a:t>
            </a:r>
            <a:r>
              <a:rPr lang="en-US" altLang="zh-CN" dirty="0">
                <a:solidFill>
                  <a:schemeClr val="tx2"/>
                </a:solidFill>
              </a:rPr>
              <a:t>)</a:t>
            </a:r>
            <a:r>
              <a:rPr lang="zh-CN" altLang="en-US" dirty="0">
                <a:solidFill>
                  <a:schemeClr val="tx2"/>
                </a:solidFill>
              </a:rPr>
              <a:t>应该均为真。 </a:t>
            </a:r>
            <a:endParaRPr lang="zh-CN" altLang="en-US" dirty="0">
              <a:solidFill>
                <a:schemeClr val="tx2"/>
              </a:solidFill>
            </a:endParaRPr>
          </a:p>
          <a:p>
            <a:pPr eaLnBrk="1" hangingPunct="1">
              <a:buNone/>
            </a:pPr>
            <a:r>
              <a:rPr lang="en-US" altLang="zh-CN" dirty="0">
                <a:solidFill>
                  <a:schemeClr val="tx2"/>
                </a:solidFill>
              </a:rPr>
              <a:t>(2)</a:t>
            </a:r>
            <a:r>
              <a:rPr lang="zh-CN" altLang="en-US" dirty="0">
                <a:solidFill>
                  <a:schemeClr val="tx2"/>
                </a:solidFill>
              </a:rPr>
              <a:t>取代自由出现的 </a:t>
            </a:r>
            <a:r>
              <a:rPr lang="en-US" altLang="zh-CN" i="1" dirty="0">
                <a:solidFill>
                  <a:schemeClr val="tx2"/>
                </a:solidFill>
              </a:rPr>
              <a:t>y </a:t>
            </a:r>
            <a:r>
              <a:rPr lang="zh-CN" altLang="en-US" dirty="0">
                <a:solidFill>
                  <a:schemeClr val="tx2"/>
                </a:solidFill>
              </a:rPr>
              <a:t>的 </a:t>
            </a:r>
            <a:r>
              <a:rPr lang="en-US" altLang="zh-CN" i="1" dirty="0">
                <a:solidFill>
                  <a:srgbClr val="FF0000"/>
                </a:solidFill>
              </a:rPr>
              <a:t>x </a:t>
            </a:r>
            <a:r>
              <a:rPr lang="zh-CN" altLang="en-US" dirty="0">
                <a:solidFill>
                  <a:srgbClr val="FF0000"/>
                </a:solidFill>
              </a:rPr>
              <a:t>也不能在 </a:t>
            </a:r>
            <a:r>
              <a:rPr lang="en-US" altLang="zh-CN" i="1" dirty="0">
                <a:solidFill>
                  <a:srgbClr val="FF0000"/>
                </a:solidFill>
              </a:rPr>
              <a:t>A</a:t>
            </a:r>
            <a:r>
              <a:rPr lang="en-US" altLang="zh-CN" dirty="0">
                <a:solidFill>
                  <a:srgbClr val="FF0000"/>
                </a:solidFill>
              </a:rPr>
              <a:t>(</a:t>
            </a:r>
            <a:r>
              <a:rPr lang="en-US" altLang="zh-CN" i="1" dirty="0">
                <a:solidFill>
                  <a:srgbClr val="FF0000"/>
                </a:solidFill>
              </a:rPr>
              <a:t>y</a:t>
            </a:r>
            <a:r>
              <a:rPr lang="en-US" altLang="zh-CN" dirty="0">
                <a:solidFill>
                  <a:srgbClr val="FF0000"/>
                </a:solidFill>
              </a:rPr>
              <a:t>) </a:t>
            </a:r>
            <a:r>
              <a:rPr lang="zh-CN" altLang="en-US" dirty="0">
                <a:solidFill>
                  <a:srgbClr val="FF0000"/>
                </a:solidFill>
              </a:rPr>
              <a:t>中约束出现。 </a:t>
            </a:r>
            <a:endParaRPr lang="zh-CN" altLang="en-US" dirty="0">
              <a:solidFill>
                <a:srgbClr val="FF0000"/>
              </a:solidFill>
            </a:endParaRPr>
          </a:p>
        </p:txBody>
      </p:sp>
      <p:graphicFrame>
        <p:nvGraphicFramePr>
          <p:cNvPr id="182277" name="Object 5"/>
          <p:cNvGraphicFramePr>
            <a:graphicFrameLocks noChangeAspect="1"/>
          </p:cNvGraphicFramePr>
          <p:nvPr/>
        </p:nvGraphicFramePr>
        <p:xfrm>
          <a:off x="2794000" y="1100138"/>
          <a:ext cx="1778000" cy="804862"/>
        </p:xfrm>
        <a:graphic>
          <a:graphicData uri="http://schemas.openxmlformats.org/presentationml/2006/ole">
            <mc:AlternateContent xmlns:mc="http://schemas.openxmlformats.org/markup-compatibility/2006">
              <mc:Choice xmlns:v="urn:schemas-microsoft-com:vml" Requires="v">
                <p:oleObj spid="_x0000_s3081" name="" r:id="rId1" imgW="812800" imgH="546100" progId="Equation.3">
                  <p:embed/>
                </p:oleObj>
              </mc:Choice>
              <mc:Fallback>
                <p:oleObj name="" r:id="rId1" imgW="812800" imgH="546100" progId="Equation.3">
                  <p:embed/>
                  <p:pic>
                    <p:nvPicPr>
                      <p:cNvPr id="0" name="图片 3080"/>
                      <p:cNvPicPr/>
                      <p:nvPr/>
                    </p:nvPicPr>
                    <p:blipFill>
                      <a:blip r:embed="rId2">
                        <a:clrChange>
                          <a:clrFrom>
                            <a:srgbClr val="000000"/>
                          </a:clrFrom>
                          <a:clrTo>
                            <a:srgbClr val="000000"/>
                          </a:clrTo>
                        </a:clrChange>
                      </a:blip>
                      <a:stretch>
                        <a:fillRect/>
                      </a:stretch>
                    </p:blipFill>
                    <p:spPr>
                      <a:xfrm>
                        <a:off x="2794000" y="1100138"/>
                        <a:ext cx="1778000" cy="804862"/>
                      </a:xfrm>
                      <a:prstGeom prst="rect">
                        <a:avLst/>
                      </a:prstGeom>
                      <a:solidFill>
                        <a:srgbClr val="CCFFCC"/>
                      </a:solidFill>
                      <a:ln w="38100">
                        <a:noFill/>
                        <a:miter/>
                      </a:ln>
                    </p:spPr>
                  </p:pic>
                </p:oleObj>
              </mc:Fallback>
            </mc:AlternateContent>
          </a:graphicData>
        </a:graphic>
      </p:graphicFrame>
      <p:sp>
        <p:nvSpPr>
          <p:cNvPr id="182278" name="AutoShape 6"/>
          <p:cNvSpPr/>
          <p:nvPr/>
        </p:nvSpPr>
        <p:spPr>
          <a:xfrm>
            <a:off x="155575" y="3581400"/>
            <a:ext cx="858838" cy="508000"/>
          </a:xfrm>
          <a:prstGeom prst="horizontalScroll">
            <a:avLst>
              <a:gd name="adj" fmla="val 12500"/>
            </a:avLst>
          </a:prstGeom>
          <a:solidFill>
            <a:schemeClr val="accent1"/>
          </a:solidFill>
          <a:ln w="9525" cap="flat" cmpd="sng">
            <a:solidFill>
              <a:schemeClr val="folHlink"/>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ctr">
              <a:spcBef>
                <a:spcPct val="45000"/>
              </a:spcBef>
              <a:buClr>
                <a:srgbClr val="99CCCC"/>
              </a:buClr>
              <a:buNone/>
            </a:pPr>
            <a:r>
              <a:rPr lang="zh-CN" altLang="en-US" sz="2000" dirty="0">
                <a:solidFill>
                  <a:srgbClr val="FFFF00"/>
                </a:solidFill>
                <a:latin typeface="Arial" panose="020B0604020202020204" pitchFamily="34" charset="0"/>
                <a:ea typeface="宋体" panose="02010600030101010101" pitchFamily="2" charset="-122"/>
              </a:rPr>
              <a:t>说明</a:t>
            </a:r>
            <a:endParaRPr lang="zh-CN" altLang="en-US" sz="2000" dirty="0">
              <a:solidFill>
                <a:srgbClr val="FFFF00"/>
              </a:solidFill>
              <a:latin typeface="Arial" panose="020B0604020202020204" pitchFamily="34" charset="0"/>
              <a:ea typeface="宋体" panose="02010600030101010101" pitchFamily="2" charset="-122"/>
            </a:endParaRPr>
          </a:p>
        </p:txBody>
      </p:sp>
      <p:sp>
        <p:nvSpPr>
          <p:cNvPr id="182279" name="Text Box 7"/>
          <p:cNvSpPr txBox="1"/>
          <p:nvPr/>
        </p:nvSpPr>
        <p:spPr>
          <a:xfrm>
            <a:off x="1143000" y="3505200"/>
            <a:ext cx="7696200" cy="3232150"/>
          </a:xfrm>
          <a:prstGeom prst="rect">
            <a:avLst/>
          </a:prstGeom>
          <a:noFill/>
          <a:ln w="2857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olidFill>
                  <a:schemeClr val="tx2"/>
                </a:solidFill>
              </a:rPr>
              <a:t>取个体域为实数集，</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y</a:t>
            </a:r>
            <a:r>
              <a:rPr lang="en-US" altLang="zh-CN" dirty="0">
                <a:solidFill>
                  <a:schemeClr val="tx2"/>
                </a:solidFill>
              </a:rPr>
              <a:t>) </a:t>
            </a:r>
            <a:r>
              <a:rPr lang="zh-CN" altLang="en-US" dirty="0">
                <a:solidFill>
                  <a:schemeClr val="tx2"/>
                </a:solidFill>
              </a:rPr>
              <a:t>为 </a:t>
            </a:r>
            <a:r>
              <a:rPr lang="en-US" altLang="zh-CN" i="1" dirty="0">
                <a:solidFill>
                  <a:schemeClr val="tx2"/>
                </a:solidFill>
              </a:rPr>
              <a:t>x</a:t>
            </a:r>
            <a:r>
              <a:rPr lang="en-US" altLang="zh-CN" dirty="0">
                <a:solidFill>
                  <a:schemeClr val="tx2"/>
                </a:solidFill>
              </a:rPr>
              <a:t>&gt;</a:t>
            </a:r>
            <a:r>
              <a:rPr lang="en-US" altLang="zh-CN" i="1" dirty="0">
                <a:solidFill>
                  <a:schemeClr val="tx2"/>
                </a:solidFill>
              </a:rPr>
              <a:t>y</a:t>
            </a:r>
            <a:r>
              <a:rPr lang="zh-CN" altLang="en-US"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y</a:t>
            </a:r>
            <a:r>
              <a:rPr lang="en-US" altLang="zh-CN" dirty="0">
                <a:solidFill>
                  <a:schemeClr val="tx2"/>
                </a:solidFill>
              </a:rPr>
              <a:t>)=</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xF</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a:t>
            </a:r>
            <a:r>
              <a:rPr lang="zh-CN" altLang="en-US" dirty="0">
                <a:solidFill>
                  <a:schemeClr val="tx2"/>
                </a:solidFill>
                <a:sym typeface="Symbol" panose="05050102010706020507" pitchFamily="18" charset="2"/>
              </a:rPr>
              <a:t>。</a:t>
            </a:r>
            <a:endParaRPr lang="zh-CN" altLang="en-US" dirty="0">
              <a:solidFill>
                <a:schemeClr val="tx2"/>
              </a:solidFill>
              <a:sym typeface="Symbol" panose="05050102010706020507" pitchFamily="18" charset="2"/>
            </a:endParaRPr>
          </a:p>
          <a:p>
            <a:pPr marL="0" lvl="0" indent="0">
              <a:spcBef>
                <a:spcPct val="50000"/>
              </a:spcBef>
              <a:buClr>
                <a:srgbClr val="99CCCC"/>
              </a:buClr>
              <a:buNone/>
            </a:pPr>
            <a:r>
              <a:rPr lang="zh-CN" altLang="en-US" dirty="0">
                <a:solidFill>
                  <a:schemeClr val="tx2"/>
                </a:solidFill>
                <a:sym typeface="Symbol" panose="05050102010706020507" pitchFamily="18" charset="2"/>
              </a:rPr>
              <a:t>显然 </a:t>
            </a:r>
            <a:r>
              <a:rPr lang="en-US" altLang="zh-CN" i="1" dirty="0">
                <a:solidFill>
                  <a:schemeClr val="tx2"/>
                </a:solidFill>
                <a:sym typeface="Symbol" panose="05050102010706020507" pitchFamily="18" charset="2"/>
              </a:rPr>
              <a:t>A</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 </a:t>
            </a:r>
            <a:r>
              <a:rPr lang="zh-CN" altLang="en-US" dirty="0">
                <a:solidFill>
                  <a:schemeClr val="tx2"/>
                </a:solidFill>
                <a:sym typeface="Symbol" panose="05050102010706020507" pitchFamily="18" charset="2"/>
              </a:rPr>
              <a:t>满足条件 </a:t>
            </a:r>
            <a:r>
              <a:rPr lang="en-US" altLang="zh-CN" dirty="0">
                <a:solidFill>
                  <a:schemeClr val="tx2"/>
                </a:solidFill>
                <a:sym typeface="Symbol" panose="05050102010706020507" pitchFamily="18" charset="2"/>
              </a:rPr>
              <a:t>(1)</a:t>
            </a:r>
            <a:r>
              <a:rPr lang="zh-CN" altLang="en-US" dirty="0">
                <a:solidFill>
                  <a:schemeClr val="tx2"/>
                </a:solidFill>
                <a:sym typeface="Symbol" panose="05050102010706020507" pitchFamily="18" charset="2"/>
              </a:rPr>
              <a:t>。</a:t>
            </a:r>
            <a:endParaRPr lang="zh-CN" altLang="en-US" dirty="0">
              <a:solidFill>
                <a:schemeClr val="tx2"/>
              </a:solidFill>
              <a:sym typeface="Symbol" panose="05050102010706020507" pitchFamily="18" charset="2"/>
            </a:endParaRPr>
          </a:p>
          <a:p>
            <a:pPr marL="0" lvl="0" indent="0">
              <a:spcBef>
                <a:spcPct val="50000"/>
              </a:spcBef>
              <a:buClr>
                <a:srgbClr val="99CCCC"/>
              </a:buClr>
              <a:buNone/>
            </a:pPr>
            <a:r>
              <a:rPr lang="zh-CN" altLang="en-US" dirty="0">
                <a:solidFill>
                  <a:schemeClr val="tx2"/>
                </a:solidFill>
                <a:sym typeface="Symbol" panose="05050102010706020507" pitchFamily="18" charset="2"/>
              </a:rPr>
              <a:t>对 </a:t>
            </a:r>
            <a:r>
              <a:rPr lang="en-US" altLang="zh-CN" i="1" dirty="0">
                <a:solidFill>
                  <a:schemeClr val="tx2"/>
                </a:solidFill>
                <a:sym typeface="Symbol" panose="05050102010706020507" pitchFamily="18" charset="2"/>
              </a:rPr>
              <a:t>A</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y</a:t>
            </a:r>
            <a:r>
              <a:rPr lang="en-US" altLang="zh-CN" dirty="0">
                <a:solidFill>
                  <a:schemeClr val="tx2"/>
                </a:solidFill>
                <a:sym typeface="Symbol" panose="05050102010706020507" pitchFamily="18" charset="2"/>
              </a:rPr>
              <a:t>) </a:t>
            </a:r>
            <a:r>
              <a:rPr lang="zh-CN" altLang="en-US" dirty="0">
                <a:solidFill>
                  <a:schemeClr val="tx2"/>
                </a:solidFill>
                <a:sym typeface="Symbol" panose="05050102010706020507" pitchFamily="18" charset="2"/>
              </a:rPr>
              <a:t>应用</a:t>
            </a:r>
            <a:r>
              <a:rPr lang="en-US" altLang="zh-CN" dirty="0">
                <a:solidFill>
                  <a:schemeClr val="tx2"/>
                </a:solidFill>
                <a:sym typeface="Symbol" panose="05050102010706020507" pitchFamily="18" charset="2"/>
              </a:rPr>
              <a:t>UG</a:t>
            </a:r>
            <a:r>
              <a:rPr lang="zh-CN" altLang="en-US" dirty="0">
                <a:solidFill>
                  <a:schemeClr val="tx2"/>
                </a:solidFill>
                <a:sym typeface="Symbol" panose="05050102010706020507" pitchFamily="18" charset="2"/>
              </a:rPr>
              <a:t>规则时，若取已约束出现的 </a:t>
            </a:r>
            <a:r>
              <a:rPr lang="en-US" altLang="zh-CN" i="1" dirty="0">
                <a:solidFill>
                  <a:schemeClr val="tx2"/>
                </a:solidFill>
                <a:sym typeface="Symbol" panose="05050102010706020507" pitchFamily="18" charset="2"/>
              </a:rPr>
              <a:t>x </a:t>
            </a:r>
            <a:r>
              <a:rPr lang="zh-CN" altLang="en-US" dirty="0">
                <a:solidFill>
                  <a:schemeClr val="tx2"/>
                </a:solidFill>
                <a:sym typeface="Symbol" panose="05050102010706020507" pitchFamily="18" charset="2"/>
              </a:rPr>
              <a:t>取代 </a:t>
            </a:r>
            <a:r>
              <a:rPr lang="en-US" altLang="zh-CN" i="1" dirty="0">
                <a:solidFill>
                  <a:schemeClr val="tx2"/>
                </a:solidFill>
                <a:sym typeface="Symbol" panose="05050102010706020507" pitchFamily="18" charset="2"/>
              </a:rPr>
              <a:t>y</a:t>
            </a:r>
            <a:r>
              <a:rPr lang="zh-CN" altLang="en-US" dirty="0">
                <a:solidFill>
                  <a:schemeClr val="tx2"/>
                </a:solidFill>
                <a:sym typeface="Symbol" panose="05050102010706020507" pitchFamily="18" charset="2"/>
              </a:rPr>
              <a:t>，</a:t>
            </a:r>
            <a:endParaRPr lang="en-US" altLang="zh-CN" dirty="0">
              <a:solidFill>
                <a:schemeClr val="tx2"/>
              </a:solidFill>
              <a:sym typeface="Symbol" panose="05050102010706020507" pitchFamily="18" charset="2"/>
            </a:endParaRPr>
          </a:p>
          <a:p>
            <a:pPr marL="0" lvl="0" indent="0">
              <a:spcBef>
                <a:spcPct val="50000"/>
              </a:spcBef>
              <a:buClr>
                <a:srgbClr val="99CCCC"/>
              </a:buClr>
              <a:buNone/>
            </a:pPr>
            <a:r>
              <a:rPr lang="zh-CN" altLang="en-US" dirty="0">
                <a:solidFill>
                  <a:schemeClr val="tx2"/>
                </a:solidFill>
                <a:sym typeface="Symbol" panose="05050102010706020507" pitchFamily="18" charset="2"/>
              </a:rPr>
              <a:t>会得到 </a:t>
            </a:r>
            <a:r>
              <a:rPr lang="en-US" altLang="zh-CN" i="1" dirty="0">
                <a:solidFill>
                  <a:schemeClr val="tx2"/>
                </a:solidFill>
                <a:sym typeface="Symbol" panose="05050102010706020507" pitchFamily="18" charset="2"/>
              </a:rPr>
              <a:t>xA</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  </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&gt;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r>
              <a:rPr lang="zh-CN" altLang="en-US" dirty="0">
                <a:solidFill>
                  <a:schemeClr val="tx2"/>
                </a:solidFill>
                <a:sym typeface="Symbol" panose="05050102010706020507" pitchFamily="18" charset="2"/>
              </a:rPr>
              <a:t>，这是假命题。</a:t>
            </a:r>
            <a:endParaRPr lang="zh-CN" altLang="en-US" dirty="0">
              <a:solidFill>
                <a:schemeClr val="tx2"/>
              </a:solidFill>
              <a:sym typeface="Symbol" panose="05050102010706020507" pitchFamily="18" charset="2"/>
            </a:endParaRPr>
          </a:p>
          <a:p>
            <a:pPr marL="0" lvl="0" indent="0">
              <a:spcBef>
                <a:spcPct val="50000"/>
              </a:spcBef>
              <a:buClr>
                <a:srgbClr val="99CCCC"/>
              </a:buClr>
              <a:buNone/>
            </a:pPr>
            <a:r>
              <a:rPr lang="zh-CN" altLang="en-US" dirty="0">
                <a:solidFill>
                  <a:schemeClr val="tx2"/>
                </a:solidFill>
                <a:sym typeface="Symbol" panose="05050102010706020507" pitchFamily="18" charset="2"/>
              </a:rPr>
              <a:t>产生这种错误的原因是违背了条件</a:t>
            </a:r>
            <a:r>
              <a:rPr lang="en-US" altLang="zh-CN" dirty="0">
                <a:solidFill>
                  <a:schemeClr val="tx2"/>
                </a:solidFill>
                <a:sym typeface="Symbol" panose="05050102010706020507" pitchFamily="18" charset="2"/>
              </a:rPr>
              <a:t>(2)</a:t>
            </a:r>
            <a:r>
              <a:rPr lang="zh-CN" altLang="en-US" dirty="0">
                <a:solidFill>
                  <a:schemeClr val="tx2"/>
                </a:solidFill>
                <a:sym typeface="Symbol" panose="05050102010706020507" pitchFamily="18" charset="2"/>
              </a:rPr>
              <a:t>。</a:t>
            </a:r>
            <a:endParaRPr lang="zh-CN" altLang="en-US" dirty="0">
              <a:solidFill>
                <a:schemeClr val="tx2"/>
              </a:solidFill>
              <a:sym typeface="Symbol" panose="05050102010706020507" pitchFamily="18" charset="2"/>
            </a:endParaRPr>
          </a:p>
          <a:p>
            <a:pPr marL="0" lvl="0" indent="0">
              <a:spcBef>
                <a:spcPct val="50000"/>
              </a:spcBef>
              <a:buClr>
                <a:srgbClr val="99CCCC"/>
              </a:buClr>
              <a:buNone/>
            </a:pPr>
            <a:r>
              <a:rPr lang="zh-CN" altLang="en-US" dirty="0">
                <a:solidFill>
                  <a:schemeClr val="tx2"/>
                </a:solidFill>
                <a:sym typeface="Symbol" panose="05050102010706020507" pitchFamily="18" charset="2"/>
              </a:rPr>
              <a:t>若取</a:t>
            </a:r>
            <a:r>
              <a:rPr lang="en-US" altLang="zh-CN" i="1" dirty="0">
                <a:solidFill>
                  <a:schemeClr val="tx2"/>
                </a:solidFill>
                <a:sym typeface="Symbol" panose="05050102010706020507" pitchFamily="18" charset="2"/>
              </a:rPr>
              <a:t>z</a:t>
            </a:r>
            <a:r>
              <a:rPr lang="zh-CN" altLang="en-US" dirty="0">
                <a:solidFill>
                  <a:schemeClr val="tx2"/>
                </a:solidFill>
                <a:sym typeface="Symbol" panose="05050102010706020507" pitchFamily="18" charset="2"/>
              </a:rPr>
              <a:t>取代</a:t>
            </a:r>
            <a:r>
              <a:rPr lang="en-US" altLang="zh-CN" i="1" dirty="0">
                <a:solidFill>
                  <a:schemeClr val="tx2"/>
                </a:solidFill>
                <a:sym typeface="Symbol" panose="05050102010706020507" pitchFamily="18" charset="2"/>
              </a:rPr>
              <a:t>y</a:t>
            </a:r>
            <a:r>
              <a:rPr lang="zh-CN" altLang="en-US" dirty="0">
                <a:solidFill>
                  <a:schemeClr val="tx2"/>
                </a:solidFill>
                <a:sym typeface="Symbol" panose="05050102010706020507" pitchFamily="18" charset="2"/>
              </a:rPr>
              <a:t>，得 </a:t>
            </a:r>
            <a:r>
              <a:rPr lang="en-US" altLang="zh-CN" i="1" dirty="0">
                <a:solidFill>
                  <a:schemeClr val="tx2"/>
                </a:solidFill>
                <a:sym typeface="Symbol" panose="05050102010706020507" pitchFamily="18" charset="2"/>
              </a:rPr>
              <a:t>zA</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z</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z</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a:t>
            </a:r>
            <a:r>
              <a:rPr lang="en-US" altLang="zh-CN" i="1" dirty="0">
                <a:solidFill>
                  <a:schemeClr val="tx2"/>
                </a:solidFill>
                <a:sym typeface="Symbol" panose="05050102010706020507" pitchFamily="18" charset="2"/>
              </a:rPr>
              <a:t>x</a:t>
            </a:r>
            <a:r>
              <a:rPr lang="en-US" altLang="zh-CN" dirty="0">
                <a:solidFill>
                  <a:schemeClr val="tx2"/>
                </a:solidFill>
                <a:sym typeface="Symbol" panose="05050102010706020507" pitchFamily="18" charset="2"/>
              </a:rPr>
              <a:t>&gt;</a:t>
            </a:r>
            <a:r>
              <a:rPr lang="en-US" altLang="zh-CN" i="1" dirty="0">
                <a:solidFill>
                  <a:schemeClr val="tx2"/>
                </a:solidFill>
                <a:sym typeface="Symbol" panose="05050102010706020507" pitchFamily="18" charset="2"/>
              </a:rPr>
              <a:t>z</a:t>
            </a:r>
            <a:r>
              <a:rPr lang="en-US" altLang="zh-CN" dirty="0">
                <a:solidFill>
                  <a:schemeClr val="tx2"/>
                </a:solidFill>
                <a:sym typeface="Symbol" panose="05050102010706020507" pitchFamily="18" charset="2"/>
              </a:rPr>
              <a:t>)</a:t>
            </a:r>
            <a:r>
              <a:rPr lang="zh-CN" altLang="en-US" dirty="0">
                <a:solidFill>
                  <a:schemeClr val="tx2"/>
                </a:solidFill>
                <a:sym typeface="Symbol" panose="05050102010706020507" pitchFamily="18" charset="2"/>
              </a:rPr>
              <a:t>为真命题。 </a:t>
            </a:r>
            <a:endParaRPr lang="zh-CN" altLang="en-US" dirty="0">
              <a:solidFill>
                <a:schemeClr val="tx2"/>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2277"/>
                                        </p:tgtEl>
                                        <p:attrNameLst>
                                          <p:attrName>style.visibility</p:attrName>
                                        </p:attrNameLst>
                                      </p:cBhvr>
                                      <p:to>
                                        <p:strVal val="visible"/>
                                      </p:to>
                                    </p:set>
                                    <p:anim calcmode="lin" valueType="num">
                                      <p:cBhvr>
                                        <p:cTn id="7" dur="500" fill="hold"/>
                                        <p:tgtEl>
                                          <p:spTgt spid="182277"/>
                                        </p:tgtEl>
                                        <p:attrNameLst>
                                          <p:attrName>ppt_w</p:attrName>
                                        </p:attrNameLst>
                                      </p:cBhvr>
                                      <p:tavLst>
                                        <p:tav tm="0">
                                          <p:val>
                                            <p:fltVal val="0.000000"/>
                                          </p:val>
                                        </p:tav>
                                        <p:tav tm="100000">
                                          <p:val>
                                            <p:strVal val="#ppt_w"/>
                                          </p:val>
                                        </p:tav>
                                      </p:tavLst>
                                    </p:anim>
                                    <p:anim calcmode="lin" valueType="num">
                                      <p:cBhvr>
                                        <p:cTn id="8" dur="500" fill="hold"/>
                                        <p:tgtEl>
                                          <p:spTgt spid="182277"/>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82276">
                                            <p:txEl>
                                              <p:charRg st="0" end="11"/>
                                            </p:txEl>
                                          </p:spTgt>
                                        </p:tgtEl>
                                        <p:attrNameLst>
                                          <p:attrName>style.visibility</p:attrName>
                                        </p:attrNameLst>
                                      </p:cBhvr>
                                      <p:to>
                                        <p:strVal val="visible"/>
                                      </p:to>
                                    </p:set>
                                    <p:animEffect transition="in" filter="wipe(up)">
                                      <p:cBhvr>
                                        <p:cTn id="13" dur="500"/>
                                        <p:tgtEl>
                                          <p:spTgt spid="182276">
                                            <p:txEl>
                                              <p:charRg st="0" end="1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82276">
                                            <p:txEl>
                                              <p:charRg st="11" end="51"/>
                                            </p:txEl>
                                          </p:spTgt>
                                        </p:tgtEl>
                                        <p:attrNameLst>
                                          <p:attrName>style.visibility</p:attrName>
                                        </p:attrNameLst>
                                      </p:cBhvr>
                                      <p:to>
                                        <p:strVal val="visible"/>
                                      </p:to>
                                    </p:set>
                                    <p:animEffect transition="in" filter="wipe(up)">
                                      <p:cBhvr>
                                        <p:cTn id="18" dur="500"/>
                                        <p:tgtEl>
                                          <p:spTgt spid="182276">
                                            <p:txEl>
                                              <p:charRg st="11" end="5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2276">
                                            <p:txEl>
                                              <p:charRg st="51" end="86"/>
                                            </p:txEl>
                                          </p:spTgt>
                                        </p:tgtEl>
                                        <p:attrNameLst>
                                          <p:attrName>style.visibility</p:attrName>
                                        </p:attrNameLst>
                                      </p:cBhvr>
                                      <p:to>
                                        <p:strVal val="visible"/>
                                      </p:to>
                                    </p:set>
                                    <p:animEffect transition="in" filter="wipe(up)">
                                      <p:cBhvr>
                                        <p:cTn id="23" dur="500"/>
                                        <p:tgtEl>
                                          <p:spTgt spid="182276">
                                            <p:txEl>
                                              <p:charRg st="51" end="8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82278"/>
                                        </p:tgtEl>
                                        <p:attrNameLst>
                                          <p:attrName>style.visibility</p:attrName>
                                        </p:attrNameLst>
                                      </p:cBhvr>
                                      <p:to>
                                        <p:strVal val="visible"/>
                                      </p:to>
                                    </p:set>
                                    <p:anim calcmode="lin" valueType="num">
                                      <p:cBhvr>
                                        <p:cTn id="28" dur="500" fill="hold"/>
                                        <p:tgtEl>
                                          <p:spTgt spid="182278"/>
                                        </p:tgtEl>
                                        <p:attrNameLst>
                                          <p:attrName>ppt_w</p:attrName>
                                        </p:attrNameLst>
                                      </p:cBhvr>
                                      <p:tavLst>
                                        <p:tav tm="0">
                                          <p:val>
                                            <p:fltVal val="0.000000"/>
                                          </p:val>
                                        </p:tav>
                                        <p:tav tm="100000">
                                          <p:val>
                                            <p:strVal val="#ppt_w"/>
                                          </p:val>
                                        </p:tav>
                                      </p:tavLst>
                                    </p:anim>
                                    <p:anim calcmode="lin" valueType="num">
                                      <p:cBhvr>
                                        <p:cTn id="29" dur="500" fill="hold"/>
                                        <p:tgtEl>
                                          <p:spTgt spid="182278"/>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2279"/>
                                        </p:tgtEl>
                                        <p:attrNameLst>
                                          <p:attrName>style.visibility</p:attrName>
                                        </p:attrNameLst>
                                      </p:cBhvr>
                                      <p:to>
                                        <p:strVal val="visible"/>
                                      </p:to>
                                    </p:set>
                                    <p:animEffect transition="in" filter="wipe(up)">
                                      <p:cBhvr>
                                        <p:cTn id="34" dur="500"/>
                                        <p:tgtEl>
                                          <p:spTgt spid="18227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82279">
                                            <p:txEl>
                                              <p:charRg st="0" end="37"/>
                                            </p:txEl>
                                          </p:spTgt>
                                        </p:tgtEl>
                                        <p:attrNameLst>
                                          <p:attrName>style.visibility</p:attrName>
                                        </p:attrNameLst>
                                      </p:cBhvr>
                                      <p:to>
                                        <p:strVal val="visible"/>
                                      </p:to>
                                    </p:set>
                                    <p:animEffect transition="in" filter="wipe(up)">
                                      <p:cBhvr>
                                        <p:cTn id="39" dur="500"/>
                                        <p:tgtEl>
                                          <p:spTgt spid="182279">
                                            <p:txEl>
                                              <p:charRg st="0" end="3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82279">
                                            <p:txEl>
                                              <p:charRg st="37" end="55"/>
                                            </p:txEl>
                                          </p:spTgt>
                                        </p:tgtEl>
                                        <p:attrNameLst>
                                          <p:attrName>style.visibility</p:attrName>
                                        </p:attrNameLst>
                                      </p:cBhvr>
                                      <p:to>
                                        <p:strVal val="visible"/>
                                      </p:to>
                                    </p:set>
                                    <p:animEffect transition="in" filter="wipe(up)">
                                      <p:cBhvr>
                                        <p:cTn id="44" dur="500"/>
                                        <p:tgtEl>
                                          <p:spTgt spid="182279">
                                            <p:txEl>
                                              <p:charRg st="37" end="5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82279">
                                            <p:txEl>
                                              <p:charRg st="55" end="87"/>
                                            </p:txEl>
                                          </p:spTgt>
                                        </p:tgtEl>
                                        <p:attrNameLst>
                                          <p:attrName>style.visibility</p:attrName>
                                        </p:attrNameLst>
                                      </p:cBhvr>
                                      <p:to>
                                        <p:strVal val="visible"/>
                                      </p:to>
                                    </p:set>
                                    <p:animEffect transition="in" filter="wipe(up)">
                                      <p:cBhvr>
                                        <p:cTn id="49" dur="500"/>
                                        <p:tgtEl>
                                          <p:spTgt spid="182279">
                                            <p:txEl>
                                              <p:charRg st="55" end="8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82279">
                                            <p:txEl>
                                              <p:charRg st="87" end="117"/>
                                            </p:txEl>
                                          </p:spTgt>
                                        </p:tgtEl>
                                        <p:attrNameLst>
                                          <p:attrName>style.visibility</p:attrName>
                                        </p:attrNameLst>
                                      </p:cBhvr>
                                      <p:to>
                                        <p:strVal val="visible"/>
                                      </p:to>
                                    </p:set>
                                    <p:animEffect transition="in" filter="wipe(up)">
                                      <p:cBhvr>
                                        <p:cTn id="54" dur="500"/>
                                        <p:tgtEl>
                                          <p:spTgt spid="182279">
                                            <p:txEl>
                                              <p:charRg st="87" end="11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82279">
                                            <p:txEl>
                                              <p:charRg st="117" end="137"/>
                                            </p:txEl>
                                          </p:spTgt>
                                        </p:tgtEl>
                                        <p:attrNameLst>
                                          <p:attrName>style.visibility</p:attrName>
                                        </p:attrNameLst>
                                      </p:cBhvr>
                                      <p:to>
                                        <p:strVal val="visible"/>
                                      </p:to>
                                    </p:set>
                                    <p:animEffect transition="in" filter="wipe(up)">
                                      <p:cBhvr>
                                        <p:cTn id="59" dur="500"/>
                                        <p:tgtEl>
                                          <p:spTgt spid="182279">
                                            <p:txEl>
                                              <p:charRg st="117" end="13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2279">
                                            <p:txEl>
                                              <p:charRg st="137" end="169"/>
                                            </p:txEl>
                                          </p:spTgt>
                                        </p:tgtEl>
                                        <p:attrNameLst>
                                          <p:attrName>style.visibility</p:attrName>
                                        </p:attrNameLst>
                                      </p:cBhvr>
                                      <p:to>
                                        <p:strVal val="visible"/>
                                      </p:to>
                                    </p:set>
                                    <p:animEffect transition="in" filter="wipe(up)">
                                      <p:cBhvr>
                                        <p:cTn id="64" dur="500"/>
                                        <p:tgtEl>
                                          <p:spTgt spid="182279">
                                            <p:txEl>
                                              <p:charRg st="137"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build="p"/>
      <p:bldP spid="182278" grpId="0" animBg="1"/>
      <p:bldP spid="182279"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ln/>
        </p:spPr>
        <p:txBody>
          <a:bodyPr vert="horz" wrap="square" lIns="91440" tIns="45720" rIns="91440" bIns="45720" anchor="ctr"/>
          <a:p>
            <a:pPr eaLnBrk="1" hangingPunct="1"/>
            <a:r>
              <a:rPr lang="zh-CN" altLang="en-US" sz="4000" dirty="0"/>
              <a:t>等值式的定义</a:t>
            </a:r>
            <a:endParaRPr lang="zh-CN" altLang="en-US" sz="4000" dirty="0"/>
          </a:p>
        </p:txBody>
      </p:sp>
      <p:grpSp>
        <p:nvGrpSpPr>
          <p:cNvPr id="2" name="Group 9"/>
          <p:cNvGrpSpPr/>
          <p:nvPr/>
        </p:nvGrpSpPr>
        <p:grpSpPr>
          <a:xfrm>
            <a:off x="228600" y="1219200"/>
            <a:ext cx="8534400" cy="1524000"/>
            <a:chOff x="144" y="768"/>
            <a:chExt cx="5376" cy="960"/>
          </a:xfrm>
        </p:grpSpPr>
        <p:sp>
          <p:nvSpPr>
            <p:cNvPr id="142340" name="AutoShape 4"/>
            <p:cNvSpPr>
              <a:spLocks noChangeArrowheads="1"/>
            </p:cNvSpPr>
            <p:nvPr/>
          </p:nvSpPr>
          <p:spPr bwMode="gray">
            <a:xfrm>
              <a:off x="144" y="768"/>
              <a:ext cx="5376" cy="96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2341" name="AutoShape 5"/>
            <p:cNvSpPr>
              <a:spLocks noChangeArrowheads="1"/>
            </p:cNvSpPr>
            <p:nvPr/>
          </p:nvSpPr>
          <p:spPr bwMode="gray">
            <a:xfrm>
              <a:off x="344" y="914"/>
              <a:ext cx="712" cy="67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2342" name="Freeform 6"/>
            <p:cNvSpPr/>
            <p:nvPr/>
          </p:nvSpPr>
          <p:spPr bwMode="gray">
            <a:xfrm>
              <a:off x="389" y="957"/>
              <a:ext cx="355" cy="33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2343" name="Text Box 7"/>
            <p:cNvSpPr txBox="1">
              <a:spLocks noChangeArrowheads="1"/>
            </p:cNvSpPr>
            <p:nvPr/>
          </p:nvSpPr>
          <p:spPr bwMode="gray">
            <a:xfrm>
              <a:off x="442" y="962"/>
              <a:ext cx="500" cy="518"/>
            </a:xfrm>
            <a:prstGeom prst="rect">
              <a:avLst/>
            </a:prstGeom>
            <a:noFill/>
            <a:ln w="9525" algn="ctr">
              <a:noFill/>
              <a:miter lim="800000"/>
            </a:ln>
            <a:effectLst/>
          </p:spPr>
          <p:txBody>
            <a:bodyPr wrap="none">
              <a:spAutoFit/>
            </a:bodyPr>
            <a:lstStyle/>
            <a:p>
              <a:pPr marR="0" algn="ctr" defTabSz="914400" eaLnBrk="0" hangingPunct="0">
                <a:buClrTx/>
                <a:buSzTx/>
                <a:buFontTx/>
                <a:buNone/>
                <a:defRPr/>
              </a:pPr>
              <a:r>
                <a:rPr kumimoji="0" lang="zh-CN" altLang="en-US"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定义</a:t>
              </a:r>
              <a:endParaRPr kumimoji="0" lang="zh-CN" altLang="en-US"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endParaRPr>
            </a:p>
            <a:p>
              <a:pPr marR="0" algn="ctr" defTabSz="914400" eaLnBrk="0" hangingPunct="0">
                <a:buClrTx/>
                <a:buSzTx/>
                <a:buFontTx/>
                <a:buNone/>
                <a:defRPr/>
              </a:pPr>
              <a:r>
                <a:rPr kumimoji="0" lang="en-US" altLang="zh-CN"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5.1</a:t>
              </a:r>
              <a:endParaRPr kumimoji="0" lang="en-US" altLang="zh-CN" sz="24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endParaRPr>
            </a:p>
          </p:txBody>
        </p:sp>
        <p:sp>
          <p:nvSpPr>
            <p:cNvPr id="6157" name="Text Box 8"/>
            <p:cNvSpPr txBox="1"/>
            <p:nvPr/>
          </p:nvSpPr>
          <p:spPr>
            <a:xfrm>
              <a:off x="1083" y="884"/>
              <a:ext cx="4389" cy="74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45000"/>
                </a:spcBef>
                <a:buClr>
                  <a:srgbClr val="99CCCC"/>
                </a:buClr>
                <a:buNone/>
              </a:pPr>
              <a:r>
                <a:rPr lang="zh-CN" altLang="en-US" dirty="0"/>
                <a:t>设 </a:t>
              </a:r>
              <a:r>
                <a:rPr lang="en-US" altLang="zh-CN" i="1" dirty="0"/>
                <a:t>A</a:t>
              </a:r>
              <a:r>
                <a:rPr lang="en-US" altLang="zh-CN" dirty="0"/>
                <a:t>, </a:t>
              </a:r>
              <a:r>
                <a:rPr lang="en-US" altLang="zh-CN" i="1" dirty="0"/>
                <a:t>B </a:t>
              </a:r>
              <a:r>
                <a:rPr lang="zh-CN" altLang="en-US" dirty="0"/>
                <a:t>是一阶逻辑中任意两个公式，若 </a:t>
              </a:r>
              <a:r>
                <a:rPr lang="en-US" altLang="zh-CN" i="1" dirty="0">
                  <a:solidFill>
                    <a:srgbClr val="FF0000"/>
                  </a:solidFill>
                </a:rPr>
                <a:t>A </a:t>
              </a:r>
              <a:r>
                <a:rPr lang="en-US" altLang="zh-CN" dirty="0">
                  <a:solidFill>
                    <a:srgbClr val="FF0000"/>
                  </a:solidFill>
                  <a:sym typeface="Symbol" panose="05050102010706020507" pitchFamily="18" charset="2"/>
                </a:rPr>
                <a:t> </a:t>
              </a:r>
              <a:r>
                <a:rPr lang="en-US" altLang="zh-CN" i="1" dirty="0">
                  <a:solidFill>
                    <a:srgbClr val="FF0000"/>
                  </a:solidFill>
                </a:rPr>
                <a:t>B </a:t>
              </a:r>
              <a:r>
                <a:rPr lang="zh-CN" altLang="en-US" dirty="0">
                  <a:solidFill>
                    <a:srgbClr val="FF0000"/>
                  </a:solidFill>
                </a:rPr>
                <a:t>是永真式</a:t>
              </a:r>
              <a:r>
                <a:rPr lang="zh-CN" altLang="en-US" dirty="0"/>
                <a:t>，则称 </a:t>
              </a:r>
              <a:r>
                <a:rPr lang="en-US" altLang="zh-CN" i="1" dirty="0"/>
                <a:t>A </a:t>
              </a:r>
              <a:r>
                <a:rPr lang="zh-CN" altLang="en-US" dirty="0"/>
                <a:t>与 </a:t>
              </a:r>
              <a:r>
                <a:rPr lang="en-US" altLang="zh-CN" i="1" dirty="0"/>
                <a:t>B </a:t>
              </a:r>
              <a:r>
                <a:rPr lang="zh-CN" altLang="en-US" dirty="0"/>
                <a:t>是</a:t>
              </a:r>
              <a:r>
                <a:rPr lang="zh-CN" altLang="en-US" dirty="0">
                  <a:solidFill>
                    <a:srgbClr val="0000FF"/>
                  </a:solidFill>
                </a:rPr>
                <a:t>等值</a:t>
              </a:r>
              <a:r>
                <a:rPr lang="zh-CN" altLang="en-US" dirty="0"/>
                <a:t>的。</a:t>
              </a:r>
              <a:br>
                <a:rPr lang="zh-CN" altLang="en-US" dirty="0"/>
              </a:br>
              <a:r>
                <a:rPr lang="zh-CN" altLang="en-US" dirty="0"/>
                <a:t>记做 </a:t>
              </a:r>
              <a:r>
                <a:rPr lang="en-US" altLang="zh-CN" i="1" dirty="0">
                  <a:solidFill>
                    <a:srgbClr val="FF0000"/>
                  </a:solidFill>
                </a:rPr>
                <a:t>A </a:t>
              </a:r>
              <a:r>
                <a:rPr lang="en-US" altLang="zh-CN" dirty="0">
                  <a:solidFill>
                    <a:srgbClr val="FF0000"/>
                  </a:solidFill>
                  <a:sym typeface="Symbol" panose="05050102010706020507" pitchFamily="18" charset="2"/>
                </a:rPr>
                <a:t> </a:t>
              </a:r>
              <a:r>
                <a:rPr lang="en-US" altLang="zh-CN" i="1" dirty="0">
                  <a:solidFill>
                    <a:srgbClr val="FF0000"/>
                  </a:solidFill>
                </a:rPr>
                <a:t>B</a:t>
              </a:r>
              <a:r>
                <a:rPr lang="zh-CN" altLang="en-US" dirty="0"/>
                <a:t>，称 </a:t>
              </a:r>
              <a:r>
                <a:rPr lang="en-US" altLang="zh-CN" i="1" dirty="0"/>
                <a:t>A </a:t>
              </a:r>
              <a:r>
                <a:rPr lang="en-US" altLang="zh-CN" dirty="0">
                  <a:sym typeface="Symbol" panose="05050102010706020507" pitchFamily="18" charset="2"/>
                </a:rPr>
                <a:t> </a:t>
              </a:r>
              <a:r>
                <a:rPr lang="en-US" altLang="zh-CN" i="1" dirty="0"/>
                <a:t>B</a:t>
              </a:r>
              <a:r>
                <a:rPr lang="en-US" altLang="zh-CN" dirty="0"/>
                <a:t> </a:t>
              </a:r>
              <a:r>
                <a:rPr lang="zh-CN" altLang="en-US" dirty="0"/>
                <a:t>是</a:t>
              </a:r>
              <a:r>
                <a:rPr lang="zh-CN" altLang="en-US" dirty="0">
                  <a:solidFill>
                    <a:srgbClr val="0000FF"/>
                  </a:solidFill>
                </a:rPr>
                <a:t>等值式</a:t>
              </a:r>
              <a:r>
                <a:rPr lang="zh-CN" altLang="en-US" dirty="0"/>
                <a:t>。</a:t>
              </a:r>
              <a:endParaRPr lang="en-US" altLang="zh-CN" dirty="0"/>
            </a:p>
          </p:txBody>
        </p:sp>
      </p:grpSp>
      <p:sp>
        <p:nvSpPr>
          <p:cNvPr id="142349" name="Rectangle 13"/>
          <p:cNvSpPr/>
          <p:nvPr/>
        </p:nvSpPr>
        <p:spPr>
          <a:xfrm>
            <a:off x="381000" y="3505200"/>
            <a:ext cx="7010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eaLnBrk="1" hangingPunct="1">
              <a:spcBef>
                <a:spcPct val="0"/>
              </a:spcBef>
              <a:buClrTx/>
              <a:buNone/>
            </a:pPr>
            <a:r>
              <a:rPr lang="zh-CN" altLang="en-US" dirty="0">
                <a:solidFill>
                  <a:schemeClr val="tx2"/>
                </a:solidFill>
              </a:rPr>
              <a:t>例如：┐</a:t>
            </a:r>
            <a:r>
              <a:rPr lang="zh-CN" altLang="en-US" dirty="0">
                <a:sym typeface="Symbol" panose="05050102010706020507" pitchFamily="18" charset="2"/>
              </a:rPr>
              <a:t></a:t>
            </a:r>
            <a:r>
              <a:rPr lang="en-US" altLang="zh-CN" i="1" dirty="0"/>
              <a:t>x</a:t>
            </a:r>
            <a:r>
              <a:rPr lang="en-US" altLang="zh-CN" dirty="0">
                <a:sym typeface="Symbol" panose="05050102010706020507" pitchFamily="18" charset="2"/>
              </a:rPr>
              <a:t> ( </a:t>
            </a:r>
            <a:r>
              <a:rPr lang="en-US" altLang="zh-CN" i="1" dirty="0">
                <a:sym typeface="Symbol" panose="05050102010706020507" pitchFamily="18" charset="2"/>
              </a:rPr>
              <a:t>M</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 ∧ </a:t>
            </a:r>
            <a:r>
              <a:rPr lang="en-US" altLang="zh-CN" dirty="0">
                <a:solidFill>
                  <a:schemeClr val="tx2"/>
                </a:solidFill>
              </a:rPr>
              <a:t>┐</a:t>
            </a:r>
            <a:r>
              <a:rPr lang="en-US" altLang="zh-CN" i="1" dirty="0">
                <a:sym typeface="Symbol" panose="05050102010706020507" pitchFamily="18" charset="2"/>
              </a:rPr>
              <a:t>F</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  </a:t>
            </a:r>
            <a:r>
              <a:rPr lang="en-US" altLang="zh-CN" i="1" dirty="0"/>
              <a:t>x</a:t>
            </a:r>
            <a:r>
              <a:rPr lang="en-US" altLang="zh-CN" dirty="0">
                <a:sym typeface="Symbol" panose="05050102010706020507" pitchFamily="18" charset="2"/>
              </a:rPr>
              <a:t> (</a:t>
            </a:r>
            <a:r>
              <a:rPr lang="en-US" altLang="zh-CN" i="1" dirty="0">
                <a:sym typeface="Symbol" panose="05050102010706020507" pitchFamily="18" charset="2"/>
              </a:rPr>
              <a:t>M</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 → </a:t>
            </a:r>
            <a:r>
              <a:rPr lang="en-US" altLang="zh-CN" i="1" dirty="0">
                <a:sym typeface="Symbol" panose="05050102010706020507" pitchFamily="18" charset="2"/>
              </a:rPr>
              <a:t>F</a:t>
            </a:r>
            <a:r>
              <a:rPr lang="en-US" altLang="zh-CN" dirty="0">
                <a:sym typeface="Symbol" panose="05050102010706020507" pitchFamily="18" charset="2"/>
              </a:rPr>
              <a:t>(</a:t>
            </a:r>
            <a:r>
              <a:rPr lang="en-US" altLang="zh-CN" i="1" dirty="0"/>
              <a:t>x</a:t>
            </a:r>
            <a:r>
              <a:rPr lang="en-US" altLang="zh-CN" dirty="0">
                <a:sym typeface="Symbol" panose="05050102010706020507" pitchFamily="18" charset="2"/>
              </a:rPr>
              <a:t>) )</a:t>
            </a:r>
            <a:endParaRPr lang="zh-CN" altLang="en-US" dirty="0">
              <a:sym typeface="Symbol" panose="05050102010706020507" pitchFamily="18" charset="2"/>
            </a:endParaRPr>
          </a:p>
        </p:txBody>
      </p:sp>
      <p:pic>
        <p:nvPicPr>
          <p:cNvPr id="142350" name="Picture 14" descr="GIF-378"/>
          <p:cNvPicPr>
            <a:picLocks noChangeAspect="1"/>
          </p:cNvPicPr>
          <p:nvPr/>
        </p:nvPicPr>
        <p:blipFill>
          <a:blip r:embed="rId1"/>
          <a:stretch>
            <a:fillRect/>
          </a:stretch>
        </p:blipFill>
        <p:spPr>
          <a:xfrm>
            <a:off x="228600" y="4572000"/>
            <a:ext cx="696913" cy="628650"/>
          </a:xfrm>
          <a:prstGeom prst="rect">
            <a:avLst/>
          </a:prstGeom>
          <a:noFill/>
          <a:ln w="9525">
            <a:noFill/>
          </a:ln>
        </p:spPr>
      </p:pic>
      <p:grpSp>
        <p:nvGrpSpPr>
          <p:cNvPr id="3" name="Group 18"/>
          <p:cNvGrpSpPr/>
          <p:nvPr/>
        </p:nvGrpSpPr>
        <p:grpSpPr>
          <a:xfrm>
            <a:off x="1143000" y="4495800"/>
            <a:ext cx="7620000" cy="1981200"/>
            <a:chOff x="720" y="2832"/>
            <a:chExt cx="4800" cy="1248"/>
          </a:xfrm>
        </p:grpSpPr>
        <p:sp>
          <p:nvSpPr>
            <p:cNvPr id="6151" name="AutoShape 16"/>
            <p:cNvSpPr/>
            <p:nvPr/>
          </p:nvSpPr>
          <p:spPr>
            <a:xfrm>
              <a:off x="720" y="2832"/>
              <a:ext cx="4800" cy="1248"/>
            </a:xfrm>
            <a:prstGeom prst="roundRect">
              <a:avLst>
                <a:gd name="adj" fmla="val 9106"/>
              </a:avLst>
            </a:prstGeom>
            <a:solidFill>
              <a:srgbClr val="CCECFF"/>
            </a:solidFill>
            <a:ln w="25400" cap="flat" cmpd="sng">
              <a:solidFill>
                <a:srgbClr val="FFFFFF"/>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lgn="ctr">
                <a:spcBef>
                  <a:spcPct val="0"/>
                </a:spcBef>
                <a:buClrTx/>
                <a:buNone/>
              </a:pPr>
              <a:endParaRPr lang="en-US" altLang="zh-CN" sz="1800" dirty="0">
                <a:solidFill>
                  <a:schemeClr val="bg2"/>
                </a:solidFill>
                <a:latin typeface="Arial" panose="020B0604020202020204" pitchFamily="34" charset="0"/>
                <a:ea typeface="宋体" panose="02010600030101010101" pitchFamily="2" charset="-122"/>
              </a:endParaRPr>
            </a:p>
          </p:txBody>
        </p:sp>
        <p:sp>
          <p:nvSpPr>
            <p:cNvPr id="6152" name="Text Box 17"/>
            <p:cNvSpPr txBox="1"/>
            <p:nvPr/>
          </p:nvSpPr>
          <p:spPr>
            <a:xfrm>
              <a:off x="912" y="2976"/>
              <a:ext cx="4368" cy="97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65125" lvl="0" indent="-365125" eaLnBrk="1" hangingPunct="1">
                <a:spcBef>
                  <a:spcPct val="0"/>
                </a:spcBef>
                <a:buClrTx/>
              </a:pPr>
              <a:r>
                <a:rPr lang="zh-CN" altLang="en-US" dirty="0">
                  <a:solidFill>
                    <a:srgbClr val="0000FF"/>
                  </a:solidFill>
                </a:rPr>
                <a:t>判断公式 </a:t>
              </a:r>
              <a:r>
                <a:rPr lang="en-US" altLang="zh-CN" i="1" dirty="0">
                  <a:solidFill>
                    <a:srgbClr val="0000FF"/>
                  </a:solidFill>
                </a:rPr>
                <a:t>A </a:t>
              </a:r>
              <a:r>
                <a:rPr lang="zh-CN" altLang="en-US" dirty="0">
                  <a:solidFill>
                    <a:srgbClr val="0000FF"/>
                  </a:solidFill>
                </a:rPr>
                <a:t>与 </a:t>
              </a:r>
              <a:r>
                <a:rPr lang="en-US" altLang="zh-CN" i="1" dirty="0">
                  <a:solidFill>
                    <a:srgbClr val="0000FF"/>
                  </a:solidFill>
                </a:rPr>
                <a:t>B </a:t>
              </a:r>
              <a:r>
                <a:rPr lang="zh-CN" altLang="en-US" dirty="0">
                  <a:solidFill>
                    <a:srgbClr val="0000FF"/>
                  </a:solidFill>
                </a:rPr>
                <a:t>是否等值，等价于判断公式</a:t>
              </a:r>
              <a:br>
                <a:rPr lang="zh-CN" altLang="en-US" dirty="0">
                  <a:solidFill>
                    <a:srgbClr val="0000FF"/>
                  </a:solidFill>
                </a:rPr>
              </a:br>
              <a:r>
                <a:rPr lang="en-US" altLang="zh-CN" i="1" dirty="0">
                  <a:solidFill>
                    <a:srgbClr val="FF0000"/>
                  </a:solidFill>
                </a:rPr>
                <a:t>A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B </a:t>
              </a:r>
              <a:r>
                <a:rPr lang="zh-CN" altLang="en-US" dirty="0">
                  <a:solidFill>
                    <a:srgbClr val="FF0000"/>
                  </a:solidFill>
                </a:rPr>
                <a:t>是否为永真式</a:t>
              </a:r>
              <a:r>
                <a:rPr lang="zh-CN" altLang="en-US" dirty="0">
                  <a:solidFill>
                    <a:srgbClr val="0000FF"/>
                  </a:solidFill>
                </a:rPr>
                <a:t>。</a:t>
              </a:r>
              <a:endParaRPr lang="zh-CN" altLang="en-US" dirty="0">
                <a:solidFill>
                  <a:srgbClr val="0000FF"/>
                </a:solidFill>
              </a:endParaRPr>
            </a:p>
            <a:p>
              <a:pPr marL="365125" lvl="0" indent="-365125" eaLnBrk="1" hangingPunct="1">
                <a:spcBef>
                  <a:spcPct val="0"/>
                </a:spcBef>
                <a:buClrTx/>
              </a:pPr>
              <a:r>
                <a:rPr lang="zh-CN" altLang="en-US" dirty="0">
                  <a:solidFill>
                    <a:srgbClr val="0000FF"/>
                  </a:solidFill>
                </a:rPr>
                <a:t>谓词逻辑中关于联结词的等值式与命题逻辑中相关等值式类似。</a:t>
              </a:r>
              <a:endParaRPr lang="zh-CN" altLang="en-US"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49"/>
                                        </p:tgtEl>
                                        <p:attrNameLst>
                                          <p:attrName>style.visibility</p:attrName>
                                        </p:attrNameLst>
                                      </p:cBhvr>
                                      <p:to>
                                        <p:strVal val="visible"/>
                                      </p:to>
                                    </p:set>
                                    <p:animEffect transition="in" filter="wipe(left)">
                                      <p:cBhvr>
                                        <p:cTn id="12" dur="500"/>
                                        <p:tgtEl>
                                          <p:spTgt spid="14234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23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457200" y="0"/>
            <a:ext cx="8305800" cy="838200"/>
          </a:xfrm>
          <a:ln/>
        </p:spPr>
        <p:txBody>
          <a:bodyPr vert="horz" wrap="square" lIns="91440" tIns="45720" rIns="91440" bIns="45720" anchor="ctr"/>
          <a:p>
            <a:pPr eaLnBrk="1" hangingPunct="1"/>
            <a:r>
              <a:rPr lang="zh-CN" altLang="en-US" dirty="0"/>
              <a:t>存在量词引入规则</a:t>
            </a:r>
            <a:r>
              <a:rPr lang="en-US" altLang="zh-CN" dirty="0"/>
              <a:t>(EG</a:t>
            </a:r>
            <a:r>
              <a:rPr lang="zh-CN" altLang="en-US" dirty="0"/>
              <a:t>、</a:t>
            </a:r>
            <a:r>
              <a:rPr lang="en-US" altLang="zh-CN" dirty="0">
                <a:sym typeface="Symbol" panose="05050102010706020507" pitchFamily="18" charset="2"/>
              </a:rPr>
              <a:t>+</a:t>
            </a:r>
            <a:r>
              <a:rPr lang="en-US" altLang="zh-CN" dirty="0"/>
              <a:t> )</a:t>
            </a:r>
            <a:endParaRPr lang="zh-CN" altLang="en-US" dirty="0"/>
          </a:p>
        </p:txBody>
      </p:sp>
      <p:sp>
        <p:nvSpPr>
          <p:cNvPr id="183300" name="Rectangle 4"/>
          <p:cNvSpPr>
            <a:spLocks noGrp="1"/>
          </p:cNvSpPr>
          <p:nvPr>
            <p:ph idx="1"/>
          </p:nvPr>
        </p:nvSpPr>
        <p:spPr>
          <a:xfrm>
            <a:off x="3352800" y="1219200"/>
            <a:ext cx="5410200" cy="1676400"/>
          </a:xfrm>
          <a:ln/>
        </p:spPr>
        <p:txBody>
          <a:bodyPr vert="horz" wrap="square" lIns="91440" tIns="45720" rIns="91440" bIns="45720" anchor="t"/>
          <a:p>
            <a:pPr eaLnBrk="1" hangingPunct="1">
              <a:buNone/>
            </a:pPr>
            <a:r>
              <a:rPr lang="zh-CN" altLang="en-US" dirty="0"/>
              <a:t>该式成立的条件是：  </a:t>
            </a:r>
            <a:endParaRPr lang="zh-CN" altLang="en-US" dirty="0"/>
          </a:p>
          <a:p>
            <a:pPr eaLnBrk="1" hangingPunct="1">
              <a:buNone/>
            </a:pPr>
            <a:r>
              <a:rPr lang="en-US" altLang="zh-CN" dirty="0"/>
              <a:t>(1) </a:t>
            </a:r>
            <a:r>
              <a:rPr lang="en-US" altLang="zh-CN" i="1" dirty="0"/>
              <a:t>c </a:t>
            </a:r>
            <a:r>
              <a:rPr lang="zh-CN" altLang="en-US" dirty="0"/>
              <a:t>是特定的个体常项。</a:t>
            </a:r>
            <a:endParaRPr lang="zh-CN" altLang="en-US" dirty="0"/>
          </a:p>
          <a:p>
            <a:pPr eaLnBrk="1" hangingPunct="1">
              <a:buNone/>
            </a:pPr>
            <a:r>
              <a:rPr lang="en-US" altLang="zh-CN" dirty="0"/>
              <a:t>(2) </a:t>
            </a:r>
            <a:r>
              <a:rPr lang="zh-CN" altLang="en-US" dirty="0"/>
              <a:t>取代 </a:t>
            </a:r>
            <a:r>
              <a:rPr lang="en-US" altLang="zh-CN" i="1" dirty="0"/>
              <a:t>c </a:t>
            </a:r>
            <a:r>
              <a:rPr lang="zh-CN" altLang="en-US" dirty="0"/>
              <a:t>的 </a:t>
            </a:r>
            <a:r>
              <a:rPr lang="en-US" altLang="zh-CN" i="1" dirty="0"/>
              <a:t>x </a:t>
            </a:r>
            <a:r>
              <a:rPr lang="zh-CN" altLang="en-US" dirty="0"/>
              <a:t>不能在 </a:t>
            </a:r>
            <a:r>
              <a:rPr lang="en-US" altLang="zh-CN" i="1" dirty="0"/>
              <a:t>A</a:t>
            </a:r>
            <a:r>
              <a:rPr lang="en-US" altLang="zh-CN" dirty="0"/>
              <a:t>(</a:t>
            </a:r>
            <a:r>
              <a:rPr lang="en-US" altLang="zh-CN" i="1" dirty="0"/>
              <a:t>c</a:t>
            </a:r>
            <a:r>
              <a:rPr lang="en-US" altLang="zh-CN" dirty="0"/>
              <a:t>) </a:t>
            </a:r>
            <a:r>
              <a:rPr lang="zh-CN" altLang="en-US" dirty="0"/>
              <a:t>中出现过。 </a:t>
            </a:r>
            <a:endParaRPr lang="zh-CN" altLang="en-US" dirty="0"/>
          </a:p>
        </p:txBody>
      </p:sp>
      <p:graphicFrame>
        <p:nvGraphicFramePr>
          <p:cNvPr id="183301" name="Object 5"/>
          <p:cNvGraphicFramePr>
            <a:graphicFrameLocks noChangeAspect="1"/>
          </p:cNvGraphicFramePr>
          <p:nvPr/>
        </p:nvGraphicFramePr>
        <p:xfrm>
          <a:off x="533400" y="1433513"/>
          <a:ext cx="2286000" cy="1020762"/>
        </p:xfrm>
        <a:graphic>
          <a:graphicData uri="http://schemas.openxmlformats.org/presentationml/2006/ole">
            <mc:AlternateContent xmlns:mc="http://schemas.openxmlformats.org/markup-compatibility/2006">
              <mc:Choice xmlns:v="urn:schemas-microsoft-com:vml" Requires="v">
                <p:oleObj spid="_x0000_s3082" name="" r:id="rId1" imgW="787400" imgH="546100" progId="Equation.3">
                  <p:embed/>
                </p:oleObj>
              </mc:Choice>
              <mc:Fallback>
                <p:oleObj name="" r:id="rId1" imgW="787400" imgH="546100" progId="Equation.3">
                  <p:embed/>
                  <p:pic>
                    <p:nvPicPr>
                      <p:cNvPr id="0" name="图片 3081"/>
                      <p:cNvPicPr/>
                      <p:nvPr/>
                    </p:nvPicPr>
                    <p:blipFill>
                      <a:blip r:embed="rId2">
                        <a:clrChange>
                          <a:clrFrom>
                            <a:srgbClr val="000000"/>
                          </a:clrFrom>
                          <a:clrTo>
                            <a:srgbClr val="000000"/>
                          </a:clrTo>
                        </a:clrChange>
                      </a:blip>
                      <a:stretch>
                        <a:fillRect/>
                      </a:stretch>
                    </p:blipFill>
                    <p:spPr>
                      <a:xfrm>
                        <a:off x="533400" y="1433513"/>
                        <a:ext cx="2286000" cy="1020762"/>
                      </a:xfrm>
                      <a:prstGeom prst="rect">
                        <a:avLst/>
                      </a:prstGeom>
                      <a:solidFill>
                        <a:srgbClr val="CCFFCC"/>
                      </a:solidFill>
                      <a:ln w="38100">
                        <a:noFill/>
                        <a:miter/>
                      </a:ln>
                    </p:spPr>
                  </p:pic>
                </p:oleObj>
              </mc:Fallback>
            </mc:AlternateContent>
          </a:graphicData>
        </a:graphic>
      </p:graphicFrame>
      <p:sp>
        <p:nvSpPr>
          <p:cNvPr id="183302" name="AutoShape 6"/>
          <p:cNvSpPr/>
          <p:nvPr/>
        </p:nvSpPr>
        <p:spPr>
          <a:xfrm>
            <a:off x="155575" y="3124200"/>
            <a:ext cx="858838" cy="508000"/>
          </a:xfrm>
          <a:prstGeom prst="horizontalScroll">
            <a:avLst>
              <a:gd name="adj" fmla="val 12500"/>
            </a:avLst>
          </a:prstGeom>
          <a:solidFill>
            <a:schemeClr val="accent1"/>
          </a:solidFill>
          <a:ln w="9525" cap="flat" cmpd="sng">
            <a:solidFill>
              <a:schemeClr val="folHlink"/>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ctr">
              <a:spcBef>
                <a:spcPct val="45000"/>
              </a:spcBef>
              <a:buClr>
                <a:srgbClr val="99CCCC"/>
              </a:buClr>
              <a:buNone/>
            </a:pPr>
            <a:r>
              <a:rPr lang="zh-CN" altLang="en-US" sz="2000" dirty="0">
                <a:solidFill>
                  <a:srgbClr val="FFFF00"/>
                </a:solidFill>
                <a:latin typeface="Arial" panose="020B0604020202020204" pitchFamily="34" charset="0"/>
                <a:ea typeface="宋体" panose="02010600030101010101" pitchFamily="2" charset="-122"/>
              </a:rPr>
              <a:t>说明</a:t>
            </a:r>
            <a:endParaRPr lang="zh-CN" altLang="en-US" sz="2000" dirty="0">
              <a:solidFill>
                <a:srgbClr val="FFFF00"/>
              </a:solidFill>
              <a:latin typeface="Arial" panose="020B0604020202020204" pitchFamily="34" charset="0"/>
              <a:ea typeface="宋体" panose="02010600030101010101" pitchFamily="2" charset="-122"/>
            </a:endParaRPr>
          </a:p>
        </p:txBody>
      </p:sp>
      <p:sp>
        <p:nvSpPr>
          <p:cNvPr id="183303" name="Text Box 7"/>
          <p:cNvSpPr txBox="1"/>
          <p:nvPr/>
        </p:nvSpPr>
        <p:spPr>
          <a:xfrm>
            <a:off x="1143000" y="3200400"/>
            <a:ext cx="7696200" cy="3600450"/>
          </a:xfrm>
          <a:prstGeom prst="rect">
            <a:avLst/>
          </a:prstGeom>
          <a:noFill/>
          <a:ln w="2857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t>取个体域为实数集，</a:t>
            </a:r>
            <a:r>
              <a:rPr lang="en-US" altLang="zh-CN" i="1" dirty="0"/>
              <a:t>F</a:t>
            </a:r>
            <a:r>
              <a:rPr lang="en-US" altLang="zh-CN" dirty="0"/>
              <a:t>(</a:t>
            </a:r>
            <a:r>
              <a:rPr lang="en-US" altLang="zh-CN" i="1" dirty="0"/>
              <a:t>x</a:t>
            </a:r>
            <a:r>
              <a:rPr lang="en-US" altLang="zh-CN" dirty="0"/>
              <a:t>, </a:t>
            </a:r>
            <a:r>
              <a:rPr lang="en-US" altLang="zh-CN" i="1" dirty="0"/>
              <a:t>y</a:t>
            </a:r>
            <a:r>
              <a:rPr lang="en-US" altLang="zh-CN" dirty="0"/>
              <a:t>)</a:t>
            </a:r>
            <a:r>
              <a:rPr lang="zh-CN" altLang="en-US" dirty="0"/>
              <a:t>为</a:t>
            </a:r>
            <a:r>
              <a:rPr lang="en-US" altLang="zh-CN" i="1" dirty="0"/>
              <a:t>x</a:t>
            </a:r>
            <a:r>
              <a:rPr lang="en-US" altLang="zh-CN" dirty="0"/>
              <a:t>&gt;</a:t>
            </a:r>
            <a:r>
              <a:rPr lang="en-US" altLang="zh-CN" i="1" dirty="0"/>
              <a:t>y</a:t>
            </a:r>
            <a:r>
              <a:rPr lang="zh-CN" altLang="en-US" dirty="0"/>
              <a:t>，取 </a:t>
            </a:r>
            <a:r>
              <a:rPr lang="en-US" altLang="zh-CN" i="1" dirty="0"/>
              <a:t>A</a:t>
            </a:r>
            <a:r>
              <a:rPr lang="en-US" altLang="zh-CN" dirty="0"/>
              <a:t>(5)=</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F(</a:t>
            </a:r>
            <a:r>
              <a:rPr lang="en-US" altLang="zh-CN" i="1" dirty="0">
                <a:sym typeface="Symbol" panose="05050102010706020507" pitchFamily="18" charset="2"/>
              </a:rPr>
              <a:t>x</a:t>
            </a:r>
            <a:r>
              <a:rPr lang="en-US" altLang="zh-CN" dirty="0">
                <a:sym typeface="Symbol" panose="05050102010706020507" pitchFamily="18" charset="2"/>
              </a:rPr>
              <a:t>,5)</a:t>
            </a:r>
            <a:r>
              <a:rPr lang="zh-CN" altLang="en-US" dirty="0">
                <a:sym typeface="Symbol" panose="05050102010706020507" pitchFamily="18" charset="2"/>
              </a:rPr>
              <a:t>。</a:t>
            </a:r>
            <a:endParaRPr lang="zh-CN" altLang="en-US" dirty="0">
              <a:sym typeface="Symbol" panose="05050102010706020507" pitchFamily="18" charset="2"/>
            </a:endParaRPr>
          </a:p>
          <a:p>
            <a:pPr marL="0" lvl="0" indent="0">
              <a:spcBef>
                <a:spcPct val="50000"/>
              </a:spcBef>
              <a:buClr>
                <a:srgbClr val="99CCCC"/>
              </a:buClr>
              <a:buNone/>
            </a:pPr>
            <a:r>
              <a:rPr lang="zh-CN" altLang="en-US" dirty="0">
                <a:sym typeface="Symbol" panose="05050102010706020507" pitchFamily="18" charset="2"/>
              </a:rPr>
              <a:t>显然 </a:t>
            </a:r>
            <a:r>
              <a:rPr lang="en-US" altLang="zh-CN" i="1" dirty="0">
                <a:sym typeface="Symbol" panose="05050102010706020507" pitchFamily="18" charset="2"/>
              </a:rPr>
              <a:t>A</a:t>
            </a:r>
            <a:r>
              <a:rPr lang="en-US" altLang="zh-CN" dirty="0">
                <a:sym typeface="Symbol" panose="05050102010706020507" pitchFamily="18" charset="2"/>
              </a:rPr>
              <a:t>(5) </a:t>
            </a:r>
            <a:r>
              <a:rPr lang="zh-CN" altLang="en-US" dirty="0">
                <a:sym typeface="Symbol" panose="05050102010706020507" pitchFamily="18" charset="2"/>
              </a:rPr>
              <a:t>是真命题。</a:t>
            </a:r>
            <a:endParaRPr lang="zh-CN" altLang="en-US" dirty="0">
              <a:sym typeface="Symbol" panose="05050102010706020507" pitchFamily="18" charset="2"/>
            </a:endParaRPr>
          </a:p>
          <a:p>
            <a:pPr marL="0" lvl="0" indent="0">
              <a:spcBef>
                <a:spcPct val="50000"/>
              </a:spcBef>
              <a:buClr>
                <a:srgbClr val="99CCCC"/>
              </a:buClr>
              <a:buNone/>
            </a:pPr>
            <a:r>
              <a:rPr lang="zh-CN" altLang="en-US" dirty="0">
                <a:sym typeface="Symbol" panose="05050102010706020507" pitchFamily="18" charset="2"/>
              </a:rPr>
              <a:t>在应用 </a:t>
            </a:r>
            <a:r>
              <a:rPr lang="en-US" altLang="zh-CN" dirty="0">
                <a:sym typeface="Symbol" panose="05050102010706020507" pitchFamily="18" charset="2"/>
              </a:rPr>
              <a:t>EG </a:t>
            </a:r>
            <a:r>
              <a:rPr lang="zh-CN" altLang="en-US" dirty="0">
                <a:sym typeface="Symbol" panose="05050102010706020507" pitchFamily="18" charset="2"/>
              </a:rPr>
              <a:t>规则时，若用 </a:t>
            </a:r>
            <a:r>
              <a:rPr lang="en-US" altLang="zh-CN" i="1" dirty="0">
                <a:sym typeface="Symbol" panose="05050102010706020507" pitchFamily="18" charset="2"/>
              </a:rPr>
              <a:t>A</a:t>
            </a:r>
            <a:r>
              <a:rPr lang="en-US" altLang="zh-CN" dirty="0">
                <a:sym typeface="Symbol" panose="05050102010706020507" pitchFamily="18" charset="2"/>
              </a:rPr>
              <a:t>(5) </a:t>
            </a:r>
            <a:r>
              <a:rPr lang="zh-CN" altLang="en-US" dirty="0">
                <a:sym typeface="Symbol" panose="05050102010706020507" pitchFamily="18" charset="2"/>
              </a:rPr>
              <a:t>中已出现的 </a:t>
            </a:r>
            <a:r>
              <a:rPr lang="en-US" altLang="zh-CN" i="1" dirty="0">
                <a:sym typeface="Symbol" panose="05050102010706020507" pitchFamily="18" charset="2"/>
              </a:rPr>
              <a:t>x </a:t>
            </a:r>
            <a:r>
              <a:rPr lang="zh-CN" altLang="en-US" dirty="0">
                <a:sym typeface="Symbol" panose="05050102010706020507" pitchFamily="18" charset="2"/>
              </a:rPr>
              <a:t>取代 </a:t>
            </a:r>
            <a:r>
              <a:rPr lang="en-US" altLang="zh-CN" dirty="0">
                <a:sym typeface="Symbol" panose="05050102010706020507" pitchFamily="18" charset="2"/>
              </a:rPr>
              <a:t>5</a:t>
            </a:r>
            <a:r>
              <a:rPr lang="zh-CN" altLang="en-US" dirty="0">
                <a:sym typeface="Symbol" panose="05050102010706020507" pitchFamily="18" charset="2"/>
              </a:rPr>
              <a:t>，</a:t>
            </a:r>
            <a:endParaRPr lang="en-US" altLang="zh-CN" dirty="0">
              <a:sym typeface="Symbol" panose="05050102010706020507" pitchFamily="18" charset="2"/>
            </a:endParaRPr>
          </a:p>
          <a:p>
            <a:pPr marL="0" lvl="0" indent="0">
              <a:spcBef>
                <a:spcPct val="50000"/>
              </a:spcBef>
              <a:buClr>
                <a:srgbClr val="99CCCC"/>
              </a:buClr>
              <a:buNone/>
            </a:pPr>
            <a:r>
              <a:rPr lang="zh-CN" altLang="en-US" dirty="0">
                <a:sym typeface="Symbol" panose="05050102010706020507" pitchFamily="18" charset="2"/>
              </a:rPr>
              <a:t>得</a:t>
            </a:r>
            <a:r>
              <a:rPr lang="en-US" altLang="zh-CN" i="1" dirty="0">
                <a:sym typeface="Symbol" panose="05050102010706020507" pitchFamily="18" charset="2"/>
              </a:rPr>
              <a:t>x</a:t>
            </a:r>
            <a:r>
              <a:rPr lang="en-US" altLang="zh-CN" dirty="0">
                <a:sym typeface="Symbol" panose="05050102010706020507" pitchFamily="18" charset="2"/>
              </a:rPr>
              <a:t></a:t>
            </a:r>
            <a:r>
              <a:rPr lang="en-US" altLang="zh-CN" i="1" dirty="0">
                <a:sym typeface="Symbol" panose="05050102010706020507" pitchFamily="18" charset="2"/>
              </a:rPr>
              <a:t>xF</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en-US" altLang="zh-CN" i="1" dirty="0">
                <a:sym typeface="Symbol" panose="05050102010706020507" pitchFamily="18" charset="2"/>
              </a:rPr>
              <a:t>x</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&gt;</a:t>
            </a:r>
            <a:r>
              <a:rPr lang="en-US" altLang="zh-CN" i="1" dirty="0">
                <a:sym typeface="Symbol" panose="05050102010706020507" pitchFamily="18" charset="2"/>
              </a:rPr>
              <a:t>x</a:t>
            </a:r>
            <a:r>
              <a:rPr lang="en-US" altLang="zh-CN" dirty="0">
                <a:sym typeface="Symbol" panose="05050102010706020507" pitchFamily="18" charset="2"/>
              </a:rPr>
              <a:t>)</a:t>
            </a:r>
            <a:r>
              <a:rPr lang="zh-CN" altLang="en-US" dirty="0">
                <a:sym typeface="Symbol" panose="05050102010706020507" pitchFamily="18" charset="2"/>
              </a:rPr>
              <a:t>，这是假命题。</a:t>
            </a:r>
            <a:endParaRPr lang="zh-CN" altLang="en-US" dirty="0">
              <a:sym typeface="Symbol" panose="05050102010706020507" pitchFamily="18" charset="2"/>
            </a:endParaRPr>
          </a:p>
          <a:p>
            <a:pPr marL="0" lvl="0" indent="0">
              <a:spcBef>
                <a:spcPct val="50000"/>
              </a:spcBef>
              <a:buClr>
                <a:srgbClr val="99CCCC"/>
              </a:buClr>
              <a:buNone/>
            </a:pPr>
            <a:r>
              <a:rPr lang="zh-CN" altLang="en-US" dirty="0">
                <a:sym typeface="Symbol" panose="05050102010706020507" pitchFamily="18" charset="2"/>
              </a:rPr>
              <a:t>产生这种错误的原因是违背了条件</a:t>
            </a:r>
            <a:r>
              <a:rPr lang="en-US" altLang="zh-CN" dirty="0">
                <a:sym typeface="Symbol" panose="05050102010706020507" pitchFamily="18" charset="2"/>
              </a:rPr>
              <a:t>(2)</a:t>
            </a:r>
            <a:r>
              <a:rPr lang="zh-CN" altLang="en-US" dirty="0">
                <a:sym typeface="Symbol" panose="05050102010706020507" pitchFamily="18" charset="2"/>
              </a:rPr>
              <a:t>。</a:t>
            </a:r>
            <a:endParaRPr lang="zh-CN" altLang="en-US" dirty="0">
              <a:sym typeface="Symbol" panose="05050102010706020507" pitchFamily="18" charset="2"/>
            </a:endParaRPr>
          </a:p>
          <a:p>
            <a:pPr marL="0" lvl="0" indent="0">
              <a:spcBef>
                <a:spcPct val="50000"/>
              </a:spcBef>
              <a:buClr>
                <a:srgbClr val="99CCCC"/>
              </a:buClr>
              <a:buNone/>
            </a:pPr>
            <a:r>
              <a:rPr lang="zh-CN" altLang="en-US" dirty="0">
                <a:sym typeface="Symbol" panose="05050102010706020507" pitchFamily="18" charset="2"/>
              </a:rPr>
              <a:t>若用 </a:t>
            </a:r>
            <a:r>
              <a:rPr lang="en-US" altLang="zh-CN" i="1" dirty="0">
                <a:sym typeface="Symbol" panose="05050102010706020507" pitchFamily="18" charset="2"/>
              </a:rPr>
              <a:t>A</a:t>
            </a:r>
            <a:r>
              <a:rPr lang="en-US" altLang="zh-CN" dirty="0">
                <a:sym typeface="Symbol" panose="05050102010706020507" pitchFamily="18" charset="2"/>
              </a:rPr>
              <a:t>(5) </a:t>
            </a:r>
            <a:r>
              <a:rPr lang="zh-CN" altLang="en-US" dirty="0">
                <a:sym typeface="Symbol" panose="05050102010706020507" pitchFamily="18" charset="2"/>
              </a:rPr>
              <a:t>中未出现过的个体变项 </a:t>
            </a:r>
            <a:r>
              <a:rPr lang="en-US" altLang="zh-CN" i="1" dirty="0">
                <a:sym typeface="Symbol" panose="05050102010706020507" pitchFamily="18" charset="2"/>
              </a:rPr>
              <a:t>y </a:t>
            </a:r>
            <a:r>
              <a:rPr lang="zh-CN" altLang="en-US" dirty="0">
                <a:sym typeface="Symbol" panose="05050102010706020507" pitchFamily="18" charset="2"/>
              </a:rPr>
              <a:t>取代 </a:t>
            </a:r>
            <a:r>
              <a:rPr lang="en-US" altLang="zh-CN" dirty="0">
                <a:sym typeface="Symbol" panose="05050102010706020507" pitchFamily="18" charset="2"/>
              </a:rPr>
              <a:t>5</a:t>
            </a:r>
            <a:r>
              <a:rPr lang="zh-CN" altLang="en-US" dirty="0">
                <a:sym typeface="Symbol" panose="05050102010706020507" pitchFamily="18" charset="2"/>
              </a:rPr>
              <a:t>，得</a:t>
            </a:r>
            <a:r>
              <a:rPr lang="en-US" altLang="zh-CN" i="1" dirty="0">
                <a:sym typeface="Symbol" panose="05050102010706020507" pitchFamily="18" charset="2"/>
              </a:rPr>
              <a:t>yA</a:t>
            </a:r>
            <a:r>
              <a:rPr lang="en-US" altLang="zh-CN" dirty="0">
                <a:sym typeface="Symbol" panose="05050102010706020507" pitchFamily="18" charset="2"/>
              </a:rPr>
              <a:t>(</a:t>
            </a:r>
            <a:r>
              <a:rPr lang="en-US" altLang="zh-CN" i="1" dirty="0">
                <a:sym typeface="Symbol" panose="05050102010706020507" pitchFamily="18" charset="2"/>
              </a:rPr>
              <a:t>y</a:t>
            </a:r>
            <a:r>
              <a:rPr lang="en-US" altLang="zh-CN" dirty="0">
                <a:sym typeface="Symbol" panose="05050102010706020507" pitchFamily="18" charset="2"/>
              </a:rPr>
              <a:t>)=</a:t>
            </a:r>
            <a:r>
              <a:rPr lang="en-US" altLang="zh-CN" i="1" dirty="0">
                <a:sym typeface="Symbol" panose="05050102010706020507" pitchFamily="18" charset="2"/>
              </a:rPr>
              <a:t>y</a:t>
            </a:r>
            <a:r>
              <a:rPr lang="en-US" altLang="zh-CN" dirty="0">
                <a:sym typeface="Symbol" panose="05050102010706020507" pitchFamily="18" charset="2"/>
              </a:rPr>
              <a:t></a:t>
            </a:r>
            <a:r>
              <a:rPr lang="en-US" altLang="zh-CN" i="1" dirty="0">
                <a:sym typeface="Symbol" panose="05050102010706020507" pitchFamily="18" charset="2"/>
              </a:rPr>
              <a:t>xF</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&gt;</a:t>
            </a:r>
            <a:r>
              <a:rPr lang="en-US" altLang="zh-CN" i="1" dirty="0">
                <a:sym typeface="Symbol" panose="05050102010706020507" pitchFamily="18" charset="2"/>
              </a:rPr>
              <a:t>y</a:t>
            </a:r>
            <a:r>
              <a:rPr lang="en-US" altLang="zh-CN" dirty="0">
                <a:sym typeface="Symbol" panose="05050102010706020507" pitchFamily="18" charset="2"/>
              </a:rPr>
              <a:t>)</a:t>
            </a:r>
            <a:r>
              <a:rPr lang="zh-CN" altLang="en-US" dirty="0">
                <a:sym typeface="Symbol" panose="05050102010706020507" pitchFamily="18" charset="2"/>
              </a:rPr>
              <a:t>，这为真命题。 </a:t>
            </a:r>
            <a:endParaRPr lang="zh-CN"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3301"/>
                                        </p:tgtEl>
                                        <p:attrNameLst>
                                          <p:attrName>style.visibility</p:attrName>
                                        </p:attrNameLst>
                                      </p:cBhvr>
                                      <p:to>
                                        <p:strVal val="visible"/>
                                      </p:to>
                                    </p:set>
                                    <p:anim calcmode="lin" valueType="num">
                                      <p:cBhvr>
                                        <p:cTn id="7" dur="500" fill="hold"/>
                                        <p:tgtEl>
                                          <p:spTgt spid="183301"/>
                                        </p:tgtEl>
                                        <p:attrNameLst>
                                          <p:attrName>ppt_w</p:attrName>
                                        </p:attrNameLst>
                                      </p:cBhvr>
                                      <p:tavLst>
                                        <p:tav tm="0">
                                          <p:val>
                                            <p:fltVal val="0.000000"/>
                                          </p:val>
                                        </p:tav>
                                        <p:tav tm="100000">
                                          <p:val>
                                            <p:strVal val="#ppt_w"/>
                                          </p:val>
                                        </p:tav>
                                      </p:tavLst>
                                    </p:anim>
                                    <p:anim calcmode="lin" valueType="num">
                                      <p:cBhvr>
                                        <p:cTn id="8" dur="500" fill="hold"/>
                                        <p:tgtEl>
                                          <p:spTgt spid="183301"/>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83300">
                                            <p:txEl>
                                              <p:charRg st="0" end="12"/>
                                            </p:txEl>
                                          </p:spTgt>
                                        </p:tgtEl>
                                        <p:attrNameLst>
                                          <p:attrName>style.visibility</p:attrName>
                                        </p:attrNameLst>
                                      </p:cBhvr>
                                      <p:to>
                                        <p:strVal val="visible"/>
                                      </p:to>
                                    </p:set>
                                    <p:animEffect transition="in" filter="wipe(up)">
                                      <p:cBhvr>
                                        <p:cTn id="13" dur="500"/>
                                        <p:tgtEl>
                                          <p:spTgt spid="183300">
                                            <p:txEl>
                                              <p:charRg st="0"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83300">
                                            <p:txEl>
                                              <p:charRg st="12" end="28"/>
                                            </p:txEl>
                                          </p:spTgt>
                                        </p:tgtEl>
                                        <p:attrNameLst>
                                          <p:attrName>style.visibility</p:attrName>
                                        </p:attrNameLst>
                                      </p:cBhvr>
                                      <p:to>
                                        <p:strVal val="visible"/>
                                      </p:to>
                                    </p:set>
                                    <p:animEffect transition="in" filter="wipe(up)">
                                      <p:cBhvr>
                                        <p:cTn id="18" dur="500"/>
                                        <p:tgtEl>
                                          <p:spTgt spid="183300">
                                            <p:txEl>
                                              <p:charRg st="12" end="2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3300">
                                            <p:txEl>
                                              <p:charRg st="28" end="57"/>
                                            </p:txEl>
                                          </p:spTgt>
                                        </p:tgtEl>
                                        <p:attrNameLst>
                                          <p:attrName>style.visibility</p:attrName>
                                        </p:attrNameLst>
                                      </p:cBhvr>
                                      <p:to>
                                        <p:strVal val="visible"/>
                                      </p:to>
                                    </p:set>
                                    <p:animEffect transition="in" filter="wipe(up)">
                                      <p:cBhvr>
                                        <p:cTn id="23" dur="500"/>
                                        <p:tgtEl>
                                          <p:spTgt spid="183300">
                                            <p:txEl>
                                              <p:charRg st="28" end="5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83302"/>
                                        </p:tgtEl>
                                        <p:attrNameLst>
                                          <p:attrName>style.visibility</p:attrName>
                                        </p:attrNameLst>
                                      </p:cBhvr>
                                      <p:to>
                                        <p:strVal val="visible"/>
                                      </p:to>
                                    </p:set>
                                    <p:anim calcmode="lin" valueType="num">
                                      <p:cBhvr>
                                        <p:cTn id="28" dur="500" fill="hold"/>
                                        <p:tgtEl>
                                          <p:spTgt spid="183302"/>
                                        </p:tgtEl>
                                        <p:attrNameLst>
                                          <p:attrName>ppt_w</p:attrName>
                                        </p:attrNameLst>
                                      </p:cBhvr>
                                      <p:tavLst>
                                        <p:tav tm="0">
                                          <p:val>
                                            <p:fltVal val="0.000000"/>
                                          </p:val>
                                        </p:tav>
                                        <p:tav tm="100000">
                                          <p:val>
                                            <p:strVal val="#ppt_w"/>
                                          </p:val>
                                        </p:tav>
                                      </p:tavLst>
                                    </p:anim>
                                    <p:anim calcmode="lin" valueType="num">
                                      <p:cBhvr>
                                        <p:cTn id="29" dur="500" fill="hold"/>
                                        <p:tgtEl>
                                          <p:spTgt spid="183302"/>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3303"/>
                                        </p:tgtEl>
                                        <p:attrNameLst>
                                          <p:attrName>style.visibility</p:attrName>
                                        </p:attrNameLst>
                                      </p:cBhvr>
                                      <p:to>
                                        <p:strVal val="visible"/>
                                      </p:to>
                                    </p:set>
                                    <p:animEffect transition="in" filter="wipe(up)">
                                      <p:cBhvr>
                                        <p:cTn id="34" dur="500"/>
                                        <p:tgtEl>
                                          <p:spTgt spid="18330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83303">
                                            <p:txEl>
                                              <p:charRg st="0" end="38"/>
                                            </p:txEl>
                                          </p:spTgt>
                                        </p:tgtEl>
                                        <p:attrNameLst>
                                          <p:attrName>style.visibility</p:attrName>
                                        </p:attrNameLst>
                                      </p:cBhvr>
                                      <p:to>
                                        <p:strVal val="visible"/>
                                      </p:to>
                                    </p:set>
                                    <p:animEffect transition="in" filter="wipe(up)">
                                      <p:cBhvr>
                                        <p:cTn id="39" dur="500"/>
                                        <p:tgtEl>
                                          <p:spTgt spid="183303">
                                            <p:txEl>
                                              <p:charRg st="0" end="3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83303">
                                            <p:txEl>
                                              <p:charRg st="38" end="52"/>
                                            </p:txEl>
                                          </p:spTgt>
                                        </p:tgtEl>
                                        <p:attrNameLst>
                                          <p:attrName>style.visibility</p:attrName>
                                        </p:attrNameLst>
                                      </p:cBhvr>
                                      <p:to>
                                        <p:strVal val="visible"/>
                                      </p:to>
                                    </p:set>
                                    <p:animEffect transition="in" filter="wipe(up)">
                                      <p:cBhvr>
                                        <p:cTn id="44" dur="500"/>
                                        <p:tgtEl>
                                          <p:spTgt spid="183303">
                                            <p:txEl>
                                              <p:charRg st="38" end="5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83303">
                                            <p:txEl>
                                              <p:charRg st="52" end="85"/>
                                            </p:txEl>
                                          </p:spTgt>
                                        </p:tgtEl>
                                        <p:attrNameLst>
                                          <p:attrName>style.visibility</p:attrName>
                                        </p:attrNameLst>
                                      </p:cBhvr>
                                      <p:to>
                                        <p:strVal val="visible"/>
                                      </p:to>
                                    </p:set>
                                    <p:animEffect transition="in" filter="wipe(up)">
                                      <p:cBhvr>
                                        <p:cTn id="49" dur="500"/>
                                        <p:tgtEl>
                                          <p:spTgt spid="183303">
                                            <p:txEl>
                                              <p:charRg st="52" end="8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83303">
                                            <p:txEl>
                                              <p:charRg st="85" end="113"/>
                                            </p:txEl>
                                          </p:spTgt>
                                        </p:tgtEl>
                                        <p:attrNameLst>
                                          <p:attrName>style.visibility</p:attrName>
                                        </p:attrNameLst>
                                      </p:cBhvr>
                                      <p:to>
                                        <p:strVal val="visible"/>
                                      </p:to>
                                    </p:set>
                                    <p:animEffect transition="in" filter="wipe(up)">
                                      <p:cBhvr>
                                        <p:cTn id="54" dur="500"/>
                                        <p:tgtEl>
                                          <p:spTgt spid="183303">
                                            <p:txEl>
                                              <p:charRg st="85" end="1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83303">
                                            <p:txEl>
                                              <p:charRg st="113" end="133"/>
                                            </p:txEl>
                                          </p:spTgt>
                                        </p:tgtEl>
                                        <p:attrNameLst>
                                          <p:attrName>style.visibility</p:attrName>
                                        </p:attrNameLst>
                                      </p:cBhvr>
                                      <p:to>
                                        <p:strVal val="visible"/>
                                      </p:to>
                                    </p:set>
                                    <p:animEffect transition="in" filter="wipe(up)">
                                      <p:cBhvr>
                                        <p:cTn id="59" dur="500"/>
                                        <p:tgtEl>
                                          <p:spTgt spid="183303">
                                            <p:txEl>
                                              <p:charRg st="113" end="13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3303">
                                            <p:txEl>
                                              <p:charRg st="133" end="186"/>
                                            </p:txEl>
                                          </p:spTgt>
                                        </p:tgtEl>
                                        <p:attrNameLst>
                                          <p:attrName>style.visibility</p:attrName>
                                        </p:attrNameLst>
                                      </p:cBhvr>
                                      <p:to>
                                        <p:strVal val="visible"/>
                                      </p:to>
                                    </p:set>
                                    <p:animEffect transition="in" filter="wipe(up)">
                                      <p:cBhvr>
                                        <p:cTn id="64" dur="500"/>
                                        <p:tgtEl>
                                          <p:spTgt spid="183303">
                                            <p:txEl>
                                              <p:charRg st="133"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build="p"/>
      <p:bldP spid="183302" grpId="0" animBg="1"/>
      <p:bldP spid="183303" grpId="0" animBg="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ln/>
        </p:spPr>
        <p:txBody>
          <a:bodyPr vert="horz" wrap="square" lIns="91440" tIns="45720" rIns="91440" bIns="45720" anchor="ctr"/>
          <a:p>
            <a:pPr eaLnBrk="1" hangingPunct="1"/>
            <a:r>
              <a:rPr lang="zh-CN" altLang="en-US" dirty="0"/>
              <a:t>存在量词消去规则</a:t>
            </a:r>
            <a:r>
              <a:rPr lang="en-US" altLang="zh-CN" dirty="0"/>
              <a:t>(EI</a:t>
            </a:r>
            <a:r>
              <a:rPr lang="zh-CN" altLang="en-US" dirty="0"/>
              <a:t>、</a:t>
            </a:r>
            <a:r>
              <a:rPr lang="en-US" altLang="zh-CN" dirty="0">
                <a:sym typeface="Symbol" panose="05050102010706020507" pitchFamily="18" charset="2"/>
              </a:rPr>
              <a:t>-</a:t>
            </a:r>
            <a:r>
              <a:rPr lang="en-US" altLang="zh-CN" dirty="0"/>
              <a:t>)</a:t>
            </a:r>
            <a:endParaRPr lang="zh-CN" altLang="en-US" dirty="0"/>
          </a:p>
        </p:txBody>
      </p:sp>
      <p:sp>
        <p:nvSpPr>
          <p:cNvPr id="45059" name="Rectangle 4"/>
          <p:cNvSpPr>
            <a:spLocks noGrp="1"/>
          </p:cNvSpPr>
          <p:nvPr>
            <p:ph idx="1"/>
          </p:nvPr>
        </p:nvSpPr>
        <p:spPr>
          <a:xfrm>
            <a:off x="2667000" y="990600"/>
            <a:ext cx="6248400" cy="2514600"/>
          </a:xfrm>
          <a:ln/>
        </p:spPr>
        <p:txBody>
          <a:bodyPr vert="horz" wrap="square" lIns="91440" tIns="45720" rIns="91440" bIns="45720" anchor="t"/>
          <a:p>
            <a:pPr eaLnBrk="1" hangingPunct="1">
              <a:buNone/>
            </a:pPr>
            <a:r>
              <a:rPr lang="zh-CN" altLang="en-US" dirty="0"/>
              <a:t>该式成立的条件是： </a:t>
            </a:r>
            <a:endParaRPr lang="zh-CN" altLang="en-US" dirty="0"/>
          </a:p>
          <a:p>
            <a:pPr eaLnBrk="1" hangingPunct="1">
              <a:buNone/>
            </a:pPr>
            <a:r>
              <a:rPr lang="en-US" altLang="zh-CN" dirty="0"/>
              <a:t>(1) </a:t>
            </a:r>
            <a:r>
              <a:rPr lang="en-US" altLang="zh-CN" i="1" dirty="0"/>
              <a:t>c </a:t>
            </a:r>
            <a:r>
              <a:rPr lang="zh-CN" altLang="en-US" dirty="0"/>
              <a:t>是使 </a:t>
            </a:r>
            <a:r>
              <a:rPr lang="en-US" altLang="zh-CN" i="1" dirty="0"/>
              <a:t>A </a:t>
            </a:r>
            <a:r>
              <a:rPr lang="zh-CN" altLang="en-US" dirty="0"/>
              <a:t>为真的特定的个体常项。 </a:t>
            </a:r>
            <a:endParaRPr lang="zh-CN" altLang="en-US" dirty="0"/>
          </a:p>
          <a:p>
            <a:pPr eaLnBrk="1" hangingPunct="1">
              <a:buNone/>
            </a:pPr>
            <a:r>
              <a:rPr lang="en-US" altLang="zh-CN" dirty="0"/>
              <a:t>(2) </a:t>
            </a:r>
            <a:r>
              <a:rPr lang="en-US" altLang="zh-CN" i="1" dirty="0"/>
              <a:t>c </a:t>
            </a:r>
            <a:r>
              <a:rPr lang="zh-CN" altLang="en-US" dirty="0"/>
              <a:t>不在 </a:t>
            </a:r>
            <a:r>
              <a:rPr lang="en-US" altLang="zh-CN" i="1" dirty="0"/>
              <a:t>A</a:t>
            </a:r>
            <a:r>
              <a:rPr lang="en-US" altLang="zh-CN" dirty="0"/>
              <a:t>(</a:t>
            </a:r>
            <a:r>
              <a:rPr lang="en-US" altLang="zh-CN" i="1" dirty="0"/>
              <a:t>x</a:t>
            </a:r>
            <a:r>
              <a:rPr lang="en-US" altLang="zh-CN" dirty="0"/>
              <a:t>) </a:t>
            </a:r>
            <a:r>
              <a:rPr lang="zh-CN" altLang="en-US" dirty="0"/>
              <a:t>中出现。 </a:t>
            </a:r>
            <a:endParaRPr lang="zh-CN" altLang="en-US" dirty="0"/>
          </a:p>
          <a:p>
            <a:pPr eaLnBrk="1" hangingPunct="1">
              <a:buNone/>
            </a:pPr>
            <a:r>
              <a:rPr lang="en-US" altLang="zh-CN" dirty="0"/>
              <a:t>(3)</a:t>
            </a:r>
            <a:r>
              <a:rPr lang="zh-CN" altLang="en-US" dirty="0">
                <a:solidFill>
                  <a:srgbClr val="FF0000"/>
                </a:solidFill>
              </a:rPr>
              <a:t>若 </a:t>
            </a:r>
            <a:r>
              <a:rPr lang="en-US" altLang="zh-CN" i="1" dirty="0">
                <a:solidFill>
                  <a:srgbClr val="FF0000"/>
                </a:solidFill>
              </a:rPr>
              <a:t>A</a:t>
            </a:r>
            <a:r>
              <a:rPr lang="en-US" altLang="zh-CN" dirty="0">
                <a:solidFill>
                  <a:srgbClr val="FF0000"/>
                </a:solidFill>
              </a:rPr>
              <a:t>(</a:t>
            </a:r>
            <a:r>
              <a:rPr lang="en-US" altLang="zh-CN" i="1" dirty="0">
                <a:solidFill>
                  <a:srgbClr val="FF0000"/>
                </a:solidFill>
              </a:rPr>
              <a:t>x</a:t>
            </a:r>
            <a:r>
              <a:rPr lang="en-US" altLang="zh-CN" dirty="0">
                <a:solidFill>
                  <a:srgbClr val="FF0000"/>
                </a:solidFill>
              </a:rPr>
              <a:t>) </a:t>
            </a:r>
            <a:r>
              <a:rPr lang="zh-CN" altLang="en-US" dirty="0">
                <a:solidFill>
                  <a:srgbClr val="FF0000"/>
                </a:solidFill>
              </a:rPr>
              <a:t>中除自由出现的 </a:t>
            </a:r>
            <a:r>
              <a:rPr lang="en-US" altLang="zh-CN" i="1" dirty="0">
                <a:solidFill>
                  <a:srgbClr val="FF0000"/>
                </a:solidFill>
              </a:rPr>
              <a:t>x </a:t>
            </a:r>
            <a:r>
              <a:rPr lang="zh-CN" altLang="en-US" dirty="0">
                <a:solidFill>
                  <a:srgbClr val="FF0000"/>
                </a:solidFill>
              </a:rPr>
              <a:t>外，还有其它自由出现的个体变项，此规则不能使用。</a:t>
            </a:r>
            <a:r>
              <a:rPr lang="zh-CN" altLang="en-US" dirty="0"/>
              <a:t> </a:t>
            </a:r>
            <a:endParaRPr lang="zh-CN" altLang="en-US" dirty="0"/>
          </a:p>
        </p:txBody>
      </p:sp>
      <p:graphicFrame>
        <p:nvGraphicFramePr>
          <p:cNvPr id="45060" name="Object 5"/>
          <p:cNvGraphicFramePr>
            <a:graphicFrameLocks noChangeAspect="1"/>
          </p:cNvGraphicFramePr>
          <p:nvPr/>
        </p:nvGraphicFramePr>
        <p:xfrm>
          <a:off x="625475" y="1433513"/>
          <a:ext cx="1719263" cy="1020762"/>
        </p:xfrm>
        <a:graphic>
          <a:graphicData uri="http://schemas.openxmlformats.org/presentationml/2006/ole">
            <mc:AlternateContent xmlns:mc="http://schemas.openxmlformats.org/markup-compatibility/2006">
              <mc:Choice xmlns:v="urn:schemas-microsoft-com:vml" Requires="v">
                <p:oleObj spid="_x0000_s3083" name="" r:id="rId1" imgW="609600" imgH="546100" progId="Equation.3">
                  <p:embed/>
                </p:oleObj>
              </mc:Choice>
              <mc:Fallback>
                <p:oleObj name="" r:id="rId1" imgW="609600" imgH="546100" progId="Equation.3">
                  <p:embed/>
                  <p:pic>
                    <p:nvPicPr>
                      <p:cNvPr id="0" name="图片 3082"/>
                      <p:cNvPicPr/>
                      <p:nvPr/>
                    </p:nvPicPr>
                    <p:blipFill>
                      <a:blip r:embed="rId2">
                        <a:clrChange>
                          <a:clrFrom>
                            <a:srgbClr val="000000"/>
                          </a:clrFrom>
                          <a:clrTo>
                            <a:srgbClr val="000000"/>
                          </a:clrTo>
                        </a:clrChange>
                      </a:blip>
                      <a:stretch>
                        <a:fillRect/>
                      </a:stretch>
                    </p:blipFill>
                    <p:spPr>
                      <a:xfrm>
                        <a:off x="625475" y="1433513"/>
                        <a:ext cx="1719263" cy="1020762"/>
                      </a:xfrm>
                      <a:prstGeom prst="rect">
                        <a:avLst/>
                      </a:prstGeom>
                      <a:solidFill>
                        <a:srgbClr val="CCFFCC"/>
                      </a:solidFill>
                      <a:ln w="38100">
                        <a:noFill/>
                        <a:miter/>
                      </a:ln>
                    </p:spPr>
                  </p:pic>
                </p:oleObj>
              </mc:Fallback>
            </mc:AlternateContent>
          </a:graphicData>
        </a:graphic>
      </p:graphicFrame>
      <p:sp>
        <p:nvSpPr>
          <p:cNvPr id="184326" name="AutoShape 6"/>
          <p:cNvSpPr/>
          <p:nvPr/>
        </p:nvSpPr>
        <p:spPr>
          <a:xfrm>
            <a:off x="3175" y="3352800"/>
            <a:ext cx="858838" cy="508000"/>
          </a:xfrm>
          <a:prstGeom prst="horizontalScroll">
            <a:avLst>
              <a:gd name="adj" fmla="val 12500"/>
            </a:avLst>
          </a:prstGeom>
          <a:solidFill>
            <a:schemeClr val="accent1"/>
          </a:solidFill>
          <a:ln w="9525" cap="flat" cmpd="sng">
            <a:solidFill>
              <a:schemeClr val="folHlink"/>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ctr">
              <a:spcBef>
                <a:spcPct val="45000"/>
              </a:spcBef>
              <a:buClr>
                <a:srgbClr val="99CCCC"/>
              </a:buClr>
              <a:buNone/>
            </a:pPr>
            <a:r>
              <a:rPr lang="zh-CN" altLang="en-US" sz="2000" dirty="0">
                <a:solidFill>
                  <a:srgbClr val="FFFF00"/>
                </a:solidFill>
                <a:latin typeface="Arial" panose="020B0604020202020204" pitchFamily="34" charset="0"/>
                <a:ea typeface="宋体" panose="02010600030101010101" pitchFamily="2" charset="-122"/>
              </a:rPr>
              <a:t>说明</a:t>
            </a:r>
            <a:endParaRPr lang="zh-CN" altLang="en-US" sz="2000" dirty="0">
              <a:solidFill>
                <a:srgbClr val="FFFF00"/>
              </a:solidFill>
              <a:latin typeface="Arial" panose="020B0604020202020204" pitchFamily="34" charset="0"/>
              <a:ea typeface="宋体" panose="02010600030101010101" pitchFamily="2" charset="-122"/>
            </a:endParaRPr>
          </a:p>
        </p:txBody>
      </p:sp>
      <p:sp>
        <p:nvSpPr>
          <p:cNvPr id="184327" name="Text Box 7"/>
          <p:cNvSpPr txBox="1"/>
          <p:nvPr/>
        </p:nvSpPr>
        <p:spPr>
          <a:xfrm>
            <a:off x="990600" y="3429000"/>
            <a:ext cx="8001000" cy="3041650"/>
          </a:xfrm>
          <a:prstGeom prst="rect">
            <a:avLst/>
          </a:prstGeom>
          <a:noFill/>
          <a:ln w="2857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t>取个体域为自然数集合，</a:t>
            </a:r>
            <a:r>
              <a:rPr lang="en-US" altLang="zh-CN" i="1" dirty="0"/>
              <a:t>F</a:t>
            </a:r>
            <a:r>
              <a:rPr lang="en-US" altLang="zh-CN" dirty="0"/>
              <a:t>(</a:t>
            </a:r>
            <a:r>
              <a:rPr lang="en-US" altLang="zh-CN" i="1" dirty="0"/>
              <a:t>x</a:t>
            </a:r>
            <a:r>
              <a:rPr lang="en-US" altLang="zh-CN" dirty="0"/>
              <a:t>) </a:t>
            </a:r>
            <a:r>
              <a:rPr lang="zh-CN" altLang="en-US" dirty="0"/>
              <a:t>为 </a:t>
            </a:r>
            <a:r>
              <a:rPr lang="en-US" altLang="zh-CN" i="1" dirty="0"/>
              <a:t>x </a:t>
            </a:r>
            <a:r>
              <a:rPr lang="zh-CN" altLang="en-US" dirty="0"/>
              <a:t>是奇数，</a:t>
            </a:r>
            <a:r>
              <a:rPr lang="en-US" altLang="zh-CN" i="1" dirty="0"/>
              <a:t>G</a:t>
            </a:r>
            <a:r>
              <a:rPr lang="en-US" altLang="zh-CN" dirty="0"/>
              <a:t>(</a:t>
            </a:r>
            <a:r>
              <a:rPr lang="en-US" altLang="zh-CN" i="1" dirty="0"/>
              <a:t>x</a:t>
            </a:r>
            <a:r>
              <a:rPr lang="en-US" altLang="zh-CN" dirty="0"/>
              <a:t>) </a:t>
            </a:r>
            <a:r>
              <a:rPr lang="zh-CN" altLang="en-US" dirty="0"/>
              <a:t>为 </a:t>
            </a:r>
            <a:r>
              <a:rPr lang="en-US" altLang="zh-CN" i="1" dirty="0"/>
              <a:t>x </a:t>
            </a:r>
            <a:r>
              <a:rPr lang="zh-CN" altLang="en-US" dirty="0"/>
              <a:t>是偶数</a:t>
            </a:r>
            <a:r>
              <a:rPr lang="zh-CN" altLang="en-US" dirty="0">
                <a:sym typeface="Symbol" panose="05050102010706020507" pitchFamily="18" charset="2"/>
              </a:rPr>
              <a:t>。</a:t>
            </a:r>
            <a:r>
              <a:rPr lang="en-US" altLang="zh-CN" i="1" dirty="0">
                <a:sym typeface="Symbol" panose="05050102010706020507" pitchFamily="18" charset="2"/>
              </a:rPr>
              <a:t>xF</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zh-CN" altLang="en-US" dirty="0">
                <a:sym typeface="Symbol" panose="05050102010706020507" pitchFamily="18" charset="2"/>
              </a:rPr>
              <a:t>与</a:t>
            </a:r>
            <a:r>
              <a:rPr lang="en-US" altLang="zh-CN" i="1" dirty="0">
                <a:sym typeface="Symbol" panose="05050102010706020507" pitchFamily="18" charset="2"/>
              </a:rPr>
              <a:t>xG</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zh-CN" altLang="en-US" dirty="0">
                <a:sym typeface="Symbol" panose="05050102010706020507" pitchFamily="18" charset="2"/>
              </a:rPr>
              <a:t>都是真命题，则对于某些 </a:t>
            </a:r>
            <a:r>
              <a:rPr lang="en-US" altLang="zh-CN" i="1" dirty="0">
                <a:sym typeface="Symbol" panose="05050102010706020507" pitchFamily="18" charset="2"/>
              </a:rPr>
              <a:t>c </a:t>
            </a:r>
            <a:r>
              <a:rPr lang="zh-CN" altLang="en-US" dirty="0">
                <a:sym typeface="Symbol" panose="05050102010706020507" pitchFamily="18" charset="2"/>
              </a:rPr>
              <a:t>和 </a:t>
            </a:r>
            <a:r>
              <a:rPr lang="en-US" altLang="zh-CN" i="1" dirty="0">
                <a:sym typeface="Symbol" panose="05050102010706020507" pitchFamily="18" charset="2"/>
              </a:rPr>
              <a:t>d</a:t>
            </a:r>
            <a:r>
              <a:rPr lang="zh-CN" altLang="en-US" dirty="0">
                <a:sym typeface="Symbol" panose="05050102010706020507" pitchFamily="18" charset="2"/>
              </a:rPr>
              <a:t>，可以断定</a:t>
            </a:r>
            <a:r>
              <a:rPr lang="en-US" altLang="zh-CN" i="1" dirty="0">
                <a:sym typeface="Symbol" panose="05050102010706020507" pitchFamily="18" charset="2"/>
              </a:rPr>
              <a:t>P</a:t>
            </a:r>
            <a:r>
              <a:rPr lang="en-US" altLang="zh-CN" dirty="0">
                <a:sym typeface="Symbol" panose="05050102010706020507" pitchFamily="18" charset="2"/>
              </a:rPr>
              <a:t>(</a:t>
            </a:r>
            <a:r>
              <a:rPr lang="en-US" altLang="zh-CN" i="1" dirty="0">
                <a:sym typeface="Symbol" panose="05050102010706020507" pitchFamily="18" charset="2"/>
              </a:rPr>
              <a:t>c</a:t>
            </a:r>
            <a:r>
              <a:rPr lang="en-US" altLang="zh-CN" dirty="0">
                <a:sym typeface="Symbol" panose="05050102010706020507" pitchFamily="18" charset="2"/>
              </a:rPr>
              <a:t>)∧</a:t>
            </a:r>
            <a:r>
              <a:rPr lang="en-US" altLang="zh-CN" i="1" dirty="0">
                <a:sym typeface="Symbol" panose="05050102010706020507" pitchFamily="18" charset="2"/>
              </a:rPr>
              <a:t>Q</a:t>
            </a:r>
            <a:r>
              <a:rPr lang="en-US" altLang="zh-CN" dirty="0">
                <a:sym typeface="Symbol" panose="05050102010706020507" pitchFamily="18" charset="2"/>
              </a:rPr>
              <a:t>(</a:t>
            </a:r>
            <a:r>
              <a:rPr lang="en-US" altLang="zh-CN" i="1" dirty="0">
                <a:sym typeface="Symbol" panose="05050102010706020507" pitchFamily="18" charset="2"/>
              </a:rPr>
              <a:t>d</a:t>
            </a:r>
            <a:r>
              <a:rPr lang="en-US" altLang="zh-CN" dirty="0">
                <a:sym typeface="Symbol" panose="05050102010706020507" pitchFamily="18" charset="2"/>
              </a:rPr>
              <a:t>)</a:t>
            </a:r>
            <a:r>
              <a:rPr lang="zh-CN" altLang="en-US" dirty="0">
                <a:sym typeface="Symbol" panose="05050102010706020507" pitchFamily="18" charset="2"/>
              </a:rPr>
              <a:t>必定为真，但不能断定</a:t>
            </a:r>
            <a:r>
              <a:rPr lang="en-US" altLang="zh-CN" i="1" dirty="0">
                <a:sym typeface="Symbol" panose="05050102010706020507" pitchFamily="18" charset="2"/>
              </a:rPr>
              <a:t>P</a:t>
            </a:r>
            <a:r>
              <a:rPr lang="en-US" altLang="zh-CN" dirty="0">
                <a:sym typeface="Symbol" panose="05050102010706020507" pitchFamily="18" charset="2"/>
              </a:rPr>
              <a:t>(</a:t>
            </a:r>
            <a:r>
              <a:rPr lang="en-US" altLang="zh-CN" i="1" dirty="0">
                <a:sym typeface="Symbol" panose="05050102010706020507" pitchFamily="18" charset="2"/>
              </a:rPr>
              <a:t>c</a:t>
            </a:r>
            <a:r>
              <a:rPr lang="en-US" altLang="zh-CN" dirty="0">
                <a:sym typeface="Symbol" panose="05050102010706020507" pitchFamily="18" charset="2"/>
              </a:rPr>
              <a:t>)∧</a:t>
            </a:r>
            <a:r>
              <a:rPr lang="en-US" altLang="zh-CN" i="1" dirty="0">
                <a:sym typeface="Symbol" panose="05050102010706020507" pitchFamily="18" charset="2"/>
              </a:rPr>
              <a:t>Q</a:t>
            </a:r>
            <a:r>
              <a:rPr lang="en-US" altLang="zh-CN" dirty="0">
                <a:sym typeface="Symbol" panose="05050102010706020507" pitchFamily="18" charset="2"/>
              </a:rPr>
              <a:t>(</a:t>
            </a:r>
            <a:r>
              <a:rPr lang="en-US" altLang="zh-CN" i="1" dirty="0">
                <a:sym typeface="Symbol" panose="05050102010706020507" pitchFamily="18" charset="2"/>
              </a:rPr>
              <a:t>c</a:t>
            </a:r>
            <a:r>
              <a:rPr lang="en-US" altLang="zh-CN" dirty="0">
                <a:sym typeface="Symbol" panose="05050102010706020507" pitchFamily="18" charset="2"/>
              </a:rPr>
              <a:t>)</a:t>
            </a:r>
            <a:r>
              <a:rPr lang="zh-CN" altLang="en-US" dirty="0">
                <a:sym typeface="Symbol" panose="05050102010706020507" pitchFamily="18" charset="2"/>
              </a:rPr>
              <a:t>是真。 </a:t>
            </a:r>
            <a:endParaRPr lang="zh-CN" altLang="en-US" dirty="0">
              <a:sym typeface="Symbol" panose="05050102010706020507" pitchFamily="18" charset="2"/>
            </a:endParaRPr>
          </a:p>
          <a:p>
            <a:pPr marL="0" lvl="0" indent="0">
              <a:spcBef>
                <a:spcPct val="50000"/>
              </a:spcBef>
              <a:buClr>
                <a:srgbClr val="99CCCC"/>
              </a:buClr>
              <a:buNone/>
            </a:pPr>
            <a:r>
              <a:rPr lang="zh-CN" altLang="en-US" dirty="0">
                <a:sym typeface="Symbol" panose="05050102010706020507" pitchFamily="18" charset="2"/>
              </a:rPr>
              <a:t>对 </a:t>
            </a:r>
            <a:r>
              <a:rPr lang="en-US" altLang="zh-CN" i="1" dirty="0">
                <a:sym typeface="Symbol" panose="05050102010706020507" pitchFamily="18" charset="2"/>
              </a:rPr>
              <a:t>xF</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zh-CN" altLang="en-US" dirty="0">
                <a:sym typeface="Symbol" panose="05050102010706020507" pitchFamily="18" charset="2"/>
              </a:rPr>
              <a:t>使用 </a:t>
            </a:r>
            <a:r>
              <a:rPr lang="en-US" altLang="zh-CN" dirty="0">
                <a:sym typeface="Symbol" panose="05050102010706020507" pitchFamily="18" charset="2"/>
              </a:rPr>
              <a:t>EI </a:t>
            </a:r>
            <a:r>
              <a:rPr lang="zh-CN" altLang="en-US" dirty="0">
                <a:sym typeface="Symbol" panose="05050102010706020507" pitchFamily="18" charset="2"/>
              </a:rPr>
              <a:t>规则时，取代 </a:t>
            </a:r>
            <a:r>
              <a:rPr lang="en-US" altLang="zh-CN" i="1" dirty="0">
                <a:sym typeface="Symbol" panose="05050102010706020507" pitchFamily="18" charset="2"/>
              </a:rPr>
              <a:t>x </a:t>
            </a:r>
            <a:r>
              <a:rPr lang="zh-CN" altLang="en-US" dirty="0">
                <a:sym typeface="Symbol" panose="05050102010706020507" pitchFamily="18" charset="2"/>
              </a:rPr>
              <a:t>的 </a:t>
            </a:r>
            <a:r>
              <a:rPr lang="en-US" altLang="zh-CN" i="1" dirty="0">
                <a:sym typeface="Symbol" panose="05050102010706020507" pitchFamily="18" charset="2"/>
              </a:rPr>
              <a:t>c </a:t>
            </a:r>
            <a:r>
              <a:rPr lang="zh-CN" altLang="en-US" dirty="0">
                <a:sym typeface="Symbol" panose="05050102010706020507" pitchFamily="18" charset="2"/>
              </a:rPr>
              <a:t>一定是特定的个体常项 </a:t>
            </a:r>
            <a:r>
              <a:rPr lang="en-US" altLang="zh-CN" dirty="0">
                <a:sym typeface="Symbol" panose="05050102010706020507" pitchFamily="18" charset="2"/>
              </a:rPr>
              <a:t>1, 3, 5 </a:t>
            </a:r>
            <a:r>
              <a:rPr lang="zh-CN" altLang="en-US" dirty="0">
                <a:sym typeface="Symbol" panose="05050102010706020507" pitchFamily="18" charset="2"/>
              </a:rPr>
              <a:t>等奇数。</a:t>
            </a:r>
            <a:endParaRPr lang="zh-CN" altLang="en-US" dirty="0">
              <a:sym typeface="Symbol" panose="05050102010706020507" pitchFamily="18" charset="2"/>
            </a:endParaRPr>
          </a:p>
          <a:p>
            <a:pPr marL="0" lvl="0" indent="0">
              <a:spcBef>
                <a:spcPct val="50000"/>
              </a:spcBef>
              <a:buClr>
                <a:srgbClr val="99CCCC"/>
              </a:buClr>
              <a:buNone/>
            </a:pPr>
            <a:r>
              <a:rPr lang="zh-CN" altLang="en-US" dirty="0">
                <a:sym typeface="Symbol" panose="05050102010706020507" pitchFamily="18" charset="2"/>
              </a:rPr>
              <a:t>对 </a:t>
            </a:r>
            <a:r>
              <a:rPr lang="en-US" altLang="zh-CN" i="1" dirty="0">
                <a:sym typeface="Symbol" panose="05050102010706020507" pitchFamily="18" charset="2"/>
              </a:rPr>
              <a:t>xG</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zh-CN" altLang="en-US" dirty="0">
                <a:sym typeface="Symbol" panose="05050102010706020507" pitchFamily="18" charset="2"/>
              </a:rPr>
              <a:t>使用 </a:t>
            </a:r>
            <a:r>
              <a:rPr lang="en-US" altLang="zh-CN" dirty="0">
                <a:sym typeface="Symbol" panose="05050102010706020507" pitchFamily="18" charset="2"/>
              </a:rPr>
              <a:t>EI </a:t>
            </a:r>
            <a:r>
              <a:rPr lang="zh-CN" altLang="en-US" dirty="0">
                <a:sym typeface="Symbol" panose="05050102010706020507" pitchFamily="18" charset="2"/>
              </a:rPr>
              <a:t>规则时，取代 </a:t>
            </a:r>
            <a:r>
              <a:rPr lang="en-US" altLang="zh-CN" i="1" dirty="0">
                <a:sym typeface="Symbol" panose="05050102010706020507" pitchFamily="18" charset="2"/>
              </a:rPr>
              <a:t>x </a:t>
            </a:r>
            <a:r>
              <a:rPr lang="zh-CN" altLang="en-US" dirty="0">
                <a:sym typeface="Symbol" panose="05050102010706020507" pitchFamily="18" charset="2"/>
              </a:rPr>
              <a:t>的 </a:t>
            </a:r>
            <a:r>
              <a:rPr lang="en-US" altLang="zh-CN" i="1" dirty="0">
                <a:sym typeface="Symbol" panose="05050102010706020507" pitchFamily="18" charset="2"/>
              </a:rPr>
              <a:t>c </a:t>
            </a:r>
            <a:r>
              <a:rPr lang="zh-CN" altLang="en-US" dirty="0">
                <a:sym typeface="Symbol" panose="05050102010706020507" pitchFamily="18" charset="2"/>
              </a:rPr>
              <a:t>一定是特定的个体常项 </a:t>
            </a:r>
            <a:r>
              <a:rPr lang="en-US" altLang="zh-CN" dirty="0">
                <a:sym typeface="Symbol" panose="05050102010706020507" pitchFamily="18" charset="2"/>
              </a:rPr>
              <a:t>2, 4, 6 </a:t>
            </a:r>
            <a:r>
              <a:rPr lang="zh-CN" altLang="en-US" dirty="0">
                <a:sym typeface="Symbol" panose="05050102010706020507" pitchFamily="18" charset="2"/>
              </a:rPr>
              <a:t>等偶数。</a:t>
            </a:r>
            <a:endParaRPr lang="zh-CN"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84326"/>
                                        </p:tgtEl>
                                        <p:attrNameLst>
                                          <p:attrName>style.visibility</p:attrName>
                                        </p:attrNameLst>
                                      </p:cBhvr>
                                      <p:to>
                                        <p:strVal val="visible"/>
                                      </p:to>
                                    </p:set>
                                    <p:anim calcmode="lin" valueType="num">
                                      <p:cBhvr>
                                        <p:cTn id="7" dur="500" fill="hold"/>
                                        <p:tgtEl>
                                          <p:spTgt spid="184326"/>
                                        </p:tgtEl>
                                        <p:attrNameLst>
                                          <p:attrName>ppt_w</p:attrName>
                                        </p:attrNameLst>
                                      </p:cBhvr>
                                      <p:tavLst>
                                        <p:tav tm="0">
                                          <p:val>
                                            <p:fltVal val="0.000000"/>
                                          </p:val>
                                        </p:tav>
                                        <p:tav tm="100000">
                                          <p:val>
                                            <p:strVal val="#ppt_w"/>
                                          </p:val>
                                        </p:tav>
                                      </p:tavLst>
                                    </p:anim>
                                    <p:anim calcmode="lin" valueType="num">
                                      <p:cBhvr>
                                        <p:cTn id="8" dur="500" fill="hold"/>
                                        <p:tgtEl>
                                          <p:spTgt spid="184326"/>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84327"/>
                                        </p:tgtEl>
                                        <p:attrNameLst>
                                          <p:attrName>style.visibility</p:attrName>
                                        </p:attrNameLst>
                                      </p:cBhvr>
                                      <p:to>
                                        <p:strVal val="visible"/>
                                      </p:to>
                                    </p:set>
                                    <p:animEffect transition="in" filter="wipe(up)">
                                      <p:cBhvr>
                                        <p:cTn id="13" dur="500"/>
                                        <p:tgtEl>
                                          <p:spTgt spid="18432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84327">
                                            <p:txEl>
                                              <p:charRg st="0" end="107"/>
                                            </p:txEl>
                                          </p:spTgt>
                                        </p:tgtEl>
                                        <p:attrNameLst>
                                          <p:attrName>style.visibility</p:attrName>
                                        </p:attrNameLst>
                                      </p:cBhvr>
                                      <p:to>
                                        <p:strVal val="visible"/>
                                      </p:to>
                                    </p:set>
                                    <p:animEffect transition="in" filter="wipe(up)">
                                      <p:cBhvr>
                                        <p:cTn id="18" dur="500"/>
                                        <p:tgtEl>
                                          <p:spTgt spid="184327">
                                            <p:txEl>
                                              <p:charRg st="0" end="10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4327">
                                            <p:txEl>
                                              <p:charRg st="107" end="159"/>
                                            </p:txEl>
                                          </p:spTgt>
                                        </p:tgtEl>
                                        <p:attrNameLst>
                                          <p:attrName>style.visibility</p:attrName>
                                        </p:attrNameLst>
                                      </p:cBhvr>
                                      <p:to>
                                        <p:strVal val="visible"/>
                                      </p:to>
                                    </p:set>
                                    <p:animEffect transition="in" filter="wipe(up)">
                                      <p:cBhvr>
                                        <p:cTn id="23" dur="500"/>
                                        <p:tgtEl>
                                          <p:spTgt spid="184327">
                                            <p:txEl>
                                              <p:charRg st="107" end="15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4327">
                                            <p:txEl>
                                              <p:charRg st="159" end="211"/>
                                            </p:txEl>
                                          </p:spTgt>
                                        </p:tgtEl>
                                        <p:attrNameLst>
                                          <p:attrName>style.visibility</p:attrName>
                                        </p:attrNameLst>
                                      </p:cBhvr>
                                      <p:to>
                                        <p:strVal val="visible"/>
                                      </p:to>
                                    </p:set>
                                    <p:animEffect transition="in" filter="wipe(up)">
                                      <p:cBhvr>
                                        <p:cTn id="28" dur="500"/>
                                        <p:tgtEl>
                                          <p:spTgt spid="184327">
                                            <p:txEl>
                                              <p:charRg st="159" end="2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6" grpId="0" animBg="1"/>
      <p:bldP spid="184327" grpId="0" animBg="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ln/>
        </p:spPr>
        <p:txBody>
          <a:bodyPr vert="horz" wrap="square" lIns="91440" tIns="45720" rIns="91440" bIns="45720" anchor="ctr"/>
          <a:p>
            <a:pPr eaLnBrk="1" hangingPunct="1"/>
            <a:r>
              <a:rPr lang="zh-CN" altLang="en-US" dirty="0"/>
              <a:t>定义</a:t>
            </a:r>
            <a:r>
              <a:rPr lang="en-US" altLang="zh-CN" dirty="0"/>
              <a:t>5.3 </a:t>
            </a:r>
            <a:r>
              <a:rPr lang="zh-CN" altLang="en-US" dirty="0"/>
              <a:t>自然推理系统定义</a:t>
            </a:r>
            <a:endParaRPr lang="zh-CN" altLang="en-US" dirty="0"/>
          </a:p>
        </p:txBody>
      </p:sp>
      <p:sp>
        <p:nvSpPr>
          <p:cNvPr id="46083" name="Rectangle 4"/>
          <p:cNvSpPr>
            <a:spLocks noGrp="1"/>
          </p:cNvSpPr>
          <p:nvPr>
            <p:ph idx="1"/>
          </p:nvPr>
        </p:nvSpPr>
        <p:spPr>
          <a:xfrm>
            <a:off x="609600" y="1143000"/>
            <a:ext cx="4953000" cy="5562600"/>
          </a:xfrm>
          <a:ln/>
        </p:spPr>
        <p:txBody>
          <a:bodyPr vert="horz" wrap="square" lIns="91440" tIns="45720" rIns="91440" bIns="45720" anchor="t"/>
          <a:p>
            <a:pPr eaLnBrk="1" hangingPunct="1">
              <a:lnSpc>
                <a:spcPct val="110000"/>
              </a:lnSpc>
              <a:buNone/>
            </a:pPr>
            <a:r>
              <a:rPr lang="en-US" altLang="zh-CN" dirty="0">
                <a:ea typeface="宋体" panose="02010600030101010101" pitchFamily="2" charset="-122"/>
              </a:rPr>
              <a:t>1. </a:t>
            </a:r>
            <a:r>
              <a:rPr lang="zh-CN" altLang="en-US" dirty="0">
                <a:ea typeface="宋体" panose="02010600030101010101" pitchFamily="2" charset="-122"/>
              </a:rPr>
              <a:t>字母表。同一阶语言的字母表。</a:t>
            </a:r>
            <a:endParaRPr lang="zh-CN" altLang="en-US" dirty="0">
              <a:ea typeface="宋体" panose="02010600030101010101" pitchFamily="2" charset="-122"/>
            </a:endParaRPr>
          </a:p>
          <a:p>
            <a:pPr eaLnBrk="1" hangingPunct="1">
              <a:lnSpc>
                <a:spcPct val="110000"/>
              </a:lnSpc>
              <a:buNone/>
            </a:pPr>
            <a:r>
              <a:rPr lang="en-US" altLang="zh-CN" dirty="0">
                <a:ea typeface="宋体" panose="02010600030101010101" pitchFamily="2" charset="-122"/>
              </a:rPr>
              <a:t>2. </a:t>
            </a:r>
            <a:r>
              <a:rPr lang="zh-CN" altLang="en-US" dirty="0">
                <a:ea typeface="宋体" panose="02010600030101010101" pitchFamily="2" charset="-122"/>
              </a:rPr>
              <a:t>合式公式。同合式公式的定义。</a:t>
            </a:r>
            <a:endParaRPr lang="zh-CN" altLang="en-US" dirty="0">
              <a:ea typeface="宋体" panose="02010600030101010101" pitchFamily="2" charset="-122"/>
            </a:endParaRPr>
          </a:p>
          <a:p>
            <a:pPr eaLnBrk="1" hangingPunct="1">
              <a:lnSpc>
                <a:spcPct val="110000"/>
              </a:lnSpc>
              <a:buNone/>
            </a:pPr>
            <a:r>
              <a:rPr lang="en-US" altLang="zh-CN" dirty="0">
                <a:ea typeface="宋体" panose="02010600030101010101" pitchFamily="2" charset="-122"/>
              </a:rPr>
              <a:t>3. </a:t>
            </a:r>
            <a:r>
              <a:rPr lang="zh-CN" altLang="en-US" dirty="0">
                <a:ea typeface="宋体" panose="02010600030101010101" pitchFamily="2" charset="-122"/>
              </a:rPr>
              <a:t>推理规则：</a:t>
            </a:r>
            <a:endParaRPr lang="zh-CN" altLang="en-US" dirty="0">
              <a:ea typeface="宋体" panose="02010600030101010101" pitchFamily="2" charset="-122"/>
            </a:endParaRPr>
          </a:p>
          <a:p>
            <a:pPr eaLnBrk="1" hangingPunct="1">
              <a:lnSpc>
                <a:spcPct val="110000"/>
              </a:lnSpc>
              <a:buNone/>
            </a:pPr>
            <a:r>
              <a:rPr lang="en-US" altLang="zh-CN" dirty="0">
                <a:ea typeface="宋体" panose="02010600030101010101" pitchFamily="2" charset="-122"/>
              </a:rPr>
              <a:t>(1) </a:t>
            </a:r>
            <a:r>
              <a:rPr lang="zh-CN" altLang="en-US" dirty="0">
                <a:ea typeface="宋体" panose="02010600030101010101" pitchFamily="2" charset="-122"/>
              </a:rPr>
              <a:t>前提引入规则。	</a:t>
            </a:r>
            <a:endParaRPr lang="zh-CN" altLang="en-US" dirty="0">
              <a:ea typeface="宋体" panose="02010600030101010101" pitchFamily="2" charset="-122"/>
            </a:endParaRPr>
          </a:p>
          <a:p>
            <a:pPr eaLnBrk="1" hangingPunct="1">
              <a:lnSpc>
                <a:spcPct val="110000"/>
              </a:lnSpc>
              <a:buNone/>
            </a:pPr>
            <a:r>
              <a:rPr lang="en-US" altLang="zh-CN" dirty="0">
                <a:ea typeface="宋体" panose="02010600030101010101" pitchFamily="2" charset="-122"/>
              </a:rPr>
              <a:t>(2) </a:t>
            </a:r>
            <a:r>
              <a:rPr lang="zh-CN" altLang="en-US" dirty="0">
                <a:ea typeface="宋体" panose="02010600030101010101" pitchFamily="2" charset="-122"/>
              </a:rPr>
              <a:t>结论引入规则。</a:t>
            </a:r>
            <a:endParaRPr lang="zh-CN" altLang="en-US" dirty="0">
              <a:ea typeface="宋体" panose="02010600030101010101" pitchFamily="2" charset="-122"/>
            </a:endParaRPr>
          </a:p>
          <a:p>
            <a:pPr eaLnBrk="1" hangingPunct="1">
              <a:lnSpc>
                <a:spcPct val="110000"/>
              </a:lnSpc>
              <a:buNone/>
            </a:pPr>
            <a:r>
              <a:rPr lang="en-US" altLang="zh-CN" dirty="0">
                <a:ea typeface="宋体" panose="02010600030101010101" pitchFamily="2" charset="-122"/>
              </a:rPr>
              <a:t>(3) </a:t>
            </a:r>
            <a:r>
              <a:rPr lang="zh-CN" altLang="en-US" dirty="0">
                <a:ea typeface="宋体" panose="02010600030101010101" pitchFamily="2" charset="-122"/>
              </a:rPr>
              <a:t>置换规则。		</a:t>
            </a:r>
            <a:endParaRPr lang="zh-CN" altLang="en-US" dirty="0">
              <a:ea typeface="宋体" panose="02010600030101010101" pitchFamily="2" charset="-122"/>
            </a:endParaRPr>
          </a:p>
          <a:p>
            <a:pPr eaLnBrk="1" hangingPunct="1">
              <a:lnSpc>
                <a:spcPct val="110000"/>
              </a:lnSpc>
              <a:buNone/>
            </a:pPr>
            <a:r>
              <a:rPr lang="en-US" altLang="zh-CN" dirty="0">
                <a:ea typeface="宋体" panose="02010600030101010101" pitchFamily="2" charset="-122"/>
              </a:rPr>
              <a:t>(4) </a:t>
            </a:r>
            <a:r>
              <a:rPr lang="zh-CN" altLang="en-US" dirty="0">
                <a:ea typeface="宋体" panose="02010600030101010101" pitchFamily="2" charset="-122"/>
              </a:rPr>
              <a:t>假言推理规则。</a:t>
            </a:r>
            <a:endParaRPr lang="zh-CN" altLang="en-US" dirty="0">
              <a:ea typeface="宋体" panose="02010600030101010101" pitchFamily="2" charset="-122"/>
            </a:endParaRPr>
          </a:p>
          <a:p>
            <a:pPr eaLnBrk="1" hangingPunct="1">
              <a:lnSpc>
                <a:spcPct val="110000"/>
              </a:lnSpc>
              <a:buNone/>
            </a:pPr>
            <a:r>
              <a:rPr lang="en-US" altLang="zh-CN" dirty="0">
                <a:ea typeface="宋体" panose="02010600030101010101" pitchFamily="2" charset="-122"/>
              </a:rPr>
              <a:t>(5) </a:t>
            </a:r>
            <a:r>
              <a:rPr lang="zh-CN" altLang="en-US" dirty="0">
                <a:ea typeface="宋体" panose="02010600030101010101" pitchFamily="2" charset="-122"/>
              </a:rPr>
              <a:t>附加规则。	</a:t>
            </a:r>
            <a:endParaRPr lang="zh-CN" altLang="en-US" dirty="0">
              <a:ea typeface="宋体" panose="02010600030101010101" pitchFamily="2" charset="-122"/>
            </a:endParaRPr>
          </a:p>
          <a:p>
            <a:pPr eaLnBrk="1" hangingPunct="1">
              <a:lnSpc>
                <a:spcPct val="110000"/>
              </a:lnSpc>
              <a:buNone/>
            </a:pPr>
            <a:r>
              <a:rPr lang="en-US" altLang="zh-CN" dirty="0">
                <a:ea typeface="宋体" panose="02010600030101010101" pitchFamily="2" charset="-122"/>
              </a:rPr>
              <a:t>(6) </a:t>
            </a:r>
            <a:r>
              <a:rPr lang="zh-CN" altLang="en-US" dirty="0">
                <a:ea typeface="宋体" panose="02010600030101010101" pitchFamily="2" charset="-122"/>
              </a:rPr>
              <a:t>化简规则。</a:t>
            </a:r>
            <a:endParaRPr lang="zh-CN" altLang="en-US" dirty="0">
              <a:ea typeface="宋体" panose="02010600030101010101" pitchFamily="2" charset="-122"/>
            </a:endParaRPr>
          </a:p>
          <a:p>
            <a:pPr eaLnBrk="1" hangingPunct="1">
              <a:lnSpc>
                <a:spcPct val="110000"/>
              </a:lnSpc>
              <a:buNone/>
            </a:pPr>
            <a:r>
              <a:rPr lang="en-US" altLang="zh-CN" dirty="0">
                <a:ea typeface="宋体" panose="02010600030101010101" pitchFamily="2" charset="-122"/>
              </a:rPr>
              <a:t>(7) </a:t>
            </a:r>
            <a:r>
              <a:rPr lang="zh-CN" altLang="en-US" dirty="0">
                <a:ea typeface="宋体" panose="02010600030101010101" pitchFamily="2" charset="-122"/>
              </a:rPr>
              <a:t>拒取式规则。</a:t>
            </a:r>
            <a:endParaRPr lang="zh-CN" altLang="en-US" dirty="0">
              <a:ea typeface="宋体" panose="02010600030101010101" pitchFamily="2" charset="-122"/>
            </a:endParaRPr>
          </a:p>
          <a:p>
            <a:pPr eaLnBrk="1" hangingPunct="1">
              <a:lnSpc>
                <a:spcPct val="110000"/>
              </a:lnSpc>
              <a:buNone/>
            </a:pPr>
            <a:r>
              <a:rPr lang="en-US" altLang="zh-CN" dirty="0">
                <a:ea typeface="宋体" panose="02010600030101010101" pitchFamily="2" charset="-122"/>
              </a:rPr>
              <a:t>(8) </a:t>
            </a:r>
            <a:r>
              <a:rPr lang="zh-CN" altLang="en-US" dirty="0">
                <a:ea typeface="宋体" panose="02010600030101010101" pitchFamily="2" charset="-122"/>
              </a:rPr>
              <a:t>假言三段论规则。</a:t>
            </a:r>
            <a:endParaRPr lang="zh-CN" altLang="en-US" dirty="0">
              <a:ea typeface="宋体" panose="02010600030101010101" pitchFamily="2" charset="-122"/>
            </a:endParaRPr>
          </a:p>
        </p:txBody>
      </p:sp>
      <p:sp>
        <p:nvSpPr>
          <p:cNvPr id="46084" name="Text Box 5"/>
          <p:cNvSpPr txBox="1"/>
          <p:nvPr/>
        </p:nvSpPr>
        <p:spPr>
          <a:xfrm>
            <a:off x="4800600" y="2438400"/>
            <a:ext cx="3863975" cy="38528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lnSpc>
                <a:spcPct val="130000"/>
              </a:lnSpc>
              <a:buClr>
                <a:srgbClr val="99CCCC"/>
              </a:buClr>
              <a:buNone/>
            </a:pPr>
            <a:r>
              <a:rPr lang="en-US" altLang="zh-CN" dirty="0">
                <a:ea typeface="宋体" panose="02010600030101010101" pitchFamily="2" charset="-122"/>
              </a:rPr>
              <a:t>(9)   </a:t>
            </a:r>
            <a:r>
              <a:rPr lang="zh-CN" altLang="en-US" dirty="0">
                <a:ea typeface="宋体" panose="02010600030101010101" pitchFamily="2" charset="-122"/>
              </a:rPr>
              <a:t>析取三段论规则。	</a:t>
            </a:r>
            <a:endParaRPr lang="zh-CN" altLang="en-US" dirty="0">
              <a:ea typeface="宋体" panose="02010600030101010101" pitchFamily="2" charset="-122"/>
            </a:endParaRPr>
          </a:p>
          <a:p>
            <a:pPr marL="0" lvl="0" indent="0">
              <a:lnSpc>
                <a:spcPct val="130000"/>
              </a:lnSpc>
              <a:buClr>
                <a:srgbClr val="99CCCC"/>
              </a:buClr>
              <a:buNone/>
            </a:pPr>
            <a:r>
              <a:rPr lang="en-US" altLang="zh-CN" dirty="0">
                <a:ea typeface="宋体" panose="02010600030101010101" pitchFamily="2" charset="-122"/>
              </a:rPr>
              <a:t>(10) </a:t>
            </a:r>
            <a:r>
              <a:rPr lang="zh-CN" altLang="en-US" dirty="0">
                <a:ea typeface="宋体" panose="02010600030101010101" pitchFamily="2" charset="-122"/>
              </a:rPr>
              <a:t>构造性二难推理规则。</a:t>
            </a:r>
            <a:endParaRPr lang="zh-CN" altLang="en-US" dirty="0">
              <a:ea typeface="宋体" panose="02010600030101010101" pitchFamily="2" charset="-122"/>
            </a:endParaRPr>
          </a:p>
          <a:p>
            <a:pPr marL="0" lvl="0" indent="0">
              <a:lnSpc>
                <a:spcPct val="130000"/>
              </a:lnSpc>
              <a:buClr>
                <a:srgbClr val="99CCCC"/>
              </a:buClr>
              <a:buNone/>
            </a:pPr>
            <a:r>
              <a:rPr lang="en-US" altLang="zh-CN" dirty="0">
                <a:ea typeface="宋体" panose="02010600030101010101" pitchFamily="2" charset="-122"/>
              </a:rPr>
              <a:t>(11) </a:t>
            </a:r>
            <a:r>
              <a:rPr lang="zh-CN" altLang="en-US" dirty="0">
                <a:ea typeface="宋体" panose="02010600030101010101" pitchFamily="2" charset="-122"/>
              </a:rPr>
              <a:t>合取引入规则。	</a:t>
            </a:r>
            <a:endParaRPr lang="zh-CN" altLang="en-US" dirty="0">
              <a:ea typeface="宋体" panose="02010600030101010101" pitchFamily="2" charset="-122"/>
            </a:endParaRPr>
          </a:p>
          <a:p>
            <a:pPr marL="0" lvl="0" indent="0">
              <a:lnSpc>
                <a:spcPct val="130000"/>
              </a:lnSpc>
              <a:buClr>
                <a:srgbClr val="99CCCC"/>
              </a:buClr>
              <a:buNone/>
            </a:pPr>
            <a:r>
              <a:rPr lang="en-US" altLang="zh-CN" dirty="0">
                <a:ea typeface="宋体" panose="02010600030101010101" pitchFamily="2" charset="-122"/>
              </a:rPr>
              <a:t>(12) UI</a:t>
            </a:r>
            <a:r>
              <a:rPr lang="zh-CN" altLang="en-US" dirty="0">
                <a:ea typeface="宋体" panose="02010600030101010101" pitchFamily="2" charset="-122"/>
              </a:rPr>
              <a:t>规则。</a:t>
            </a:r>
            <a:endParaRPr lang="zh-CN" altLang="en-US" dirty="0">
              <a:ea typeface="宋体" panose="02010600030101010101" pitchFamily="2" charset="-122"/>
            </a:endParaRPr>
          </a:p>
          <a:p>
            <a:pPr marL="0" lvl="0" indent="0">
              <a:lnSpc>
                <a:spcPct val="130000"/>
              </a:lnSpc>
              <a:buClr>
                <a:srgbClr val="99CCCC"/>
              </a:buClr>
              <a:buNone/>
            </a:pPr>
            <a:r>
              <a:rPr lang="en-US" altLang="zh-CN" dirty="0">
                <a:ea typeface="宋体" panose="02010600030101010101" pitchFamily="2" charset="-122"/>
              </a:rPr>
              <a:t>(13) UG</a:t>
            </a:r>
            <a:r>
              <a:rPr lang="zh-CN" altLang="en-US" dirty="0">
                <a:ea typeface="宋体" panose="02010600030101010101" pitchFamily="2" charset="-122"/>
              </a:rPr>
              <a:t>规则。		</a:t>
            </a:r>
            <a:endParaRPr lang="zh-CN" altLang="en-US" dirty="0">
              <a:ea typeface="宋体" panose="02010600030101010101" pitchFamily="2" charset="-122"/>
            </a:endParaRPr>
          </a:p>
          <a:p>
            <a:pPr marL="0" lvl="0" indent="0">
              <a:lnSpc>
                <a:spcPct val="130000"/>
              </a:lnSpc>
              <a:buClr>
                <a:srgbClr val="99CCCC"/>
              </a:buClr>
              <a:buNone/>
            </a:pPr>
            <a:r>
              <a:rPr lang="en-US" altLang="zh-CN" dirty="0">
                <a:ea typeface="宋体" panose="02010600030101010101" pitchFamily="2" charset="-122"/>
              </a:rPr>
              <a:t>(14) EG</a:t>
            </a:r>
            <a:r>
              <a:rPr lang="zh-CN" altLang="en-US" dirty="0">
                <a:ea typeface="宋体" panose="02010600030101010101" pitchFamily="2" charset="-122"/>
              </a:rPr>
              <a:t>规则。</a:t>
            </a:r>
            <a:endParaRPr lang="zh-CN" altLang="en-US" dirty="0">
              <a:ea typeface="宋体" panose="02010600030101010101" pitchFamily="2" charset="-122"/>
            </a:endParaRPr>
          </a:p>
          <a:p>
            <a:pPr marL="0" lvl="0" indent="0">
              <a:lnSpc>
                <a:spcPct val="130000"/>
              </a:lnSpc>
              <a:buClr>
                <a:srgbClr val="99CCCC"/>
              </a:buClr>
              <a:buNone/>
            </a:pPr>
            <a:r>
              <a:rPr lang="en-US" altLang="zh-CN" dirty="0">
                <a:ea typeface="宋体" panose="02010600030101010101" pitchFamily="2" charset="-122"/>
              </a:rPr>
              <a:t>(15) EI</a:t>
            </a:r>
            <a:r>
              <a:rPr lang="zh-CN" altLang="en-US" dirty="0">
                <a:ea typeface="宋体" panose="02010600030101010101" pitchFamily="2" charset="-122"/>
              </a:rPr>
              <a:t>规则。</a:t>
            </a:r>
            <a:endParaRPr lang="zh-CN" altLang="en-US"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ln/>
        </p:spPr>
        <p:txBody>
          <a:bodyPr vert="horz" wrap="square" lIns="91440" tIns="45720" rIns="91440" bIns="45720" anchor="ctr"/>
          <a:p>
            <a:pPr eaLnBrk="1" hangingPunct="1"/>
            <a:r>
              <a:rPr lang="zh-CN" altLang="en-US" dirty="0"/>
              <a:t>例题</a:t>
            </a:r>
            <a:endParaRPr lang="zh-CN" altLang="en-US" dirty="0"/>
          </a:p>
        </p:txBody>
      </p:sp>
      <p:sp>
        <p:nvSpPr>
          <p:cNvPr id="47107" name="Rectangle 4"/>
          <p:cNvSpPr>
            <a:spLocks noGrp="1"/>
          </p:cNvSpPr>
          <p:nvPr>
            <p:ph idx="1"/>
          </p:nvPr>
        </p:nvSpPr>
        <p:spPr>
          <a:xfrm>
            <a:off x="533400" y="1066800"/>
            <a:ext cx="8229600" cy="1447800"/>
          </a:xfrm>
          <a:solidFill>
            <a:srgbClr val="CCFFCC">
              <a:alpha val="100000"/>
            </a:srgbClr>
          </a:solidFill>
          <a:ln w="28575">
            <a:solidFill>
              <a:srgbClr val="0000FF">
                <a:alpha val="100000"/>
              </a:srgbClr>
            </a:solidFill>
            <a:miter lim="800000"/>
          </a:ln>
        </p:spPr>
        <p:txBody>
          <a:bodyPr vert="horz" wrap="square" lIns="91440" tIns="45720" rIns="91440" bIns="45720" anchor="t"/>
          <a:p>
            <a:pPr eaLnBrk="1" hangingPunct="1">
              <a:lnSpc>
                <a:spcPct val="120000"/>
              </a:lnSpc>
              <a:buNone/>
            </a:pPr>
            <a:r>
              <a:rPr lang="zh-CN" altLang="en-US" dirty="0">
                <a:ea typeface="宋体" panose="02010600030101010101" pitchFamily="2" charset="-122"/>
              </a:rPr>
              <a:t>在自然推理系统中，构造下面推理的证明</a:t>
            </a:r>
            <a:endParaRPr lang="zh-CN" altLang="en-US" dirty="0">
              <a:ea typeface="宋体" panose="02010600030101010101" pitchFamily="2" charset="-122"/>
            </a:endParaRPr>
          </a:p>
          <a:p>
            <a:pPr eaLnBrk="1" hangingPunct="1">
              <a:lnSpc>
                <a:spcPct val="120000"/>
              </a:lnSpc>
              <a:buNone/>
            </a:pPr>
            <a:r>
              <a:rPr lang="zh-CN" altLang="en-US" dirty="0">
                <a:ea typeface="宋体" panose="02010600030101010101" pitchFamily="2" charset="-122"/>
              </a:rPr>
              <a:t>	所有的人都是要死的，苏格拉底是人，所以苏格拉底是要死的。</a:t>
            </a:r>
            <a:endParaRPr lang="zh-CN" altLang="en-US" dirty="0">
              <a:ea typeface="宋体" panose="02010600030101010101" pitchFamily="2" charset="-122"/>
            </a:endParaRPr>
          </a:p>
        </p:txBody>
      </p:sp>
      <p:sp>
        <p:nvSpPr>
          <p:cNvPr id="186373" name="Rectangle 5"/>
          <p:cNvSpPr/>
          <p:nvPr/>
        </p:nvSpPr>
        <p:spPr>
          <a:xfrm>
            <a:off x="533400" y="2590800"/>
            <a:ext cx="8229600" cy="4191000"/>
          </a:xfrm>
          <a:prstGeom prst="rect">
            <a:avLst/>
          </a:prstGeom>
          <a:noFill/>
          <a:ln w="9525">
            <a:noFill/>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eaLnBrk="1" hangingPunct="1">
              <a:lnSpc>
                <a:spcPct val="120000"/>
              </a:lnSpc>
              <a:buNone/>
            </a:pPr>
            <a:r>
              <a:rPr lang="zh-CN" altLang="en-US" dirty="0">
                <a:ea typeface="宋体" panose="02010600030101010101" pitchFamily="2" charset="-122"/>
              </a:rPr>
              <a:t>先将原子命题符号化。</a:t>
            </a:r>
            <a:endParaRPr lang="zh-CN" altLang="en-US" dirty="0">
              <a:ea typeface="宋体" panose="02010600030101010101" pitchFamily="2" charset="-122"/>
            </a:endParaRPr>
          </a:p>
          <a:p>
            <a:pPr marL="342900" lvl="0" indent="-342900" eaLnBrk="1" hangingPunct="1">
              <a:lnSpc>
                <a:spcPct val="120000"/>
              </a:lnSpc>
              <a:buNone/>
            </a:pPr>
            <a:r>
              <a:rPr lang="zh-CN" altLang="en-US" dirty="0">
                <a:ea typeface="宋体" panose="02010600030101010101" pitchFamily="2" charset="-122"/>
              </a:rPr>
              <a:t>	 设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x</a:t>
            </a:r>
            <a:r>
              <a:rPr lang="en-US" altLang="zh-CN" dirty="0">
                <a:ea typeface="宋体" panose="02010600030101010101" pitchFamily="2" charset="-122"/>
              </a:rPr>
              <a:t>): </a:t>
            </a:r>
            <a:r>
              <a:rPr lang="en-US" altLang="zh-CN" i="1" dirty="0">
                <a:ea typeface="宋体" panose="02010600030101010101" pitchFamily="2" charset="-122"/>
              </a:rPr>
              <a:t>x </a:t>
            </a:r>
            <a:r>
              <a:rPr lang="zh-CN" altLang="en-US" dirty="0">
                <a:ea typeface="宋体" panose="02010600030101010101" pitchFamily="2" charset="-122"/>
              </a:rPr>
              <a:t>是一个人，</a:t>
            </a:r>
            <a:r>
              <a:rPr lang="en-US" altLang="zh-CN" i="1" dirty="0">
                <a:ea typeface="宋体" panose="02010600030101010101" pitchFamily="2" charset="-122"/>
              </a:rPr>
              <a:t>G</a:t>
            </a:r>
            <a:r>
              <a:rPr lang="en-US" altLang="zh-CN" dirty="0">
                <a:ea typeface="宋体" panose="02010600030101010101" pitchFamily="2" charset="-122"/>
              </a:rPr>
              <a:t>(</a:t>
            </a:r>
            <a:r>
              <a:rPr lang="en-US" altLang="zh-CN" i="1" dirty="0">
                <a:ea typeface="宋体" panose="02010600030101010101" pitchFamily="2" charset="-122"/>
              </a:rPr>
              <a:t>x</a:t>
            </a:r>
            <a:r>
              <a:rPr lang="en-US" altLang="zh-CN" dirty="0">
                <a:ea typeface="宋体" panose="02010600030101010101" pitchFamily="2" charset="-122"/>
              </a:rPr>
              <a:t>): </a:t>
            </a:r>
            <a:r>
              <a:rPr lang="en-US" altLang="zh-CN" i="1" dirty="0">
                <a:ea typeface="宋体" panose="02010600030101010101" pitchFamily="2" charset="-122"/>
              </a:rPr>
              <a:t>x </a:t>
            </a:r>
            <a:r>
              <a:rPr lang="zh-CN" altLang="en-US" dirty="0">
                <a:ea typeface="宋体" panose="02010600030101010101" pitchFamily="2" charset="-122"/>
              </a:rPr>
              <a:t>是要死的，</a:t>
            </a:r>
            <a:r>
              <a:rPr lang="en-US" altLang="zh-CN" i="1" dirty="0">
                <a:ea typeface="宋体" panose="02010600030101010101" pitchFamily="2" charset="-122"/>
              </a:rPr>
              <a:t>s</a:t>
            </a:r>
            <a:r>
              <a:rPr lang="en-US" altLang="zh-CN" dirty="0">
                <a:ea typeface="宋体" panose="02010600030101010101" pitchFamily="2" charset="-122"/>
              </a:rPr>
              <a:t>: </a:t>
            </a:r>
            <a:r>
              <a:rPr lang="zh-CN" altLang="en-US" dirty="0">
                <a:ea typeface="宋体" panose="02010600030101010101" pitchFamily="2" charset="-122"/>
              </a:rPr>
              <a:t>苏格拉底。</a:t>
            </a:r>
            <a:endParaRPr lang="zh-CN" altLang="en-US" dirty="0">
              <a:ea typeface="宋体" panose="02010600030101010101" pitchFamily="2" charset="-122"/>
            </a:endParaRPr>
          </a:p>
          <a:p>
            <a:pPr marL="342900" lvl="0" indent="-342900" eaLnBrk="1" hangingPunct="1">
              <a:lnSpc>
                <a:spcPct val="120000"/>
              </a:lnSpc>
              <a:buNone/>
            </a:pPr>
            <a:r>
              <a:rPr lang="zh-CN" altLang="en-US" dirty="0">
                <a:ea typeface="宋体" panose="02010600030101010101" pitchFamily="2" charset="-122"/>
              </a:rPr>
              <a:t>   	 前提：</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G</a:t>
            </a:r>
            <a:r>
              <a:rPr lang="en-US" altLang="zh-CN" dirty="0">
                <a:ea typeface="宋体" panose="02010600030101010101" pitchFamily="2" charset="-122"/>
              </a:rPr>
              <a:t>(</a:t>
            </a:r>
            <a:r>
              <a:rPr lang="en-US" altLang="zh-CN" i="1" dirty="0">
                <a:ea typeface="宋体" panose="02010600030101010101" pitchFamily="2" charset="-122"/>
              </a:rPr>
              <a:t>x</a:t>
            </a:r>
            <a:r>
              <a:rPr lang="en-US" altLang="zh-CN" dirty="0">
                <a:ea typeface="宋体" panose="02010600030101010101" pitchFamily="2" charset="-122"/>
              </a:rPr>
              <a:t>)),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s</a:t>
            </a:r>
            <a:r>
              <a:rPr lang="en-US" altLang="zh-CN" dirty="0">
                <a:ea typeface="宋体" panose="02010600030101010101" pitchFamily="2" charset="-122"/>
              </a:rPr>
              <a:t>)</a:t>
            </a:r>
            <a:endParaRPr lang="en-US" altLang="zh-CN" dirty="0">
              <a:ea typeface="宋体" panose="02010600030101010101" pitchFamily="2" charset="-122"/>
            </a:endParaRPr>
          </a:p>
          <a:p>
            <a:pPr marL="342900" lvl="0" indent="-342900" eaLnBrk="1" hangingPunct="1">
              <a:lnSpc>
                <a:spcPct val="120000"/>
              </a:lnSpc>
              <a:buNone/>
            </a:pPr>
            <a:r>
              <a:rPr lang="en-US" altLang="zh-CN" dirty="0">
                <a:ea typeface="宋体" panose="02010600030101010101" pitchFamily="2" charset="-122"/>
              </a:rPr>
              <a:t>      </a:t>
            </a:r>
            <a:r>
              <a:rPr lang="zh-CN" altLang="en-US" dirty="0">
                <a:ea typeface="宋体" panose="02010600030101010101" pitchFamily="2" charset="-122"/>
              </a:rPr>
              <a:t>结论：</a:t>
            </a:r>
            <a:r>
              <a:rPr lang="en-US" altLang="zh-CN" i="1" dirty="0">
                <a:ea typeface="宋体" panose="02010600030101010101" pitchFamily="2" charset="-122"/>
              </a:rPr>
              <a:t>G</a:t>
            </a:r>
            <a:r>
              <a:rPr lang="en-US" altLang="zh-CN" dirty="0">
                <a:ea typeface="宋体" panose="02010600030101010101" pitchFamily="2" charset="-122"/>
              </a:rPr>
              <a:t>(</a:t>
            </a:r>
            <a:r>
              <a:rPr lang="en-US" altLang="zh-CN" i="1" dirty="0">
                <a:ea typeface="宋体" panose="02010600030101010101" pitchFamily="2" charset="-122"/>
              </a:rPr>
              <a:t>s</a:t>
            </a:r>
            <a:r>
              <a:rPr lang="en-US" altLang="zh-CN" dirty="0">
                <a:ea typeface="宋体" panose="02010600030101010101" pitchFamily="2" charset="-122"/>
              </a:rPr>
              <a:t>)</a:t>
            </a:r>
            <a:endParaRPr lang="en-US" altLang="zh-CN" dirty="0">
              <a:ea typeface="宋体" panose="02010600030101010101" pitchFamily="2" charset="-122"/>
            </a:endParaRPr>
          </a:p>
          <a:p>
            <a:pPr marL="342900" lvl="0" indent="-342900" eaLnBrk="1" hangingPunct="1">
              <a:lnSpc>
                <a:spcPct val="120000"/>
              </a:lnSpc>
              <a:buNone/>
            </a:pPr>
            <a:r>
              <a:rPr lang="zh-CN" altLang="en-US" dirty="0">
                <a:ea typeface="宋体" panose="02010600030101010101" pitchFamily="2" charset="-122"/>
              </a:rPr>
              <a:t>证明：①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G</a:t>
            </a:r>
            <a:r>
              <a:rPr lang="en-US" altLang="zh-CN" dirty="0">
                <a:ea typeface="宋体" panose="02010600030101010101" pitchFamily="2" charset="-122"/>
              </a:rPr>
              <a:t>(</a:t>
            </a:r>
            <a:r>
              <a:rPr lang="en-US" altLang="zh-CN" i="1" dirty="0">
                <a:ea typeface="宋体" panose="02010600030101010101" pitchFamily="2" charset="-122"/>
              </a:rPr>
              <a:t>x</a:t>
            </a:r>
            <a:r>
              <a:rPr lang="en-US" altLang="zh-CN" dirty="0">
                <a:ea typeface="宋体" panose="02010600030101010101" pitchFamily="2" charset="-122"/>
              </a:rPr>
              <a:t>))		</a:t>
            </a:r>
            <a:r>
              <a:rPr lang="zh-CN" altLang="en-US" dirty="0">
                <a:ea typeface="宋体" panose="02010600030101010101" pitchFamily="2" charset="-122"/>
              </a:rPr>
              <a:t>前提引入</a:t>
            </a:r>
            <a:endParaRPr lang="zh-CN" altLang="en-US" dirty="0">
              <a:ea typeface="宋体" panose="02010600030101010101" pitchFamily="2" charset="-122"/>
            </a:endParaRPr>
          </a:p>
          <a:p>
            <a:pPr marL="342900" lvl="0" indent="-342900" eaLnBrk="1" hangingPunct="1">
              <a:lnSpc>
                <a:spcPct val="120000"/>
              </a:lnSpc>
              <a:buNone/>
            </a:pPr>
            <a:r>
              <a:rPr lang="zh-CN" altLang="en-US" dirty="0">
                <a:ea typeface="宋体" panose="02010600030101010101" pitchFamily="2" charset="-122"/>
              </a:rPr>
              <a:t>   		②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s</a:t>
            </a:r>
            <a:r>
              <a:rPr lang="en-US" altLang="zh-CN" dirty="0">
                <a:ea typeface="宋体" panose="02010600030101010101" pitchFamily="2" charset="-122"/>
              </a:rPr>
              <a:t>)→</a:t>
            </a:r>
            <a:r>
              <a:rPr lang="en-US" altLang="zh-CN" i="1" dirty="0">
                <a:ea typeface="宋体" panose="02010600030101010101" pitchFamily="2" charset="-122"/>
              </a:rPr>
              <a:t>G</a:t>
            </a:r>
            <a:r>
              <a:rPr lang="en-US" altLang="zh-CN" dirty="0">
                <a:ea typeface="宋体" panose="02010600030101010101" pitchFamily="2" charset="-122"/>
              </a:rPr>
              <a:t>(</a:t>
            </a:r>
            <a:r>
              <a:rPr lang="en-US" altLang="zh-CN" i="1" dirty="0">
                <a:ea typeface="宋体" panose="02010600030101010101" pitchFamily="2" charset="-122"/>
              </a:rPr>
              <a:t>s</a:t>
            </a:r>
            <a:r>
              <a:rPr lang="en-US" altLang="zh-CN" dirty="0">
                <a:ea typeface="宋体" panose="02010600030101010101" pitchFamily="2" charset="-122"/>
              </a:rPr>
              <a:t>) 		①UI</a:t>
            </a:r>
            <a:r>
              <a:rPr lang="zh-CN" altLang="en-US" dirty="0">
                <a:ea typeface="宋体" panose="02010600030101010101" pitchFamily="2" charset="-122"/>
              </a:rPr>
              <a:t>规则</a:t>
            </a:r>
            <a:endParaRPr lang="zh-CN" altLang="en-US" dirty="0">
              <a:ea typeface="宋体" panose="02010600030101010101" pitchFamily="2" charset="-122"/>
            </a:endParaRPr>
          </a:p>
          <a:p>
            <a:pPr marL="342900" lvl="0" indent="-342900" eaLnBrk="1" hangingPunct="1">
              <a:lnSpc>
                <a:spcPct val="120000"/>
              </a:lnSpc>
              <a:buNone/>
            </a:pPr>
            <a:r>
              <a:rPr lang="zh-CN" altLang="en-US" dirty="0">
                <a:ea typeface="宋体" panose="02010600030101010101" pitchFamily="2" charset="-122"/>
              </a:rPr>
              <a:t>   		③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s</a:t>
            </a:r>
            <a:r>
              <a:rPr lang="en-US" altLang="zh-CN" dirty="0">
                <a:ea typeface="宋体" panose="02010600030101010101" pitchFamily="2" charset="-122"/>
              </a:rPr>
              <a:t>)			 	</a:t>
            </a:r>
            <a:r>
              <a:rPr lang="zh-CN" altLang="en-US" dirty="0">
                <a:ea typeface="宋体" panose="02010600030101010101" pitchFamily="2" charset="-122"/>
              </a:rPr>
              <a:t>前提引入</a:t>
            </a:r>
            <a:endParaRPr lang="zh-CN" altLang="en-US" dirty="0">
              <a:ea typeface="宋体" panose="02010600030101010101" pitchFamily="2" charset="-122"/>
            </a:endParaRPr>
          </a:p>
          <a:p>
            <a:pPr marL="342900" lvl="0" indent="-342900" eaLnBrk="1" hangingPunct="1">
              <a:lnSpc>
                <a:spcPct val="120000"/>
              </a:lnSpc>
              <a:buNone/>
            </a:pPr>
            <a:r>
              <a:rPr lang="zh-CN" altLang="en-US" dirty="0">
                <a:ea typeface="宋体" panose="02010600030101010101" pitchFamily="2" charset="-122"/>
              </a:rPr>
              <a:t>   		④ </a:t>
            </a:r>
            <a:r>
              <a:rPr lang="en-US" altLang="zh-CN" i="1" dirty="0">
                <a:ea typeface="宋体" panose="02010600030101010101" pitchFamily="2" charset="-122"/>
              </a:rPr>
              <a:t>G</a:t>
            </a:r>
            <a:r>
              <a:rPr lang="en-US" altLang="zh-CN" dirty="0">
                <a:ea typeface="宋体" panose="02010600030101010101" pitchFamily="2" charset="-122"/>
              </a:rPr>
              <a:t>(</a:t>
            </a:r>
            <a:r>
              <a:rPr lang="en-US" altLang="zh-CN" i="1" dirty="0">
                <a:ea typeface="宋体" panose="02010600030101010101" pitchFamily="2" charset="-122"/>
              </a:rPr>
              <a:t>s</a:t>
            </a:r>
            <a:r>
              <a:rPr lang="en-US" altLang="zh-CN" dirty="0">
                <a:ea typeface="宋体" panose="02010600030101010101" pitchFamily="2" charset="-122"/>
              </a:rPr>
              <a:t>) 		     	②③</a:t>
            </a:r>
            <a:r>
              <a:rPr lang="zh-CN" altLang="en-US" dirty="0">
                <a:ea typeface="宋体" panose="02010600030101010101" pitchFamily="2" charset="-122"/>
              </a:rPr>
              <a:t>假言推理</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3">
                                            <p:txEl>
                                              <p:charRg st="0" end="11"/>
                                            </p:txEl>
                                          </p:spTgt>
                                        </p:tgtEl>
                                        <p:attrNameLst>
                                          <p:attrName>style.visibility</p:attrName>
                                        </p:attrNameLst>
                                      </p:cBhvr>
                                      <p:to>
                                        <p:strVal val="visible"/>
                                      </p:to>
                                    </p:set>
                                    <p:animEffect transition="in" filter="wipe(left)">
                                      <p:cBhvr>
                                        <p:cTn id="7" dur="500"/>
                                        <p:tgtEl>
                                          <p:spTgt spid="186373">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6373">
                                            <p:txEl>
                                              <p:charRg st="11" end="50"/>
                                            </p:txEl>
                                          </p:spTgt>
                                        </p:tgtEl>
                                        <p:attrNameLst>
                                          <p:attrName>style.visibility</p:attrName>
                                        </p:attrNameLst>
                                      </p:cBhvr>
                                      <p:to>
                                        <p:strVal val="visible"/>
                                      </p:to>
                                    </p:set>
                                    <p:animEffect transition="in" filter="wipe(left)">
                                      <p:cBhvr>
                                        <p:cTn id="12" dur="500"/>
                                        <p:tgtEl>
                                          <p:spTgt spid="186373">
                                            <p:txEl>
                                              <p:charRg st="1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6373">
                                            <p:txEl>
                                              <p:charRg st="50" end="78"/>
                                            </p:txEl>
                                          </p:spTgt>
                                        </p:tgtEl>
                                        <p:attrNameLst>
                                          <p:attrName>style.visibility</p:attrName>
                                        </p:attrNameLst>
                                      </p:cBhvr>
                                      <p:to>
                                        <p:strVal val="visible"/>
                                      </p:to>
                                    </p:set>
                                    <p:animEffect transition="in" filter="wipe(left)">
                                      <p:cBhvr>
                                        <p:cTn id="17" dur="500"/>
                                        <p:tgtEl>
                                          <p:spTgt spid="186373">
                                            <p:txEl>
                                              <p:charRg st="50"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6373">
                                            <p:txEl>
                                              <p:charRg st="78" end="92"/>
                                            </p:txEl>
                                          </p:spTgt>
                                        </p:tgtEl>
                                        <p:attrNameLst>
                                          <p:attrName>style.visibility</p:attrName>
                                        </p:attrNameLst>
                                      </p:cBhvr>
                                      <p:to>
                                        <p:strVal val="visible"/>
                                      </p:to>
                                    </p:set>
                                    <p:animEffect transition="in" filter="wipe(left)">
                                      <p:cBhvr>
                                        <p:cTn id="22" dur="500"/>
                                        <p:tgtEl>
                                          <p:spTgt spid="186373">
                                            <p:txEl>
                                              <p:charRg st="78"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6373">
                                            <p:txEl>
                                              <p:charRg st="92" end="117"/>
                                            </p:txEl>
                                          </p:spTgt>
                                        </p:tgtEl>
                                        <p:attrNameLst>
                                          <p:attrName>style.visibility</p:attrName>
                                        </p:attrNameLst>
                                      </p:cBhvr>
                                      <p:to>
                                        <p:strVal val="visible"/>
                                      </p:to>
                                    </p:set>
                                    <p:animEffect transition="in" filter="wipe(left)">
                                      <p:cBhvr>
                                        <p:cTn id="27" dur="500"/>
                                        <p:tgtEl>
                                          <p:spTgt spid="186373">
                                            <p:txEl>
                                              <p:charRg st="92" end="1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6373">
                                            <p:txEl>
                                              <p:charRg st="117" end="142"/>
                                            </p:txEl>
                                          </p:spTgt>
                                        </p:tgtEl>
                                        <p:attrNameLst>
                                          <p:attrName>style.visibility</p:attrName>
                                        </p:attrNameLst>
                                      </p:cBhvr>
                                      <p:to>
                                        <p:strVal val="visible"/>
                                      </p:to>
                                    </p:set>
                                    <p:animEffect transition="in" filter="wipe(left)">
                                      <p:cBhvr>
                                        <p:cTn id="32" dur="500"/>
                                        <p:tgtEl>
                                          <p:spTgt spid="186373">
                                            <p:txEl>
                                              <p:charRg st="117" end="1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6373">
                                            <p:txEl>
                                              <p:charRg st="142" end="163"/>
                                            </p:txEl>
                                          </p:spTgt>
                                        </p:tgtEl>
                                        <p:attrNameLst>
                                          <p:attrName>style.visibility</p:attrName>
                                        </p:attrNameLst>
                                      </p:cBhvr>
                                      <p:to>
                                        <p:strVal val="visible"/>
                                      </p:to>
                                    </p:set>
                                    <p:animEffect transition="in" filter="wipe(left)">
                                      <p:cBhvr>
                                        <p:cTn id="37" dur="500"/>
                                        <p:tgtEl>
                                          <p:spTgt spid="186373">
                                            <p:txEl>
                                              <p:charRg st="142" end="16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6373">
                                            <p:txEl>
                                              <p:charRg st="163" end="190"/>
                                            </p:txEl>
                                          </p:spTgt>
                                        </p:tgtEl>
                                        <p:attrNameLst>
                                          <p:attrName>style.visibility</p:attrName>
                                        </p:attrNameLst>
                                      </p:cBhvr>
                                      <p:to>
                                        <p:strVal val="visible"/>
                                      </p:to>
                                    </p:set>
                                    <p:animEffect transition="in" filter="wipe(left)">
                                      <p:cBhvr>
                                        <p:cTn id="42" dur="500"/>
                                        <p:tgtEl>
                                          <p:spTgt spid="186373">
                                            <p:txEl>
                                              <p:charRg st="16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5.9</a:t>
            </a:r>
            <a:endParaRPr lang="zh-CN" altLang="en-US" dirty="0"/>
          </a:p>
        </p:txBody>
      </p:sp>
      <p:sp>
        <p:nvSpPr>
          <p:cNvPr id="48131" name="Rectangle 3"/>
          <p:cNvSpPr>
            <a:spLocks noGrp="1"/>
          </p:cNvSpPr>
          <p:nvPr>
            <p:ph idx="1"/>
          </p:nvPr>
        </p:nvSpPr>
        <p:spPr>
          <a:xfrm>
            <a:off x="457200" y="1143000"/>
            <a:ext cx="8229600" cy="2709863"/>
          </a:xfrm>
          <a:solidFill>
            <a:srgbClr val="CCFFCC">
              <a:alpha val="100000"/>
            </a:srgbClr>
          </a:solidFill>
          <a:ln w="28575">
            <a:solidFill>
              <a:srgbClr val="0000FF">
                <a:alpha val="100000"/>
              </a:srgbClr>
            </a:solidFill>
            <a:miter lim="800000"/>
          </a:ln>
        </p:spPr>
        <p:txBody>
          <a:bodyPr vert="horz" wrap="square" lIns="91440" tIns="45720" rIns="91440" bIns="45720" anchor="t"/>
          <a:p>
            <a:pPr eaLnBrk="1" hangingPunct="1">
              <a:buNone/>
            </a:pPr>
            <a:r>
              <a:rPr lang="zh-CN" altLang="en-US" dirty="0">
                <a:ea typeface="宋体" panose="02010600030101010101" pitchFamily="2" charset="-122"/>
              </a:rPr>
              <a:t>	设个体域为实数集合，</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y</a:t>
            </a:r>
            <a:r>
              <a:rPr lang="en-US" altLang="zh-CN" dirty="0">
                <a:ea typeface="宋体" panose="02010600030101010101" pitchFamily="2" charset="-122"/>
              </a:rPr>
              <a:t>) </a:t>
            </a:r>
            <a:r>
              <a:rPr lang="zh-CN" altLang="en-US" dirty="0">
                <a:ea typeface="宋体" panose="02010600030101010101" pitchFamily="2" charset="-122"/>
              </a:rPr>
              <a:t>为 </a:t>
            </a:r>
            <a:r>
              <a:rPr lang="en-US" altLang="zh-CN" i="1" dirty="0">
                <a:ea typeface="宋体" panose="02010600030101010101" pitchFamily="2" charset="-122"/>
              </a:rPr>
              <a:t>x</a:t>
            </a:r>
            <a:r>
              <a:rPr lang="en-US" altLang="zh-CN" dirty="0">
                <a:ea typeface="宋体" panose="02010600030101010101" pitchFamily="2" charset="-122"/>
              </a:rPr>
              <a:t>&gt;</a:t>
            </a:r>
            <a:r>
              <a:rPr lang="en-US" altLang="zh-CN" i="1" dirty="0">
                <a:ea typeface="宋体" panose="02010600030101010101" pitchFamily="2" charset="-122"/>
              </a:rPr>
              <a:t>y</a:t>
            </a:r>
            <a:r>
              <a:rPr lang="zh-CN" altLang="en-US" dirty="0">
                <a:ea typeface="宋体" panose="02010600030101010101" pitchFamily="2" charset="-122"/>
              </a:rPr>
              <a:t>。指出在推理系统</a:t>
            </a:r>
            <a:r>
              <a:rPr lang="en-US" altLang="zh-CN" dirty="0">
                <a:ea typeface="宋体" panose="02010600030101010101" pitchFamily="2" charset="-122"/>
              </a:rPr>
              <a:t>F</a:t>
            </a:r>
            <a:r>
              <a:rPr lang="zh-CN" altLang="en-US" dirty="0">
                <a:ea typeface="宋体" panose="02010600030101010101" pitchFamily="2" charset="-122"/>
              </a:rPr>
              <a:t>中，以 </a:t>
            </a:r>
            <a:r>
              <a:rPr lang="zh-CN" altLang="en-US" dirty="0">
                <a:solidFill>
                  <a:schemeClr val="tx2"/>
                </a:solidFill>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y</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y</a:t>
            </a:r>
            <a:r>
              <a:rPr lang="en-US" altLang="zh-CN" dirty="0">
                <a:ea typeface="宋体" panose="02010600030101010101" pitchFamily="2" charset="-122"/>
              </a:rPr>
              <a:t>) (</a:t>
            </a:r>
            <a:r>
              <a:rPr lang="zh-CN" altLang="en-US" dirty="0">
                <a:ea typeface="宋体" panose="02010600030101010101" pitchFamily="2" charset="-122"/>
              </a:rPr>
              <a:t>真命题</a:t>
            </a:r>
            <a:r>
              <a:rPr lang="en-US" altLang="zh-CN" dirty="0">
                <a:ea typeface="宋体" panose="02010600030101010101" pitchFamily="2" charset="-122"/>
              </a:rPr>
              <a:t>)</a:t>
            </a:r>
            <a:r>
              <a:rPr lang="zh-CN" altLang="en-US" dirty="0">
                <a:ea typeface="宋体" panose="02010600030101010101" pitchFamily="2" charset="-122"/>
              </a:rPr>
              <a:t>为前提，推出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c</a:t>
            </a:r>
            <a:r>
              <a:rPr lang="en-US" altLang="zh-CN" dirty="0">
                <a:ea typeface="宋体" panose="02010600030101010101" pitchFamily="2" charset="-122"/>
              </a:rPr>
              <a:t>) (</a:t>
            </a:r>
            <a:r>
              <a:rPr lang="zh-CN" altLang="en-US" dirty="0">
                <a:ea typeface="宋体" panose="02010600030101010101" pitchFamily="2" charset="-122"/>
              </a:rPr>
              <a:t>假命题</a:t>
            </a:r>
            <a:r>
              <a:rPr lang="en-US" altLang="zh-CN" dirty="0">
                <a:ea typeface="宋体" panose="02010600030101010101" pitchFamily="2" charset="-122"/>
              </a:rPr>
              <a:t>)</a:t>
            </a:r>
            <a:r>
              <a:rPr lang="zh-CN" altLang="en-US" dirty="0">
                <a:ea typeface="宋体" panose="02010600030101010101" pitchFamily="2" charset="-122"/>
              </a:rPr>
              <a:t>的下述推理证明中的错误。</a:t>
            </a:r>
            <a:br>
              <a:rPr lang="zh-CN" altLang="en-US" dirty="0">
                <a:ea typeface="宋体" panose="02010600030101010101" pitchFamily="2" charset="-122"/>
              </a:rPr>
            </a:br>
            <a:r>
              <a:rPr lang="zh-CN" altLang="en-US" dirty="0">
                <a:ea typeface="宋体" panose="02010600030101010101" pitchFamily="2" charset="-122"/>
              </a:rPr>
              <a:t>①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y</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y</a:t>
            </a:r>
            <a:r>
              <a:rPr lang="en-US" altLang="zh-CN" dirty="0">
                <a:ea typeface="宋体" panose="02010600030101010101" pitchFamily="2" charset="-122"/>
              </a:rPr>
              <a:t>) 		</a:t>
            </a:r>
            <a:r>
              <a:rPr lang="zh-CN" altLang="en-US" dirty="0">
                <a:ea typeface="宋体" panose="02010600030101010101" pitchFamily="2" charset="-122"/>
              </a:rPr>
              <a:t>前提引入 </a:t>
            </a:r>
            <a:br>
              <a:rPr lang="zh-CN" altLang="en-US" dirty="0">
                <a:ea typeface="宋体" panose="02010600030101010101" pitchFamily="2" charset="-122"/>
              </a:rPr>
            </a:br>
            <a:r>
              <a:rPr lang="zh-CN" altLang="en-US" dirty="0">
                <a:ea typeface="宋体" panose="02010600030101010101" pitchFamily="2" charset="-122"/>
              </a:rPr>
              <a:t>②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y</a:t>
            </a:r>
            <a:r>
              <a:rPr lang="en-US" altLang="zh-CN" dirty="0">
                <a:ea typeface="宋体" panose="02010600030101010101" pitchFamily="2" charset="-122"/>
              </a:rPr>
              <a:t>F(</a:t>
            </a:r>
            <a:r>
              <a:rPr lang="en-US" altLang="zh-CN" i="1" dirty="0">
                <a:ea typeface="宋体" panose="02010600030101010101" pitchFamily="2" charset="-122"/>
              </a:rPr>
              <a:t>z</a:t>
            </a:r>
            <a:r>
              <a:rPr lang="en-US" altLang="zh-CN" dirty="0">
                <a:ea typeface="宋体" panose="02010600030101010101" pitchFamily="2" charset="-122"/>
              </a:rPr>
              <a:t>,</a:t>
            </a:r>
            <a:r>
              <a:rPr lang="en-US" altLang="zh-CN" i="1" dirty="0">
                <a:ea typeface="宋体" panose="02010600030101010101" pitchFamily="2" charset="-122"/>
              </a:rPr>
              <a:t>y</a:t>
            </a:r>
            <a:r>
              <a:rPr lang="en-US" altLang="zh-CN" dirty="0">
                <a:ea typeface="宋体" panose="02010600030101010101" pitchFamily="2" charset="-122"/>
              </a:rPr>
              <a:t>)    		①UI</a:t>
            </a:r>
            <a:r>
              <a:rPr lang="zh-CN" altLang="en-US" dirty="0">
                <a:ea typeface="宋体" panose="02010600030101010101" pitchFamily="2" charset="-122"/>
              </a:rPr>
              <a:t>规则 </a:t>
            </a:r>
            <a:br>
              <a:rPr lang="zh-CN" altLang="en-US" dirty="0">
                <a:ea typeface="宋体" panose="02010600030101010101" pitchFamily="2" charset="-122"/>
              </a:rPr>
            </a:br>
            <a:r>
              <a:rPr lang="zh-CN" altLang="en-US" dirty="0">
                <a:ea typeface="宋体" panose="02010600030101010101" pitchFamily="2" charset="-122"/>
              </a:rPr>
              <a:t>③ </a:t>
            </a:r>
            <a:r>
              <a:rPr lang="en-US" altLang="zh-CN" dirty="0">
                <a:ea typeface="宋体" panose="02010600030101010101" pitchFamily="2" charset="-122"/>
              </a:rPr>
              <a:t>F(</a:t>
            </a:r>
            <a:r>
              <a:rPr lang="en-US" altLang="zh-CN" i="1" dirty="0">
                <a:ea typeface="宋体" panose="02010600030101010101" pitchFamily="2" charset="-122"/>
              </a:rPr>
              <a:t>z</a:t>
            </a:r>
            <a:r>
              <a:rPr lang="en-US" altLang="zh-CN" dirty="0">
                <a:ea typeface="宋体" panose="02010600030101010101" pitchFamily="2" charset="-122"/>
              </a:rPr>
              <a:t>,</a:t>
            </a:r>
            <a:r>
              <a:rPr lang="en-US" altLang="zh-CN" i="1" dirty="0">
                <a:ea typeface="宋体" panose="02010600030101010101" pitchFamily="2" charset="-122"/>
              </a:rPr>
              <a:t>c</a:t>
            </a:r>
            <a:r>
              <a:rPr lang="en-US" altLang="zh-CN" dirty="0">
                <a:ea typeface="宋体" panose="02010600030101010101" pitchFamily="2" charset="-122"/>
              </a:rPr>
              <a:t>)       		②EI</a:t>
            </a:r>
            <a:r>
              <a:rPr lang="zh-CN" altLang="en-US" dirty="0">
                <a:ea typeface="宋体" panose="02010600030101010101" pitchFamily="2" charset="-122"/>
              </a:rPr>
              <a:t>规则 </a:t>
            </a:r>
            <a:br>
              <a:rPr lang="zh-CN" altLang="en-US" dirty="0">
                <a:ea typeface="宋体" panose="02010600030101010101" pitchFamily="2" charset="-122"/>
              </a:rPr>
            </a:br>
            <a:r>
              <a:rPr lang="zh-CN" altLang="en-US" dirty="0">
                <a:ea typeface="宋体" panose="02010600030101010101" pitchFamily="2" charset="-122"/>
              </a:rPr>
              <a:t>④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c</a:t>
            </a:r>
            <a:r>
              <a:rPr lang="en-US" altLang="zh-CN" dirty="0">
                <a:ea typeface="宋体" panose="02010600030101010101" pitchFamily="2" charset="-122"/>
              </a:rPr>
              <a:t>)    		③UG</a:t>
            </a:r>
            <a:r>
              <a:rPr lang="zh-CN" altLang="en-US" dirty="0">
                <a:ea typeface="宋体" panose="02010600030101010101" pitchFamily="2" charset="-122"/>
              </a:rPr>
              <a:t>规则</a:t>
            </a:r>
            <a:endParaRPr lang="zh-CN" altLang="en-US" dirty="0">
              <a:ea typeface="宋体" panose="02010600030101010101" pitchFamily="2" charset="-122"/>
            </a:endParaRPr>
          </a:p>
        </p:txBody>
      </p:sp>
      <p:sp>
        <p:nvSpPr>
          <p:cNvPr id="187396" name="Rectangle 4"/>
          <p:cNvSpPr/>
          <p:nvPr/>
        </p:nvSpPr>
        <p:spPr>
          <a:xfrm>
            <a:off x="533400" y="4038600"/>
            <a:ext cx="8077200" cy="26479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eaLnBrk="1" hangingPunct="1">
              <a:spcBef>
                <a:spcPct val="0"/>
              </a:spcBef>
              <a:buClrTx/>
              <a:buNone/>
            </a:pPr>
            <a:r>
              <a:rPr lang="zh-CN" altLang="en-US" dirty="0">
                <a:ea typeface="宋体" panose="02010600030101010101" pitchFamily="2" charset="-122"/>
              </a:rPr>
              <a:t>由于</a:t>
            </a:r>
            <a:r>
              <a:rPr lang="en-US" altLang="zh-CN" i="1" dirty="0">
                <a:ea typeface="宋体" panose="02010600030101010101" pitchFamily="2" charset="-122"/>
              </a:rPr>
              <a:t>c</a:t>
            </a:r>
            <a:r>
              <a:rPr lang="zh-CN" altLang="en-US" dirty="0">
                <a:ea typeface="宋体" panose="02010600030101010101" pitchFamily="2" charset="-122"/>
              </a:rPr>
              <a:t>为特定的个体常项，所以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c</a:t>
            </a:r>
            <a:r>
              <a:rPr lang="en-US" altLang="zh-CN" dirty="0">
                <a:ea typeface="宋体" panose="02010600030101010101" pitchFamily="2" charset="-122"/>
              </a:rPr>
              <a:t>) (</a:t>
            </a:r>
            <a:r>
              <a:rPr lang="zh-CN" altLang="en-US" dirty="0">
                <a:ea typeface="宋体" panose="02010600030101010101" pitchFamily="2" charset="-122"/>
              </a:rPr>
              <a:t>即为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x</a:t>
            </a:r>
            <a:r>
              <a:rPr lang="en-US" altLang="zh-CN" dirty="0">
                <a:ea typeface="宋体" panose="02010600030101010101" pitchFamily="2" charset="-122"/>
              </a:rPr>
              <a:t>&gt;c)) </a:t>
            </a:r>
            <a:r>
              <a:rPr lang="zh-CN" altLang="en-US" dirty="0">
                <a:ea typeface="宋体" panose="02010600030101010101" pitchFamily="2" charset="-122"/>
              </a:rPr>
              <a:t>为假命题。如果按</a:t>
            </a:r>
            <a:r>
              <a:rPr lang="en-US" altLang="zh-CN" dirty="0">
                <a:ea typeface="宋体" panose="02010600030101010101" pitchFamily="2" charset="-122"/>
              </a:rPr>
              <a:t>F</a:t>
            </a:r>
            <a:r>
              <a:rPr lang="zh-CN" altLang="en-US" dirty="0">
                <a:ea typeface="宋体" panose="02010600030101010101" pitchFamily="2" charset="-122"/>
              </a:rPr>
              <a:t>中推理规则进行推理，不会从真命题推出假命题。</a:t>
            </a:r>
            <a:endParaRPr lang="zh-CN" altLang="en-US" dirty="0">
              <a:ea typeface="宋体" panose="02010600030101010101" pitchFamily="2" charset="-122"/>
            </a:endParaRPr>
          </a:p>
          <a:p>
            <a:pPr marL="0" lvl="0" indent="0" eaLnBrk="1" hangingPunct="1">
              <a:spcBef>
                <a:spcPct val="0"/>
              </a:spcBef>
              <a:buClrTx/>
              <a:buNone/>
            </a:pPr>
            <a:r>
              <a:rPr lang="zh-CN" altLang="en-US" dirty="0">
                <a:ea typeface="宋体" panose="02010600030101010101" pitchFamily="2" charset="-122"/>
              </a:rPr>
              <a:t>在以上推理证明中，第三步错了，由于 </a:t>
            </a:r>
            <a:r>
              <a:rPr lang="en-US" altLang="zh-CN" dirty="0">
                <a:ea typeface="宋体" panose="02010600030101010101" pitchFamily="2" charset="-122"/>
              </a:rPr>
              <a:t>F(</a:t>
            </a:r>
            <a:r>
              <a:rPr lang="en-US" altLang="zh-CN" i="1" dirty="0">
                <a:ea typeface="宋体" panose="02010600030101010101" pitchFamily="2" charset="-122"/>
              </a:rPr>
              <a:t>z</a:t>
            </a:r>
            <a:r>
              <a:rPr lang="en-US" altLang="zh-CN" dirty="0">
                <a:ea typeface="宋体" panose="02010600030101010101" pitchFamily="2" charset="-122"/>
              </a:rPr>
              <a:t>,</a:t>
            </a:r>
            <a:r>
              <a:rPr lang="en-US" altLang="zh-CN" i="1" dirty="0">
                <a:ea typeface="宋体" panose="02010600030101010101" pitchFamily="2" charset="-122"/>
              </a:rPr>
              <a:t>y</a:t>
            </a:r>
            <a:r>
              <a:rPr lang="en-US" altLang="zh-CN" dirty="0">
                <a:ea typeface="宋体" panose="02010600030101010101" pitchFamily="2" charset="-122"/>
              </a:rPr>
              <a:t>) </a:t>
            </a:r>
            <a:r>
              <a:rPr lang="zh-CN" altLang="en-US" dirty="0">
                <a:ea typeface="宋体" panose="02010600030101010101" pitchFamily="2" charset="-122"/>
              </a:rPr>
              <a:t>中除有自由出现的 </a:t>
            </a:r>
            <a:r>
              <a:rPr lang="en-US" altLang="zh-CN" i="1" dirty="0">
                <a:ea typeface="宋体" panose="02010600030101010101" pitchFamily="2" charset="-122"/>
              </a:rPr>
              <a:t>y</a:t>
            </a:r>
            <a:r>
              <a:rPr lang="zh-CN" altLang="en-US" dirty="0">
                <a:ea typeface="宋体" panose="02010600030101010101" pitchFamily="2" charset="-122"/>
              </a:rPr>
              <a:t>，</a:t>
            </a:r>
            <a:r>
              <a:rPr lang="zh-CN" altLang="en-US" dirty="0">
                <a:solidFill>
                  <a:srgbClr val="FF0000"/>
                </a:solidFill>
                <a:ea typeface="宋体" panose="02010600030101010101" pitchFamily="2" charset="-122"/>
              </a:rPr>
              <a:t>还有自由出现的 </a:t>
            </a:r>
            <a:r>
              <a:rPr lang="en-US" altLang="zh-CN" i="1" dirty="0">
                <a:solidFill>
                  <a:srgbClr val="FF0000"/>
                </a:solidFill>
                <a:ea typeface="宋体" panose="02010600030101010101" pitchFamily="2" charset="-122"/>
              </a:rPr>
              <a:t>z</a:t>
            </a:r>
            <a:r>
              <a:rPr lang="zh-CN" altLang="en-US" dirty="0">
                <a:ea typeface="宋体" panose="02010600030101010101" pitchFamily="2" charset="-122"/>
              </a:rPr>
              <a:t>，按 </a:t>
            </a:r>
            <a:r>
              <a:rPr lang="en-US" altLang="zh-CN" dirty="0">
                <a:ea typeface="宋体" panose="02010600030101010101" pitchFamily="2" charset="-122"/>
              </a:rPr>
              <a:t>EI </a:t>
            </a:r>
            <a:r>
              <a:rPr lang="zh-CN" altLang="en-US" dirty="0">
                <a:ea typeface="宋体" panose="02010600030101010101" pitchFamily="2" charset="-122"/>
              </a:rPr>
              <a:t>规则应该满足的条件</a:t>
            </a:r>
            <a:r>
              <a:rPr lang="en-US" altLang="zh-CN" dirty="0">
                <a:ea typeface="宋体" panose="02010600030101010101" pitchFamily="2" charset="-122"/>
              </a:rPr>
              <a:t>(3)</a:t>
            </a:r>
            <a:r>
              <a:rPr lang="zh-CN" altLang="en-US" dirty="0">
                <a:ea typeface="宋体" panose="02010600030101010101" pitchFamily="2" charset="-122"/>
              </a:rPr>
              <a:t>，此处不能用</a:t>
            </a:r>
            <a:r>
              <a:rPr lang="en-US" altLang="zh-CN" dirty="0">
                <a:ea typeface="宋体" panose="02010600030101010101" pitchFamily="2" charset="-122"/>
              </a:rPr>
              <a:t>EI</a:t>
            </a:r>
            <a:r>
              <a:rPr lang="zh-CN" altLang="en-US" dirty="0">
                <a:ea typeface="宋体" panose="02010600030101010101" pitchFamily="2" charset="-122"/>
              </a:rPr>
              <a:t>规则。用了 </a:t>
            </a:r>
            <a:r>
              <a:rPr lang="en-US" altLang="zh-CN" dirty="0">
                <a:ea typeface="宋体" panose="02010600030101010101" pitchFamily="2" charset="-122"/>
              </a:rPr>
              <a:t>EI </a:t>
            </a:r>
            <a:r>
              <a:rPr lang="zh-CN" altLang="en-US" dirty="0">
                <a:ea typeface="宋体" panose="02010600030101010101" pitchFamily="2" charset="-122"/>
              </a:rPr>
              <a:t>规则，导致了从真命题推出假命题的错误。</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396">
                                            <p:txEl>
                                              <p:charRg st="0" end="69"/>
                                            </p:txEl>
                                          </p:spTgt>
                                        </p:tgtEl>
                                        <p:attrNameLst>
                                          <p:attrName>style.visibility</p:attrName>
                                        </p:attrNameLst>
                                      </p:cBhvr>
                                      <p:to>
                                        <p:strVal val="visible"/>
                                      </p:to>
                                    </p:set>
                                    <p:animEffect transition="in" filter="wipe(up)">
                                      <p:cBhvr>
                                        <p:cTn id="7" dur="500"/>
                                        <p:tgtEl>
                                          <p:spTgt spid="187396">
                                            <p:txEl>
                                              <p:charRg st="0" end="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7396">
                                            <p:txEl>
                                              <p:charRg st="69" end="169"/>
                                            </p:txEl>
                                          </p:spTgt>
                                        </p:tgtEl>
                                        <p:attrNameLst>
                                          <p:attrName>style.visibility</p:attrName>
                                        </p:attrNameLst>
                                      </p:cBhvr>
                                      <p:to>
                                        <p:strVal val="visible"/>
                                      </p:to>
                                    </p:set>
                                    <p:animEffect transition="in" filter="wipe(up)">
                                      <p:cBhvr>
                                        <p:cTn id="12" dur="500"/>
                                        <p:tgtEl>
                                          <p:spTgt spid="187396">
                                            <p:txEl>
                                              <p:charRg st="69"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5.10</a:t>
            </a:r>
            <a:endParaRPr lang="zh-CN" altLang="en-US" dirty="0"/>
          </a:p>
        </p:txBody>
      </p:sp>
      <p:sp>
        <p:nvSpPr>
          <p:cNvPr id="49155" name="Rectangle 4"/>
          <p:cNvSpPr>
            <a:spLocks noGrp="1"/>
          </p:cNvSpPr>
          <p:nvPr>
            <p:ph idx="1"/>
          </p:nvPr>
        </p:nvSpPr>
        <p:spPr>
          <a:xfrm>
            <a:off x="304800" y="990600"/>
            <a:ext cx="8534400" cy="1295400"/>
          </a:xfrm>
          <a:solidFill>
            <a:srgbClr val="CCFFCC">
              <a:alpha val="100000"/>
            </a:srgbClr>
          </a:solidFill>
          <a:ln w="28575">
            <a:solidFill>
              <a:srgbClr val="0000FF">
                <a:alpha val="100000"/>
              </a:srgbClr>
            </a:solidFill>
            <a:miter lim="800000"/>
          </a:ln>
        </p:spPr>
        <p:txBody>
          <a:bodyPr vert="horz" wrap="square" lIns="91440" tIns="45720" rIns="91440" bIns="45720" anchor="t"/>
          <a:p>
            <a:pPr eaLnBrk="1" hangingPunct="1">
              <a:buNone/>
            </a:pPr>
            <a:r>
              <a:rPr lang="zh-CN" altLang="en-US" dirty="0"/>
              <a:t>	在自然推理系统中，构造下面推理的证明</a:t>
            </a:r>
            <a:br>
              <a:rPr lang="zh-CN" altLang="en-US" dirty="0"/>
            </a:br>
            <a:r>
              <a:rPr lang="zh-CN" altLang="en-US" dirty="0"/>
              <a:t>任何自然数都是整数；存在着自然数。所以存在着整数。</a:t>
            </a:r>
            <a:br>
              <a:rPr lang="zh-CN" altLang="en-US" dirty="0"/>
            </a:br>
            <a:r>
              <a:rPr lang="zh-CN" altLang="en-US" dirty="0"/>
              <a:t>个体域为实数集合</a:t>
            </a:r>
            <a:r>
              <a:rPr lang="en-US" altLang="zh-CN" dirty="0"/>
              <a:t>R</a:t>
            </a:r>
            <a:r>
              <a:rPr lang="zh-CN" altLang="en-US" dirty="0"/>
              <a:t>。</a:t>
            </a:r>
            <a:endParaRPr lang="zh-CN" altLang="en-US" dirty="0"/>
          </a:p>
        </p:txBody>
      </p:sp>
      <p:sp>
        <p:nvSpPr>
          <p:cNvPr id="188421" name="Rectangle 5"/>
          <p:cNvSpPr/>
          <p:nvPr/>
        </p:nvSpPr>
        <p:spPr>
          <a:xfrm>
            <a:off x="304800" y="2438400"/>
            <a:ext cx="8534400" cy="4191000"/>
          </a:xfrm>
          <a:prstGeom prst="rect">
            <a:avLst/>
          </a:prstGeom>
          <a:noFill/>
          <a:ln w="9525">
            <a:noFill/>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eaLnBrk="1" hangingPunct="1">
              <a:lnSpc>
                <a:spcPct val="80000"/>
              </a:lnSpc>
              <a:buNone/>
            </a:pPr>
            <a:r>
              <a:rPr lang="zh-CN" altLang="en-US" dirty="0"/>
              <a:t>先将原子命题符号化。</a:t>
            </a:r>
            <a:endParaRPr lang="zh-CN" altLang="en-US" dirty="0"/>
          </a:p>
          <a:p>
            <a:pPr marL="342900" lvl="0" indent="-342900" eaLnBrk="1" hangingPunct="1">
              <a:lnSpc>
                <a:spcPct val="80000"/>
              </a:lnSpc>
              <a:buNone/>
            </a:pPr>
            <a:r>
              <a:rPr lang="zh-CN" altLang="en-US" dirty="0"/>
              <a:t>设 </a:t>
            </a:r>
            <a:r>
              <a:rPr lang="en-US" altLang="zh-CN" dirty="0"/>
              <a:t>F(</a:t>
            </a:r>
            <a:r>
              <a:rPr lang="en-US" altLang="zh-CN" i="1" dirty="0"/>
              <a:t>x</a:t>
            </a:r>
            <a:r>
              <a:rPr lang="en-US" altLang="zh-CN" dirty="0"/>
              <a:t>): </a:t>
            </a:r>
            <a:r>
              <a:rPr lang="en-US" altLang="zh-CN" i="1" dirty="0"/>
              <a:t>x</a:t>
            </a:r>
            <a:r>
              <a:rPr lang="zh-CN" altLang="en-US" dirty="0"/>
              <a:t>为自然数，</a:t>
            </a:r>
            <a:r>
              <a:rPr lang="en-US" altLang="zh-CN" dirty="0"/>
              <a:t>G(</a:t>
            </a:r>
            <a:r>
              <a:rPr lang="en-US" altLang="zh-CN" i="1" dirty="0"/>
              <a:t>x</a:t>
            </a:r>
            <a:r>
              <a:rPr lang="en-US" altLang="zh-CN" dirty="0"/>
              <a:t>): </a:t>
            </a:r>
            <a:r>
              <a:rPr lang="en-US" altLang="zh-CN" i="1" dirty="0"/>
              <a:t>x</a:t>
            </a:r>
            <a:r>
              <a:rPr lang="zh-CN" altLang="en-US" dirty="0"/>
              <a:t>为整数。</a:t>
            </a:r>
            <a:endParaRPr lang="zh-CN" altLang="en-US" dirty="0"/>
          </a:p>
          <a:p>
            <a:pPr marL="342900" lvl="0" indent="-342900" eaLnBrk="1" hangingPunct="1">
              <a:lnSpc>
                <a:spcPct val="80000"/>
              </a:lnSpc>
              <a:buNone/>
            </a:pPr>
            <a:r>
              <a:rPr lang="zh-CN" altLang="en-US" dirty="0"/>
              <a:t>前提：</a:t>
            </a:r>
            <a:r>
              <a:rPr lang="zh-CN" altLang="en-US" dirty="0">
                <a:sym typeface="Symbol" panose="05050102010706020507" pitchFamily="18" charset="2"/>
              </a:rPr>
              <a:t></a:t>
            </a:r>
            <a:r>
              <a:rPr lang="en-US" altLang="zh-CN" i="1" dirty="0"/>
              <a:t>x </a:t>
            </a:r>
            <a:r>
              <a:rPr lang="en-US" altLang="zh-CN" dirty="0"/>
              <a:t>(F(</a:t>
            </a:r>
            <a:r>
              <a:rPr lang="en-US" altLang="zh-CN" i="1" dirty="0"/>
              <a:t>x</a:t>
            </a:r>
            <a:r>
              <a:rPr lang="en-US" altLang="zh-CN" dirty="0"/>
              <a:t>)→G(</a:t>
            </a:r>
            <a:r>
              <a:rPr lang="en-US" altLang="zh-CN" i="1" dirty="0"/>
              <a:t>x</a:t>
            </a:r>
            <a:r>
              <a:rPr lang="en-US" altLang="zh-CN" dirty="0"/>
              <a:t>) ),  </a:t>
            </a:r>
            <a:r>
              <a:rPr lang="en-US" altLang="zh-CN" dirty="0">
                <a:sym typeface="Symbol" panose="05050102010706020507" pitchFamily="18" charset="2"/>
              </a:rPr>
              <a:t></a:t>
            </a:r>
            <a:r>
              <a:rPr lang="en-US" altLang="zh-CN" i="1" dirty="0"/>
              <a:t>x </a:t>
            </a:r>
            <a:r>
              <a:rPr lang="en-US" altLang="zh-CN" dirty="0"/>
              <a:t>F(</a:t>
            </a:r>
            <a:r>
              <a:rPr lang="en-US" altLang="zh-CN" i="1" dirty="0"/>
              <a:t>x</a:t>
            </a:r>
            <a:r>
              <a:rPr lang="en-US" altLang="zh-CN" dirty="0"/>
              <a:t>)</a:t>
            </a:r>
            <a:endParaRPr lang="en-US" altLang="zh-CN" dirty="0"/>
          </a:p>
          <a:p>
            <a:pPr marL="342900" lvl="0" indent="-342900" eaLnBrk="1" hangingPunct="1">
              <a:lnSpc>
                <a:spcPct val="80000"/>
              </a:lnSpc>
              <a:buNone/>
            </a:pPr>
            <a:r>
              <a:rPr lang="zh-CN" altLang="en-US" dirty="0"/>
              <a:t>结论： </a:t>
            </a:r>
            <a:r>
              <a:rPr lang="zh-CN" altLang="en-US" dirty="0">
                <a:sym typeface="Symbol" panose="05050102010706020507" pitchFamily="18" charset="2"/>
              </a:rPr>
              <a:t></a:t>
            </a:r>
            <a:r>
              <a:rPr lang="en-US" altLang="zh-CN" i="1" dirty="0"/>
              <a:t>x</a:t>
            </a:r>
            <a:r>
              <a:rPr lang="en-US" altLang="zh-CN" dirty="0"/>
              <a:t>G(</a:t>
            </a:r>
            <a:r>
              <a:rPr lang="en-US" altLang="zh-CN" i="1" dirty="0"/>
              <a:t>x</a:t>
            </a:r>
            <a:r>
              <a:rPr lang="en-US" altLang="zh-CN" dirty="0"/>
              <a:t>)</a:t>
            </a:r>
            <a:endParaRPr lang="en-US" altLang="zh-CN" dirty="0"/>
          </a:p>
          <a:p>
            <a:pPr marL="342900" lvl="0" indent="-342900" eaLnBrk="1" hangingPunct="1">
              <a:lnSpc>
                <a:spcPct val="80000"/>
              </a:lnSpc>
              <a:buNone/>
            </a:pPr>
            <a:r>
              <a:rPr lang="zh-CN" altLang="en-US" dirty="0"/>
              <a:t>证明：</a:t>
            </a:r>
            <a:endParaRPr lang="zh-CN" altLang="en-US" dirty="0"/>
          </a:p>
          <a:p>
            <a:pPr marL="342900" lvl="0" indent="-342900" eaLnBrk="1" hangingPunct="1">
              <a:lnSpc>
                <a:spcPct val="80000"/>
              </a:lnSpc>
              <a:buNone/>
            </a:pPr>
            <a:r>
              <a:rPr lang="zh-CN" altLang="en-US" dirty="0"/>
              <a:t>   ① </a:t>
            </a:r>
            <a:r>
              <a:rPr lang="zh-CN" altLang="en-US" dirty="0">
                <a:sym typeface="Symbol" panose="05050102010706020507" pitchFamily="18" charset="2"/>
              </a:rPr>
              <a:t></a:t>
            </a:r>
            <a:r>
              <a:rPr lang="en-US" altLang="zh-CN" i="1" dirty="0"/>
              <a:t>x</a:t>
            </a:r>
            <a:r>
              <a:rPr lang="en-US" altLang="zh-CN" dirty="0"/>
              <a:t>F(</a:t>
            </a:r>
            <a:r>
              <a:rPr lang="en-US" altLang="zh-CN" i="1" dirty="0"/>
              <a:t>x</a:t>
            </a:r>
            <a:r>
              <a:rPr lang="en-US" altLang="zh-CN" dirty="0"/>
              <a:t>)         		</a:t>
            </a:r>
            <a:r>
              <a:rPr lang="zh-CN" altLang="en-US" dirty="0"/>
              <a:t>前提引入</a:t>
            </a:r>
            <a:endParaRPr lang="zh-CN" altLang="en-US" dirty="0"/>
          </a:p>
          <a:p>
            <a:pPr marL="342900" lvl="0" indent="-342900" eaLnBrk="1" hangingPunct="1">
              <a:lnSpc>
                <a:spcPct val="80000"/>
              </a:lnSpc>
              <a:buNone/>
            </a:pPr>
            <a:r>
              <a:rPr lang="zh-CN" altLang="en-US" dirty="0"/>
              <a:t>   ② </a:t>
            </a:r>
            <a:r>
              <a:rPr lang="en-US" altLang="zh-CN" dirty="0"/>
              <a:t>F(</a:t>
            </a:r>
            <a:r>
              <a:rPr lang="en-US" altLang="zh-CN" i="1" dirty="0"/>
              <a:t>c</a:t>
            </a:r>
            <a:r>
              <a:rPr lang="en-US" altLang="zh-CN" dirty="0"/>
              <a:t>)            		①EI</a:t>
            </a:r>
            <a:r>
              <a:rPr lang="zh-CN" altLang="en-US" dirty="0"/>
              <a:t>规则</a:t>
            </a:r>
            <a:endParaRPr lang="zh-CN" altLang="en-US" dirty="0"/>
          </a:p>
          <a:p>
            <a:pPr marL="342900" lvl="0" indent="-342900" eaLnBrk="1" hangingPunct="1">
              <a:lnSpc>
                <a:spcPct val="80000"/>
              </a:lnSpc>
              <a:buNone/>
            </a:pPr>
            <a:r>
              <a:rPr lang="zh-CN" altLang="en-US" dirty="0"/>
              <a:t>   ③ </a:t>
            </a:r>
            <a:r>
              <a:rPr lang="zh-CN" altLang="en-US" dirty="0">
                <a:sym typeface="Symbol" panose="05050102010706020507" pitchFamily="18" charset="2"/>
              </a:rPr>
              <a:t></a:t>
            </a:r>
            <a:r>
              <a:rPr lang="en-US" altLang="zh-CN" i="1" dirty="0"/>
              <a:t>x</a:t>
            </a:r>
            <a:r>
              <a:rPr lang="en-US" altLang="zh-CN" dirty="0"/>
              <a:t>(F(</a:t>
            </a:r>
            <a:r>
              <a:rPr lang="en-US" altLang="zh-CN" i="1" dirty="0"/>
              <a:t>x</a:t>
            </a:r>
            <a:r>
              <a:rPr lang="en-US" altLang="zh-CN" dirty="0"/>
              <a:t>)→G(</a:t>
            </a:r>
            <a:r>
              <a:rPr lang="en-US" altLang="zh-CN" i="1" dirty="0"/>
              <a:t>x</a:t>
            </a:r>
            <a:r>
              <a:rPr lang="en-US" altLang="zh-CN" dirty="0"/>
              <a:t>)) 		</a:t>
            </a:r>
            <a:r>
              <a:rPr lang="zh-CN" altLang="en-US" dirty="0"/>
              <a:t>前提引入</a:t>
            </a:r>
            <a:endParaRPr lang="zh-CN" altLang="en-US" dirty="0"/>
          </a:p>
          <a:p>
            <a:pPr marL="342900" lvl="0" indent="-342900" eaLnBrk="1" hangingPunct="1">
              <a:lnSpc>
                <a:spcPct val="80000"/>
              </a:lnSpc>
              <a:buNone/>
            </a:pPr>
            <a:r>
              <a:rPr lang="zh-CN" altLang="en-US" dirty="0"/>
              <a:t>   ④ </a:t>
            </a:r>
            <a:r>
              <a:rPr lang="en-US" altLang="zh-CN" dirty="0"/>
              <a:t>F(</a:t>
            </a:r>
            <a:r>
              <a:rPr lang="en-US" altLang="zh-CN" i="1" dirty="0"/>
              <a:t>c</a:t>
            </a:r>
            <a:r>
              <a:rPr lang="en-US" altLang="zh-CN" dirty="0"/>
              <a:t>)→G(</a:t>
            </a:r>
            <a:r>
              <a:rPr lang="en-US" altLang="zh-CN" i="1" dirty="0"/>
              <a:t>c</a:t>
            </a:r>
            <a:r>
              <a:rPr lang="en-US" altLang="zh-CN" dirty="0"/>
              <a:t>)      		③UI</a:t>
            </a:r>
            <a:r>
              <a:rPr lang="zh-CN" altLang="en-US" dirty="0"/>
              <a:t>规则</a:t>
            </a:r>
            <a:endParaRPr lang="zh-CN" altLang="en-US" dirty="0"/>
          </a:p>
          <a:p>
            <a:pPr marL="342900" lvl="0" indent="-342900" eaLnBrk="1" hangingPunct="1">
              <a:lnSpc>
                <a:spcPct val="80000"/>
              </a:lnSpc>
              <a:buNone/>
            </a:pPr>
            <a:r>
              <a:rPr lang="zh-CN" altLang="en-US" dirty="0"/>
              <a:t>   ⑤ </a:t>
            </a:r>
            <a:r>
              <a:rPr lang="en-US" altLang="zh-CN" dirty="0"/>
              <a:t>G(</a:t>
            </a:r>
            <a:r>
              <a:rPr lang="en-US" altLang="zh-CN" i="1" dirty="0"/>
              <a:t>c</a:t>
            </a:r>
            <a:r>
              <a:rPr lang="en-US" altLang="zh-CN" dirty="0"/>
              <a:t>)           		②④</a:t>
            </a:r>
            <a:r>
              <a:rPr lang="zh-CN" altLang="en-US" dirty="0"/>
              <a:t>假言推理</a:t>
            </a:r>
            <a:endParaRPr lang="zh-CN" altLang="en-US" dirty="0"/>
          </a:p>
          <a:p>
            <a:pPr marL="342900" lvl="0" indent="-342900" eaLnBrk="1" hangingPunct="1">
              <a:lnSpc>
                <a:spcPct val="80000"/>
              </a:lnSpc>
              <a:buNone/>
            </a:pPr>
            <a:r>
              <a:rPr lang="zh-CN" altLang="en-US" dirty="0"/>
              <a:t>   ⑥ </a:t>
            </a:r>
            <a:r>
              <a:rPr lang="zh-CN" altLang="en-US" dirty="0">
                <a:sym typeface="Symbol" panose="05050102010706020507" pitchFamily="18" charset="2"/>
              </a:rPr>
              <a:t></a:t>
            </a:r>
            <a:r>
              <a:rPr lang="en-US" altLang="zh-CN" i="1" dirty="0"/>
              <a:t>x</a:t>
            </a:r>
            <a:r>
              <a:rPr lang="en-US" altLang="zh-CN" dirty="0"/>
              <a:t>G(</a:t>
            </a:r>
            <a:r>
              <a:rPr lang="en-US" altLang="zh-CN" i="1" dirty="0"/>
              <a:t>x</a:t>
            </a:r>
            <a:r>
              <a:rPr lang="en-US" altLang="zh-CN" dirty="0"/>
              <a:t>)         		⑤EG</a:t>
            </a:r>
            <a:r>
              <a:rPr lang="zh-CN" altLang="en-US" dirty="0"/>
              <a:t>规则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21">
                                            <p:txEl>
                                              <p:charRg st="0" end="11"/>
                                            </p:txEl>
                                          </p:spTgt>
                                        </p:tgtEl>
                                        <p:attrNameLst>
                                          <p:attrName>style.visibility</p:attrName>
                                        </p:attrNameLst>
                                      </p:cBhvr>
                                      <p:to>
                                        <p:strVal val="visible"/>
                                      </p:to>
                                    </p:set>
                                    <p:animEffect transition="in" filter="wipe(left)">
                                      <p:cBhvr>
                                        <p:cTn id="7" dur="500"/>
                                        <p:tgtEl>
                                          <p:spTgt spid="188421">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21">
                                            <p:txEl>
                                              <p:charRg st="11" end="37"/>
                                            </p:txEl>
                                          </p:spTgt>
                                        </p:tgtEl>
                                        <p:attrNameLst>
                                          <p:attrName>style.visibility</p:attrName>
                                        </p:attrNameLst>
                                      </p:cBhvr>
                                      <p:to>
                                        <p:strVal val="visible"/>
                                      </p:to>
                                    </p:set>
                                    <p:animEffect transition="in" filter="wipe(left)">
                                      <p:cBhvr>
                                        <p:cTn id="12" dur="500"/>
                                        <p:tgtEl>
                                          <p:spTgt spid="188421">
                                            <p:txEl>
                                              <p:charRg st="11"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421">
                                            <p:txEl>
                                              <p:charRg st="37" end="66"/>
                                            </p:txEl>
                                          </p:spTgt>
                                        </p:tgtEl>
                                        <p:attrNameLst>
                                          <p:attrName>style.visibility</p:attrName>
                                        </p:attrNameLst>
                                      </p:cBhvr>
                                      <p:to>
                                        <p:strVal val="visible"/>
                                      </p:to>
                                    </p:set>
                                    <p:animEffect transition="in" filter="wipe(left)">
                                      <p:cBhvr>
                                        <p:cTn id="17" dur="500"/>
                                        <p:tgtEl>
                                          <p:spTgt spid="188421">
                                            <p:txEl>
                                              <p:charRg st="37"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8421">
                                            <p:txEl>
                                              <p:charRg st="66" end="77"/>
                                            </p:txEl>
                                          </p:spTgt>
                                        </p:tgtEl>
                                        <p:attrNameLst>
                                          <p:attrName>style.visibility</p:attrName>
                                        </p:attrNameLst>
                                      </p:cBhvr>
                                      <p:to>
                                        <p:strVal val="visible"/>
                                      </p:to>
                                    </p:set>
                                    <p:animEffect transition="in" filter="wipe(left)">
                                      <p:cBhvr>
                                        <p:cTn id="22" dur="500"/>
                                        <p:tgtEl>
                                          <p:spTgt spid="188421">
                                            <p:txEl>
                                              <p:charRg st="66" end="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421">
                                            <p:txEl>
                                              <p:charRg st="77" end="81"/>
                                            </p:txEl>
                                          </p:spTgt>
                                        </p:tgtEl>
                                        <p:attrNameLst>
                                          <p:attrName>style.visibility</p:attrName>
                                        </p:attrNameLst>
                                      </p:cBhvr>
                                      <p:to>
                                        <p:strVal val="visible"/>
                                      </p:to>
                                    </p:set>
                                    <p:animEffect transition="in" filter="wipe(left)">
                                      <p:cBhvr>
                                        <p:cTn id="27" dur="500"/>
                                        <p:tgtEl>
                                          <p:spTgt spid="188421">
                                            <p:txEl>
                                              <p:charRg st="77" end="8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8421">
                                            <p:txEl>
                                              <p:charRg st="81" end="108"/>
                                            </p:txEl>
                                          </p:spTgt>
                                        </p:tgtEl>
                                        <p:attrNameLst>
                                          <p:attrName>style.visibility</p:attrName>
                                        </p:attrNameLst>
                                      </p:cBhvr>
                                      <p:to>
                                        <p:strVal val="visible"/>
                                      </p:to>
                                    </p:set>
                                    <p:animEffect transition="in" filter="wipe(left)">
                                      <p:cBhvr>
                                        <p:cTn id="32" dur="500"/>
                                        <p:tgtEl>
                                          <p:spTgt spid="188421">
                                            <p:txEl>
                                              <p:charRg st="81" end="10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8421">
                                            <p:txEl>
                                              <p:charRg st="108" end="137"/>
                                            </p:txEl>
                                          </p:spTgt>
                                        </p:tgtEl>
                                        <p:attrNameLst>
                                          <p:attrName>style.visibility</p:attrName>
                                        </p:attrNameLst>
                                      </p:cBhvr>
                                      <p:to>
                                        <p:strVal val="visible"/>
                                      </p:to>
                                    </p:set>
                                    <p:animEffect transition="in" filter="wipe(left)">
                                      <p:cBhvr>
                                        <p:cTn id="37" dur="500"/>
                                        <p:tgtEl>
                                          <p:spTgt spid="188421">
                                            <p:txEl>
                                              <p:charRg st="108" end="13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8421">
                                            <p:txEl>
                                              <p:charRg st="137" end="163"/>
                                            </p:txEl>
                                          </p:spTgt>
                                        </p:tgtEl>
                                        <p:attrNameLst>
                                          <p:attrName>style.visibility</p:attrName>
                                        </p:attrNameLst>
                                      </p:cBhvr>
                                      <p:to>
                                        <p:strVal val="visible"/>
                                      </p:to>
                                    </p:set>
                                    <p:animEffect transition="in" filter="wipe(left)">
                                      <p:cBhvr>
                                        <p:cTn id="42" dur="500"/>
                                        <p:tgtEl>
                                          <p:spTgt spid="188421">
                                            <p:txEl>
                                              <p:charRg st="137" end="16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8421">
                                            <p:txEl>
                                              <p:charRg st="163" end="191"/>
                                            </p:txEl>
                                          </p:spTgt>
                                        </p:tgtEl>
                                        <p:attrNameLst>
                                          <p:attrName>style.visibility</p:attrName>
                                        </p:attrNameLst>
                                      </p:cBhvr>
                                      <p:to>
                                        <p:strVal val="visible"/>
                                      </p:to>
                                    </p:set>
                                    <p:animEffect transition="in" filter="wipe(left)">
                                      <p:cBhvr>
                                        <p:cTn id="47" dur="500"/>
                                        <p:tgtEl>
                                          <p:spTgt spid="188421">
                                            <p:txEl>
                                              <p:charRg st="163" end="19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8421">
                                            <p:txEl>
                                              <p:charRg st="191" end="220"/>
                                            </p:txEl>
                                          </p:spTgt>
                                        </p:tgtEl>
                                        <p:attrNameLst>
                                          <p:attrName>style.visibility</p:attrName>
                                        </p:attrNameLst>
                                      </p:cBhvr>
                                      <p:to>
                                        <p:strVal val="visible"/>
                                      </p:to>
                                    </p:set>
                                    <p:animEffect transition="in" filter="wipe(left)">
                                      <p:cBhvr>
                                        <p:cTn id="52" dur="500"/>
                                        <p:tgtEl>
                                          <p:spTgt spid="188421">
                                            <p:txEl>
                                              <p:charRg st="191" end="22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8421">
                                            <p:txEl>
                                              <p:charRg st="220" end="249"/>
                                            </p:txEl>
                                          </p:spTgt>
                                        </p:tgtEl>
                                        <p:attrNameLst>
                                          <p:attrName>style.visibility</p:attrName>
                                        </p:attrNameLst>
                                      </p:cBhvr>
                                      <p:to>
                                        <p:strVal val="visible"/>
                                      </p:to>
                                    </p:set>
                                    <p:animEffect transition="in" filter="wipe(left)">
                                      <p:cBhvr>
                                        <p:cTn id="57" dur="500"/>
                                        <p:tgtEl>
                                          <p:spTgt spid="188421">
                                            <p:txEl>
                                              <p:charRg st="220" end="2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5.10</a:t>
            </a:r>
            <a:r>
              <a:rPr lang="zh-CN" altLang="en-US" dirty="0"/>
              <a:t>说明</a:t>
            </a:r>
            <a:endParaRPr lang="zh-CN" altLang="en-US" dirty="0"/>
          </a:p>
        </p:txBody>
      </p:sp>
      <p:sp>
        <p:nvSpPr>
          <p:cNvPr id="189443" name="Rectangle 3"/>
          <p:cNvSpPr>
            <a:spLocks noGrp="1"/>
          </p:cNvSpPr>
          <p:nvPr>
            <p:ph idx="1"/>
          </p:nvPr>
        </p:nvSpPr>
        <p:spPr>
          <a:ln/>
        </p:spPr>
        <p:txBody>
          <a:bodyPr vert="horz" wrap="square" lIns="91440" tIns="45720" rIns="91440" bIns="45720" anchor="t"/>
          <a:p>
            <a:pPr algn="just" eaLnBrk="1" hangingPunct="1">
              <a:lnSpc>
                <a:spcPct val="115000"/>
              </a:lnSpc>
              <a:spcBef>
                <a:spcPct val="15000"/>
              </a:spcBef>
            </a:pPr>
            <a:r>
              <a:rPr lang="zh-CN" altLang="en-US" dirty="0">
                <a:ea typeface="宋体" panose="02010600030101010101" pitchFamily="2" charset="-122"/>
              </a:rPr>
              <a:t>以上证明的每一步都是严格按推理规则及应满足的条件进行的。因此，前提的合取为真时，结论必为真。</a:t>
            </a:r>
            <a:endParaRPr lang="zh-CN" altLang="en-US" dirty="0">
              <a:ea typeface="宋体" panose="02010600030101010101" pitchFamily="2" charset="-122"/>
            </a:endParaRPr>
          </a:p>
          <a:p>
            <a:pPr algn="just" eaLnBrk="1" hangingPunct="1">
              <a:lnSpc>
                <a:spcPct val="115000"/>
              </a:lnSpc>
              <a:spcBef>
                <a:spcPct val="15000"/>
              </a:spcBef>
            </a:pPr>
            <a:r>
              <a:rPr lang="zh-CN" altLang="en-US" dirty="0">
                <a:ea typeface="宋体" panose="02010600030101010101" pitchFamily="2" charset="-122"/>
              </a:rPr>
              <a:t>但如果改变命题序列的顺序会产生由真前提推出假结论的错误。如果证明如下进行： </a:t>
            </a:r>
            <a:endParaRPr lang="zh-CN" altLang="en-US" dirty="0">
              <a:ea typeface="宋体" panose="02010600030101010101" pitchFamily="2" charset="-122"/>
            </a:endParaRPr>
          </a:p>
          <a:p>
            <a:pPr eaLnBrk="1" hangingPunct="1">
              <a:lnSpc>
                <a:spcPct val="115000"/>
              </a:lnSpc>
              <a:spcBef>
                <a:spcPct val="15000"/>
              </a:spcBef>
              <a:buNone/>
            </a:pPr>
            <a:r>
              <a:rPr lang="zh-CN" altLang="en-US" dirty="0">
                <a:ea typeface="宋体" panose="02010600030101010101" pitchFamily="2" charset="-122"/>
              </a:rPr>
              <a:t>		①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)→G(</a:t>
            </a:r>
            <a:r>
              <a:rPr lang="en-US" altLang="zh-CN" i="1" dirty="0">
                <a:ea typeface="宋体" panose="02010600030101010101" pitchFamily="2" charset="-122"/>
              </a:rPr>
              <a:t>x</a:t>
            </a:r>
            <a:r>
              <a:rPr lang="en-US" altLang="zh-CN" dirty="0">
                <a:ea typeface="宋体" panose="02010600030101010101" pitchFamily="2" charset="-122"/>
              </a:rPr>
              <a:t>)) 	</a:t>
            </a:r>
            <a:r>
              <a:rPr lang="zh-CN" altLang="en-US" dirty="0">
                <a:ea typeface="宋体" panose="02010600030101010101" pitchFamily="2" charset="-122"/>
              </a:rPr>
              <a:t>前提引入</a:t>
            </a:r>
            <a:br>
              <a:rPr lang="zh-CN" altLang="en-US" dirty="0">
                <a:ea typeface="宋体" panose="02010600030101010101" pitchFamily="2" charset="-122"/>
              </a:rPr>
            </a:br>
            <a:r>
              <a:rPr lang="zh-CN" altLang="en-US" dirty="0">
                <a:ea typeface="宋体" panose="02010600030101010101" pitchFamily="2" charset="-122"/>
              </a:rPr>
              <a:t>   	② </a:t>
            </a:r>
            <a:r>
              <a:rPr lang="en-US" altLang="zh-CN" dirty="0">
                <a:ea typeface="宋体" panose="02010600030101010101" pitchFamily="2" charset="-122"/>
              </a:rPr>
              <a:t>F(</a:t>
            </a:r>
            <a:r>
              <a:rPr lang="en-US" altLang="zh-CN" i="1" dirty="0">
                <a:ea typeface="宋体" panose="02010600030101010101" pitchFamily="2" charset="-122"/>
              </a:rPr>
              <a:t>c</a:t>
            </a:r>
            <a:r>
              <a:rPr lang="en-US" altLang="zh-CN" dirty="0">
                <a:ea typeface="宋体" panose="02010600030101010101" pitchFamily="2" charset="-122"/>
              </a:rPr>
              <a:t>)→G(</a:t>
            </a:r>
            <a:r>
              <a:rPr lang="en-US" altLang="zh-CN" i="1" dirty="0">
                <a:ea typeface="宋体" panose="02010600030101010101" pitchFamily="2" charset="-122"/>
              </a:rPr>
              <a:t>c</a:t>
            </a:r>
            <a:r>
              <a:rPr lang="en-US" altLang="zh-CN" dirty="0">
                <a:ea typeface="宋体" panose="02010600030101010101" pitchFamily="2" charset="-122"/>
              </a:rPr>
              <a:t>)      	①UI</a:t>
            </a:r>
            <a:r>
              <a:rPr lang="zh-CN" altLang="en-US" dirty="0">
                <a:ea typeface="宋体" panose="02010600030101010101" pitchFamily="2" charset="-122"/>
              </a:rPr>
              <a:t>规则</a:t>
            </a:r>
            <a:br>
              <a:rPr lang="zh-CN" altLang="en-US" dirty="0">
                <a:ea typeface="宋体" panose="02010600030101010101" pitchFamily="2" charset="-122"/>
              </a:rPr>
            </a:br>
            <a:r>
              <a:rPr lang="zh-CN" altLang="en-US" dirty="0">
                <a:ea typeface="宋体" panose="02010600030101010101" pitchFamily="2" charset="-122"/>
              </a:rPr>
              <a:t>   	③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         	</a:t>
            </a:r>
            <a:r>
              <a:rPr lang="zh-CN" altLang="en-US" dirty="0">
                <a:ea typeface="宋体" panose="02010600030101010101" pitchFamily="2" charset="-122"/>
              </a:rPr>
              <a:t>前提引入</a:t>
            </a:r>
            <a:br>
              <a:rPr lang="zh-CN" altLang="en-US" dirty="0">
                <a:ea typeface="宋体" panose="02010600030101010101" pitchFamily="2" charset="-122"/>
              </a:rPr>
            </a:br>
            <a:r>
              <a:rPr lang="zh-CN" altLang="en-US" dirty="0">
                <a:ea typeface="宋体" panose="02010600030101010101" pitchFamily="2" charset="-122"/>
              </a:rPr>
              <a:t>   	④ </a:t>
            </a:r>
            <a:r>
              <a:rPr lang="en-US" altLang="zh-CN" dirty="0">
                <a:ea typeface="宋体" panose="02010600030101010101" pitchFamily="2" charset="-122"/>
              </a:rPr>
              <a:t>F(</a:t>
            </a:r>
            <a:r>
              <a:rPr lang="en-US" altLang="zh-CN" i="1" dirty="0">
                <a:ea typeface="宋体" panose="02010600030101010101" pitchFamily="2" charset="-122"/>
              </a:rPr>
              <a:t>c</a:t>
            </a:r>
            <a:r>
              <a:rPr lang="en-US" altLang="zh-CN" dirty="0">
                <a:ea typeface="宋体" panose="02010600030101010101" pitchFamily="2" charset="-122"/>
              </a:rPr>
              <a:t>)            		③EI</a:t>
            </a:r>
            <a:r>
              <a:rPr lang="zh-CN" altLang="en-US" dirty="0">
                <a:ea typeface="宋体" panose="02010600030101010101" pitchFamily="2" charset="-122"/>
              </a:rPr>
              <a:t>规则</a:t>
            </a:r>
            <a:endParaRPr lang="zh-CN" altLang="en-US" dirty="0">
              <a:ea typeface="宋体" panose="02010600030101010101" pitchFamily="2" charset="-122"/>
            </a:endParaRPr>
          </a:p>
          <a:p>
            <a:pPr eaLnBrk="1" hangingPunct="1">
              <a:lnSpc>
                <a:spcPct val="115000"/>
              </a:lnSpc>
              <a:spcBef>
                <a:spcPct val="15000"/>
              </a:spcBef>
            </a:pPr>
            <a:r>
              <a:rPr lang="zh-CN" altLang="en-US" dirty="0">
                <a:ea typeface="宋体" panose="02010600030101010101" pitchFamily="2" charset="-122"/>
              </a:rPr>
              <a:t>在②中取 </a:t>
            </a:r>
            <a:r>
              <a:rPr lang="en-US" altLang="zh-CN" i="1" dirty="0">
                <a:solidFill>
                  <a:srgbClr val="FF0000"/>
                </a:solidFill>
                <a:ea typeface="宋体" panose="02010600030101010101" pitchFamily="2" charset="-122"/>
              </a:rPr>
              <a:t>c </a:t>
            </a:r>
            <a:r>
              <a:rPr lang="en-US" altLang="zh-CN" dirty="0">
                <a:solidFill>
                  <a:srgbClr val="FF0000"/>
                </a:solidFill>
                <a:ea typeface="宋体" panose="02010600030101010101" pitchFamily="2" charset="-122"/>
              </a:rPr>
              <a:t>=π</a:t>
            </a:r>
            <a:r>
              <a:rPr lang="en-US" altLang="zh-CN" dirty="0">
                <a:ea typeface="宋体" panose="02010600030101010101" pitchFamily="2" charset="-122"/>
              </a:rPr>
              <a:t>,</a:t>
            </a:r>
            <a:endParaRPr lang="en-US" altLang="zh-CN" dirty="0">
              <a:ea typeface="宋体" panose="02010600030101010101" pitchFamily="2" charset="-122"/>
            </a:endParaRPr>
          </a:p>
          <a:p>
            <a:pPr eaLnBrk="1" hangingPunct="1">
              <a:lnSpc>
                <a:spcPct val="115000"/>
              </a:lnSpc>
              <a:spcBef>
                <a:spcPct val="15000"/>
              </a:spcBef>
              <a:buNone/>
            </a:pPr>
            <a:r>
              <a:rPr lang="zh-CN" altLang="en-US" dirty="0">
                <a:ea typeface="宋体" panose="02010600030101010101" pitchFamily="2" charset="-122"/>
              </a:rPr>
              <a:t>	则</a:t>
            </a:r>
            <a:r>
              <a:rPr lang="en-US" altLang="zh-CN" dirty="0">
                <a:ea typeface="宋体" panose="02010600030101010101" pitchFamily="2" charset="-122"/>
              </a:rPr>
              <a:t>F(π)→G(π)</a:t>
            </a:r>
            <a:r>
              <a:rPr lang="zh-CN" altLang="en-US" dirty="0">
                <a:ea typeface="宋体" panose="02010600030101010101" pitchFamily="2" charset="-122"/>
              </a:rPr>
              <a:t>为真（前件假）</a:t>
            </a:r>
            <a:r>
              <a:rPr lang="en-US" altLang="zh-CN" dirty="0">
                <a:ea typeface="宋体" panose="02010600030101010101" pitchFamily="2" charset="-122"/>
              </a:rPr>
              <a:t>,</a:t>
            </a:r>
            <a:r>
              <a:rPr lang="zh-CN" altLang="en-US" dirty="0">
                <a:ea typeface="宋体" panose="02010600030101010101" pitchFamily="2" charset="-122"/>
              </a:rPr>
              <a:t>于是④中</a:t>
            </a:r>
            <a:r>
              <a:rPr lang="en-US" altLang="zh-CN" dirty="0">
                <a:ea typeface="宋体" panose="02010600030101010101" pitchFamily="2" charset="-122"/>
              </a:rPr>
              <a:t>F(π)</a:t>
            </a:r>
            <a:r>
              <a:rPr lang="zh-CN" altLang="en-US" dirty="0">
                <a:ea typeface="宋体" panose="02010600030101010101" pitchFamily="2" charset="-122"/>
              </a:rPr>
              <a:t>为假，这样从前件真推出了假的中间结果。</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9443">
                                            <p:txEl>
                                              <p:charRg st="0" end="47"/>
                                            </p:txEl>
                                          </p:spTgt>
                                        </p:tgtEl>
                                        <p:attrNameLst>
                                          <p:attrName>style.visibility</p:attrName>
                                        </p:attrNameLst>
                                      </p:cBhvr>
                                      <p:to>
                                        <p:strVal val="visible"/>
                                      </p:to>
                                    </p:set>
                                    <p:animEffect transition="in" filter="wipe(up)">
                                      <p:cBhvr>
                                        <p:cTn id="7" dur="500"/>
                                        <p:tgtEl>
                                          <p:spTgt spid="189443">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9443">
                                            <p:txEl>
                                              <p:charRg st="47" end="86"/>
                                            </p:txEl>
                                          </p:spTgt>
                                        </p:tgtEl>
                                        <p:attrNameLst>
                                          <p:attrName>style.visibility</p:attrName>
                                        </p:attrNameLst>
                                      </p:cBhvr>
                                      <p:to>
                                        <p:strVal val="visible"/>
                                      </p:to>
                                    </p:set>
                                    <p:animEffect transition="in" filter="wipe(up)">
                                      <p:cBhvr>
                                        <p:cTn id="12" dur="500"/>
                                        <p:tgtEl>
                                          <p:spTgt spid="189443">
                                            <p:txEl>
                                              <p:charRg st="47"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9443">
                                            <p:txEl>
                                              <p:charRg st="86" end="195"/>
                                            </p:txEl>
                                          </p:spTgt>
                                        </p:tgtEl>
                                        <p:attrNameLst>
                                          <p:attrName>style.visibility</p:attrName>
                                        </p:attrNameLst>
                                      </p:cBhvr>
                                      <p:to>
                                        <p:strVal val="visible"/>
                                      </p:to>
                                    </p:set>
                                    <p:animEffect transition="in" filter="wipe(up)">
                                      <p:cBhvr>
                                        <p:cTn id="17" dur="500"/>
                                        <p:tgtEl>
                                          <p:spTgt spid="189443">
                                            <p:txEl>
                                              <p:charRg st="86" end="1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9443">
                                            <p:txEl>
                                              <p:charRg st="195" end="206"/>
                                            </p:txEl>
                                          </p:spTgt>
                                        </p:tgtEl>
                                        <p:attrNameLst>
                                          <p:attrName>style.visibility</p:attrName>
                                        </p:attrNameLst>
                                      </p:cBhvr>
                                      <p:to>
                                        <p:strVal val="visible"/>
                                      </p:to>
                                    </p:set>
                                    <p:animEffect transition="in" filter="wipe(up)">
                                      <p:cBhvr>
                                        <p:cTn id="22" dur="500"/>
                                        <p:tgtEl>
                                          <p:spTgt spid="189443">
                                            <p:txEl>
                                              <p:charRg st="195" end="20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9443">
                                            <p:txEl>
                                              <p:charRg st="206" end="253"/>
                                            </p:txEl>
                                          </p:spTgt>
                                        </p:tgtEl>
                                        <p:attrNameLst>
                                          <p:attrName>style.visibility</p:attrName>
                                        </p:attrNameLst>
                                      </p:cBhvr>
                                      <p:to>
                                        <p:strVal val="visible"/>
                                      </p:to>
                                    </p:set>
                                    <p:animEffect transition="in" filter="wipe(up)">
                                      <p:cBhvr>
                                        <p:cTn id="27" dur="500"/>
                                        <p:tgtEl>
                                          <p:spTgt spid="189443">
                                            <p:txEl>
                                              <p:charRg st="206"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5.11</a:t>
            </a:r>
            <a:endParaRPr lang="zh-CN" altLang="en-US" dirty="0"/>
          </a:p>
        </p:txBody>
      </p:sp>
      <p:sp>
        <p:nvSpPr>
          <p:cNvPr id="51203" name="Rectangle 3"/>
          <p:cNvSpPr>
            <a:spLocks noGrp="1" noChangeArrowheads="1"/>
          </p:cNvSpPr>
          <p:nvPr>
            <p:ph idx="1"/>
          </p:nvPr>
        </p:nvSpPr>
        <p:spPr>
          <a:xfrm>
            <a:off x="304800" y="990600"/>
            <a:ext cx="8229600" cy="1295400"/>
          </a:xfrm>
          <a:solidFill>
            <a:srgbClr val="CCFFCC"/>
          </a:solidFill>
          <a:ln w="28575">
            <a:solidFill>
              <a:srgbClr val="0000FF"/>
            </a:solidFill>
          </a:ln>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rgbClr val="0000FF"/>
              </a:buClr>
              <a:buSzTx/>
              <a:buFont typeface="Wingdings" panose="05000000000000000000" pitchFamily="2" charset="2"/>
              <a:buNone/>
              <a:defRPr/>
            </a:pP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在自然推理系统 </a:t>
            </a:r>
            <a:r>
              <a:rPr kumimoji="0" lang="en-US" altLang="zh-CN" sz="2400" b="1" i="1" u="none" strike="noStrike" kern="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mn-lt"/>
                <a:ea typeface="宋体" panose="02010600030101010101" pitchFamily="2" charset="-122"/>
                <a:cs typeface="+mn-cs"/>
              </a:rPr>
              <a:t>L</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 </a:t>
            </a: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中</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a:t>
            </a: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构造下面推理的证明。</a:t>
            </a:r>
            <a:endPar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0000FF"/>
              </a:buClr>
              <a:buSzTx/>
              <a:buFont typeface="Wingdings" panose="05000000000000000000" pitchFamily="2" charset="2"/>
              <a:buNone/>
              <a:defRPr/>
            </a:pP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	前提： </a:t>
            </a: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sym typeface="Symbol" panose="05050102010706020507" pitchFamily="18" charset="2"/>
              </a:rPr>
              <a:t></a:t>
            </a:r>
            <a:r>
              <a:rPr kumimoji="0" lang="en-US" altLang="zh-CN" sz="2400" b="1" i="1"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x</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(F(</a:t>
            </a:r>
            <a:r>
              <a:rPr kumimoji="0" lang="en-US" altLang="zh-CN" sz="2400" b="1" i="1"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x</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)→G(</a:t>
            </a:r>
            <a:r>
              <a:rPr kumimoji="0" lang="en-US" altLang="zh-CN" sz="2400" b="1" i="1"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x</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 </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sym typeface="Symbol" panose="05050102010706020507" pitchFamily="18" charset="2"/>
              </a:rPr>
              <a:t></a:t>
            </a:r>
            <a:r>
              <a:rPr kumimoji="0" lang="en-US" altLang="zh-CN" sz="2400" b="1" i="1"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x</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(F(</a:t>
            </a:r>
            <a:r>
              <a:rPr kumimoji="0" lang="en-US" altLang="zh-CN" sz="2400" b="1" i="1"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x</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)∧H(</a:t>
            </a:r>
            <a:r>
              <a:rPr kumimoji="0" lang="en-US" altLang="zh-CN" sz="2400" b="1" i="1"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x</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a:t>
            </a:r>
            <a:endPar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0000FF"/>
              </a:buClr>
              <a:buSzTx/>
              <a:buFont typeface="Wingdings" panose="05000000000000000000" pitchFamily="2" charset="2"/>
              <a:buNone/>
              <a:defRPr/>
            </a:pP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	</a:t>
            </a: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结论： </a:t>
            </a: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sym typeface="Symbol" panose="05050102010706020507" pitchFamily="18" charset="2"/>
              </a:rPr>
              <a:t></a:t>
            </a:r>
            <a:r>
              <a:rPr kumimoji="0" lang="en-US" altLang="zh-CN" sz="2400" b="1" i="1"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sym typeface="Symbol" panose="05050102010706020507" pitchFamily="18" charset="2"/>
              </a:rPr>
              <a:t>x</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sym typeface="Symbol" panose="05050102010706020507" pitchFamily="18" charset="2"/>
              </a:rPr>
              <a:t>(</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G(</a:t>
            </a:r>
            <a:r>
              <a:rPr kumimoji="0" lang="en-US" altLang="zh-CN" sz="2400" b="1" i="1"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x</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)∧H(</a:t>
            </a:r>
            <a:r>
              <a:rPr kumimoji="0" lang="en-US" altLang="zh-CN" sz="2400" b="1" i="1"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x</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a:t>
            </a:r>
            <a:endPar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endParaRPr>
          </a:p>
        </p:txBody>
      </p:sp>
      <p:sp>
        <p:nvSpPr>
          <p:cNvPr id="190468" name="Rectangle 4"/>
          <p:cNvSpPr/>
          <p:nvPr/>
        </p:nvSpPr>
        <p:spPr>
          <a:xfrm>
            <a:off x="304800" y="2362200"/>
            <a:ext cx="8229600" cy="457200"/>
          </a:xfrm>
          <a:prstGeom prst="rect">
            <a:avLst/>
          </a:prstGeom>
          <a:noFill/>
          <a:ln w="9525">
            <a:noFill/>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eaLnBrk="1" hangingPunct="1">
              <a:buNone/>
            </a:pPr>
            <a:r>
              <a:rPr lang="zh-CN" altLang="en-US" dirty="0">
                <a:solidFill>
                  <a:srgbClr val="FF0000"/>
                </a:solidFill>
                <a:ea typeface="宋体" panose="02010600030101010101" pitchFamily="2" charset="-122"/>
              </a:rPr>
              <a:t>提示</a:t>
            </a:r>
            <a:r>
              <a:rPr lang="zh-CN" altLang="en-US" dirty="0">
                <a:ea typeface="宋体" panose="02010600030101010101" pitchFamily="2" charset="-122"/>
              </a:rPr>
              <a:t> 在证明序列中先引进带存在量词的前提。</a:t>
            </a:r>
            <a:endParaRPr lang="zh-CN" altLang="en-US" dirty="0">
              <a:ea typeface="宋体" panose="02010600030101010101" pitchFamily="2" charset="-122"/>
            </a:endParaRPr>
          </a:p>
        </p:txBody>
      </p:sp>
      <p:sp>
        <p:nvSpPr>
          <p:cNvPr id="190469" name="Rectangle 5"/>
          <p:cNvSpPr/>
          <p:nvPr/>
        </p:nvSpPr>
        <p:spPr>
          <a:xfrm>
            <a:off x="304800" y="2776538"/>
            <a:ext cx="8229600" cy="4081462"/>
          </a:xfrm>
          <a:prstGeom prst="rect">
            <a:avLst/>
          </a:prstGeom>
          <a:noFill/>
          <a:ln w="9525">
            <a:noFill/>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eaLnBrk="1" hangingPunct="1">
              <a:buNone/>
            </a:pPr>
            <a:r>
              <a:rPr lang="zh-CN" altLang="en-US" dirty="0">
                <a:ea typeface="宋体" panose="02010600030101010101" pitchFamily="2" charset="-122"/>
              </a:rPr>
              <a:t>①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)∧H(</a:t>
            </a:r>
            <a:r>
              <a:rPr lang="en-US" altLang="zh-CN" i="1" dirty="0">
                <a:ea typeface="宋体" panose="02010600030101010101" pitchFamily="2" charset="-122"/>
              </a:rPr>
              <a:t>x</a:t>
            </a:r>
            <a:r>
              <a:rPr lang="en-US" altLang="zh-CN" dirty="0">
                <a:ea typeface="宋体" panose="02010600030101010101" pitchFamily="2" charset="-122"/>
              </a:rPr>
              <a:t>))  			</a:t>
            </a:r>
            <a:r>
              <a:rPr lang="zh-CN" altLang="en-US" dirty="0">
                <a:ea typeface="宋体" panose="02010600030101010101" pitchFamily="2" charset="-122"/>
              </a:rPr>
              <a:t>前提引入</a:t>
            </a:r>
            <a:endParaRPr lang="zh-CN" altLang="en-US" dirty="0">
              <a:ea typeface="宋体" panose="02010600030101010101" pitchFamily="2" charset="-122"/>
            </a:endParaRPr>
          </a:p>
          <a:p>
            <a:pPr marL="342900" lvl="0" indent="-342900" eaLnBrk="1" hangingPunct="1">
              <a:buNone/>
            </a:pPr>
            <a:r>
              <a:rPr lang="zh-CN" altLang="en-US" dirty="0">
                <a:ea typeface="宋体" panose="02010600030101010101" pitchFamily="2" charset="-122"/>
              </a:rPr>
              <a:t>② </a:t>
            </a:r>
            <a:r>
              <a:rPr lang="en-US" altLang="zh-CN" dirty="0">
                <a:ea typeface="宋体" panose="02010600030101010101" pitchFamily="2" charset="-122"/>
              </a:rPr>
              <a:t>F(</a:t>
            </a:r>
            <a:r>
              <a:rPr lang="en-US" altLang="zh-CN" i="1" dirty="0">
                <a:ea typeface="宋体" panose="02010600030101010101" pitchFamily="2" charset="-122"/>
              </a:rPr>
              <a:t>c</a:t>
            </a:r>
            <a:r>
              <a:rPr lang="en-US" altLang="zh-CN" dirty="0">
                <a:ea typeface="宋体" panose="02010600030101010101" pitchFamily="2" charset="-122"/>
              </a:rPr>
              <a:t>)∧H(</a:t>
            </a:r>
            <a:r>
              <a:rPr lang="en-US" altLang="zh-CN" i="1" dirty="0">
                <a:ea typeface="宋体" panose="02010600030101010101" pitchFamily="2" charset="-122"/>
              </a:rPr>
              <a:t>c</a:t>
            </a:r>
            <a:r>
              <a:rPr lang="en-US" altLang="zh-CN" dirty="0">
                <a:ea typeface="宋体" panose="02010600030101010101" pitchFamily="2" charset="-122"/>
              </a:rPr>
              <a:t>)     			①EI</a:t>
            </a:r>
            <a:r>
              <a:rPr lang="zh-CN" altLang="en-US" dirty="0">
                <a:ea typeface="宋体" panose="02010600030101010101" pitchFamily="2" charset="-122"/>
              </a:rPr>
              <a:t>规则</a:t>
            </a:r>
            <a:endParaRPr lang="zh-CN" altLang="en-US" dirty="0">
              <a:ea typeface="宋体" panose="02010600030101010101" pitchFamily="2" charset="-122"/>
            </a:endParaRPr>
          </a:p>
          <a:p>
            <a:pPr marL="342900" lvl="0" indent="-342900" eaLnBrk="1" hangingPunct="1">
              <a:buNone/>
            </a:pPr>
            <a:r>
              <a:rPr lang="zh-CN" altLang="en-US" dirty="0">
                <a:ea typeface="宋体" panose="02010600030101010101" pitchFamily="2" charset="-122"/>
              </a:rPr>
              <a:t>③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)→G(</a:t>
            </a:r>
            <a:r>
              <a:rPr lang="en-US" altLang="zh-CN" i="1" dirty="0">
                <a:ea typeface="宋体" panose="02010600030101010101" pitchFamily="2" charset="-122"/>
              </a:rPr>
              <a:t>x</a:t>
            </a:r>
            <a:r>
              <a:rPr lang="en-US" altLang="zh-CN" dirty="0">
                <a:ea typeface="宋体" panose="02010600030101010101" pitchFamily="2" charset="-122"/>
              </a:rPr>
              <a:t>))  			</a:t>
            </a:r>
            <a:r>
              <a:rPr lang="zh-CN" altLang="en-US" dirty="0">
                <a:ea typeface="宋体" panose="02010600030101010101" pitchFamily="2" charset="-122"/>
              </a:rPr>
              <a:t>前提引入</a:t>
            </a:r>
            <a:endParaRPr lang="zh-CN" altLang="en-US" dirty="0">
              <a:ea typeface="宋体" panose="02010600030101010101" pitchFamily="2" charset="-122"/>
            </a:endParaRPr>
          </a:p>
          <a:p>
            <a:pPr marL="342900" lvl="0" indent="-342900" eaLnBrk="1" hangingPunct="1">
              <a:buNone/>
            </a:pPr>
            <a:r>
              <a:rPr lang="zh-CN" altLang="en-US" dirty="0">
                <a:ea typeface="宋体" panose="02010600030101010101" pitchFamily="2" charset="-122"/>
              </a:rPr>
              <a:t>④ </a:t>
            </a:r>
            <a:r>
              <a:rPr lang="en-US" altLang="zh-CN" dirty="0">
                <a:ea typeface="宋体" panose="02010600030101010101" pitchFamily="2" charset="-122"/>
              </a:rPr>
              <a:t>F(</a:t>
            </a:r>
            <a:r>
              <a:rPr lang="en-US" altLang="zh-CN" i="1" dirty="0">
                <a:ea typeface="宋体" panose="02010600030101010101" pitchFamily="2" charset="-122"/>
              </a:rPr>
              <a:t>c</a:t>
            </a:r>
            <a:r>
              <a:rPr lang="en-US" altLang="zh-CN" dirty="0">
                <a:ea typeface="宋体" panose="02010600030101010101" pitchFamily="2" charset="-122"/>
              </a:rPr>
              <a:t>)→G(</a:t>
            </a:r>
            <a:r>
              <a:rPr lang="en-US" altLang="zh-CN" i="1" dirty="0">
                <a:ea typeface="宋体" panose="02010600030101010101" pitchFamily="2" charset="-122"/>
              </a:rPr>
              <a:t>c</a:t>
            </a:r>
            <a:r>
              <a:rPr lang="en-US" altLang="zh-CN" dirty="0">
                <a:ea typeface="宋体" panose="02010600030101010101" pitchFamily="2" charset="-122"/>
              </a:rPr>
              <a:t>)     			③UI</a:t>
            </a:r>
            <a:r>
              <a:rPr lang="zh-CN" altLang="en-US" dirty="0">
                <a:ea typeface="宋体" panose="02010600030101010101" pitchFamily="2" charset="-122"/>
              </a:rPr>
              <a:t>规则</a:t>
            </a:r>
            <a:endParaRPr lang="zh-CN" altLang="en-US" dirty="0">
              <a:ea typeface="宋体" panose="02010600030101010101" pitchFamily="2" charset="-122"/>
            </a:endParaRPr>
          </a:p>
          <a:p>
            <a:pPr marL="342900" lvl="0" indent="-342900" eaLnBrk="1" hangingPunct="1">
              <a:buNone/>
            </a:pPr>
            <a:r>
              <a:rPr lang="zh-CN" altLang="en-US" dirty="0">
                <a:ea typeface="宋体" panose="02010600030101010101" pitchFamily="2" charset="-122"/>
              </a:rPr>
              <a:t>⑤ </a:t>
            </a:r>
            <a:r>
              <a:rPr lang="en-US" altLang="zh-CN" dirty="0">
                <a:ea typeface="宋体" panose="02010600030101010101" pitchFamily="2" charset="-122"/>
              </a:rPr>
              <a:t>F(</a:t>
            </a:r>
            <a:r>
              <a:rPr lang="en-US" altLang="zh-CN" i="1" dirty="0">
                <a:ea typeface="宋体" panose="02010600030101010101" pitchFamily="2" charset="-122"/>
              </a:rPr>
              <a:t>c</a:t>
            </a:r>
            <a:r>
              <a:rPr lang="en-US" altLang="zh-CN" dirty="0">
                <a:ea typeface="宋体" panose="02010600030101010101" pitchFamily="2" charset="-122"/>
              </a:rPr>
              <a:t>)             			②</a:t>
            </a:r>
            <a:r>
              <a:rPr lang="zh-CN" altLang="en-US" dirty="0">
                <a:ea typeface="宋体" panose="02010600030101010101" pitchFamily="2" charset="-122"/>
              </a:rPr>
              <a:t>化简</a:t>
            </a:r>
            <a:endParaRPr lang="zh-CN" altLang="en-US" dirty="0">
              <a:ea typeface="宋体" panose="02010600030101010101" pitchFamily="2" charset="-122"/>
            </a:endParaRPr>
          </a:p>
          <a:p>
            <a:pPr marL="342900" lvl="0" indent="-342900" eaLnBrk="1" hangingPunct="1">
              <a:buNone/>
            </a:pPr>
            <a:r>
              <a:rPr lang="zh-CN" altLang="en-US" dirty="0">
                <a:ea typeface="宋体" panose="02010600030101010101" pitchFamily="2" charset="-122"/>
              </a:rPr>
              <a:t>⑥ </a:t>
            </a:r>
            <a:r>
              <a:rPr lang="en-US" altLang="zh-CN" dirty="0">
                <a:ea typeface="宋体" panose="02010600030101010101" pitchFamily="2" charset="-122"/>
              </a:rPr>
              <a:t>G(</a:t>
            </a:r>
            <a:r>
              <a:rPr lang="en-US" altLang="zh-CN" i="1" dirty="0">
                <a:ea typeface="宋体" panose="02010600030101010101" pitchFamily="2" charset="-122"/>
              </a:rPr>
              <a:t>c</a:t>
            </a:r>
            <a:r>
              <a:rPr lang="en-US" altLang="zh-CN" dirty="0">
                <a:ea typeface="宋体" panose="02010600030101010101" pitchFamily="2" charset="-122"/>
              </a:rPr>
              <a:t>)             			④⑤</a:t>
            </a:r>
            <a:r>
              <a:rPr lang="zh-CN" altLang="en-US" dirty="0">
                <a:ea typeface="宋体" panose="02010600030101010101" pitchFamily="2" charset="-122"/>
              </a:rPr>
              <a:t>假言推理</a:t>
            </a:r>
            <a:endParaRPr lang="zh-CN" altLang="en-US" dirty="0">
              <a:ea typeface="宋体" panose="02010600030101010101" pitchFamily="2" charset="-122"/>
            </a:endParaRPr>
          </a:p>
          <a:p>
            <a:pPr marL="342900" lvl="0" indent="-342900" eaLnBrk="1" hangingPunct="1">
              <a:buNone/>
            </a:pPr>
            <a:r>
              <a:rPr lang="zh-CN" altLang="en-US" dirty="0">
                <a:ea typeface="宋体" panose="02010600030101010101" pitchFamily="2" charset="-122"/>
              </a:rPr>
              <a:t>⑦ </a:t>
            </a:r>
            <a:r>
              <a:rPr lang="en-US" altLang="zh-CN" dirty="0">
                <a:ea typeface="宋体" panose="02010600030101010101" pitchFamily="2" charset="-122"/>
              </a:rPr>
              <a:t>H(</a:t>
            </a:r>
            <a:r>
              <a:rPr lang="en-US" altLang="zh-CN" i="1" dirty="0">
                <a:ea typeface="宋体" panose="02010600030101010101" pitchFamily="2" charset="-122"/>
              </a:rPr>
              <a:t>c</a:t>
            </a:r>
            <a:r>
              <a:rPr lang="en-US" altLang="zh-CN" dirty="0">
                <a:ea typeface="宋体" panose="02010600030101010101" pitchFamily="2" charset="-122"/>
              </a:rPr>
              <a:t>)             			②</a:t>
            </a:r>
            <a:r>
              <a:rPr lang="zh-CN" altLang="en-US" dirty="0">
                <a:ea typeface="宋体" panose="02010600030101010101" pitchFamily="2" charset="-122"/>
              </a:rPr>
              <a:t>化简</a:t>
            </a:r>
            <a:endParaRPr lang="zh-CN" altLang="en-US" dirty="0">
              <a:ea typeface="宋体" panose="02010600030101010101" pitchFamily="2" charset="-122"/>
            </a:endParaRPr>
          </a:p>
          <a:p>
            <a:pPr marL="342900" lvl="0" indent="-342900" eaLnBrk="1" hangingPunct="1">
              <a:buNone/>
            </a:pPr>
            <a:r>
              <a:rPr lang="zh-CN" altLang="en-US" dirty="0">
                <a:ea typeface="宋体" panose="02010600030101010101" pitchFamily="2" charset="-122"/>
              </a:rPr>
              <a:t>⑧ </a:t>
            </a:r>
            <a:r>
              <a:rPr lang="en-US" altLang="zh-CN" dirty="0">
                <a:ea typeface="宋体" panose="02010600030101010101" pitchFamily="2" charset="-122"/>
              </a:rPr>
              <a:t>G(</a:t>
            </a:r>
            <a:r>
              <a:rPr lang="en-US" altLang="zh-CN" i="1" dirty="0">
                <a:ea typeface="宋体" panose="02010600030101010101" pitchFamily="2" charset="-122"/>
              </a:rPr>
              <a:t>c</a:t>
            </a:r>
            <a:r>
              <a:rPr lang="en-US" altLang="zh-CN" dirty="0">
                <a:ea typeface="宋体" panose="02010600030101010101" pitchFamily="2" charset="-122"/>
              </a:rPr>
              <a:t>)∧H(</a:t>
            </a:r>
            <a:r>
              <a:rPr lang="en-US" altLang="zh-CN" i="1" dirty="0">
                <a:ea typeface="宋体" panose="02010600030101010101" pitchFamily="2" charset="-122"/>
              </a:rPr>
              <a:t>c</a:t>
            </a:r>
            <a:r>
              <a:rPr lang="en-US" altLang="zh-CN" dirty="0">
                <a:ea typeface="宋体" panose="02010600030101010101" pitchFamily="2" charset="-122"/>
              </a:rPr>
              <a:t>)       			⑥⑦</a:t>
            </a:r>
            <a:r>
              <a:rPr lang="zh-CN" altLang="en-US" dirty="0">
                <a:ea typeface="宋体" panose="02010600030101010101" pitchFamily="2" charset="-122"/>
              </a:rPr>
              <a:t>合取</a:t>
            </a:r>
            <a:endParaRPr lang="zh-CN" altLang="en-US" dirty="0">
              <a:ea typeface="宋体" panose="02010600030101010101" pitchFamily="2" charset="-122"/>
            </a:endParaRPr>
          </a:p>
          <a:p>
            <a:pPr marL="342900" lvl="0" indent="-342900" eaLnBrk="1" hangingPunct="1">
              <a:buNone/>
            </a:pPr>
            <a:r>
              <a:rPr lang="zh-CN" altLang="en-US" dirty="0">
                <a:ea typeface="宋体" panose="02010600030101010101" pitchFamily="2" charset="-122"/>
              </a:rPr>
              <a:t>⑨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zh-CN" altLang="en-US" dirty="0">
                <a:ea typeface="宋体" panose="02010600030101010101" pitchFamily="2" charset="-122"/>
                <a:sym typeface="Symbol" panose="05050102010706020507" pitchFamily="18" charset="2"/>
              </a:rPr>
              <a:t> </a:t>
            </a:r>
            <a:r>
              <a:rPr lang="en-US" altLang="zh-CN" dirty="0">
                <a:ea typeface="宋体" panose="02010600030101010101" pitchFamily="2" charset="-122"/>
              </a:rPr>
              <a:t>(G(</a:t>
            </a:r>
            <a:r>
              <a:rPr lang="en-US" altLang="zh-CN" i="1" dirty="0">
                <a:ea typeface="宋体" panose="02010600030101010101" pitchFamily="2" charset="-122"/>
              </a:rPr>
              <a:t>x</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H(</a:t>
            </a:r>
            <a:r>
              <a:rPr lang="en-US" altLang="zh-CN" i="1" dirty="0">
                <a:ea typeface="宋体" panose="02010600030101010101" pitchFamily="2" charset="-122"/>
              </a:rPr>
              <a:t>x</a:t>
            </a:r>
            <a:r>
              <a:rPr lang="en-US" altLang="zh-CN" dirty="0">
                <a:ea typeface="宋体" panose="02010600030101010101" pitchFamily="2" charset="-122"/>
              </a:rPr>
              <a:t>))</a:t>
            </a:r>
            <a:r>
              <a:rPr lang="zh-CN" altLang="en-US" dirty="0">
                <a:ea typeface="宋体" panose="02010600030101010101" pitchFamily="2" charset="-122"/>
              </a:rPr>
              <a:t> 			⑧</a:t>
            </a:r>
            <a:r>
              <a:rPr lang="en-US" altLang="zh-CN" dirty="0">
                <a:ea typeface="宋体" panose="02010600030101010101" pitchFamily="2" charset="-122"/>
              </a:rPr>
              <a:t>EG</a:t>
            </a:r>
            <a:r>
              <a:rPr lang="zh-CN" altLang="en-US" dirty="0">
                <a:ea typeface="宋体" panose="02010600030101010101" pitchFamily="2" charset="-122"/>
              </a:rPr>
              <a:t>规则</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checkerboard(across)">
                                      <p:cBhvr>
                                        <p:cTn id="7" dur="500"/>
                                        <p:tgtEl>
                                          <p:spTgt spid="1904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9">
                                            <p:txEl>
                                              <p:charRg st="0" end="25"/>
                                            </p:txEl>
                                          </p:spTgt>
                                        </p:tgtEl>
                                        <p:attrNameLst>
                                          <p:attrName>style.visibility</p:attrName>
                                        </p:attrNameLst>
                                      </p:cBhvr>
                                      <p:to>
                                        <p:strVal val="visible"/>
                                      </p:to>
                                    </p:set>
                                    <p:animEffect transition="in" filter="wipe(left)">
                                      <p:cBhvr>
                                        <p:cTn id="12" dur="500"/>
                                        <p:tgtEl>
                                          <p:spTgt spid="190469">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69">
                                            <p:txEl>
                                              <p:charRg st="25" end="50"/>
                                            </p:txEl>
                                          </p:spTgt>
                                        </p:tgtEl>
                                        <p:attrNameLst>
                                          <p:attrName>style.visibility</p:attrName>
                                        </p:attrNameLst>
                                      </p:cBhvr>
                                      <p:to>
                                        <p:strVal val="visible"/>
                                      </p:to>
                                    </p:set>
                                    <p:animEffect transition="in" filter="wipe(left)">
                                      <p:cBhvr>
                                        <p:cTn id="17" dur="500"/>
                                        <p:tgtEl>
                                          <p:spTgt spid="190469">
                                            <p:txEl>
                                              <p:charRg st="25" end="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469">
                                            <p:txEl>
                                              <p:charRg st="50" end="75"/>
                                            </p:txEl>
                                          </p:spTgt>
                                        </p:tgtEl>
                                        <p:attrNameLst>
                                          <p:attrName>style.visibility</p:attrName>
                                        </p:attrNameLst>
                                      </p:cBhvr>
                                      <p:to>
                                        <p:strVal val="visible"/>
                                      </p:to>
                                    </p:set>
                                    <p:animEffect transition="in" filter="wipe(left)">
                                      <p:cBhvr>
                                        <p:cTn id="22" dur="500"/>
                                        <p:tgtEl>
                                          <p:spTgt spid="190469">
                                            <p:txEl>
                                              <p:charRg st="50"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469">
                                            <p:txEl>
                                              <p:charRg st="75" end="100"/>
                                            </p:txEl>
                                          </p:spTgt>
                                        </p:tgtEl>
                                        <p:attrNameLst>
                                          <p:attrName>style.visibility</p:attrName>
                                        </p:attrNameLst>
                                      </p:cBhvr>
                                      <p:to>
                                        <p:strVal val="visible"/>
                                      </p:to>
                                    </p:set>
                                    <p:animEffect transition="in" filter="wipe(left)">
                                      <p:cBhvr>
                                        <p:cTn id="27" dur="500"/>
                                        <p:tgtEl>
                                          <p:spTgt spid="190469">
                                            <p:txEl>
                                              <p:charRg st="75" end="10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0469">
                                            <p:txEl>
                                              <p:charRg st="100" end="126"/>
                                            </p:txEl>
                                          </p:spTgt>
                                        </p:tgtEl>
                                        <p:attrNameLst>
                                          <p:attrName>style.visibility</p:attrName>
                                        </p:attrNameLst>
                                      </p:cBhvr>
                                      <p:to>
                                        <p:strVal val="visible"/>
                                      </p:to>
                                    </p:set>
                                    <p:animEffect transition="in" filter="wipe(left)">
                                      <p:cBhvr>
                                        <p:cTn id="32" dur="500"/>
                                        <p:tgtEl>
                                          <p:spTgt spid="190469">
                                            <p:txEl>
                                              <p:charRg st="100" end="12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0469">
                                            <p:txEl>
                                              <p:charRg st="126" end="155"/>
                                            </p:txEl>
                                          </p:spTgt>
                                        </p:tgtEl>
                                        <p:attrNameLst>
                                          <p:attrName>style.visibility</p:attrName>
                                        </p:attrNameLst>
                                      </p:cBhvr>
                                      <p:to>
                                        <p:strVal val="visible"/>
                                      </p:to>
                                    </p:set>
                                    <p:animEffect transition="in" filter="wipe(left)">
                                      <p:cBhvr>
                                        <p:cTn id="37" dur="500"/>
                                        <p:tgtEl>
                                          <p:spTgt spid="190469">
                                            <p:txEl>
                                              <p:charRg st="126" end="15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0469">
                                            <p:txEl>
                                              <p:charRg st="155" end="181"/>
                                            </p:txEl>
                                          </p:spTgt>
                                        </p:tgtEl>
                                        <p:attrNameLst>
                                          <p:attrName>style.visibility</p:attrName>
                                        </p:attrNameLst>
                                      </p:cBhvr>
                                      <p:to>
                                        <p:strVal val="visible"/>
                                      </p:to>
                                    </p:set>
                                    <p:animEffect transition="in" filter="wipe(left)">
                                      <p:cBhvr>
                                        <p:cTn id="42" dur="500"/>
                                        <p:tgtEl>
                                          <p:spTgt spid="190469">
                                            <p:txEl>
                                              <p:charRg st="155" end="18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0469">
                                            <p:txEl>
                                              <p:charRg st="181" end="207"/>
                                            </p:txEl>
                                          </p:spTgt>
                                        </p:tgtEl>
                                        <p:attrNameLst>
                                          <p:attrName>style.visibility</p:attrName>
                                        </p:attrNameLst>
                                      </p:cBhvr>
                                      <p:to>
                                        <p:strVal val="visible"/>
                                      </p:to>
                                    </p:set>
                                    <p:animEffect transition="in" filter="wipe(left)">
                                      <p:cBhvr>
                                        <p:cTn id="47" dur="500"/>
                                        <p:tgtEl>
                                          <p:spTgt spid="190469">
                                            <p:txEl>
                                              <p:charRg st="181" end="20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0469">
                                            <p:txEl>
                                              <p:charRg st="207" end="233"/>
                                            </p:txEl>
                                          </p:spTgt>
                                        </p:tgtEl>
                                        <p:attrNameLst>
                                          <p:attrName>style.visibility</p:attrName>
                                        </p:attrNameLst>
                                      </p:cBhvr>
                                      <p:to>
                                        <p:strVal val="visible"/>
                                      </p:to>
                                    </p:set>
                                    <p:animEffect transition="in" filter="wipe(left)">
                                      <p:cBhvr>
                                        <p:cTn id="52" dur="500"/>
                                        <p:tgtEl>
                                          <p:spTgt spid="190469">
                                            <p:txEl>
                                              <p:charRg st="207" end="2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p:bldP spid="19046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5.12</a:t>
            </a:r>
            <a:endParaRPr lang="zh-CN" altLang="en-US" dirty="0"/>
          </a:p>
        </p:txBody>
      </p:sp>
      <p:sp>
        <p:nvSpPr>
          <p:cNvPr id="52227" name="Rectangle 4"/>
          <p:cNvSpPr>
            <a:spLocks noGrp="1" noChangeArrowheads="1"/>
          </p:cNvSpPr>
          <p:nvPr>
            <p:ph idx="1"/>
          </p:nvPr>
        </p:nvSpPr>
        <p:spPr>
          <a:xfrm>
            <a:off x="533400" y="1371600"/>
            <a:ext cx="8229600" cy="1752600"/>
          </a:xfrm>
          <a:solidFill>
            <a:srgbClr val="CCFFCC"/>
          </a:solidFill>
          <a:ln w="28575">
            <a:solidFill>
              <a:srgbClr val="0000FF"/>
            </a:solidFill>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defRPr/>
            </a:pP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在自然推理系统 </a:t>
            </a:r>
            <a:r>
              <a:rPr kumimoji="0" lang="en-US" altLang="zh-CN" sz="2400" b="1" i="1" u="none" strike="noStrike" kern="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mn-lt"/>
                <a:ea typeface="宋体" panose="02010600030101010101" pitchFamily="2" charset="-122"/>
                <a:cs typeface="+mn-cs"/>
              </a:rPr>
              <a:t>L</a:t>
            </a:r>
            <a:r>
              <a:rPr kumimoji="0" lang="en-US" altLang="zh-CN"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 </a:t>
            </a: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中，构造下面推理的证明：</a:t>
            </a:r>
            <a:endPar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defRPr/>
            </a:pP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	不存在能表示成分数的无理数，有理数都能表示成分数。因此，有理数都不是无理数。</a:t>
            </a:r>
            <a:endPar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defRPr/>
            </a:pPr>
            <a:r>
              <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rPr>
              <a:t>	个体域为实数集合。</a:t>
            </a:r>
            <a:endParaRPr kumimoji="0" lang="zh-CN" altLang="en-US" sz="2400" b="1" i="0" u="none" strike="noStrike" kern="0" cap="none" spc="0" normalizeH="0" baseline="0" noProof="0" dirty="0" smtClean="0">
              <a:ln>
                <a:noFill/>
              </a:ln>
              <a:solidFill>
                <a:srgbClr val="000000"/>
              </a:solidFill>
              <a:effectLst/>
              <a:uLnTx/>
              <a:uFillTx/>
              <a:latin typeface="+mn-lt"/>
              <a:ea typeface="宋体" panose="02010600030101010101" pitchFamily="2" charset="-122"/>
              <a:cs typeface="+mn-cs"/>
            </a:endParaRPr>
          </a:p>
        </p:txBody>
      </p:sp>
      <p:sp>
        <p:nvSpPr>
          <p:cNvPr id="179205" name="Rectangle 5"/>
          <p:cNvSpPr/>
          <p:nvPr/>
        </p:nvSpPr>
        <p:spPr>
          <a:xfrm>
            <a:off x="1447800" y="3352800"/>
            <a:ext cx="7162800" cy="2590800"/>
          </a:xfrm>
          <a:prstGeom prst="rect">
            <a:avLst/>
          </a:prstGeom>
          <a:noFill/>
          <a:ln w="9525">
            <a:noFill/>
          </a:ln>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nSpc>
                <a:spcPct val="125000"/>
              </a:lnSpc>
              <a:spcBef>
                <a:spcPct val="25000"/>
              </a:spcBef>
              <a:buClr>
                <a:srgbClr val="99CCCC"/>
              </a:buClr>
              <a:buNone/>
            </a:pPr>
            <a:r>
              <a:rPr lang="zh-CN" altLang="en-US" dirty="0">
                <a:ea typeface="宋体" panose="02010600030101010101" pitchFamily="2" charset="-122"/>
              </a:rPr>
              <a:t>设  </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 </a:t>
            </a:r>
            <a:r>
              <a:rPr lang="en-US" altLang="zh-CN" i="1" dirty="0">
                <a:ea typeface="宋体" panose="02010600030101010101" pitchFamily="2" charset="-122"/>
              </a:rPr>
              <a:t>x </a:t>
            </a:r>
            <a:r>
              <a:rPr lang="zh-CN" altLang="en-US" dirty="0">
                <a:ea typeface="宋体" panose="02010600030101010101" pitchFamily="2" charset="-122"/>
              </a:rPr>
              <a:t>为无理数，</a:t>
            </a:r>
            <a:br>
              <a:rPr lang="zh-CN" altLang="en-US" dirty="0">
                <a:ea typeface="宋体" panose="02010600030101010101" pitchFamily="2" charset="-122"/>
              </a:rPr>
            </a:br>
            <a:r>
              <a:rPr lang="zh-CN" altLang="en-US" dirty="0">
                <a:ea typeface="宋体" panose="02010600030101010101" pitchFamily="2" charset="-122"/>
              </a:rPr>
              <a:t> </a:t>
            </a:r>
            <a:r>
              <a:rPr lang="en-US" altLang="zh-CN" dirty="0">
                <a:ea typeface="宋体" panose="02010600030101010101" pitchFamily="2" charset="-122"/>
              </a:rPr>
              <a:t>G(</a:t>
            </a:r>
            <a:r>
              <a:rPr lang="en-US" altLang="zh-CN" i="1" dirty="0">
                <a:ea typeface="宋体" panose="02010600030101010101" pitchFamily="2" charset="-122"/>
              </a:rPr>
              <a:t>x</a:t>
            </a:r>
            <a:r>
              <a:rPr lang="en-US" altLang="zh-CN" dirty="0">
                <a:ea typeface="宋体" panose="02010600030101010101" pitchFamily="2" charset="-122"/>
              </a:rPr>
              <a:t>): </a:t>
            </a:r>
            <a:r>
              <a:rPr lang="en-US" altLang="zh-CN" i="1" dirty="0">
                <a:ea typeface="宋体" panose="02010600030101010101" pitchFamily="2" charset="-122"/>
              </a:rPr>
              <a:t>x </a:t>
            </a:r>
            <a:r>
              <a:rPr lang="zh-CN" altLang="en-US" dirty="0">
                <a:ea typeface="宋体" panose="02010600030101010101" pitchFamily="2" charset="-122"/>
              </a:rPr>
              <a:t>为有理数，</a:t>
            </a:r>
            <a:br>
              <a:rPr lang="zh-CN" altLang="en-US" dirty="0">
                <a:ea typeface="宋体" panose="02010600030101010101" pitchFamily="2" charset="-122"/>
              </a:rPr>
            </a:br>
            <a:r>
              <a:rPr lang="zh-CN" altLang="en-US" dirty="0">
                <a:ea typeface="宋体" panose="02010600030101010101" pitchFamily="2" charset="-122"/>
              </a:rPr>
              <a:t> </a:t>
            </a:r>
            <a:r>
              <a:rPr lang="en-US" altLang="zh-CN" dirty="0">
                <a:ea typeface="宋体" panose="02010600030101010101" pitchFamily="2" charset="-122"/>
              </a:rPr>
              <a:t>H(</a:t>
            </a:r>
            <a:r>
              <a:rPr lang="en-US" altLang="zh-CN" i="1" dirty="0">
                <a:ea typeface="宋体" panose="02010600030101010101" pitchFamily="2" charset="-122"/>
              </a:rPr>
              <a:t>x</a:t>
            </a:r>
            <a:r>
              <a:rPr lang="en-US" altLang="zh-CN" dirty="0">
                <a:ea typeface="宋体" panose="02010600030101010101" pitchFamily="2" charset="-122"/>
              </a:rPr>
              <a:t>): </a:t>
            </a:r>
            <a:r>
              <a:rPr lang="en-US" altLang="zh-CN" i="1" dirty="0">
                <a:ea typeface="宋体" panose="02010600030101010101" pitchFamily="2" charset="-122"/>
              </a:rPr>
              <a:t>x </a:t>
            </a:r>
            <a:r>
              <a:rPr lang="zh-CN" altLang="en-US" dirty="0">
                <a:ea typeface="宋体" panose="02010600030101010101" pitchFamily="2" charset="-122"/>
              </a:rPr>
              <a:t>能表示成分数。</a:t>
            </a:r>
            <a:endParaRPr lang="zh-CN" altLang="en-US" dirty="0">
              <a:ea typeface="宋体" panose="02010600030101010101" pitchFamily="2" charset="-122"/>
            </a:endParaRPr>
          </a:p>
          <a:p>
            <a:pPr marL="342900" lvl="0" indent="-342900">
              <a:lnSpc>
                <a:spcPct val="125000"/>
              </a:lnSpc>
              <a:spcBef>
                <a:spcPct val="25000"/>
              </a:spcBef>
              <a:buClr>
                <a:srgbClr val="99CCCC"/>
              </a:buClr>
              <a:buNone/>
            </a:pPr>
            <a:r>
              <a:rPr lang="zh-CN" altLang="en-US" dirty="0">
                <a:ea typeface="宋体" panose="02010600030101010101" pitchFamily="2" charset="-122"/>
              </a:rPr>
              <a:t>前提：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(F(</a:t>
            </a:r>
            <a:r>
              <a:rPr lang="en-US" altLang="zh-CN" i="1" dirty="0">
                <a:ea typeface="宋体" panose="02010600030101010101" pitchFamily="2" charset="-122"/>
              </a:rPr>
              <a:t>x</a:t>
            </a:r>
            <a:r>
              <a:rPr lang="en-US" altLang="zh-CN" dirty="0">
                <a:ea typeface="宋体" panose="02010600030101010101" pitchFamily="2" charset="-122"/>
              </a:rPr>
              <a:t>)∧H(</a:t>
            </a:r>
            <a:r>
              <a:rPr lang="en-US" altLang="zh-CN" i="1" dirty="0">
                <a:ea typeface="宋体" panose="02010600030101010101" pitchFamily="2" charset="-122"/>
              </a:rPr>
              <a:t>x</a:t>
            </a:r>
            <a:r>
              <a:rPr lang="en-US" altLang="zh-CN" dirty="0">
                <a:ea typeface="宋体" panose="02010600030101010101" pitchFamily="2" charset="-122"/>
              </a:rPr>
              <a:t>))</a:t>
            </a:r>
            <a:r>
              <a:rPr lang="zh-CN" altLang="en-US" dirty="0">
                <a:ea typeface="宋体" panose="02010600030101010101" pitchFamily="2" charset="-122"/>
              </a:rPr>
              <a:t>，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(G(</a:t>
            </a:r>
            <a:r>
              <a:rPr lang="en-US" altLang="zh-CN" i="1" dirty="0">
                <a:ea typeface="宋体" panose="02010600030101010101" pitchFamily="2" charset="-122"/>
              </a:rPr>
              <a:t>x</a:t>
            </a:r>
            <a:r>
              <a:rPr lang="en-US" altLang="zh-CN" dirty="0">
                <a:ea typeface="宋体" panose="02010600030101010101" pitchFamily="2" charset="-122"/>
              </a:rPr>
              <a:t>)→H(</a:t>
            </a:r>
            <a:r>
              <a:rPr lang="en-US" altLang="zh-CN" i="1" dirty="0">
                <a:ea typeface="宋体" panose="02010600030101010101" pitchFamily="2" charset="-122"/>
              </a:rPr>
              <a:t>x</a:t>
            </a:r>
            <a:r>
              <a:rPr lang="en-US" altLang="zh-CN" dirty="0">
                <a:ea typeface="宋体" panose="02010600030101010101" pitchFamily="2" charset="-122"/>
              </a:rPr>
              <a:t>))</a:t>
            </a:r>
            <a:endParaRPr lang="en-US" altLang="zh-CN" dirty="0">
              <a:ea typeface="宋体" panose="02010600030101010101" pitchFamily="2" charset="-122"/>
            </a:endParaRPr>
          </a:p>
          <a:p>
            <a:pPr marL="342900" lvl="0" indent="-342900">
              <a:lnSpc>
                <a:spcPct val="125000"/>
              </a:lnSpc>
              <a:spcBef>
                <a:spcPct val="25000"/>
              </a:spcBef>
              <a:buClr>
                <a:srgbClr val="99CCCC"/>
              </a:buClr>
              <a:buNone/>
            </a:pPr>
            <a:r>
              <a:rPr lang="zh-CN" altLang="en-US" dirty="0">
                <a:ea typeface="宋体" panose="02010600030101010101" pitchFamily="2" charset="-122"/>
              </a:rPr>
              <a:t>结论： </a:t>
            </a:r>
            <a:r>
              <a:rPr lang="zh-CN" altLang="en-US" dirty="0">
                <a:ea typeface="宋体" panose="02010600030101010101" pitchFamily="2" charset="-122"/>
                <a:sym typeface="Symbol" panose="05050102010706020507" pitchFamily="18" charset="2"/>
              </a:rPr>
              <a:t></a:t>
            </a:r>
            <a:r>
              <a:rPr lang="en-US" altLang="zh-CN" i="1" dirty="0">
                <a:ea typeface="宋体" panose="02010600030101010101" pitchFamily="2" charset="-122"/>
              </a:rPr>
              <a:t>x</a:t>
            </a:r>
            <a:r>
              <a:rPr lang="en-US" altLang="zh-CN" dirty="0">
                <a:ea typeface="宋体" panose="02010600030101010101" pitchFamily="2" charset="-122"/>
              </a:rPr>
              <a:t>(G(</a:t>
            </a:r>
            <a:r>
              <a:rPr lang="en-US" altLang="zh-CN" i="1" dirty="0">
                <a:ea typeface="宋体" panose="02010600030101010101" pitchFamily="2" charset="-122"/>
              </a:rPr>
              <a:t>x</a:t>
            </a:r>
            <a:r>
              <a:rPr lang="en-US" altLang="zh-CN" dirty="0">
                <a:ea typeface="宋体" panose="02010600030101010101" pitchFamily="2" charset="-122"/>
              </a:rPr>
              <a:t>)→ ┐F(</a:t>
            </a:r>
            <a:r>
              <a:rPr lang="en-US" altLang="zh-CN" i="1" dirty="0">
                <a:ea typeface="宋体" panose="02010600030101010101" pitchFamily="2" charset="-122"/>
              </a:rPr>
              <a:t>x</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79206" name="AutoShape 6"/>
          <p:cNvSpPr/>
          <p:nvPr/>
        </p:nvSpPr>
        <p:spPr>
          <a:xfrm>
            <a:off x="312738" y="3302000"/>
            <a:ext cx="830262" cy="508000"/>
          </a:xfrm>
          <a:prstGeom prst="horizontalScroll">
            <a:avLst>
              <a:gd name="adj" fmla="val 12500"/>
            </a:avLst>
          </a:prstGeom>
          <a:solidFill>
            <a:schemeClr val="accent1"/>
          </a:solidFill>
          <a:ln w="9525" cap="flat" cmpd="sng">
            <a:solidFill>
              <a:schemeClr val="folHlink"/>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342900" lvl="0" indent="-342900" algn="ctr">
              <a:spcBef>
                <a:spcPct val="45000"/>
              </a:spcBef>
              <a:buClr>
                <a:srgbClr val="99CCCC"/>
              </a:buClr>
              <a:buNone/>
            </a:pPr>
            <a:r>
              <a:rPr lang="zh-CN" altLang="en-US" sz="2000" dirty="0">
                <a:solidFill>
                  <a:srgbClr val="FFFF00"/>
                </a:solidFill>
                <a:ea typeface="宋体" panose="02010600030101010101" pitchFamily="2" charset="-122"/>
              </a:rPr>
              <a:t>解答</a:t>
            </a:r>
            <a:endParaRPr lang="zh-CN" altLang="en-US" sz="2000" dirty="0">
              <a:solidFill>
                <a:srgbClr val="FF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9206"/>
                                        </p:tgtEl>
                                        <p:attrNameLst>
                                          <p:attrName>style.visibility</p:attrName>
                                        </p:attrNameLst>
                                      </p:cBhvr>
                                      <p:to>
                                        <p:strVal val="visible"/>
                                      </p:to>
                                    </p:set>
                                    <p:anim calcmode="lin" valueType="num">
                                      <p:cBhvr>
                                        <p:cTn id="7" dur="500" fill="hold"/>
                                        <p:tgtEl>
                                          <p:spTgt spid="179206"/>
                                        </p:tgtEl>
                                        <p:attrNameLst>
                                          <p:attrName>ppt_w</p:attrName>
                                        </p:attrNameLst>
                                      </p:cBhvr>
                                      <p:tavLst>
                                        <p:tav tm="0">
                                          <p:val>
                                            <p:fltVal val="0.000000"/>
                                          </p:val>
                                        </p:tav>
                                        <p:tav tm="100000">
                                          <p:val>
                                            <p:strVal val="#ppt_w"/>
                                          </p:val>
                                        </p:tav>
                                      </p:tavLst>
                                    </p:anim>
                                    <p:anim calcmode="lin" valueType="num">
                                      <p:cBhvr>
                                        <p:cTn id="8" dur="500" fill="hold"/>
                                        <p:tgtEl>
                                          <p:spTgt spid="179206"/>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9205">
                                            <p:txEl>
                                              <p:charRg st="0" end="49"/>
                                            </p:txEl>
                                          </p:spTgt>
                                        </p:tgtEl>
                                        <p:attrNameLst>
                                          <p:attrName>style.visibility</p:attrName>
                                        </p:attrNameLst>
                                      </p:cBhvr>
                                      <p:to>
                                        <p:strVal val="visible"/>
                                      </p:to>
                                    </p:set>
                                    <p:animEffect transition="in" filter="wipe(left)">
                                      <p:cBhvr>
                                        <p:cTn id="13" dur="500"/>
                                        <p:tgtEl>
                                          <p:spTgt spid="179205">
                                            <p:txEl>
                                              <p:charRg st="0" end="4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9205">
                                            <p:txEl>
                                              <p:charRg st="49" end="83"/>
                                            </p:txEl>
                                          </p:spTgt>
                                        </p:tgtEl>
                                        <p:attrNameLst>
                                          <p:attrName>style.visibility</p:attrName>
                                        </p:attrNameLst>
                                      </p:cBhvr>
                                      <p:to>
                                        <p:strVal val="visible"/>
                                      </p:to>
                                    </p:set>
                                    <p:animEffect transition="in" filter="wipe(left)">
                                      <p:cBhvr>
                                        <p:cTn id="18" dur="500"/>
                                        <p:tgtEl>
                                          <p:spTgt spid="179205">
                                            <p:txEl>
                                              <p:charRg st="49" end="8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9205">
                                            <p:txEl>
                                              <p:charRg st="83" end="103"/>
                                            </p:txEl>
                                          </p:spTgt>
                                        </p:tgtEl>
                                        <p:attrNameLst>
                                          <p:attrName>style.visibility</p:attrName>
                                        </p:attrNameLst>
                                      </p:cBhvr>
                                      <p:to>
                                        <p:strVal val="visible"/>
                                      </p:to>
                                    </p:set>
                                    <p:animEffect transition="in" filter="wipe(left)">
                                      <p:cBhvr>
                                        <p:cTn id="23" dur="500"/>
                                        <p:tgtEl>
                                          <p:spTgt spid="179205">
                                            <p:txEl>
                                              <p:charRg st="83"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build="p"/>
      <p:bldP spid="17920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ln/>
        </p:spPr>
        <p:txBody>
          <a:bodyPr vert="horz" wrap="square" lIns="91440" tIns="45720" rIns="91440" bIns="45720" anchor="ctr"/>
          <a:p>
            <a:pPr eaLnBrk="1" hangingPunct="1"/>
            <a:r>
              <a:rPr lang="zh-CN" altLang="en-US" dirty="0"/>
              <a:t>例</a:t>
            </a:r>
            <a:r>
              <a:rPr lang="en-US" altLang="zh-CN" dirty="0"/>
              <a:t>5.12</a:t>
            </a:r>
            <a:r>
              <a:rPr lang="zh-CN" altLang="en-US" dirty="0"/>
              <a:t>证明</a:t>
            </a:r>
            <a:endParaRPr lang="zh-CN" altLang="en-US" dirty="0"/>
          </a:p>
        </p:txBody>
      </p:sp>
      <p:sp>
        <p:nvSpPr>
          <p:cNvPr id="192516" name="Rectangle 4"/>
          <p:cNvSpPr>
            <a:spLocks noGrp="1"/>
          </p:cNvSpPr>
          <p:nvPr>
            <p:ph idx="1"/>
          </p:nvPr>
        </p:nvSpPr>
        <p:spPr>
          <a:xfrm>
            <a:off x="609600" y="990600"/>
            <a:ext cx="7467600" cy="4114800"/>
          </a:xfrm>
          <a:ln/>
        </p:spPr>
        <p:txBody>
          <a:bodyPr vert="horz" wrap="square" lIns="91440" tIns="45720" rIns="91440" bIns="45720" anchor="t"/>
          <a:p>
            <a:pPr eaLnBrk="1" hangingPunct="1">
              <a:lnSpc>
                <a:spcPct val="90000"/>
              </a:lnSpc>
              <a:buNone/>
            </a:pPr>
            <a:r>
              <a:rPr lang="zh-CN" altLang="en-US" dirty="0"/>
              <a:t>前提： ┐</a:t>
            </a:r>
            <a:r>
              <a:rPr lang="zh-CN" altLang="en-US" dirty="0">
                <a:sym typeface="Symbol" panose="05050102010706020507" pitchFamily="18" charset="2"/>
              </a:rPr>
              <a:t></a:t>
            </a:r>
            <a:r>
              <a:rPr lang="en-US" altLang="zh-CN" i="1" dirty="0"/>
              <a:t>x</a:t>
            </a:r>
            <a:r>
              <a:rPr lang="en-US" altLang="zh-CN" dirty="0"/>
              <a:t>(F(</a:t>
            </a:r>
            <a:r>
              <a:rPr lang="en-US" altLang="zh-CN" i="1" dirty="0"/>
              <a:t>x</a:t>
            </a:r>
            <a:r>
              <a:rPr lang="en-US" altLang="zh-CN" dirty="0"/>
              <a:t>)∧H(</a:t>
            </a:r>
            <a:r>
              <a:rPr lang="en-US" altLang="zh-CN" i="1" dirty="0"/>
              <a:t>x</a:t>
            </a:r>
            <a:r>
              <a:rPr lang="en-US" altLang="zh-CN" dirty="0"/>
              <a:t>))</a:t>
            </a:r>
            <a:r>
              <a:rPr lang="zh-CN" altLang="en-US" dirty="0"/>
              <a:t>， </a:t>
            </a:r>
            <a:r>
              <a:rPr lang="zh-CN" altLang="en-US" dirty="0">
                <a:sym typeface="Symbol" panose="05050102010706020507" pitchFamily="18" charset="2"/>
              </a:rPr>
              <a:t></a:t>
            </a:r>
            <a:r>
              <a:rPr lang="en-US" altLang="zh-CN" i="1" dirty="0"/>
              <a:t>x</a:t>
            </a:r>
            <a:r>
              <a:rPr lang="en-US" altLang="zh-CN" dirty="0"/>
              <a:t>(G(</a:t>
            </a:r>
            <a:r>
              <a:rPr lang="en-US" altLang="zh-CN" i="1" dirty="0"/>
              <a:t>x</a:t>
            </a:r>
            <a:r>
              <a:rPr lang="en-US" altLang="zh-CN" dirty="0"/>
              <a:t>)→H(</a:t>
            </a:r>
            <a:r>
              <a:rPr lang="en-US" altLang="zh-CN" i="1" dirty="0"/>
              <a:t>x</a:t>
            </a:r>
            <a:r>
              <a:rPr lang="en-US" altLang="zh-CN" dirty="0"/>
              <a:t>))</a:t>
            </a:r>
            <a:endParaRPr lang="en-US" altLang="zh-CN" dirty="0"/>
          </a:p>
          <a:p>
            <a:pPr eaLnBrk="1" hangingPunct="1">
              <a:lnSpc>
                <a:spcPct val="90000"/>
              </a:lnSpc>
              <a:buNone/>
            </a:pPr>
            <a:r>
              <a:rPr lang="zh-CN" altLang="en-US" dirty="0"/>
              <a:t>结论： </a:t>
            </a:r>
            <a:r>
              <a:rPr lang="zh-CN" altLang="en-US" dirty="0">
                <a:sym typeface="Symbol" panose="05050102010706020507" pitchFamily="18" charset="2"/>
              </a:rPr>
              <a:t></a:t>
            </a:r>
            <a:r>
              <a:rPr lang="en-US" altLang="zh-CN" i="1" dirty="0"/>
              <a:t>x</a:t>
            </a:r>
            <a:r>
              <a:rPr lang="en-US" altLang="zh-CN" dirty="0"/>
              <a:t>(G(</a:t>
            </a:r>
            <a:r>
              <a:rPr lang="en-US" altLang="zh-CN" i="1" dirty="0"/>
              <a:t>x</a:t>
            </a:r>
            <a:r>
              <a:rPr lang="en-US" altLang="zh-CN" dirty="0"/>
              <a:t>)→ ┐F(</a:t>
            </a:r>
            <a:r>
              <a:rPr lang="en-US" altLang="zh-CN" i="1" dirty="0"/>
              <a:t>x</a:t>
            </a:r>
            <a:r>
              <a:rPr lang="en-US" altLang="zh-CN" dirty="0"/>
              <a:t>))</a:t>
            </a:r>
            <a:endParaRPr lang="zh-CN" altLang="en-US" dirty="0"/>
          </a:p>
          <a:p>
            <a:pPr eaLnBrk="1" hangingPunct="1">
              <a:lnSpc>
                <a:spcPct val="90000"/>
              </a:lnSpc>
              <a:buNone/>
            </a:pPr>
            <a:r>
              <a:rPr lang="zh-CN" altLang="en-US" dirty="0"/>
              <a:t>① ┐</a:t>
            </a:r>
            <a:r>
              <a:rPr lang="zh-CN" altLang="en-US" dirty="0">
                <a:sym typeface="Symbol" panose="05050102010706020507" pitchFamily="18" charset="2"/>
              </a:rPr>
              <a:t></a:t>
            </a:r>
            <a:r>
              <a:rPr lang="en-US" altLang="zh-CN" i="1" dirty="0"/>
              <a:t>x</a:t>
            </a:r>
            <a:r>
              <a:rPr lang="en-US" altLang="zh-CN" dirty="0"/>
              <a:t>(F(</a:t>
            </a:r>
            <a:r>
              <a:rPr lang="en-US" altLang="zh-CN" i="1" dirty="0"/>
              <a:t>x</a:t>
            </a:r>
            <a:r>
              <a:rPr lang="en-US" altLang="zh-CN" dirty="0"/>
              <a:t>)∧H(</a:t>
            </a:r>
            <a:r>
              <a:rPr lang="en-US" altLang="zh-CN" i="1" dirty="0"/>
              <a:t>x</a:t>
            </a:r>
            <a:r>
              <a:rPr lang="en-US" altLang="zh-CN" dirty="0"/>
              <a:t>))      		</a:t>
            </a:r>
            <a:r>
              <a:rPr lang="zh-CN" altLang="en-US" dirty="0"/>
              <a:t>前提引入</a:t>
            </a:r>
            <a:endParaRPr lang="zh-CN" altLang="en-US" dirty="0"/>
          </a:p>
          <a:p>
            <a:pPr eaLnBrk="1" hangingPunct="1">
              <a:lnSpc>
                <a:spcPct val="90000"/>
              </a:lnSpc>
              <a:buNone/>
            </a:pPr>
            <a:r>
              <a:rPr lang="zh-CN" altLang="en-US" dirty="0"/>
              <a:t>② </a:t>
            </a:r>
            <a:r>
              <a:rPr lang="zh-CN" altLang="en-US" dirty="0">
                <a:sym typeface="Symbol" panose="05050102010706020507" pitchFamily="18" charset="2"/>
              </a:rPr>
              <a:t></a:t>
            </a:r>
            <a:r>
              <a:rPr lang="en-US" altLang="zh-CN" i="1" dirty="0"/>
              <a:t>x</a:t>
            </a:r>
            <a:r>
              <a:rPr lang="en-US" altLang="zh-CN" dirty="0"/>
              <a:t>(┐F(</a:t>
            </a:r>
            <a:r>
              <a:rPr lang="en-US" altLang="zh-CN" i="1" dirty="0"/>
              <a:t>x</a:t>
            </a:r>
            <a:r>
              <a:rPr lang="en-US" altLang="zh-CN" dirty="0"/>
              <a:t>) ∨ ┐H(</a:t>
            </a:r>
            <a:r>
              <a:rPr lang="en-US" altLang="zh-CN" i="1" dirty="0"/>
              <a:t>x</a:t>
            </a:r>
            <a:r>
              <a:rPr lang="en-US" altLang="zh-CN" dirty="0"/>
              <a:t>))    		①</a:t>
            </a:r>
            <a:r>
              <a:rPr lang="zh-CN" altLang="en-US" dirty="0"/>
              <a:t>置换 </a:t>
            </a:r>
            <a:endParaRPr lang="zh-CN" altLang="en-US" dirty="0"/>
          </a:p>
          <a:p>
            <a:pPr eaLnBrk="1" hangingPunct="1">
              <a:lnSpc>
                <a:spcPct val="90000"/>
              </a:lnSpc>
              <a:buNone/>
            </a:pPr>
            <a:r>
              <a:rPr lang="zh-CN" altLang="en-US" dirty="0"/>
              <a:t>③ </a:t>
            </a:r>
            <a:r>
              <a:rPr lang="zh-CN" altLang="en-US" dirty="0">
                <a:sym typeface="Symbol" panose="05050102010706020507" pitchFamily="18" charset="2"/>
              </a:rPr>
              <a:t></a:t>
            </a:r>
            <a:r>
              <a:rPr lang="en-US" altLang="zh-CN" i="1" dirty="0"/>
              <a:t>x</a:t>
            </a:r>
            <a:r>
              <a:rPr lang="en-US" altLang="zh-CN" dirty="0"/>
              <a:t>(H(</a:t>
            </a:r>
            <a:r>
              <a:rPr lang="en-US" altLang="zh-CN" i="1" dirty="0"/>
              <a:t>x</a:t>
            </a:r>
            <a:r>
              <a:rPr lang="en-US" altLang="zh-CN" dirty="0"/>
              <a:t>) → ┐F(</a:t>
            </a:r>
            <a:r>
              <a:rPr lang="en-US" altLang="zh-CN" i="1" dirty="0"/>
              <a:t>x</a:t>
            </a:r>
            <a:r>
              <a:rPr lang="en-US" altLang="zh-CN" dirty="0"/>
              <a:t>) )     		②</a:t>
            </a:r>
            <a:r>
              <a:rPr lang="zh-CN" altLang="en-US" dirty="0"/>
              <a:t>置换</a:t>
            </a:r>
            <a:endParaRPr lang="zh-CN" altLang="en-US" dirty="0"/>
          </a:p>
          <a:p>
            <a:pPr eaLnBrk="1" hangingPunct="1">
              <a:lnSpc>
                <a:spcPct val="90000"/>
              </a:lnSpc>
              <a:buNone/>
            </a:pPr>
            <a:r>
              <a:rPr lang="zh-CN" altLang="en-US" dirty="0"/>
              <a:t>④ </a:t>
            </a:r>
            <a:r>
              <a:rPr lang="en-US" altLang="zh-CN" dirty="0"/>
              <a:t>H(</a:t>
            </a:r>
            <a:r>
              <a:rPr lang="en-US" altLang="zh-CN" i="1" dirty="0"/>
              <a:t>y</a:t>
            </a:r>
            <a:r>
              <a:rPr lang="en-US" altLang="zh-CN" dirty="0"/>
              <a:t>)→ ┐F(</a:t>
            </a:r>
            <a:r>
              <a:rPr lang="en-US" altLang="zh-CN" i="1" dirty="0"/>
              <a:t>y</a:t>
            </a:r>
            <a:r>
              <a:rPr lang="en-US" altLang="zh-CN" dirty="0"/>
              <a:t>)           		③UI</a:t>
            </a:r>
            <a:r>
              <a:rPr lang="zh-CN" altLang="en-US" dirty="0"/>
              <a:t>规则</a:t>
            </a:r>
            <a:endParaRPr lang="zh-CN" altLang="en-US" dirty="0"/>
          </a:p>
          <a:p>
            <a:pPr eaLnBrk="1" hangingPunct="1">
              <a:lnSpc>
                <a:spcPct val="90000"/>
              </a:lnSpc>
              <a:buNone/>
            </a:pPr>
            <a:r>
              <a:rPr lang="zh-CN" altLang="en-US" dirty="0"/>
              <a:t>⑤ </a:t>
            </a:r>
            <a:r>
              <a:rPr lang="zh-CN" altLang="en-US" dirty="0">
                <a:sym typeface="Symbol" panose="05050102010706020507" pitchFamily="18" charset="2"/>
              </a:rPr>
              <a:t></a:t>
            </a:r>
            <a:r>
              <a:rPr lang="en-US" altLang="zh-CN" i="1" dirty="0"/>
              <a:t>x</a:t>
            </a:r>
            <a:r>
              <a:rPr lang="en-US" altLang="zh-CN" dirty="0"/>
              <a:t>(G(</a:t>
            </a:r>
            <a:r>
              <a:rPr lang="en-US" altLang="zh-CN" i="1" dirty="0"/>
              <a:t>x</a:t>
            </a:r>
            <a:r>
              <a:rPr lang="en-US" altLang="zh-CN" dirty="0"/>
              <a:t>)→H(</a:t>
            </a:r>
            <a:r>
              <a:rPr lang="en-US" altLang="zh-CN" i="1" dirty="0"/>
              <a:t>x</a:t>
            </a:r>
            <a:r>
              <a:rPr lang="en-US" altLang="zh-CN" dirty="0"/>
              <a:t>))          		</a:t>
            </a:r>
            <a:r>
              <a:rPr lang="zh-CN" altLang="en-US" dirty="0"/>
              <a:t>前提引入</a:t>
            </a:r>
            <a:endParaRPr lang="zh-CN" altLang="en-US" dirty="0"/>
          </a:p>
          <a:p>
            <a:pPr eaLnBrk="1" hangingPunct="1">
              <a:lnSpc>
                <a:spcPct val="90000"/>
              </a:lnSpc>
              <a:buNone/>
            </a:pPr>
            <a:r>
              <a:rPr lang="zh-CN" altLang="en-US" dirty="0"/>
              <a:t>⑥ </a:t>
            </a:r>
            <a:r>
              <a:rPr lang="en-US" altLang="zh-CN" dirty="0"/>
              <a:t>G(</a:t>
            </a:r>
            <a:r>
              <a:rPr lang="en-US" altLang="zh-CN" i="1" dirty="0"/>
              <a:t>y</a:t>
            </a:r>
            <a:r>
              <a:rPr lang="en-US" altLang="zh-CN" dirty="0"/>
              <a:t>)→H(</a:t>
            </a:r>
            <a:r>
              <a:rPr lang="en-US" altLang="zh-CN" i="1" dirty="0"/>
              <a:t>y</a:t>
            </a:r>
            <a:r>
              <a:rPr lang="en-US" altLang="zh-CN" dirty="0"/>
              <a:t>)               		⑤UI</a:t>
            </a:r>
            <a:r>
              <a:rPr lang="zh-CN" altLang="en-US" dirty="0"/>
              <a:t>规则</a:t>
            </a:r>
            <a:endParaRPr lang="zh-CN" altLang="en-US" dirty="0"/>
          </a:p>
          <a:p>
            <a:pPr eaLnBrk="1" hangingPunct="1">
              <a:lnSpc>
                <a:spcPct val="90000"/>
              </a:lnSpc>
              <a:buNone/>
            </a:pPr>
            <a:r>
              <a:rPr lang="zh-CN" altLang="en-US" dirty="0"/>
              <a:t>⑦ </a:t>
            </a:r>
            <a:r>
              <a:rPr lang="en-US" altLang="zh-CN" dirty="0"/>
              <a:t>G(</a:t>
            </a:r>
            <a:r>
              <a:rPr lang="en-US" altLang="zh-CN" i="1" dirty="0"/>
              <a:t>y</a:t>
            </a:r>
            <a:r>
              <a:rPr lang="en-US" altLang="zh-CN" dirty="0"/>
              <a:t>)→ ┐F(</a:t>
            </a:r>
            <a:r>
              <a:rPr lang="en-US" altLang="zh-CN" i="1" dirty="0"/>
              <a:t>y</a:t>
            </a:r>
            <a:r>
              <a:rPr lang="en-US" altLang="zh-CN" dirty="0"/>
              <a:t>)            		⑥④</a:t>
            </a:r>
            <a:r>
              <a:rPr lang="zh-CN" altLang="en-US" dirty="0"/>
              <a:t>假言三段论</a:t>
            </a:r>
            <a:endParaRPr lang="zh-CN" altLang="en-US" dirty="0"/>
          </a:p>
          <a:p>
            <a:pPr eaLnBrk="1" hangingPunct="1">
              <a:lnSpc>
                <a:spcPct val="90000"/>
              </a:lnSpc>
              <a:buNone/>
            </a:pPr>
            <a:r>
              <a:rPr lang="zh-CN" altLang="en-US" dirty="0"/>
              <a:t>⑧ </a:t>
            </a:r>
            <a:r>
              <a:rPr lang="zh-CN" altLang="en-US" dirty="0">
                <a:sym typeface="Symbol" panose="05050102010706020507" pitchFamily="18" charset="2"/>
              </a:rPr>
              <a:t></a:t>
            </a:r>
            <a:r>
              <a:rPr lang="en-US" altLang="zh-CN" i="1" dirty="0"/>
              <a:t>x</a:t>
            </a:r>
            <a:r>
              <a:rPr lang="en-US" altLang="zh-CN" dirty="0"/>
              <a:t>(G(</a:t>
            </a:r>
            <a:r>
              <a:rPr lang="en-US" altLang="zh-CN" i="1" dirty="0"/>
              <a:t>x</a:t>
            </a:r>
            <a:r>
              <a:rPr lang="en-US" altLang="zh-CN" dirty="0"/>
              <a:t>)→ ┐F(</a:t>
            </a:r>
            <a:r>
              <a:rPr lang="en-US" altLang="zh-CN" i="1" dirty="0"/>
              <a:t>x</a:t>
            </a:r>
            <a:r>
              <a:rPr lang="en-US" altLang="zh-CN" dirty="0"/>
              <a:t>))      		⑦UG</a:t>
            </a:r>
            <a:r>
              <a:rPr lang="zh-CN" altLang="en-US" dirty="0"/>
              <a:t>规则</a:t>
            </a:r>
            <a:endParaRPr lang="zh-CN" altLang="en-US" dirty="0"/>
          </a:p>
        </p:txBody>
      </p:sp>
      <p:sp>
        <p:nvSpPr>
          <p:cNvPr id="192517" name="Rectangle 5"/>
          <p:cNvSpPr/>
          <p:nvPr/>
        </p:nvSpPr>
        <p:spPr>
          <a:xfrm>
            <a:off x="1295400" y="5257800"/>
            <a:ext cx="6858000" cy="1552575"/>
          </a:xfrm>
          <a:prstGeom prst="rect">
            <a:avLst/>
          </a:prstGeom>
          <a:solidFill>
            <a:srgbClr val="FCCEB1"/>
          </a:solidFill>
          <a:ln w="25400">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457200" lvl="0" indent="-457200">
              <a:spcBef>
                <a:spcPct val="0"/>
              </a:spcBef>
            </a:pPr>
            <a:r>
              <a:rPr lang="zh-CN" altLang="en-US" dirty="0">
                <a:solidFill>
                  <a:srgbClr val="0000FF"/>
                </a:solidFill>
              </a:rPr>
              <a:t>注意 ┐</a:t>
            </a:r>
            <a:r>
              <a:rPr lang="zh-CN" altLang="en-US"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(F(</a:t>
            </a:r>
            <a:r>
              <a:rPr lang="en-US" altLang="zh-CN" i="1" dirty="0">
                <a:solidFill>
                  <a:srgbClr val="0000FF"/>
                </a:solidFill>
              </a:rPr>
              <a:t>x</a:t>
            </a:r>
            <a:r>
              <a:rPr lang="en-US" altLang="zh-CN" dirty="0">
                <a:solidFill>
                  <a:srgbClr val="0000FF"/>
                </a:solidFill>
              </a:rPr>
              <a:t>)∧H(</a:t>
            </a:r>
            <a:r>
              <a:rPr lang="en-US" altLang="zh-CN" i="1" dirty="0">
                <a:solidFill>
                  <a:srgbClr val="0000FF"/>
                </a:solidFill>
              </a:rPr>
              <a:t>x</a:t>
            </a:r>
            <a:r>
              <a:rPr lang="en-US" altLang="zh-CN" dirty="0">
                <a:solidFill>
                  <a:srgbClr val="0000FF"/>
                </a:solidFill>
              </a:rPr>
              <a:t>)) </a:t>
            </a:r>
            <a:r>
              <a:rPr lang="zh-CN" altLang="en-US" dirty="0">
                <a:solidFill>
                  <a:srgbClr val="0000FF"/>
                </a:solidFill>
              </a:rPr>
              <a:t>不是前束范式，因而不能对它使用 </a:t>
            </a:r>
            <a:r>
              <a:rPr lang="en-US" altLang="zh-CN" dirty="0">
                <a:solidFill>
                  <a:srgbClr val="0000FF"/>
                </a:solidFill>
              </a:rPr>
              <a:t>EI </a:t>
            </a:r>
            <a:r>
              <a:rPr lang="zh-CN" altLang="en-US" dirty="0">
                <a:solidFill>
                  <a:srgbClr val="0000FF"/>
                </a:solidFill>
              </a:rPr>
              <a:t>规则。</a:t>
            </a:r>
            <a:endParaRPr lang="zh-CN" altLang="en-US" dirty="0">
              <a:solidFill>
                <a:srgbClr val="0000FF"/>
              </a:solidFill>
            </a:endParaRPr>
          </a:p>
          <a:p>
            <a:pPr marL="457200" lvl="0" indent="-457200">
              <a:spcBef>
                <a:spcPct val="0"/>
              </a:spcBef>
            </a:pPr>
            <a:r>
              <a:rPr lang="zh-CN" altLang="en-US" dirty="0">
                <a:solidFill>
                  <a:srgbClr val="0000FF"/>
                </a:solidFill>
              </a:rPr>
              <a:t>因为结论中的量词是全称量词 </a:t>
            </a:r>
            <a:r>
              <a:rPr lang="zh-CN" altLang="en-US" dirty="0">
                <a:solidFill>
                  <a:srgbClr val="0000FF"/>
                </a:solidFill>
                <a:sym typeface="Symbol" panose="05050102010706020507" pitchFamily="18" charset="2"/>
              </a:rPr>
              <a:t></a:t>
            </a:r>
            <a:r>
              <a:rPr lang="zh-CN" altLang="en-US" dirty="0">
                <a:solidFill>
                  <a:srgbClr val="0000FF"/>
                </a:solidFill>
              </a:rPr>
              <a:t>，因而在使用 </a:t>
            </a:r>
            <a:r>
              <a:rPr lang="en-US" altLang="zh-CN" dirty="0">
                <a:solidFill>
                  <a:srgbClr val="0000FF"/>
                </a:solidFill>
              </a:rPr>
              <a:t>UI </a:t>
            </a:r>
            <a:r>
              <a:rPr lang="zh-CN" altLang="en-US" dirty="0">
                <a:solidFill>
                  <a:srgbClr val="0000FF"/>
                </a:solidFill>
              </a:rPr>
              <a:t>规则时用第一式，而不能用第二式。</a:t>
            </a:r>
            <a:endParaRPr lang="zh-CN" altLang="en-US" dirty="0">
              <a:solidFill>
                <a:srgbClr val="0000FF"/>
              </a:solidFill>
            </a:endParaRPr>
          </a:p>
        </p:txBody>
      </p:sp>
      <p:sp>
        <p:nvSpPr>
          <p:cNvPr id="192518" name="AutoShape 6"/>
          <p:cNvSpPr/>
          <p:nvPr/>
        </p:nvSpPr>
        <p:spPr>
          <a:xfrm>
            <a:off x="76200" y="5334000"/>
            <a:ext cx="1143000" cy="795338"/>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w="9525">
            <a:noFill/>
          </a:ln>
        </p:spPr>
        <p:txBody>
          <a:bodyPr anchor="ct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lgn="ctr">
              <a:spcBef>
                <a:spcPct val="45000"/>
              </a:spcBef>
              <a:buClr>
                <a:srgbClr val="99CCCC"/>
              </a:buClr>
              <a:buNone/>
            </a:pPr>
            <a:r>
              <a:rPr lang="zh-CN" altLang="en-US" sz="2000" dirty="0">
                <a:solidFill>
                  <a:schemeClr val="tx2"/>
                </a:solidFill>
                <a:latin typeface="Arial" panose="020B0604020202020204" pitchFamily="34" charset="0"/>
                <a:ea typeface="宋体" panose="02010600030101010101" pitchFamily="2" charset="-122"/>
              </a:rPr>
              <a:t>说明</a:t>
            </a:r>
            <a:endParaRPr lang="zh-CN" altLang="en-US" sz="2000"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16">
                                            <p:txEl>
                                              <p:charRg st="0" end="34"/>
                                            </p:txEl>
                                          </p:spTgt>
                                        </p:tgtEl>
                                        <p:attrNameLst>
                                          <p:attrName>style.visibility</p:attrName>
                                        </p:attrNameLst>
                                      </p:cBhvr>
                                      <p:to>
                                        <p:strVal val="visible"/>
                                      </p:to>
                                    </p:set>
                                    <p:animEffect transition="in" filter="wipe(left)">
                                      <p:cBhvr>
                                        <p:cTn id="7" dur="500"/>
                                        <p:tgtEl>
                                          <p:spTgt spid="192516">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516">
                                            <p:txEl>
                                              <p:charRg st="34" end="54"/>
                                            </p:txEl>
                                          </p:spTgt>
                                        </p:tgtEl>
                                        <p:attrNameLst>
                                          <p:attrName>style.visibility</p:attrName>
                                        </p:attrNameLst>
                                      </p:cBhvr>
                                      <p:to>
                                        <p:strVal val="visible"/>
                                      </p:to>
                                    </p:set>
                                    <p:animEffect transition="in" filter="wipe(left)">
                                      <p:cBhvr>
                                        <p:cTn id="12" dur="500"/>
                                        <p:tgtEl>
                                          <p:spTgt spid="192516">
                                            <p:txEl>
                                              <p:charRg st="34"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516">
                                            <p:txEl>
                                              <p:charRg st="54" end="83"/>
                                            </p:txEl>
                                          </p:spTgt>
                                        </p:tgtEl>
                                        <p:attrNameLst>
                                          <p:attrName>style.visibility</p:attrName>
                                        </p:attrNameLst>
                                      </p:cBhvr>
                                      <p:to>
                                        <p:strVal val="visible"/>
                                      </p:to>
                                    </p:set>
                                    <p:animEffect transition="in" filter="wipe(left)">
                                      <p:cBhvr>
                                        <p:cTn id="17" dur="500"/>
                                        <p:tgtEl>
                                          <p:spTgt spid="192516">
                                            <p:txEl>
                                              <p:charRg st="54"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2516">
                                            <p:txEl>
                                              <p:charRg st="83" end="113"/>
                                            </p:txEl>
                                          </p:spTgt>
                                        </p:tgtEl>
                                        <p:attrNameLst>
                                          <p:attrName>style.visibility</p:attrName>
                                        </p:attrNameLst>
                                      </p:cBhvr>
                                      <p:to>
                                        <p:strVal val="visible"/>
                                      </p:to>
                                    </p:set>
                                    <p:animEffect transition="in" filter="wipe(left)">
                                      <p:cBhvr>
                                        <p:cTn id="22" dur="500"/>
                                        <p:tgtEl>
                                          <p:spTgt spid="192516">
                                            <p:txEl>
                                              <p:charRg st="83"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2516">
                                            <p:txEl>
                                              <p:charRg st="113" end="143"/>
                                            </p:txEl>
                                          </p:spTgt>
                                        </p:tgtEl>
                                        <p:attrNameLst>
                                          <p:attrName>style.visibility</p:attrName>
                                        </p:attrNameLst>
                                      </p:cBhvr>
                                      <p:to>
                                        <p:strVal val="visible"/>
                                      </p:to>
                                    </p:set>
                                    <p:animEffect transition="in" filter="wipe(left)">
                                      <p:cBhvr>
                                        <p:cTn id="27" dur="500"/>
                                        <p:tgtEl>
                                          <p:spTgt spid="192516">
                                            <p:txEl>
                                              <p:charRg st="113" end="14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2516">
                                            <p:txEl>
                                              <p:charRg st="143" end="175"/>
                                            </p:txEl>
                                          </p:spTgt>
                                        </p:tgtEl>
                                        <p:attrNameLst>
                                          <p:attrName>style.visibility</p:attrName>
                                        </p:attrNameLst>
                                      </p:cBhvr>
                                      <p:to>
                                        <p:strVal val="visible"/>
                                      </p:to>
                                    </p:set>
                                    <p:animEffect transition="in" filter="wipe(left)">
                                      <p:cBhvr>
                                        <p:cTn id="32" dur="500"/>
                                        <p:tgtEl>
                                          <p:spTgt spid="192516">
                                            <p:txEl>
                                              <p:charRg st="143" end="17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2516">
                                            <p:txEl>
                                              <p:charRg st="175" end="207"/>
                                            </p:txEl>
                                          </p:spTgt>
                                        </p:tgtEl>
                                        <p:attrNameLst>
                                          <p:attrName>style.visibility</p:attrName>
                                        </p:attrNameLst>
                                      </p:cBhvr>
                                      <p:to>
                                        <p:strVal val="visible"/>
                                      </p:to>
                                    </p:set>
                                    <p:animEffect transition="in" filter="wipe(left)">
                                      <p:cBhvr>
                                        <p:cTn id="37" dur="500"/>
                                        <p:tgtEl>
                                          <p:spTgt spid="192516">
                                            <p:txEl>
                                              <p:charRg st="175" end="20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2516">
                                            <p:txEl>
                                              <p:charRg st="207" end="241"/>
                                            </p:txEl>
                                          </p:spTgt>
                                        </p:tgtEl>
                                        <p:attrNameLst>
                                          <p:attrName>style.visibility</p:attrName>
                                        </p:attrNameLst>
                                      </p:cBhvr>
                                      <p:to>
                                        <p:strVal val="visible"/>
                                      </p:to>
                                    </p:set>
                                    <p:animEffect transition="in" filter="wipe(left)">
                                      <p:cBhvr>
                                        <p:cTn id="42" dur="500"/>
                                        <p:tgtEl>
                                          <p:spTgt spid="192516">
                                            <p:txEl>
                                              <p:charRg st="207" end="24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2516">
                                            <p:txEl>
                                              <p:charRg st="241" end="276"/>
                                            </p:txEl>
                                          </p:spTgt>
                                        </p:tgtEl>
                                        <p:attrNameLst>
                                          <p:attrName>style.visibility</p:attrName>
                                        </p:attrNameLst>
                                      </p:cBhvr>
                                      <p:to>
                                        <p:strVal val="visible"/>
                                      </p:to>
                                    </p:set>
                                    <p:animEffect transition="in" filter="wipe(left)">
                                      <p:cBhvr>
                                        <p:cTn id="47" dur="500"/>
                                        <p:tgtEl>
                                          <p:spTgt spid="192516">
                                            <p:txEl>
                                              <p:charRg st="241" end="27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2516">
                                            <p:txEl>
                                              <p:charRg st="276" end="307"/>
                                            </p:txEl>
                                          </p:spTgt>
                                        </p:tgtEl>
                                        <p:attrNameLst>
                                          <p:attrName>style.visibility</p:attrName>
                                        </p:attrNameLst>
                                      </p:cBhvr>
                                      <p:to>
                                        <p:strVal val="visible"/>
                                      </p:to>
                                    </p:set>
                                    <p:animEffect transition="in" filter="wipe(left)">
                                      <p:cBhvr>
                                        <p:cTn id="52" dur="500"/>
                                        <p:tgtEl>
                                          <p:spTgt spid="192516">
                                            <p:txEl>
                                              <p:charRg st="276" end="30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92518"/>
                                        </p:tgtEl>
                                        <p:attrNameLst>
                                          <p:attrName>style.visibility</p:attrName>
                                        </p:attrNameLst>
                                      </p:cBhvr>
                                      <p:to>
                                        <p:strVal val="visible"/>
                                      </p:to>
                                    </p:set>
                                    <p:anim calcmode="lin" valueType="num">
                                      <p:cBhvr additive="base">
                                        <p:cTn id="57" dur="500" fill="hold"/>
                                        <p:tgtEl>
                                          <p:spTgt spid="192518"/>
                                        </p:tgtEl>
                                        <p:attrNameLst>
                                          <p:attrName>ppt_x</p:attrName>
                                        </p:attrNameLst>
                                      </p:cBhvr>
                                      <p:tavLst>
                                        <p:tav tm="0">
                                          <p:val>
                                            <p:strVal val="0-#ppt_w/2"/>
                                          </p:val>
                                        </p:tav>
                                        <p:tav tm="100000">
                                          <p:val>
                                            <p:strVal val="#ppt_x"/>
                                          </p:val>
                                        </p:tav>
                                      </p:tavLst>
                                    </p:anim>
                                    <p:anim calcmode="lin" valueType="num">
                                      <p:cBhvr additive="base">
                                        <p:cTn id="58"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92517"/>
                                        </p:tgtEl>
                                        <p:attrNameLst>
                                          <p:attrName>style.visibility</p:attrName>
                                        </p:attrNameLst>
                                      </p:cBhvr>
                                      <p:to>
                                        <p:strVal val="visible"/>
                                      </p:to>
                                    </p:set>
                                    <p:animEffect transition="in" filter="wipe(left)">
                                      <p:cBhvr>
                                        <p:cTn id="63" dur="500"/>
                                        <p:tgtEl>
                                          <p:spTgt spid="1925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92517">
                                            <p:txEl>
                                              <p:charRg st="0" end="41"/>
                                            </p:txEl>
                                          </p:spTgt>
                                        </p:tgtEl>
                                        <p:attrNameLst>
                                          <p:attrName>style.visibility</p:attrName>
                                        </p:attrNameLst>
                                      </p:cBhvr>
                                      <p:to>
                                        <p:strVal val="visible"/>
                                      </p:to>
                                    </p:set>
                                    <p:animEffect transition="in" filter="wipe(left)">
                                      <p:cBhvr>
                                        <p:cTn id="68" dur="500"/>
                                        <p:tgtEl>
                                          <p:spTgt spid="192517">
                                            <p:txEl>
                                              <p:charRg st="0" end="4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92517">
                                            <p:txEl>
                                              <p:charRg st="41" end="83"/>
                                            </p:txEl>
                                          </p:spTgt>
                                        </p:tgtEl>
                                        <p:attrNameLst>
                                          <p:attrName>style.visibility</p:attrName>
                                        </p:attrNameLst>
                                      </p:cBhvr>
                                      <p:to>
                                        <p:strVal val="visible"/>
                                      </p:to>
                                    </p:set>
                                    <p:animEffect transition="in" filter="wipe(left)">
                                      <p:cBhvr>
                                        <p:cTn id="73" dur="500"/>
                                        <p:tgtEl>
                                          <p:spTgt spid="192517">
                                            <p:txEl>
                                              <p:charRg st="41"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build="p"/>
      <p:bldP spid="192517" grpId="0" animBg="1" build="p"/>
      <p:bldP spid="1925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ln/>
        </p:spPr>
        <p:txBody>
          <a:bodyPr vert="horz" wrap="square" lIns="91440" tIns="45720" rIns="91440" bIns="45720" anchor="ctr"/>
          <a:p>
            <a:pPr eaLnBrk="1" hangingPunct="1"/>
            <a:r>
              <a:rPr lang="zh-CN" altLang="en-US" dirty="0"/>
              <a:t>一阶逻辑中的一些基本而重要等值式</a:t>
            </a:r>
            <a:endParaRPr lang="zh-CN" altLang="en-US" dirty="0"/>
          </a:p>
        </p:txBody>
      </p:sp>
      <p:sp>
        <p:nvSpPr>
          <p:cNvPr id="7171" name="Rectangle 3"/>
          <p:cNvSpPr>
            <a:spLocks noGrp="1"/>
          </p:cNvSpPr>
          <p:nvPr>
            <p:ph idx="1"/>
          </p:nvPr>
        </p:nvSpPr>
        <p:spPr>
          <a:ln/>
        </p:spPr>
        <p:txBody>
          <a:bodyPr vert="horz" wrap="square" lIns="91440" tIns="45720" rIns="91440" bIns="45720" anchor="t"/>
          <a:p>
            <a:pPr eaLnBrk="1" hangingPunct="1"/>
            <a:r>
              <a:rPr lang="zh-CN" altLang="en-US" dirty="0"/>
              <a:t>代换实例</a:t>
            </a:r>
            <a:endParaRPr lang="zh-CN" altLang="en-US" dirty="0"/>
          </a:p>
          <a:p>
            <a:pPr eaLnBrk="1" hangingPunct="1"/>
            <a:r>
              <a:rPr lang="zh-CN" altLang="en-US" dirty="0"/>
              <a:t>消去量词等值式 </a:t>
            </a:r>
            <a:endParaRPr lang="zh-CN" altLang="en-US" dirty="0"/>
          </a:p>
          <a:p>
            <a:pPr eaLnBrk="1" hangingPunct="1"/>
            <a:r>
              <a:rPr lang="zh-CN" altLang="en-US" dirty="0"/>
              <a:t>量词否定等值式 </a:t>
            </a:r>
            <a:endParaRPr lang="zh-CN" altLang="en-US" dirty="0"/>
          </a:p>
          <a:p>
            <a:pPr eaLnBrk="1" hangingPunct="1"/>
            <a:r>
              <a:rPr lang="zh-CN" altLang="en-US" dirty="0"/>
              <a:t>量词辖域收缩与扩张等值式 </a:t>
            </a:r>
            <a:endParaRPr lang="zh-CN" altLang="en-US" dirty="0"/>
          </a:p>
          <a:p>
            <a:pPr eaLnBrk="1" hangingPunct="1"/>
            <a:r>
              <a:rPr lang="zh-CN" altLang="en-US" dirty="0"/>
              <a:t>量词分配等值式</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a:ln/>
        </p:spPr>
        <p:txBody>
          <a:bodyPr vert="horz" wrap="square" lIns="91440" tIns="45720" rIns="91440" bIns="45720" anchor="ctr"/>
          <a:p>
            <a:pPr eaLnBrk="1" hangingPunct="1"/>
            <a:r>
              <a:rPr lang="zh-CN" altLang="en-US" dirty="0"/>
              <a:t>利用附加前提方法证明</a:t>
            </a:r>
            <a:endParaRPr lang="en-US" altLang="zh-CN" dirty="0"/>
          </a:p>
        </p:txBody>
      </p:sp>
      <p:sp>
        <p:nvSpPr>
          <p:cNvPr id="197636" name="Rectangle 4"/>
          <p:cNvSpPr>
            <a:spLocks noGrp="1"/>
          </p:cNvSpPr>
          <p:nvPr>
            <p:ph idx="1"/>
          </p:nvPr>
        </p:nvSpPr>
        <p:spPr>
          <a:xfrm>
            <a:off x="685800" y="1219200"/>
            <a:ext cx="7467600" cy="4648200"/>
          </a:xfrm>
          <a:ln/>
        </p:spPr>
        <p:txBody>
          <a:bodyPr vert="horz" wrap="square" lIns="91440" tIns="45720" rIns="91440" bIns="45720" anchor="t"/>
          <a:p>
            <a:pPr eaLnBrk="1" hangingPunct="1">
              <a:lnSpc>
                <a:spcPct val="90000"/>
              </a:lnSpc>
              <a:buNone/>
            </a:pPr>
            <a:r>
              <a:rPr lang="zh-CN" altLang="en-US" dirty="0"/>
              <a:t>前提： </a:t>
            </a:r>
            <a:r>
              <a:rPr lang="zh-CN" altLang="en-US" dirty="0">
                <a:sym typeface="Symbol" panose="05050102010706020507" pitchFamily="18" charset="2"/>
              </a:rPr>
              <a:t></a:t>
            </a:r>
            <a:r>
              <a:rPr lang="en-US" altLang="zh-CN" i="1" dirty="0"/>
              <a:t>x</a:t>
            </a:r>
            <a:r>
              <a:rPr lang="en-US" altLang="zh-CN" dirty="0"/>
              <a:t>(F(</a:t>
            </a:r>
            <a:r>
              <a:rPr lang="en-US" altLang="zh-CN" i="1" dirty="0"/>
              <a:t>x</a:t>
            </a:r>
            <a:r>
              <a:rPr lang="en-US" altLang="zh-CN" dirty="0"/>
              <a:t>)→G(</a:t>
            </a:r>
            <a:r>
              <a:rPr lang="en-US" altLang="zh-CN" i="1" dirty="0"/>
              <a:t>x</a:t>
            </a:r>
            <a:r>
              <a:rPr lang="en-US" altLang="zh-CN" dirty="0"/>
              <a:t>)), </a:t>
            </a:r>
            <a:r>
              <a:rPr lang="zh-CN" altLang="en-US" dirty="0">
                <a:sym typeface="Symbol" panose="05050102010706020507" pitchFamily="18" charset="2"/>
              </a:rPr>
              <a:t></a:t>
            </a:r>
            <a:r>
              <a:rPr lang="en-US" altLang="zh-CN" i="1" dirty="0"/>
              <a:t>x</a:t>
            </a:r>
            <a:r>
              <a:rPr lang="en-US" altLang="zh-CN" dirty="0"/>
              <a:t>(G(</a:t>
            </a:r>
            <a:r>
              <a:rPr lang="en-US" altLang="zh-CN" i="1" dirty="0"/>
              <a:t>x</a:t>
            </a:r>
            <a:r>
              <a:rPr lang="en-US" altLang="zh-CN" dirty="0"/>
              <a:t>)→H(</a:t>
            </a:r>
            <a:r>
              <a:rPr lang="en-US" altLang="zh-CN" i="1" dirty="0"/>
              <a:t>x</a:t>
            </a:r>
            <a:r>
              <a:rPr lang="en-US" altLang="zh-CN" dirty="0"/>
              <a:t>))</a:t>
            </a:r>
            <a:endParaRPr lang="en-US" altLang="zh-CN" dirty="0"/>
          </a:p>
          <a:p>
            <a:pPr eaLnBrk="1" hangingPunct="1">
              <a:lnSpc>
                <a:spcPct val="90000"/>
              </a:lnSpc>
              <a:buNone/>
            </a:pPr>
            <a:r>
              <a:rPr lang="zh-CN" altLang="en-US" dirty="0"/>
              <a:t>结论： </a:t>
            </a:r>
            <a:r>
              <a:rPr lang="zh-CN" altLang="en-US" dirty="0">
                <a:sym typeface="Symbol" panose="05050102010706020507" pitchFamily="18" charset="2"/>
              </a:rPr>
              <a:t></a:t>
            </a:r>
            <a:r>
              <a:rPr lang="en-US" altLang="zh-CN" i="1" dirty="0"/>
              <a:t>x</a:t>
            </a:r>
            <a:r>
              <a:rPr lang="en-US" altLang="zh-CN" dirty="0"/>
              <a:t>F(</a:t>
            </a:r>
            <a:r>
              <a:rPr lang="en-US" altLang="zh-CN" i="1" dirty="0"/>
              <a:t>x</a:t>
            </a:r>
            <a:r>
              <a:rPr lang="en-US" altLang="zh-CN" dirty="0"/>
              <a:t>)→ </a:t>
            </a:r>
            <a:r>
              <a:rPr lang="zh-CN" altLang="en-US" dirty="0">
                <a:sym typeface="Symbol" panose="05050102010706020507" pitchFamily="18" charset="2"/>
              </a:rPr>
              <a:t></a:t>
            </a:r>
            <a:r>
              <a:rPr lang="en-US" altLang="zh-CN" i="1" dirty="0"/>
              <a:t>x</a:t>
            </a:r>
            <a:r>
              <a:rPr lang="en-US" altLang="zh-CN" dirty="0"/>
              <a:t>H(</a:t>
            </a:r>
            <a:r>
              <a:rPr lang="en-US" altLang="zh-CN" i="1" dirty="0"/>
              <a:t>x</a:t>
            </a:r>
            <a:r>
              <a:rPr lang="en-US" altLang="zh-CN" dirty="0"/>
              <a:t>)</a:t>
            </a:r>
            <a:endParaRPr lang="zh-CN" altLang="en-US" dirty="0"/>
          </a:p>
          <a:p>
            <a:pPr eaLnBrk="1" hangingPunct="1">
              <a:lnSpc>
                <a:spcPct val="90000"/>
              </a:lnSpc>
              <a:buNone/>
            </a:pPr>
            <a:r>
              <a:rPr lang="zh-CN" altLang="en-US" dirty="0"/>
              <a:t>① </a:t>
            </a:r>
            <a:r>
              <a:rPr lang="zh-CN" altLang="en-US" dirty="0">
                <a:sym typeface="Symbol" panose="05050102010706020507" pitchFamily="18" charset="2"/>
              </a:rPr>
              <a:t></a:t>
            </a:r>
            <a:r>
              <a:rPr lang="en-US" altLang="zh-CN" i="1" dirty="0"/>
              <a:t>x</a:t>
            </a:r>
            <a:r>
              <a:rPr lang="en-US" altLang="zh-CN" dirty="0"/>
              <a:t>F(</a:t>
            </a:r>
            <a:r>
              <a:rPr lang="en-US" altLang="zh-CN" i="1" dirty="0"/>
              <a:t>x</a:t>
            </a:r>
            <a:r>
              <a:rPr lang="en-US" altLang="zh-CN" dirty="0"/>
              <a:t>)		 		</a:t>
            </a:r>
            <a:r>
              <a:rPr lang="zh-CN" altLang="en-US" dirty="0"/>
              <a:t>前提引入</a:t>
            </a:r>
            <a:endParaRPr lang="zh-CN" altLang="en-US" dirty="0"/>
          </a:p>
          <a:p>
            <a:pPr eaLnBrk="1" hangingPunct="1">
              <a:lnSpc>
                <a:spcPct val="90000"/>
              </a:lnSpc>
              <a:buNone/>
            </a:pPr>
            <a:r>
              <a:rPr lang="zh-CN" altLang="en-US" dirty="0"/>
              <a:t>② </a:t>
            </a:r>
            <a:r>
              <a:rPr lang="en-US" altLang="zh-CN" dirty="0"/>
              <a:t>F(</a:t>
            </a:r>
            <a:r>
              <a:rPr lang="en-US" altLang="zh-CN" i="1" dirty="0"/>
              <a:t>y</a:t>
            </a:r>
            <a:r>
              <a:rPr lang="en-US" altLang="zh-CN" dirty="0"/>
              <a:t>)			    		①UI</a:t>
            </a:r>
            <a:r>
              <a:rPr lang="zh-CN" altLang="en-US" dirty="0"/>
              <a:t>规则 </a:t>
            </a:r>
            <a:endParaRPr lang="zh-CN" altLang="en-US" dirty="0"/>
          </a:p>
          <a:p>
            <a:pPr eaLnBrk="1" hangingPunct="1">
              <a:lnSpc>
                <a:spcPct val="90000"/>
              </a:lnSpc>
              <a:buNone/>
            </a:pPr>
            <a:r>
              <a:rPr lang="zh-CN" altLang="en-US" dirty="0"/>
              <a:t>③ </a:t>
            </a:r>
            <a:r>
              <a:rPr lang="zh-CN" altLang="en-US" dirty="0">
                <a:sym typeface="Symbol" panose="05050102010706020507" pitchFamily="18" charset="2"/>
              </a:rPr>
              <a:t></a:t>
            </a:r>
            <a:r>
              <a:rPr lang="en-US" altLang="zh-CN" i="1" dirty="0"/>
              <a:t>x</a:t>
            </a:r>
            <a:r>
              <a:rPr lang="en-US" altLang="zh-CN" dirty="0"/>
              <a:t>(F(</a:t>
            </a:r>
            <a:r>
              <a:rPr lang="en-US" altLang="zh-CN" i="1" dirty="0"/>
              <a:t>x</a:t>
            </a:r>
            <a:r>
              <a:rPr lang="en-US" altLang="zh-CN" dirty="0"/>
              <a:t>)→G(</a:t>
            </a:r>
            <a:r>
              <a:rPr lang="en-US" altLang="zh-CN" i="1" dirty="0"/>
              <a:t>x</a:t>
            </a:r>
            <a:r>
              <a:rPr lang="en-US" altLang="zh-CN" dirty="0"/>
              <a:t>))	 		</a:t>
            </a:r>
            <a:r>
              <a:rPr lang="zh-CN" altLang="en-US" dirty="0"/>
              <a:t>前提引入</a:t>
            </a:r>
            <a:endParaRPr lang="zh-CN" altLang="en-US" dirty="0"/>
          </a:p>
          <a:p>
            <a:pPr eaLnBrk="1" hangingPunct="1">
              <a:lnSpc>
                <a:spcPct val="90000"/>
              </a:lnSpc>
              <a:buNone/>
            </a:pPr>
            <a:r>
              <a:rPr lang="zh-CN" altLang="en-US" dirty="0"/>
              <a:t>④ </a:t>
            </a:r>
            <a:r>
              <a:rPr lang="en-US" altLang="zh-CN" dirty="0"/>
              <a:t>F(</a:t>
            </a:r>
            <a:r>
              <a:rPr lang="en-US" altLang="zh-CN" i="1" dirty="0"/>
              <a:t>y</a:t>
            </a:r>
            <a:r>
              <a:rPr lang="en-US" altLang="zh-CN" dirty="0"/>
              <a:t>)→G(</a:t>
            </a:r>
            <a:r>
              <a:rPr lang="en-US" altLang="zh-CN" i="1" dirty="0"/>
              <a:t>y</a:t>
            </a:r>
            <a:r>
              <a:rPr lang="en-US" altLang="zh-CN" dirty="0"/>
              <a:t>)		           		③UI</a:t>
            </a:r>
            <a:r>
              <a:rPr lang="zh-CN" altLang="en-US" dirty="0"/>
              <a:t>规则</a:t>
            </a:r>
            <a:endParaRPr lang="zh-CN" altLang="en-US" dirty="0"/>
          </a:p>
          <a:p>
            <a:pPr eaLnBrk="1" hangingPunct="1">
              <a:lnSpc>
                <a:spcPct val="90000"/>
              </a:lnSpc>
              <a:buNone/>
            </a:pPr>
            <a:r>
              <a:rPr lang="zh-CN" altLang="en-US" dirty="0"/>
              <a:t>⑤ </a:t>
            </a:r>
            <a:r>
              <a:rPr lang="zh-CN" altLang="en-US" dirty="0">
                <a:sym typeface="Symbol" panose="05050102010706020507" pitchFamily="18" charset="2"/>
              </a:rPr>
              <a:t></a:t>
            </a:r>
            <a:r>
              <a:rPr lang="en-US" altLang="zh-CN" i="1" dirty="0"/>
              <a:t>x</a:t>
            </a:r>
            <a:r>
              <a:rPr lang="en-US" altLang="zh-CN" dirty="0"/>
              <a:t>(G(</a:t>
            </a:r>
            <a:r>
              <a:rPr lang="en-US" altLang="zh-CN" i="1" dirty="0"/>
              <a:t>x</a:t>
            </a:r>
            <a:r>
              <a:rPr lang="en-US" altLang="zh-CN" dirty="0"/>
              <a:t>)→H(</a:t>
            </a:r>
            <a:r>
              <a:rPr lang="en-US" altLang="zh-CN" i="1" dirty="0"/>
              <a:t>x</a:t>
            </a:r>
            <a:r>
              <a:rPr lang="en-US" altLang="zh-CN" dirty="0"/>
              <a:t>))          		</a:t>
            </a:r>
            <a:r>
              <a:rPr lang="zh-CN" altLang="en-US" dirty="0"/>
              <a:t>前提引入</a:t>
            </a:r>
            <a:endParaRPr lang="zh-CN" altLang="en-US" dirty="0"/>
          </a:p>
          <a:p>
            <a:pPr eaLnBrk="1" hangingPunct="1">
              <a:lnSpc>
                <a:spcPct val="90000"/>
              </a:lnSpc>
              <a:buNone/>
            </a:pPr>
            <a:r>
              <a:rPr lang="zh-CN" altLang="en-US" dirty="0"/>
              <a:t>⑥ </a:t>
            </a:r>
            <a:r>
              <a:rPr lang="en-US" altLang="zh-CN" dirty="0"/>
              <a:t>G(</a:t>
            </a:r>
            <a:r>
              <a:rPr lang="en-US" altLang="zh-CN" i="1" dirty="0"/>
              <a:t>y</a:t>
            </a:r>
            <a:r>
              <a:rPr lang="en-US" altLang="zh-CN" dirty="0"/>
              <a:t>)→H(</a:t>
            </a:r>
            <a:r>
              <a:rPr lang="en-US" altLang="zh-CN" i="1" dirty="0"/>
              <a:t>y</a:t>
            </a:r>
            <a:r>
              <a:rPr lang="en-US" altLang="zh-CN" dirty="0"/>
              <a:t>)               		⑤UI</a:t>
            </a:r>
            <a:r>
              <a:rPr lang="zh-CN" altLang="en-US" dirty="0"/>
              <a:t>规则</a:t>
            </a:r>
            <a:endParaRPr lang="zh-CN" altLang="en-US" dirty="0"/>
          </a:p>
          <a:p>
            <a:pPr eaLnBrk="1" hangingPunct="1">
              <a:lnSpc>
                <a:spcPct val="90000"/>
              </a:lnSpc>
              <a:buNone/>
            </a:pPr>
            <a:r>
              <a:rPr lang="zh-CN" altLang="en-US" dirty="0"/>
              <a:t>⑦ </a:t>
            </a:r>
            <a:r>
              <a:rPr lang="en-US" altLang="zh-CN" dirty="0"/>
              <a:t>F(</a:t>
            </a:r>
            <a:r>
              <a:rPr lang="en-US" altLang="zh-CN" i="1" dirty="0"/>
              <a:t>y</a:t>
            </a:r>
            <a:r>
              <a:rPr lang="en-US" altLang="zh-CN" dirty="0"/>
              <a:t>)→H(</a:t>
            </a:r>
            <a:r>
              <a:rPr lang="en-US" altLang="zh-CN" i="1" dirty="0"/>
              <a:t>y</a:t>
            </a:r>
            <a:r>
              <a:rPr lang="en-US" altLang="zh-CN" dirty="0"/>
              <a:t>)	            		④⑥</a:t>
            </a:r>
            <a:r>
              <a:rPr lang="zh-CN" altLang="en-US" dirty="0"/>
              <a:t>假言三段论</a:t>
            </a:r>
            <a:endParaRPr lang="zh-CN" altLang="en-US" dirty="0"/>
          </a:p>
          <a:p>
            <a:pPr eaLnBrk="1" hangingPunct="1">
              <a:lnSpc>
                <a:spcPct val="90000"/>
              </a:lnSpc>
              <a:buNone/>
            </a:pPr>
            <a:r>
              <a:rPr lang="zh-CN" altLang="en-US" dirty="0"/>
              <a:t>⑧ </a:t>
            </a:r>
            <a:r>
              <a:rPr lang="en-US" altLang="zh-CN" dirty="0"/>
              <a:t>H(</a:t>
            </a:r>
            <a:r>
              <a:rPr lang="en-US" altLang="zh-CN" i="1" dirty="0"/>
              <a:t>y</a:t>
            </a:r>
            <a:r>
              <a:rPr lang="en-US" altLang="zh-CN" dirty="0"/>
              <a:t>)				</a:t>
            </a:r>
            <a:r>
              <a:rPr lang="zh-CN" altLang="en-US" dirty="0"/>
              <a:t>②⑦假言推理</a:t>
            </a:r>
            <a:endParaRPr lang="zh-CN" altLang="en-US" dirty="0"/>
          </a:p>
          <a:p>
            <a:pPr eaLnBrk="1" hangingPunct="1">
              <a:lnSpc>
                <a:spcPct val="90000"/>
              </a:lnSpc>
              <a:buNone/>
            </a:pPr>
            <a:r>
              <a:rPr lang="zh-CN" altLang="en-US" dirty="0"/>
              <a:t>⑨</a:t>
            </a:r>
            <a:r>
              <a:rPr lang="en-US" altLang="zh-CN" dirty="0"/>
              <a:t> </a:t>
            </a:r>
            <a:r>
              <a:rPr lang="zh-CN" altLang="en-US" dirty="0">
                <a:sym typeface="Symbol" panose="05050102010706020507" pitchFamily="18" charset="2"/>
              </a:rPr>
              <a:t></a:t>
            </a:r>
            <a:r>
              <a:rPr lang="en-US" altLang="zh-CN" i="1" dirty="0"/>
              <a:t>x</a:t>
            </a:r>
            <a:r>
              <a:rPr lang="en-US" altLang="zh-CN" dirty="0"/>
              <a:t>H(</a:t>
            </a:r>
            <a:r>
              <a:rPr lang="en-US" altLang="zh-CN" i="1" dirty="0"/>
              <a:t>x</a:t>
            </a:r>
            <a:r>
              <a:rPr lang="en-US" altLang="zh-CN" dirty="0"/>
              <a:t>)			 	</a:t>
            </a:r>
            <a:r>
              <a:rPr lang="zh-CN" altLang="en-US" dirty="0"/>
              <a:t>⑧</a:t>
            </a:r>
            <a:r>
              <a:rPr lang="en-US" altLang="zh-CN" dirty="0"/>
              <a:t>UG</a:t>
            </a:r>
            <a:r>
              <a:rPr lang="zh-CN" altLang="en-US" dirty="0"/>
              <a:t>规则</a:t>
            </a:r>
            <a:endParaRPr lang="zh-CN" altLang="en-US" dirty="0"/>
          </a:p>
        </p:txBody>
      </p:sp>
      <p:pic>
        <p:nvPicPr>
          <p:cNvPr id="4" name="Picture 7" descr="GIF-380"/>
          <p:cNvPicPr>
            <a:picLocks noChangeAspect="1"/>
          </p:cNvPicPr>
          <p:nvPr/>
        </p:nvPicPr>
        <p:blipFill>
          <a:blip r:embed="rId1"/>
          <a:stretch>
            <a:fillRect/>
          </a:stretch>
        </p:blipFill>
        <p:spPr>
          <a:xfrm>
            <a:off x="8343900" y="5334000"/>
            <a:ext cx="800100" cy="1524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36">
                                            <p:txEl>
                                              <p:charRg st="0" end="33"/>
                                            </p:txEl>
                                          </p:spTgt>
                                        </p:tgtEl>
                                        <p:attrNameLst>
                                          <p:attrName>style.visibility</p:attrName>
                                        </p:attrNameLst>
                                      </p:cBhvr>
                                      <p:to>
                                        <p:strVal val="visible"/>
                                      </p:to>
                                    </p:set>
                                    <p:animEffect transition="in" filter="wipe(left)">
                                      <p:cBhvr>
                                        <p:cTn id="7" dur="500"/>
                                        <p:tgtEl>
                                          <p:spTgt spid="197636">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6">
                                            <p:txEl>
                                              <p:charRg st="33" end="52"/>
                                            </p:txEl>
                                          </p:spTgt>
                                        </p:tgtEl>
                                        <p:attrNameLst>
                                          <p:attrName>style.visibility</p:attrName>
                                        </p:attrNameLst>
                                      </p:cBhvr>
                                      <p:to>
                                        <p:strVal val="visible"/>
                                      </p:to>
                                    </p:set>
                                    <p:animEffect transition="in" filter="wipe(left)">
                                      <p:cBhvr>
                                        <p:cTn id="12" dur="500"/>
                                        <p:tgtEl>
                                          <p:spTgt spid="197636">
                                            <p:txEl>
                                              <p:charRg st="33"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36">
                                            <p:txEl>
                                              <p:charRg st="52" end="70"/>
                                            </p:txEl>
                                          </p:spTgt>
                                        </p:tgtEl>
                                        <p:attrNameLst>
                                          <p:attrName>style.visibility</p:attrName>
                                        </p:attrNameLst>
                                      </p:cBhvr>
                                      <p:to>
                                        <p:strVal val="visible"/>
                                      </p:to>
                                    </p:set>
                                    <p:animEffect transition="in" filter="wipe(left)">
                                      <p:cBhvr>
                                        <p:cTn id="17" dur="500"/>
                                        <p:tgtEl>
                                          <p:spTgt spid="197636">
                                            <p:txEl>
                                              <p:charRg st="52"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7636">
                                            <p:txEl>
                                              <p:charRg st="70" end="92"/>
                                            </p:txEl>
                                          </p:spTgt>
                                        </p:tgtEl>
                                        <p:attrNameLst>
                                          <p:attrName>style.visibility</p:attrName>
                                        </p:attrNameLst>
                                      </p:cBhvr>
                                      <p:to>
                                        <p:strVal val="visible"/>
                                      </p:to>
                                    </p:set>
                                    <p:animEffect transition="in" filter="wipe(left)">
                                      <p:cBhvr>
                                        <p:cTn id="22" dur="500"/>
                                        <p:tgtEl>
                                          <p:spTgt spid="197636">
                                            <p:txEl>
                                              <p:charRg st="70"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7636">
                                            <p:txEl>
                                              <p:charRg st="92" end="116"/>
                                            </p:txEl>
                                          </p:spTgt>
                                        </p:tgtEl>
                                        <p:attrNameLst>
                                          <p:attrName>style.visibility</p:attrName>
                                        </p:attrNameLst>
                                      </p:cBhvr>
                                      <p:to>
                                        <p:strVal val="visible"/>
                                      </p:to>
                                    </p:set>
                                    <p:animEffect transition="in" filter="wipe(left)">
                                      <p:cBhvr>
                                        <p:cTn id="27" dur="500"/>
                                        <p:tgtEl>
                                          <p:spTgt spid="197636">
                                            <p:txEl>
                                              <p:charRg st="92" end="1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7636">
                                            <p:txEl>
                                              <p:charRg st="116" end="148"/>
                                            </p:txEl>
                                          </p:spTgt>
                                        </p:tgtEl>
                                        <p:attrNameLst>
                                          <p:attrName>style.visibility</p:attrName>
                                        </p:attrNameLst>
                                      </p:cBhvr>
                                      <p:to>
                                        <p:strVal val="visible"/>
                                      </p:to>
                                    </p:set>
                                    <p:animEffect transition="in" filter="wipe(left)">
                                      <p:cBhvr>
                                        <p:cTn id="32" dur="500"/>
                                        <p:tgtEl>
                                          <p:spTgt spid="197636">
                                            <p:txEl>
                                              <p:charRg st="116" end="14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7636">
                                            <p:txEl>
                                              <p:charRg st="148" end="180"/>
                                            </p:txEl>
                                          </p:spTgt>
                                        </p:tgtEl>
                                        <p:attrNameLst>
                                          <p:attrName>style.visibility</p:attrName>
                                        </p:attrNameLst>
                                      </p:cBhvr>
                                      <p:to>
                                        <p:strVal val="visible"/>
                                      </p:to>
                                    </p:set>
                                    <p:animEffect transition="in" filter="wipe(left)">
                                      <p:cBhvr>
                                        <p:cTn id="37" dur="500"/>
                                        <p:tgtEl>
                                          <p:spTgt spid="197636">
                                            <p:txEl>
                                              <p:charRg st="148" end="1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7636">
                                            <p:txEl>
                                              <p:charRg st="180" end="214"/>
                                            </p:txEl>
                                          </p:spTgt>
                                        </p:tgtEl>
                                        <p:attrNameLst>
                                          <p:attrName>style.visibility</p:attrName>
                                        </p:attrNameLst>
                                      </p:cBhvr>
                                      <p:to>
                                        <p:strVal val="visible"/>
                                      </p:to>
                                    </p:set>
                                    <p:animEffect transition="in" filter="wipe(left)">
                                      <p:cBhvr>
                                        <p:cTn id="42" dur="500"/>
                                        <p:tgtEl>
                                          <p:spTgt spid="197636">
                                            <p:txEl>
                                              <p:charRg st="180" end="2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7636">
                                            <p:txEl>
                                              <p:charRg st="214" end="248"/>
                                            </p:txEl>
                                          </p:spTgt>
                                        </p:tgtEl>
                                        <p:attrNameLst>
                                          <p:attrName>style.visibility</p:attrName>
                                        </p:attrNameLst>
                                      </p:cBhvr>
                                      <p:to>
                                        <p:strVal val="visible"/>
                                      </p:to>
                                    </p:set>
                                    <p:animEffect transition="in" filter="wipe(left)">
                                      <p:cBhvr>
                                        <p:cTn id="47" dur="500"/>
                                        <p:tgtEl>
                                          <p:spTgt spid="197636">
                                            <p:txEl>
                                              <p:charRg st="214" end="24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7636">
                                            <p:txEl>
                                              <p:charRg st="248" end="265"/>
                                            </p:txEl>
                                          </p:spTgt>
                                        </p:tgtEl>
                                        <p:attrNameLst>
                                          <p:attrName>style.visibility</p:attrName>
                                        </p:attrNameLst>
                                      </p:cBhvr>
                                      <p:to>
                                        <p:strVal val="visible"/>
                                      </p:to>
                                    </p:set>
                                    <p:animEffect transition="in" filter="wipe(left)">
                                      <p:cBhvr>
                                        <p:cTn id="52" dur="500"/>
                                        <p:tgtEl>
                                          <p:spTgt spid="197636">
                                            <p:txEl>
                                              <p:charRg st="248" end="26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7636">
                                            <p:txEl>
                                              <p:charRg st="265" end="284"/>
                                            </p:txEl>
                                          </p:spTgt>
                                        </p:tgtEl>
                                        <p:attrNameLst>
                                          <p:attrName>style.visibility</p:attrName>
                                        </p:attrNameLst>
                                      </p:cBhvr>
                                      <p:to>
                                        <p:strVal val="visible"/>
                                      </p:to>
                                    </p:set>
                                    <p:animEffect transition="in" filter="wipe(left)">
                                      <p:cBhvr>
                                        <p:cTn id="57" dur="500"/>
                                        <p:tgtEl>
                                          <p:spTgt spid="197636">
                                            <p:txEl>
                                              <p:charRg st="265" end="28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ln/>
        </p:spPr>
        <p:txBody>
          <a:bodyPr vert="horz" wrap="square" lIns="91440" tIns="45720" rIns="91440" bIns="45720" anchor="ctr"/>
          <a:p>
            <a:pPr eaLnBrk="1" hangingPunct="1"/>
            <a:r>
              <a:rPr lang="zh-CN" altLang="en-US" dirty="0"/>
              <a:t>本章主要内容</a:t>
            </a:r>
            <a:endParaRPr lang="zh-CN" altLang="en-US" dirty="0"/>
          </a:p>
        </p:txBody>
      </p:sp>
      <p:sp>
        <p:nvSpPr>
          <p:cNvPr id="55299" name="Rectangle 3"/>
          <p:cNvSpPr>
            <a:spLocks noGrp="1"/>
          </p:cNvSpPr>
          <p:nvPr>
            <p:ph idx="1"/>
          </p:nvPr>
        </p:nvSpPr>
        <p:spPr>
          <a:ln/>
        </p:spPr>
        <p:txBody>
          <a:bodyPr vert="horz" wrap="square" lIns="91440" tIns="45720" rIns="91440" bIns="45720" anchor="t"/>
          <a:p>
            <a:pPr eaLnBrk="1" hangingPunct="1"/>
            <a:r>
              <a:rPr lang="zh-CN" altLang="en-US" dirty="0"/>
              <a:t>等值式与基本的等值式</a:t>
            </a:r>
            <a:endParaRPr lang="zh-CN" altLang="en-US" dirty="0"/>
          </a:p>
          <a:p>
            <a:pPr eaLnBrk="1" hangingPunct="1">
              <a:buNone/>
            </a:pPr>
            <a:r>
              <a:rPr lang="zh-CN" altLang="en-US" dirty="0"/>
              <a:t>	①在有限个体域中消去量词等值式</a:t>
            </a:r>
            <a:endParaRPr lang="zh-CN" altLang="en-US" dirty="0"/>
          </a:p>
          <a:p>
            <a:pPr eaLnBrk="1" hangingPunct="1">
              <a:buNone/>
            </a:pPr>
            <a:r>
              <a:rPr lang="zh-CN" altLang="en-US" dirty="0"/>
              <a:t>	②量词否定等值式</a:t>
            </a:r>
            <a:endParaRPr lang="zh-CN" altLang="en-US" dirty="0"/>
          </a:p>
          <a:p>
            <a:pPr eaLnBrk="1" hangingPunct="1">
              <a:buNone/>
            </a:pPr>
            <a:r>
              <a:rPr lang="zh-CN" altLang="en-US" dirty="0"/>
              <a:t>	③量词辖域收缩与扩张等值式</a:t>
            </a:r>
            <a:endParaRPr lang="zh-CN" altLang="en-US" dirty="0"/>
          </a:p>
          <a:p>
            <a:pPr eaLnBrk="1" hangingPunct="1">
              <a:buNone/>
            </a:pPr>
            <a:r>
              <a:rPr lang="zh-CN" altLang="en-US" dirty="0"/>
              <a:t>	④量词分配等值式 </a:t>
            </a:r>
            <a:endParaRPr lang="zh-CN" altLang="en-US" dirty="0"/>
          </a:p>
          <a:p>
            <a:pPr eaLnBrk="1" hangingPunct="1"/>
            <a:r>
              <a:rPr lang="zh-CN" altLang="en-US" dirty="0"/>
              <a:t>基本规则：置换规则、换名规则、代替规则</a:t>
            </a:r>
            <a:endParaRPr lang="zh-CN" altLang="en-US" dirty="0"/>
          </a:p>
          <a:p>
            <a:pPr eaLnBrk="1" hangingPunct="1"/>
            <a:r>
              <a:rPr lang="zh-CN" altLang="en-US" dirty="0"/>
              <a:t>前束范式</a:t>
            </a:r>
            <a:endParaRPr lang="zh-CN" altLang="en-US" dirty="0"/>
          </a:p>
          <a:p>
            <a:pPr eaLnBrk="1" hangingPunct="1"/>
            <a:r>
              <a:rPr lang="zh-CN" altLang="en-US" dirty="0"/>
              <a:t>推理理论：推理的形式结构、推理正确、构造证明</a:t>
            </a:r>
            <a:endParaRPr lang="zh-CN" altLang="en-US" dirty="0"/>
          </a:p>
          <a:p>
            <a:pPr eaLnBrk="1" hangingPunct="1"/>
            <a:r>
              <a:rPr lang="zh-CN" altLang="en-US" dirty="0"/>
              <a:t>新的推理规则：</a:t>
            </a:r>
            <a:r>
              <a:rPr lang="en-US" altLang="zh-CN" dirty="0"/>
              <a:t>UI</a:t>
            </a:r>
            <a:r>
              <a:rPr lang="zh-CN" altLang="en-US" dirty="0"/>
              <a:t>、</a:t>
            </a:r>
            <a:r>
              <a:rPr lang="en-US" altLang="zh-CN" dirty="0"/>
              <a:t>UG</a:t>
            </a:r>
            <a:r>
              <a:rPr lang="zh-CN" altLang="en-US" dirty="0"/>
              <a:t>、</a:t>
            </a:r>
            <a:r>
              <a:rPr lang="en-US" altLang="zh-CN" dirty="0"/>
              <a:t>EI</a:t>
            </a:r>
            <a:r>
              <a:rPr lang="zh-CN" altLang="en-US" dirty="0"/>
              <a:t>、</a:t>
            </a:r>
            <a:r>
              <a:rPr lang="en-US" altLang="zh-CN" dirty="0"/>
              <a:t>EG</a:t>
            </a:r>
            <a:endParaRPr lang="en-US" altLang="zh-CN" dirty="0"/>
          </a:p>
          <a:p>
            <a:pPr eaLnBrk="1" hangingPunct="1"/>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ln/>
        </p:spPr>
        <p:txBody>
          <a:bodyPr vert="horz" wrap="square" lIns="91440" tIns="45720" rIns="91440" bIns="45720" anchor="ctr"/>
          <a:p>
            <a:pPr eaLnBrk="1" hangingPunct="1"/>
            <a:r>
              <a:rPr lang="zh-CN" altLang="en-US" sz="4000" dirty="0"/>
              <a:t>学习要求</a:t>
            </a:r>
            <a:endParaRPr lang="zh-CN" altLang="en-US" sz="4000" dirty="0"/>
          </a:p>
        </p:txBody>
      </p:sp>
      <p:sp>
        <p:nvSpPr>
          <p:cNvPr id="56323" name="Rectangle 3"/>
          <p:cNvSpPr>
            <a:spLocks noGrp="1"/>
          </p:cNvSpPr>
          <p:nvPr>
            <p:ph idx="1"/>
          </p:nvPr>
        </p:nvSpPr>
        <p:spPr>
          <a:xfrm>
            <a:off x="457200" y="1176338"/>
            <a:ext cx="8229600" cy="5300662"/>
          </a:xfrm>
          <a:ln/>
        </p:spPr>
        <p:txBody>
          <a:bodyPr vert="horz" wrap="square" lIns="91440" tIns="45720" rIns="91440" bIns="45720" anchor="t"/>
          <a:p>
            <a:pPr algn="just" eaLnBrk="1" hangingPunct="1"/>
            <a:r>
              <a:rPr lang="zh-CN" altLang="en-US" dirty="0"/>
              <a:t>深刻理解重要的等值式，并能熟练地使用它们。  </a:t>
            </a:r>
            <a:endParaRPr lang="zh-CN" altLang="en-US" dirty="0"/>
          </a:p>
          <a:p>
            <a:pPr algn="just" eaLnBrk="1" hangingPunct="1"/>
            <a:r>
              <a:rPr lang="zh-CN" altLang="en-US" dirty="0"/>
              <a:t>熟练地使用置换规则、换名规则和代替规则。  </a:t>
            </a:r>
            <a:endParaRPr lang="zh-CN" altLang="en-US" dirty="0"/>
          </a:p>
          <a:p>
            <a:pPr algn="just" eaLnBrk="1" hangingPunct="1"/>
            <a:r>
              <a:rPr lang="zh-CN" altLang="en-US" dirty="0"/>
              <a:t>准确地求出给定公式的前束范式（形式可以不唯一）。  </a:t>
            </a:r>
            <a:endParaRPr lang="zh-CN" altLang="en-US" dirty="0"/>
          </a:p>
          <a:p>
            <a:pPr algn="just" eaLnBrk="1" hangingPunct="1"/>
            <a:r>
              <a:rPr lang="zh-CN" altLang="en-US" dirty="0"/>
              <a:t>正确地使用</a:t>
            </a:r>
            <a:r>
              <a:rPr lang="en-US" altLang="zh-CN" dirty="0"/>
              <a:t>UI</a:t>
            </a:r>
            <a:r>
              <a:rPr lang="zh-CN" altLang="en-US" dirty="0"/>
              <a:t>、</a:t>
            </a:r>
            <a:r>
              <a:rPr lang="en-US" altLang="zh-CN" dirty="0"/>
              <a:t>UG</a:t>
            </a:r>
            <a:r>
              <a:rPr lang="zh-CN" altLang="en-US" dirty="0"/>
              <a:t>、</a:t>
            </a:r>
            <a:r>
              <a:rPr lang="en-US" altLang="zh-CN" dirty="0"/>
              <a:t>EI</a:t>
            </a:r>
            <a:r>
              <a:rPr lang="zh-CN" altLang="en-US" dirty="0"/>
              <a:t>、</a:t>
            </a:r>
            <a:r>
              <a:rPr lang="en-US" altLang="zh-CN" dirty="0"/>
              <a:t>EG</a:t>
            </a:r>
            <a:r>
              <a:rPr lang="zh-CN" altLang="en-US" dirty="0"/>
              <a:t>规则，特别地要注意它们之间的关系。 </a:t>
            </a:r>
            <a:endParaRPr lang="zh-CN" altLang="en-US" dirty="0"/>
          </a:p>
          <a:p>
            <a:pPr lvl="1" algn="just" eaLnBrk="1" hangingPunct="1"/>
            <a:r>
              <a:rPr lang="zh-CN" altLang="en-US" sz="2400" b="0" dirty="0">
                <a:solidFill>
                  <a:srgbClr val="FF3300"/>
                </a:solidFill>
                <a:latin typeface="Times New Roman" panose="02020603050405020304" pitchFamily="18" charset="0"/>
              </a:rPr>
              <a:t>一定对前束范式才能使用</a:t>
            </a:r>
            <a:r>
              <a:rPr lang="en-US" altLang="zh-CN" sz="2400" b="0" dirty="0">
                <a:solidFill>
                  <a:srgbClr val="FF3300"/>
                </a:solidFill>
                <a:latin typeface="Times New Roman" panose="02020603050405020304" pitchFamily="18" charset="0"/>
              </a:rPr>
              <a:t>UI</a:t>
            </a:r>
            <a:r>
              <a:rPr lang="zh-CN" altLang="en-US" sz="2400" b="0" dirty="0">
                <a:solidFill>
                  <a:srgbClr val="FF3300"/>
                </a:solidFill>
                <a:latin typeface="Times New Roman" panose="02020603050405020304" pitchFamily="18" charset="0"/>
              </a:rPr>
              <a:t>、</a:t>
            </a:r>
            <a:r>
              <a:rPr lang="en-US" altLang="zh-CN" sz="2400" b="0" dirty="0">
                <a:solidFill>
                  <a:srgbClr val="FF3300"/>
                </a:solidFill>
                <a:latin typeface="Times New Roman" panose="02020603050405020304" pitchFamily="18" charset="0"/>
              </a:rPr>
              <a:t>UG</a:t>
            </a:r>
            <a:r>
              <a:rPr lang="zh-CN" altLang="en-US" sz="2400" b="0" dirty="0">
                <a:solidFill>
                  <a:srgbClr val="FF3300"/>
                </a:solidFill>
                <a:latin typeface="Times New Roman" panose="02020603050405020304" pitchFamily="18" charset="0"/>
              </a:rPr>
              <a:t>、</a:t>
            </a:r>
            <a:r>
              <a:rPr lang="en-US" altLang="zh-CN" sz="2400" b="0" dirty="0">
                <a:solidFill>
                  <a:srgbClr val="FF3300"/>
                </a:solidFill>
                <a:latin typeface="Times New Roman" panose="02020603050405020304" pitchFamily="18" charset="0"/>
              </a:rPr>
              <a:t>EI</a:t>
            </a:r>
            <a:r>
              <a:rPr lang="zh-CN" altLang="en-US" sz="2400" b="0" dirty="0">
                <a:solidFill>
                  <a:srgbClr val="FF3300"/>
                </a:solidFill>
                <a:latin typeface="Times New Roman" panose="02020603050405020304" pitchFamily="18" charset="0"/>
              </a:rPr>
              <a:t>、</a:t>
            </a:r>
            <a:r>
              <a:rPr lang="en-US" altLang="zh-CN" sz="2400" b="0" dirty="0">
                <a:solidFill>
                  <a:srgbClr val="FF3300"/>
                </a:solidFill>
                <a:latin typeface="Times New Roman" panose="02020603050405020304" pitchFamily="18" charset="0"/>
              </a:rPr>
              <a:t>EG</a:t>
            </a:r>
            <a:r>
              <a:rPr lang="zh-CN" altLang="en-US" sz="2400" b="0" dirty="0">
                <a:solidFill>
                  <a:srgbClr val="FF3300"/>
                </a:solidFill>
                <a:latin typeface="Times New Roman" panose="02020603050405020304" pitchFamily="18" charset="0"/>
              </a:rPr>
              <a:t>规则</a:t>
            </a:r>
            <a:r>
              <a:rPr lang="zh-CN" altLang="en-US" sz="2400" b="0" dirty="0">
                <a:latin typeface="Times New Roman" panose="02020603050405020304" pitchFamily="18" charset="0"/>
              </a:rPr>
              <a:t>，对不是前束范式的公式要使用它们，一定先求出公式的前束范式。</a:t>
            </a:r>
            <a:endParaRPr lang="zh-CN" altLang="en-US" sz="2400" b="0" dirty="0">
              <a:latin typeface="Times New Roman" panose="02020603050405020304" pitchFamily="18" charset="0"/>
            </a:endParaRPr>
          </a:p>
          <a:p>
            <a:pPr lvl="1" algn="just" eaLnBrk="1" hangingPunct="1"/>
            <a:r>
              <a:rPr lang="zh-CN" altLang="en-US" sz="2400" b="0" dirty="0">
                <a:latin typeface="Times New Roman" panose="02020603050405020304" pitchFamily="18" charset="0"/>
              </a:rPr>
              <a:t>记住</a:t>
            </a:r>
            <a:r>
              <a:rPr lang="en-US" altLang="zh-CN" sz="2400" b="0" dirty="0">
                <a:latin typeface="Times New Roman" panose="02020603050405020304" pitchFamily="18" charset="0"/>
              </a:rPr>
              <a:t>UI</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UG</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EI</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EG</a:t>
            </a:r>
            <a:r>
              <a:rPr lang="zh-CN" altLang="en-US" sz="2400" b="0" dirty="0">
                <a:latin typeface="Times New Roman" panose="02020603050405020304" pitchFamily="18" charset="0"/>
              </a:rPr>
              <a:t>规则的各自使用条件。</a:t>
            </a:r>
            <a:endParaRPr lang="zh-CN" altLang="en-US" sz="2400" b="0" dirty="0">
              <a:latin typeface="Times New Roman" panose="02020603050405020304" pitchFamily="18" charset="0"/>
            </a:endParaRPr>
          </a:p>
          <a:p>
            <a:pPr lvl="1" algn="just" eaLnBrk="1" hangingPunct="1"/>
            <a:r>
              <a:rPr lang="zh-CN" altLang="en-US" sz="2400" b="0" dirty="0">
                <a:latin typeface="Times New Roman" panose="02020603050405020304" pitchFamily="18" charset="0"/>
              </a:rPr>
              <a:t>在同一推理的证明中，如果既要使用</a:t>
            </a:r>
            <a:r>
              <a:rPr lang="en-US" altLang="zh-CN" sz="2400" b="0" dirty="0">
                <a:latin typeface="Times New Roman" panose="02020603050405020304" pitchFamily="18" charset="0"/>
              </a:rPr>
              <a:t>UI</a:t>
            </a:r>
            <a:r>
              <a:rPr lang="zh-CN" altLang="en-US" sz="2400" b="0" dirty="0">
                <a:latin typeface="Times New Roman" panose="02020603050405020304" pitchFamily="18" charset="0"/>
              </a:rPr>
              <a:t>规则，又要使用</a:t>
            </a:r>
            <a:r>
              <a:rPr lang="en-US" altLang="zh-CN" sz="2400" b="0" dirty="0">
                <a:latin typeface="Times New Roman" panose="02020603050405020304" pitchFamily="18" charset="0"/>
              </a:rPr>
              <a:t>EI</a:t>
            </a:r>
            <a:r>
              <a:rPr lang="zh-CN" altLang="en-US" sz="2400" b="0" dirty="0">
                <a:latin typeface="Times New Roman" panose="02020603050405020304" pitchFamily="18" charset="0"/>
              </a:rPr>
              <a:t>规则，一定要</a:t>
            </a:r>
            <a:r>
              <a:rPr lang="zh-CN" altLang="en-US" sz="2400" b="0" dirty="0">
                <a:solidFill>
                  <a:srgbClr val="FF0000"/>
                </a:solidFill>
                <a:latin typeface="Times New Roman" panose="02020603050405020304" pitchFamily="18" charset="0"/>
              </a:rPr>
              <a:t>先使用</a:t>
            </a:r>
            <a:r>
              <a:rPr lang="en-US" altLang="zh-CN" sz="2400" b="0" dirty="0">
                <a:solidFill>
                  <a:srgbClr val="FF0000"/>
                </a:solidFill>
                <a:latin typeface="Times New Roman" panose="02020603050405020304" pitchFamily="18" charset="0"/>
              </a:rPr>
              <a:t>EI</a:t>
            </a:r>
            <a:r>
              <a:rPr lang="zh-CN" altLang="en-US" sz="2400" b="0" dirty="0">
                <a:solidFill>
                  <a:srgbClr val="FF0000"/>
                </a:solidFill>
                <a:latin typeface="Times New Roman" panose="02020603050405020304" pitchFamily="18" charset="0"/>
              </a:rPr>
              <a:t>规则</a:t>
            </a:r>
            <a:r>
              <a:rPr lang="zh-CN" altLang="en-US" sz="2400" b="0" dirty="0">
                <a:latin typeface="Times New Roman" panose="02020603050405020304" pitchFamily="18" charset="0"/>
              </a:rPr>
              <a:t>，</a:t>
            </a:r>
            <a:r>
              <a:rPr lang="zh-CN" altLang="en-US" sz="2400" b="0" dirty="0">
                <a:solidFill>
                  <a:srgbClr val="FF0000"/>
                </a:solidFill>
                <a:latin typeface="Times New Roman" panose="02020603050405020304" pitchFamily="18" charset="0"/>
              </a:rPr>
              <a:t>后使用</a:t>
            </a:r>
            <a:r>
              <a:rPr lang="en-US" altLang="zh-CN" sz="2400" b="0" dirty="0">
                <a:solidFill>
                  <a:srgbClr val="FF0000"/>
                </a:solidFill>
                <a:latin typeface="Times New Roman" panose="02020603050405020304" pitchFamily="18" charset="0"/>
              </a:rPr>
              <a:t>UI</a:t>
            </a:r>
            <a:r>
              <a:rPr lang="zh-CN" altLang="en-US" sz="2400" b="0" dirty="0">
                <a:solidFill>
                  <a:srgbClr val="FF0000"/>
                </a:solidFill>
                <a:latin typeface="Times New Roman" panose="02020603050405020304" pitchFamily="18" charset="0"/>
              </a:rPr>
              <a:t>规则</a:t>
            </a:r>
            <a:r>
              <a:rPr lang="zh-CN" altLang="en-US" sz="2400" b="0" dirty="0">
                <a:latin typeface="Times New Roman" panose="02020603050405020304" pitchFamily="18" charset="0"/>
              </a:rPr>
              <a:t>，而且</a:t>
            </a:r>
            <a:r>
              <a:rPr lang="en-US" altLang="zh-CN" sz="2400" b="0" dirty="0">
                <a:latin typeface="Times New Roman" panose="02020603050405020304" pitchFamily="18" charset="0"/>
              </a:rPr>
              <a:t>UI</a:t>
            </a:r>
            <a:r>
              <a:rPr lang="zh-CN" altLang="en-US" sz="2400" b="0" dirty="0">
                <a:latin typeface="Times New Roman" panose="02020603050405020304" pitchFamily="18" charset="0"/>
              </a:rPr>
              <a:t>规则使用的个体常项一定是</a:t>
            </a:r>
            <a:r>
              <a:rPr lang="en-US" altLang="zh-CN" sz="2400" b="0" dirty="0">
                <a:latin typeface="Times New Roman" panose="02020603050405020304" pitchFamily="18" charset="0"/>
              </a:rPr>
              <a:t>EI</a:t>
            </a:r>
            <a:r>
              <a:rPr lang="zh-CN" altLang="en-US" sz="2400" b="0" dirty="0">
                <a:latin typeface="Times New Roman" panose="02020603050405020304" pitchFamily="18" charset="0"/>
              </a:rPr>
              <a:t>规则中使用过的。</a:t>
            </a:r>
            <a:endParaRPr lang="zh-CN" altLang="en-US" sz="2400" b="0" dirty="0">
              <a:latin typeface="Times New Roman" panose="02020603050405020304" pitchFamily="18" charset="0"/>
            </a:endParaRPr>
          </a:p>
          <a:p>
            <a:pPr eaLnBrk="1" hangingPunct="1"/>
            <a:r>
              <a:rPr lang="zh-CN" altLang="en-US" dirty="0"/>
              <a:t>对于给定的推理，正确地构造出它的证明。 </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ln/>
        </p:spPr>
        <p:txBody>
          <a:bodyPr vert="horz" wrap="square" lIns="91440" tIns="45720" rIns="91440" bIns="45720" anchor="ctr"/>
          <a:p>
            <a:pPr eaLnBrk="1" hangingPunct="1"/>
            <a:r>
              <a:rPr lang="zh-CN" altLang="en-US" dirty="0"/>
              <a:t>作业</a:t>
            </a:r>
            <a:endParaRPr lang="zh-CN" altLang="en-US" dirty="0"/>
          </a:p>
        </p:txBody>
      </p:sp>
      <p:sp>
        <p:nvSpPr>
          <p:cNvPr id="57347" name="Rectangle 3"/>
          <p:cNvSpPr>
            <a:spLocks noGrp="1"/>
          </p:cNvSpPr>
          <p:nvPr>
            <p:ph idx="1"/>
          </p:nvPr>
        </p:nvSpPr>
        <p:spPr>
          <a:ln/>
        </p:spPr>
        <p:txBody>
          <a:bodyPr vert="horz" wrap="square" lIns="91440" tIns="45720" rIns="91440" bIns="45720" anchor="t"/>
          <a:p>
            <a:pPr eaLnBrk="1" hangingPunct="1">
              <a:buNone/>
            </a:pPr>
            <a:r>
              <a:rPr lang="zh-CN" altLang="en-US" sz="3200" dirty="0"/>
              <a:t>习题五   </a:t>
            </a:r>
            <a:r>
              <a:rPr lang="en-US" altLang="zh-CN" sz="3200" dirty="0"/>
              <a:t>2, 3, 5, 12, 13, 15, 23</a:t>
            </a:r>
            <a:endParaRPr lang="zh-CN" altLang="en-US" sz="3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ln/>
        </p:spPr>
        <p:txBody>
          <a:bodyPr vert="horz" wrap="square" lIns="91440" tIns="45720" rIns="91440" bIns="45720" anchor="ctr"/>
          <a:p>
            <a:pPr eaLnBrk="1" hangingPunct="1"/>
            <a:r>
              <a:rPr lang="zh-CN" altLang="en-US" dirty="0"/>
              <a:t>练习</a:t>
            </a:r>
            <a:endParaRPr lang="zh-CN" altLang="en-US" dirty="0"/>
          </a:p>
        </p:txBody>
      </p:sp>
      <p:sp>
        <p:nvSpPr>
          <p:cNvPr id="58371" name="Rectangle 3"/>
          <p:cNvSpPr>
            <a:spLocks noGrp="1"/>
          </p:cNvSpPr>
          <p:nvPr>
            <p:ph idx="1"/>
          </p:nvPr>
        </p:nvSpPr>
        <p:spPr>
          <a:ln/>
        </p:spPr>
        <p:txBody>
          <a:bodyPr vert="horz" wrap="square" lIns="91440" tIns="45720" rIns="91440" bIns="45720" anchor="t"/>
          <a:p>
            <a:pPr marL="457200" indent="-457200" eaLnBrk="1" hangingPunct="1"/>
            <a:r>
              <a:rPr lang="zh-CN" altLang="en-US" dirty="0">
                <a:ea typeface="宋体" panose="02010600030101010101" pitchFamily="2" charset="-122"/>
              </a:rPr>
              <a:t>求</a:t>
            </a:r>
            <a:r>
              <a:rPr lang="en-US" altLang="zh-CN" dirty="0">
                <a:ea typeface="宋体" panose="02010600030101010101" pitchFamily="2" charset="-122"/>
              </a:rPr>
              <a:t>( </a:t>
            </a:r>
            <a:r>
              <a:rPr lang="en-US" altLang="zh-CN" i="1" dirty="0">
                <a:ea typeface="宋体" panose="02010600030101010101" pitchFamily="2" charset="-122"/>
              </a:rPr>
              <a:t>p</a:t>
            </a:r>
            <a:r>
              <a:rPr lang="en-US" altLang="zh-CN" dirty="0">
                <a:ea typeface="宋体" panose="02010600030101010101" pitchFamily="2" charset="-122"/>
              </a:rPr>
              <a:t>→( </a:t>
            </a:r>
            <a:r>
              <a:rPr lang="en-US" altLang="zh-CN" i="1" dirty="0">
                <a:ea typeface="宋体" panose="02010600030101010101" pitchFamily="2" charset="-122"/>
              </a:rPr>
              <a:t>q</a:t>
            </a:r>
            <a:r>
              <a:rPr lang="en-US" altLang="zh-CN" dirty="0">
                <a:ea typeface="宋体" panose="02010600030101010101" pitchFamily="2" charset="-122"/>
              </a:rPr>
              <a:t>∧</a:t>
            </a:r>
            <a:r>
              <a:rPr lang="en-US" altLang="zh-CN" i="1" dirty="0">
                <a:ea typeface="宋体" panose="02010600030101010101" pitchFamily="2" charset="-122"/>
              </a:rPr>
              <a:t>r </a:t>
            </a:r>
            <a:r>
              <a:rPr lang="en-US" altLang="zh-CN" dirty="0">
                <a:ea typeface="宋体" panose="02010600030101010101" pitchFamily="2" charset="-122"/>
              </a:rPr>
              <a:t>) )∧(﹁</a:t>
            </a:r>
            <a:r>
              <a:rPr lang="en-US" altLang="zh-CN" i="1" dirty="0">
                <a:ea typeface="宋体" panose="02010600030101010101" pitchFamily="2" charset="-122"/>
              </a:rPr>
              <a:t>p </a:t>
            </a:r>
            <a:r>
              <a:rPr lang="en-US" altLang="zh-CN" dirty="0">
                <a:ea typeface="宋体" panose="02010600030101010101" pitchFamily="2" charset="-122"/>
              </a:rPr>
              <a:t>←→ (﹁</a:t>
            </a:r>
            <a:r>
              <a:rPr lang="en-US" altLang="zh-CN" i="1" dirty="0">
                <a:ea typeface="宋体" panose="02010600030101010101" pitchFamily="2" charset="-122"/>
              </a:rPr>
              <a:t>q</a:t>
            </a:r>
            <a:r>
              <a:rPr lang="en-US" altLang="zh-CN" dirty="0">
                <a:ea typeface="宋体" panose="02010600030101010101" pitchFamily="2" charset="-122"/>
              </a:rPr>
              <a:t>∧﹁</a:t>
            </a:r>
            <a:r>
              <a:rPr lang="en-US" altLang="zh-CN" i="1" dirty="0">
                <a:ea typeface="宋体" panose="02010600030101010101" pitchFamily="2" charset="-122"/>
              </a:rPr>
              <a:t>r </a:t>
            </a:r>
            <a:r>
              <a:rPr lang="en-US" altLang="zh-CN" dirty="0">
                <a:ea typeface="宋体" panose="02010600030101010101" pitchFamily="2" charset="-122"/>
              </a:rPr>
              <a:t>))</a:t>
            </a:r>
            <a:r>
              <a:rPr lang="zh-CN" altLang="en-US" dirty="0">
                <a:ea typeface="宋体" panose="02010600030101010101" pitchFamily="2" charset="-122"/>
              </a:rPr>
              <a:t>的主析取范式和主合取范式。</a:t>
            </a:r>
            <a:endParaRPr lang="zh-CN" altLang="en-US" dirty="0">
              <a:ea typeface="宋体" panose="02010600030101010101" pitchFamily="2" charset="-122"/>
            </a:endParaRPr>
          </a:p>
          <a:p>
            <a:pPr marL="457200" indent="-457200" eaLnBrk="1" hangingPunct="1"/>
            <a:r>
              <a:rPr lang="zh-CN" altLang="en-US" dirty="0">
                <a:ea typeface="宋体" panose="02010600030101010101" pitchFamily="2" charset="-122"/>
              </a:rPr>
              <a:t>将下列推理形式化，并推证其结论</a:t>
            </a:r>
            <a:br>
              <a:rPr lang="zh-CN" altLang="en-US" dirty="0">
                <a:ea typeface="宋体" panose="02010600030101010101" pitchFamily="2" charset="-122"/>
              </a:rPr>
            </a:br>
            <a:r>
              <a:rPr lang="zh-CN" altLang="en-US" dirty="0">
                <a:ea typeface="宋体" panose="02010600030101010101" pitchFamily="2" charset="-122"/>
              </a:rPr>
              <a:t>所有牛都有角，有些动物是牛，所以有些动物有角。</a:t>
            </a:r>
            <a:endParaRPr lang="zh-CN" altLang="en-US"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ln/>
        </p:spPr>
        <p:txBody>
          <a:bodyPr vert="horz" wrap="square" lIns="91440" tIns="45720" rIns="91440" bIns="45720" anchor="ctr"/>
          <a:p>
            <a:pPr eaLnBrk="1" hangingPunct="1"/>
            <a:r>
              <a:rPr lang="zh-CN" altLang="en-US" dirty="0"/>
              <a:t>代换实例</a:t>
            </a:r>
            <a:endParaRPr lang="zh-CN" altLang="en-US" dirty="0"/>
          </a:p>
        </p:txBody>
      </p:sp>
      <p:sp>
        <p:nvSpPr>
          <p:cNvPr id="144387" name="Rectangle 3"/>
          <p:cNvSpPr>
            <a:spLocks noGrp="1"/>
          </p:cNvSpPr>
          <p:nvPr>
            <p:ph idx="1"/>
          </p:nvPr>
        </p:nvSpPr>
        <p:spPr>
          <a:xfrm>
            <a:off x="457200" y="1176338"/>
            <a:ext cx="8382000" cy="5105400"/>
          </a:xfrm>
          <a:ln/>
        </p:spPr>
        <p:txBody>
          <a:bodyPr vert="horz" wrap="square" lIns="91440" tIns="45720" rIns="91440" bIns="45720" anchor="t"/>
          <a:p>
            <a:pPr eaLnBrk="1" hangingPunct="1"/>
            <a:r>
              <a:rPr lang="zh-CN" altLang="en-US" dirty="0"/>
              <a:t>由于命题逻辑中的重言式的代换实例都是一阶逻辑中的永真式，因而第二章的 </a:t>
            </a:r>
            <a:r>
              <a:rPr lang="en-US" altLang="zh-CN" dirty="0"/>
              <a:t>16 </a:t>
            </a:r>
            <a:r>
              <a:rPr lang="zh-CN" altLang="en-US" dirty="0"/>
              <a:t>组</a:t>
            </a:r>
            <a:r>
              <a:rPr lang="zh-CN" altLang="en-US" dirty="0">
                <a:solidFill>
                  <a:srgbClr val="0000FF"/>
                </a:solidFill>
              </a:rPr>
              <a:t>等值式模式给出的代换实例都是一阶逻辑的等值式的模式</a:t>
            </a:r>
            <a:r>
              <a:rPr lang="zh-CN" altLang="en-US" dirty="0"/>
              <a:t>。</a:t>
            </a:r>
            <a:endParaRPr lang="zh-CN" altLang="en-US" dirty="0"/>
          </a:p>
          <a:p>
            <a:pPr eaLnBrk="1" hangingPunct="1"/>
            <a:r>
              <a:rPr lang="zh-CN" altLang="en-US" dirty="0"/>
              <a:t>例如：</a:t>
            </a:r>
            <a:endParaRPr lang="zh-CN" altLang="en-US" dirty="0"/>
          </a:p>
          <a:p>
            <a:pPr algn="just" eaLnBrk="1" hangingPunct="1">
              <a:buNone/>
            </a:pPr>
            <a:r>
              <a:rPr lang="zh-CN" altLang="en-US" dirty="0"/>
              <a:t>	</a:t>
            </a:r>
            <a:r>
              <a:rPr lang="en-US" altLang="zh-CN" dirty="0"/>
              <a:t>(1) </a:t>
            </a:r>
            <a:r>
              <a:rPr lang="en-US" altLang="zh-CN" dirty="0">
                <a:sym typeface="Symbol" panose="05050102010706020507" pitchFamily="18" charset="2"/>
              </a:rPr>
              <a:t></a:t>
            </a:r>
            <a:r>
              <a:rPr lang="en-US" altLang="zh-CN" i="1" dirty="0"/>
              <a:t>xF</a:t>
            </a:r>
            <a:r>
              <a:rPr lang="en-US" altLang="zh-CN" dirty="0"/>
              <a:t>(</a:t>
            </a:r>
            <a:r>
              <a:rPr lang="en-US" altLang="zh-CN" i="1" dirty="0"/>
              <a:t>x</a:t>
            </a:r>
            <a:r>
              <a:rPr lang="en-US" altLang="zh-CN" dirty="0"/>
              <a:t>) </a:t>
            </a:r>
            <a:r>
              <a:rPr lang="en-US" altLang="zh-CN" dirty="0">
                <a:sym typeface="Symbol" panose="05050102010706020507" pitchFamily="18" charset="2"/>
              </a:rPr>
              <a:t></a:t>
            </a:r>
            <a:r>
              <a:rPr lang="en-US" altLang="zh-CN" dirty="0">
                <a:ea typeface="宋体" panose="02010600030101010101" pitchFamily="2" charset="-122"/>
                <a:sym typeface="Symbol" panose="05050102010706020507" pitchFamily="18" charset="2"/>
              </a:rPr>
              <a:t> </a:t>
            </a:r>
            <a:r>
              <a:rPr lang="en-US" altLang="zh-CN" dirty="0"/>
              <a:t>┐┐</a:t>
            </a:r>
            <a:r>
              <a:rPr lang="en-US" altLang="zh-CN" dirty="0">
                <a:sym typeface="Symbol" panose="05050102010706020507" pitchFamily="18" charset="2"/>
              </a:rPr>
              <a:t></a:t>
            </a:r>
            <a:r>
              <a:rPr lang="en-US" altLang="zh-CN" i="1" dirty="0"/>
              <a:t>xF</a:t>
            </a:r>
            <a:r>
              <a:rPr lang="en-US" altLang="zh-CN" dirty="0"/>
              <a:t>(</a:t>
            </a:r>
            <a:r>
              <a:rPr lang="en-US" altLang="zh-CN" i="1" dirty="0"/>
              <a:t>x</a:t>
            </a:r>
            <a:r>
              <a:rPr lang="en-US" altLang="zh-CN" dirty="0"/>
              <a:t>)		</a:t>
            </a:r>
            <a:r>
              <a:rPr lang="zh-CN" altLang="en-US" dirty="0"/>
              <a:t>（双重否定律）</a:t>
            </a:r>
            <a:endParaRPr lang="zh-CN" altLang="en-US" dirty="0"/>
          </a:p>
          <a:p>
            <a:pPr algn="just" eaLnBrk="1" hangingPunct="1">
              <a:buNone/>
            </a:pPr>
            <a:r>
              <a:rPr lang="zh-CN" altLang="en-US" dirty="0"/>
              <a:t>	</a:t>
            </a:r>
            <a:r>
              <a:rPr lang="en-US" altLang="zh-CN" dirty="0"/>
              <a:t>(2) </a:t>
            </a:r>
            <a:r>
              <a:rPr lang="en-US" altLang="zh-CN" i="1" dirty="0"/>
              <a:t>F</a:t>
            </a:r>
            <a:r>
              <a:rPr lang="en-US" altLang="zh-CN" dirty="0"/>
              <a:t>(</a:t>
            </a:r>
            <a:r>
              <a:rPr lang="en-US" altLang="zh-CN" i="1" dirty="0"/>
              <a:t>x</a:t>
            </a:r>
            <a:r>
              <a:rPr lang="en-US" altLang="zh-CN" dirty="0"/>
              <a:t>)→</a:t>
            </a:r>
            <a:r>
              <a:rPr lang="en-US" altLang="zh-CN" i="1" dirty="0"/>
              <a:t>G</a:t>
            </a:r>
            <a:r>
              <a:rPr lang="en-US" altLang="zh-CN" dirty="0"/>
              <a:t>(</a:t>
            </a:r>
            <a:r>
              <a:rPr lang="en-US" altLang="zh-CN" i="1" dirty="0"/>
              <a:t>y</a:t>
            </a:r>
            <a:r>
              <a:rPr lang="en-US" altLang="zh-CN" dirty="0"/>
              <a:t>) </a:t>
            </a:r>
            <a:r>
              <a:rPr lang="en-US" altLang="zh-CN" dirty="0">
                <a:sym typeface="Symbol" panose="05050102010706020507" pitchFamily="18" charset="2"/>
              </a:rPr>
              <a:t></a:t>
            </a:r>
            <a:r>
              <a:rPr lang="en-US" altLang="zh-CN" dirty="0"/>
              <a:t> ┐</a:t>
            </a:r>
            <a:r>
              <a:rPr lang="en-US" altLang="zh-CN" i="1" dirty="0"/>
              <a:t>F</a:t>
            </a:r>
            <a:r>
              <a:rPr lang="en-US" altLang="zh-CN" dirty="0"/>
              <a:t>(</a:t>
            </a:r>
            <a:r>
              <a:rPr lang="en-US" altLang="zh-CN" i="1" dirty="0"/>
              <a:t>x</a:t>
            </a:r>
            <a:r>
              <a:rPr lang="en-US" altLang="zh-CN" dirty="0"/>
              <a:t>)∨</a:t>
            </a:r>
            <a:r>
              <a:rPr lang="en-US" altLang="zh-CN" i="1" dirty="0"/>
              <a:t>G</a:t>
            </a:r>
            <a:r>
              <a:rPr lang="en-US" altLang="zh-CN" dirty="0"/>
              <a:t>(</a:t>
            </a:r>
            <a:r>
              <a:rPr lang="en-US" altLang="zh-CN" i="1" dirty="0"/>
              <a:t>y</a:t>
            </a:r>
            <a:r>
              <a:rPr lang="en-US" altLang="zh-CN" dirty="0"/>
              <a:t>) 	</a:t>
            </a:r>
            <a:r>
              <a:rPr lang="zh-CN" altLang="en-US" dirty="0"/>
              <a:t>（蕴涵等值式）</a:t>
            </a:r>
            <a:endParaRPr lang="zh-CN" altLang="en-US" dirty="0"/>
          </a:p>
          <a:p>
            <a:pPr algn="just" eaLnBrk="1" hangingPunct="1">
              <a:buNone/>
            </a:pPr>
            <a:r>
              <a:rPr lang="zh-CN" altLang="en-US" dirty="0"/>
              <a:t>	</a:t>
            </a:r>
            <a:r>
              <a:rPr lang="en-US" altLang="zh-CN" dirty="0"/>
              <a:t>(3)</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F</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G</a:t>
            </a:r>
            <a:r>
              <a:rPr lang="en-US" altLang="zh-CN" dirty="0">
                <a:solidFill>
                  <a:srgbClr val="0000FF"/>
                </a:solidFill>
              </a:rPr>
              <a:t>(</a:t>
            </a:r>
            <a:r>
              <a:rPr lang="en-US" altLang="zh-CN" i="1" dirty="0">
                <a:solidFill>
                  <a:srgbClr val="0000FF"/>
                </a:solidFill>
              </a:rPr>
              <a:t>y</a:t>
            </a:r>
            <a:r>
              <a:rPr lang="en-US" altLang="zh-CN" dirty="0">
                <a:solidFill>
                  <a:srgbClr val="0000FF"/>
                </a:solidFill>
              </a:rPr>
              <a:t>))</a:t>
            </a:r>
            <a:r>
              <a:rPr lang="en-US" altLang="zh-CN" dirty="0"/>
              <a:t>→</a:t>
            </a:r>
            <a:r>
              <a:rPr lang="en-US" altLang="zh-CN" dirty="0">
                <a:sym typeface="Symbol" panose="05050102010706020507" pitchFamily="18" charset="2"/>
              </a:rPr>
              <a:t></a:t>
            </a:r>
            <a:r>
              <a:rPr lang="en-US" altLang="zh-CN" i="1" dirty="0"/>
              <a:t>zH</a:t>
            </a:r>
            <a:r>
              <a:rPr lang="en-US" altLang="zh-CN" dirty="0"/>
              <a:t>(</a:t>
            </a:r>
            <a:r>
              <a:rPr lang="en-US" altLang="zh-CN" i="1" dirty="0"/>
              <a:t>z</a:t>
            </a:r>
            <a:r>
              <a:rPr lang="en-US" altLang="zh-CN" dirty="0"/>
              <a:t>)</a:t>
            </a:r>
            <a:r>
              <a:rPr lang="en-US" altLang="zh-CN" dirty="0">
                <a:ea typeface="宋体" panose="02010600030101010101" pitchFamily="2" charset="-122"/>
                <a:sym typeface="Symbol" panose="05050102010706020507" pitchFamily="18" charset="2"/>
              </a:rPr>
              <a:t></a:t>
            </a:r>
            <a:r>
              <a:rPr lang="en-US" altLang="zh-CN" dirty="0"/>
              <a:t>┐</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F</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G</a:t>
            </a:r>
            <a:r>
              <a:rPr lang="en-US" altLang="zh-CN" dirty="0">
                <a:solidFill>
                  <a:srgbClr val="0000FF"/>
                </a:solidFill>
              </a:rPr>
              <a:t>(</a:t>
            </a:r>
            <a:r>
              <a:rPr lang="en-US" altLang="zh-CN" i="1" dirty="0">
                <a:solidFill>
                  <a:srgbClr val="0000FF"/>
                </a:solidFill>
              </a:rPr>
              <a:t>y</a:t>
            </a:r>
            <a:r>
              <a:rPr lang="en-US" altLang="zh-CN" dirty="0">
                <a:solidFill>
                  <a:srgbClr val="0000FF"/>
                </a:solidFill>
              </a:rPr>
              <a:t>))</a:t>
            </a:r>
            <a:r>
              <a:rPr lang="en-US" altLang="zh-CN" dirty="0"/>
              <a:t>∨</a:t>
            </a:r>
            <a:r>
              <a:rPr lang="en-US" altLang="zh-CN" dirty="0">
                <a:sym typeface="Symbol" panose="05050102010706020507" pitchFamily="18" charset="2"/>
              </a:rPr>
              <a:t></a:t>
            </a:r>
            <a:r>
              <a:rPr lang="en-US" altLang="zh-CN" i="1" dirty="0"/>
              <a:t>zH</a:t>
            </a:r>
            <a:r>
              <a:rPr lang="en-US" altLang="zh-CN" dirty="0"/>
              <a:t>(</a:t>
            </a:r>
            <a:r>
              <a:rPr lang="en-US" altLang="zh-CN" i="1" dirty="0"/>
              <a:t>z</a:t>
            </a:r>
            <a:r>
              <a:rPr lang="en-US" altLang="zh-CN" dirty="0"/>
              <a:t>)  					</a:t>
            </a:r>
            <a:r>
              <a:rPr lang="zh-CN" altLang="en-US" dirty="0"/>
              <a:t>（蕴涵等值式）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7">
                                            <p:txEl>
                                              <p:charRg st="0" end="66"/>
                                            </p:txEl>
                                          </p:spTgt>
                                        </p:tgtEl>
                                        <p:attrNameLst>
                                          <p:attrName>style.visibility</p:attrName>
                                        </p:attrNameLst>
                                      </p:cBhvr>
                                      <p:to>
                                        <p:strVal val="visible"/>
                                      </p:to>
                                    </p:set>
                                    <p:animEffect transition="in" filter="wipe(up)">
                                      <p:cBhvr>
                                        <p:cTn id="7" dur="500"/>
                                        <p:tgtEl>
                                          <p:spTgt spid="144387">
                                            <p:txEl>
                                              <p:charRg st="0"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387">
                                            <p:txEl>
                                              <p:charRg st="66" end="70"/>
                                            </p:txEl>
                                          </p:spTgt>
                                        </p:tgtEl>
                                        <p:attrNameLst>
                                          <p:attrName>style.visibility</p:attrName>
                                        </p:attrNameLst>
                                      </p:cBhvr>
                                      <p:to>
                                        <p:strVal val="visible"/>
                                      </p:to>
                                    </p:set>
                                    <p:animEffect transition="in" filter="wipe(up)">
                                      <p:cBhvr>
                                        <p:cTn id="12" dur="500"/>
                                        <p:tgtEl>
                                          <p:spTgt spid="144387">
                                            <p:txEl>
                                              <p:charRg st="66"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387">
                                            <p:txEl>
                                              <p:charRg st="70" end="102"/>
                                            </p:txEl>
                                          </p:spTgt>
                                        </p:tgtEl>
                                        <p:attrNameLst>
                                          <p:attrName>style.visibility</p:attrName>
                                        </p:attrNameLst>
                                      </p:cBhvr>
                                      <p:to>
                                        <p:strVal val="visible"/>
                                      </p:to>
                                    </p:set>
                                    <p:animEffect transition="in" filter="wipe(up)">
                                      <p:cBhvr>
                                        <p:cTn id="17" dur="500"/>
                                        <p:tgtEl>
                                          <p:spTgt spid="144387">
                                            <p:txEl>
                                              <p:charRg st="70"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4387">
                                            <p:txEl>
                                              <p:charRg st="102" end="139"/>
                                            </p:txEl>
                                          </p:spTgt>
                                        </p:tgtEl>
                                        <p:attrNameLst>
                                          <p:attrName>style.visibility</p:attrName>
                                        </p:attrNameLst>
                                      </p:cBhvr>
                                      <p:to>
                                        <p:strVal val="visible"/>
                                      </p:to>
                                    </p:set>
                                    <p:animEffect transition="in" filter="wipe(up)">
                                      <p:cBhvr>
                                        <p:cTn id="22" dur="500"/>
                                        <p:tgtEl>
                                          <p:spTgt spid="144387">
                                            <p:txEl>
                                              <p:charRg st="102" end="13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387">
                                            <p:txEl>
                                              <p:charRg st="139" end="200"/>
                                            </p:txEl>
                                          </p:spTgt>
                                        </p:tgtEl>
                                        <p:attrNameLst>
                                          <p:attrName>style.visibility</p:attrName>
                                        </p:attrNameLst>
                                      </p:cBhvr>
                                      <p:to>
                                        <p:strVal val="visible"/>
                                      </p:to>
                                    </p:set>
                                    <p:animEffect transition="in" filter="wipe(up)">
                                      <p:cBhvr>
                                        <p:cTn id="27" dur="500"/>
                                        <p:tgtEl>
                                          <p:spTgt spid="144387">
                                            <p:txEl>
                                              <p:charRg st="139" end="2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ln/>
        </p:spPr>
        <p:txBody>
          <a:bodyPr vert="horz" wrap="square" lIns="91440" tIns="45720" rIns="91440" bIns="45720" anchor="ctr"/>
          <a:p>
            <a:pPr eaLnBrk="1" hangingPunct="1"/>
            <a:r>
              <a:rPr lang="zh-CN" altLang="en-US" sz="4000" dirty="0"/>
              <a:t>消去量词等值式</a:t>
            </a:r>
            <a:endParaRPr lang="zh-CN" altLang="en-US" sz="4000" dirty="0"/>
          </a:p>
        </p:txBody>
      </p:sp>
      <p:sp>
        <p:nvSpPr>
          <p:cNvPr id="145412" name="Rectangle 4"/>
          <p:cNvSpPr>
            <a:spLocks noGrp="1"/>
          </p:cNvSpPr>
          <p:nvPr>
            <p:ph idx="1"/>
          </p:nvPr>
        </p:nvSpPr>
        <p:spPr>
          <a:xfrm>
            <a:off x="533400" y="1371600"/>
            <a:ext cx="7467600" cy="2133600"/>
          </a:xfrm>
          <a:ln/>
        </p:spPr>
        <p:txBody>
          <a:bodyPr vert="horz" wrap="square" lIns="91440" tIns="45720" rIns="91440" bIns="45720" anchor="t"/>
          <a:p>
            <a:pPr eaLnBrk="1" hangingPunct="1">
              <a:lnSpc>
                <a:spcPct val="145000"/>
              </a:lnSpc>
              <a:buNone/>
            </a:pPr>
            <a:r>
              <a:rPr lang="zh-CN" altLang="en-US" dirty="0"/>
              <a:t>设个体域为有限集 </a:t>
            </a:r>
            <a:r>
              <a:rPr lang="en-US" altLang="zh-CN" i="1" dirty="0"/>
              <a:t>D</a:t>
            </a:r>
            <a:r>
              <a:rPr lang="en-US" altLang="zh-CN" dirty="0"/>
              <a:t>={ </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a:t>
            </a:r>
            <a:r>
              <a:rPr lang="en-US" altLang="zh-CN" i="1" dirty="0"/>
              <a:t>a</a:t>
            </a:r>
            <a:r>
              <a:rPr lang="en-US" altLang="zh-CN" i="1" baseline="-25000" dirty="0"/>
              <a:t>n</a:t>
            </a:r>
            <a:r>
              <a:rPr lang="en-US" altLang="zh-CN" baseline="-25000" dirty="0"/>
              <a:t> </a:t>
            </a:r>
            <a:r>
              <a:rPr lang="en-US" altLang="zh-CN" dirty="0"/>
              <a:t>}, </a:t>
            </a:r>
            <a:r>
              <a:rPr lang="zh-CN" altLang="en-US" dirty="0"/>
              <a:t>则有</a:t>
            </a:r>
            <a:endParaRPr lang="zh-CN" altLang="en-US" dirty="0"/>
          </a:p>
          <a:p>
            <a:pPr eaLnBrk="1" hangingPunct="1">
              <a:lnSpc>
                <a:spcPct val="145000"/>
              </a:lnSpc>
              <a:buNone/>
            </a:pPr>
            <a:r>
              <a:rPr lang="en-US" altLang="zh-CN" dirty="0"/>
              <a:t>(1) </a:t>
            </a:r>
            <a:r>
              <a:rPr lang="zh-CN" altLang="en-US" dirty="0">
                <a:sym typeface="Symbol" panose="05050102010706020507" pitchFamily="18" charset="2"/>
              </a:rPr>
              <a:t></a:t>
            </a:r>
            <a:r>
              <a:rPr lang="en-US" altLang="zh-CN" i="1" dirty="0"/>
              <a:t>x A</a:t>
            </a:r>
            <a:r>
              <a:rPr lang="en-US" altLang="zh-CN" dirty="0"/>
              <a:t>(</a:t>
            </a:r>
            <a:r>
              <a:rPr lang="en-US" altLang="zh-CN" i="1" dirty="0"/>
              <a:t>x</a:t>
            </a:r>
            <a:r>
              <a:rPr lang="en-US" altLang="zh-CN" dirty="0"/>
              <a:t>) </a:t>
            </a:r>
            <a:r>
              <a:rPr lang="en-US" altLang="zh-CN" dirty="0">
                <a:sym typeface="Symbol" panose="05050102010706020507" pitchFamily="18" charset="2"/>
              </a:rPr>
              <a:t> </a:t>
            </a:r>
            <a:r>
              <a:rPr lang="en-US" altLang="zh-CN" i="1" dirty="0"/>
              <a:t>A</a:t>
            </a:r>
            <a:r>
              <a:rPr lang="en-US" altLang="zh-CN" dirty="0"/>
              <a:t>(</a:t>
            </a:r>
            <a:r>
              <a:rPr lang="en-US" altLang="zh-CN" i="1" dirty="0"/>
              <a:t>a</a:t>
            </a:r>
            <a:r>
              <a:rPr lang="en-US" altLang="zh-CN" baseline="-25000" dirty="0"/>
              <a:t>1</a:t>
            </a:r>
            <a:r>
              <a:rPr lang="en-US" altLang="zh-CN" dirty="0"/>
              <a:t>) ∧ </a:t>
            </a:r>
            <a:r>
              <a:rPr lang="en-US" altLang="zh-CN" i="1" dirty="0"/>
              <a:t>A</a:t>
            </a:r>
            <a:r>
              <a:rPr lang="en-US" altLang="zh-CN" dirty="0"/>
              <a:t>(</a:t>
            </a:r>
            <a:r>
              <a:rPr lang="en-US" altLang="zh-CN" i="1" dirty="0"/>
              <a:t>a</a:t>
            </a:r>
            <a:r>
              <a:rPr lang="en-US" altLang="zh-CN" baseline="-25000" dirty="0"/>
              <a:t>2</a:t>
            </a:r>
            <a:r>
              <a:rPr lang="en-US" altLang="zh-CN" dirty="0"/>
              <a:t>) ∧ … ∧ </a:t>
            </a:r>
            <a:r>
              <a:rPr lang="en-US" altLang="zh-CN" i="1" dirty="0"/>
              <a:t>A</a:t>
            </a:r>
            <a:r>
              <a:rPr lang="en-US" altLang="zh-CN" dirty="0"/>
              <a:t>(</a:t>
            </a:r>
            <a:r>
              <a:rPr lang="en-US" altLang="zh-CN" i="1" dirty="0"/>
              <a:t>a</a:t>
            </a:r>
            <a:r>
              <a:rPr lang="en-US" altLang="zh-CN" i="1" baseline="-25000" dirty="0"/>
              <a:t>n</a:t>
            </a:r>
            <a:r>
              <a:rPr lang="en-US" altLang="zh-CN" dirty="0"/>
              <a:t>) </a:t>
            </a:r>
            <a:endParaRPr lang="en-US" altLang="zh-CN" dirty="0"/>
          </a:p>
          <a:p>
            <a:pPr eaLnBrk="1" hangingPunct="1">
              <a:lnSpc>
                <a:spcPct val="145000"/>
              </a:lnSpc>
              <a:buNone/>
            </a:pPr>
            <a:r>
              <a:rPr lang="en-US" altLang="zh-CN" dirty="0"/>
              <a:t>(2) </a:t>
            </a:r>
            <a:r>
              <a:rPr lang="zh-CN" altLang="en-US" dirty="0">
                <a:sym typeface="Symbol" panose="05050102010706020507" pitchFamily="18" charset="2"/>
              </a:rPr>
              <a:t></a:t>
            </a:r>
            <a:r>
              <a:rPr lang="en-US" altLang="zh-CN" i="1" dirty="0"/>
              <a:t>x A</a:t>
            </a:r>
            <a:r>
              <a:rPr lang="en-US" altLang="zh-CN" dirty="0"/>
              <a:t>(</a:t>
            </a:r>
            <a:r>
              <a:rPr lang="en-US" altLang="zh-CN" i="1" dirty="0"/>
              <a:t>x</a:t>
            </a:r>
            <a:r>
              <a:rPr lang="en-US" altLang="zh-CN" dirty="0"/>
              <a:t>) </a:t>
            </a:r>
            <a:r>
              <a:rPr lang="en-US" altLang="zh-CN" dirty="0">
                <a:sym typeface="Symbol" panose="05050102010706020507" pitchFamily="18" charset="2"/>
              </a:rPr>
              <a:t> </a:t>
            </a:r>
            <a:r>
              <a:rPr lang="en-US" altLang="zh-CN" i="1" dirty="0"/>
              <a:t>A</a:t>
            </a:r>
            <a:r>
              <a:rPr lang="en-US" altLang="zh-CN" dirty="0"/>
              <a:t>(</a:t>
            </a:r>
            <a:r>
              <a:rPr lang="en-US" altLang="zh-CN" i="1" dirty="0"/>
              <a:t>a</a:t>
            </a:r>
            <a:r>
              <a:rPr lang="en-US" altLang="zh-CN" baseline="-25000" dirty="0"/>
              <a:t>1</a:t>
            </a:r>
            <a:r>
              <a:rPr lang="en-US" altLang="zh-CN" dirty="0"/>
              <a:t>) ∨ </a:t>
            </a:r>
            <a:r>
              <a:rPr lang="en-US" altLang="zh-CN" i="1" dirty="0"/>
              <a:t>A</a:t>
            </a:r>
            <a:r>
              <a:rPr lang="en-US" altLang="zh-CN" dirty="0"/>
              <a:t>(</a:t>
            </a:r>
            <a:r>
              <a:rPr lang="en-US" altLang="zh-CN" i="1" dirty="0"/>
              <a:t>a</a:t>
            </a:r>
            <a:r>
              <a:rPr lang="en-US" altLang="zh-CN" baseline="-25000" dirty="0"/>
              <a:t>2</a:t>
            </a:r>
            <a:r>
              <a:rPr lang="en-US" altLang="zh-CN" dirty="0"/>
              <a:t>) ∨ … ∨ </a:t>
            </a:r>
            <a:r>
              <a:rPr lang="en-US" altLang="zh-CN" i="1" dirty="0"/>
              <a:t>A</a:t>
            </a:r>
            <a:r>
              <a:rPr lang="en-US" altLang="zh-CN" dirty="0"/>
              <a:t>(</a:t>
            </a:r>
            <a:r>
              <a:rPr lang="en-US" altLang="zh-CN" i="1" dirty="0"/>
              <a:t>a</a:t>
            </a:r>
            <a:r>
              <a:rPr lang="en-US" altLang="zh-CN" i="1" baseline="-25000" dirty="0"/>
              <a:t>n</a:t>
            </a:r>
            <a:r>
              <a:rPr lang="en-US" altLang="zh-CN" dirty="0"/>
              <a:t>)   </a:t>
            </a:r>
            <a:endParaRPr lang="en-US" altLang="zh-CN" dirty="0"/>
          </a:p>
        </p:txBody>
      </p:sp>
      <p:sp>
        <p:nvSpPr>
          <p:cNvPr id="145413" name="Text Box 5"/>
          <p:cNvSpPr txBox="1"/>
          <p:nvPr/>
        </p:nvSpPr>
        <p:spPr>
          <a:xfrm>
            <a:off x="6781800" y="2286000"/>
            <a:ext cx="152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t>（</a:t>
            </a:r>
            <a:r>
              <a:rPr lang="en-US" altLang="zh-CN" dirty="0"/>
              <a:t>5.1</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2">
                                            <p:txEl>
                                              <p:charRg st="0" end="32"/>
                                            </p:txEl>
                                          </p:spTgt>
                                        </p:tgtEl>
                                        <p:attrNameLst>
                                          <p:attrName>style.visibility</p:attrName>
                                        </p:attrNameLst>
                                      </p:cBhvr>
                                      <p:to>
                                        <p:strVal val="visible"/>
                                      </p:to>
                                    </p:set>
                                    <p:animEffect transition="in" filter="wipe(left)">
                                      <p:cBhvr>
                                        <p:cTn id="7" dur="500"/>
                                        <p:tgtEl>
                                          <p:spTgt spid="145412">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2">
                                            <p:txEl>
                                              <p:charRg st="32" end="73"/>
                                            </p:txEl>
                                          </p:spTgt>
                                        </p:tgtEl>
                                        <p:attrNameLst>
                                          <p:attrName>style.visibility</p:attrName>
                                        </p:attrNameLst>
                                      </p:cBhvr>
                                      <p:to>
                                        <p:strVal val="visible"/>
                                      </p:to>
                                    </p:set>
                                    <p:animEffect transition="in" filter="wipe(left)">
                                      <p:cBhvr>
                                        <p:cTn id="12" dur="500"/>
                                        <p:tgtEl>
                                          <p:spTgt spid="145412">
                                            <p:txEl>
                                              <p:charRg st="32"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412">
                                            <p:txEl>
                                              <p:charRg st="73" end="116"/>
                                            </p:txEl>
                                          </p:spTgt>
                                        </p:tgtEl>
                                        <p:attrNameLst>
                                          <p:attrName>style.visibility</p:attrName>
                                        </p:attrNameLst>
                                      </p:cBhvr>
                                      <p:to>
                                        <p:strVal val="visible"/>
                                      </p:to>
                                    </p:set>
                                    <p:animEffect transition="in" filter="wipe(left)">
                                      <p:cBhvr>
                                        <p:cTn id="17" dur="500"/>
                                        <p:tgtEl>
                                          <p:spTgt spid="145412">
                                            <p:txEl>
                                              <p:charRg st="73" end="1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45413"/>
                                        </p:tgtEl>
                                        <p:attrNameLst>
                                          <p:attrName>style.visibility</p:attrName>
                                        </p:attrNameLst>
                                      </p:cBhvr>
                                      <p:to>
                                        <p:strVal val="visible"/>
                                      </p:to>
                                    </p:set>
                                    <p:anim calcmode="lin" valueType="num">
                                      <p:cBhvr>
                                        <p:cTn id="22" dur="500" fill="hold"/>
                                        <p:tgtEl>
                                          <p:spTgt spid="145413"/>
                                        </p:tgtEl>
                                        <p:attrNameLst>
                                          <p:attrName>ppt_w</p:attrName>
                                        </p:attrNameLst>
                                      </p:cBhvr>
                                      <p:tavLst>
                                        <p:tav tm="0">
                                          <p:val>
                                            <p:fltVal val="0.000000"/>
                                          </p:val>
                                        </p:tav>
                                        <p:tav tm="100000">
                                          <p:val>
                                            <p:strVal val="#ppt_w"/>
                                          </p:val>
                                        </p:tav>
                                      </p:tavLst>
                                    </p:anim>
                                    <p:anim calcmode="lin" valueType="num">
                                      <p:cBhvr>
                                        <p:cTn id="23" dur="500" fill="hold"/>
                                        <p:tgtEl>
                                          <p:spTgt spid="14541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build="p"/>
      <p:bldP spid="1454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ln/>
        </p:spPr>
        <p:txBody>
          <a:bodyPr vert="horz" wrap="square" lIns="91440" tIns="45720" rIns="91440" bIns="45720" anchor="ctr"/>
          <a:p>
            <a:pPr eaLnBrk="1" hangingPunct="1"/>
            <a:r>
              <a:rPr lang="zh-CN" altLang="en-US" sz="4000" dirty="0"/>
              <a:t>量词否定等值式</a:t>
            </a:r>
            <a:endParaRPr lang="zh-CN" altLang="en-US" sz="4000" dirty="0"/>
          </a:p>
        </p:txBody>
      </p:sp>
      <p:sp>
        <p:nvSpPr>
          <p:cNvPr id="146436" name="Rectangle 4"/>
          <p:cNvSpPr>
            <a:spLocks noGrp="1"/>
          </p:cNvSpPr>
          <p:nvPr>
            <p:ph idx="1"/>
          </p:nvPr>
        </p:nvSpPr>
        <p:spPr>
          <a:xfrm>
            <a:off x="762000" y="1371600"/>
            <a:ext cx="7543800" cy="1676400"/>
          </a:xfrm>
          <a:ln/>
        </p:spPr>
        <p:txBody>
          <a:bodyPr vert="horz" wrap="square" lIns="91440" tIns="45720" rIns="91440" bIns="45720" anchor="t"/>
          <a:p>
            <a:pPr eaLnBrk="1" hangingPunct="1">
              <a:buNone/>
            </a:pPr>
            <a:r>
              <a:rPr lang="zh-CN" altLang="en-US" dirty="0"/>
              <a:t>设 </a:t>
            </a:r>
            <a:r>
              <a:rPr lang="en-US" altLang="zh-CN" i="1" dirty="0"/>
              <a:t>A</a:t>
            </a:r>
            <a:r>
              <a:rPr lang="en-US" altLang="zh-CN" dirty="0"/>
              <a:t>(</a:t>
            </a:r>
            <a:r>
              <a:rPr lang="en-US" altLang="zh-CN" i="1" dirty="0"/>
              <a:t>x</a:t>
            </a:r>
            <a:r>
              <a:rPr lang="en-US" altLang="zh-CN" dirty="0"/>
              <a:t>) </a:t>
            </a:r>
            <a:r>
              <a:rPr lang="zh-CN" altLang="en-US" dirty="0"/>
              <a:t>是任意的含自由出现个体变项 </a:t>
            </a:r>
            <a:r>
              <a:rPr lang="en-US" altLang="zh-CN" i="1" dirty="0"/>
              <a:t>x </a:t>
            </a:r>
            <a:r>
              <a:rPr lang="zh-CN" altLang="en-US" dirty="0"/>
              <a:t>的公式，则</a:t>
            </a:r>
            <a:endParaRPr lang="zh-CN" altLang="en-US" dirty="0"/>
          </a:p>
          <a:p>
            <a:pPr eaLnBrk="1" hangingPunct="1">
              <a:buNone/>
            </a:pPr>
            <a:r>
              <a:rPr lang="en-US" altLang="zh-CN" dirty="0"/>
              <a:t>(1) </a:t>
            </a:r>
            <a:r>
              <a:rPr lang="zh-CN" altLang="en-US" dirty="0">
                <a:solidFill>
                  <a:srgbClr val="0000FF"/>
                </a:solidFill>
              </a:rPr>
              <a:t>┐</a:t>
            </a:r>
            <a:r>
              <a:rPr lang="zh-CN" altLang="en-US" dirty="0">
                <a:solidFill>
                  <a:srgbClr val="0000FF"/>
                </a:solidFill>
                <a:sym typeface="Symbol" panose="05050102010706020507" pitchFamily="18" charset="2"/>
              </a:rPr>
              <a:t></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 </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endParaRPr lang="en-US" altLang="zh-CN" dirty="0">
              <a:solidFill>
                <a:srgbClr val="0000FF"/>
              </a:solidFill>
            </a:endParaRPr>
          </a:p>
          <a:p>
            <a:pPr eaLnBrk="1" hangingPunct="1">
              <a:buNone/>
            </a:pPr>
            <a:r>
              <a:rPr lang="en-US" altLang="zh-CN" dirty="0">
                <a:sym typeface="Symbol" panose="05050102010706020507" pitchFamily="18" charset="2"/>
              </a:rPr>
              <a:t>(2) </a:t>
            </a:r>
            <a:r>
              <a:rPr lang="zh-CN" altLang="en-US" dirty="0">
                <a:solidFill>
                  <a:srgbClr val="0000FF"/>
                </a:solidFill>
              </a:rPr>
              <a:t>┐</a:t>
            </a:r>
            <a:r>
              <a:rPr lang="zh-CN" altLang="en-US" dirty="0">
                <a:solidFill>
                  <a:srgbClr val="0000FF"/>
                </a:solidFill>
                <a:sym typeface="Symbol" panose="05050102010706020507" pitchFamily="18" charset="2"/>
              </a:rPr>
              <a:t></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 </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endParaRPr lang="en-US" altLang="zh-CN" dirty="0">
              <a:solidFill>
                <a:srgbClr val="0000FF"/>
              </a:solidFill>
            </a:endParaRPr>
          </a:p>
        </p:txBody>
      </p:sp>
      <p:sp>
        <p:nvSpPr>
          <p:cNvPr id="146438" name="Rectangle 6"/>
          <p:cNvSpPr/>
          <p:nvPr/>
        </p:nvSpPr>
        <p:spPr>
          <a:xfrm>
            <a:off x="1219200" y="4876800"/>
            <a:ext cx="7620000" cy="1552575"/>
          </a:xfrm>
          <a:prstGeom prst="rect">
            <a:avLst/>
          </a:prstGeom>
          <a:solidFill>
            <a:srgbClr val="CCECFF"/>
          </a:solidFill>
          <a:ln w="25400">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457200" lvl="0" indent="-457200">
              <a:spcBef>
                <a:spcPct val="0"/>
              </a:spcBef>
            </a:pPr>
            <a:r>
              <a:rPr lang="zh-CN" altLang="en-US" dirty="0">
                <a:solidFill>
                  <a:srgbClr val="0000FF"/>
                </a:solidFill>
              </a:rPr>
              <a:t>“</a:t>
            </a:r>
            <a:r>
              <a:rPr lang="zh-CN" altLang="en-US" dirty="0">
                <a:solidFill>
                  <a:srgbClr val="FF0000"/>
                </a:solidFill>
              </a:rPr>
              <a:t>并不是所有的 </a:t>
            </a:r>
            <a:r>
              <a:rPr lang="en-US" altLang="zh-CN" i="1" dirty="0">
                <a:solidFill>
                  <a:srgbClr val="FF0000"/>
                </a:solidFill>
              </a:rPr>
              <a:t>x </a:t>
            </a:r>
            <a:r>
              <a:rPr lang="zh-CN" altLang="en-US" dirty="0">
                <a:solidFill>
                  <a:srgbClr val="FF0000"/>
                </a:solidFill>
              </a:rPr>
              <a:t>都有性质 </a:t>
            </a:r>
            <a:r>
              <a:rPr lang="en-US" altLang="zh-CN" i="1" dirty="0">
                <a:solidFill>
                  <a:srgbClr val="FF0000"/>
                </a:solidFill>
              </a:rPr>
              <a:t>A</a:t>
            </a:r>
            <a:r>
              <a:rPr lang="en-US" altLang="zh-CN" dirty="0">
                <a:solidFill>
                  <a:srgbClr val="0000FF"/>
                </a:solidFill>
              </a:rPr>
              <a:t>” </a:t>
            </a:r>
            <a:r>
              <a:rPr lang="zh-CN" altLang="en-US" dirty="0">
                <a:solidFill>
                  <a:srgbClr val="0000FF"/>
                </a:solidFill>
              </a:rPr>
              <a:t>与 “</a:t>
            </a:r>
            <a:r>
              <a:rPr lang="zh-CN" altLang="en-US" dirty="0">
                <a:solidFill>
                  <a:srgbClr val="FF0000"/>
                </a:solidFill>
              </a:rPr>
              <a:t>存在 </a:t>
            </a:r>
            <a:r>
              <a:rPr lang="en-US" altLang="zh-CN" i="1" dirty="0">
                <a:solidFill>
                  <a:srgbClr val="FF0000"/>
                </a:solidFill>
              </a:rPr>
              <a:t>x </a:t>
            </a:r>
            <a:r>
              <a:rPr lang="zh-CN" altLang="en-US" dirty="0">
                <a:solidFill>
                  <a:srgbClr val="FF0000"/>
                </a:solidFill>
              </a:rPr>
              <a:t>没有性质</a:t>
            </a:r>
            <a:r>
              <a:rPr lang="en-US" altLang="zh-CN" i="1" dirty="0">
                <a:solidFill>
                  <a:srgbClr val="FF0000"/>
                </a:solidFill>
              </a:rPr>
              <a:t>A</a:t>
            </a:r>
            <a:r>
              <a:rPr lang="en-US" altLang="zh-CN" dirty="0">
                <a:solidFill>
                  <a:srgbClr val="0000FF"/>
                </a:solidFill>
              </a:rPr>
              <a:t>”</a:t>
            </a:r>
            <a:r>
              <a:rPr lang="zh-CN" altLang="en-US" dirty="0">
                <a:solidFill>
                  <a:srgbClr val="0000FF"/>
                </a:solidFill>
              </a:rPr>
              <a:t>是一回事。</a:t>
            </a:r>
            <a:endParaRPr lang="zh-CN" altLang="en-US" dirty="0">
              <a:solidFill>
                <a:srgbClr val="0000FF"/>
              </a:solidFill>
            </a:endParaRPr>
          </a:p>
          <a:p>
            <a:pPr marL="457200" lvl="0" indent="-457200">
              <a:spcBef>
                <a:spcPct val="0"/>
              </a:spcBef>
            </a:pPr>
            <a:r>
              <a:rPr lang="zh-CN" altLang="en-US" dirty="0">
                <a:solidFill>
                  <a:srgbClr val="0000FF"/>
                </a:solidFill>
              </a:rPr>
              <a:t>“</a:t>
            </a:r>
            <a:r>
              <a:rPr lang="zh-CN" altLang="en-US" dirty="0">
                <a:solidFill>
                  <a:srgbClr val="FF0000"/>
                </a:solidFill>
              </a:rPr>
              <a:t>不存在有性质 </a:t>
            </a:r>
            <a:r>
              <a:rPr lang="en-US" altLang="zh-CN" i="1" dirty="0">
                <a:solidFill>
                  <a:srgbClr val="FF0000"/>
                </a:solidFill>
              </a:rPr>
              <a:t>A </a:t>
            </a:r>
            <a:r>
              <a:rPr lang="zh-CN" altLang="en-US" dirty="0">
                <a:solidFill>
                  <a:srgbClr val="FF0000"/>
                </a:solidFill>
              </a:rPr>
              <a:t>的 </a:t>
            </a:r>
            <a:r>
              <a:rPr lang="en-US" altLang="zh-CN" i="1" dirty="0">
                <a:solidFill>
                  <a:srgbClr val="FF0000"/>
                </a:solidFill>
              </a:rPr>
              <a:t>x </a:t>
            </a:r>
            <a:r>
              <a:rPr lang="en-US" altLang="zh-CN" dirty="0">
                <a:solidFill>
                  <a:srgbClr val="0000FF"/>
                </a:solidFill>
              </a:rPr>
              <a:t>” </a:t>
            </a:r>
            <a:r>
              <a:rPr lang="zh-CN" altLang="en-US" dirty="0">
                <a:solidFill>
                  <a:srgbClr val="0000FF"/>
                </a:solidFill>
              </a:rPr>
              <a:t>与 ”</a:t>
            </a:r>
            <a:r>
              <a:rPr lang="zh-CN" altLang="en-US" dirty="0">
                <a:solidFill>
                  <a:srgbClr val="FF0000"/>
                </a:solidFill>
              </a:rPr>
              <a:t>所有 </a:t>
            </a:r>
            <a:r>
              <a:rPr lang="en-US" altLang="zh-CN" i="1" dirty="0">
                <a:solidFill>
                  <a:srgbClr val="FF0000"/>
                </a:solidFill>
              </a:rPr>
              <a:t>x </a:t>
            </a:r>
            <a:r>
              <a:rPr lang="zh-CN" altLang="en-US" dirty="0">
                <a:solidFill>
                  <a:srgbClr val="FF0000"/>
                </a:solidFill>
              </a:rPr>
              <a:t>都没有性质</a:t>
            </a:r>
            <a:r>
              <a:rPr lang="en-US" altLang="zh-CN" i="1" dirty="0">
                <a:solidFill>
                  <a:srgbClr val="FF0000"/>
                </a:solidFill>
              </a:rPr>
              <a:t>A </a:t>
            </a:r>
            <a:r>
              <a:rPr lang="en-US" altLang="zh-CN" dirty="0">
                <a:solidFill>
                  <a:srgbClr val="0000FF"/>
                </a:solidFill>
              </a:rPr>
              <a:t>”</a:t>
            </a:r>
            <a:r>
              <a:rPr lang="zh-CN" altLang="en-US" dirty="0">
                <a:solidFill>
                  <a:srgbClr val="0000FF"/>
                </a:solidFill>
              </a:rPr>
              <a:t>是一回事。</a:t>
            </a:r>
            <a:endParaRPr lang="zh-CN" altLang="en-US" dirty="0">
              <a:solidFill>
                <a:srgbClr val="0000FF"/>
              </a:solidFill>
            </a:endParaRPr>
          </a:p>
        </p:txBody>
      </p:sp>
      <p:sp>
        <p:nvSpPr>
          <p:cNvPr id="146439" name="Text Box 7"/>
          <p:cNvSpPr txBox="1"/>
          <p:nvPr/>
        </p:nvSpPr>
        <p:spPr>
          <a:xfrm>
            <a:off x="7010400" y="2133600"/>
            <a:ext cx="152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t>（</a:t>
            </a:r>
            <a:r>
              <a:rPr lang="en-US" altLang="zh-CN" dirty="0"/>
              <a:t>5.2</a:t>
            </a:r>
            <a:r>
              <a:rPr lang="zh-CN" altLang="en-US" dirty="0"/>
              <a:t>）</a:t>
            </a:r>
            <a:endParaRPr lang="zh-CN" altLang="en-US" dirty="0"/>
          </a:p>
        </p:txBody>
      </p:sp>
      <p:pic>
        <p:nvPicPr>
          <p:cNvPr id="146440" name="Picture 8" descr="GIF-378"/>
          <p:cNvPicPr>
            <a:picLocks noChangeAspect="1"/>
          </p:cNvPicPr>
          <p:nvPr/>
        </p:nvPicPr>
        <p:blipFill>
          <a:blip r:embed="rId1"/>
          <a:stretch>
            <a:fillRect/>
          </a:stretch>
        </p:blipFill>
        <p:spPr>
          <a:xfrm>
            <a:off x="0" y="5181600"/>
            <a:ext cx="696913" cy="628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6">
                                            <p:txEl>
                                              <p:charRg st="0" end="29"/>
                                            </p:txEl>
                                          </p:spTgt>
                                        </p:tgtEl>
                                        <p:attrNameLst>
                                          <p:attrName>style.visibility</p:attrName>
                                        </p:attrNameLst>
                                      </p:cBhvr>
                                      <p:to>
                                        <p:strVal val="visible"/>
                                      </p:to>
                                    </p:set>
                                    <p:animEffect transition="in" filter="wipe(left)">
                                      <p:cBhvr>
                                        <p:cTn id="7" dur="500"/>
                                        <p:tgtEl>
                                          <p:spTgt spid="146436">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6">
                                            <p:txEl>
                                              <p:charRg st="29" end="52"/>
                                            </p:txEl>
                                          </p:spTgt>
                                        </p:tgtEl>
                                        <p:attrNameLst>
                                          <p:attrName>style.visibility</p:attrName>
                                        </p:attrNameLst>
                                      </p:cBhvr>
                                      <p:to>
                                        <p:strVal val="visible"/>
                                      </p:to>
                                    </p:set>
                                    <p:animEffect transition="in" filter="wipe(left)">
                                      <p:cBhvr>
                                        <p:cTn id="12" dur="500"/>
                                        <p:tgtEl>
                                          <p:spTgt spid="146436">
                                            <p:txEl>
                                              <p:charRg st="29"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36">
                                            <p:txEl>
                                              <p:charRg st="52" end="75"/>
                                            </p:txEl>
                                          </p:spTgt>
                                        </p:tgtEl>
                                        <p:attrNameLst>
                                          <p:attrName>style.visibility</p:attrName>
                                        </p:attrNameLst>
                                      </p:cBhvr>
                                      <p:to>
                                        <p:strVal val="visible"/>
                                      </p:to>
                                    </p:set>
                                    <p:animEffect transition="in" filter="wipe(left)">
                                      <p:cBhvr>
                                        <p:cTn id="17" dur="500"/>
                                        <p:tgtEl>
                                          <p:spTgt spid="146436">
                                            <p:txEl>
                                              <p:charRg st="52"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46439"/>
                                        </p:tgtEl>
                                        <p:attrNameLst>
                                          <p:attrName>style.visibility</p:attrName>
                                        </p:attrNameLst>
                                      </p:cBhvr>
                                      <p:to>
                                        <p:strVal val="visible"/>
                                      </p:to>
                                    </p:set>
                                    <p:anim calcmode="lin" valueType="num">
                                      <p:cBhvr>
                                        <p:cTn id="22" dur="500" fill="hold"/>
                                        <p:tgtEl>
                                          <p:spTgt spid="146439"/>
                                        </p:tgtEl>
                                        <p:attrNameLst>
                                          <p:attrName>ppt_w</p:attrName>
                                        </p:attrNameLst>
                                      </p:cBhvr>
                                      <p:tavLst>
                                        <p:tav tm="0">
                                          <p:val>
                                            <p:fltVal val="0.000000"/>
                                          </p:val>
                                        </p:tav>
                                        <p:tav tm="100000">
                                          <p:val>
                                            <p:strVal val="#ppt_w"/>
                                          </p:val>
                                        </p:tav>
                                      </p:tavLst>
                                    </p:anim>
                                    <p:anim calcmode="lin" valueType="num">
                                      <p:cBhvr>
                                        <p:cTn id="23" dur="500" fill="hold"/>
                                        <p:tgtEl>
                                          <p:spTgt spid="146439"/>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644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6438"/>
                                        </p:tgtEl>
                                        <p:attrNameLst>
                                          <p:attrName>style.visibility</p:attrName>
                                        </p:attrNameLst>
                                      </p:cBhvr>
                                      <p:to>
                                        <p:strVal val="visible"/>
                                      </p:to>
                                    </p:set>
                                    <p:animEffect transition="in" filter="wipe(left)">
                                      <p:cBhvr>
                                        <p:cTn id="32" dur="500"/>
                                        <p:tgtEl>
                                          <p:spTgt spid="1464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6438">
                                            <p:txEl>
                                              <p:charRg st="0" end="38"/>
                                            </p:txEl>
                                          </p:spTgt>
                                        </p:tgtEl>
                                        <p:attrNameLst>
                                          <p:attrName>style.visibility</p:attrName>
                                        </p:attrNameLst>
                                      </p:cBhvr>
                                      <p:to>
                                        <p:strVal val="visible"/>
                                      </p:to>
                                    </p:set>
                                    <p:animEffect transition="in" filter="wipe(left)">
                                      <p:cBhvr>
                                        <p:cTn id="37" dur="500"/>
                                        <p:tgtEl>
                                          <p:spTgt spid="146438">
                                            <p:txEl>
                                              <p:charRg st="0" end="3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6438">
                                            <p:txEl>
                                              <p:charRg st="38" end="76"/>
                                            </p:txEl>
                                          </p:spTgt>
                                        </p:tgtEl>
                                        <p:attrNameLst>
                                          <p:attrName>style.visibility</p:attrName>
                                        </p:attrNameLst>
                                      </p:cBhvr>
                                      <p:to>
                                        <p:strVal val="visible"/>
                                      </p:to>
                                    </p:set>
                                    <p:animEffect transition="in" filter="wipe(left)">
                                      <p:cBhvr>
                                        <p:cTn id="42" dur="500"/>
                                        <p:tgtEl>
                                          <p:spTgt spid="146438">
                                            <p:txEl>
                                              <p:charRg st="38"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build="p"/>
      <p:bldP spid="146438" grpId="0" animBg="1" build="p"/>
      <p:bldP spid="1464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1440" tIns="45720" rIns="91440" bIns="45720" anchor="ctr"/>
          <a:p>
            <a:pPr eaLnBrk="1" hangingPunct="1"/>
            <a:r>
              <a:rPr lang="zh-CN" altLang="en-US" sz="4000" dirty="0"/>
              <a:t>量词辖域收缩与扩张等值式</a:t>
            </a:r>
            <a:endParaRPr lang="zh-CN" altLang="en-US" sz="4000" dirty="0"/>
          </a:p>
        </p:txBody>
      </p:sp>
      <p:sp>
        <p:nvSpPr>
          <p:cNvPr id="11267" name="Rectangle 4"/>
          <p:cNvSpPr>
            <a:spLocks noGrp="1"/>
          </p:cNvSpPr>
          <p:nvPr>
            <p:ph idx="1"/>
          </p:nvPr>
        </p:nvSpPr>
        <p:spPr>
          <a:xfrm>
            <a:off x="457200" y="1066800"/>
            <a:ext cx="7924800" cy="5181600"/>
          </a:xfrm>
          <a:ln/>
        </p:spPr>
        <p:txBody>
          <a:bodyPr vert="horz" wrap="square" lIns="91440" tIns="45720" rIns="91440" bIns="45720" anchor="t"/>
          <a:p>
            <a:pPr eaLnBrk="1" hangingPunct="1">
              <a:lnSpc>
                <a:spcPct val="120000"/>
              </a:lnSpc>
              <a:buNone/>
            </a:pPr>
            <a:r>
              <a:rPr lang="zh-CN" altLang="en-US" dirty="0">
                <a:solidFill>
                  <a:schemeClr val="tx2"/>
                </a:solidFill>
              </a:rPr>
              <a:t>	设 </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zh-CN" altLang="en-US" dirty="0">
                <a:solidFill>
                  <a:schemeClr val="tx2"/>
                </a:solidFill>
              </a:rPr>
              <a:t>是任意的含自由出现个体变项 </a:t>
            </a:r>
            <a:r>
              <a:rPr lang="en-US" altLang="zh-CN" i="1" dirty="0">
                <a:solidFill>
                  <a:schemeClr val="tx2"/>
                </a:solidFill>
              </a:rPr>
              <a:t>x </a:t>
            </a:r>
            <a:r>
              <a:rPr lang="zh-CN" altLang="en-US" dirty="0">
                <a:solidFill>
                  <a:schemeClr val="tx2"/>
                </a:solidFill>
              </a:rPr>
              <a:t>的公式，</a:t>
            </a:r>
            <a:r>
              <a:rPr lang="en-US" altLang="zh-CN" i="1" dirty="0">
                <a:solidFill>
                  <a:srgbClr val="FF0000"/>
                </a:solidFill>
              </a:rPr>
              <a:t>B </a:t>
            </a:r>
            <a:r>
              <a:rPr lang="zh-CN" altLang="en-US" dirty="0">
                <a:solidFill>
                  <a:srgbClr val="FF0000"/>
                </a:solidFill>
              </a:rPr>
              <a:t>中不含 </a:t>
            </a:r>
            <a:r>
              <a:rPr lang="en-US" altLang="zh-CN" i="1" dirty="0">
                <a:solidFill>
                  <a:srgbClr val="FF0000"/>
                </a:solidFill>
              </a:rPr>
              <a:t>x </a:t>
            </a:r>
            <a:r>
              <a:rPr lang="zh-CN" altLang="en-US" dirty="0">
                <a:solidFill>
                  <a:srgbClr val="FF0000"/>
                </a:solidFill>
              </a:rPr>
              <a:t>的出现</a:t>
            </a:r>
            <a:r>
              <a:rPr lang="zh-CN" altLang="en-US" dirty="0">
                <a:solidFill>
                  <a:schemeClr val="tx2"/>
                </a:solidFill>
              </a:rPr>
              <a:t>，则</a:t>
            </a:r>
            <a:endParaRPr lang="zh-CN" altLang="en-US" dirty="0">
              <a:solidFill>
                <a:schemeClr val="tx2"/>
              </a:solidFill>
            </a:endParaRPr>
          </a:p>
          <a:p>
            <a:pPr eaLnBrk="1" hangingPunct="1">
              <a:lnSpc>
                <a:spcPct val="120000"/>
              </a:lnSpc>
              <a:buNone/>
            </a:pPr>
            <a:r>
              <a:rPr lang="en-US" altLang="zh-CN" dirty="0">
                <a:solidFill>
                  <a:schemeClr val="tx2"/>
                </a:solidFill>
              </a:rPr>
              <a:t>     (1)	</a:t>
            </a:r>
            <a:r>
              <a:rPr lang="zh-CN" altLang="en-US"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 (</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 </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endParaRPr lang="en-US" altLang="zh-CN" i="1" dirty="0">
              <a:solidFill>
                <a:schemeClr val="tx2"/>
              </a:solidFill>
            </a:endParaRPr>
          </a:p>
          <a:p>
            <a:pPr eaLnBrk="1" hangingPunct="1">
              <a:lnSpc>
                <a:spcPct val="120000"/>
              </a:lnSpc>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 (</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endParaRPr lang="en-US" altLang="zh-CN" i="1" dirty="0">
              <a:solidFill>
                <a:schemeClr val="tx2"/>
              </a:solidFill>
            </a:endParaRPr>
          </a:p>
          <a:p>
            <a:pPr eaLnBrk="1" hangingPunct="1">
              <a:lnSpc>
                <a:spcPct val="120000"/>
              </a:lnSpc>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 (</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endParaRPr lang="en-US" altLang="zh-CN" i="1" dirty="0">
              <a:solidFill>
                <a:schemeClr val="tx2"/>
              </a:solidFill>
            </a:endParaRPr>
          </a:p>
          <a:p>
            <a:pPr eaLnBrk="1" hangingPunct="1">
              <a:lnSpc>
                <a:spcPct val="120000"/>
              </a:lnSpc>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 (</a:t>
            </a:r>
            <a:r>
              <a:rPr lang="en-US" altLang="zh-CN" i="1" dirty="0">
                <a:solidFill>
                  <a:schemeClr val="tx2"/>
                </a:solidFill>
              </a:rPr>
              <a:t>B</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i="1" dirty="0">
                <a:solidFill>
                  <a:schemeClr val="tx2"/>
                </a:solidFill>
                <a:sym typeface="Symbol" panose="05050102010706020507" pitchFamily="18" charset="2"/>
              </a:rPr>
              <a:t>B</a:t>
            </a:r>
            <a:r>
              <a:rPr lang="en-US" altLang="zh-CN" dirty="0">
                <a:solidFill>
                  <a:schemeClr val="tx2"/>
                </a:solidFill>
                <a:sym typeface="Symbol" panose="05050102010706020507" pitchFamily="18" charset="2"/>
              </a:rPr>
              <a:t>→</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endParaRPr lang="en-US" altLang="zh-CN" dirty="0">
              <a:solidFill>
                <a:schemeClr val="tx2"/>
              </a:solidFill>
            </a:endParaRPr>
          </a:p>
          <a:p>
            <a:pPr eaLnBrk="1" hangingPunct="1">
              <a:lnSpc>
                <a:spcPct val="120000"/>
              </a:lnSpc>
              <a:buNone/>
            </a:pPr>
            <a:r>
              <a:rPr lang="en-US" altLang="zh-CN" dirty="0">
                <a:solidFill>
                  <a:schemeClr val="tx2"/>
                </a:solidFill>
              </a:rPr>
              <a:t>     (2)	</a:t>
            </a:r>
            <a:r>
              <a:rPr lang="zh-CN" altLang="en-US"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 (</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endParaRPr lang="en-US" altLang="zh-CN" i="1" dirty="0">
              <a:solidFill>
                <a:schemeClr val="tx2"/>
              </a:solidFill>
            </a:endParaRPr>
          </a:p>
          <a:p>
            <a:pPr eaLnBrk="1" hangingPunct="1">
              <a:lnSpc>
                <a:spcPct val="120000"/>
              </a:lnSpc>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 (</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endParaRPr lang="en-US" altLang="zh-CN" i="1" dirty="0">
              <a:solidFill>
                <a:schemeClr val="tx2"/>
              </a:solidFill>
            </a:endParaRPr>
          </a:p>
          <a:p>
            <a:pPr eaLnBrk="1" hangingPunct="1">
              <a:lnSpc>
                <a:spcPct val="120000"/>
              </a:lnSpc>
              <a:buNone/>
            </a:pPr>
            <a:r>
              <a:rPr lang="en-US" altLang="zh-CN" dirty="0">
                <a:solidFill>
                  <a:schemeClr val="tx2"/>
                </a:solidFill>
              </a:rPr>
              <a:t>		</a:t>
            </a:r>
            <a:r>
              <a:rPr lang="en-US" altLang="zh-CN" dirty="0">
                <a:solidFill>
                  <a:srgbClr val="0000FF"/>
                </a:solidFill>
                <a:sym typeface="Symbol" panose="05050102010706020507" pitchFamily="18" charset="2"/>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r>
              <a:rPr lang="en-US" altLang="zh-CN" dirty="0">
                <a:solidFill>
                  <a:srgbClr val="0000FF"/>
                </a:solidFill>
              </a:rPr>
              <a:t>) </a:t>
            </a:r>
            <a:r>
              <a:rPr lang="en-US" altLang="zh-CN" dirty="0">
                <a:solidFill>
                  <a:srgbClr val="0000FF"/>
                </a:solidFill>
                <a:sym typeface="Symbol" panose="05050102010706020507" pitchFamily="18" charset="2"/>
              </a:rPr>
              <a:t> </a:t>
            </a:r>
            <a:r>
              <a:rPr lang="en-US" altLang="zh-CN" i="1" dirty="0">
                <a:solidFill>
                  <a:srgbClr val="0000FF"/>
                </a:solidFill>
              </a:rPr>
              <a:t>xA</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B</a:t>
            </a:r>
            <a:endParaRPr lang="en-US" altLang="zh-CN" i="1" dirty="0">
              <a:solidFill>
                <a:srgbClr val="0000FF"/>
              </a:solidFill>
            </a:endParaRPr>
          </a:p>
          <a:p>
            <a:pPr eaLnBrk="1" hangingPunct="1">
              <a:lnSpc>
                <a:spcPct val="120000"/>
              </a:lnSpc>
              <a:buNone/>
            </a:pPr>
            <a:r>
              <a:rPr lang="en-US" altLang="zh-CN" dirty="0">
                <a:solidFill>
                  <a:schemeClr val="tx2"/>
                </a:solidFill>
              </a:rPr>
              <a:t>		</a:t>
            </a:r>
            <a:r>
              <a:rPr lang="en-US" altLang="zh-CN" dirty="0">
                <a:solidFill>
                  <a:schemeClr val="tx2"/>
                </a:solidFill>
                <a:sym typeface="Symbol" panose="05050102010706020507" pitchFamily="18" charset="2"/>
              </a:rPr>
              <a:t></a:t>
            </a:r>
            <a:r>
              <a:rPr lang="en-US" altLang="zh-CN" i="1" dirty="0">
                <a:solidFill>
                  <a:schemeClr val="tx2"/>
                </a:solidFill>
              </a:rPr>
              <a:t>x</a:t>
            </a:r>
            <a:r>
              <a:rPr lang="en-US" altLang="zh-CN" dirty="0">
                <a:solidFill>
                  <a:schemeClr val="tx2"/>
                </a:solidFill>
              </a:rPr>
              <a:t>(</a:t>
            </a:r>
            <a:r>
              <a:rPr lang="en-US" altLang="zh-CN" i="1" dirty="0">
                <a:solidFill>
                  <a:schemeClr val="tx2"/>
                </a:solidFill>
              </a:rPr>
              <a:t>B</a:t>
            </a:r>
            <a:r>
              <a:rPr lang="en-US" altLang="zh-CN" dirty="0">
                <a:solidFill>
                  <a:schemeClr val="tx2"/>
                </a:solidFill>
              </a:rPr>
              <a:t>→</a:t>
            </a:r>
            <a:r>
              <a:rPr lang="en-US" altLang="zh-CN" i="1" dirty="0">
                <a:solidFill>
                  <a:schemeClr val="tx2"/>
                </a:solidFill>
              </a:rPr>
              <a:t>A</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en-US" altLang="zh-CN" dirty="0">
                <a:solidFill>
                  <a:schemeClr val="tx2"/>
                </a:solidFill>
                <a:sym typeface="Symbol" panose="05050102010706020507" pitchFamily="18" charset="2"/>
              </a:rPr>
              <a:t> </a:t>
            </a:r>
            <a:r>
              <a:rPr lang="en-US" altLang="zh-CN" i="1" dirty="0">
                <a:solidFill>
                  <a:schemeClr val="tx2"/>
                </a:solidFill>
                <a:sym typeface="Symbol" panose="05050102010706020507" pitchFamily="18" charset="2"/>
              </a:rPr>
              <a:t>B</a:t>
            </a:r>
            <a:r>
              <a:rPr lang="en-US" altLang="zh-CN" dirty="0">
                <a:solidFill>
                  <a:schemeClr val="tx2"/>
                </a:solidFill>
                <a:sym typeface="Symbol" panose="05050102010706020507" pitchFamily="18" charset="2"/>
              </a:rPr>
              <a:t>→</a:t>
            </a:r>
            <a:r>
              <a:rPr lang="en-US" altLang="zh-CN" i="1" dirty="0">
                <a:solidFill>
                  <a:schemeClr val="tx2"/>
                </a:solidFill>
              </a:rPr>
              <a:t>xA</a:t>
            </a:r>
            <a:r>
              <a:rPr lang="en-US" altLang="zh-CN" dirty="0">
                <a:solidFill>
                  <a:schemeClr val="tx2"/>
                </a:solidFill>
              </a:rPr>
              <a:t>(</a:t>
            </a:r>
            <a:r>
              <a:rPr lang="en-US" altLang="zh-CN" i="1" dirty="0">
                <a:solidFill>
                  <a:schemeClr val="tx2"/>
                </a:solidFill>
              </a:rPr>
              <a:t>x</a:t>
            </a:r>
            <a:r>
              <a:rPr lang="en-US" altLang="zh-CN" dirty="0">
                <a:solidFill>
                  <a:schemeClr val="tx2"/>
                </a:solidFill>
              </a:rPr>
              <a:t>)</a:t>
            </a:r>
            <a:endParaRPr lang="en-US" altLang="zh-CN" dirty="0">
              <a:solidFill>
                <a:schemeClr val="tx2"/>
              </a:solidFill>
            </a:endParaRPr>
          </a:p>
        </p:txBody>
      </p:sp>
      <p:sp>
        <p:nvSpPr>
          <p:cNvPr id="147461" name="Text Box 5"/>
          <p:cNvSpPr txBox="1"/>
          <p:nvPr/>
        </p:nvSpPr>
        <p:spPr>
          <a:xfrm>
            <a:off x="7010400" y="2667000"/>
            <a:ext cx="152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olidFill>
                  <a:schemeClr val="tx2"/>
                </a:solidFill>
              </a:rPr>
              <a:t>（</a:t>
            </a:r>
            <a:r>
              <a:rPr lang="en-US" altLang="zh-CN" dirty="0">
                <a:solidFill>
                  <a:schemeClr val="tx2"/>
                </a:solidFill>
              </a:rPr>
              <a:t>5.3</a:t>
            </a:r>
            <a:r>
              <a:rPr lang="zh-CN" altLang="en-US" dirty="0">
                <a:solidFill>
                  <a:schemeClr val="tx2"/>
                </a:solidFill>
              </a:rPr>
              <a:t>）</a:t>
            </a:r>
            <a:endParaRPr lang="zh-CN" altLang="en-US" dirty="0">
              <a:solidFill>
                <a:schemeClr val="tx2"/>
              </a:solidFill>
            </a:endParaRPr>
          </a:p>
        </p:txBody>
      </p:sp>
      <p:sp>
        <p:nvSpPr>
          <p:cNvPr id="147462" name="Text Box 6"/>
          <p:cNvSpPr txBox="1"/>
          <p:nvPr/>
        </p:nvSpPr>
        <p:spPr>
          <a:xfrm>
            <a:off x="7010400" y="4724400"/>
            <a:ext cx="152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q"/>
              <a:defRPr sz="24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8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ü"/>
              <a:defRPr sz="24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anose="05000000000000000000" pitchFamily="2" charset="2"/>
              <a:buChar char="q"/>
              <a:defRPr sz="2000">
                <a:solidFill>
                  <a:srgbClr val="000000"/>
                </a:solidFill>
                <a:latin typeface="Arial" panose="020B0604020202020204" pitchFamily="34" charset="0"/>
                <a:ea typeface="+mn-ea"/>
              </a:defRPr>
            </a:lvl5pPr>
          </a:lstStyle>
          <a:p>
            <a:pPr marL="0" lvl="0" indent="0">
              <a:spcBef>
                <a:spcPct val="50000"/>
              </a:spcBef>
              <a:buClr>
                <a:srgbClr val="99CCCC"/>
              </a:buClr>
              <a:buNone/>
            </a:pPr>
            <a:r>
              <a:rPr lang="zh-CN" altLang="en-US" dirty="0">
                <a:solidFill>
                  <a:schemeClr val="tx2"/>
                </a:solidFill>
              </a:rPr>
              <a:t>（</a:t>
            </a:r>
            <a:r>
              <a:rPr lang="en-US" altLang="zh-CN" dirty="0">
                <a:solidFill>
                  <a:schemeClr val="tx2"/>
                </a:solidFill>
              </a:rPr>
              <a:t>5.4</a:t>
            </a:r>
            <a:r>
              <a:rPr lang="zh-CN" altLang="en-US" dirty="0">
                <a:solidFill>
                  <a:schemeClr val="tx2"/>
                </a:solidFill>
              </a:rPr>
              <a:t>）</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7461"/>
                                        </p:tgtEl>
                                        <p:attrNameLst>
                                          <p:attrName>style.visibility</p:attrName>
                                        </p:attrNameLst>
                                      </p:cBhvr>
                                      <p:to>
                                        <p:strVal val="visible"/>
                                      </p:to>
                                    </p:set>
                                    <p:anim calcmode="lin" valueType="num">
                                      <p:cBhvr>
                                        <p:cTn id="7" dur="500" fill="hold"/>
                                        <p:tgtEl>
                                          <p:spTgt spid="147461"/>
                                        </p:tgtEl>
                                        <p:attrNameLst>
                                          <p:attrName>ppt_w</p:attrName>
                                        </p:attrNameLst>
                                      </p:cBhvr>
                                      <p:tavLst>
                                        <p:tav tm="0">
                                          <p:val>
                                            <p:fltVal val="0.000000"/>
                                          </p:val>
                                        </p:tav>
                                        <p:tav tm="100000">
                                          <p:val>
                                            <p:strVal val="#ppt_w"/>
                                          </p:val>
                                        </p:tav>
                                      </p:tavLst>
                                    </p:anim>
                                    <p:anim calcmode="lin" valueType="num">
                                      <p:cBhvr>
                                        <p:cTn id="8" dur="500" fill="hold"/>
                                        <p:tgtEl>
                                          <p:spTgt spid="147461"/>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47462"/>
                                        </p:tgtEl>
                                        <p:attrNameLst>
                                          <p:attrName>style.visibility</p:attrName>
                                        </p:attrNameLst>
                                      </p:cBhvr>
                                      <p:to>
                                        <p:strVal val="visible"/>
                                      </p:to>
                                    </p:set>
                                    <p:anim calcmode="lin" valueType="num">
                                      <p:cBhvr>
                                        <p:cTn id="13" dur="500" fill="hold"/>
                                        <p:tgtEl>
                                          <p:spTgt spid="147462"/>
                                        </p:tgtEl>
                                        <p:attrNameLst>
                                          <p:attrName>ppt_w</p:attrName>
                                        </p:attrNameLst>
                                      </p:cBhvr>
                                      <p:tavLst>
                                        <p:tav tm="0">
                                          <p:val>
                                            <p:fltVal val="0.000000"/>
                                          </p:val>
                                        </p:tav>
                                        <p:tav tm="100000">
                                          <p:val>
                                            <p:strVal val="#ppt_w"/>
                                          </p:val>
                                        </p:tav>
                                      </p:tavLst>
                                    </p:anim>
                                    <p:anim calcmode="lin" valueType="num">
                                      <p:cBhvr>
                                        <p:cTn id="14" dur="500" fill="hold"/>
                                        <p:tgtEl>
                                          <p:spTgt spid="14746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p:bldP spid="147462" grpId="0"/>
    </p:bldLst>
  </p:timing>
</p:sld>
</file>

<file path=ppt/theme/theme1.xml><?xml version="1.0" encoding="utf-8"?>
<a:theme xmlns:a="http://schemas.openxmlformats.org/drawingml/2006/main" name="sample">
  <a:themeElements>
    <a:clrScheme name="sample 3">
      <a:dk1>
        <a:srgbClr val="1F5281"/>
      </a:dk1>
      <a:lt1>
        <a:srgbClr val="FFFFFF"/>
      </a:lt1>
      <a:dk2>
        <a:srgbClr val="000000"/>
      </a:dk2>
      <a:lt2>
        <a:srgbClr val="BACCCE"/>
      </a:lt2>
      <a:accent1>
        <a:srgbClr val="326652"/>
      </a:accent1>
      <a:accent2>
        <a:srgbClr val="BAAA12"/>
      </a:accent2>
      <a:accent3>
        <a:srgbClr val="FFFFFF"/>
      </a:accent3>
      <a:accent4>
        <a:srgbClr val="19456D"/>
      </a:accent4>
      <a:accent5>
        <a:srgbClr val="ADB8B3"/>
      </a:accent5>
      <a:accent6>
        <a:srgbClr val="A89A0F"/>
      </a:accent6>
      <a:hlink>
        <a:srgbClr val="1481B8"/>
      </a:hlink>
      <a:folHlink>
        <a:srgbClr val="99CE88"/>
      </a:folHlink>
    </a:clrScheme>
    <a:fontScheme name="samp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113F71"/>
        </a:dk1>
        <a:lt1>
          <a:srgbClr val="FFFFFF"/>
        </a:lt1>
        <a:dk2>
          <a:srgbClr val="000000"/>
        </a:dk2>
        <a:lt2>
          <a:srgbClr val="C1D1D3"/>
        </a:lt2>
        <a:accent1>
          <a:srgbClr val="1966B3"/>
        </a:accent1>
        <a:accent2>
          <a:srgbClr val="99CC00"/>
        </a:accent2>
        <a:accent3>
          <a:srgbClr val="FFFFFF"/>
        </a:accent3>
        <a:accent4>
          <a:srgbClr val="0D345F"/>
        </a:accent4>
        <a:accent5>
          <a:srgbClr val="ABB8D6"/>
        </a:accent5>
        <a:accent6>
          <a:srgbClr val="8AB900"/>
        </a:accent6>
        <a:hlink>
          <a:srgbClr val="5AABCC"/>
        </a:hlink>
        <a:folHlink>
          <a:srgbClr val="648B8C"/>
        </a:folHlink>
      </a:clrScheme>
      <a:clrMap bg1="lt1" tx1="dk1" bg2="lt2" tx2="dk2" accent1="accent1" accent2="accent2" accent3="accent3" accent4="accent4" accent5="accent5" accent6="accent6" hlink="hlink" folHlink="folHlink"/>
    </a:extraClrScheme>
    <a:extraClrScheme>
      <a:clrScheme name="sample 2">
        <a:dk1>
          <a:srgbClr val="17416B"/>
        </a:dk1>
        <a:lt1>
          <a:srgbClr val="FFFFFF"/>
        </a:lt1>
        <a:dk2>
          <a:srgbClr val="000000"/>
        </a:dk2>
        <a:lt2>
          <a:srgbClr val="C1D1D3"/>
        </a:lt2>
        <a:accent1>
          <a:srgbClr val="584383"/>
        </a:accent1>
        <a:accent2>
          <a:srgbClr val="578C8D"/>
        </a:accent2>
        <a:accent3>
          <a:srgbClr val="FFFFFF"/>
        </a:accent3>
        <a:accent4>
          <a:srgbClr val="12365A"/>
        </a:accent4>
        <a:accent5>
          <a:srgbClr val="B4B0C1"/>
        </a:accent5>
        <a:accent6>
          <a:srgbClr val="4E7E7F"/>
        </a:accent6>
        <a:hlink>
          <a:srgbClr val="A478A6"/>
        </a:hlink>
        <a:folHlink>
          <a:srgbClr val="93965A"/>
        </a:folHlink>
      </a:clrScheme>
      <a:clrMap bg1="lt1" tx1="dk1" bg2="lt2" tx2="dk2" accent1="accent1" accent2="accent2" accent3="accent3" accent4="accent4" accent5="accent5" accent6="accent6" hlink="hlink" folHlink="folHlink"/>
    </a:extraClrScheme>
    <a:extraClrScheme>
      <a:clrScheme name="sample 3">
        <a:dk1>
          <a:srgbClr val="1F5281"/>
        </a:dk1>
        <a:lt1>
          <a:srgbClr val="FFFFFF"/>
        </a:lt1>
        <a:dk2>
          <a:srgbClr val="000000"/>
        </a:dk2>
        <a:lt2>
          <a:srgbClr val="BACCCE"/>
        </a:lt2>
        <a:accent1>
          <a:srgbClr val="326652"/>
        </a:accent1>
        <a:accent2>
          <a:srgbClr val="BAAA12"/>
        </a:accent2>
        <a:accent3>
          <a:srgbClr val="FFFFFF"/>
        </a:accent3>
        <a:accent4>
          <a:srgbClr val="19456D"/>
        </a:accent4>
        <a:accent5>
          <a:srgbClr val="ADB8B3"/>
        </a:accent5>
        <a:accent6>
          <a:srgbClr val="A89A0F"/>
        </a:accent6>
        <a:hlink>
          <a:srgbClr val="1481B8"/>
        </a:hlink>
        <a:folHlink>
          <a:srgbClr val="99CE8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11677</Words>
  <Application>WPS 演示</Application>
  <PresentationFormat/>
  <Paragraphs>653</Paragraphs>
  <Slides>54</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10</vt:i4>
      </vt:variant>
      <vt:variant>
        <vt:lpstr>幻灯片标题</vt:lpstr>
      </vt:variant>
      <vt:variant>
        <vt:i4>54</vt:i4>
      </vt:variant>
    </vt:vector>
  </HeadingPairs>
  <TitlesOfParts>
    <vt:vector size="80" baseType="lpstr">
      <vt:lpstr>Arial</vt:lpstr>
      <vt:lpstr>宋体</vt:lpstr>
      <vt:lpstr>Wingdings</vt:lpstr>
      <vt:lpstr>黑体</vt:lpstr>
      <vt:lpstr>Times New Roman</vt:lpstr>
      <vt:lpstr>Calibri</vt:lpstr>
      <vt:lpstr>Verdana</vt:lpstr>
      <vt:lpstr>华文行楷</vt:lpstr>
      <vt:lpstr>华文隶书</vt:lpstr>
      <vt:lpstr>Symbol</vt:lpstr>
      <vt:lpstr>_x000B__x000C_</vt:lpstr>
      <vt:lpstr>隶书</vt:lpstr>
      <vt:lpstr>微软雅黑</vt:lpstr>
      <vt:lpstr>Arial Unicode MS</vt:lpstr>
      <vt:lpstr>Segoe Print</vt:lpstr>
      <vt:lpstr>sample</vt:lpstr>
      <vt:lpstr>MS_ClipArt_Gallery.5</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ThemeGallery.com</dc:creator>
  <cp:lastModifiedBy>FUFU</cp:lastModifiedBy>
  <cp:revision>180</cp:revision>
  <dcterms:created xsi:type="dcterms:W3CDTF">2004-08-26T06:30:40Z</dcterms:created>
  <dcterms:modified xsi:type="dcterms:W3CDTF">2018-09-13T17:09:31Z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