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93"/>
  </p:notesMasterIdLst>
  <p:handoutMasterIdLst>
    <p:handoutMasterId r:id="rId94"/>
  </p:handoutMasterIdLst>
  <p:sldIdLst>
    <p:sldId id="306" r:id="rId3"/>
    <p:sldId id="438" r:id="rId4"/>
    <p:sldId id="478" r:id="rId5"/>
    <p:sldId id="297" r:id="rId6"/>
    <p:sldId id="477" r:id="rId7"/>
    <p:sldId id="257" r:id="rId8"/>
    <p:sldId id="378" r:id="rId9"/>
    <p:sldId id="902" r:id="rId10"/>
    <p:sldId id="903" r:id="rId11"/>
    <p:sldId id="904" r:id="rId12"/>
    <p:sldId id="905" r:id="rId13"/>
    <p:sldId id="751" r:id="rId14"/>
    <p:sldId id="500" r:id="rId15"/>
    <p:sldId id="753" r:id="rId16"/>
    <p:sldId id="761" r:id="rId17"/>
    <p:sldId id="989" r:id="rId18"/>
    <p:sldId id="906" r:id="rId19"/>
    <p:sldId id="767" r:id="rId20"/>
    <p:sldId id="907" r:id="rId21"/>
    <p:sldId id="908" r:id="rId22"/>
    <p:sldId id="909" r:id="rId23"/>
    <p:sldId id="910" r:id="rId24"/>
    <p:sldId id="769" r:id="rId25"/>
    <p:sldId id="911" r:id="rId26"/>
    <p:sldId id="913" r:id="rId27"/>
    <p:sldId id="914" r:id="rId28"/>
    <p:sldId id="915" r:id="rId29"/>
    <p:sldId id="917" r:id="rId30"/>
    <p:sldId id="918" r:id="rId31"/>
    <p:sldId id="776" r:id="rId32"/>
    <p:sldId id="919" r:id="rId33"/>
    <p:sldId id="920" r:id="rId34"/>
    <p:sldId id="922" r:id="rId35"/>
    <p:sldId id="923" r:id="rId36"/>
    <p:sldId id="921" r:id="rId37"/>
    <p:sldId id="924" r:id="rId38"/>
    <p:sldId id="925" r:id="rId39"/>
    <p:sldId id="926" r:id="rId40"/>
    <p:sldId id="927" r:id="rId41"/>
    <p:sldId id="928" r:id="rId42"/>
    <p:sldId id="929" r:id="rId43"/>
    <p:sldId id="930" r:id="rId44"/>
    <p:sldId id="931" r:id="rId45"/>
    <p:sldId id="932" r:id="rId46"/>
    <p:sldId id="933" r:id="rId47"/>
    <p:sldId id="934" r:id="rId48"/>
    <p:sldId id="935" r:id="rId49"/>
    <p:sldId id="936" r:id="rId50"/>
    <p:sldId id="937" r:id="rId51"/>
    <p:sldId id="938" r:id="rId52"/>
    <p:sldId id="939" r:id="rId53"/>
    <p:sldId id="941" r:id="rId54"/>
    <p:sldId id="942" r:id="rId55"/>
    <p:sldId id="943" r:id="rId56"/>
    <p:sldId id="944" r:id="rId57"/>
    <p:sldId id="945" r:id="rId58"/>
    <p:sldId id="946" r:id="rId59"/>
    <p:sldId id="947" r:id="rId60"/>
    <p:sldId id="948" r:id="rId61"/>
    <p:sldId id="949" r:id="rId62"/>
    <p:sldId id="950" r:id="rId63"/>
    <p:sldId id="951" r:id="rId64"/>
    <p:sldId id="952" r:id="rId65"/>
    <p:sldId id="953" r:id="rId66"/>
    <p:sldId id="954" r:id="rId67"/>
    <p:sldId id="955" r:id="rId68"/>
    <p:sldId id="956" r:id="rId69"/>
    <p:sldId id="957" r:id="rId70"/>
    <p:sldId id="958" r:id="rId71"/>
    <p:sldId id="960" r:id="rId72"/>
    <p:sldId id="959" r:id="rId73"/>
    <p:sldId id="961" r:id="rId74"/>
    <p:sldId id="962" r:id="rId75"/>
    <p:sldId id="964" r:id="rId76"/>
    <p:sldId id="969" r:id="rId77"/>
    <p:sldId id="970" r:id="rId78"/>
    <p:sldId id="971" r:id="rId79"/>
    <p:sldId id="972" r:id="rId80"/>
    <p:sldId id="973" r:id="rId81"/>
    <p:sldId id="974" r:id="rId82"/>
    <p:sldId id="975" r:id="rId83"/>
    <p:sldId id="976" r:id="rId84"/>
    <p:sldId id="977" r:id="rId85"/>
    <p:sldId id="983" r:id="rId86"/>
    <p:sldId id="984" r:id="rId87"/>
    <p:sldId id="985" r:id="rId88"/>
    <p:sldId id="986" r:id="rId89"/>
    <p:sldId id="987" r:id="rId90"/>
    <p:sldId id="483" r:id="rId91"/>
    <p:sldId id="285" r:id="rId92"/>
  </p:sldIdLst>
  <p:sldSz cx="9144000" cy="6858000" type="screen4x3"/>
  <p:notesSz cx="6858000" cy="9144000"/>
  <p:defaultTextStyle>
    <a:defPPr>
      <a:defRPr lang="en-US"/>
    </a:defPPr>
    <a:lvl1pPr algn="l" rtl="0" fontAlgn="base">
      <a:lnSpc>
        <a:spcPct val="110000"/>
      </a:lnSpc>
      <a:spcBef>
        <a:spcPct val="10000"/>
      </a:spcBef>
      <a:spcAft>
        <a:spcPct val="0"/>
      </a:spcAft>
      <a:buClr>
        <a:srgbClr val="660066"/>
      </a:buClr>
      <a:buSzPct val="70000"/>
      <a:buFont typeface="Wingdings" pitchFamily="2" charset="2"/>
      <a:buChar char="q"/>
      <a:defRPr sz="3200" kern="1200">
        <a:solidFill>
          <a:srgbClr val="010103"/>
        </a:solidFill>
        <a:latin typeface="Times New Roman" pitchFamily="18" charset="0"/>
        <a:ea typeface="楷体_GB2312" pitchFamily="49" charset="-122"/>
        <a:cs typeface="+mn-cs"/>
      </a:defRPr>
    </a:lvl1pPr>
    <a:lvl2pPr marL="457200" algn="l" rtl="0" fontAlgn="base">
      <a:lnSpc>
        <a:spcPct val="110000"/>
      </a:lnSpc>
      <a:spcBef>
        <a:spcPct val="10000"/>
      </a:spcBef>
      <a:spcAft>
        <a:spcPct val="0"/>
      </a:spcAft>
      <a:buClr>
        <a:srgbClr val="660066"/>
      </a:buClr>
      <a:buSzPct val="70000"/>
      <a:buFont typeface="Wingdings" pitchFamily="2" charset="2"/>
      <a:buChar char="q"/>
      <a:defRPr sz="3200" kern="1200">
        <a:solidFill>
          <a:srgbClr val="010103"/>
        </a:solidFill>
        <a:latin typeface="Times New Roman" pitchFamily="18" charset="0"/>
        <a:ea typeface="楷体_GB2312" pitchFamily="49" charset="-122"/>
        <a:cs typeface="+mn-cs"/>
      </a:defRPr>
    </a:lvl2pPr>
    <a:lvl3pPr marL="914400" algn="l" rtl="0" fontAlgn="base">
      <a:lnSpc>
        <a:spcPct val="110000"/>
      </a:lnSpc>
      <a:spcBef>
        <a:spcPct val="10000"/>
      </a:spcBef>
      <a:spcAft>
        <a:spcPct val="0"/>
      </a:spcAft>
      <a:buClr>
        <a:srgbClr val="660066"/>
      </a:buClr>
      <a:buSzPct val="70000"/>
      <a:buFont typeface="Wingdings" pitchFamily="2" charset="2"/>
      <a:buChar char="q"/>
      <a:defRPr sz="3200" kern="1200">
        <a:solidFill>
          <a:srgbClr val="010103"/>
        </a:solidFill>
        <a:latin typeface="Times New Roman" pitchFamily="18" charset="0"/>
        <a:ea typeface="楷体_GB2312" pitchFamily="49" charset="-122"/>
        <a:cs typeface="+mn-cs"/>
      </a:defRPr>
    </a:lvl3pPr>
    <a:lvl4pPr marL="1371600" algn="l" rtl="0" fontAlgn="base">
      <a:lnSpc>
        <a:spcPct val="110000"/>
      </a:lnSpc>
      <a:spcBef>
        <a:spcPct val="10000"/>
      </a:spcBef>
      <a:spcAft>
        <a:spcPct val="0"/>
      </a:spcAft>
      <a:buClr>
        <a:srgbClr val="660066"/>
      </a:buClr>
      <a:buSzPct val="70000"/>
      <a:buFont typeface="Wingdings" pitchFamily="2" charset="2"/>
      <a:buChar char="q"/>
      <a:defRPr sz="3200" kern="1200">
        <a:solidFill>
          <a:srgbClr val="010103"/>
        </a:solidFill>
        <a:latin typeface="Times New Roman" pitchFamily="18" charset="0"/>
        <a:ea typeface="楷体_GB2312" pitchFamily="49" charset="-122"/>
        <a:cs typeface="+mn-cs"/>
      </a:defRPr>
    </a:lvl4pPr>
    <a:lvl5pPr marL="1828800" algn="l" rtl="0" fontAlgn="base">
      <a:lnSpc>
        <a:spcPct val="110000"/>
      </a:lnSpc>
      <a:spcBef>
        <a:spcPct val="10000"/>
      </a:spcBef>
      <a:spcAft>
        <a:spcPct val="0"/>
      </a:spcAft>
      <a:buClr>
        <a:srgbClr val="660066"/>
      </a:buClr>
      <a:buSzPct val="70000"/>
      <a:buFont typeface="Wingdings" pitchFamily="2" charset="2"/>
      <a:buChar char="q"/>
      <a:defRPr sz="3200" kern="1200">
        <a:solidFill>
          <a:srgbClr val="010103"/>
        </a:solidFill>
        <a:latin typeface="Times New Roman" pitchFamily="18" charset="0"/>
        <a:ea typeface="楷体_GB2312" pitchFamily="49" charset="-122"/>
        <a:cs typeface="+mn-cs"/>
      </a:defRPr>
    </a:lvl5pPr>
    <a:lvl6pPr marL="2286000" algn="l" defTabSz="914400" rtl="0" eaLnBrk="1" latinLnBrk="0" hangingPunct="1">
      <a:defRPr sz="3200" kern="1200">
        <a:solidFill>
          <a:srgbClr val="010103"/>
        </a:solidFill>
        <a:latin typeface="Times New Roman" pitchFamily="18" charset="0"/>
        <a:ea typeface="楷体_GB2312" pitchFamily="49" charset="-122"/>
        <a:cs typeface="+mn-cs"/>
      </a:defRPr>
    </a:lvl6pPr>
    <a:lvl7pPr marL="2743200" algn="l" defTabSz="914400" rtl="0" eaLnBrk="1" latinLnBrk="0" hangingPunct="1">
      <a:defRPr sz="3200" kern="1200">
        <a:solidFill>
          <a:srgbClr val="010103"/>
        </a:solidFill>
        <a:latin typeface="Times New Roman" pitchFamily="18" charset="0"/>
        <a:ea typeface="楷体_GB2312" pitchFamily="49" charset="-122"/>
        <a:cs typeface="+mn-cs"/>
      </a:defRPr>
    </a:lvl7pPr>
    <a:lvl8pPr marL="3200400" algn="l" defTabSz="914400" rtl="0" eaLnBrk="1" latinLnBrk="0" hangingPunct="1">
      <a:defRPr sz="3200" kern="1200">
        <a:solidFill>
          <a:srgbClr val="010103"/>
        </a:solidFill>
        <a:latin typeface="Times New Roman" pitchFamily="18" charset="0"/>
        <a:ea typeface="楷体_GB2312" pitchFamily="49" charset="-122"/>
        <a:cs typeface="+mn-cs"/>
      </a:defRPr>
    </a:lvl8pPr>
    <a:lvl9pPr marL="3657600" algn="l" defTabSz="914400" rtl="0" eaLnBrk="1" latinLnBrk="0" hangingPunct="1">
      <a:defRPr sz="3200" kern="1200">
        <a:solidFill>
          <a:srgbClr val="010103"/>
        </a:solidFill>
        <a:latin typeface="Times New Roman" pitchFamily="18" charset="0"/>
        <a:ea typeface="楷体_GB2312" pitchFamily="49" charset="-122"/>
        <a:cs typeface="+mn-cs"/>
      </a:defRPr>
    </a:lvl9pPr>
  </p:defaultTextStyle>
  <p:modifyVerifier cryptProviderType="rsaFull" cryptAlgorithmClass="hash" cryptAlgorithmType="typeAny" cryptAlgorithmSid="4" spinCount="100000" saltData="5OSAYQ+zBOO5lP17UJrd4g==" hashData="//fSIC2Q2jbH4mvx3I7KCHD15KA="/>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75BAFF"/>
    <a:srgbClr val="EEEEF6"/>
    <a:srgbClr val="990033"/>
    <a:srgbClr val="FFE7E7"/>
    <a:srgbClr val="DD5501"/>
    <a:srgbClr val="A1D5D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6357" autoAdjust="0"/>
  </p:normalViewPr>
  <p:slideViewPr>
    <p:cSldViewPr snapToGrid="0">
      <p:cViewPr varScale="1">
        <p:scale>
          <a:sx n="106" d="100"/>
          <a:sy n="106" d="100"/>
        </p:scale>
        <p:origin x="-1680" y="-84"/>
      </p:cViewPr>
      <p:guideLst>
        <p:guide orient="horz" pos="2160"/>
        <p:guide pos="2880"/>
      </p:guideLst>
    </p:cSldViewPr>
  </p:slideViewPr>
  <p:notesTextViewPr>
    <p:cViewPr>
      <p:scale>
        <a:sx n="100" d="100"/>
        <a:sy n="100" d="100"/>
      </p:scale>
      <p:origin x="0" y="0"/>
    </p:cViewPr>
  </p:notesTextViewPr>
  <p:notesViewPr>
    <p:cSldViewPr snapToGrid="0">
      <p:cViewPr varScale="1">
        <p:scale>
          <a:sx n="67" d="100"/>
          <a:sy n="67" d="100"/>
        </p:scale>
        <p:origin x="-265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endParaRPr lang="zh-CN" altLang="en-US"/>
          </a:p>
        </p:txBody>
      </p:sp>
      <p:sp>
        <p:nvSpPr>
          <p:cNvPr id="788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fld id="{222A5919-8A0F-4ABB-A495-029474BB2A6E}" type="datetime1">
              <a:rPr lang="zh-CN" altLang="en-US"/>
              <a:pPr>
                <a:defRPr/>
              </a:pPr>
              <a:t>2022/10/12</a:t>
            </a:fld>
            <a:endParaRPr lang="en-US" altLang="zh-CN"/>
          </a:p>
        </p:txBody>
      </p:sp>
      <p:sp>
        <p:nvSpPr>
          <p:cNvPr id="788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788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fld id="{316FC4BA-7CAE-4925-A71E-CF9133305802}" type="slidenum">
              <a:rPr lang="zh-CN" altLang="en-US"/>
              <a:pPr>
                <a:defRPr/>
              </a:pPr>
              <a:t>‹#›</a:t>
            </a:fld>
            <a:endParaRPr lang="en-US" altLang="zh-CN"/>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endParaRPr lang="zh-CN" altLang="en-US"/>
          </a:p>
        </p:txBody>
      </p:sp>
      <p:sp>
        <p:nvSpPr>
          <p:cNvPr id="102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fld id="{D747EFE0-0B79-4FBF-8ACD-429A5B494330}" type="datetime1">
              <a:rPr lang="zh-CN" altLang="en-US"/>
              <a:pPr>
                <a:defRPr/>
              </a:pPr>
              <a:t>2022/10/12</a:t>
            </a:fld>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endParaRPr lang="en-US" altLang="zh-CN"/>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solidFill>
                  <a:schemeClr val="tx1"/>
                </a:solidFill>
                <a:latin typeface="Arial" pitchFamily="34" charset="0"/>
                <a:ea typeface="宋体" pitchFamily="2" charset="-122"/>
              </a:defRPr>
            </a:lvl1pPr>
          </a:lstStyle>
          <a:p>
            <a:pPr>
              <a:defRPr/>
            </a:pPr>
            <a:fld id="{5EE22F50-654D-4397-B635-80208E3C544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p:spPr>
        <p:txBody>
          <a:bodyPr/>
          <a:lstStyle/>
          <a:p>
            <a:fld id="{74D6C164-0CDE-4572-AB88-0CADF9B284E2}" type="datetime1">
              <a:rPr lang="zh-CN" altLang="en-US" smtClean="0"/>
              <a:pPr/>
              <a:t>2022/10/12</a:t>
            </a:fld>
            <a:endParaRPr lang="en-US" altLang="zh-CN"/>
          </a:p>
        </p:txBody>
      </p:sp>
      <p:sp>
        <p:nvSpPr>
          <p:cNvPr id="97283" name="Rectangle 7"/>
          <p:cNvSpPr>
            <a:spLocks noGrp="1" noChangeArrowheads="1"/>
          </p:cNvSpPr>
          <p:nvPr>
            <p:ph type="sldNum" sz="quarter" idx="5"/>
          </p:nvPr>
        </p:nvSpPr>
        <p:spPr>
          <a:noFill/>
        </p:spPr>
        <p:txBody>
          <a:bodyPr/>
          <a:lstStyle/>
          <a:p>
            <a:fld id="{D5B04D19-652A-4C83-9499-54241C6FCB32}" type="slidenum">
              <a:rPr lang="zh-CN" altLang="en-US" smtClean="0"/>
              <a:pPr/>
              <a:t>2</a:t>
            </a:fld>
            <a:endParaRPr lang="en-US" altLang="zh-CN"/>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p:spPr>
        <p:txBody>
          <a:bodyPr/>
          <a:lstStyle/>
          <a:p>
            <a:fld id="{065BFE40-8817-4C2D-8DBF-931D9BEFFF61}" type="datetime1">
              <a:rPr lang="zh-CN" altLang="en-US" smtClean="0"/>
              <a:pPr/>
              <a:t>2022/10/12</a:t>
            </a:fld>
            <a:endParaRPr lang="en-US" altLang="zh-CN"/>
          </a:p>
        </p:txBody>
      </p:sp>
      <p:sp>
        <p:nvSpPr>
          <p:cNvPr id="106499" name="Rectangle 7"/>
          <p:cNvSpPr>
            <a:spLocks noGrp="1" noChangeArrowheads="1"/>
          </p:cNvSpPr>
          <p:nvPr>
            <p:ph type="sldNum" sz="quarter" idx="5"/>
          </p:nvPr>
        </p:nvSpPr>
        <p:spPr>
          <a:noFill/>
        </p:spPr>
        <p:txBody>
          <a:bodyPr/>
          <a:lstStyle/>
          <a:p>
            <a:fld id="{809F3E21-A0FC-417E-80F1-8FF3B289AC64}" type="slidenum">
              <a:rPr lang="zh-CN" altLang="en-US" smtClean="0"/>
              <a:pPr/>
              <a:t>12</a:t>
            </a:fld>
            <a:endParaRPr lang="en-US" altLang="zh-CN"/>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p:spPr>
        <p:txBody>
          <a:bodyPr/>
          <a:lstStyle/>
          <a:p>
            <a:pPr eaLnBrk="1" hangingPunct="1"/>
            <a:endParaRPr lang="zh-CN" altLang="en-US"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p:spPr>
        <p:txBody>
          <a:bodyPr/>
          <a:lstStyle/>
          <a:p>
            <a:fld id="{74D21F3B-005E-4F7D-9861-D1A04A9EB3D3}" type="datetime1">
              <a:rPr lang="zh-CN" altLang="en-US" smtClean="0"/>
              <a:pPr/>
              <a:t>2022/10/12</a:t>
            </a:fld>
            <a:endParaRPr lang="en-US" altLang="zh-CN"/>
          </a:p>
        </p:txBody>
      </p:sp>
      <p:sp>
        <p:nvSpPr>
          <p:cNvPr id="107523" name="Rectangle 7"/>
          <p:cNvSpPr>
            <a:spLocks noGrp="1" noChangeArrowheads="1"/>
          </p:cNvSpPr>
          <p:nvPr>
            <p:ph type="sldNum" sz="quarter" idx="5"/>
          </p:nvPr>
        </p:nvSpPr>
        <p:spPr>
          <a:noFill/>
        </p:spPr>
        <p:txBody>
          <a:bodyPr/>
          <a:lstStyle/>
          <a:p>
            <a:fld id="{8B1FDC4F-DA2D-4608-A7BC-9EB82EAA967F}" type="slidenum">
              <a:rPr lang="zh-CN" altLang="en-US" smtClean="0"/>
              <a:pPr/>
              <a:t>13</a:t>
            </a:fld>
            <a:endParaRPr lang="en-US" altLang="zh-CN"/>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eaLnBrk="1" hangingPunct="1"/>
            <a:endParaRPr lang="en-US" altLang="zh-CN" dirty="0">
              <a:sym typeface="Wingdings" pitchFamily="2" charset="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p:spPr>
        <p:txBody>
          <a:bodyPr/>
          <a:lstStyle/>
          <a:p>
            <a:fld id="{09312FEC-15FD-4614-BA86-52187B1D8DAA}" type="datetime1">
              <a:rPr lang="zh-CN" altLang="en-US" smtClean="0"/>
              <a:pPr/>
              <a:t>2022/10/12</a:t>
            </a:fld>
            <a:endParaRPr lang="en-US" altLang="zh-CN"/>
          </a:p>
        </p:txBody>
      </p:sp>
      <p:sp>
        <p:nvSpPr>
          <p:cNvPr id="108547" name="Rectangle 7"/>
          <p:cNvSpPr>
            <a:spLocks noGrp="1" noChangeArrowheads="1"/>
          </p:cNvSpPr>
          <p:nvPr>
            <p:ph type="sldNum" sz="quarter" idx="5"/>
          </p:nvPr>
        </p:nvSpPr>
        <p:spPr>
          <a:noFill/>
        </p:spPr>
        <p:txBody>
          <a:bodyPr/>
          <a:lstStyle/>
          <a:p>
            <a:fld id="{AC811957-A877-44C9-8E2A-E8BB58F3D513}" type="slidenum">
              <a:rPr lang="zh-CN" altLang="en-US" smtClean="0"/>
              <a:pPr/>
              <a:t>14</a:t>
            </a:fld>
            <a:endParaRPr lang="en-US" altLang="zh-CN"/>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p:spPr>
        <p:txBody>
          <a:bodyPr/>
          <a:lstStyle/>
          <a:p>
            <a:pPr eaLnBrk="1" hangingPunct="1"/>
            <a:r>
              <a:rPr lang="zh-CN" altLang="en-US" dirty="0"/>
              <a:t>监视哨也可以设在高下标处，其只是一种程序设计技巧上的改进，但档表长度大于等于</a:t>
            </a:r>
            <a:r>
              <a:rPr lang="en-US" altLang="zh-CN" dirty="0"/>
              <a:t>1000</a:t>
            </a:r>
            <a:r>
              <a:rPr lang="zh-CN" altLang="en-US" dirty="0"/>
              <a:t>时，平均时间几乎少一半</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p:spPr>
        <p:txBody>
          <a:bodyPr/>
          <a:lstStyle/>
          <a:p>
            <a:fld id="{95607C2A-D5D6-4272-9D95-1A296031B188}" type="datetime1">
              <a:rPr lang="zh-CN" altLang="en-US" smtClean="0"/>
              <a:pPr/>
              <a:t>2022/10/12</a:t>
            </a:fld>
            <a:endParaRPr lang="en-US" altLang="zh-CN"/>
          </a:p>
        </p:txBody>
      </p:sp>
      <p:sp>
        <p:nvSpPr>
          <p:cNvPr id="109571" name="Rectangle 7"/>
          <p:cNvSpPr>
            <a:spLocks noGrp="1" noChangeArrowheads="1"/>
          </p:cNvSpPr>
          <p:nvPr>
            <p:ph type="sldNum" sz="quarter" idx="5"/>
          </p:nvPr>
        </p:nvSpPr>
        <p:spPr>
          <a:noFill/>
        </p:spPr>
        <p:txBody>
          <a:bodyPr/>
          <a:lstStyle/>
          <a:p>
            <a:fld id="{1E11CF01-156E-424A-8919-E5A9ACE34A31}" type="slidenum">
              <a:rPr lang="zh-CN" altLang="en-US" smtClean="0"/>
              <a:pPr/>
              <a:t>15</a:t>
            </a:fld>
            <a:endParaRPr lang="en-US" altLang="zh-CN"/>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p:spPr>
        <p:txBody>
          <a:bodyPr/>
          <a:lstStyle/>
          <a:p>
            <a:fld id="{95607C2A-D5D6-4272-9D95-1A296031B188}" type="datetime1">
              <a:rPr lang="zh-CN" altLang="en-US" smtClean="0"/>
              <a:pPr/>
              <a:t>2022/10/12</a:t>
            </a:fld>
            <a:endParaRPr lang="en-US" altLang="zh-CN"/>
          </a:p>
        </p:txBody>
      </p:sp>
      <p:sp>
        <p:nvSpPr>
          <p:cNvPr id="109571" name="Rectangle 7"/>
          <p:cNvSpPr>
            <a:spLocks noGrp="1" noChangeArrowheads="1"/>
          </p:cNvSpPr>
          <p:nvPr>
            <p:ph type="sldNum" sz="quarter" idx="5"/>
          </p:nvPr>
        </p:nvSpPr>
        <p:spPr>
          <a:noFill/>
        </p:spPr>
        <p:txBody>
          <a:bodyPr/>
          <a:lstStyle/>
          <a:p>
            <a:fld id="{1E11CF01-156E-424A-8919-E5A9ACE34A31}" type="slidenum">
              <a:rPr lang="zh-CN" altLang="en-US" smtClean="0"/>
              <a:pPr/>
              <a:t>16</a:t>
            </a:fld>
            <a:endParaRPr lang="en-US" altLang="zh-CN"/>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p:spPr>
        <p:txBody>
          <a:bodyPr/>
          <a:lstStyle/>
          <a:p>
            <a:fld id="{D9757661-6678-4E90-A62F-8199FB754F13}" type="datetime1">
              <a:rPr lang="zh-CN" altLang="en-US" smtClean="0"/>
              <a:pPr/>
              <a:t>2022/10/12</a:t>
            </a:fld>
            <a:endParaRPr lang="en-US" altLang="zh-CN"/>
          </a:p>
        </p:txBody>
      </p:sp>
      <p:sp>
        <p:nvSpPr>
          <p:cNvPr id="110595" name="Rectangle 7"/>
          <p:cNvSpPr>
            <a:spLocks noGrp="1" noChangeArrowheads="1"/>
          </p:cNvSpPr>
          <p:nvPr>
            <p:ph type="sldNum" sz="quarter" idx="5"/>
          </p:nvPr>
        </p:nvSpPr>
        <p:spPr>
          <a:noFill/>
        </p:spPr>
        <p:txBody>
          <a:bodyPr/>
          <a:lstStyle/>
          <a:p>
            <a:fld id="{A8637E66-69C7-42C6-8022-D722AA9B3C0F}" type="slidenum">
              <a:rPr lang="zh-CN" altLang="en-US" smtClean="0"/>
              <a:pPr/>
              <a:t>17</a:t>
            </a:fld>
            <a:endParaRPr lang="en-US" altLang="zh-CN"/>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p:spPr>
        <p:txBody>
          <a:bodyPr/>
          <a:lstStyle/>
          <a:p>
            <a:fld id="{E6816898-C413-47CE-BE20-0E180B19E0A3}" type="datetime1">
              <a:rPr lang="zh-CN" altLang="en-US" smtClean="0"/>
              <a:pPr/>
              <a:t>2022/10/12</a:t>
            </a:fld>
            <a:endParaRPr lang="en-US" altLang="zh-CN"/>
          </a:p>
        </p:txBody>
      </p:sp>
      <p:sp>
        <p:nvSpPr>
          <p:cNvPr id="112643" name="Rectangle 7"/>
          <p:cNvSpPr>
            <a:spLocks noGrp="1" noChangeArrowheads="1"/>
          </p:cNvSpPr>
          <p:nvPr>
            <p:ph type="sldNum" sz="quarter" idx="5"/>
          </p:nvPr>
        </p:nvSpPr>
        <p:spPr>
          <a:noFill/>
        </p:spPr>
        <p:txBody>
          <a:bodyPr/>
          <a:lstStyle/>
          <a:p>
            <a:fld id="{90006975-7964-447E-9F4C-7BAD95CAE0E7}" type="slidenum">
              <a:rPr lang="zh-CN" altLang="en-US" smtClean="0"/>
              <a:pPr/>
              <a:t>18</a:t>
            </a:fld>
            <a:endParaRPr lang="en-US" altLang="zh-CN"/>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p:spPr>
        <p:txBody>
          <a:bodyPr/>
          <a:lstStyle/>
          <a:p>
            <a:fld id="{E21D55A5-BAFC-42C1-A7AF-7606F6EA1F0F}" type="datetime1">
              <a:rPr lang="zh-CN" altLang="en-US" smtClean="0"/>
              <a:pPr/>
              <a:t>2022/10/12</a:t>
            </a:fld>
            <a:endParaRPr lang="en-US" altLang="zh-CN"/>
          </a:p>
        </p:txBody>
      </p:sp>
      <p:sp>
        <p:nvSpPr>
          <p:cNvPr id="113667" name="Rectangle 7"/>
          <p:cNvSpPr>
            <a:spLocks noGrp="1" noChangeArrowheads="1"/>
          </p:cNvSpPr>
          <p:nvPr>
            <p:ph type="sldNum" sz="quarter" idx="5"/>
          </p:nvPr>
        </p:nvSpPr>
        <p:spPr>
          <a:noFill/>
        </p:spPr>
        <p:txBody>
          <a:bodyPr/>
          <a:lstStyle/>
          <a:p>
            <a:fld id="{94AEFE3E-209B-4D0A-AE43-C4B4C0DE780D}" type="slidenum">
              <a:rPr lang="zh-CN" altLang="en-US" smtClean="0"/>
              <a:pPr/>
              <a:t>19</a:t>
            </a:fld>
            <a:endParaRPr lang="en-US" altLang="zh-CN"/>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p:spPr>
        <p:txBody>
          <a:bodyPr/>
          <a:lstStyle/>
          <a:p>
            <a:fld id="{DEEF8E53-6537-4D4F-A829-85853C91158A}" type="datetime1">
              <a:rPr lang="zh-CN" altLang="en-US" smtClean="0"/>
              <a:pPr/>
              <a:t>2022/10/12</a:t>
            </a:fld>
            <a:endParaRPr lang="en-US" altLang="zh-CN"/>
          </a:p>
        </p:txBody>
      </p:sp>
      <p:sp>
        <p:nvSpPr>
          <p:cNvPr id="114691" name="Rectangle 7"/>
          <p:cNvSpPr>
            <a:spLocks noGrp="1" noChangeArrowheads="1"/>
          </p:cNvSpPr>
          <p:nvPr>
            <p:ph type="sldNum" sz="quarter" idx="5"/>
          </p:nvPr>
        </p:nvSpPr>
        <p:spPr>
          <a:noFill/>
        </p:spPr>
        <p:txBody>
          <a:bodyPr/>
          <a:lstStyle/>
          <a:p>
            <a:fld id="{03FE1E99-DD69-43A4-8A94-FDBE45E6C27D}" type="slidenum">
              <a:rPr lang="zh-CN" altLang="en-US" smtClean="0"/>
              <a:pPr/>
              <a:t>20</a:t>
            </a:fld>
            <a:endParaRPr lang="en-US" altLang="zh-CN"/>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p:spPr>
        <p:txBody>
          <a:bodyPr/>
          <a:lstStyle/>
          <a:p>
            <a:pPr eaLnBrk="1" hangingPunct="1"/>
            <a:r>
              <a:rPr lang="zh-CN" altLang="en-US">
                <a:solidFill>
                  <a:srgbClr val="003399"/>
                </a:solidFill>
              </a:rPr>
              <a:t>注意：</a:t>
            </a:r>
            <a:r>
              <a:rPr lang="en-US" altLang="zh-CN">
                <a:solidFill>
                  <a:srgbClr val="003399"/>
                </a:solidFill>
              </a:rPr>
              <a:t>1-11</a:t>
            </a:r>
            <a:r>
              <a:rPr lang="zh-CN" altLang="en-US">
                <a:solidFill>
                  <a:srgbClr val="003399"/>
                </a:solidFill>
              </a:rPr>
              <a:t>存放的数据内容和查找长度关系：只要有序的放到相应位置，对应位置的比较次数不变</a:t>
            </a:r>
            <a:endParaRPr lang="zh-CN" altLang="zh-CN">
              <a:solidFill>
                <a:srgbClr val="003399"/>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p:spPr>
        <p:txBody>
          <a:bodyPr/>
          <a:lstStyle/>
          <a:p>
            <a:fld id="{8BF89F50-BF1F-4DC7-A3F9-ED682C2D553D}" type="datetime1">
              <a:rPr lang="zh-CN" altLang="en-US" smtClean="0"/>
              <a:pPr/>
              <a:t>2022/10/12</a:t>
            </a:fld>
            <a:endParaRPr lang="en-US" altLang="zh-CN"/>
          </a:p>
        </p:txBody>
      </p:sp>
      <p:sp>
        <p:nvSpPr>
          <p:cNvPr id="115715" name="Rectangle 7"/>
          <p:cNvSpPr>
            <a:spLocks noGrp="1" noChangeArrowheads="1"/>
          </p:cNvSpPr>
          <p:nvPr>
            <p:ph type="sldNum" sz="quarter" idx="5"/>
          </p:nvPr>
        </p:nvSpPr>
        <p:spPr>
          <a:noFill/>
        </p:spPr>
        <p:txBody>
          <a:bodyPr/>
          <a:lstStyle/>
          <a:p>
            <a:fld id="{DAF37569-D6B8-4280-9D13-8B47EF43E1DE}" type="slidenum">
              <a:rPr lang="zh-CN" altLang="en-US" smtClean="0"/>
              <a:pPr/>
              <a:t>21</a:t>
            </a:fld>
            <a:endParaRPr lang="en-US" altLang="zh-CN"/>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p:spPr>
        <p:txBody>
          <a:bodyPr/>
          <a:lstStyle/>
          <a:p>
            <a:fld id="{E0E8A006-B382-4034-AF9A-52645E45172D}" type="datetime1">
              <a:rPr lang="zh-CN" altLang="en-US" smtClean="0"/>
              <a:pPr/>
              <a:t>2022/10/12</a:t>
            </a:fld>
            <a:endParaRPr lang="en-US" altLang="zh-CN"/>
          </a:p>
        </p:txBody>
      </p:sp>
      <p:sp>
        <p:nvSpPr>
          <p:cNvPr id="98307" name="Rectangle 7"/>
          <p:cNvSpPr>
            <a:spLocks noGrp="1" noChangeArrowheads="1"/>
          </p:cNvSpPr>
          <p:nvPr>
            <p:ph type="sldNum" sz="quarter" idx="5"/>
          </p:nvPr>
        </p:nvSpPr>
        <p:spPr>
          <a:noFill/>
        </p:spPr>
        <p:txBody>
          <a:bodyPr/>
          <a:lstStyle/>
          <a:p>
            <a:fld id="{97D60D00-33C4-49BC-B6F7-5486A26C4A3E}" type="slidenum">
              <a:rPr lang="zh-CN" altLang="en-US" smtClean="0"/>
              <a:pPr/>
              <a:t>3</a:t>
            </a:fld>
            <a:endParaRPr lang="en-US" altLang="zh-CN"/>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p:spPr>
        <p:txBody>
          <a:bodyPr/>
          <a:lstStyle/>
          <a:p>
            <a:fld id="{129AF21F-984E-4C58-BE3C-34F44EAF35C6}" type="datetime1">
              <a:rPr lang="zh-CN" altLang="en-US" smtClean="0"/>
              <a:pPr/>
              <a:t>2022/10/12</a:t>
            </a:fld>
            <a:endParaRPr lang="en-US" altLang="zh-CN"/>
          </a:p>
        </p:txBody>
      </p:sp>
      <p:sp>
        <p:nvSpPr>
          <p:cNvPr id="116739" name="Rectangle 7"/>
          <p:cNvSpPr>
            <a:spLocks noGrp="1" noChangeArrowheads="1"/>
          </p:cNvSpPr>
          <p:nvPr>
            <p:ph type="sldNum" sz="quarter" idx="5"/>
          </p:nvPr>
        </p:nvSpPr>
        <p:spPr>
          <a:noFill/>
        </p:spPr>
        <p:txBody>
          <a:bodyPr/>
          <a:lstStyle/>
          <a:p>
            <a:fld id="{DACFDF69-613B-4E96-9CC4-E7BBE995C9DC}" type="slidenum">
              <a:rPr lang="zh-CN" altLang="en-US" smtClean="0"/>
              <a:pPr/>
              <a:t>22</a:t>
            </a:fld>
            <a:endParaRPr lang="en-US" altLang="zh-CN"/>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dt" sz="quarter" idx="1"/>
          </p:nvPr>
        </p:nvSpPr>
        <p:spPr>
          <a:noFill/>
        </p:spPr>
        <p:txBody>
          <a:bodyPr/>
          <a:lstStyle/>
          <a:p>
            <a:fld id="{69FA00F9-AF4E-4B1B-B709-57A12B1F2932}" type="datetime1">
              <a:rPr lang="zh-CN" altLang="en-US" smtClean="0"/>
              <a:pPr/>
              <a:t>2022/10/12</a:t>
            </a:fld>
            <a:endParaRPr lang="en-US" altLang="zh-CN"/>
          </a:p>
        </p:txBody>
      </p:sp>
      <p:sp>
        <p:nvSpPr>
          <p:cNvPr id="117763" name="Rectangle 7"/>
          <p:cNvSpPr>
            <a:spLocks noGrp="1" noChangeArrowheads="1"/>
          </p:cNvSpPr>
          <p:nvPr>
            <p:ph type="sldNum" sz="quarter" idx="5"/>
          </p:nvPr>
        </p:nvSpPr>
        <p:spPr>
          <a:noFill/>
        </p:spPr>
        <p:txBody>
          <a:bodyPr/>
          <a:lstStyle/>
          <a:p>
            <a:fld id="{ABC5E757-2A22-41FC-98B8-CE3B06C57C85}" type="slidenum">
              <a:rPr lang="zh-CN" altLang="en-US" smtClean="0"/>
              <a:pPr/>
              <a:t>23</a:t>
            </a:fld>
            <a:endParaRPr lang="en-US" altLang="zh-CN"/>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dt" sz="quarter" idx="1"/>
          </p:nvPr>
        </p:nvSpPr>
        <p:spPr>
          <a:noFill/>
        </p:spPr>
        <p:txBody>
          <a:bodyPr/>
          <a:lstStyle/>
          <a:p>
            <a:fld id="{9D9115B1-C407-4A49-9715-299F58AD08C9}" type="datetime1">
              <a:rPr lang="zh-CN" altLang="en-US" smtClean="0"/>
              <a:pPr/>
              <a:t>2022/10/12</a:t>
            </a:fld>
            <a:endParaRPr lang="en-US" altLang="zh-CN"/>
          </a:p>
        </p:txBody>
      </p:sp>
      <p:sp>
        <p:nvSpPr>
          <p:cNvPr id="118787" name="Rectangle 7"/>
          <p:cNvSpPr>
            <a:spLocks noGrp="1" noChangeArrowheads="1"/>
          </p:cNvSpPr>
          <p:nvPr>
            <p:ph type="sldNum" sz="quarter" idx="5"/>
          </p:nvPr>
        </p:nvSpPr>
        <p:spPr>
          <a:noFill/>
        </p:spPr>
        <p:txBody>
          <a:bodyPr/>
          <a:lstStyle/>
          <a:p>
            <a:fld id="{1495A1EC-07A5-47FE-BAD6-3475BBEAD357}" type="slidenum">
              <a:rPr lang="zh-CN" altLang="en-US" smtClean="0"/>
              <a:pPr/>
              <a:t>24</a:t>
            </a:fld>
            <a:endParaRPr lang="en-US" altLang="zh-CN"/>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dt" sz="quarter" idx="1"/>
          </p:nvPr>
        </p:nvSpPr>
        <p:spPr>
          <a:noFill/>
        </p:spPr>
        <p:txBody>
          <a:bodyPr/>
          <a:lstStyle/>
          <a:p>
            <a:fld id="{485CCDA3-E42A-45EE-AB6A-0FC7DB38732F}" type="datetime1">
              <a:rPr lang="zh-CN" altLang="en-US" smtClean="0"/>
              <a:pPr/>
              <a:t>2022/10/12</a:t>
            </a:fld>
            <a:endParaRPr lang="en-US" altLang="zh-CN"/>
          </a:p>
        </p:txBody>
      </p:sp>
      <p:sp>
        <p:nvSpPr>
          <p:cNvPr id="119811" name="Rectangle 7"/>
          <p:cNvSpPr>
            <a:spLocks noGrp="1" noChangeArrowheads="1"/>
          </p:cNvSpPr>
          <p:nvPr>
            <p:ph type="sldNum" sz="quarter" idx="5"/>
          </p:nvPr>
        </p:nvSpPr>
        <p:spPr>
          <a:noFill/>
        </p:spPr>
        <p:txBody>
          <a:bodyPr/>
          <a:lstStyle/>
          <a:p>
            <a:fld id="{9E3E9BA7-1626-4D94-8189-995ACD46A388}" type="slidenum">
              <a:rPr lang="zh-CN" altLang="en-US" smtClean="0"/>
              <a:pPr/>
              <a:t>25</a:t>
            </a:fld>
            <a:endParaRPr lang="en-US" altLang="zh-CN"/>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dt" sz="quarter" idx="1"/>
          </p:nvPr>
        </p:nvSpPr>
        <p:spPr>
          <a:noFill/>
        </p:spPr>
        <p:txBody>
          <a:bodyPr/>
          <a:lstStyle/>
          <a:p>
            <a:fld id="{901DB2B6-81A5-48D3-A1B1-284FBB106640}" type="datetime1">
              <a:rPr lang="zh-CN" altLang="en-US" smtClean="0"/>
              <a:pPr/>
              <a:t>2022/10/12</a:t>
            </a:fld>
            <a:endParaRPr lang="en-US" altLang="zh-CN"/>
          </a:p>
        </p:txBody>
      </p:sp>
      <p:sp>
        <p:nvSpPr>
          <p:cNvPr id="120835" name="Rectangle 7"/>
          <p:cNvSpPr>
            <a:spLocks noGrp="1" noChangeArrowheads="1"/>
          </p:cNvSpPr>
          <p:nvPr>
            <p:ph type="sldNum" sz="quarter" idx="5"/>
          </p:nvPr>
        </p:nvSpPr>
        <p:spPr>
          <a:noFill/>
        </p:spPr>
        <p:txBody>
          <a:bodyPr/>
          <a:lstStyle/>
          <a:p>
            <a:fld id="{BB81CAB1-96A1-41C8-B8ED-3725DF0A025F}" type="slidenum">
              <a:rPr lang="zh-CN" altLang="en-US" smtClean="0"/>
              <a:pPr/>
              <a:t>26</a:t>
            </a:fld>
            <a:endParaRPr lang="en-US" altLang="zh-CN"/>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p:spPr>
        <p:txBody>
          <a:bodyPr/>
          <a:lstStyle/>
          <a:p>
            <a:fld id="{ABA0F1E4-F6CE-49DB-9269-03ED1AA53EDD}" type="datetime1">
              <a:rPr lang="zh-CN" altLang="en-US" smtClean="0"/>
              <a:pPr/>
              <a:t>2022/10/12</a:t>
            </a:fld>
            <a:endParaRPr lang="en-US" altLang="zh-CN"/>
          </a:p>
        </p:txBody>
      </p:sp>
      <p:sp>
        <p:nvSpPr>
          <p:cNvPr id="121859" name="Rectangle 7"/>
          <p:cNvSpPr>
            <a:spLocks noGrp="1" noChangeArrowheads="1"/>
          </p:cNvSpPr>
          <p:nvPr>
            <p:ph type="sldNum" sz="quarter" idx="5"/>
          </p:nvPr>
        </p:nvSpPr>
        <p:spPr>
          <a:noFill/>
        </p:spPr>
        <p:txBody>
          <a:bodyPr/>
          <a:lstStyle/>
          <a:p>
            <a:fld id="{D32854E7-8050-49F1-A6FC-274EF26D52F5}" type="slidenum">
              <a:rPr lang="zh-CN" altLang="en-US" smtClean="0"/>
              <a:pPr/>
              <a:t>27</a:t>
            </a:fld>
            <a:endParaRPr lang="en-US" altLang="zh-CN"/>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p:spPr>
        <p:txBody>
          <a:bodyPr/>
          <a:lstStyle/>
          <a:p>
            <a:fld id="{F8BA0614-B858-458B-8857-63FCA854ABF9}" type="datetime1">
              <a:rPr lang="zh-CN" altLang="en-US" smtClean="0"/>
              <a:pPr/>
              <a:t>2022/10/12</a:t>
            </a:fld>
            <a:endParaRPr lang="en-US" altLang="zh-CN"/>
          </a:p>
        </p:txBody>
      </p:sp>
      <p:sp>
        <p:nvSpPr>
          <p:cNvPr id="122883" name="Rectangle 7"/>
          <p:cNvSpPr>
            <a:spLocks noGrp="1" noChangeArrowheads="1"/>
          </p:cNvSpPr>
          <p:nvPr>
            <p:ph type="sldNum" sz="quarter" idx="5"/>
          </p:nvPr>
        </p:nvSpPr>
        <p:spPr>
          <a:noFill/>
        </p:spPr>
        <p:txBody>
          <a:bodyPr/>
          <a:lstStyle/>
          <a:p>
            <a:fld id="{27404730-62CF-4DED-B76E-83D99174CDCE}" type="slidenum">
              <a:rPr lang="zh-CN" altLang="en-US" smtClean="0"/>
              <a:pPr/>
              <a:t>28</a:t>
            </a:fld>
            <a:endParaRPr lang="en-US" altLang="zh-CN"/>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p:spPr>
        <p:txBody>
          <a:bodyPr/>
          <a:lstStyle/>
          <a:p>
            <a:fld id="{B0DE0C62-4BEF-4466-8852-1A549A441A9E}" type="datetime1">
              <a:rPr lang="zh-CN" altLang="en-US" smtClean="0"/>
              <a:pPr/>
              <a:t>2022/10/12</a:t>
            </a:fld>
            <a:endParaRPr lang="en-US" altLang="zh-CN"/>
          </a:p>
        </p:txBody>
      </p:sp>
      <p:sp>
        <p:nvSpPr>
          <p:cNvPr id="123907" name="Rectangle 7"/>
          <p:cNvSpPr>
            <a:spLocks noGrp="1" noChangeArrowheads="1"/>
          </p:cNvSpPr>
          <p:nvPr>
            <p:ph type="sldNum" sz="quarter" idx="5"/>
          </p:nvPr>
        </p:nvSpPr>
        <p:spPr>
          <a:noFill/>
        </p:spPr>
        <p:txBody>
          <a:bodyPr/>
          <a:lstStyle/>
          <a:p>
            <a:fld id="{162644FB-6E34-4F1F-801A-547B909C0BAB}" type="slidenum">
              <a:rPr lang="zh-CN" altLang="en-US" smtClean="0"/>
              <a:pPr/>
              <a:t>29</a:t>
            </a:fld>
            <a:endParaRPr lang="en-US" altLang="zh-CN"/>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p:spPr>
        <p:txBody>
          <a:bodyPr/>
          <a:lstStyle/>
          <a:p>
            <a:pPr eaLnBrk="1" hangingPunct="1"/>
            <a:endParaRPr lang="zh-CN" altLang="en-US"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p:spPr>
        <p:txBody>
          <a:bodyPr/>
          <a:lstStyle/>
          <a:p>
            <a:fld id="{D86C29E8-A282-4F45-9699-6E929ECF11DE}" type="datetime1">
              <a:rPr lang="zh-CN" altLang="en-US" smtClean="0"/>
              <a:pPr/>
              <a:t>2022/10/12</a:t>
            </a:fld>
            <a:endParaRPr lang="en-US" altLang="zh-CN"/>
          </a:p>
        </p:txBody>
      </p:sp>
      <p:sp>
        <p:nvSpPr>
          <p:cNvPr id="124931" name="Rectangle 7"/>
          <p:cNvSpPr>
            <a:spLocks noGrp="1" noChangeArrowheads="1"/>
          </p:cNvSpPr>
          <p:nvPr>
            <p:ph type="sldNum" sz="quarter" idx="5"/>
          </p:nvPr>
        </p:nvSpPr>
        <p:spPr>
          <a:noFill/>
        </p:spPr>
        <p:txBody>
          <a:bodyPr/>
          <a:lstStyle/>
          <a:p>
            <a:fld id="{3D4DE8E2-EBBC-44CA-8C45-B19CDD7F012E}" type="slidenum">
              <a:rPr lang="zh-CN" altLang="en-US" smtClean="0"/>
              <a:pPr/>
              <a:t>30</a:t>
            </a:fld>
            <a:endParaRPr lang="en-US" altLang="zh-CN"/>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dt" sz="quarter" idx="1"/>
          </p:nvPr>
        </p:nvSpPr>
        <p:spPr>
          <a:noFill/>
        </p:spPr>
        <p:txBody>
          <a:bodyPr/>
          <a:lstStyle/>
          <a:p>
            <a:fld id="{9CF1D55A-DED2-479F-9037-D4CDF9EB57F2}" type="datetime1">
              <a:rPr lang="zh-CN" altLang="en-US" smtClean="0"/>
              <a:pPr/>
              <a:t>2022/10/12</a:t>
            </a:fld>
            <a:endParaRPr lang="en-US" altLang="zh-CN"/>
          </a:p>
        </p:txBody>
      </p:sp>
      <p:sp>
        <p:nvSpPr>
          <p:cNvPr id="125955" name="Rectangle 7"/>
          <p:cNvSpPr>
            <a:spLocks noGrp="1" noChangeArrowheads="1"/>
          </p:cNvSpPr>
          <p:nvPr>
            <p:ph type="sldNum" sz="quarter" idx="5"/>
          </p:nvPr>
        </p:nvSpPr>
        <p:spPr>
          <a:noFill/>
        </p:spPr>
        <p:txBody>
          <a:bodyPr/>
          <a:lstStyle/>
          <a:p>
            <a:fld id="{D4E03207-07AC-40B6-8030-1F67977870A2}" type="slidenum">
              <a:rPr lang="zh-CN" altLang="en-US" smtClean="0"/>
              <a:pPr/>
              <a:t>31</a:t>
            </a:fld>
            <a:endParaRPr lang="en-US" altLang="zh-CN"/>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p:spPr>
        <p:txBody>
          <a:bodyPr/>
          <a:lstStyle/>
          <a:p>
            <a:fld id="{B2FA26AC-087A-4754-BDE6-A79422C25938}" type="datetime1">
              <a:rPr lang="zh-CN" altLang="en-US" smtClean="0"/>
              <a:pPr/>
              <a:t>2022/10/12</a:t>
            </a:fld>
            <a:endParaRPr lang="en-US" altLang="zh-CN"/>
          </a:p>
        </p:txBody>
      </p:sp>
      <p:sp>
        <p:nvSpPr>
          <p:cNvPr id="99331" name="Rectangle 7"/>
          <p:cNvSpPr>
            <a:spLocks noGrp="1" noChangeArrowheads="1"/>
          </p:cNvSpPr>
          <p:nvPr>
            <p:ph type="sldNum" sz="quarter" idx="5"/>
          </p:nvPr>
        </p:nvSpPr>
        <p:spPr>
          <a:noFill/>
        </p:spPr>
        <p:txBody>
          <a:bodyPr/>
          <a:lstStyle/>
          <a:p>
            <a:fld id="{A4B98F34-A565-44E8-9342-0E99B947E8D3}" type="slidenum">
              <a:rPr lang="zh-CN" altLang="en-US" smtClean="0"/>
              <a:pPr/>
              <a:t>4</a:t>
            </a:fld>
            <a:endParaRPr lang="en-US" altLang="zh-CN"/>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p:spPr>
        <p:txBody>
          <a:bodyPr/>
          <a:lstStyle/>
          <a:p>
            <a:pPr eaLnBrk="1" hangingPunct="1"/>
            <a:endParaRPr lang="zh-CN" altLang="en-US" sz="1600">
              <a:latin typeface="黑体" pitchFamily="49" charset="-122"/>
              <a:ea typeface="黑体"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p:spPr>
        <p:txBody>
          <a:bodyPr/>
          <a:lstStyle/>
          <a:p>
            <a:fld id="{66F278DF-D97E-41A3-AEC8-344B10ECE124}" type="datetime1">
              <a:rPr lang="zh-CN" altLang="en-US" smtClean="0"/>
              <a:pPr/>
              <a:t>2022/10/12</a:t>
            </a:fld>
            <a:endParaRPr lang="en-US" altLang="zh-CN"/>
          </a:p>
        </p:txBody>
      </p:sp>
      <p:sp>
        <p:nvSpPr>
          <p:cNvPr id="126979" name="Rectangle 7"/>
          <p:cNvSpPr>
            <a:spLocks noGrp="1" noChangeArrowheads="1"/>
          </p:cNvSpPr>
          <p:nvPr>
            <p:ph type="sldNum" sz="quarter" idx="5"/>
          </p:nvPr>
        </p:nvSpPr>
        <p:spPr>
          <a:noFill/>
        </p:spPr>
        <p:txBody>
          <a:bodyPr/>
          <a:lstStyle/>
          <a:p>
            <a:fld id="{CEF0C030-1CCC-4EFB-85D8-4B41FCB804F2}" type="slidenum">
              <a:rPr lang="zh-CN" altLang="en-US" smtClean="0"/>
              <a:pPr/>
              <a:t>32</a:t>
            </a:fld>
            <a:endParaRPr lang="en-US" altLang="zh-CN"/>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dt" sz="quarter" idx="1"/>
          </p:nvPr>
        </p:nvSpPr>
        <p:spPr>
          <a:noFill/>
        </p:spPr>
        <p:txBody>
          <a:bodyPr/>
          <a:lstStyle/>
          <a:p>
            <a:fld id="{9025DAAB-69BC-41B9-8D97-93FC93CF1189}" type="datetime1">
              <a:rPr lang="zh-CN" altLang="en-US" smtClean="0"/>
              <a:pPr/>
              <a:t>2022/10/12</a:t>
            </a:fld>
            <a:endParaRPr lang="en-US" altLang="zh-CN"/>
          </a:p>
        </p:txBody>
      </p:sp>
      <p:sp>
        <p:nvSpPr>
          <p:cNvPr id="129027" name="Rectangle 7"/>
          <p:cNvSpPr>
            <a:spLocks noGrp="1" noChangeArrowheads="1"/>
          </p:cNvSpPr>
          <p:nvPr>
            <p:ph type="sldNum" sz="quarter" idx="5"/>
          </p:nvPr>
        </p:nvSpPr>
        <p:spPr>
          <a:noFill/>
        </p:spPr>
        <p:txBody>
          <a:bodyPr/>
          <a:lstStyle/>
          <a:p>
            <a:fld id="{8FCD6FC2-0001-4FFA-A707-367ADD884AC3}" type="slidenum">
              <a:rPr lang="zh-CN" altLang="en-US" smtClean="0"/>
              <a:pPr/>
              <a:t>33</a:t>
            </a:fld>
            <a:endParaRPr lang="en-US" altLang="zh-CN"/>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dt" sz="quarter" idx="1"/>
          </p:nvPr>
        </p:nvSpPr>
        <p:spPr>
          <a:noFill/>
        </p:spPr>
        <p:txBody>
          <a:bodyPr/>
          <a:lstStyle/>
          <a:p>
            <a:fld id="{D7A2F35D-760E-420B-A743-513DE198A789}" type="datetime1">
              <a:rPr lang="zh-CN" altLang="en-US" smtClean="0"/>
              <a:pPr/>
              <a:t>2022/10/12</a:t>
            </a:fld>
            <a:endParaRPr lang="en-US" altLang="zh-CN"/>
          </a:p>
        </p:txBody>
      </p:sp>
      <p:sp>
        <p:nvSpPr>
          <p:cNvPr id="130051" name="Rectangle 7"/>
          <p:cNvSpPr>
            <a:spLocks noGrp="1" noChangeArrowheads="1"/>
          </p:cNvSpPr>
          <p:nvPr>
            <p:ph type="sldNum" sz="quarter" idx="5"/>
          </p:nvPr>
        </p:nvSpPr>
        <p:spPr>
          <a:noFill/>
        </p:spPr>
        <p:txBody>
          <a:bodyPr/>
          <a:lstStyle/>
          <a:p>
            <a:fld id="{73299883-9F48-4837-BBE6-2059805D84D2}" type="slidenum">
              <a:rPr lang="zh-CN" altLang="en-US" smtClean="0"/>
              <a:pPr/>
              <a:t>34</a:t>
            </a:fld>
            <a:endParaRPr lang="en-US" altLang="zh-CN"/>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dt" sz="quarter" idx="1"/>
          </p:nvPr>
        </p:nvSpPr>
        <p:spPr>
          <a:noFill/>
        </p:spPr>
        <p:txBody>
          <a:bodyPr/>
          <a:lstStyle/>
          <a:p>
            <a:fld id="{86E37476-DD7F-4930-98BB-0968CDE4A4ED}" type="datetime1">
              <a:rPr lang="zh-CN" altLang="en-US" smtClean="0"/>
              <a:pPr/>
              <a:t>2022/10/12</a:t>
            </a:fld>
            <a:endParaRPr lang="en-US" altLang="zh-CN"/>
          </a:p>
        </p:txBody>
      </p:sp>
      <p:sp>
        <p:nvSpPr>
          <p:cNvPr id="128003" name="Rectangle 7"/>
          <p:cNvSpPr>
            <a:spLocks noGrp="1" noChangeArrowheads="1"/>
          </p:cNvSpPr>
          <p:nvPr>
            <p:ph type="sldNum" sz="quarter" idx="5"/>
          </p:nvPr>
        </p:nvSpPr>
        <p:spPr>
          <a:noFill/>
        </p:spPr>
        <p:txBody>
          <a:bodyPr/>
          <a:lstStyle/>
          <a:p>
            <a:fld id="{B32C3790-C3A1-40A8-8781-BF471399FD87}" type="slidenum">
              <a:rPr lang="zh-CN" altLang="en-US" smtClean="0"/>
              <a:pPr/>
              <a:t>35</a:t>
            </a:fld>
            <a:endParaRPr lang="en-US" altLang="zh-CN"/>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p:spPr>
        <p:txBody>
          <a:bodyPr/>
          <a:lstStyle/>
          <a:p>
            <a:fld id="{C5CC0D7D-DD19-43FE-A636-1AD448374858}" type="datetime1">
              <a:rPr lang="zh-CN" altLang="en-US" smtClean="0"/>
              <a:pPr/>
              <a:t>2022/10/12</a:t>
            </a:fld>
            <a:endParaRPr lang="en-US" altLang="zh-CN"/>
          </a:p>
        </p:txBody>
      </p:sp>
      <p:sp>
        <p:nvSpPr>
          <p:cNvPr id="131075" name="Rectangle 7"/>
          <p:cNvSpPr>
            <a:spLocks noGrp="1" noChangeArrowheads="1"/>
          </p:cNvSpPr>
          <p:nvPr>
            <p:ph type="sldNum" sz="quarter" idx="5"/>
          </p:nvPr>
        </p:nvSpPr>
        <p:spPr>
          <a:noFill/>
        </p:spPr>
        <p:txBody>
          <a:bodyPr/>
          <a:lstStyle/>
          <a:p>
            <a:fld id="{EA574DC2-8EAA-415E-A1B9-4649EA222ADD}" type="slidenum">
              <a:rPr lang="zh-CN" altLang="en-US" smtClean="0"/>
              <a:pPr/>
              <a:t>36</a:t>
            </a:fld>
            <a:endParaRPr lang="en-US" altLang="zh-CN"/>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p:spPr>
        <p:txBody>
          <a:bodyPr/>
          <a:lstStyle/>
          <a:p>
            <a:fld id="{0167AA9B-AC5C-421D-8F58-1B4FED7CCB6A}" type="datetime1">
              <a:rPr lang="zh-CN" altLang="en-US" smtClean="0"/>
              <a:pPr/>
              <a:t>2022/10/12</a:t>
            </a:fld>
            <a:endParaRPr lang="en-US" altLang="zh-CN"/>
          </a:p>
        </p:txBody>
      </p:sp>
      <p:sp>
        <p:nvSpPr>
          <p:cNvPr id="132099" name="Rectangle 7"/>
          <p:cNvSpPr>
            <a:spLocks noGrp="1" noChangeArrowheads="1"/>
          </p:cNvSpPr>
          <p:nvPr>
            <p:ph type="sldNum" sz="quarter" idx="5"/>
          </p:nvPr>
        </p:nvSpPr>
        <p:spPr>
          <a:noFill/>
        </p:spPr>
        <p:txBody>
          <a:bodyPr/>
          <a:lstStyle/>
          <a:p>
            <a:fld id="{B34E4711-80E1-4B6D-94F7-2B6CB5C91132}" type="slidenum">
              <a:rPr lang="zh-CN" altLang="en-US" smtClean="0"/>
              <a:pPr/>
              <a:t>37</a:t>
            </a:fld>
            <a:endParaRPr lang="en-US" altLang="zh-CN"/>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dt" sz="quarter" idx="1"/>
          </p:nvPr>
        </p:nvSpPr>
        <p:spPr>
          <a:noFill/>
        </p:spPr>
        <p:txBody>
          <a:bodyPr/>
          <a:lstStyle/>
          <a:p>
            <a:fld id="{4D2D3628-CB27-4076-87F5-6C35AB70357D}" type="datetime1">
              <a:rPr lang="zh-CN" altLang="en-US" smtClean="0"/>
              <a:pPr/>
              <a:t>2022/10/12</a:t>
            </a:fld>
            <a:endParaRPr lang="en-US" altLang="zh-CN"/>
          </a:p>
        </p:txBody>
      </p:sp>
      <p:sp>
        <p:nvSpPr>
          <p:cNvPr id="133123" name="Rectangle 7"/>
          <p:cNvSpPr>
            <a:spLocks noGrp="1" noChangeArrowheads="1"/>
          </p:cNvSpPr>
          <p:nvPr>
            <p:ph type="sldNum" sz="quarter" idx="5"/>
          </p:nvPr>
        </p:nvSpPr>
        <p:spPr>
          <a:noFill/>
        </p:spPr>
        <p:txBody>
          <a:bodyPr/>
          <a:lstStyle/>
          <a:p>
            <a:fld id="{997B108A-2A63-4470-A935-E8A78AC82A67}" type="slidenum">
              <a:rPr lang="zh-CN" altLang="en-US" smtClean="0"/>
              <a:pPr/>
              <a:t>38</a:t>
            </a:fld>
            <a:endParaRPr lang="en-US" altLang="zh-CN"/>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dt" sz="quarter" idx="1"/>
          </p:nvPr>
        </p:nvSpPr>
        <p:spPr>
          <a:noFill/>
        </p:spPr>
        <p:txBody>
          <a:bodyPr/>
          <a:lstStyle/>
          <a:p>
            <a:fld id="{B6AD9DB7-8CB3-44C8-B33D-05D357BC1373}" type="datetime1">
              <a:rPr lang="zh-CN" altLang="en-US" smtClean="0"/>
              <a:pPr/>
              <a:t>2022/10/12</a:t>
            </a:fld>
            <a:endParaRPr lang="en-US" altLang="zh-CN"/>
          </a:p>
        </p:txBody>
      </p:sp>
      <p:sp>
        <p:nvSpPr>
          <p:cNvPr id="134147" name="Rectangle 7"/>
          <p:cNvSpPr>
            <a:spLocks noGrp="1" noChangeArrowheads="1"/>
          </p:cNvSpPr>
          <p:nvPr>
            <p:ph type="sldNum" sz="quarter" idx="5"/>
          </p:nvPr>
        </p:nvSpPr>
        <p:spPr>
          <a:noFill/>
        </p:spPr>
        <p:txBody>
          <a:bodyPr/>
          <a:lstStyle/>
          <a:p>
            <a:fld id="{87A03FE9-D0B2-452D-9B93-84DBEF7BA9F3}" type="slidenum">
              <a:rPr lang="zh-CN" altLang="en-US" smtClean="0"/>
              <a:pPr/>
              <a:t>39</a:t>
            </a:fld>
            <a:endParaRPr lang="en-US" altLang="zh-CN"/>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dt" sz="quarter" idx="1"/>
          </p:nvPr>
        </p:nvSpPr>
        <p:spPr>
          <a:noFill/>
        </p:spPr>
        <p:txBody>
          <a:bodyPr/>
          <a:lstStyle/>
          <a:p>
            <a:fld id="{93C0B1C9-EDFF-4E36-ACB7-A91D692CDED1}" type="datetime1">
              <a:rPr lang="zh-CN" altLang="en-US" smtClean="0"/>
              <a:pPr/>
              <a:t>2022/10/12</a:t>
            </a:fld>
            <a:endParaRPr lang="en-US" altLang="zh-CN"/>
          </a:p>
        </p:txBody>
      </p:sp>
      <p:sp>
        <p:nvSpPr>
          <p:cNvPr id="135171" name="Rectangle 7"/>
          <p:cNvSpPr>
            <a:spLocks noGrp="1" noChangeArrowheads="1"/>
          </p:cNvSpPr>
          <p:nvPr>
            <p:ph type="sldNum" sz="quarter" idx="5"/>
          </p:nvPr>
        </p:nvSpPr>
        <p:spPr>
          <a:noFill/>
        </p:spPr>
        <p:txBody>
          <a:bodyPr/>
          <a:lstStyle/>
          <a:p>
            <a:fld id="{15061CF3-1B7A-40CC-AA9E-61CBBDE3453B}" type="slidenum">
              <a:rPr lang="zh-CN" altLang="en-US" smtClean="0"/>
              <a:pPr/>
              <a:t>40</a:t>
            </a:fld>
            <a:endParaRPr lang="en-US" altLang="zh-CN"/>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dt" sz="quarter" idx="1"/>
          </p:nvPr>
        </p:nvSpPr>
        <p:spPr>
          <a:noFill/>
        </p:spPr>
        <p:txBody>
          <a:bodyPr/>
          <a:lstStyle/>
          <a:p>
            <a:fld id="{8DE403F7-09AD-4973-870A-EEBB1262EA0C}" type="datetime1">
              <a:rPr lang="zh-CN" altLang="en-US" smtClean="0"/>
              <a:pPr/>
              <a:t>2022/10/12</a:t>
            </a:fld>
            <a:endParaRPr lang="en-US" altLang="zh-CN"/>
          </a:p>
        </p:txBody>
      </p:sp>
      <p:sp>
        <p:nvSpPr>
          <p:cNvPr id="136195" name="Rectangle 7"/>
          <p:cNvSpPr>
            <a:spLocks noGrp="1" noChangeArrowheads="1"/>
          </p:cNvSpPr>
          <p:nvPr>
            <p:ph type="sldNum" sz="quarter" idx="5"/>
          </p:nvPr>
        </p:nvSpPr>
        <p:spPr>
          <a:noFill/>
        </p:spPr>
        <p:txBody>
          <a:bodyPr/>
          <a:lstStyle/>
          <a:p>
            <a:fld id="{BAAE9D38-B2A7-4D4A-AFDD-F94A32E22468}" type="slidenum">
              <a:rPr lang="zh-CN" altLang="en-US" smtClean="0"/>
              <a:pPr/>
              <a:t>41</a:t>
            </a:fld>
            <a:endParaRPr lang="en-US" altLang="zh-CN"/>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p:spPr>
        <p:txBody>
          <a:bodyPr/>
          <a:lstStyle/>
          <a:p>
            <a:fld id="{831C51A2-256E-4903-922B-88DE8D032BE2}" type="datetime1">
              <a:rPr lang="zh-CN" altLang="en-US" smtClean="0"/>
              <a:pPr/>
              <a:t>2022/10/12</a:t>
            </a:fld>
            <a:endParaRPr lang="en-US" altLang="zh-CN"/>
          </a:p>
        </p:txBody>
      </p:sp>
      <p:sp>
        <p:nvSpPr>
          <p:cNvPr id="100355" name="Rectangle 7"/>
          <p:cNvSpPr>
            <a:spLocks noGrp="1" noChangeArrowheads="1"/>
          </p:cNvSpPr>
          <p:nvPr>
            <p:ph type="sldNum" sz="quarter" idx="5"/>
          </p:nvPr>
        </p:nvSpPr>
        <p:spPr>
          <a:noFill/>
        </p:spPr>
        <p:txBody>
          <a:bodyPr/>
          <a:lstStyle/>
          <a:p>
            <a:fld id="{BEB04525-4BD6-41A4-9103-D670A93D650B}" type="slidenum">
              <a:rPr lang="zh-CN" altLang="en-US" smtClean="0"/>
              <a:pPr/>
              <a:t>5</a:t>
            </a:fld>
            <a:endParaRPr lang="en-US" altLang="zh-CN"/>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p:spPr>
        <p:txBody>
          <a:bodyPr/>
          <a:lstStyle/>
          <a:p>
            <a:pPr eaLnBrk="1" hangingPunct="1"/>
            <a:endParaRPr lang="zh-CN" altLang="en-US">
              <a:solidFill>
                <a:srgbClr val="F9F9F9"/>
              </a:solidFill>
              <a:latin typeface=""/>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dt" sz="quarter" idx="1"/>
          </p:nvPr>
        </p:nvSpPr>
        <p:spPr>
          <a:noFill/>
        </p:spPr>
        <p:txBody>
          <a:bodyPr/>
          <a:lstStyle/>
          <a:p>
            <a:fld id="{845EB23B-B6E7-465B-9795-CBCDA2C2BF18}" type="datetime1">
              <a:rPr lang="zh-CN" altLang="en-US" smtClean="0"/>
              <a:pPr/>
              <a:t>2022/10/12</a:t>
            </a:fld>
            <a:endParaRPr lang="en-US" altLang="zh-CN"/>
          </a:p>
        </p:txBody>
      </p:sp>
      <p:sp>
        <p:nvSpPr>
          <p:cNvPr id="137219" name="Rectangle 7"/>
          <p:cNvSpPr>
            <a:spLocks noGrp="1" noChangeArrowheads="1"/>
          </p:cNvSpPr>
          <p:nvPr>
            <p:ph type="sldNum" sz="quarter" idx="5"/>
          </p:nvPr>
        </p:nvSpPr>
        <p:spPr>
          <a:noFill/>
        </p:spPr>
        <p:txBody>
          <a:bodyPr/>
          <a:lstStyle/>
          <a:p>
            <a:fld id="{5E27504B-A3CD-458F-BEFB-E8629E592AE6}" type="slidenum">
              <a:rPr lang="zh-CN" altLang="en-US" smtClean="0"/>
              <a:pPr/>
              <a:t>42</a:t>
            </a:fld>
            <a:endParaRPr lang="en-US" altLang="zh-CN"/>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p:spPr>
        <p:txBody>
          <a:bodyPr/>
          <a:lstStyle/>
          <a:p>
            <a:fld id="{F0F05107-C89A-4EBA-9AC2-9D384E64D3FB}" type="datetime1">
              <a:rPr lang="zh-CN" altLang="en-US" smtClean="0"/>
              <a:pPr/>
              <a:t>2022/10/12</a:t>
            </a:fld>
            <a:endParaRPr lang="en-US" altLang="zh-CN"/>
          </a:p>
        </p:txBody>
      </p:sp>
      <p:sp>
        <p:nvSpPr>
          <p:cNvPr id="138243" name="Rectangle 7"/>
          <p:cNvSpPr>
            <a:spLocks noGrp="1" noChangeArrowheads="1"/>
          </p:cNvSpPr>
          <p:nvPr>
            <p:ph type="sldNum" sz="quarter" idx="5"/>
          </p:nvPr>
        </p:nvSpPr>
        <p:spPr>
          <a:noFill/>
        </p:spPr>
        <p:txBody>
          <a:bodyPr/>
          <a:lstStyle/>
          <a:p>
            <a:fld id="{EAFFFB90-7A1A-48A8-A717-9B8F3342D018}" type="slidenum">
              <a:rPr lang="zh-CN" altLang="en-US" smtClean="0"/>
              <a:pPr/>
              <a:t>43</a:t>
            </a:fld>
            <a:endParaRPr lang="en-US" altLang="zh-CN"/>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p:spPr>
        <p:txBody>
          <a:bodyPr/>
          <a:lstStyle/>
          <a:p>
            <a:fld id="{0ED58B6E-2484-42BD-8A00-BCECAF74ABF0}" type="datetime1">
              <a:rPr lang="zh-CN" altLang="en-US" smtClean="0"/>
              <a:pPr/>
              <a:t>2022/10/12</a:t>
            </a:fld>
            <a:endParaRPr lang="en-US" altLang="zh-CN"/>
          </a:p>
        </p:txBody>
      </p:sp>
      <p:sp>
        <p:nvSpPr>
          <p:cNvPr id="139267" name="Rectangle 7"/>
          <p:cNvSpPr>
            <a:spLocks noGrp="1" noChangeArrowheads="1"/>
          </p:cNvSpPr>
          <p:nvPr>
            <p:ph type="sldNum" sz="quarter" idx="5"/>
          </p:nvPr>
        </p:nvSpPr>
        <p:spPr>
          <a:noFill/>
        </p:spPr>
        <p:txBody>
          <a:bodyPr/>
          <a:lstStyle/>
          <a:p>
            <a:fld id="{4763C069-8FB1-4726-8660-6D7DBD6B4FC4}" type="slidenum">
              <a:rPr lang="zh-CN" altLang="en-US" smtClean="0"/>
              <a:pPr/>
              <a:t>44</a:t>
            </a:fld>
            <a:endParaRPr lang="en-US" altLang="zh-CN"/>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p:spPr>
        <p:txBody>
          <a:bodyPr/>
          <a:lstStyle/>
          <a:p>
            <a:fld id="{93423182-022D-4CC8-ACF9-863609BF2E1F}" type="datetime1">
              <a:rPr lang="zh-CN" altLang="en-US" smtClean="0"/>
              <a:pPr/>
              <a:t>2022/10/12</a:t>
            </a:fld>
            <a:endParaRPr lang="en-US" altLang="zh-CN"/>
          </a:p>
        </p:txBody>
      </p:sp>
      <p:sp>
        <p:nvSpPr>
          <p:cNvPr id="140291" name="Rectangle 7"/>
          <p:cNvSpPr>
            <a:spLocks noGrp="1" noChangeArrowheads="1"/>
          </p:cNvSpPr>
          <p:nvPr>
            <p:ph type="sldNum" sz="quarter" idx="5"/>
          </p:nvPr>
        </p:nvSpPr>
        <p:spPr>
          <a:noFill/>
        </p:spPr>
        <p:txBody>
          <a:bodyPr/>
          <a:lstStyle/>
          <a:p>
            <a:fld id="{89292CE0-7025-4247-B9F9-015FC08C578E}" type="slidenum">
              <a:rPr lang="zh-CN" altLang="en-US" smtClean="0"/>
              <a:pPr/>
              <a:t>45</a:t>
            </a:fld>
            <a:endParaRPr lang="en-US" altLang="zh-CN"/>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p:spPr>
        <p:txBody>
          <a:bodyPr/>
          <a:lstStyle/>
          <a:p>
            <a:fld id="{A23052EF-A03C-4A0F-AC1C-539CF3FF579E}" type="datetime1">
              <a:rPr lang="zh-CN" altLang="en-US" smtClean="0"/>
              <a:pPr/>
              <a:t>2022/10/12</a:t>
            </a:fld>
            <a:endParaRPr lang="en-US" altLang="zh-CN"/>
          </a:p>
        </p:txBody>
      </p:sp>
      <p:sp>
        <p:nvSpPr>
          <p:cNvPr id="141315" name="Rectangle 7"/>
          <p:cNvSpPr>
            <a:spLocks noGrp="1" noChangeArrowheads="1"/>
          </p:cNvSpPr>
          <p:nvPr>
            <p:ph type="sldNum" sz="quarter" idx="5"/>
          </p:nvPr>
        </p:nvSpPr>
        <p:spPr>
          <a:noFill/>
        </p:spPr>
        <p:txBody>
          <a:bodyPr/>
          <a:lstStyle/>
          <a:p>
            <a:fld id="{50FD3448-64E1-4E0E-BF3F-054484CD4CB7}" type="slidenum">
              <a:rPr lang="zh-CN" altLang="en-US" smtClean="0"/>
              <a:pPr/>
              <a:t>46</a:t>
            </a:fld>
            <a:endParaRPr lang="en-US" altLang="zh-CN"/>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p:spPr>
        <p:txBody>
          <a:bodyPr/>
          <a:lstStyle/>
          <a:p>
            <a:fld id="{CBB6BCA2-4D1D-443E-8F82-B89E432B0593}" type="datetime1">
              <a:rPr lang="zh-CN" altLang="en-US" smtClean="0"/>
              <a:pPr/>
              <a:t>2022/10/12</a:t>
            </a:fld>
            <a:endParaRPr lang="en-US" altLang="zh-CN"/>
          </a:p>
        </p:txBody>
      </p:sp>
      <p:sp>
        <p:nvSpPr>
          <p:cNvPr id="142339" name="Rectangle 7"/>
          <p:cNvSpPr>
            <a:spLocks noGrp="1" noChangeArrowheads="1"/>
          </p:cNvSpPr>
          <p:nvPr>
            <p:ph type="sldNum" sz="quarter" idx="5"/>
          </p:nvPr>
        </p:nvSpPr>
        <p:spPr>
          <a:noFill/>
        </p:spPr>
        <p:txBody>
          <a:bodyPr/>
          <a:lstStyle/>
          <a:p>
            <a:fld id="{2570B5F3-9A84-4E88-90A2-502A27EEBEF8}" type="slidenum">
              <a:rPr lang="zh-CN" altLang="en-US" smtClean="0"/>
              <a:pPr/>
              <a:t>47</a:t>
            </a:fld>
            <a:endParaRPr lang="en-US" altLang="zh-CN"/>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p:spPr>
        <p:txBody>
          <a:bodyPr/>
          <a:lstStyle/>
          <a:p>
            <a:fld id="{0096D8FB-A7C7-427F-8FF0-86BAC578315E}" type="datetime1">
              <a:rPr lang="zh-CN" altLang="en-US" smtClean="0"/>
              <a:pPr/>
              <a:t>2022/10/12</a:t>
            </a:fld>
            <a:endParaRPr lang="en-US" altLang="zh-CN"/>
          </a:p>
        </p:txBody>
      </p:sp>
      <p:sp>
        <p:nvSpPr>
          <p:cNvPr id="143363" name="Rectangle 7"/>
          <p:cNvSpPr>
            <a:spLocks noGrp="1" noChangeArrowheads="1"/>
          </p:cNvSpPr>
          <p:nvPr>
            <p:ph type="sldNum" sz="quarter" idx="5"/>
          </p:nvPr>
        </p:nvSpPr>
        <p:spPr>
          <a:noFill/>
        </p:spPr>
        <p:txBody>
          <a:bodyPr/>
          <a:lstStyle/>
          <a:p>
            <a:fld id="{BC26905B-D4AA-4DC2-A134-B61F6D43B2E7}" type="slidenum">
              <a:rPr lang="zh-CN" altLang="en-US" smtClean="0"/>
              <a:pPr/>
              <a:t>48</a:t>
            </a:fld>
            <a:endParaRPr lang="en-US" altLang="zh-CN"/>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p:spPr>
        <p:txBody>
          <a:bodyPr/>
          <a:lstStyle/>
          <a:p>
            <a:fld id="{86C4B12F-6930-40DE-B02E-CD1CFB6E40CE}" type="datetime1">
              <a:rPr lang="zh-CN" altLang="en-US" smtClean="0"/>
              <a:pPr/>
              <a:t>2022/10/12</a:t>
            </a:fld>
            <a:endParaRPr lang="en-US" altLang="zh-CN"/>
          </a:p>
        </p:txBody>
      </p:sp>
      <p:sp>
        <p:nvSpPr>
          <p:cNvPr id="144387" name="Rectangle 7"/>
          <p:cNvSpPr>
            <a:spLocks noGrp="1" noChangeArrowheads="1"/>
          </p:cNvSpPr>
          <p:nvPr>
            <p:ph type="sldNum" sz="quarter" idx="5"/>
          </p:nvPr>
        </p:nvSpPr>
        <p:spPr>
          <a:noFill/>
        </p:spPr>
        <p:txBody>
          <a:bodyPr/>
          <a:lstStyle/>
          <a:p>
            <a:fld id="{8D1F29F2-1908-41DD-94CE-28BFCF95D0B5}" type="slidenum">
              <a:rPr lang="zh-CN" altLang="en-US" smtClean="0"/>
              <a:pPr/>
              <a:t>49</a:t>
            </a:fld>
            <a:endParaRPr lang="en-US" altLang="zh-CN"/>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p:spPr>
        <p:txBody>
          <a:bodyPr/>
          <a:lstStyle/>
          <a:p>
            <a:fld id="{711AFC72-8A87-475C-A707-AC2E6EE05EE1}" type="datetime1">
              <a:rPr lang="zh-CN" altLang="en-US" smtClean="0"/>
              <a:pPr/>
              <a:t>2022/10/12</a:t>
            </a:fld>
            <a:endParaRPr lang="en-US" altLang="zh-CN"/>
          </a:p>
        </p:txBody>
      </p:sp>
      <p:sp>
        <p:nvSpPr>
          <p:cNvPr id="145411" name="Rectangle 7"/>
          <p:cNvSpPr>
            <a:spLocks noGrp="1" noChangeArrowheads="1"/>
          </p:cNvSpPr>
          <p:nvPr>
            <p:ph type="sldNum" sz="quarter" idx="5"/>
          </p:nvPr>
        </p:nvSpPr>
        <p:spPr>
          <a:noFill/>
        </p:spPr>
        <p:txBody>
          <a:bodyPr/>
          <a:lstStyle/>
          <a:p>
            <a:fld id="{D353B074-B7E5-46D0-93A0-D15993D3F134}" type="slidenum">
              <a:rPr lang="zh-CN" altLang="en-US" smtClean="0"/>
              <a:pPr/>
              <a:t>50</a:t>
            </a:fld>
            <a:endParaRPr lang="en-US" altLang="zh-CN"/>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p:spPr>
        <p:txBody>
          <a:bodyPr/>
          <a:lstStyle/>
          <a:p>
            <a:fld id="{7E477A0A-21F8-40B9-87DA-1828105FDEB9}" type="datetime1">
              <a:rPr lang="zh-CN" altLang="en-US" smtClean="0"/>
              <a:pPr/>
              <a:t>2022/10/12</a:t>
            </a:fld>
            <a:endParaRPr lang="en-US" altLang="zh-CN"/>
          </a:p>
        </p:txBody>
      </p:sp>
      <p:sp>
        <p:nvSpPr>
          <p:cNvPr id="146435" name="Rectangle 7"/>
          <p:cNvSpPr>
            <a:spLocks noGrp="1" noChangeArrowheads="1"/>
          </p:cNvSpPr>
          <p:nvPr>
            <p:ph type="sldNum" sz="quarter" idx="5"/>
          </p:nvPr>
        </p:nvSpPr>
        <p:spPr>
          <a:noFill/>
        </p:spPr>
        <p:txBody>
          <a:bodyPr/>
          <a:lstStyle/>
          <a:p>
            <a:fld id="{2676A42B-8988-4486-A0C3-BB5F3C8DA862}" type="slidenum">
              <a:rPr lang="zh-CN" altLang="en-US" smtClean="0"/>
              <a:pPr/>
              <a:t>51</a:t>
            </a:fld>
            <a:endParaRPr lang="en-US" altLang="zh-CN"/>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p:spPr>
        <p:txBody>
          <a:bodyPr/>
          <a:lstStyle/>
          <a:p>
            <a:fld id="{C2953045-072D-4935-BDD3-646B6F4BAE08}" type="datetime1">
              <a:rPr lang="zh-CN" altLang="en-US" smtClean="0"/>
              <a:pPr/>
              <a:t>2022/10/12</a:t>
            </a:fld>
            <a:endParaRPr lang="en-US" altLang="zh-CN"/>
          </a:p>
        </p:txBody>
      </p:sp>
      <p:sp>
        <p:nvSpPr>
          <p:cNvPr id="101379" name="Rectangle 7"/>
          <p:cNvSpPr>
            <a:spLocks noGrp="1" noChangeArrowheads="1"/>
          </p:cNvSpPr>
          <p:nvPr>
            <p:ph type="sldNum" sz="quarter" idx="5"/>
          </p:nvPr>
        </p:nvSpPr>
        <p:spPr>
          <a:noFill/>
        </p:spPr>
        <p:txBody>
          <a:bodyPr/>
          <a:lstStyle/>
          <a:p>
            <a:fld id="{87AC98C5-897B-4B09-9984-9D7D8D301A98}" type="slidenum">
              <a:rPr lang="zh-CN" altLang="en-US" smtClean="0"/>
              <a:pPr/>
              <a:t>7</a:t>
            </a:fld>
            <a:endParaRPr lang="en-US" altLang="zh-CN"/>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pPr eaLnBrk="1" hangingPunct="1">
              <a:spcBef>
                <a:spcPct val="0"/>
              </a:spcBef>
            </a:pPr>
            <a:endParaRPr lang="zh-CN" altLang="en-US"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p:spPr>
        <p:txBody>
          <a:bodyPr/>
          <a:lstStyle/>
          <a:p>
            <a:fld id="{AE37844B-B30B-4FC5-BB67-DD35D5F5BCC4}" type="datetime1">
              <a:rPr lang="zh-CN" altLang="en-US" smtClean="0"/>
              <a:pPr/>
              <a:t>2022/10/12</a:t>
            </a:fld>
            <a:endParaRPr lang="en-US" altLang="zh-CN"/>
          </a:p>
        </p:txBody>
      </p:sp>
      <p:sp>
        <p:nvSpPr>
          <p:cNvPr id="147459" name="Rectangle 7"/>
          <p:cNvSpPr>
            <a:spLocks noGrp="1" noChangeArrowheads="1"/>
          </p:cNvSpPr>
          <p:nvPr>
            <p:ph type="sldNum" sz="quarter" idx="5"/>
          </p:nvPr>
        </p:nvSpPr>
        <p:spPr>
          <a:noFill/>
        </p:spPr>
        <p:txBody>
          <a:bodyPr/>
          <a:lstStyle/>
          <a:p>
            <a:fld id="{09E3A95D-6C17-4227-9632-F38447D90A0E}" type="slidenum">
              <a:rPr lang="zh-CN" altLang="en-US" smtClean="0"/>
              <a:pPr/>
              <a:t>52</a:t>
            </a:fld>
            <a:endParaRPr lang="en-US" altLang="zh-CN"/>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p:spPr>
        <p:txBody>
          <a:bodyPr/>
          <a:lstStyle/>
          <a:p>
            <a:pPr marL="228600" indent="-228600" eaLnBrk="1" hangingPunct="1">
              <a:buFont typeface="Wingdings" pitchFamily="2" charset="2"/>
              <a:buNone/>
            </a:pPr>
            <a:endParaRPr lang="zh-CN" altLang="en-US" b="1" dirty="0">
              <a:ea typeface="黑体" pitchFamily="49"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p:spPr>
        <p:txBody>
          <a:bodyPr/>
          <a:lstStyle/>
          <a:p>
            <a:fld id="{73BDEAC7-E4C5-453D-A6A0-C36DE82B76D6}" type="datetime1">
              <a:rPr lang="zh-CN" altLang="en-US" smtClean="0"/>
              <a:pPr/>
              <a:t>2022/10/12</a:t>
            </a:fld>
            <a:endParaRPr lang="en-US" altLang="zh-CN"/>
          </a:p>
        </p:txBody>
      </p:sp>
      <p:sp>
        <p:nvSpPr>
          <p:cNvPr id="148483" name="Rectangle 7"/>
          <p:cNvSpPr>
            <a:spLocks noGrp="1" noChangeArrowheads="1"/>
          </p:cNvSpPr>
          <p:nvPr>
            <p:ph type="sldNum" sz="quarter" idx="5"/>
          </p:nvPr>
        </p:nvSpPr>
        <p:spPr>
          <a:noFill/>
        </p:spPr>
        <p:txBody>
          <a:bodyPr/>
          <a:lstStyle/>
          <a:p>
            <a:fld id="{53802481-B7F5-497A-A537-7D16AAF3A364}" type="slidenum">
              <a:rPr lang="zh-CN" altLang="en-US" smtClean="0"/>
              <a:pPr/>
              <a:t>53</a:t>
            </a:fld>
            <a:endParaRPr lang="en-US" altLang="zh-CN"/>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p:spPr>
        <p:txBody>
          <a:bodyPr/>
          <a:lstStyle/>
          <a:p>
            <a:fld id="{CF8E3DEC-6A96-468D-BE80-B88C14DA016F}" type="datetime1">
              <a:rPr lang="zh-CN" altLang="en-US" smtClean="0"/>
              <a:pPr/>
              <a:t>2022/10/12</a:t>
            </a:fld>
            <a:endParaRPr lang="en-US" altLang="zh-CN"/>
          </a:p>
        </p:txBody>
      </p:sp>
      <p:sp>
        <p:nvSpPr>
          <p:cNvPr id="149507" name="Rectangle 7"/>
          <p:cNvSpPr>
            <a:spLocks noGrp="1" noChangeArrowheads="1"/>
          </p:cNvSpPr>
          <p:nvPr>
            <p:ph type="sldNum" sz="quarter" idx="5"/>
          </p:nvPr>
        </p:nvSpPr>
        <p:spPr>
          <a:noFill/>
        </p:spPr>
        <p:txBody>
          <a:bodyPr/>
          <a:lstStyle/>
          <a:p>
            <a:fld id="{4513847D-F16B-4C3C-8B69-8FD2CA70A8B8}" type="slidenum">
              <a:rPr lang="zh-CN" altLang="en-US" smtClean="0"/>
              <a:pPr/>
              <a:t>54</a:t>
            </a:fld>
            <a:endParaRPr lang="en-US" altLang="zh-CN"/>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p:spPr>
        <p:txBody>
          <a:bodyPr/>
          <a:lstStyle/>
          <a:p>
            <a:fld id="{761ACDA4-6A55-4812-9D6E-3121B90A3B0A}" type="datetime1">
              <a:rPr lang="zh-CN" altLang="en-US" smtClean="0"/>
              <a:pPr/>
              <a:t>2022/10/12</a:t>
            </a:fld>
            <a:endParaRPr lang="en-US" altLang="zh-CN"/>
          </a:p>
        </p:txBody>
      </p:sp>
      <p:sp>
        <p:nvSpPr>
          <p:cNvPr id="150531" name="Rectangle 7"/>
          <p:cNvSpPr>
            <a:spLocks noGrp="1" noChangeArrowheads="1"/>
          </p:cNvSpPr>
          <p:nvPr>
            <p:ph type="sldNum" sz="quarter" idx="5"/>
          </p:nvPr>
        </p:nvSpPr>
        <p:spPr>
          <a:noFill/>
        </p:spPr>
        <p:txBody>
          <a:bodyPr/>
          <a:lstStyle/>
          <a:p>
            <a:fld id="{C903C7AB-96E1-4EDA-A803-25276A39D1B3}" type="slidenum">
              <a:rPr lang="zh-CN" altLang="en-US" smtClean="0"/>
              <a:pPr/>
              <a:t>55</a:t>
            </a:fld>
            <a:endParaRPr lang="en-US" altLang="zh-CN"/>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p:spPr>
        <p:txBody>
          <a:bodyPr/>
          <a:lstStyle/>
          <a:p>
            <a:fld id="{1381E76B-E2FB-41A9-A0D8-618928AD9817}" type="datetime1">
              <a:rPr lang="zh-CN" altLang="en-US" smtClean="0"/>
              <a:pPr/>
              <a:t>2022/10/12</a:t>
            </a:fld>
            <a:endParaRPr lang="en-US" altLang="zh-CN"/>
          </a:p>
        </p:txBody>
      </p:sp>
      <p:sp>
        <p:nvSpPr>
          <p:cNvPr id="151555" name="Rectangle 7"/>
          <p:cNvSpPr>
            <a:spLocks noGrp="1" noChangeArrowheads="1"/>
          </p:cNvSpPr>
          <p:nvPr>
            <p:ph type="sldNum" sz="quarter" idx="5"/>
          </p:nvPr>
        </p:nvSpPr>
        <p:spPr>
          <a:noFill/>
        </p:spPr>
        <p:txBody>
          <a:bodyPr/>
          <a:lstStyle/>
          <a:p>
            <a:fld id="{76AC3B4B-A179-49FE-8B6E-24F05E54BC46}" type="slidenum">
              <a:rPr lang="zh-CN" altLang="en-US" smtClean="0"/>
              <a:pPr/>
              <a:t>56</a:t>
            </a:fld>
            <a:endParaRPr lang="en-US" altLang="zh-CN"/>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p:spPr>
        <p:txBody>
          <a:bodyPr/>
          <a:lstStyle/>
          <a:p>
            <a:fld id="{40BC8741-4FA8-4086-AEA3-AA40722C5A4A}" type="datetime1">
              <a:rPr lang="zh-CN" altLang="en-US" smtClean="0"/>
              <a:pPr/>
              <a:t>2022/10/12</a:t>
            </a:fld>
            <a:endParaRPr lang="en-US" altLang="zh-CN"/>
          </a:p>
        </p:txBody>
      </p:sp>
      <p:sp>
        <p:nvSpPr>
          <p:cNvPr id="152579" name="Rectangle 7"/>
          <p:cNvSpPr>
            <a:spLocks noGrp="1" noChangeArrowheads="1"/>
          </p:cNvSpPr>
          <p:nvPr>
            <p:ph type="sldNum" sz="quarter" idx="5"/>
          </p:nvPr>
        </p:nvSpPr>
        <p:spPr>
          <a:noFill/>
        </p:spPr>
        <p:txBody>
          <a:bodyPr/>
          <a:lstStyle/>
          <a:p>
            <a:fld id="{3965C71D-7FEF-4D5B-8CA5-F7C4821A0FE5}" type="slidenum">
              <a:rPr lang="zh-CN" altLang="en-US" smtClean="0"/>
              <a:pPr/>
              <a:t>57</a:t>
            </a:fld>
            <a:endParaRPr lang="en-US" altLang="zh-CN"/>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p:spPr>
        <p:txBody>
          <a:bodyPr/>
          <a:lstStyle/>
          <a:p>
            <a:fld id="{2EF2931E-80EC-40DF-9293-F325D43D693E}" type="datetime1">
              <a:rPr lang="zh-CN" altLang="en-US" smtClean="0"/>
              <a:pPr/>
              <a:t>2022/10/12</a:t>
            </a:fld>
            <a:endParaRPr lang="en-US" altLang="zh-CN"/>
          </a:p>
        </p:txBody>
      </p:sp>
      <p:sp>
        <p:nvSpPr>
          <p:cNvPr id="153603" name="Rectangle 7"/>
          <p:cNvSpPr>
            <a:spLocks noGrp="1" noChangeArrowheads="1"/>
          </p:cNvSpPr>
          <p:nvPr>
            <p:ph type="sldNum" sz="quarter" idx="5"/>
          </p:nvPr>
        </p:nvSpPr>
        <p:spPr>
          <a:noFill/>
        </p:spPr>
        <p:txBody>
          <a:bodyPr/>
          <a:lstStyle/>
          <a:p>
            <a:fld id="{B20153D3-0278-45AD-940E-8E11DFD92240}" type="slidenum">
              <a:rPr lang="zh-CN" altLang="en-US" smtClean="0"/>
              <a:pPr/>
              <a:t>58</a:t>
            </a:fld>
            <a:endParaRPr lang="en-US" altLang="zh-CN"/>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p:spPr>
        <p:txBody>
          <a:bodyPr/>
          <a:lstStyle/>
          <a:p>
            <a:fld id="{C2A8E7D3-14A4-46FF-B09E-9EAD13C05DE5}" type="datetime1">
              <a:rPr lang="zh-CN" altLang="en-US" smtClean="0"/>
              <a:pPr/>
              <a:t>2022/10/12</a:t>
            </a:fld>
            <a:endParaRPr lang="en-US" altLang="zh-CN"/>
          </a:p>
        </p:txBody>
      </p:sp>
      <p:sp>
        <p:nvSpPr>
          <p:cNvPr id="154627" name="Rectangle 7"/>
          <p:cNvSpPr>
            <a:spLocks noGrp="1" noChangeArrowheads="1"/>
          </p:cNvSpPr>
          <p:nvPr>
            <p:ph type="sldNum" sz="quarter" idx="5"/>
          </p:nvPr>
        </p:nvSpPr>
        <p:spPr>
          <a:noFill/>
        </p:spPr>
        <p:txBody>
          <a:bodyPr/>
          <a:lstStyle/>
          <a:p>
            <a:fld id="{D1E962FE-4A93-4C90-97FB-914BF1322495}" type="slidenum">
              <a:rPr lang="zh-CN" altLang="en-US" smtClean="0"/>
              <a:pPr/>
              <a:t>59</a:t>
            </a:fld>
            <a:endParaRPr lang="en-US" altLang="zh-CN"/>
          </a:p>
        </p:txBody>
      </p:sp>
      <p:sp>
        <p:nvSpPr>
          <p:cNvPr id="154628" name="Rectangle 2"/>
          <p:cNvSpPr>
            <a:spLocks noGrp="1" noRot="1" noChangeAspect="1" noChangeArrowheads="1" noTextEdit="1"/>
          </p:cNvSpPr>
          <p:nvPr>
            <p:ph type="sldImg"/>
          </p:nvPr>
        </p:nvSpPr>
        <p:spPr>
          <a:ln/>
        </p:spPr>
      </p:sp>
      <p:sp>
        <p:nvSpPr>
          <p:cNvPr id="15462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p:spPr>
        <p:txBody>
          <a:bodyPr/>
          <a:lstStyle/>
          <a:p>
            <a:fld id="{8716400E-D6AE-4059-BAA0-17D67C23D06F}" type="datetime1">
              <a:rPr lang="zh-CN" altLang="en-US" smtClean="0"/>
              <a:pPr/>
              <a:t>2022/10/12</a:t>
            </a:fld>
            <a:endParaRPr lang="en-US" altLang="zh-CN"/>
          </a:p>
        </p:txBody>
      </p:sp>
      <p:sp>
        <p:nvSpPr>
          <p:cNvPr id="155651" name="Rectangle 7"/>
          <p:cNvSpPr>
            <a:spLocks noGrp="1" noChangeArrowheads="1"/>
          </p:cNvSpPr>
          <p:nvPr>
            <p:ph type="sldNum" sz="quarter" idx="5"/>
          </p:nvPr>
        </p:nvSpPr>
        <p:spPr>
          <a:noFill/>
        </p:spPr>
        <p:txBody>
          <a:bodyPr/>
          <a:lstStyle/>
          <a:p>
            <a:fld id="{1E204F8F-F199-48FF-AA11-BBE68C4DFABD}" type="slidenum">
              <a:rPr lang="zh-CN" altLang="en-US" smtClean="0"/>
              <a:pPr/>
              <a:t>60</a:t>
            </a:fld>
            <a:endParaRPr lang="en-US" altLang="zh-CN"/>
          </a:p>
        </p:txBody>
      </p:sp>
      <p:sp>
        <p:nvSpPr>
          <p:cNvPr id="155652" name="Rectangle 2"/>
          <p:cNvSpPr>
            <a:spLocks noGrp="1" noRot="1" noChangeAspect="1" noChangeArrowheads="1" noTextEdit="1"/>
          </p:cNvSpPr>
          <p:nvPr>
            <p:ph type="sldImg"/>
          </p:nvPr>
        </p:nvSpPr>
        <p:spPr>
          <a:ln/>
        </p:spPr>
      </p:sp>
      <p:sp>
        <p:nvSpPr>
          <p:cNvPr id="15565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p:spPr>
        <p:txBody>
          <a:bodyPr/>
          <a:lstStyle/>
          <a:p>
            <a:fld id="{CD52411D-9755-4C7E-8247-2CE03456CACC}" type="datetime1">
              <a:rPr lang="zh-CN" altLang="en-US" smtClean="0"/>
              <a:pPr/>
              <a:t>2022/10/12</a:t>
            </a:fld>
            <a:endParaRPr lang="en-US" altLang="zh-CN"/>
          </a:p>
        </p:txBody>
      </p:sp>
      <p:sp>
        <p:nvSpPr>
          <p:cNvPr id="156675" name="Rectangle 7"/>
          <p:cNvSpPr>
            <a:spLocks noGrp="1" noChangeArrowheads="1"/>
          </p:cNvSpPr>
          <p:nvPr>
            <p:ph type="sldNum" sz="quarter" idx="5"/>
          </p:nvPr>
        </p:nvSpPr>
        <p:spPr>
          <a:noFill/>
        </p:spPr>
        <p:txBody>
          <a:bodyPr/>
          <a:lstStyle/>
          <a:p>
            <a:fld id="{C6A0E783-F8E1-4D80-8060-DB4ACCC2085A}" type="slidenum">
              <a:rPr lang="zh-CN" altLang="en-US" smtClean="0"/>
              <a:pPr/>
              <a:t>61</a:t>
            </a:fld>
            <a:endParaRPr lang="en-US" altLang="zh-CN"/>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p:spPr>
        <p:txBody>
          <a:bodyPr/>
          <a:lstStyle/>
          <a:p>
            <a:fld id="{4399489F-B7D6-4311-BE61-F773F9EFCCAF}" type="datetime1">
              <a:rPr lang="zh-CN" altLang="en-US" smtClean="0"/>
              <a:pPr/>
              <a:t>2022/10/12</a:t>
            </a:fld>
            <a:endParaRPr lang="en-US" altLang="zh-CN"/>
          </a:p>
        </p:txBody>
      </p:sp>
      <p:sp>
        <p:nvSpPr>
          <p:cNvPr id="102403" name="Rectangle 7"/>
          <p:cNvSpPr>
            <a:spLocks noGrp="1" noChangeArrowheads="1"/>
          </p:cNvSpPr>
          <p:nvPr>
            <p:ph type="sldNum" sz="quarter" idx="5"/>
          </p:nvPr>
        </p:nvSpPr>
        <p:spPr>
          <a:noFill/>
        </p:spPr>
        <p:txBody>
          <a:bodyPr/>
          <a:lstStyle/>
          <a:p>
            <a:fld id="{2A87E38C-3460-45DD-B980-3D2BABFC0708}" type="slidenum">
              <a:rPr lang="zh-CN" altLang="en-US" smtClean="0"/>
              <a:pPr/>
              <a:t>8</a:t>
            </a:fld>
            <a:endParaRPr lang="en-US" altLang="zh-CN"/>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p:spPr>
        <p:txBody>
          <a:bodyPr/>
          <a:lstStyle/>
          <a:p>
            <a:pPr eaLnBrk="1" hangingPunct="1">
              <a:spcBef>
                <a:spcPct val="0"/>
              </a:spcBef>
            </a:pPr>
            <a:endParaRPr lang="zh-CN" altLang="en-US" b="1"/>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p:spPr>
        <p:txBody>
          <a:bodyPr/>
          <a:lstStyle/>
          <a:p>
            <a:fld id="{FA1DF214-43FB-4469-914D-E341614AF162}" type="datetime1">
              <a:rPr lang="zh-CN" altLang="en-US" smtClean="0"/>
              <a:pPr/>
              <a:t>2022/10/12</a:t>
            </a:fld>
            <a:endParaRPr lang="en-US" altLang="zh-CN"/>
          </a:p>
        </p:txBody>
      </p:sp>
      <p:sp>
        <p:nvSpPr>
          <p:cNvPr id="157699" name="Rectangle 7"/>
          <p:cNvSpPr>
            <a:spLocks noGrp="1" noChangeArrowheads="1"/>
          </p:cNvSpPr>
          <p:nvPr>
            <p:ph type="sldNum" sz="quarter" idx="5"/>
          </p:nvPr>
        </p:nvSpPr>
        <p:spPr>
          <a:noFill/>
        </p:spPr>
        <p:txBody>
          <a:bodyPr/>
          <a:lstStyle/>
          <a:p>
            <a:fld id="{1264AEB9-5B1B-4E17-BAA9-5CC9DE7B4506}" type="slidenum">
              <a:rPr lang="zh-CN" altLang="en-US" smtClean="0"/>
              <a:pPr/>
              <a:t>62</a:t>
            </a:fld>
            <a:endParaRPr lang="en-US" altLang="zh-CN"/>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a:ln/>
        </p:spPr>
        <p:txBody>
          <a:bodyPr/>
          <a:lstStyle/>
          <a:p>
            <a:pPr eaLnBrk="1" hangingPunct="1"/>
            <a:r>
              <a:rPr lang="zh-CN" altLang="en-US" dirty="0">
                <a:solidFill>
                  <a:srgbClr val="003399"/>
                </a:solidFill>
              </a:rPr>
              <a:t>这里旋转</a:t>
            </a:r>
            <a:r>
              <a:rPr lang="en-US" altLang="zh-CN" dirty="0">
                <a:solidFill>
                  <a:srgbClr val="003399"/>
                </a:solidFill>
              </a:rPr>
              <a:t>4</a:t>
            </a:r>
            <a:r>
              <a:rPr lang="zh-CN" altLang="en-US" dirty="0">
                <a:solidFill>
                  <a:srgbClr val="003399"/>
                </a:solidFill>
              </a:rPr>
              <a:t>时容易出错，</a:t>
            </a:r>
            <a:r>
              <a:rPr lang="en-US" altLang="zh-CN" dirty="0">
                <a:solidFill>
                  <a:srgbClr val="003399"/>
                </a:solidFill>
              </a:rPr>
              <a:t>3</a:t>
            </a:r>
            <a:r>
              <a:rPr lang="zh-CN" altLang="en-US" dirty="0">
                <a:solidFill>
                  <a:srgbClr val="003399"/>
                </a:solidFill>
              </a:rPr>
              <a:t>是</a:t>
            </a:r>
            <a:r>
              <a:rPr lang="en-US" altLang="zh-CN" dirty="0">
                <a:solidFill>
                  <a:srgbClr val="003399"/>
                </a:solidFill>
              </a:rPr>
              <a:t>4</a:t>
            </a:r>
            <a:r>
              <a:rPr lang="zh-CN" altLang="en-US" dirty="0">
                <a:solidFill>
                  <a:srgbClr val="003399"/>
                </a:solidFill>
              </a:rPr>
              <a:t>的左，旋转是</a:t>
            </a:r>
            <a:r>
              <a:rPr lang="en-US" altLang="zh-CN" dirty="0">
                <a:solidFill>
                  <a:srgbClr val="003399"/>
                </a:solidFill>
              </a:rPr>
              <a:t>4</a:t>
            </a:r>
            <a:r>
              <a:rPr lang="zh-CN" altLang="en-US" dirty="0">
                <a:solidFill>
                  <a:srgbClr val="003399"/>
                </a:solidFill>
              </a:rPr>
              <a:t>的左被</a:t>
            </a:r>
            <a:r>
              <a:rPr lang="en-US" altLang="zh-CN" dirty="0">
                <a:solidFill>
                  <a:srgbClr val="003399"/>
                </a:solidFill>
              </a:rPr>
              <a:t>2</a:t>
            </a:r>
            <a:r>
              <a:rPr lang="zh-CN" altLang="en-US" dirty="0">
                <a:solidFill>
                  <a:srgbClr val="003399"/>
                </a:solidFill>
              </a:rPr>
              <a:t>占用，所以</a:t>
            </a:r>
            <a:r>
              <a:rPr lang="en-US" altLang="zh-CN" dirty="0">
                <a:solidFill>
                  <a:srgbClr val="003399"/>
                </a:solidFill>
              </a:rPr>
              <a:t>3</a:t>
            </a:r>
            <a:r>
              <a:rPr lang="zh-CN" altLang="en-US" dirty="0">
                <a:solidFill>
                  <a:srgbClr val="003399"/>
                </a:solidFill>
              </a:rPr>
              <a:t>只能变成</a:t>
            </a:r>
            <a:r>
              <a:rPr lang="en-US" altLang="zh-CN" dirty="0">
                <a:solidFill>
                  <a:srgbClr val="003399"/>
                </a:solidFill>
              </a:rPr>
              <a:t>2</a:t>
            </a:r>
            <a:r>
              <a:rPr lang="zh-CN" altLang="en-US" dirty="0">
                <a:solidFill>
                  <a:srgbClr val="003399"/>
                </a:solidFill>
              </a:rPr>
              <a:t>的右。可假想</a:t>
            </a:r>
            <a:r>
              <a:rPr lang="en-US" altLang="zh-CN" dirty="0">
                <a:solidFill>
                  <a:srgbClr val="003399"/>
                </a:solidFill>
              </a:rPr>
              <a:t>4</a:t>
            </a:r>
            <a:r>
              <a:rPr lang="zh-CN" altLang="en-US" dirty="0">
                <a:solidFill>
                  <a:srgbClr val="003399"/>
                </a:solidFill>
              </a:rPr>
              <a:t>有右子树，这样旋转就不易出错了</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p:spPr>
        <p:txBody>
          <a:bodyPr/>
          <a:lstStyle/>
          <a:p>
            <a:fld id="{7A47ED17-5F7E-4087-99CC-974F020DB3AF}" type="datetime1">
              <a:rPr lang="zh-CN" altLang="en-US" smtClean="0"/>
              <a:pPr/>
              <a:t>2022/10/12</a:t>
            </a:fld>
            <a:endParaRPr lang="en-US" altLang="zh-CN"/>
          </a:p>
        </p:txBody>
      </p:sp>
      <p:sp>
        <p:nvSpPr>
          <p:cNvPr id="158723" name="Rectangle 7"/>
          <p:cNvSpPr>
            <a:spLocks noGrp="1" noChangeArrowheads="1"/>
          </p:cNvSpPr>
          <p:nvPr>
            <p:ph type="sldNum" sz="quarter" idx="5"/>
          </p:nvPr>
        </p:nvSpPr>
        <p:spPr>
          <a:noFill/>
        </p:spPr>
        <p:txBody>
          <a:bodyPr/>
          <a:lstStyle/>
          <a:p>
            <a:fld id="{54DD1AC7-1DA7-4A0A-B127-8F2A50BFA3BF}" type="slidenum">
              <a:rPr lang="zh-CN" altLang="en-US" smtClean="0"/>
              <a:pPr/>
              <a:t>63</a:t>
            </a:fld>
            <a:endParaRPr lang="en-US" altLang="zh-CN"/>
          </a:p>
        </p:txBody>
      </p:sp>
      <p:sp>
        <p:nvSpPr>
          <p:cNvPr id="158724" name="Rectangle 2"/>
          <p:cNvSpPr>
            <a:spLocks noGrp="1" noRot="1" noChangeAspect="1" noChangeArrowheads="1" noTextEdit="1"/>
          </p:cNvSpPr>
          <p:nvPr>
            <p:ph type="sldImg"/>
          </p:nvPr>
        </p:nvSpPr>
        <p:spPr>
          <a:ln/>
        </p:spPr>
      </p:sp>
      <p:sp>
        <p:nvSpPr>
          <p:cNvPr id="15872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p:spPr>
        <p:txBody>
          <a:bodyPr/>
          <a:lstStyle/>
          <a:p>
            <a:fld id="{7BAC4C39-5FCC-4D0F-AD49-B695AABB32B9}" type="datetime1">
              <a:rPr lang="zh-CN" altLang="en-US" smtClean="0"/>
              <a:pPr/>
              <a:t>2022/10/12</a:t>
            </a:fld>
            <a:endParaRPr lang="en-US" altLang="zh-CN"/>
          </a:p>
        </p:txBody>
      </p:sp>
      <p:sp>
        <p:nvSpPr>
          <p:cNvPr id="159747" name="Rectangle 7"/>
          <p:cNvSpPr>
            <a:spLocks noGrp="1" noChangeArrowheads="1"/>
          </p:cNvSpPr>
          <p:nvPr>
            <p:ph type="sldNum" sz="quarter" idx="5"/>
          </p:nvPr>
        </p:nvSpPr>
        <p:spPr>
          <a:noFill/>
        </p:spPr>
        <p:txBody>
          <a:bodyPr/>
          <a:lstStyle/>
          <a:p>
            <a:fld id="{D5C9A6CE-2438-4FB1-BEF2-0AFBC9AFABD3}" type="slidenum">
              <a:rPr lang="zh-CN" altLang="en-US" smtClean="0"/>
              <a:pPr/>
              <a:t>64</a:t>
            </a:fld>
            <a:endParaRPr lang="en-US" altLang="zh-CN"/>
          </a:p>
        </p:txBody>
      </p:sp>
      <p:sp>
        <p:nvSpPr>
          <p:cNvPr id="159748" name="Rectangle 2"/>
          <p:cNvSpPr>
            <a:spLocks noGrp="1" noRot="1" noChangeAspect="1" noChangeArrowheads="1" noTextEdit="1"/>
          </p:cNvSpPr>
          <p:nvPr>
            <p:ph type="sldImg"/>
          </p:nvPr>
        </p:nvSpPr>
        <p:spPr>
          <a:ln/>
        </p:spPr>
      </p:sp>
      <p:sp>
        <p:nvSpPr>
          <p:cNvPr id="15974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p:spPr>
        <p:txBody>
          <a:bodyPr/>
          <a:lstStyle/>
          <a:p>
            <a:fld id="{47ECC60B-FFDF-4D93-9F32-E9C8DFB09F01}" type="datetime1">
              <a:rPr lang="zh-CN" altLang="en-US" smtClean="0"/>
              <a:pPr/>
              <a:t>2022/10/12</a:t>
            </a:fld>
            <a:endParaRPr lang="en-US" altLang="zh-CN"/>
          </a:p>
        </p:txBody>
      </p:sp>
      <p:sp>
        <p:nvSpPr>
          <p:cNvPr id="160771" name="Rectangle 7"/>
          <p:cNvSpPr>
            <a:spLocks noGrp="1" noChangeArrowheads="1"/>
          </p:cNvSpPr>
          <p:nvPr>
            <p:ph type="sldNum" sz="quarter" idx="5"/>
          </p:nvPr>
        </p:nvSpPr>
        <p:spPr>
          <a:noFill/>
        </p:spPr>
        <p:txBody>
          <a:bodyPr/>
          <a:lstStyle/>
          <a:p>
            <a:fld id="{613F0FB0-3D5E-44A4-A0F0-8895E98D7DB5}" type="slidenum">
              <a:rPr lang="zh-CN" altLang="en-US" smtClean="0"/>
              <a:pPr/>
              <a:t>65</a:t>
            </a:fld>
            <a:endParaRPr lang="en-US" altLang="zh-CN"/>
          </a:p>
        </p:txBody>
      </p:sp>
      <p:sp>
        <p:nvSpPr>
          <p:cNvPr id="160772" name="Rectangle 2"/>
          <p:cNvSpPr>
            <a:spLocks noGrp="1" noRot="1" noChangeAspect="1" noChangeArrowheads="1" noTextEdit="1"/>
          </p:cNvSpPr>
          <p:nvPr>
            <p:ph type="sldImg"/>
          </p:nvPr>
        </p:nvSpPr>
        <p:spPr>
          <a:ln/>
        </p:spPr>
      </p:sp>
      <p:sp>
        <p:nvSpPr>
          <p:cNvPr id="16077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p:spPr>
        <p:txBody>
          <a:bodyPr/>
          <a:lstStyle/>
          <a:p>
            <a:fld id="{A2EC9B9E-695F-461A-9C32-03F8ECA7F459}" type="datetime1">
              <a:rPr lang="zh-CN" altLang="en-US" smtClean="0"/>
              <a:pPr/>
              <a:t>2022/10/12</a:t>
            </a:fld>
            <a:endParaRPr lang="en-US" altLang="zh-CN"/>
          </a:p>
        </p:txBody>
      </p:sp>
      <p:sp>
        <p:nvSpPr>
          <p:cNvPr id="161795" name="Rectangle 7"/>
          <p:cNvSpPr>
            <a:spLocks noGrp="1" noChangeArrowheads="1"/>
          </p:cNvSpPr>
          <p:nvPr>
            <p:ph type="sldNum" sz="quarter" idx="5"/>
          </p:nvPr>
        </p:nvSpPr>
        <p:spPr>
          <a:noFill/>
        </p:spPr>
        <p:txBody>
          <a:bodyPr/>
          <a:lstStyle/>
          <a:p>
            <a:fld id="{D3C48FCF-22F0-45C2-A3F7-2B9D7105BBEB}" type="slidenum">
              <a:rPr lang="zh-CN" altLang="en-US" smtClean="0"/>
              <a:pPr/>
              <a:t>66</a:t>
            </a:fld>
            <a:endParaRPr lang="en-US" altLang="zh-CN"/>
          </a:p>
        </p:txBody>
      </p:sp>
      <p:sp>
        <p:nvSpPr>
          <p:cNvPr id="161796" name="Rectangle 2"/>
          <p:cNvSpPr>
            <a:spLocks noGrp="1" noRot="1" noChangeAspect="1" noChangeArrowheads="1" noTextEdit="1"/>
          </p:cNvSpPr>
          <p:nvPr>
            <p:ph type="sldImg"/>
          </p:nvPr>
        </p:nvSpPr>
        <p:spPr>
          <a:ln/>
        </p:spPr>
      </p:sp>
      <p:sp>
        <p:nvSpPr>
          <p:cNvPr id="16179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p:spPr>
        <p:txBody>
          <a:bodyPr/>
          <a:lstStyle/>
          <a:p>
            <a:fld id="{129CA1A9-4511-4F26-B27F-7E9EFC85A7F0}" type="datetime1">
              <a:rPr lang="zh-CN" altLang="en-US" smtClean="0"/>
              <a:pPr/>
              <a:t>2022/10/12</a:t>
            </a:fld>
            <a:endParaRPr lang="en-US" altLang="zh-CN"/>
          </a:p>
        </p:txBody>
      </p:sp>
      <p:sp>
        <p:nvSpPr>
          <p:cNvPr id="162819" name="Rectangle 7"/>
          <p:cNvSpPr>
            <a:spLocks noGrp="1" noChangeArrowheads="1"/>
          </p:cNvSpPr>
          <p:nvPr>
            <p:ph type="sldNum" sz="quarter" idx="5"/>
          </p:nvPr>
        </p:nvSpPr>
        <p:spPr>
          <a:noFill/>
        </p:spPr>
        <p:txBody>
          <a:bodyPr/>
          <a:lstStyle/>
          <a:p>
            <a:fld id="{B1A418BE-F95F-42A6-BF60-09CB7E8ADA14}" type="slidenum">
              <a:rPr lang="zh-CN" altLang="en-US" smtClean="0"/>
              <a:pPr/>
              <a:t>67</a:t>
            </a:fld>
            <a:endParaRPr lang="en-US" altLang="zh-CN"/>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p:spPr>
        <p:txBody>
          <a:bodyPr/>
          <a:lstStyle/>
          <a:p>
            <a:fld id="{D6E4E594-2E90-4ECE-A295-D18A658BBFD8}" type="datetime1">
              <a:rPr lang="zh-CN" altLang="en-US" smtClean="0"/>
              <a:pPr/>
              <a:t>2022/10/12</a:t>
            </a:fld>
            <a:endParaRPr lang="en-US" altLang="zh-CN"/>
          </a:p>
        </p:txBody>
      </p:sp>
      <p:sp>
        <p:nvSpPr>
          <p:cNvPr id="163843" name="Rectangle 7"/>
          <p:cNvSpPr>
            <a:spLocks noGrp="1" noChangeArrowheads="1"/>
          </p:cNvSpPr>
          <p:nvPr>
            <p:ph type="sldNum" sz="quarter" idx="5"/>
          </p:nvPr>
        </p:nvSpPr>
        <p:spPr>
          <a:noFill/>
        </p:spPr>
        <p:txBody>
          <a:bodyPr/>
          <a:lstStyle/>
          <a:p>
            <a:fld id="{C6F4D794-C4D7-4AC9-A093-FE2BB69C4226}" type="slidenum">
              <a:rPr lang="zh-CN" altLang="en-US" smtClean="0"/>
              <a:pPr/>
              <a:t>68</a:t>
            </a:fld>
            <a:endParaRPr lang="en-US" altLang="zh-CN"/>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p:spPr>
        <p:txBody>
          <a:bodyPr/>
          <a:lstStyle/>
          <a:p>
            <a:fld id="{1B2F9826-39D8-4E09-885F-49711FC97D31}" type="datetime1">
              <a:rPr lang="zh-CN" altLang="en-US" smtClean="0"/>
              <a:pPr/>
              <a:t>2022/10/12</a:t>
            </a:fld>
            <a:endParaRPr lang="en-US" altLang="zh-CN"/>
          </a:p>
        </p:txBody>
      </p:sp>
      <p:sp>
        <p:nvSpPr>
          <p:cNvPr id="164867" name="Rectangle 7"/>
          <p:cNvSpPr>
            <a:spLocks noGrp="1" noChangeArrowheads="1"/>
          </p:cNvSpPr>
          <p:nvPr>
            <p:ph type="sldNum" sz="quarter" idx="5"/>
          </p:nvPr>
        </p:nvSpPr>
        <p:spPr>
          <a:noFill/>
        </p:spPr>
        <p:txBody>
          <a:bodyPr/>
          <a:lstStyle/>
          <a:p>
            <a:fld id="{7942B8D6-FD43-49F9-8FA5-749E2EDBD01A}" type="slidenum">
              <a:rPr lang="zh-CN" altLang="en-US" smtClean="0"/>
              <a:pPr/>
              <a:t>69</a:t>
            </a:fld>
            <a:endParaRPr lang="en-US" altLang="zh-CN"/>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p:spPr>
        <p:txBody>
          <a:bodyPr/>
          <a:lstStyle/>
          <a:p>
            <a:fld id="{CBDF259A-FAB3-45E0-A293-3A8FEE981F8D}" type="datetime1">
              <a:rPr lang="zh-CN" altLang="en-US" smtClean="0"/>
              <a:pPr/>
              <a:t>2022/10/12</a:t>
            </a:fld>
            <a:endParaRPr lang="en-US" altLang="zh-CN"/>
          </a:p>
        </p:txBody>
      </p:sp>
      <p:sp>
        <p:nvSpPr>
          <p:cNvPr id="165891" name="Rectangle 7"/>
          <p:cNvSpPr>
            <a:spLocks noGrp="1" noChangeArrowheads="1"/>
          </p:cNvSpPr>
          <p:nvPr>
            <p:ph type="sldNum" sz="quarter" idx="5"/>
          </p:nvPr>
        </p:nvSpPr>
        <p:spPr>
          <a:noFill/>
        </p:spPr>
        <p:txBody>
          <a:bodyPr/>
          <a:lstStyle/>
          <a:p>
            <a:fld id="{340A650C-5F00-46F1-BCCF-003104BE003C}" type="slidenum">
              <a:rPr lang="zh-CN" altLang="en-US" smtClean="0"/>
              <a:pPr/>
              <a:t>70</a:t>
            </a:fld>
            <a:endParaRPr lang="en-US" altLang="zh-CN"/>
          </a:p>
        </p:txBody>
      </p:sp>
      <p:sp>
        <p:nvSpPr>
          <p:cNvPr id="165892" name="Rectangle 2"/>
          <p:cNvSpPr>
            <a:spLocks noGrp="1" noRot="1" noChangeAspect="1" noChangeArrowheads="1" noTextEdit="1"/>
          </p:cNvSpPr>
          <p:nvPr>
            <p:ph type="sldImg"/>
          </p:nvPr>
        </p:nvSpPr>
        <p:spPr>
          <a:ln/>
        </p:spPr>
      </p:sp>
      <p:sp>
        <p:nvSpPr>
          <p:cNvPr id="165893" name="Rectangle 3"/>
          <p:cNvSpPr>
            <a:spLocks noGrp="1" noChangeArrowheads="1"/>
          </p:cNvSpPr>
          <p:nvPr>
            <p:ph type="body" idx="1"/>
          </p:nvPr>
        </p:nvSpPr>
        <p:spPr>
          <a:noFill/>
          <a:ln/>
        </p:spPr>
        <p:txBody>
          <a:bodyPr/>
          <a:lstStyle/>
          <a:p>
            <a:pPr eaLnBrk="1" hangingPunct="1"/>
            <a:endParaRPr lang="zh-CN" altLang="en-US"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p:spPr>
        <p:txBody>
          <a:bodyPr/>
          <a:lstStyle/>
          <a:p>
            <a:fld id="{F22F2753-B2A7-48E1-96CF-E407878A3767}" type="datetime1">
              <a:rPr lang="zh-CN" altLang="en-US" smtClean="0"/>
              <a:pPr/>
              <a:t>2022/10/12</a:t>
            </a:fld>
            <a:endParaRPr lang="en-US" altLang="zh-CN"/>
          </a:p>
        </p:txBody>
      </p:sp>
      <p:sp>
        <p:nvSpPr>
          <p:cNvPr id="166915" name="Rectangle 7"/>
          <p:cNvSpPr>
            <a:spLocks noGrp="1" noChangeArrowheads="1"/>
          </p:cNvSpPr>
          <p:nvPr>
            <p:ph type="sldNum" sz="quarter" idx="5"/>
          </p:nvPr>
        </p:nvSpPr>
        <p:spPr>
          <a:noFill/>
        </p:spPr>
        <p:txBody>
          <a:bodyPr/>
          <a:lstStyle/>
          <a:p>
            <a:fld id="{8F1A0AAA-D7DD-4279-AC9D-D5FD36E1C22A}" type="slidenum">
              <a:rPr lang="zh-CN" altLang="en-US" smtClean="0"/>
              <a:pPr/>
              <a:t>71</a:t>
            </a:fld>
            <a:endParaRPr lang="en-US" altLang="zh-CN"/>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p:spPr>
        <p:txBody>
          <a:bodyPr/>
          <a:lstStyle/>
          <a:p>
            <a:fld id="{1732C13B-773B-45AB-A2BD-F1AF6C41470E}" type="datetime1">
              <a:rPr lang="zh-CN" altLang="en-US" smtClean="0"/>
              <a:pPr/>
              <a:t>2022/10/12</a:t>
            </a:fld>
            <a:endParaRPr lang="en-US" altLang="zh-CN"/>
          </a:p>
        </p:txBody>
      </p:sp>
      <p:sp>
        <p:nvSpPr>
          <p:cNvPr id="103427" name="Rectangle 7"/>
          <p:cNvSpPr>
            <a:spLocks noGrp="1" noChangeArrowheads="1"/>
          </p:cNvSpPr>
          <p:nvPr>
            <p:ph type="sldNum" sz="quarter" idx="5"/>
          </p:nvPr>
        </p:nvSpPr>
        <p:spPr>
          <a:noFill/>
        </p:spPr>
        <p:txBody>
          <a:bodyPr/>
          <a:lstStyle/>
          <a:p>
            <a:fld id="{755C0574-768E-4905-8F76-8F15DBA951CF}" type="slidenum">
              <a:rPr lang="zh-CN" altLang="en-US" smtClean="0"/>
              <a:pPr/>
              <a:t>9</a:t>
            </a:fld>
            <a:endParaRPr lang="en-US" altLang="zh-CN"/>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r>
              <a:rPr lang="zh-CN" altLang="en-US"/>
              <a:t>有向图和无向图</a:t>
            </a:r>
            <a:r>
              <a:rPr lang="en-US" altLang="zh-CN">
                <a:sym typeface="Wingdings" pitchFamily="2" charset="2"/>
              </a:rPr>
              <a:t>&lt;vi, vj&gt;</a:t>
            </a:r>
            <a:r>
              <a:rPr lang="zh-CN" altLang="en-US">
                <a:sym typeface="Wingdings" pitchFamily="2" charset="2"/>
              </a:rPr>
              <a:t>和（ </a:t>
            </a:r>
            <a:r>
              <a:rPr lang="en-US" altLang="zh-CN">
                <a:sym typeface="Wingdings" pitchFamily="2" charset="2"/>
              </a:rPr>
              <a:t>vi, vj</a:t>
            </a:r>
            <a:r>
              <a:rPr lang="zh-CN" altLang="en-US">
                <a:sym typeface="Wingdings" pitchFamily="2" charset="2"/>
              </a:rPr>
              <a:t> ）</a:t>
            </a:r>
            <a:endParaRPr lang="en-US" altLang="zh-CN">
              <a:sym typeface="Wingdings" pitchFamily="2" charset="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p:spPr>
        <p:txBody>
          <a:bodyPr/>
          <a:lstStyle/>
          <a:p>
            <a:fld id="{DB053CF9-792E-4ED9-A968-07BA3BAB4645}" type="datetime1">
              <a:rPr lang="zh-CN" altLang="en-US" smtClean="0"/>
              <a:pPr/>
              <a:t>2022/10/12</a:t>
            </a:fld>
            <a:endParaRPr lang="en-US" altLang="zh-CN"/>
          </a:p>
        </p:txBody>
      </p:sp>
      <p:sp>
        <p:nvSpPr>
          <p:cNvPr id="167939" name="Rectangle 7"/>
          <p:cNvSpPr>
            <a:spLocks noGrp="1" noChangeArrowheads="1"/>
          </p:cNvSpPr>
          <p:nvPr>
            <p:ph type="sldNum" sz="quarter" idx="5"/>
          </p:nvPr>
        </p:nvSpPr>
        <p:spPr>
          <a:noFill/>
        </p:spPr>
        <p:txBody>
          <a:bodyPr/>
          <a:lstStyle/>
          <a:p>
            <a:fld id="{3E287454-A7FC-4029-9CAE-3D833D6520F2}" type="slidenum">
              <a:rPr lang="zh-CN" altLang="en-US" smtClean="0"/>
              <a:pPr/>
              <a:t>72</a:t>
            </a:fld>
            <a:endParaRPr lang="en-US" altLang="zh-CN"/>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p:spPr>
        <p:txBody>
          <a:bodyPr/>
          <a:lstStyle/>
          <a:p>
            <a:fld id="{54FB79D9-B2A3-42C6-B6AB-81A0F2B4D659}" type="datetime1">
              <a:rPr lang="zh-CN" altLang="en-US" smtClean="0"/>
              <a:pPr/>
              <a:t>2022/10/12</a:t>
            </a:fld>
            <a:endParaRPr lang="en-US" altLang="zh-CN"/>
          </a:p>
        </p:txBody>
      </p:sp>
      <p:sp>
        <p:nvSpPr>
          <p:cNvPr id="168963" name="Rectangle 7"/>
          <p:cNvSpPr>
            <a:spLocks noGrp="1" noChangeArrowheads="1"/>
          </p:cNvSpPr>
          <p:nvPr>
            <p:ph type="sldNum" sz="quarter" idx="5"/>
          </p:nvPr>
        </p:nvSpPr>
        <p:spPr>
          <a:noFill/>
        </p:spPr>
        <p:txBody>
          <a:bodyPr/>
          <a:lstStyle/>
          <a:p>
            <a:fld id="{5A68626D-FE90-487D-BA6E-4E5529F4BE42}" type="slidenum">
              <a:rPr lang="zh-CN" altLang="en-US" smtClean="0"/>
              <a:pPr/>
              <a:t>73</a:t>
            </a:fld>
            <a:endParaRPr lang="en-US" altLang="zh-CN"/>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p:spPr>
        <p:txBody>
          <a:bodyPr/>
          <a:lstStyle/>
          <a:p>
            <a:fld id="{5159A48D-DD6F-4860-8BC9-377FBA14A7C4}" type="datetime1">
              <a:rPr lang="zh-CN" altLang="en-US" smtClean="0"/>
              <a:pPr/>
              <a:t>2022/10/12</a:t>
            </a:fld>
            <a:endParaRPr lang="en-US" altLang="zh-CN"/>
          </a:p>
        </p:txBody>
      </p:sp>
      <p:sp>
        <p:nvSpPr>
          <p:cNvPr id="169987" name="Rectangle 7"/>
          <p:cNvSpPr>
            <a:spLocks noGrp="1" noChangeArrowheads="1"/>
          </p:cNvSpPr>
          <p:nvPr>
            <p:ph type="sldNum" sz="quarter" idx="5"/>
          </p:nvPr>
        </p:nvSpPr>
        <p:spPr>
          <a:noFill/>
        </p:spPr>
        <p:txBody>
          <a:bodyPr/>
          <a:lstStyle/>
          <a:p>
            <a:fld id="{FF120D27-1D53-4E76-BDF1-6730D3AB9581}" type="slidenum">
              <a:rPr lang="zh-CN" altLang="en-US" smtClean="0"/>
              <a:pPr/>
              <a:t>74</a:t>
            </a:fld>
            <a:endParaRPr lang="en-US" altLang="zh-CN"/>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p:spPr>
        <p:txBody>
          <a:bodyPr/>
          <a:lstStyle/>
          <a:p>
            <a:fld id="{71219B5D-08BC-4CA5-9479-59877336A013}" type="datetime1">
              <a:rPr lang="zh-CN" altLang="en-US" smtClean="0"/>
              <a:pPr/>
              <a:t>2022/10/12</a:t>
            </a:fld>
            <a:endParaRPr lang="en-US" altLang="zh-CN"/>
          </a:p>
        </p:txBody>
      </p:sp>
      <p:sp>
        <p:nvSpPr>
          <p:cNvPr id="171011" name="Rectangle 7"/>
          <p:cNvSpPr>
            <a:spLocks noGrp="1" noChangeArrowheads="1"/>
          </p:cNvSpPr>
          <p:nvPr>
            <p:ph type="sldNum" sz="quarter" idx="5"/>
          </p:nvPr>
        </p:nvSpPr>
        <p:spPr>
          <a:noFill/>
        </p:spPr>
        <p:txBody>
          <a:bodyPr/>
          <a:lstStyle/>
          <a:p>
            <a:fld id="{E52F1116-1CA7-453B-88F5-CFD4AA3D7A66}" type="slidenum">
              <a:rPr lang="zh-CN" altLang="en-US" smtClean="0"/>
              <a:pPr/>
              <a:t>75</a:t>
            </a:fld>
            <a:endParaRPr lang="en-US" altLang="zh-CN"/>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dt" sz="quarter" idx="1"/>
          </p:nvPr>
        </p:nvSpPr>
        <p:spPr>
          <a:noFill/>
        </p:spPr>
        <p:txBody>
          <a:bodyPr/>
          <a:lstStyle/>
          <a:p>
            <a:fld id="{26A64BBD-20A6-4ED1-9DD1-5261F8650AC1}" type="datetime1">
              <a:rPr lang="zh-CN" altLang="en-US" smtClean="0"/>
              <a:pPr/>
              <a:t>2022/10/12</a:t>
            </a:fld>
            <a:endParaRPr lang="en-US" altLang="zh-CN"/>
          </a:p>
        </p:txBody>
      </p:sp>
      <p:sp>
        <p:nvSpPr>
          <p:cNvPr id="172035" name="Rectangle 7"/>
          <p:cNvSpPr>
            <a:spLocks noGrp="1" noChangeArrowheads="1"/>
          </p:cNvSpPr>
          <p:nvPr>
            <p:ph type="sldNum" sz="quarter" idx="5"/>
          </p:nvPr>
        </p:nvSpPr>
        <p:spPr>
          <a:noFill/>
        </p:spPr>
        <p:txBody>
          <a:bodyPr/>
          <a:lstStyle/>
          <a:p>
            <a:fld id="{AC7CD9E8-0DAF-426D-83F3-8E7A759D43D1}" type="slidenum">
              <a:rPr lang="zh-CN" altLang="en-US" smtClean="0"/>
              <a:pPr/>
              <a:t>76</a:t>
            </a:fld>
            <a:endParaRPr lang="en-US" altLang="zh-CN"/>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dt" sz="quarter" idx="1"/>
          </p:nvPr>
        </p:nvSpPr>
        <p:spPr>
          <a:noFill/>
        </p:spPr>
        <p:txBody>
          <a:bodyPr/>
          <a:lstStyle/>
          <a:p>
            <a:fld id="{E08E85A3-10F5-4817-9022-E1F57F6ED1F2}" type="datetime1">
              <a:rPr lang="zh-CN" altLang="en-US" smtClean="0"/>
              <a:pPr/>
              <a:t>2022/10/12</a:t>
            </a:fld>
            <a:endParaRPr lang="en-US" altLang="zh-CN"/>
          </a:p>
        </p:txBody>
      </p:sp>
      <p:sp>
        <p:nvSpPr>
          <p:cNvPr id="173059" name="Rectangle 7"/>
          <p:cNvSpPr>
            <a:spLocks noGrp="1" noChangeArrowheads="1"/>
          </p:cNvSpPr>
          <p:nvPr>
            <p:ph type="sldNum" sz="quarter" idx="5"/>
          </p:nvPr>
        </p:nvSpPr>
        <p:spPr>
          <a:noFill/>
        </p:spPr>
        <p:txBody>
          <a:bodyPr/>
          <a:lstStyle/>
          <a:p>
            <a:fld id="{C0A5B2CD-9323-4C01-968F-6CECDB363ABD}" type="slidenum">
              <a:rPr lang="zh-CN" altLang="en-US" smtClean="0"/>
              <a:pPr/>
              <a:t>77</a:t>
            </a:fld>
            <a:endParaRPr lang="en-US" altLang="zh-CN"/>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type="dt" sz="quarter" idx="1"/>
          </p:nvPr>
        </p:nvSpPr>
        <p:spPr>
          <a:noFill/>
        </p:spPr>
        <p:txBody>
          <a:bodyPr/>
          <a:lstStyle/>
          <a:p>
            <a:fld id="{864821D4-787B-4CD5-8045-50A4862FB4CD}" type="datetime1">
              <a:rPr lang="zh-CN" altLang="en-US" smtClean="0"/>
              <a:pPr/>
              <a:t>2022/10/12</a:t>
            </a:fld>
            <a:endParaRPr lang="en-US" altLang="zh-CN"/>
          </a:p>
        </p:txBody>
      </p:sp>
      <p:sp>
        <p:nvSpPr>
          <p:cNvPr id="174083" name="Rectangle 7"/>
          <p:cNvSpPr>
            <a:spLocks noGrp="1" noChangeArrowheads="1"/>
          </p:cNvSpPr>
          <p:nvPr>
            <p:ph type="sldNum" sz="quarter" idx="5"/>
          </p:nvPr>
        </p:nvSpPr>
        <p:spPr>
          <a:noFill/>
        </p:spPr>
        <p:txBody>
          <a:bodyPr/>
          <a:lstStyle/>
          <a:p>
            <a:fld id="{9E60EFF5-AF6B-42C3-9918-02AE4A477E44}" type="slidenum">
              <a:rPr lang="zh-CN" altLang="en-US" smtClean="0"/>
              <a:pPr/>
              <a:t>78</a:t>
            </a:fld>
            <a:endParaRPr lang="en-US" altLang="zh-CN"/>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p:spPr>
        <p:txBody>
          <a:bodyPr/>
          <a:lstStyle/>
          <a:p>
            <a:fld id="{CEF4A883-30B1-46BF-BE96-01D2E9E2DE8C}" type="datetime1">
              <a:rPr lang="zh-CN" altLang="en-US" smtClean="0"/>
              <a:pPr/>
              <a:t>2022/10/12</a:t>
            </a:fld>
            <a:endParaRPr lang="en-US" altLang="zh-CN"/>
          </a:p>
        </p:txBody>
      </p:sp>
      <p:sp>
        <p:nvSpPr>
          <p:cNvPr id="175107" name="Rectangle 7"/>
          <p:cNvSpPr>
            <a:spLocks noGrp="1" noChangeArrowheads="1"/>
          </p:cNvSpPr>
          <p:nvPr>
            <p:ph type="sldNum" sz="quarter" idx="5"/>
          </p:nvPr>
        </p:nvSpPr>
        <p:spPr>
          <a:noFill/>
        </p:spPr>
        <p:txBody>
          <a:bodyPr/>
          <a:lstStyle/>
          <a:p>
            <a:fld id="{2D679793-0509-4E49-8A2A-E44F05FE551B}" type="slidenum">
              <a:rPr lang="zh-CN" altLang="en-US" smtClean="0"/>
              <a:pPr/>
              <a:t>79</a:t>
            </a:fld>
            <a:endParaRPr lang="en-US" altLang="zh-CN"/>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p:spPr>
        <p:txBody>
          <a:bodyPr/>
          <a:lstStyle/>
          <a:p>
            <a:fld id="{38F45AA3-79C3-4D4F-ABA3-C210D258CBB1}" type="datetime1">
              <a:rPr lang="zh-CN" altLang="en-US" smtClean="0"/>
              <a:pPr/>
              <a:t>2022/10/12</a:t>
            </a:fld>
            <a:endParaRPr lang="en-US" altLang="zh-CN"/>
          </a:p>
        </p:txBody>
      </p:sp>
      <p:sp>
        <p:nvSpPr>
          <p:cNvPr id="176131" name="Rectangle 7"/>
          <p:cNvSpPr>
            <a:spLocks noGrp="1" noChangeArrowheads="1"/>
          </p:cNvSpPr>
          <p:nvPr>
            <p:ph type="sldNum" sz="quarter" idx="5"/>
          </p:nvPr>
        </p:nvSpPr>
        <p:spPr>
          <a:noFill/>
        </p:spPr>
        <p:txBody>
          <a:bodyPr/>
          <a:lstStyle/>
          <a:p>
            <a:fld id="{29F00470-5197-4664-A2C2-47EE6E85C491}" type="slidenum">
              <a:rPr lang="zh-CN" altLang="en-US" smtClean="0"/>
              <a:pPr/>
              <a:t>80</a:t>
            </a:fld>
            <a:endParaRPr lang="en-US" altLang="zh-CN"/>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noFill/>
          <a:ln/>
        </p:spPr>
        <p:txBody>
          <a:bodyPr/>
          <a:lstStyle/>
          <a:p>
            <a:pPr eaLnBrk="1" hangingPunct="1"/>
            <a:r>
              <a:rPr lang="zh-CN" altLang="en-US">
                <a:solidFill>
                  <a:srgbClr val="003399"/>
                </a:solidFill>
              </a:rPr>
              <a:t>注意：说明如果</a:t>
            </a:r>
            <a:r>
              <a:rPr lang="en-US" altLang="zh-CN" b="1">
                <a:solidFill>
                  <a:srgbClr val="003399"/>
                </a:solidFill>
              </a:rPr>
              <a:t>-3</a:t>
            </a:r>
            <a:r>
              <a:rPr lang="zh-CN" altLang="en-US" b="1">
                <a:solidFill>
                  <a:srgbClr val="003399"/>
                </a:solidFill>
              </a:rPr>
              <a:t>平方</a:t>
            </a:r>
            <a:r>
              <a:rPr lang="zh-CN" altLang="en-US">
                <a:solidFill>
                  <a:srgbClr val="003399"/>
                </a:solidFill>
              </a:rPr>
              <a:t>或</a:t>
            </a:r>
            <a:r>
              <a:rPr lang="en-US" altLang="zh-CN">
                <a:solidFill>
                  <a:srgbClr val="003399"/>
                </a:solidFill>
              </a:rPr>
              <a:t>+3</a:t>
            </a:r>
            <a:r>
              <a:rPr lang="zh-CN" altLang="en-US">
                <a:solidFill>
                  <a:srgbClr val="003399"/>
                </a:solidFill>
              </a:rPr>
              <a:t>平方如何处理，应该把哈希表看成</a:t>
            </a:r>
            <a:r>
              <a:rPr lang="zh-CN" altLang="en-US" b="1">
                <a:solidFill>
                  <a:srgbClr val="003399"/>
                </a:solidFill>
              </a:rPr>
              <a:t>循环队列</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p:spPr>
        <p:txBody>
          <a:bodyPr/>
          <a:lstStyle/>
          <a:p>
            <a:fld id="{4608B86B-68D4-4D11-AF92-E664D9983D32}" type="datetime1">
              <a:rPr lang="zh-CN" altLang="en-US" smtClean="0"/>
              <a:pPr/>
              <a:t>2022/10/12</a:t>
            </a:fld>
            <a:endParaRPr lang="en-US" altLang="zh-CN"/>
          </a:p>
        </p:txBody>
      </p:sp>
      <p:sp>
        <p:nvSpPr>
          <p:cNvPr id="177155" name="Rectangle 7"/>
          <p:cNvSpPr>
            <a:spLocks noGrp="1" noChangeArrowheads="1"/>
          </p:cNvSpPr>
          <p:nvPr>
            <p:ph type="sldNum" sz="quarter" idx="5"/>
          </p:nvPr>
        </p:nvSpPr>
        <p:spPr>
          <a:noFill/>
        </p:spPr>
        <p:txBody>
          <a:bodyPr/>
          <a:lstStyle/>
          <a:p>
            <a:fld id="{2A1CF690-0EC5-4AC8-B5CF-2C19BBE4CFD9}" type="slidenum">
              <a:rPr lang="zh-CN" altLang="en-US" smtClean="0"/>
              <a:pPr/>
              <a:t>81</a:t>
            </a:fld>
            <a:endParaRPr lang="en-US" altLang="zh-CN"/>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p:spPr>
        <p:txBody>
          <a:bodyPr/>
          <a:lstStyle/>
          <a:p>
            <a:fld id="{52748937-EFD7-477F-A5C0-617FAE9AC56E}" type="datetime1">
              <a:rPr lang="zh-CN" altLang="en-US" smtClean="0"/>
              <a:pPr/>
              <a:t>2022/10/12</a:t>
            </a:fld>
            <a:endParaRPr lang="en-US" altLang="zh-CN"/>
          </a:p>
        </p:txBody>
      </p:sp>
      <p:sp>
        <p:nvSpPr>
          <p:cNvPr id="104451" name="Rectangle 7"/>
          <p:cNvSpPr>
            <a:spLocks noGrp="1" noChangeArrowheads="1"/>
          </p:cNvSpPr>
          <p:nvPr>
            <p:ph type="sldNum" sz="quarter" idx="5"/>
          </p:nvPr>
        </p:nvSpPr>
        <p:spPr>
          <a:noFill/>
        </p:spPr>
        <p:txBody>
          <a:bodyPr/>
          <a:lstStyle/>
          <a:p>
            <a:fld id="{23A1140B-42B3-4224-ACCD-7F3652EC22AF}" type="slidenum">
              <a:rPr lang="zh-CN" altLang="en-US" smtClean="0"/>
              <a:pPr/>
              <a:t>10</a:t>
            </a:fld>
            <a:endParaRPr lang="en-US" altLang="zh-CN"/>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pPr eaLnBrk="1" hangingPunct="1"/>
            <a:r>
              <a:rPr lang="zh-CN" altLang="en-US"/>
              <a:t>有向图和无向图</a:t>
            </a:r>
            <a:r>
              <a:rPr lang="en-US" altLang="zh-CN">
                <a:sym typeface="Wingdings" pitchFamily="2" charset="2"/>
              </a:rPr>
              <a:t>&lt;vi, vj&gt;</a:t>
            </a:r>
            <a:r>
              <a:rPr lang="zh-CN" altLang="en-US">
                <a:sym typeface="Wingdings" pitchFamily="2" charset="2"/>
              </a:rPr>
              <a:t>和（ </a:t>
            </a:r>
            <a:r>
              <a:rPr lang="en-US" altLang="zh-CN">
                <a:sym typeface="Wingdings" pitchFamily="2" charset="2"/>
              </a:rPr>
              <a:t>vi, vj</a:t>
            </a:r>
            <a:r>
              <a:rPr lang="zh-CN" altLang="en-US">
                <a:sym typeface="Wingdings" pitchFamily="2" charset="2"/>
              </a:rPr>
              <a:t> ）</a:t>
            </a:r>
            <a:endParaRPr lang="en-US" altLang="zh-CN">
              <a:sym typeface="Wingdings" pitchFamily="2" charset="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p:spPr>
        <p:txBody>
          <a:bodyPr/>
          <a:lstStyle/>
          <a:p>
            <a:fld id="{5733B29A-7B38-452E-AEBC-0EC949CECCDE}" type="datetime1">
              <a:rPr lang="zh-CN" altLang="en-US" smtClean="0"/>
              <a:pPr/>
              <a:t>2022/10/12</a:t>
            </a:fld>
            <a:endParaRPr lang="en-US" altLang="zh-CN"/>
          </a:p>
        </p:txBody>
      </p:sp>
      <p:sp>
        <p:nvSpPr>
          <p:cNvPr id="178179" name="Rectangle 7"/>
          <p:cNvSpPr>
            <a:spLocks noGrp="1" noChangeArrowheads="1"/>
          </p:cNvSpPr>
          <p:nvPr>
            <p:ph type="sldNum" sz="quarter" idx="5"/>
          </p:nvPr>
        </p:nvSpPr>
        <p:spPr>
          <a:noFill/>
        </p:spPr>
        <p:txBody>
          <a:bodyPr/>
          <a:lstStyle/>
          <a:p>
            <a:fld id="{2D8C435A-9FE0-413F-B24B-72BB7A810D7B}" type="slidenum">
              <a:rPr lang="zh-CN" altLang="en-US" smtClean="0"/>
              <a:pPr/>
              <a:t>82</a:t>
            </a:fld>
            <a:endParaRPr lang="en-US" altLang="zh-CN"/>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dt" sz="quarter" idx="1"/>
          </p:nvPr>
        </p:nvSpPr>
        <p:spPr>
          <a:noFill/>
        </p:spPr>
        <p:txBody>
          <a:bodyPr/>
          <a:lstStyle/>
          <a:p>
            <a:fld id="{43F546A6-F2ED-4A88-973C-866F83040A99}" type="datetime1">
              <a:rPr lang="zh-CN" altLang="en-US" smtClean="0"/>
              <a:pPr/>
              <a:t>2022/10/12</a:t>
            </a:fld>
            <a:endParaRPr lang="en-US" altLang="zh-CN"/>
          </a:p>
        </p:txBody>
      </p:sp>
      <p:sp>
        <p:nvSpPr>
          <p:cNvPr id="179203" name="Rectangle 7"/>
          <p:cNvSpPr>
            <a:spLocks noGrp="1" noChangeArrowheads="1"/>
          </p:cNvSpPr>
          <p:nvPr>
            <p:ph type="sldNum" sz="quarter" idx="5"/>
          </p:nvPr>
        </p:nvSpPr>
        <p:spPr>
          <a:noFill/>
        </p:spPr>
        <p:txBody>
          <a:bodyPr/>
          <a:lstStyle/>
          <a:p>
            <a:fld id="{F12A2AF7-34F9-4551-8C3E-5CF5C7B0B96B}" type="slidenum">
              <a:rPr lang="zh-CN" altLang="en-US" smtClean="0"/>
              <a:pPr/>
              <a:t>83</a:t>
            </a:fld>
            <a:endParaRPr lang="en-US" altLang="zh-CN"/>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dt" sz="quarter" idx="1"/>
          </p:nvPr>
        </p:nvSpPr>
        <p:spPr>
          <a:noFill/>
        </p:spPr>
        <p:txBody>
          <a:bodyPr/>
          <a:lstStyle/>
          <a:p>
            <a:fld id="{CC0C93D8-C528-4A6D-9B23-F06E669541DE}" type="datetime1">
              <a:rPr lang="zh-CN" altLang="en-US" smtClean="0"/>
              <a:pPr/>
              <a:t>2022/10/12</a:t>
            </a:fld>
            <a:endParaRPr lang="en-US" altLang="zh-CN"/>
          </a:p>
        </p:txBody>
      </p:sp>
      <p:sp>
        <p:nvSpPr>
          <p:cNvPr id="180227" name="Rectangle 7"/>
          <p:cNvSpPr>
            <a:spLocks noGrp="1" noChangeArrowheads="1"/>
          </p:cNvSpPr>
          <p:nvPr>
            <p:ph type="sldNum" sz="quarter" idx="5"/>
          </p:nvPr>
        </p:nvSpPr>
        <p:spPr>
          <a:noFill/>
        </p:spPr>
        <p:txBody>
          <a:bodyPr/>
          <a:lstStyle/>
          <a:p>
            <a:fld id="{7B0CAF94-92B9-424A-8B3B-9DB0BDC4B468}" type="slidenum">
              <a:rPr lang="zh-CN" altLang="en-US" smtClean="0"/>
              <a:pPr/>
              <a:t>84</a:t>
            </a:fld>
            <a:endParaRPr lang="en-US" altLang="zh-CN"/>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dt" sz="quarter" idx="1"/>
          </p:nvPr>
        </p:nvSpPr>
        <p:spPr>
          <a:noFill/>
        </p:spPr>
        <p:txBody>
          <a:bodyPr/>
          <a:lstStyle/>
          <a:p>
            <a:fld id="{51785D73-712A-4CA1-A806-33BC4560615B}" type="datetime1">
              <a:rPr lang="zh-CN" altLang="en-US" smtClean="0"/>
              <a:pPr/>
              <a:t>2022/10/12</a:t>
            </a:fld>
            <a:endParaRPr lang="en-US" altLang="zh-CN"/>
          </a:p>
        </p:txBody>
      </p:sp>
      <p:sp>
        <p:nvSpPr>
          <p:cNvPr id="181251" name="Rectangle 7"/>
          <p:cNvSpPr>
            <a:spLocks noGrp="1" noChangeArrowheads="1"/>
          </p:cNvSpPr>
          <p:nvPr>
            <p:ph type="sldNum" sz="quarter" idx="5"/>
          </p:nvPr>
        </p:nvSpPr>
        <p:spPr>
          <a:noFill/>
        </p:spPr>
        <p:txBody>
          <a:bodyPr/>
          <a:lstStyle/>
          <a:p>
            <a:fld id="{4A865162-4B9E-4D3A-AB36-28F9EBD91A91}" type="slidenum">
              <a:rPr lang="zh-CN" altLang="en-US" smtClean="0"/>
              <a:pPr/>
              <a:t>85</a:t>
            </a:fld>
            <a:endParaRPr lang="en-US" altLang="zh-CN"/>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dt" sz="quarter" idx="1"/>
          </p:nvPr>
        </p:nvSpPr>
        <p:spPr>
          <a:noFill/>
        </p:spPr>
        <p:txBody>
          <a:bodyPr/>
          <a:lstStyle/>
          <a:p>
            <a:fld id="{491C8E82-0783-4920-B612-7BE7721572E0}" type="datetime1">
              <a:rPr lang="zh-CN" altLang="en-US" smtClean="0"/>
              <a:pPr/>
              <a:t>2022/10/12</a:t>
            </a:fld>
            <a:endParaRPr lang="en-US" altLang="zh-CN"/>
          </a:p>
        </p:txBody>
      </p:sp>
      <p:sp>
        <p:nvSpPr>
          <p:cNvPr id="182275" name="Rectangle 7"/>
          <p:cNvSpPr>
            <a:spLocks noGrp="1" noChangeArrowheads="1"/>
          </p:cNvSpPr>
          <p:nvPr>
            <p:ph type="sldNum" sz="quarter" idx="5"/>
          </p:nvPr>
        </p:nvSpPr>
        <p:spPr>
          <a:noFill/>
        </p:spPr>
        <p:txBody>
          <a:bodyPr/>
          <a:lstStyle/>
          <a:p>
            <a:fld id="{3BEE5D45-6A69-46CC-9036-26A2BD5F6240}" type="slidenum">
              <a:rPr lang="zh-CN" altLang="en-US" smtClean="0"/>
              <a:pPr/>
              <a:t>86</a:t>
            </a:fld>
            <a:endParaRPr lang="en-US" altLang="zh-CN"/>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dt" sz="quarter" idx="1"/>
          </p:nvPr>
        </p:nvSpPr>
        <p:spPr>
          <a:noFill/>
        </p:spPr>
        <p:txBody>
          <a:bodyPr/>
          <a:lstStyle/>
          <a:p>
            <a:fld id="{BFA5B66A-C2EC-45BC-975D-A66C71ED3FCD}" type="datetime1">
              <a:rPr lang="zh-CN" altLang="en-US" smtClean="0"/>
              <a:pPr/>
              <a:t>2022/10/12</a:t>
            </a:fld>
            <a:endParaRPr lang="en-US" altLang="zh-CN"/>
          </a:p>
        </p:txBody>
      </p:sp>
      <p:sp>
        <p:nvSpPr>
          <p:cNvPr id="183299" name="Rectangle 7"/>
          <p:cNvSpPr>
            <a:spLocks noGrp="1" noChangeArrowheads="1"/>
          </p:cNvSpPr>
          <p:nvPr>
            <p:ph type="sldNum" sz="quarter" idx="5"/>
          </p:nvPr>
        </p:nvSpPr>
        <p:spPr>
          <a:noFill/>
        </p:spPr>
        <p:txBody>
          <a:bodyPr/>
          <a:lstStyle/>
          <a:p>
            <a:fld id="{400F2647-C1E8-4661-BF34-B55B9AA01FDC}" type="slidenum">
              <a:rPr lang="zh-CN" altLang="en-US" smtClean="0"/>
              <a:pPr/>
              <a:t>87</a:t>
            </a:fld>
            <a:endParaRPr lang="en-US" altLang="zh-CN"/>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p:spPr>
        <p:txBody>
          <a:bodyPr/>
          <a:lstStyle/>
          <a:p>
            <a:fld id="{69EFE2CD-D0CB-4072-9247-40B7DAF1329A}" type="datetime1">
              <a:rPr lang="zh-CN" altLang="en-US" smtClean="0"/>
              <a:pPr/>
              <a:t>2022/10/12</a:t>
            </a:fld>
            <a:endParaRPr lang="en-US" altLang="zh-CN"/>
          </a:p>
        </p:txBody>
      </p:sp>
      <p:sp>
        <p:nvSpPr>
          <p:cNvPr id="184323" name="Rectangle 7"/>
          <p:cNvSpPr>
            <a:spLocks noGrp="1" noChangeArrowheads="1"/>
          </p:cNvSpPr>
          <p:nvPr>
            <p:ph type="sldNum" sz="quarter" idx="5"/>
          </p:nvPr>
        </p:nvSpPr>
        <p:spPr>
          <a:noFill/>
        </p:spPr>
        <p:txBody>
          <a:bodyPr/>
          <a:lstStyle/>
          <a:p>
            <a:fld id="{EC7F030C-6E88-4A63-8FEF-980B9342A631}" type="slidenum">
              <a:rPr lang="zh-CN" altLang="en-US" smtClean="0"/>
              <a:pPr/>
              <a:t>88</a:t>
            </a:fld>
            <a:endParaRPr lang="en-US" altLang="zh-CN"/>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p:spPr>
        <p:txBody>
          <a:bodyPr/>
          <a:lstStyle/>
          <a:p>
            <a:fld id="{C71D2869-5A12-4E2F-8054-7074D6D6A03B}" type="datetime1">
              <a:rPr lang="zh-CN" altLang="en-US" smtClean="0"/>
              <a:pPr/>
              <a:t>2022/10/12</a:t>
            </a:fld>
            <a:endParaRPr lang="en-US" altLang="zh-CN"/>
          </a:p>
        </p:txBody>
      </p:sp>
      <p:sp>
        <p:nvSpPr>
          <p:cNvPr id="105475" name="Rectangle 7"/>
          <p:cNvSpPr>
            <a:spLocks noGrp="1" noChangeArrowheads="1"/>
          </p:cNvSpPr>
          <p:nvPr>
            <p:ph type="sldNum" sz="quarter" idx="5"/>
          </p:nvPr>
        </p:nvSpPr>
        <p:spPr>
          <a:noFill/>
        </p:spPr>
        <p:txBody>
          <a:bodyPr/>
          <a:lstStyle/>
          <a:p>
            <a:fld id="{03EB3551-2BD9-46D4-A4C4-C1CC8978E348}" type="slidenum">
              <a:rPr lang="zh-CN" altLang="en-US" smtClean="0"/>
              <a:pPr/>
              <a:t>11</a:t>
            </a:fld>
            <a:endParaRPr lang="en-US" altLang="zh-CN"/>
          </a:p>
        </p:txBody>
      </p:sp>
      <p:sp>
        <p:nvSpPr>
          <p:cNvPr id="105476" name="Rectangle 2"/>
          <p:cNvSpPr>
            <a:spLocks noGrp="1" noRot="1" noChangeAspect="1" noChangeArrowheads="1" noTextEdit="1"/>
          </p:cNvSpPr>
          <p:nvPr>
            <p:ph type="sldImg"/>
          </p:nvPr>
        </p:nvSpPr>
        <p:spPr>
          <a:ln/>
        </p:spPr>
      </p:sp>
      <p:sp>
        <p:nvSpPr>
          <p:cNvPr id="105477" name="Rectangle 3"/>
          <p:cNvSpPr>
            <a:spLocks noGrp="1" noChangeArrowheads="1"/>
          </p:cNvSpPr>
          <p:nvPr>
            <p:ph type="body" idx="1"/>
          </p:nvPr>
        </p:nvSpPr>
        <p:spPr>
          <a:noFill/>
          <a:ln/>
        </p:spPr>
        <p:txBody>
          <a:bodyPr/>
          <a:lstStyle/>
          <a:p>
            <a:pPr eaLnBrk="1" hangingPunct="1"/>
            <a:r>
              <a:rPr lang="zh-CN" altLang="en-US"/>
              <a:t>有向图和无向图</a:t>
            </a:r>
            <a:r>
              <a:rPr lang="en-US" altLang="zh-CN">
                <a:sym typeface="Wingdings" pitchFamily="2" charset="2"/>
              </a:rPr>
              <a:t>&lt;vi, vj&gt;</a:t>
            </a:r>
            <a:r>
              <a:rPr lang="zh-CN" altLang="en-US">
                <a:sym typeface="Wingdings" pitchFamily="2" charset="2"/>
              </a:rPr>
              <a:t>和（ </a:t>
            </a:r>
            <a:r>
              <a:rPr lang="en-US" altLang="zh-CN">
                <a:sym typeface="Wingdings" pitchFamily="2" charset="2"/>
              </a:rPr>
              <a:t>vi, vj</a:t>
            </a:r>
            <a:r>
              <a:rPr lang="zh-CN" altLang="en-US">
                <a:sym typeface="Wingdings" pitchFamily="2" charset="2"/>
              </a:rPr>
              <a:t> ）</a:t>
            </a:r>
            <a:endParaRPr lang="en-US" altLang="zh-CN">
              <a:sym typeface="Wingdings" pitchFamily="2" charset="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AutoShape 32"/>
          <p:cNvSpPr>
            <a:spLocks noChangeArrowheads="1"/>
          </p:cNvSpPr>
          <p:nvPr userDrawn="1"/>
        </p:nvSpPr>
        <p:spPr bwMode="gray">
          <a:xfrm>
            <a:off x="914400" y="2668588"/>
            <a:ext cx="7543800" cy="914400"/>
          </a:xfrm>
          <a:prstGeom prst="roundRect">
            <a:avLst>
              <a:gd name="adj" fmla="val 16667"/>
            </a:avLst>
          </a:prstGeom>
          <a:gradFill rotWithShape="0">
            <a:gsLst>
              <a:gs pos="0">
                <a:srgbClr val="5952AE"/>
              </a:gs>
              <a:gs pos="50000">
                <a:srgbClr val="171B73"/>
              </a:gs>
              <a:gs pos="100000">
                <a:srgbClr val="5952AE"/>
              </a:gs>
            </a:gsLst>
            <a:lin ang="0" scaled="1"/>
          </a:gradFill>
          <a:ln w="76200">
            <a:solidFill>
              <a:schemeClr val="bg1"/>
            </a:solidFill>
            <a:round/>
            <a:headEnd/>
            <a:tailEnd/>
          </a:ln>
          <a:effectLst/>
        </p:spPr>
        <p:txBody>
          <a:bodyPr wrap="none" anchor="ctr"/>
          <a:lstStyle/>
          <a:p>
            <a:pPr algn="ctr" latinLnBrk="1">
              <a:lnSpc>
                <a:spcPct val="100000"/>
              </a:lnSpc>
              <a:spcBef>
                <a:spcPct val="0"/>
              </a:spcBef>
              <a:buClrTx/>
              <a:buSzTx/>
              <a:buFontTx/>
              <a:buNone/>
              <a:defRPr/>
            </a:pPr>
            <a:endParaRPr lang="ko-KR" altLang="en-US" sz="4000" b="1">
              <a:solidFill>
                <a:schemeClr val="bg1"/>
              </a:solidFill>
              <a:latin typeface="Verdana" pitchFamily="34" charset="0"/>
              <a:ea typeface="Gulim" pitchFamily="34" charset="-127"/>
            </a:endParaRPr>
          </a:p>
        </p:txBody>
      </p:sp>
      <p:pic>
        <p:nvPicPr>
          <p:cNvPr id="4" name="Picture 4"/>
          <p:cNvPicPr>
            <a:picLocks noChangeAspect="1" noChangeArrowheads="1"/>
          </p:cNvPicPr>
          <p:nvPr userDrawn="1"/>
        </p:nvPicPr>
        <p:blipFill>
          <a:blip r:embed="rId3" cstate="print"/>
          <a:srcRect l="37396" r="37396" b="14838"/>
          <a:stretch>
            <a:fillRect/>
          </a:stretch>
        </p:blipFill>
        <p:spPr bwMode="auto">
          <a:xfrm>
            <a:off x="3419475" y="6165850"/>
            <a:ext cx="2305050" cy="701675"/>
          </a:xfrm>
          <a:prstGeom prst="rect">
            <a:avLst/>
          </a:prstGeom>
          <a:noFill/>
          <a:ln w="9525">
            <a:noFill/>
            <a:miter lim="800000"/>
            <a:headEnd/>
            <a:tailEnd/>
          </a:ln>
        </p:spPr>
      </p:pic>
      <p:sp>
        <p:nvSpPr>
          <p:cNvPr id="3105" name="Rectangle 33"/>
          <p:cNvSpPr>
            <a:spLocks noGrp="1" noChangeArrowheads="1"/>
          </p:cNvSpPr>
          <p:nvPr>
            <p:ph type="ctrTitle" sz="quarter"/>
          </p:nvPr>
        </p:nvSpPr>
        <p:spPr bwMode="gray">
          <a:xfrm>
            <a:off x="914400" y="2635250"/>
            <a:ext cx="7543800" cy="914400"/>
          </a:xfrm>
        </p:spPr>
        <p:txBody>
          <a:bodyPr/>
          <a:lstStyle>
            <a:lvl1pPr>
              <a:defRPr sz="3600"/>
            </a:lvl1pPr>
          </a:lstStyle>
          <a:p>
            <a:r>
              <a:rPr lang="en-US" altLang="ko-KR"/>
              <a:t>PowerPoint Template </a:t>
            </a:r>
            <a:endParaRPr lang="ko-KR" altLang="en-US"/>
          </a:p>
        </p:txBody>
      </p:sp>
      <p:sp>
        <p:nvSpPr>
          <p:cNvPr id="5" name="Rectangle 4"/>
          <p:cNvSpPr>
            <a:spLocks noGrp="1" noChangeArrowheads="1"/>
          </p:cNvSpPr>
          <p:nvPr>
            <p:ph type="dt" sz="half" idx="10"/>
          </p:nvPr>
        </p:nvSpPr>
        <p:spPr bwMode="gray">
          <a:xfrm>
            <a:off x="228600" y="6553200"/>
            <a:ext cx="2133600" cy="168275"/>
          </a:xfrm>
        </p:spPr>
        <p:txBody>
          <a:bodyPr/>
          <a:lstStyle>
            <a:lvl1pPr algn="l">
              <a:defRPr>
                <a:solidFill>
                  <a:srgbClr val="010103"/>
                </a:solidFill>
                <a:effectLst/>
                <a:latin typeface="+mn-lt"/>
              </a:defRPr>
            </a:lvl1pPr>
          </a:lstStyle>
          <a:p>
            <a:pPr>
              <a:defRPr/>
            </a:pPr>
            <a:fld id="{B648F4CB-D0AE-4FFC-B476-3866246FA844}" type="datetime1">
              <a:rPr lang="zh-CN" altLang="en-US"/>
              <a:pPr>
                <a:defRPr/>
              </a:pPr>
              <a:t>2022/10/12</a:t>
            </a:fld>
            <a:endParaRPr lang="en-US" altLang="zh-CN"/>
          </a:p>
        </p:txBody>
      </p:sp>
      <p:sp>
        <p:nvSpPr>
          <p:cNvPr id="6" name="Rectangle 5"/>
          <p:cNvSpPr>
            <a:spLocks noGrp="1" noChangeArrowheads="1"/>
          </p:cNvSpPr>
          <p:nvPr>
            <p:ph type="ftr" sz="quarter" idx="11"/>
          </p:nvPr>
        </p:nvSpPr>
        <p:spPr bwMode="gray">
          <a:xfrm>
            <a:off x="3733800" y="6556375"/>
            <a:ext cx="2297113" cy="209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bwMode="gray">
          <a:xfrm>
            <a:off x="6553200" y="6553200"/>
            <a:ext cx="2133600" cy="219075"/>
          </a:xfrm>
        </p:spPr>
        <p:txBody>
          <a:bodyPr/>
          <a:lstStyle>
            <a:lvl1pPr algn="r">
              <a:defRPr>
                <a:solidFill>
                  <a:srgbClr val="010103"/>
                </a:solidFill>
                <a:effectLst/>
                <a:latin typeface="Arial" pitchFamily="34" charset="0"/>
              </a:defRPr>
            </a:lvl1pPr>
          </a:lstStyle>
          <a:p>
            <a:pPr>
              <a:defRPr/>
            </a:pPr>
            <a:fld id="{04EC565B-9A86-4157-9D6A-556F63A916A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526F98F8-DF65-4F17-8E41-8AD82E5EA34A}"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fld id="{D704B97A-4C12-427A-B6D0-364AB0ECA43E}" type="datetime1">
              <a:rPr lang="zh-CN" altLang="en-US"/>
              <a:pPr>
                <a:defRPr/>
              </a:pPr>
              <a:t>2022/10/12</a:t>
            </a:fld>
            <a:r>
              <a:rPr lang="en-US" altLang="zh-CN"/>
              <a:t>http://cstcsjjg.hrbeu.edu.cn/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304800"/>
            <a:ext cx="2152650" cy="6007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304800"/>
            <a:ext cx="6305550" cy="6007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C88237DE-581B-4961-A54E-1A66B3ABBA1F}"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fld id="{5DC0B085-3884-474B-B113-067910411079}" type="datetime1">
              <a:rPr lang="zh-CN" altLang="en-US"/>
              <a:pPr>
                <a:defRPr/>
              </a:pPr>
              <a:t>2022/10/12</a:t>
            </a:fld>
            <a:r>
              <a:rPr lang="en-US" altLang="zh-CN"/>
              <a:t>http://cstcsjjg.hrbeu.edu.cn/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30300"/>
            <a:ext cx="42291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130300"/>
            <a:ext cx="4229100"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4332D8C5-248C-4313-A688-91DCB27B10DF}"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fld id="{A42F2208-C356-4B1E-858B-0F115A7C7683}" type="datetime1">
              <a:rPr lang="zh-CN" altLang="en-US"/>
              <a:pPr>
                <a:defRPr/>
              </a:pPr>
              <a:t>2022/10/12</a:t>
            </a:fld>
            <a:r>
              <a:rPr lang="en-US" altLang="zh-CN"/>
              <a:t>http://cstcsjjg.hrbeu.edu.cn/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0D6C4E88-F178-476C-B404-D68BE5F17FE7}"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fld id="{A69188A3-6A52-4750-A7D5-B91D727D1283}" type="datetime1">
              <a:rPr lang="zh-CN" altLang="en-US"/>
              <a:pPr>
                <a:defRPr/>
              </a:pPr>
              <a:t>2022/10/12</a:t>
            </a:fld>
            <a:r>
              <a:rPr lang="en-US" altLang="zh-CN"/>
              <a:t>http://cstcsjjg.hrbeu.edu.cn/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02805EA0-E388-48A0-85B9-6AD4CF2A3E4B}" type="slidenum">
              <a:rPr lang="zh-CN" altLang="en-US"/>
              <a:pPr>
                <a:defRPr/>
              </a:pPr>
              <a:t>‹#›</a:t>
            </a:fld>
            <a:endParaRPr lang="en-US" altLang="zh-CN"/>
          </a:p>
        </p:txBody>
      </p:sp>
      <p:sp>
        <p:nvSpPr>
          <p:cNvPr id="5" name="Rectangle 4"/>
          <p:cNvSpPr>
            <a:spLocks noGrp="1" noChangeArrowheads="1"/>
          </p:cNvSpPr>
          <p:nvPr>
            <p:ph type="dt" sz="half" idx="11"/>
          </p:nvPr>
        </p:nvSpPr>
        <p:spPr>
          <a:ln/>
        </p:spPr>
        <p:txBody>
          <a:bodyPr/>
          <a:lstStyle>
            <a:lvl1pPr>
              <a:defRPr/>
            </a:lvl1pPr>
          </a:lstStyle>
          <a:p>
            <a:pPr>
              <a:defRPr/>
            </a:pPr>
            <a:fld id="{8C848849-4EE2-4657-A245-0AA43ABCC410}" type="datetime1">
              <a:rPr lang="zh-CN" altLang="en-US"/>
              <a:pPr>
                <a:defRPr/>
              </a:pPr>
              <a:t>2022/10/12</a:t>
            </a:fld>
            <a:r>
              <a:rPr lang="en-US" altLang="zh-CN"/>
              <a:t>http://cstcsjjg.hrbeu.edu.cn/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303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1303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76A5BFE0-38AB-4E77-B74A-2E6917A28BD0}"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fld id="{6A029B78-07E0-40E4-98DD-F6996ECD4C06}" type="datetime1">
              <a:rPr lang="zh-CN" altLang="en-US"/>
              <a:pPr>
                <a:defRPr/>
              </a:pPr>
              <a:t>2022/10/12</a:t>
            </a:fld>
            <a:r>
              <a:rPr lang="en-US" altLang="zh-CN"/>
              <a:t>http://cstcsjjg.hrbeu.edu.cn/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94AAF53A-E52D-43B7-806D-4A6BEA220237}" type="slidenum">
              <a:rPr lang="zh-CN" altLang="en-US"/>
              <a:pPr>
                <a:defRPr/>
              </a:pPr>
              <a:t>‹#›</a:t>
            </a:fld>
            <a:endParaRPr lang="en-US" altLang="zh-CN"/>
          </a:p>
        </p:txBody>
      </p:sp>
      <p:sp>
        <p:nvSpPr>
          <p:cNvPr id="8" name="Rectangle 4"/>
          <p:cNvSpPr>
            <a:spLocks noGrp="1" noChangeArrowheads="1"/>
          </p:cNvSpPr>
          <p:nvPr>
            <p:ph type="dt" sz="half" idx="11"/>
          </p:nvPr>
        </p:nvSpPr>
        <p:spPr>
          <a:ln/>
        </p:spPr>
        <p:txBody>
          <a:bodyPr/>
          <a:lstStyle>
            <a:lvl1pPr>
              <a:defRPr/>
            </a:lvl1pPr>
          </a:lstStyle>
          <a:p>
            <a:pPr>
              <a:defRPr/>
            </a:pPr>
            <a:fld id="{2DB9F312-EFE3-4B64-AF2C-593774F12537}" type="datetime1">
              <a:rPr lang="zh-CN" altLang="en-US"/>
              <a:pPr>
                <a:defRPr/>
              </a:pPr>
              <a:t>2022/10/12</a:t>
            </a:fld>
            <a:r>
              <a:rPr lang="en-US" altLang="zh-CN"/>
              <a:t>http://cstcsjjg.hrbeu.edu.cn/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16DD0721-B111-4860-8071-36BAC7AAC9A2}" type="slidenum">
              <a:rPr lang="zh-CN" altLang="en-US"/>
              <a:pPr>
                <a:defRPr/>
              </a:pPr>
              <a:t>‹#›</a:t>
            </a:fld>
            <a:endParaRPr lang="en-US" altLang="zh-CN"/>
          </a:p>
        </p:txBody>
      </p:sp>
      <p:sp>
        <p:nvSpPr>
          <p:cNvPr id="4" name="Rectangle 4"/>
          <p:cNvSpPr>
            <a:spLocks noGrp="1" noChangeArrowheads="1"/>
          </p:cNvSpPr>
          <p:nvPr>
            <p:ph type="dt" sz="half" idx="11"/>
          </p:nvPr>
        </p:nvSpPr>
        <p:spPr>
          <a:ln/>
        </p:spPr>
        <p:txBody>
          <a:bodyPr/>
          <a:lstStyle>
            <a:lvl1pPr>
              <a:defRPr/>
            </a:lvl1pPr>
          </a:lstStyle>
          <a:p>
            <a:pPr>
              <a:defRPr/>
            </a:pPr>
            <a:fld id="{FA21CABD-9703-4696-A654-000C0A9671E1}" type="datetime1">
              <a:rPr lang="zh-CN" altLang="en-US"/>
              <a:pPr>
                <a:defRPr/>
              </a:pPr>
              <a:t>2022/10/12</a:t>
            </a:fld>
            <a:r>
              <a:rPr lang="en-US" altLang="zh-CN"/>
              <a:t>http://cstcsjjg.hrbeu.edu.cn/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B917B3B-E56E-4A8D-A75D-34552CAC62F9}" type="slidenum">
              <a:rPr lang="zh-CN" altLang="en-US"/>
              <a:pPr>
                <a:defRPr/>
              </a:pPr>
              <a:t>‹#›</a:t>
            </a:fld>
            <a:endParaRPr lang="en-US" altLang="zh-CN"/>
          </a:p>
        </p:txBody>
      </p:sp>
      <p:sp>
        <p:nvSpPr>
          <p:cNvPr id="3" name="Rectangle 4"/>
          <p:cNvSpPr>
            <a:spLocks noGrp="1" noChangeArrowheads="1"/>
          </p:cNvSpPr>
          <p:nvPr>
            <p:ph type="dt" sz="half" idx="11"/>
          </p:nvPr>
        </p:nvSpPr>
        <p:spPr>
          <a:ln/>
        </p:spPr>
        <p:txBody>
          <a:bodyPr/>
          <a:lstStyle>
            <a:lvl1pPr>
              <a:defRPr/>
            </a:lvl1pPr>
          </a:lstStyle>
          <a:p>
            <a:pPr>
              <a:defRPr/>
            </a:pPr>
            <a:fld id="{6F57C18D-E40A-4D55-9EFB-6FAA871A96DC}" type="datetime1">
              <a:rPr lang="zh-CN" altLang="en-US"/>
              <a:pPr>
                <a:defRPr/>
              </a:pPr>
              <a:t>2022/10/12</a:t>
            </a:fld>
            <a:r>
              <a:rPr lang="en-US" altLang="zh-CN"/>
              <a:t>http://cstcsjjg.hrbeu.edu.cn/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9B062B0-2032-43A1-B544-403CE7CF54DD}"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fld id="{9841FA74-41EB-40FF-95DA-DF550533C6BF}" type="datetime1">
              <a:rPr lang="zh-CN" altLang="en-US"/>
              <a:pPr>
                <a:defRPr/>
              </a:pPr>
              <a:t>2022/10/12</a:t>
            </a:fld>
            <a:r>
              <a:rPr lang="en-US" altLang="zh-CN"/>
              <a:t>http://cstcsjjg.hrbeu.edu.cn/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37B745C-1F81-49CD-A707-74F5AE634215}" type="slidenum">
              <a:rPr lang="zh-CN" altLang="en-US"/>
              <a:pPr>
                <a:defRPr/>
              </a:pPr>
              <a:t>‹#›</a:t>
            </a:fld>
            <a:endParaRPr lang="en-US" altLang="zh-CN"/>
          </a:p>
        </p:txBody>
      </p:sp>
      <p:sp>
        <p:nvSpPr>
          <p:cNvPr id="6" name="Rectangle 4"/>
          <p:cNvSpPr>
            <a:spLocks noGrp="1" noChangeArrowheads="1"/>
          </p:cNvSpPr>
          <p:nvPr>
            <p:ph type="dt" sz="half" idx="11"/>
          </p:nvPr>
        </p:nvSpPr>
        <p:spPr>
          <a:ln/>
        </p:spPr>
        <p:txBody>
          <a:bodyPr/>
          <a:lstStyle>
            <a:lvl1pPr>
              <a:defRPr/>
            </a:lvl1pPr>
          </a:lstStyle>
          <a:p>
            <a:pPr>
              <a:defRPr/>
            </a:pPr>
            <a:fld id="{405346E2-D214-4680-837F-E14E9810D32C}" type="datetime1">
              <a:rPr lang="zh-CN" altLang="en-US"/>
              <a:pPr>
                <a:defRPr/>
              </a:pPr>
              <a:t>2022/10/12</a:t>
            </a:fld>
            <a:r>
              <a:rPr lang="en-US" altLang="zh-CN"/>
              <a:t>http://cstcsjjg.hrbeu.edu.cn/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118" name="AutoShape 94"/>
          <p:cNvSpPr>
            <a:spLocks noChangeArrowheads="1"/>
          </p:cNvSpPr>
          <p:nvPr userDrawn="1"/>
        </p:nvSpPr>
        <p:spPr bwMode="gray">
          <a:xfrm>
            <a:off x="457200" y="228600"/>
            <a:ext cx="8229600" cy="685800"/>
          </a:xfrm>
          <a:prstGeom prst="roundRect">
            <a:avLst>
              <a:gd name="adj" fmla="val 16667"/>
            </a:avLst>
          </a:prstGeom>
          <a:solidFill>
            <a:schemeClr val="bg1"/>
          </a:solidFill>
          <a:ln w="38100">
            <a:solidFill>
              <a:srgbClr val="5952AE"/>
            </a:solidFill>
            <a:round/>
            <a:headEnd/>
            <a:tailEnd/>
          </a:ln>
          <a:effectLst/>
        </p:spPr>
        <p:txBody>
          <a:bodyPr wrap="none" anchor="ctr"/>
          <a:lstStyle/>
          <a:p>
            <a:pPr algn="ctr" latinLnBrk="1">
              <a:lnSpc>
                <a:spcPct val="100000"/>
              </a:lnSpc>
              <a:spcBef>
                <a:spcPct val="0"/>
              </a:spcBef>
              <a:buClrTx/>
              <a:buSzTx/>
              <a:buFontTx/>
              <a:buNone/>
              <a:defRPr/>
            </a:pPr>
            <a:endParaRPr lang="ko-KR" altLang="en-US" sz="4000" b="1">
              <a:latin typeface="Verdana" pitchFamily="34" charset="0"/>
              <a:ea typeface="Gulim" pitchFamily="34" charset="-127"/>
            </a:endParaRPr>
          </a:p>
        </p:txBody>
      </p:sp>
      <p:sp>
        <p:nvSpPr>
          <p:cNvPr id="15363" name="Rectangle 3"/>
          <p:cNvSpPr>
            <a:spLocks noGrp="1" noChangeArrowheads="1"/>
          </p:cNvSpPr>
          <p:nvPr>
            <p:ph type="body" idx="1"/>
          </p:nvPr>
        </p:nvSpPr>
        <p:spPr bwMode="gray">
          <a:xfrm>
            <a:off x="228600" y="1130300"/>
            <a:ext cx="8610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p:cNvSpPr>
            <a:spLocks noGrp="1" noChangeArrowheads="1"/>
          </p:cNvSpPr>
          <p:nvPr>
            <p:ph type="sldNum" sz="quarter" idx="4"/>
          </p:nvPr>
        </p:nvSpPr>
        <p:spPr bwMode="black">
          <a:xfrm>
            <a:off x="3505200" y="6477000"/>
            <a:ext cx="1828800" cy="33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200">
                <a:solidFill>
                  <a:schemeClr val="tx1"/>
                </a:solidFill>
                <a:effectLst>
                  <a:outerShdw blurRad="38100" dist="38100" dir="2700000" algn="tl">
                    <a:srgbClr val="C0C0C0"/>
                  </a:outerShdw>
                </a:effectLst>
                <a:latin typeface="Verdana" pitchFamily="34" charset="0"/>
                <a:ea typeface="宋体" pitchFamily="2" charset="-122"/>
              </a:defRPr>
            </a:lvl1pPr>
          </a:lstStyle>
          <a:p>
            <a:pPr>
              <a:defRPr/>
            </a:pPr>
            <a:fld id="{14E4845D-DD29-4FB5-A513-6CD78AC50844}" type="slidenum">
              <a:rPr lang="zh-CN" altLang="en-US"/>
              <a:pPr>
                <a:defRPr/>
              </a:pPr>
              <a:t>‹#›</a:t>
            </a:fld>
            <a:endParaRPr lang="en-US" altLang="zh-CN"/>
          </a:p>
        </p:txBody>
      </p:sp>
      <p:sp>
        <p:nvSpPr>
          <p:cNvPr id="15365" name="Rectangle 2"/>
          <p:cNvSpPr>
            <a:spLocks noGrp="1" noChangeArrowheads="1"/>
          </p:cNvSpPr>
          <p:nvPr>
            <p:ph type="title"/>
          </p:nvPr>
        </p:nvSpPr>
        <p:spPr bwMode="invGray">
          <a:xfrm>
            <a:off x="457200" y="30480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p:cNvSpPr>
            <a:spLocks noGrp="1" noChangeArrowheads="1"/>
          </p:cNvSpPr>
          <p:nvPr>
            <p:ph type="dt" sz="half" idx="2"/>
          </p:nvPr>
        </p:nvSpPr>
        <p:spPr bwMode="black">
          <a:xfrm>
            <a:off x="5522913" y="6519863"/>
            <a:ext cx="3621087" cy="33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tx1"/>
                </a:solidFill>
                <a:effectLst>
                  <a:outerShdw blurRad="38100" dist="38100" dir="2700000" algn="tl">
                    <a:srgbClr val="C0C0C0"/>
                  </a:outerShdw>
                </a:effectLst>
                <a:latin typeface="Verdana" pitchFamily="34" charset="0"/>
                <a:ea typeface="宋体" pitchFamily="2" charset="-122"/>
              </a:defRPr>
            </a:lvl1pPr>
          </a:lstStyle>
          <a:p>
            <a:pPr>
              <a:defRPr/>
            </a:pPr>
            <a:fld id="{606C7226-2318-458E-B0CA-214E2B0E112B}" type="datetime1">
              <a:rPr lang="zh-CN" altLang="en-US"/>
              <a:pPr>
                <a:defRPr/>
              </a:pPr>
              <a:t>2022/10/12</a:t>
            </a:fld>
            <a:r>
              <a:rPr lang="en-US" altLang="zh-CN"/>
              <a:t>http://cstcsjjg.hrbeu.edu.cn/</a:t>
            </a:r>
          </a:p>
        </p:txBody>
      </p:sp>
      <p:sp>
        <p:nvSpPr>
          <p:cNvPr id="1117" name="Line 93"/>
          <p:cNvSpPr>
            <a:spLocks noChangeShapeType="1"/>
          </p:cNvSpPr>
          <p:nvPr userDrawn="1"/>
        </p:nvSpPr>
        <p:spPr bwMode="auto">
          <a:xfrm>
            <a:off x="304800" y="6508750"/>
            <a:ext cx="8610600" cy="0"/>
          </a:xfrm>
          <a:prstGeom prst="line">
            <a:avLst/>
          </a:prstGeom>
          <a:noFill/>
          <a:ln w="9525">
            <a:solidFill>
              <a:schemeClr val="tx1"/>
            </a:solidFill>
            <a:round/>
            <a:headEnd/>
            <a:tailEnd/>
          </a:ln>
          <a:effectLst/>
        </p:spPr>
        <p:txBody>
          <a:bodyPr/>
          <a:lstStyle/>
          <a:p>
            <a:pPr>
              <a:defRPr/>
            </a:pPr>
            <a:endParaRPr lang="zh-CN" altLang="en-US"/>
          </a:p>
        </p:txBody>
      </p:sp>
      <p:pic>
        <p:nvPicPr>
          <p:cNvPr id="15368" name="Picture 4"/>
          <p:cNvPicPr>
            <a:picLocks noChangeAspect="1" noChangeArrowheads="1"/>
          </p:cNvPicPr>
          <p:nvPr userDrawn="1"/>
        </p:nvPicPr>
        <p:blipFill>
          <a:blip r:embed="rId15" cstate="print"/>
          <a:srcRect l="37396" r="37396" b="14838"/>
          <a:stretch>
            <a:fillRect/>
          </a:stretch>
        </p:blipFill>
        <p:spPr bwMode="auto">
          <a:xfrm>
            <a:off x="0" y="6126163"/>
            <a:ext cx="2305050"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28"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Lst>
  <p:hf sldNum="0" hdr="0" ftr="0"/>
  <p:txStyles>
    <p:titleStyle>
      <a:lvl1pPr algn="ctr" rtl="0" eaLnBrk="0" fontAlgn="base" hangingPunct="0">
        <a:spcBef>
          <a:spcPct val="0"/>
        </a:spcBef>
        <a:spcAft>
          <a:spcPct val="0"/>
        </a:spcAft>
        <a:defRPr sz="2800" b="1">
          <a:solidFill>
            <a:srgbClr val="010103"/>
          </a:solidFill>
          <a:latin typeface="+mj-lt"/>
          <a:ea typeface="+mj-ea"/>
          <a:cs typeface="+mj-cs"/>
        </a:defRPr>
      </a:lvl1pPr>
      <a:lvl2pPr algn="ctr" rtl="0" eaLnBrk="0" fontAlgn="base" hangingPunct="0">
        <a:spcBef>
          <a:spcPct val="0"/>
        </a:spcBef>
        <a:spcAft>
          <a:spcPct val="0"/>
        </a:spcAft>
        <a:defRPr sz="2800" b="1">
          <a:solidFill>
            <a:srgbClr val="010103"/>
          </a:solidFill>
          <a:latin typeface="Times New Roman" pitchFamily="18" charset="0"/>
          <a:ea typeface="黑体" pitchFamily="49" charset="-122"/>
        </a:defRPr>
      </a:lvl2pPr>
      <a:lvl3pPr algn="ctr" rtl="0" eaLnBrk="0" fontAlgn="base" hangingPunct="0">
        <a:spcBef>
          <a:spcPct val="0"/>
        </a:spcBef>
        <a:spcAft>
          <a:spcPct val="0"/>
        </a:spcAft>
        <a:defRPr sz="2800" b="1">
          <a:solidFill>
            <a:srgbClr val="010103"/>
          </a:solidFill>
          <a:latin typeface="Times New Roman" pitchFamily="18" charset="0"/>
          <a:ea typeface="黑体" pitchFamily="49" charset="-122"/>
        </a:defRPr>
      </a:lvl3pPr>
      <a:lvl4pPr algn="ctr" rtl="0" eaLnBrk="0" fontAlgn="base" hangingPunct="0">
        <a:spcBef>
          <a:spcPct val="0"/>
        </a:spcBef>
        <a:spcAft>
          <a:spcPct val="0"/>
        </a:spcAft>
        <a:defRPr sz="2800" b="1">
          <a:solidFill>
            <a:srgbClr val="010103"/>
          </a:solidFill>
          <a:latin typeface="Times New Roman" pitchFamily="18" charset="0"/>
          <a:ea typeface="黑体" pitchFamily="49" charset="-122"/>
        </a:defRPr>
      </a:lvl4pPr>
      <a:lvl5pPr algn="ctr" rtl="0" eaLnBrk="0" fontAlgn="base" hangingPunct="0">
        <a:spcBef>
          <a:spcPct val="0"/>
        </a:spcBef>
        <a:spcAft>
          <a:spcPct val="0"/>
        </a:spcAft>
        <a:defRPr sz="2800" b="1">
          <a:solidFill>
            <a:srgbClr val="010103"/>
          </a:solidFill>
          <a:latin typeface="Times New Roman" pitchFamily="18" charset="0"/>
          <a:ea typeface="黑体" pitchFamily="49" charset="-122"/>
        </a:defRPr>
      </a:lvl5pPr>
      <a:lvl6pPr marL="457200" algn="ctr" rtl="0" fontAlgn="base">
        <a:spcBef>
          <a:spcPct val="0"/>
        </a:spcBef>
        <a:spcAft>
          <a:spcPct val="0"/>
        </a:spcAft>
        <a:defRPr sz="2800" b="1">
          <a:solidFill>
            <a:srgbClr val="010103"/>
          </a:solidFill>
          <a:latin typeface="Times New Roman" pitchFamily="18" charset="0"/>
          <a:ea typeface="黑体" pitchFamily="49" charset="-122"/>
        </a:defRPr>
      </a:lvl6pPr>
      <a:lvl7pPr marL="914400" algn="ctr" rtl="0" fontAlgn="base">
        <a:spcBef>
          <a:spcPct val="0"/>
        </a:spcBef>
        <a:spcAft>
          <a:spcPct val="0"/>
        </a:spcAft>
        <a:defRPr sz="2800" b="1">
          <a:solidFill>
            <a:srgbClr val="010103"/>
          </a:solidFill>
          <a:latin typeface="Times New Roman" pitchFamily="18" charset="0"/>
          <a:ea typeface="黑体" pitchFamily="49" charset="-122"/>
        </a:defRPr>
      </a:lvl7pPr>
      <a:lvl8pPr marL="1371600" algn="ctr" rtl="0" fontAlgn="base">
        <a:spcBef>
          <a:spcPct val="0"/>
        </a:spcBef>
        <a:spcAft>
          <a:spcPct val="0"/>
        </a:spcAft>
        <a:defRPr sz="2800" b="1">
          <a:solidFill>
            <a:srgbClr val="010103"/>
          </a:solidFill>
          <a:latin typeface="Times New Roman" pitchFamily="18" charset="0"/>
          <a:ea typeface="黑体" pitchFamily="49" charset="-122"/>
        </a:defRPr>
      </a:lvl8pPr>
      <a:lvl9pPr marL="1828800" algn="ctr" rtl="0" fontAlgn="base">
        <a:spcBef>
          <a:spcPct val="0"/>
        </a:spcBef>
        <a:spcAft>
          <a:spcPct val="0"/>
        </a:spcAft>
        <a:defRPr sz="2800" b="1">
          <a:solidFill>
            <a:srgbClr val="010103"/>
          </a:solidFill>
          <a:latin typeface="Times New Roman" pitchFamily="18" charset="0"/>
          <a:ea typeface="黑体" pitchFamily="49" charset="-122"/>
        </a:defRPr>
      </a:lvl9pPr>
    </p:titleStyle>
    <p:bodyStyle>
      <a:lvl1pPr marL="342900" indent="-342900" algn="l" rtl="0" eaLnBrk="0" fontAlgn="base" hangingPunct="0">
        <a:spcBef>
          <a:spcPct val="20000"/>
        </a:spcBef>
        <a:spcAft>
          <a:spcPct val="0"/>
        </a:spcAft>
        <a:buClr>
          <a:srgbClr val="010103"/>
        </a:buClr>
        <a:buSzPct val="70000"/>
        <a:buFont typeface="Wingdings" pitchFamily="2" charset="2"/>
        <a:buChar char="u"/>
        <a:defRPr sz="2800" b="1">
          <a:solidFill>
            <a:srgbClr val="010103"/>
          </a:solidFill>
          <a:latin typeface="+mn-lt"/>
          <a:ea typeface="+mn-ea"/>
          <a:cs typeface="+mn-cs"/>
        </a:defRPr>
      </a:lvl1pPr>
      <a:lvl2pPr marL="742950" indent="-285750" algn="l" rtl="0" eaLnBrk="0" fontAlgn="base" hangingPunct="0">
        <a:spcBef>
          <a:spcPct val="20000"/>
        </a:spcBef>
        <a:spcAft>
          <a:spcPct val="0"/>
        </a:spcAft>
        <a:buClr>
          <a:srgbClr val="E69900"/>
        </a:buClr>
        <a:buFont typeface="Wingdings" pitchFamily="2" charset="2"/>
        <a:buChar char="§"/>
        <a:defRPr sz="2600" b="1">
          <a:solidFill>
            <a:srgbClr val="010103"/>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w"/>
        <a:defRPr sz="2400" b="1">
          <a:solidFill>
            <a:srgbClr val="010103"/>
          </a:solidFill>
          <a:latin typeface="+mn-lt"/>
          <a:ea typeface="+mn-ea"/>
        </a:defRPr>
      </a:lvl3pPr>
      <a:lvl4pPr marL="1600200" indent="-228600" algn="l" rtl="0" eaLnBrk="0" fontAlgn="base" hangingPunct="0">
        <a:spcBef>
          <a:spcPct val="20000"/>
        </a:spcBef>
        <a:spcAft>
          <a:spcPct val="0"/>
        </a:spcAft>
        <a:buClr>
          <a:srgbClr val="010103"/>
        </a:buClr>
        <a:buFont typeface="Wingdings" pitchFamily="2" charset="2"/>
        <a:buChar char="F"/>
        <a:defRPr sz="2400" b="1">
          <a:solidFill>
            <a:srgbClr val="010103"/>
          </a:solidFill>
          <a:latin typeface="+mn-lt"/>
          <a:ea typeface="+mn-ea"/>
        </a:defRPr>
      </a:lvl4pPr>
      <a:lvl5pPr marL="2057400" indent="-228600" algn="l" rtl="0" eaLnBrk="0" fontAlgn="base" hangingPunct="0">
        <a:spcBef>
          <a:spcPct val="20000"/>
        </a:spcBef>
        <a:spcAft>
          <a:spcPct val="0"/>
        </a:spcAft>
        <a:buClr>
          <a:srgbClr val="010103"/>
        </a:buClr>
        <a:buFont typeface="Wingdings" pitchFamily="2" charset="2"/>
        <a:buChar char="!"/>
        <a:defRPr sz="2400" b="1">
          <a:solidFill>
            <a:srgbClr val="010103"/>
          </a:solidFill>
          <a:latin typeface="+mn-lt"/>
          <a:ea typeface="+mn-ea"/>
        </a:defRPr>
      </a:lvl5pPr>
      <a:lvl6pPr marL="25146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6pPr>
      <a:lvl7pPr marL="29718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7pPr>
      <a:lvl8pPr marL="34290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8pPr>
      <a:lvl9pPr marL="38862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rtl="0" eaLnBrk="0" fontAlgn="base" hangingPunct="0">
        <a:spcBef>
          <a:spcPct val="0"/>
        </a:spcBef>
        <a:spcAft>
          <a:spcPct val="0"/>
        </a:spcAft>
        <a:defRPr sz="2800" b="1">
          <a:solidFill>
            <a:srgbClr val="010103"/>
          </a:solidFill>
          <a:latin typeface="+mj-lt"/>
          <a:ea typeface="+mj-ea"/>
          <a:cs typeface="+mj-cs"/>
        </a:defRPr>
      </a:lvl1pPr>
      <a:lvl2pPr algn="ctr" rtl="0" eaLnBrk="0" fontAlgn="base" hangingPunct="0">
        <a:spcBef>
          <a:spcPct val="0"/>
        </a:spcBef>
        <a:spcAft>
          <a:spcPct val="0"/>
        </a:spcAft>
        <a:defRPr sz="2800" b="1">
          <a:solidFill>
            <a:srgbClr val="010103"/>
          </a:solidFill>
          <a:latin typeface="Times New Roman" pitchFamily="18" charset="0"/>
          <a:ea typeface="宋体" pitchFamily="2" charset="-122"/>
        </a:defRPr>
      </a:lvl2pPr>
      <a:lvl3pPr algn="ctr" rtl="0" eaLnBrk="0" fontAlgn="base" hangingPunct="0">
        <a:spcBef>
          <a:spcPct val="0"/>
        </a:spcBef>
        <a:spcAft>
          <a:spcPct val="0"/>
        </a:spcAft>
        <a:defRPr sz="2800" b="1">
          <a:solidFill>
            <a:srgbClr val="010103"/>
          </a:solidFill>
          <a:latin typeface="Times New Roman" pitchFamily="18" charset="0"/>
          <a:ea typeface="宋体" pitchFamily="2" charset="-122"/>
        </a:defRPr>
      </a:lvl3pPr>
      <a:lvl4pPr algn="ctr" rtl="0" eaLnBrk="0" fontAlgn="base" hangingPunct="0">
        <a:spcBef>
          <a:spcPct val="0"/>
        </a:spcBef>
        <a:spcAft>
          <a:spcPct val="0"/>
        </a:spcAft>
        <a:defRPr sz="2800" b="1">
          <a:solidFill>
            <a:srgbClr val="010103"/>
          </a:solidFill>
          <a:latin typeface="Times New Roman" pitchFamily="18" charset="0"/>
          <a:ea typeface="宋体" pitchFamily="2" charset="-122"/>
        </a:defRPr>
      </a:lvl4pPr>
      <a:lvl5pPr algn="ctr" rtl="0" eaLnBrk="0" fontAlgn="base" hangingPunct="0">
        <a:spcBef>
          <a:spcPct val="0"/>
        </a:spcBef>
        <a:spcAft>
          <a:spcPct val="0"/>
        </a:spcAft>
        <a:defRPr sz="2800" b="1">
          <a:solidFill>
            <a:srgbClr val="010103"/>
          </a:solidFill>
          <a:latin typeface="Times New Roman" pitchFamily="18" charset="0"/>
          <a:ea typeface="宋体" pitchFamily="2" charset="-122"/>
        </a:defRPr>
      </a:lvl5pPr>
      <a:lvl6pPr marL="457200" algn="ctr" rtl="0" fontAlgn="base">
        <a:spcBef>
          <a:spcPct val="0"/>
        </a:spcBef>
        <a:spcAft>
          <a:spcPct val="0"/>
        </a:spcAft>
        <a:defRPr sz="2800" b="1">
          <a:solidFill>
            <a:srgbClr val="010103"/>
          </a:solidFill>
          <a:latin typeface="Times New Roman" pitchFamily="18" charset="0"/>
          <a:ea typeface="宋体" pitchFamily="2" charset="-122"/>
        </a:defRPr>
      </a:lvl6pPr>
      <a:lvl7pPr marL="914400" algn="ctr" rtl="0" fontAlgn="base">
        <a:spcBef>
          <a:spcPct val="0"/>
        </a:spcBef>
        <a:spcAft>
          <a:spcPct val="0"/>
        </a:spcAft>
        <a:defRPr sz="2800" b="1">
          <a:solidFill>
            <a:srgbClr val="010103"/>
          </a:solidFill>
          <a:latin typeface="Times New Roman" pitchFamily="18" charset="0"/>
          <a:ea typeface="宋体" pitchFamily="2" charset="-122"/>
        </a:defRPr>
      </a:lvl7pPr>
      <a:lvl8pPr marL="1371600" algn="ctr" rtl="0" fontAlgn="base">
        <a:spcBef>
          <a:spcPct val="0"/>
        </a:spcBef>
        <a:spcAft>
          <a:spcPct val="0"/>
        </a:spcAft>
        <a:defRPr sz="2800" b="1">
          <a:solidFill>
            <a:srgbClr val="010103"/>
          </a:solidFill>
          <a:latin typeface="Times New Roman" pitchFamily="18" charset="0"/>
          <a:ea typeface="宋体" pitchFamily="2" charset="-122"/>
        </a:defRPr>
      </a:lvl8pPr>
      <a:lvl9pPr marL="1828800" algn="ctr" rtl="0" fontAlgn="base">
        <a:spcBef>
          <a:spcPct val="0"/>
        </a:spcBef>
        <a:spcAft>
          <a:spcPct val="0"/>
        </a:spcAft>
        <a:defRPr sz="2800" b="1">
          <a:solidFill>
            <a:srgbClr val="010103"/>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010103"/>
        </a:buClr>
        <a:buSzPct val="70000"/>
        <a:buFont typeface="Wingdings" pitchFamily="2" charset="2"/>
        <a:buChar char="u"/>
        <a:defRPr sz="2800" b="1">
          <a:solidFill>
            <a:srgbClr val="010103"/>
          </a:solidFill>
          <a:latin typeface="+mn-lt"/>
          <a:ea typeface="+mn-ea"/>
          <a:cs typeface="+mn-cs"/>
        </a:defRPr>
      </a:lvl1pPr>
      <a:lvl2pPr marL="742950" indent="-285750" algn="l" rtl="0" eaLnBrk="0" fontAlgn="base" hangingPunct="0">
        <a:spcBef>
          <a:spcPct val="20000"/>
        </a:spcBef>
        <a:spcAft>
          <a:spcPct val="0"/>
        </a:spcAft>
        <a:buClr>
          <a:srgbClr val="E69900"/>
        </a:buClr>
        <a:buFont typeface="Wingdings" pitchFamily="2" charset="2"/>
        <a:buChar char="§"/>
        <a:defRPr sz="2600" b="1">
          <a:solidFill>
            <a:srgbClr val="010103"/>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w"/>
        <a:defRPr sz="2400" b="1">
          <a:solidFill>
            <a:srgbClr val="010103"/>
          </a:solidFill>
          <a:latin typeface="+mn-lt"/>
          <a:ea typeface="+mn-ea"/>
        </a:defRPr>
      </a:lvl3pPr>
      <a:lvl4pPr marL="1600200" indent="-228600" algn="l" rtl="0" eaLnBrk="0" fontAlgn="base" hangingPunct="0">
        <a:spcBef>
          <a:spcPct val="20000"/>
        </a:spcBef>
        <a:spcAft>
          <a:spcPct val="0"/>
        </a:spcAft>
        <a:buClr>
          <a:srgbClr val="010103"/>
        </a:buClr>
        <a:buFont typeface="Wingdings" pitchFamily="2" charset="2"/>
        <a:buChar char="F"/>
        <a:defRPr sz="2400" b="1">
          <a:solidFill>
            <a:srgbClr val="010103"/>
          </a:solidFill>
          <a:latin typeface="+mn-lt"/>
          <a:ea typeface="+mn-ea"/>
        </a:defRPr>
      </a:lvl4pPr>
      <a:lvl5pPr marL="2057400" indent="-228600" algn="l" rtl="0" eaLnBrk="0" fontAlgn="base" hangingPunct="0">
        <a:spcBef>
          <a:spcPct val="20000"/>
        </a:spcBef>
        <a:spcAft>
          <a:spcPct val="0"/>
        </a:spcAft>
        <a:buClr>
          <a:srgbClr val="010103"/>
        </a:buClr>
        <a:buFont typeface="Wingdings" pitchFamily="2" charset="2"/>
        <a:buChar char="!"/>
        <a:defRPr sz="2400" b="1">
          <a:solidFill>
            <a:srgbClr val="010103"/>
          </a:solidFill>
          <a:latin typeface="+mn-lt"/>
          <a:ea typeface="+mn-ea"/>
        </a:defRPr>
      </a:lvl5pPr>
      <a:lvl6pPr marL="25146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6pPr>
      <a:lvl7pPr marL="29718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7pPr>
      <a:lvl8pPr marL="34290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8pPr>
      <a:lvl9pPr marL="3886200" indent="-228600" algn="l" rtl="0" fontAlgn="base">
        <a:spcBef>
          <a:spcPct val="20000"/>
        </a:spcBef>
        <a:spcAft>
          <a:spcPct val="0"/>
        </a:spcAft>
        <a:buClr>
          <a:srgbClr val="010103"/>
        </a:buClr>
        <a:buFont typeface="Wingdings" pitchFamily="2" charset="2"/>
        <a:buChar char="!"/>
        <a:defRPr sz="2400" b="1">
          <a:solidFill>
            <a:srgbClr val="010103"/>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2.xml"/><Relationship Id="rId4"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sf9.1-0.txt" TargetMode="Externa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sf9.1.txt"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audio" Target="../media/audio2.wav"/></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slide" Target="slide12.xml"/><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slide" Target="slide21.xml"/><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notesSlide" Target="../notesSlides/notesSlide19.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12.xml"/><Relationship Id="rId5" Type="http://schemas.openxmlformats.org/officeDocument/2006/relationships/oleObject" Target="../embeddings/oleObject8.bin"/><Relationship Id="rId4" Type="http://schemas.openxmlformats.org/officeDocument/2006/relationships/audio" Target="../media/audio2.wav"/><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24.xml"/><Relationship Id="rId5" Type="http://schemas.openxmlformats.org/officeDocument/2006/relationships/oleObject" Target="../embeddings/oleObject9.bin"/><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12.x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30.xml"/><Relationship Id="rId7" Type="http://schemas.openxmlformats.org/officeDocument/2006/relationships/slide" Target="slide6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22.xml"/><Relationship Id="rId4" Type="http://schemas.openxmlformats.org/officeDocument/2006/relationships/slide" Target="slide5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audio" Target="../media/audio1.wav"/></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9.bin"/><Relationship Id="rId4" Type="http://schemas.openxmlformats.org/officeDocument/2006/relationships/audio" Target="../media/audio1.wav"/></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89.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27.xml"/><Relationship Id="rId4" Type="http://schemas.openxmlformats.org/officeDocument/2006/relationships/slide" Target="slide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2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1.png"/><Relationship Id="rId5" Type="http://schemas.openxmlformats.org/officeDocument/2006/relationships/slide" Target="slide29.xml"/><Relationship Id="rId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slide" Target="slide6.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79.xml"/><Relationship Id="rId4" Type="http://schemas.openxmlformats.org/officeDocument/2006/relationships/slide" Target="slide74.xml"/></Relationships>
</file>

<file path=ppt/slides/_rels/slide7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70.xml"/></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slide" Target="slide70.xml"/></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8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86.xml"/><Relationship Id="rId7" Type="http://schemas.openxmlformats.org/officeDocument/2006/relationships/slide" Target="slide70.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1.bin"/><Relationship Id="rId5" Type="http://schemas.openxmlformats.org/officeDocument/2006/relationships/hyperlink" Target="sf9.17-9.18.txt" TargetMode="External"/><Relationship Id="rId4" Type="http://schemas.openxmlformats.org/officeDocument/2006/relationships/audio" Target="../media/audio2.wav"/></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79869A61-A4BD-4633-8906-F25DA77E4A6C}" type="datetime1">
              <a:rPr lang="zh-CN" altLang="en-US"/>
              <a:pPr>
                <a:defRPr/>
              </a:pPr>
              <a:t>2022/10/12</a:t>
            </a:fld>
            <a:endParaRPr lang="en-US" altLang="zh-CN"/>
          </a:p>
        </p:txBody>
      </p:sp>
      <p:sp>
        <p:nvSpPr>
          <p:cNvPr id="110594" name="Rectangle 2"/>
          <p:cNvSpPr>
            <a:spLocks noGrp="1" noChangeArrowheads="1"/>
          </p:cNvSpPr>
          <p:nvPr>
            <p:ph type="ctrTitle"/>
          </p:nvPr>
        </p:nvSpPr>
        <p:spPr>
          <a:xfrm>
            <a:off x="990600" y="2787650"/>
            <a:ext cx="7391400" cy="609600"/>
          </a:xfrm>
          <a:effectLst>
            <a:outerShdw dist="35921" dir="2700000" algn="ctr" rotWithShape="0">
              <a:schemeClr val="bg2"/>
            </a:outerShdw>
          </a:effectLst>
        </p:spPr>
        <p:txBody>
          <a:bodyPr/>
          <a:lstStyle/>
          <a:p>
            <a:pPr eaLnBrk="1" hangingPunct="1">
              <a:defRPr/>
            </a:pPr>
            <a:r>
              <a:rPr lang="zh-CN" altLang="en-US" sz="6000">
                <a:solidFill>
                  <a:schemeClr val="bg1"/>
                </a:solidFill>
                <a:effectLst>
                  <a:outerShdw blurRad="38100" dist="38100" dir="2700000" algn="tl">
                    <a:srgbClr val="C0C0C0"/>
                  </a:outerShdw>
                </a:effectLst>
                <a:latin typeface="隶书" pitchFamily="49" charset="-122"/>
                <a:ea typeface="隶书" pitchFamily="49" charset="-122"/>
              </a:rPr>
              <a:t>数 据 结 构</a:t>
            </a:r>
          </a:p>
        </p:txBody>
      </p:sp>
      <p:sp>
        <p:nvSpPr>
          <p:cNvPr id="17412" name="Rectangle 3"/>
          <p:cNvSpPr>
            <a:spLocks noGrp="1" noChangeArrowheads="1"/>
          </p:cNvSpPr>
          <p:nvPr>
            <p:ph type="subTitle" idx="4294967295"/>
          </p:nvPr>
        </p:nvSpPr>
        <p:spPr bwMode="auto">
          <a:xfrm>
            <a:off x="1374775" y="4780230"/>
            <a:ext cx="6616700" cy="1582470"/>
          </a:xfrm>
          <a:noFill/>
        </p:spPr>
        <p:txBody>
          <a:bodyPr/>
          <a:lstStyle/>
          <a:p>
            <a:pPr marL="0" indent="0" algn="ctr" eaLnBrk="1" hangingPunct="1">
              <a:lnSpc>
                <a:spcPct val="90000"/>
              </a:lnSpc>
              <a:buFont typeface="Wingdings" pitchFamily="2" charset="2"/>
              <a:buNone/>
            </a:pPr>
            <a:r>
              <a:rPr kumimoji="1" lang="zh-CN" altLang="en-US" sz="2400" dirty="0">
                <a:latin typeface="楷体_GB2312" pitchFamily="49" charset="-122"/>
                <a:ea typeface="楷体_GB2312" pitchFamily="49" charset="-122"/>
              </a:rPr>
              <a:t>杨    静</a:t>
            </a:r>
          </a:p>
          <a:p>
            <a:pPr marL="0" indent="0" algn="ctr" eaLnBrk="1" hangingPunct="1">
              <a:lnSpc>
                <a:spcPct val="90000"/>
              </a:lnSpc>
              <a:buFont typeface="Wingdings" pitchFamily="2" charset="2"/>
              <a:buNone/>
            </a:pPr>
            <a:r>
              <a:rPr kumimoji="1" lang="zh-CN" altLang="en-US" sz="2400" dirty="0">
                <a:latin typeface="楷体_GB2312" pitchFamily="49" charset="-122"/>
                <a:ea typeface="楷体_GB2312" pitchFamily="49" charset="-122"/>
              </a:rPr>
              <a:t>办公室 </a:t>
            </a:r>
            <a:r>
              <a:rPr kumimoji="1" lang="en-US" altLang="zh-CN" sz="2400" dirty="0" smtClean="0">
                <a:latin typeface="楷体_GB2312" pitchFamily="49" charset="-122"/>
                <a:ea typeface="楷体_GB2312" pitchFamily="49" charset="-122"/>
              </a:rPr>
              <a:t>21#5023     </a:t>
            </a:r>
            <a:r>
              <a:rPr kumimoji="1" lang="zh-CN" altLang="en-US" sz="2400" dirty="0">
                <a:latin typeface="楷体_GB2312" pitchFamily="49" charset="-122"/>
                <a:ea typeface="楷体_GB2312" pitchFamily="49" charset="-122"/>
              </a:rPr>
              <a:t>电  话 </a:t>
            </a:r>
            <a:r>
              <a:rPr kumimoji="1" lang="en-US" altLang="zh-CN" sz="2400" dirty="0">
                <a:latin typeface="楷体_GB2312" pitchFamily="49" charset="-122"/>
                <a:ea typeface="楷体_GB2312" pitchFamily="49" charset="-122"/>
              </a:rPr>
              <a:t>15904519981</a:t>
            </a:r>
          </a:p>
          <a:p>
            <a:pPr marL="0" indent="0" algn="ctr" eaLnBrk="1" hangingPunct="1">
              <a:lnSpc>
                <a:spcPct val="90000"/>
              </a:lnSpc>
              <a:buFont typeface="Wingdings" pitchFamily="2" charset="2"/>
              <a:buNone/>
            </a:pPr>
            <a:r>
              <a:rPr kumimoji="1" lang="en-US" altLang="zh-CN" sz="2400" dirty="0">
                <a:latin typeface="楷体_GB2312" pitchFamily="49" charset="-122"/>
                <a:ea typeface="楷体_GB2312" pitchFamily="49" charset="-122"/>
              </a:rPr>
              <a:t>Email</a:t>
            </a:r>
            <a:r>
              <a:rPr kumimoji="1" lang="zh-CN" altLang="en-US" sz="2400" dirty="0">
                <a:latin typeface="楷体_GB2312" pitchFamily="49" charset="-122"/>
                <a:ea typeface="楷体_GB2312" pitchFamily="49" charset="-122"/>
              </a:rPr>
              <a:t>：  </a:t>
            </a:r>
            <a:r>
              <a:rPr kumimoji="1" lang="en-US" altLang="zh-CN" sz="2400" dirty="0">
                <a:latin typeface="楷体_GB2312" pitchFamily="49" charset="-122"/>
                <a:ea typeface="楷体_GB2312" pitchFamily="49" charset="-122"/>
              </a:rPr>
              <a:t>yangjing@hrbeu.edu.cn</a:t>
            </a:r>
            <a:endParaRPr kumimoji="1" lang="ko-KR" altLang="en-US" sz="2400"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1"/>
          </p:nvPr>
        </p:nvSpPr>
        <p:spPr/>
        <p:txBody>
          <a:bodyPr/>
          <a:lstStyle/>
          <a:p>
            <a:pPr>
              <a:defRPr/>
            </a:pPr>
            <a:fld id="{9859DCB1-124B-487D-8EF0-E34E4FBC20A6}" type="datetime1">
              <a:rPr lang="zh-CN" altLang="en-US"/>
              <a:pPr>
                <a:defRPr/>
              </a:pPr>
              <a:t>2022/10/12</a:t>
            </a:fld>
            <a:r>
              <a:rPr lang="en-US" altLang="zh-CN"/>
              <a:t>http://cstcsjjg.hrbeu.edu.cn/</a:t>
            </a:r>
          </a:p>
        </p:txBody>
      </p:sp>
      <p:sp>
        <p:nvSpPr>
          <p:cNvPr id="25603" name="Rectangle 2"/>
          <p:cNvSpPr>
            <a:spLocks noGrp="1" noChangeArrowheads="1"/>
          </p:cNvSpPr>
          <p:nvPr>
            <p:ph type="title"/>
          </p:nvPr>
        </p:nvSpPr>
        <p:spPr/>
        <p:txBody>
          <a:bodyPr/>
          <a:lstStyle/>
          <a:p>
            <a:pPr eaLnBrk="1" hangingPunct="1"/>
            <a:r>
              <a:rPr lang="zh-CN" altLang="en-US"/>
              <a:t>查找                                                                  基本概念</a:t>
            </a:r>
          </a:p>
        </p:txBody>
      </p:sp>
      <p:sp>
        <p:nvSpPr>
          <p:cNvPr id="471125" name="Rectangle 85"/>
          <p:cNvSpPr>
            <a:spLocks noGrp="1" noChangeArrowheads="1"/>
          </p:cNvSpPr>
          <p:nvPr>
            <p:ph type="body" sz="half" idx="1"/>
          </p:nvPr>
        </p:nvSpPr>
        <p:spPr>
          <a:xfrm>
            <a:off x="317500" y="1743075"/>
            <a:ext cx="8178800" cy="2713038"/>
          </a:xfrm>
        </p:spPr>
        <p:txBody>
          <a:bodyPr/>
          <a:lstStyle/>
          <a:p>
            <a:pPr marL="522288" lvl="1" indent="20638" algn="just">
              <a:lnSpc>
                <a:spcPct val="125000"/>
              </a:lnSpc>
              <a:buClr>
                <a:schemeClr val="accent4">
                  <a:lumMod val="60000"/>
                  <a:lumOff val="40000"/>
                </a:schemeClr>
              </a:buClr>
              <a:buSzPct val="60000"/>
              <a:buFont typeface="Wingdings" pitchFamily="2" charset="2"/>
              <a:buChar char="u"/>
              <a:defRPr/>
            </a:pPr>
            <a:r>
              <a:rPr lang="zh-CN" altLang="en-US" sz="3200" dirty="0">
                <a:latin typeface="Tahoma" pitchFamily="34" charset="0"/>
                <a:ea typeface="楷体_GB2312" pitchFamily="49" charset="-122"/>
              </a:rPr>
              <a:t>静态查找</a:t>
            </a:r>
          </a:p>
          <a:p>
            <a:pPr marL="522288" lvl="1" indent="20638" algn="just">
              <a:lnSpc>
                <a:spcPct val="125000"/>
              </a:lnSpc>
              <a:buClr>
                <a:srgbClr val="800000"/>
              </a:buClr>
              <a:buSzPct val="80000"/>
              <a:buFont typeface="Wingdings" pitchFamily="2" charset="2"/>
              <a:buNone/>
              <a:defRPr/>
            </a:pPr>
            <a:r>
              <a:rPr lang="zh-CN" altLang="en-US" sz="3200" dirty="0">
                <a:latin typeface="Tahoma" pitchFamily="34" charset="0"/>
                <a:ea typeface="楷体_GB2312" pitchFamily="49" charset="-122"/>
              </a:rPr>
              <a:t>      仅作</a:t>
            </a:r>
            <a:r>
              <a:rPr lang="zh-CN" altLang="en-US" sz="3200" dirty="0">
                <a:solidFill>
                  <a:srgbClr val="642100"/>
                </a:solidFill>
                <a:latin typeface="Tahoma" pitchFamily="34" charset="0"/>
                <a:ea typeface="楷体_GB2312" pitchFamily="49" charset="-122"/>
              </a:rPr>
              <a:t>查询</a:t>
            </a:r>
            <a:r>
              <a:rPr lang="zh-CN" altLang="en-US" sz="3200" dirty="0">
                <a:latin typeface="Tahoma" pitchFamily="34" charset="0"/>
                <a:ea typeface="楷体_GB2312" pitchFamily="49" charset="-122"/>
              </a:rPr>
              <a:t>和</a:t>
            </a:r>
            <a:r>
              <a:rPr lang="zh-CN" altLang="en-US" sz="3200" dirty="0">
                <a:solidFill>
                  <a:srgbClr val="642100"/>
                </a:solidFill>
                <a:latin typeface="Tahoma" pitchFamily="34" charset="0"/>
                <a:ea typeface="楷体_GB2312" pitchFamily="49" charset="-122"/>
              </a:rPr>
              <a:t>检索</a:t>
            </a:r>
            <a:r>
              <a:rPr lang="zh-CN" altLang="en-US" sz="3200" dirty="0">
                <a:latin typeface="Tahoma" pitchFamily="34" charset="0"/>
                <a:ea typeface="楷体_GB2312" pitchFamily="49" charset="-122"/>
              </a:rPr>
              <a:t>操作的查找表。</a:t>
            </a:r>
          </a:p>
          <a:p>
            <a:pPr marL="522288" lvl="1" indent="20638" algn="just">
              <a:lnSpc>
                <a:spcPct val="125000"/>
              </a:lnSpc>
              <a:buClr>
                <a:schemeClr val="accent4">
                  <a:lumMod val="60000"/>
                  <a:lumOff val="40000"/>
                </a:schemeClr>
              </a:buClr>
              <a:buSzPct val="60000"/>
              <a:buFont typeface="Wingdings" pitchFamily="2" charset="2"/>
              <a:buChar char="u"/>
              <a:defRPr/>
            </a:pPr>
            <a:r>
              <a:rPr lang="zh-CN" altLang="en-US" sz="3200" dirty="0">
                <a:latin typeface="Tahoma" pitchFamily="34" charset="0"/>
                <a:ea typeface="楷体_GB2312" pitchFamily="49" charset="-122"/>
              </a:rPr>
              <a:t>动态查找</a:t>
            </a:r>
          </a:p>
          <a:p>
            <a:pPr marL="522288" lvl="1" indent="20638" algn="just">
              <a:lnSpc>
                <a:spcPct val="125000"/>
              </a:lnSpc>
              <a:buClr>
                <a:schemeClr val="accent4">
                  <a:lumMod val="60000"/>
                  <a:lumOff val="40000"/>
                </a:schemeClr>
              </a:buClr>
              <a:buSzPct val="60000"/>
              <a:buFont typeface="Wingdings" pitchFamily="2" charset="2"/>
              <a:buNone/>
              <a:defRPr/>
            </a:pPr>
            <a:r>
              <a:rPr lang="zh-CN" altLang="en-US" sz="3200" dirty="0">
                <a:latin typeface="Tahoma" pitchFamily="34" charset="0"/>
                <a:ea typeface="楷体_GB2312" pitchFamily="49" charset="-122"/>
              </a:rPr>
              <a:t>      有时在查询之后，还需要将</a:t>
            </a:r>
            <a:r>
              <a:rPr lang="zh-CN" altLang="en-US" sz="3200" dirty="0">
                <a:ea typeface="楷体_GB2312" pitchFamily="49" charset="-122"/>
              </a:rPr>
              <a:t>“</a:t>
            </a:r>
            <a:r>
              <a:rPr lang="zh-CN" altLang="en-US" sz="3200" dirty="0">
                <a:latin typeface="Tahoma" pitchFamily="34" charset="0"/>
                <a:ea typeface="楷体_GB2312" pitchFamily="49" charset="-122"/>
              </a:rPr>
              <a:t>查询</a:t>
            </a:r>
            <a:r>
              <a:rPr lang="zh-CN" altLang="en-US" sz="3200" dirty="0">
                <a:ea typeface="楷体_GB2312" pitchFamily="49" charset="-122"/>
              </a:rPr>
              <a:t>”</a:t>
            </a:r>
            <a:r>
              <a:rPr lang="zh-CN" altLang="en-US" sz="3200" dirty="0">
                <a:latin typeface="Tahoma" pitchFamily="34" charset="0"/>
                <a:ea typeface="楷体_GB2312" pitchFamily="49" charset="-122"/>
              </a:rPr>
              <a:t>结果为</a:t>
            </a:r>
            <a:r>
              <a:rPr lang="zh-CN" altLang="en-US" sz="3200" dirty="0">
                <a:ea typeface="楷体_GB2312" pitchFamily="49" charset="-122"/>
              </a:rPr>
              <a:t>“</a:t>
            </a:r>
            <a:r>
              <a:rPr lang="zh-CN" altLang="en-US" sz="3200" dirty="0">
                <a:solidFill>
                  <a:srgbClr val="056705"/>
                </a:solidFill>
                <a:latin typeface="Tahoma" pitchFamily="34" charset="0"/>
                <a:ea typeface="楷体_GB2312" pitchFamily="49" charset="-122"/>
              </a:rPr>
              <a:t>不在查找表中</a:t>
            </a:r>
            <a:r>
              <a:rPr lang="zh-CN" altLang="en-US" sz="3200" dirty="0">
                <a:ea typeface="楷体_GB2312" pitchFamily="49" charset="-122"/>
              </a:rPr>
              <a:t>”</a:t>
            </a:r>
            <a:r>
              <a:rPr lang="zh-CN" altLang="en-US" sz="3200" dirty="0">
                <a:latin typeface="Tahoma" pitchFamily="34" charset="0"/>
                <a:ea typeface="楷体_GB2312" pitchFamily="49" charset="-122"/>
              </a:rPr>
              <a:t>的数据元素</a:t>
            </a:r>
            <a:r>
              <a:rPr lang="zh-CN" altLang="en-US" sz="3200" dirty="0">
                <a:solidFill>
                  <a:srgbClr val="006600"/>
                </a:solidFill>
                <a:latin typeface="Tahoma" pitchFamily="34" charset="0"/>
                <a:ea typeface="楷体_GB2312" pitchFamily="49" charset="-122"/>
              </a:rPr>
              <a:t>插入到</a:t>
            </a:r>
            <a:r>
              <a:rPr lang="zh-CN" altLang="en-US" sz="3200" dirty="0">
                <a:latin typeface="Tahoma" pitchFamily="34" charset="0"/>
                <a:ea typeface="楷体_GB2312" pitchFamily="49" charset="-122"/>
              </a:rPr>
              <a:t>查找表中；或者，从查找表中</a:t>
            </a:r>
            <a:r>
              <a:rPr lang="zh-CN" altLang="en-US" sz="3200" dirty="0">
                <a:solidFill>
                  <a:srgbClr val="9900CC"/>
                </a:solidFill>
                <a:latin typeface="Tahoma" pitchFamily="34" charset="0"/>
                <a:ea typeface="楷体_GB2312" pitchFamily="49" charset="-122"/>
              </a:rPr>
              <a:t>删除</a:t>
            </a:r>
            <a:r>
              <a:rPr lang="zh-CN" altLang="en-US" sz="3200" dirty="0">
                <a:latin typeface="Tahoma" pitchFamily="34" charset="0"/>
                <a:ea typeface="楷体_GB2312" pitchFamily="49" charset="-122"/>
              </a:rPr>
              <a:t>其</a:t>
            </a:r>
            <a:r>
              <a:rPr lang="zh-CN" altLang="en-US" sz="3200" dirty="0">
                <a:ea typeface="楷体_GB2312" pitchFamily="49" charset="-122"/>
              </a:rPr>
              <a:t>“</a:t>
            </a:r>
            <a:r>
              <a:rPr lang="zh-CN" altLang="en-US" sz="3200" dirty="0">
                <a:latin typeface="Tahoma" pitchFamily="34" charset="0"/>
                <a:ea typeface="楷体_GB2312" pitchFamily="49" charset="-122"/>
              </a:rPr>
              <a:t>查询</a:t>
            </a:r>
            <a:r>
              <a:rPr lang="zh-CN" altLang="en-US" sz="3200" dirty="0">
                <a:ea typeface="楷体_GB2312" pitchFamily="49" charset="-122"/>
              </a:rPr>
              <a:t>”</a:t>
            </a:r>
            <a:r>
              <a:rPr lang="zh-CN" altLang="en-US" sz="3200" dirty="0">
                <a:latin typeface="Tahoma" pitchFamily="34" charset="0"/>
                <a:ea typeface="楷体_GB2312" pitchFamily="49" charset="-122"/>
              </a:rPr>
              <a:t>结果为</a:t>
            </a:r>
            <a:r>
              <a:rPr lang="zh-CN" altLang="en-US" sz="3200" dirty="0">
                <a:ea typeface="楷体_GB2312" pitchFamily="49" charset="-122"/>
              </a:rPr>
              <a:t>“</a:t>
            </a:r>
            <a:r>
              <a:rPr lang="zh-CN" altLang="en-US" sz="3200" dirty="0">
                <a:solidFill>
                  <a:srgbClr val="9900CC"/>
                </a:solidFill>
                <a:latin typeface="Tahoma" pitchFamily="34" charset="0"/>
                <a:ea typeface="楷体_GB2312" pitchFamily="49" charset="-122"/>
              </a:rPr>
              <a:t>在查找表中</a:t>
            </a:r>
            <a:r>
              <a:rPr lang="zh-CN" altLang="en-US" sz="3200" dirty="0">
                <a:ea typeface="楷体_GB2312" pitchFamily="49" charset="-122"/>
              </a:rPr>
              <a:t>”</a:t>
            </a:r>
            <a:r>
              <a:rPr lang="zh-CN" altLang="en-US" sz="3200" dirty="0">
                <a:latin typeface="Tahoma" pitchFamily="34" charset="0"/>
                <a:ea typeface="楷体_GB2312" pitchFamily="49" charset="-122"/>
              </a:rPr>
              <a:t>的数据元素</a:t>
            </a:r>
          </a:p>
        </p:txBody>
      </p:sp>
      <p:sp>
        <p:nvSpPr>
          <p:cNvPr id="471124" name="AutoShape 84"/>
          <p:cNvSpPr>
            <a:spLocks noChangeArrowheads="1"/>
          </p:cNvSpPr>
          <p:nvPr/>
        </p:nvSpPr>
        <p:spPr bwMode="gray">
          <a:xfrm>
            <a:off x="157163" y="1123950"/>
            <a:ext cx="2089150" cy="484188"/>
          </a:xfrm>
          <a:prstGeom prst="roundRect">
            <a:avLst>
              <a:gd name="adj" fmla="val 0"/>
            </a:avLst>
          </a:prstGeom>
          <a:gradFill rotWithShape="1">
            <a:gsLst>
              <a:gs pos="0">
                <a:srgbClr val="FFD28F">
                  <a:gamma/>
                  <a:tint val="15686"/>
                  <a:invGamma/>
                </a:srgbClr>
              </a:gs>
              <a:gs pos="100000">
                <a:srgbClr val="FFD28F"/>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lang="zh-CN" altLang="en-US" sz="2800" b="1" dirty="0">
                <a:latin typeface="Tahoma" pitchFamily="34" charset="0"/>
              </a:rPr>
              <a:t>查找表分类</a:t>
            </a:r>
            <a:endParaRPr lang="zh-CN" altLang="en-US" sz="26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1"/>
          </p:nvPr>
        </p:nvSpPr>
        <p:spPr/>
        <p:txBody>
          <a:bodyPr/>
          <a:lstStyle/>
          <a:p>
            <a:pPr>
              <a:defRPr/>
            </a:pPr>
            <a:fld id="{9859DCB1-124B-487D-8EF0-E34E4FBC20A6}" type="datetime1">
              <a:rPr lang="zh-CN" altLang="en-US"/>
              <a:pPr>
                <a:defRPr/>
              </a:pPr>
              <a:t>2022/10/12</a:t>
            </a:fld>
            <a:r>
              <a:rPr lang="en-US" altLang="zh-CN"/>
              <a:t>http://cstcsjjg.hrbeu.edu.cn/</a:t>
            </a:r>
          </a:p>
        </p:txBody>
      </p:sp>
      <p:sp>
        <p:nvSpPr>
          <p:cNvPr id="26627" name="Rectangle 2"/>
          <p:cNvSpPr>
            <a:spLocks noGrp="1" noChangeArrowheads="1"/>
          </p:cNvSpPr>
          <p:nvPr>
            <p:ph type="title"/>
          </p:nvPr>
        </p:nvSpPr>
        <p:spPr/>
        <p:txBody>
          <a:bodyPr/>
          <a:lstStyle/>
          <a:p>
            <a:pPr eaLnBrk="1" hangingPunct="1"/>
            <a:r>
              <a:rPr lang="zh-CN" altLang="en-US"/>
              <a:t>查找                                                                  基本概念</a:t>
            </a:r>
          </a:p>
        </p:txBody>
      </p:sp>
      <p:sp>
        <p:nvSpPr>
          <p:cNvPr id="471125" name="Rectangle 85"/>
          <p:cNvSpPr>
            <a:spLocks noGrp="1" noChangeArrowheads="1"/>
          </p:cNvSpPr>
          <p:nvPr>
            <p:ph type="body" sz="half" idx="1"/>
          </p:nvPr>
        </p:nvSpPr>
        <p:spPr>
          <a:xfrm>
            <a:off x="317500" y="1095375"/>
            <a:ext cx="8407400" cy="5629275"/>
          </a:xfrm>
        </p:spPr>
        <p:txBody>
          <a:bodyPr/>
          <a:lstStyle/>
          <a:p>
            <a:pPr>
              <a:buFont typeface="Wingdings" pitchFamily="2" charset="2"/>
              <a:buNone/>
              <a:defRPr/>
            </a:pPr>
            <a:r>
              <a:rPr lang="zh-CN" altLang="en-US" sz="4400" dirty="0">
                <a:ea typeface="楷体_GB2312" pitchFamily="49" charset="-122"/>
              </a:rPr>
              <a:t>如何进行查找？</a:t>
            </a:r>
            <a:endParaRPr lang="en-US" altLang="zh-CN" dirty="0">
              <a:ea typeface="楷体_GB2312" pitchFamily="49" charset="-122"/>
            </a:endParaRPr>
          </a:p>
          <a:p>
            <a:pPr>
              <a:buFont typeface="Wingdings" pitchFamily="2" charset="2"/>
              <a:buNone/>
              <a:defRPr/>
            </a:pPr>
            <a:r>
              <a:rPr lang="en-US" altLang="zh-CN" sz="3200" dirty="0">
                <a:solidFill>
                  <a:srgbClr val="3A1300"/>
                </a:solidFill>
                <a:ea typeface="楷体_GB2312" pitchFamily="49" charset="-122"/>
              </a:rPr>
              <a:t>   </a:t>
            </a:r>
            <a:r>
              <a:rPr lang="zh-CN" altLang="en-US" sz="3200" dirty="0">
                <a:solidFill>
                  <a:srgbClr val="000000"/>
                </a:solidFill>
                <a:ea typeface="楷体_GB2312" pitchFamily="49" charset="-122"/>
              </a:rPr>
              <a:t>查找的方法取决于查找</a:t>
            </a:r>
            <a:r>
              <a:rPr lang="zh-CN" altLang="en-US" sz="3200" dirty="0">
                <a:solidFill>
                  <a:srgbClr val="CC0000"/>
                </a:solidFill>
                <a:ea typeface="楷体_GB2312" pitchFamily="49" charset="-122"/>
              </a:rPr>
              <a:t>表的结构</a:t>
            </a:r>
            <a:endParaRPr lang="en-US" altLang="zh-CN" sz="3200" dirty="0">
              <a:solidFill>
                <a:srgbClr val="CC0000"/>
              </a:solidFill>
              <a:ea typeface="楷体_GB2312" pitchFamily="49" charset="-122"/>
            </a:endParaRPr>
          </a:p>
          <a:p>
            <a:pPr indent="647700">
              <a:lnSpc>
                <a:spcPct val="135000"/>
              </a:lnSpc>
              <a:buFont typeface="Wingdings" pitchFamily="2" charset="2"/>
              <a:buNone/>
              <a:defRPr/>
            </a:pPr>
            <a:r>
              <a:rPr lang="zh-CN" altLang="en-US" sz="3600" dirty="0">
                <a:ea typeface="楷体_GB2312" pitchFamily="49" charset="-122"/>
              </a:rPr>
              <a:t>  </a:t>
            </a:r>
            <a:r>
              <a:rPr lang="zh-CN" altLang="en-US" sz="3200" dirty="0">
                <a:ea typeface="楷体_GB2312" pitchFamily="49" charset="-122"/>
              </a:rPr>
              <a:t>由于查找表中的数据元素之间不存在明显的组织规律，因此不便于查找。</a:t>
            </a:r>
          </a:p>
          <a:p>
            <a:pPr indent="647700">
              <a:lnSpc>
                <a:spcPct val="135000"/>
              </a:lnSpc>
              <a:buFont typeface="Wingdings" pitchFamily="2" charset="2"/>
              <a:buNone/>
              <a:defRPr/>
            </a:pPr>
            <a:r>
              <a:rPr lang="zh-CN" altLang="en-US" sz="3200" dirty="0">
                <a:ea typeface="楷体_GB2312" pitchFamily="49" charset="-122"/>
              </a:rPr>
              <a:t>  为了提高查找的效率， 需要在查找表中的元素之间人为地 附加某种确定的关系，换句话说， </a:t>
            </a:r>
            <a:r>
              <a:rPr lang="zh-CN" altLang="en-US" sz="3200" dirty="0">
                <a:solidFill>
                  <a:srgbClr val="642100"/>
                </a:solidFill>
                <a:ea typeface="楷体_GB2312" pitchFamily="49" charset="-122"/>
              </a:rPr>
              <a:t>用另外一种结构来表示查找表</a:t>
            </a:r>
            <a:endParaRPr lang="zh-CN" altLang="en-US" sz="3200" dirty="0">
              <a:latin typeface="Tahoma" pitchFamily="34" charset="0"/>
              <a:ea typeface="楷体_GB2312" pitchFamily="49" charset="-122"/>
            </a:endParaRPr>
          </a:p>
        </p:txBody>
      </p:sp>
      <p:sp>
        <p:nvSpPr>
          <p:cNvPr id="7" name="AutoShape 6">
            <a:hlinkClick r:id="rId3" action="ppaction://hlinksldjump"/>
          </p:cNvPr>
          <p:cNvSpPr>
            <a:spLocks noChangeArrowheads="1"/>
          </p:cNvSpPr>
          <p:nvPr/>
        </p:nvSpPr>
        <p:spPr bwMode="auto">
          <a:xfrm>
            <a:off x="7219950" y="6200775"/>
            <a:ext cx="1724025" cy="504825"/>
          </a:xfrm>
          <a:prstGeom prst="ribbon2">
            <a:avLst>
              <a:gd name="adj1" fmla="val 12500"/>
              <a:gd name="adj2" fmla="val 50000"/>
            </a:avLst>
          </a:prstGeom>
          <a:gradFill rotWithShape="1">
            <a:gsLst>
              <a:gs pos="56000">
                <a:srgbClr val="8488C4"/>
              </a:gs>
              <a:gs pos="53000">
                <a:srgbClr val="D4DEFF"/>
              </a:gs>
              <a:gs pos="83000">
                <a:srgbClr val="D4DEFF"/>
              </a:gs>
              <a:gs pos="100000">
                <a:srgbClr val="96AB94"/>
              </a:gs>
            </a:gsLst>
            <a:lin ang="5400000" scaled="0"/>
          </a:gradFill>
          <a:ln w="9525">
            <a:solidFill>
              <a:schemeClr val="accent4">
                <a:lumMod val="60000"/>
                <a:lumOff val="40000"/>
              </a:schemeClr>
            </a:solidFill>
            <a:miter lim="800000"/>
            <a:headEnd/>
            <a:tailEnd/>
          </a:ln>
          <a:effectLst/>
        </p:spPr>
        <p:txBody>
          <a:bodyPr wrap="none" anchor="ctr"/>
          <a:lstStyle/>
          <a:p>
            <a:pPr algn="ctr">
              <a:buFont typeface="Wingdings" pitchFamily="2" charset="2"/>
              <a:buNone/>
              <a:defRPr/>
            </a:pPr>
            <a:r>
              <a:rPr lang="zh-CN" altLang="en-US" sz="2800" b="1" dirty="0">
                <a:latin typeface="Tahoma" pitchFamily="34" charset="0"/>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4"/>
          <p:cNvSpPr>
            <a:spLocks noGrp="1"/>
          </p:cNvSpPr>
          <p:nvPr>
            <p:ph type="dt" sz="quarter" idx="11"/>
          </p:nvPr>
        </p:nvSpPr>
        <p:spPr/>
        <p:txBody>
          <a:bodyPr/>
          <a:lstStyle/>
          <a:p>
            <a:pPr>
              <a:defRPr/>
            </a:pPr>
            <a:fld id="{A49E0997-EF80-43CE-A9B9-B76F4976E2FF}" type="datetime1">
              <a:rPr lang="zh-CN" altLang="en-US"/>
              <a:pPr>
                <a:defRPr/>
              </a:pPr>
              <a:t>2022/10/12</a:t>
            </a:fld>
            <a:r>
              <a:rPr lang="en-US" altLang="zh-CN"/>
              <a:t>http://cstcsjjg.hrbeu.edu.cn/</a:t>
            </a:r>
          </a:p>
        </p:txBody>
      </p:sp>
      <p:sp>
        <p:nvSpPr>
          <p:cNvPr id="27651" name="Rectangle 2"/>
          <p:cNvSpPr>
            <a:spLocks noGrp="1" noChangeArrowheads="1"/>
          </p:cNvSpPr>
          <p:nvPr>
            <p:ph type="title"/>
          </p:nvPr>
        </p:nvSpPr>
        <p:spPr/>
        <p:txBody>
          <a:bodyPr/>
          <a:lstStyle/>
          <a:p>
            <a:pPr eaLnBrk="1" hangingPunct="1"/>
            <a:r>
              <a:rPr lang="zh-CN" altLang="en-US"/>
              <a:t>查找                                                         线性表的查找</a:t>
            </a:r>
          </a:p>
        </p:txBody>
      </p:sp>
      <p:sp>
        <p:nvSpPr>
          <p:cNvPr id="27652" name="Rectangle 4"/>
          <p:cNvSpPr>
            <a:spLocks noChangeArrowheads="1"/>
          </p:cNvSpPr>
          <p:nvPr/>
        </p:nvSpPr>
        <p:spPr bwMode="auto">
          <a:xfrm>
            <a:off x="3171825" y="1811338"/>
            <a:ext cx="5410200"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3" action="ppaction://hlinksldjump"/>
              </a:rPr>
              <a:t>顺  序  查  找</a:t>
            </a:r>
            <a:endParaRPr kumimoji="1" lang="ko-KR" altLang="en-US" b="1">
              <a:solidFill>
                <a:schemeClr val="hlink"/>
              </a:solidFill>
            </a:endParaRPr>
          </a:p>
        </p:txBody>
      </p:sp>
      <p:grpSp>
        <p:nvGrpSpPr>
          <p:cNvPr id="27653" name="Group 5"/>
          <p:cNvGrpSpPr>
            <a:grpSpLocks/>
          </p:cNvGrpSpPr>
          <p:nvPr/>
        </p:nvGrpSpPr>
        <p:grpSpPr bwMode="auto">
          <a:xfrm>
            <a:off x="2251075" y="1766888"/>
            <a:ext cx="673100" cy="652462"/>
            <a:chOff x="945" y="1108"/>
            <a:chExt cx="480" cy="480"/>
          </a:xfrm>
        </p:grpSpPr>
        <p:sp>
          <p:nvSpPr>
            <p:cNvPr id="27667" name="Oval 6"/>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27668" name="Oval 7"/>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ko-KR" altLang="en-US" sz="2400" b="1">
                  <a:solidFill>
                    <a:srgbClr val="000000"/>
                  </a:solidFill>
                  <a:latin typeface="Verdana" pitchFamily="34" charset="0"/>
                  <a:ea typeface="Gulim" pitchFamily="34" charset="-127"/>
                </a:rPr>
                <a:t>1</a:t>
              </a:r>
            </a:p>
          </p:txBody>
        </p:sp>
      </p:grpSp>
      <p:sp>
        <p:nvSpPr>
          <p:cNvPr id="27654" name="Rectangle 8"/>
          <p:cNvSpPr>
            <a:spLocks noChangeArrowheads="1"/>
          </p:cNvSpPr>
          <p:nvPr/>
        </p:nvSpPr>
        <p:spPr bwMode="auto">
          <a:xfrm>
            <a:off x="3171825" y="2700338"/>
            <a:ext cx="5410200"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4" action="ppaction://hlinksldjump"/>
              </a:rPr>
              <a:t>二  分  查  找</a:t>
            </a:r>
            <a:endParaRPr kumimoji="1" lang="ko-KR" altLang="en-US" b="1">
              <a:solidFill>
                <a:schemeClr val="hlink"/>
              </a:solidFill>
            </a:endParaRPr>
          </a:p>
        </p:txBody>
      </p:sp>
      <p:sp>
        <p:nvSpPr>
          <p:cNvPr id="27655" name="Rectangle 9"/>
          <p:cNvSpPr>
            <a:spLocks noChangeArrowheads="1"/>
          </p:cNvSpPr>
          <p:nvPr/>
        </p:nvSpPr>
        <p:spPr bwMode="auto">
          <a:xfrm>
            <a:off x="3171825" y="3622675"/>
            <a:ext cx="4638675"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5" action="ppaction://hlinksldjump"/>
              </a:rPr>
              <a:t>分  块  查  找</a:t>
            </a:r>
            <a:endParaRPr kumimoji="1" lang="ko-KR" altLang="en-US" b="1">
              <a:solidFill>
                <a:srgbClr val="262674"/>
              </a:solidFill>
            </a:endParaRPr>
          </a:p>
        </p:txBody>
      </p:sp>
      <p:sp>
        <p:nvSpPr>
          <p:cNvPr id="27656" name="Rectangle 10"/>
          <p:cNvSpPr>
            <a:spLocks noChangeArrowheads="1"/>
          </p:cNvSpPr>
          <p:nvPr/>
        </p:nvSpPr>
        <p:spPr bwMode="auto">
          <a:xfrm>
            <a:off x="3171825" y="4576763"/>
            <a:ext cx="5410200"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6" action="ppaction://hlinksldjump"/>
              </a:rPr>
              <a:t>方  法  比  较</a:t>
            </a:r>
            <a:endParaRPr kumimoji="1" lang="ko-KR" altLang="en-US" b="1">
              <a:solidFill>
                <a:srgbClr val="262674"/>
              </a:solidFill>
            </a:endParaRPr>
          </a:p>
        </p:txBody>
      </p:sp>
      <p:grpSp>
        <p:nvGrpSpPr>
          <p:cNvPr id="27657" name="Group 11"/>
          <p:cNvGrpSpPr>
            <a:grpSpLocks/>
          </p:cNvGrpSpPr>
          <p:nvPr/>
        </p:nvGrpSpPr>
        <p:grpSpPr bwMode="auto">
          <a:xfrm>
            <a:off x="2251075" y="2670175"/>
            <a:ext cx="673100" cy="652463"/>
            <a:chOff x="945" y="1108"/>
            <a:chExt cx="480" cy="480"/>
          </a:xfrm>
        </p:grpSpPr>
        <p:sp>
          <p:nvSpPr>
            <p:cNvPr id="27665" name="Oval 12"/>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27666" name="Oval 13"/>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2</a:t>
              </a:r>
              <a:endParaRPr lang="en-US" altLang="ko-KR" sz="2400" b="1">
                <a:solidFill>
                  <a:srgbClr val="000000"/>
                </a:solidFill>
                <a:latin typeface="Verdana" pitchFamily="34" charset="0"/>
                <a:ea typeface="Gulim" pitchFamily="34" charset="-127"/>
              </a:endParaRPr>
            </a:p>
          </p:txBody>
        </p:sp>
      </p:grpSp>
      <p:grpSp>
        <p:nvGrpSpPr>
          <p:cNvPr id="27658" name="Group 14"/>
          <p:cNvGrpSpPr>
            <a:grpSpLocks/>
          </p:cNvGrpSpPr>
          <p:nvPr/>
        </p:nvGrpSpPr>
        <p:grpSpPr bwMode="auto">
          <a:xfrm>
            <a:off x="2251075" y="3595688"/>
            <a:ext cx="673100" cy="652462"/>
            <a:chOff x="945" y="1108"/>
            <a:chExt cx="480" cy="480"/>
          </a:xfrm>
        </p:grpSpPr>
        <p:sp>
          <p:nvSpPr>
            <p:cNvPr id="27663" name="Oval 15"/>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27664" name="Oval 16"/>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3</a:t>
              </a:r>
              <a:endParaRPr lang="en-US" altLang="ko-KR" sz="2400" b="1">
                <a:solidFill>
                  <a:srgbClr val="000000"/>
                </a:solidFill>
                <a:latin typeface="Verdana" pitchFamily="34" charset="0"/>
                <a:ea typeface="Gulim" pitchFamily="34" charset="-127"/>
              </a:endParaRPr>
            </a:p>
          </p:txBody>
        </p:sp>
      </p:grpSp>
      <p:grpSp>
        <p:nvGrpSpPr>
          <p:cNvPr id="27659" name="Group 17"/>
          <p:cNvGrpSpPr>
            <a:grpSpLocks/>
          </p:cNvGrpSpPr>
          <p:nvPr/>
        </p:nvGrpSpPr>
        <p:grpSpPr bwMode="auto">
          <a:xfrm>
            <a:off x="2251075" y="4530725"/>
            <a:ext cx="673100" cy="652463"/>
            <a:chOff x="945" y="1108"/>
            <a:chExt cx="480" cy="480"/>
          </a:xfrm>
        </p:grpSpPr>
        <p:sp>
          <p:nvSpPr>
            <p:cNvPr id="27661" name="Oval 18"/>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27662" name="Oval 19"/>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4</a:t>
              </a:r>
              <a:endParaRPr lang="en-US" altLang="ko-KR" sz="2400" b="1">
                <a:solidFill>
                  <a:srgbClr val="000000"/>
                </a:solidFill>
                <a:latin typeface="Verdana" pitchFamily="34" charset="0"/>
                <a:ea typeface="Gulim" pitchFamily="34" charset="-127"/>
              </a:endParaRPr>
            </a:p>
          </p:txBody>
        </p:sp>
      </p:grpSp>
      <p:sp>
        <p:nvSpPr>
          <p:cNvPr id="22" name="AutoShape 6">
            <a:hlinkClick r:id="rId7" action="ppaction://hlinksldjump"/>
          </p:cNvPr>
          <p:cNvSpPr>
            <a:spLocks noChangeArrowheads="1"/>
          </p:cNvSpPr>
          <p:nvPr/>
        </p:nvSpPr>
        <p:spPr bwMode="auto">
          <a:xfrm>
            <a:off x="7219950" y="6200775"/>
            <a:ext cx="1724025" cy="504825"/>
          </a:xfrm>
          <a:prstGeom prst="ribbon2">
            <a:avLst>
              <a:gd name="adj1" fmla="val 12500"/>
              <a:gd name="adj2" fmla="val 50000"/>
            </a:avLst>
          </a:prstGeom>
          <a:gradFill rotWithShape="1">
            <a:gsLst>
              <a:gs pos="56000">
                <a:srgbClr val="8488C4"/>
              </a:gs>
              <a:gs pos="53000">
                <a:srgbClr val="D4DEFF"/>
              </a:gs>
              <a:gs pos="83000">
                <a:srgbClr val="D4DEFF"/>
              </a:gs>
              <a:gs pos="100000">
                <a:srgbClr val="96AB94"/>
              </a:gs>
            </a:gsLst>
            <a:lin ang="5400000" scaled="0"/>
          </a:gradFill>
          <a:ln w="9525">
            <a:solidFill>
              <a:schemeClr val="accent4">
                <a:lumMod val="60000"/>
                <a:lumOff val="40000"/>
              </a:schemeClr>
            </a:solidFill>
            <a:miter lim="800000"/>
            <a:headEnd/>
            <a:tailEnd/>
          </a:ln>
          <a:effectLst/>
        </p:spPr>
        <p:txBody>
          <a:bodyPr wrap="none" anchor="ctr"/>
          <a:lstStyle/>
          <a:p>
            <a:pPr algn="ctr">
              <a:buFont typeface="Wingdings" pitchFamily="2" charset="2"/>
              <a:buNone/>
              <a:defRPr/>
            </a:pPr>
            <a:r>
              <a:rPr lang="zh-CN" altLang="en-US" sz="2800" b="1" dirty="0">
                <a:latin typeface="Tahoma" pitchFamily="34" charset="0"/>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线性表的查找                                                  顺序查找</a:t>
            </a:r>
          </a:p>
        </p:txBody>
      </p:sp>
      <p:sp>
        <p:nvSpPr>
          <p:cNvPr id="9" name="Rectangle 3"/>
          <p:cNvSpPr>
            <a:spLocks noGrp="1" noChangeArrowheads="1"/>
          </p:cNvSpPr>
          <p:nvPr>
            <p:ph type="body" idx="1"/>
          </p:nvPr>
        </p:nvSpPr>
        <p:spPr>
          <a:xfrm>
            <a:off x="366713" y="936625"/>
            <a:ext cx="8501062" cy="1616075"/>
          </a:xfrm>
          <a:noFill/>
        </p:spPr>
        <p:txBody>
          <a:bodyPr/>
          <a:lstStyle/>
          <a:p>
            <a:pPr eaLnBrk="1" hangingPunct="1"/>
            <a:r>
              <a:rPr lang="zh-CN" altLang="en-US" sz="2600" dirty="0">
                <a:ea typeface="楷体_GB2312" pitchFamily="49" charset="-122"/>
              </a:rPr>
              <a:t>查找过程：从表的一端开始逐个进行记录的</a:t>
            </a:r>
            <a:r>
              <a:rPr lang="zh-CN" altLang="en-US" sz="2600" dirty="0">
                <a:solidFill>
                  <a:srgbClr val="FF0000"/>
                </a:solidFill>
                <a:ea typeface="楷体_GB2312" pitchFamily="49" charset="-122"/>
              </a:rPr>
              <a:t>关键字和</a:t>
            </a:r>
            <a:endParaRPr lang="en-US" altLang="zh-CN" sz="2600" dirty="0">
              <a:solidFill>
                <a:srgbClr val="FF0000"/>
              </a:solidFill>
              <a:ea typeface="楷体_GB2312" pitchFamily="49" charset="-122"/>
            </a:endParaRPr>
          </a:p>
          <a:p>
            <a:pPr eaLnBrk="1" hangingPunct="1">
              <a:buFont typeface="Wingdings" pitchFamily="2" charset="2"/>
              <a:buNone/>
            </a:pPr>
            <a:r>
              <a:rPr lang="zh-CN" altLang="en-US" sz="2600" dirty="0">
                <a:solidFill>
                  <a:srgbClr val="FF0000"/>
                </a:solidFill>
                <a:ea typeface="楷体_GB2312" pitchFamily="49" charset="-122"/>
              </a:rPr>
              <a:t>                        给定值的比较</a:t>
            </a:r>
          </a:p>
          <a:p>
            <a:pPr eaLnBrk="1" hangingPunct="1"/>
            <a:r>
              <a:rPr lang="zh-CN" altLang="en-US" sz="2600" dirty="0">
                <a:ea typeface="楷体_GB2312" pitchFamily="49" charset="-122"/>
                <a:hlinkClick r:id="rId4" action="ppaction://hlinkfile"/>
              </a:rPr>
              <a:t>算法描述</a:t>
            </a:r>
            <a:r>
              <a:rPr lang="zh-CN" altLang="en-US" sz="2600" dirty="0">
                <a:ea typeface="楷体_GB2312" pitchFamily="49" charset="-122"/>
              </a:rPr>
              <a:t>  顺序查找，从前向后或从后向前</a:t>
            </a:r>
          </a:p>
        </p:txBody>
      </p:sp>
      <p:grpSp>
        <p:nvGrpSpPr>
          <p:cNvPr id="2" name="Group 7"/>
          <p:cNvGrpSpPr>
            <a:grpSpLocks/>
          </p:cNvGrpSpPr>
          <p:nvPr/>
        </p:nvGrpSpPr>
        <p:grpSpPr bwMode="auto">
          <a:xfrm>
            <a:off x="1755775" y="3621088"/>
            <a:ext cx="255588" cy="628650"/>
            <a:chOff x="975" y="1167"/>
            <a:chExt cx="161" cy="396"/>
          </a:xfrm>
        </p:grpSpPr>
        <p:sp>
          <p:nvSpPr>
            <p:cNvPr id="28713" name="Line 8"/>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14" name="Text Box 9"/>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3" name="Group 10"/>
          <p:cNvGrpSpPr>
            <a:grpSpLocks/>
          </p:cNvGrpSpPr>
          <p:nvPr/>
        </p:nvGrpSpPr>
        <p:grpSpPr bwMode="auto">
          <a:xfrm>
            <a:off x="750888" y="2481263"/>
            <a:ext cx="7272337" cy="1144587"/>
            <a:chOff x="384" y="2136"/>
            <a:chExt cx="4581" cy="721"/>
          </a:xfrm>
        </p:grpSpPr>
        <p:sp>
          <p:nvSpPr>
            <p:cNvPr id="28698" name="Text Box 11"/>
            <p:cNvSpPr txBox="1">
              <a:spLocks noChangeArrowheads="1"/>
            </p:cNvSpPr>
            <p:nvPr/>
          </p:nvSpPr>
          <p:spPr bwMode="auto">
            <a:xfrm>
              <a:off x="384" y="2448"/>
              <a:ext cx="319" cy="254"/>
            </a:xfrm>
            <a:prstGeom prst="rect">
              <a:avLst/>
            </a:prstGeom>
            <a:noFill/>
            <a:ln w="9525">
              <a:noFill/>
              <a:miter lim="800000"/>
              <a:headEnd/>
              <a:tailEnd/>
            </a:ln>
          </p:spPr>
          <p:txBody>
            <a:bodyPr wrap="none">
              <a:spAutoFit/>
            </a:bodyPr>
            <a:lstStyle/>
            <a:p>
              <a:pPr>
                <a:buFont typeface="Wingdings" pitchFamily="2" charset="2"/>
                <a:buNone/>
              </a:pPr>
              <a:r>
                <a:rPr lang="zh-CN" altLang="en-US" sz="2000" b="1"/>
                <a:t>例 </a:t>
              </a:r>
            </a:p>
          </p:txBody>
        </p:sp>
        <p:sp>
          <p:nvSpPr>
            <p:cNvPr id="28699" name="Text Box 12"/>
            <p:cNvSpPr txBox="1">
              <a:spLocks noChangeArrowheads="1"/>
            </p:cNvSpPr>
            <p:nvPr/>
          </p:nvSpPr>
          <p:spPr bwMode="auto">
            <a:xfrm>
              <a:off x="720" y="2381"/>
              <a:ext cx="4245" cy="256"/>
            </a:xfrm>
            <a:prstGeom prst="rect">
              <a:avLst/>
            </a:prstGeom>
            <a:noFill/>
            <a:ln w="9525">
              <a:noFill/>
              <a:miter lim="800000"/>
              <a:headEnd/>
              <a:tailEnd/>
            </a:ln>
          </p:spPr>
          <p:txBody>
            <a:bodyPr>
              <a:spAutoFit/>
            </a:bodyPr>
            <a:lstStyle/>
            <a:p>
              <a:pPr>
                <a:buFont typeface="Wingdings" pitchFamily="2" charset="2"/>
                <a:buNone/>
              </a:pPr>
              <a:r>
                <a:rPr lang="en-US" altLang="zh-CN" sz="2000" b="1"/>
                <a:t>0      1       2       3       4       5       6        7        8       9      10     11</a:t>
              </a:r>
            </a:p>
          </p:txBody>
        </p:sp>
        <p:sp>
          <p:nvSpPr>
            <p:cNvPr id="28700" name="Rectangle 13"/>
            <p:cNvSpPr>
              <a:spLocks noChangeArrowheads="1"/>
            </p:cNvSpPr>
            <p:nvPr/>
          </p:nvSpPr>
          <p:spPr bwMode="auto">
            <a:xfrm>
              <a:off x="672" y="2602"/>
              <a:ext cx="4274" cy="255"/>
            </a:xfrm>
            <a:prstGeom prst="rect">
              <a:avLst/>
            </a:prstGeom>
            <a:solidFill>
              <a:srgbClr val="FFFFE1"/>
            </a:solidFill>
            <a:ln w="9525">
              <a:solidFill>
                <a:schemeClr val="tx1"/>
              </a:solidFill>
              <a:miter lim="800000"/>
              <a:headEnd/>
              <a:tailEnd/>
            </a:ln>
          </p:spPr>
          <p:txBody>
            <a:bodyPr wrap="none" anchor="ctr"/>
            <a:lstStyle/>
            <a:p>
              <a:pPr algn="ctr">
                <a:buFont typeface="Wingdings" pitchFamily="2" charset="2"/>
                <a:buNone/>
              </a:pPr>
              <a:r>
                <a:rPr lang="en-US" altLang="zh-CN" sz="2000" b="1"/>
                <a:t>         5      13     19     21     37     56      64      75     80     88     92</a:t>
              </a:r>
            </a:p>
          </p:txBody>
        </p:sp>
        <p:sp>
          <p:nvSpPr>
            <p:cNvPr id="28701" name="Line 14"/>
            <p:cNvSpPr>
              <a:spLocks noChangeShapeType="1"/>
            </p:cNvSpPr>
            <p:nvPr/>
          </p:nvSpPr>
          <p:spPr bwMode="auto">
            <a:xfrm>
              <a:off x="1334" y="2601"/>
              <a:ext cx="0" cy="256"/>
            </a:xfrm>
            <a:prstGeom prst="line">
              <a:avLst/>
            </a:prstGeom>
            <a:noFill/>
            <a:ln w="9525">
              <a:solidFill>
                <a:schemeClr val="tx1"/>
              </a:solidFill>
              <a:round/>
              <a:headEnd/>
              <a:tailEnd/>
            </a:ln>
          </p:spPr>
          <p:txBody>
            <a:bodyPr wrap="none" anchor="ctr"/>
            <a:lstStyle/>
            <a:p>
              <a:endParaRPr lang="zh-CN" altLang="en-US"/>
            </a:p>
          </p:txBody>
        </p:sp>
        <p:sp>
          <p:nvSpPr>
            <p:cNvPr id="28702" name="Line 15"/>
            <p:cNvSpPr>
              <a:spLocks noChangeShapeType="1"/>
            </p:cNvSpPr>
            <p:nvPr/>
          </p:nvSpPr>
          <p:spPr bwMode="auto">
            <a:xfrm>
              <a:off x="1698" y="2601"/>
              <a:ext cx="0" cy="256"/>
            </a:xfrm>
            <a:prstGeom prst="line">
              <a:avLst/>
            </a:prstGeom>
            <a:noFill/>
            <a:ln w="9525">
              <a:solidFill>
                <a:schemeClr val="tx1"/>
              </a:solidFill>
              <a:round/>
              <a:headEnd/>
              <a:tailEnd/>
            </a:ln>
          </p:spPr>
          <p:txBody>
            <a:bodyPr wrap="none" anchor="ctr"/>
            <a:lstStyle/>
            <a:p>
              <a:endParaRPr lang="zh-CN" altLang="en-US"/>
            </a:p>
          </p:txBody>
        </p:sp>
        <p:sp>
          <p:nvSpPr>
            <p:cNvPr id="28703" name="Line 16"/>
            <p:cNvSpPr>
              <a:spLocks noChangeShapeType="1"/>
            </p:cNvSpPr>
            <p:nvPr/>
          </p:nvSpPr>
          <p:spPr bwMode="auto">
            <a:xfrm>
              <a:off x="2062" y="2601"/>
              <a:ext cx="0" cy="256"/>
            </a:xfrm>
            <a:prstGeom prst="line">
              <a:avLst/>
            </a:prstGeom>
            <a:noFill/>
            <a:ln w="9525">
              <a:solidFill>
                <a:schemeClr val="tx1"/>
              </a:solidFill>
              <a:round/>
              <a:headEnd/>
              <a:tailEnd/>
            </a:ln>
          </p:spPr>
          <p:txBody>
            <a:bodyPr wrap="none" anchor="ctr"/>
            <a:lstStyle/>
            <a:p>
              <a:endParaRPr lang="zh-CN" altLang="en-US"/>
            </a:p>
          </p:txBody>
        </p:sp>
        <p:sp>
          <p:nvSpPr>
            <p:cNvPr id="28704" name="Line 17"/>
            <p:cNvSpPr>
              <a:spLocks noChangeShapeType="1"/>
            </p:cNvSpPr>
            <p:nvPr/>
          </p:nvSpPr>
          <p:spPr bwMode="auto">
            <a:xfrm>
              <a:off x="2426" y="2601"/>
              <a:ext cx="0" cy="256"/>
            </a:xfrm>
            <a:prstGeom prst="line">
              <a:avLst/>
            </a:prstGeom>
            <a:noFill/>
            <a:ln w="9525">
              <a:solidFill>
                <a:schemeClr val="tx1"/>
              </a:solidFill>
              <a:round/>
              <a:headEnd/>
              <a:tailEnd/>
            </a:ln>
          </p:spPr>
          <p:txBody>
            <a:bodyPr wrap="none" anchor="ctr"/>
            <a:lstStyle/>
            <a:p>
              <a:endParaRPr lang="zh-CN" altLang="en-US"/>
            </a:p>
          </p:txBody>
        </p:sp>
        <p:sp>
          <p:nvSpPr>
            <p:cNvPr id="28705" name="Line 18"/>
            <p:cNvSpPr>
              <a:spLocks noChangeShapeType="1"/>
            </p:cNvSpPr>
            <p:nvPr/>
          </p:nvSpPr>
          <p:spPr bwMode="auto">
            <a:xfrm>
              <a:off x="2790" y="2601"/>
              <a:ext cx="0" cy="256"/>
            </a:xfrm>
            <a:prstGeom prst="line">
              <a:avLst/>
            </a:prstGeom>
            <a:noFill/>
            <a:ln w="9525">
              <a:solidFill>
                <a:schemeClr val="tx1"/>
              </a:solidFill>
              <a:round/>
              <a:headEnd/>
              <a:tailEnd/>
            </a:ln>
          </p:spPr>
          <p:txBody>
            <a:bodyPr wrap="none" anchor="ctr"/>
            <a:lstStyle/>
            <a:p>
              <a:endParaRPr lang="zh-CN" altLang="en-US"/>
            </a:p>
          </p:txBody>
        </p:sp>
        <p:sp>
          <p:nvSpPr>
            <p:cNvPr id="28706" name="Line 19"/>
            <p:cNvSpPr>
              <a:spLocks noChangeShapeType="1"/>
            </p:cNvSpPr>
            <p:nvPr/>
          </p:nvSpPr>
          <p:spPr bwMode="auto">
            <a:xfrm>
              <a:off x="3154" y="2601"/>
              <a:ext cx="0" cy="256"/>
            </a:xfrm>
            <a:prstGeom prst="line">
              <a:avLst/>
            </a:prstGeom>
            <a:noFill/>
            <a:ln w="9525">
              <a:solidFill>
                <a:schemeClr val="tx1"/>
              </a:solidFill>
              <a:round/>
              <a:headEnd/>
              <a:tailEnd/>
            </a:ln>
          </p:spPr>
          <p:txBody>
            <a:bodyPr wrap="none" anchor="ctr"/>
            <a:lstStyle/>
            <a:p>
              <a:endParaRPr lang="zh-CN" altLang="en-US"/>
            </a:p>
          </p:txBody>
        </p:sp>
        <p:sp>
          <p:nvSpPr>
            <p:cNvPr id="28707" name="Line 20"/>
            <p:cNvSpPr>
              <a:spLocks noChangeShapeType="1"/>
            </p:cNvSpPr>
            <p:nvPr/>
          </p:nvSpPr>
          <p:spPr bwMode="auto">
            <a:xfrm>
              <a:off x="3518" y="2601"/>
              <a:ext cx="0" cy="256"/>
            </a:xfrm>
            <a:prstGeom prst="line">
              <a:avLst/>
            </a:prstGeom>
            <a:noFill/>
            <a:ln w="9525">
              <a:solidFill>
                <a:schemeClr val="tx1"/>
              </a:solidFill>
              <a:round/>
              <a:headEnd/>
              <a:tailEnd/>
            </a:ln>
          </p:spPr>
          <p:txBody>
            <a:bodyPr wrap="none" anchor="ctr"/>
            <a:lstStyle/>
            <a:p>
              <a:endParaRPr lang="zh-CN" altLang="en-US"/>
            </a:p>
          </p:txBody>
        </p:sp>
        <p:sp>
          <p:nvSpPr>
            <p:cNvPr id="28708" name="Line 21"/>
            <p:cNvSpPr>
              <a:spLocks noChangeShapeType="1"/>
            </p:cNvSpPr>
            <p:nvPr/>
          </p:nvSpPr>
          <p:spPr bwMode="auto">
            <a:xfrm>
              <a:off x="3882" y="2601"/>
              <a:ext cx="0" cy="256"/>
            </a:xfrm>
            <a:prstGeom prst="line">
              <a:avLst/>
            </a:prstGeom>
            <a:noFill/>
            <a:ln w="9525">
              <a:solidFill>
                <a:schemeClr val="tx1"/>
              </a:solidFill>
              <a:round/>
              <a:headEnd/>
              <a:tailEnd/>
            </a:ln>
          </p:spPr>
          <p:txBody>
            <a:bodyPr wrap="none" anchor="ctr"/>
            <a:lstStyle/>
            <a:p>
              <a:endParaRPr lang="zh-CN" altLang="en-US"/>
            </a:p>
          </p:txBody>
        </p:sp>
        <p:sp>
          <p:nvSpPr>
            <p:cNvPr id="28709" name="Line 22"/>
            <p:cNvSpPr>
              <a:spLocks noChangeShapeType="1"/>
            </p:cNvSpPr>
            <p:nvPr/>
          </p:nvSpPr>
          <p:spPr bwMode="auto">
            <a:xfrm>
              <a:off x="4246" y="2601"/>
              <a:ext cx="0" cy="256"/>
            </a:xfrm>
            <a:prstGeom prst="line">
              <a:avLst/>
            </a:prstGeom>
            <a:noFill/>
            <a:ln w="9525">
              <a:solidFill>
                <a:schemeClr val="tx1"/>
              </a:solidFill>
              <a:round/>
              <a:headEnd/>
              <a:tailEnd/>
            </a:ln>
          </p:spPr>
          <p:txBody>
            <a:bodyPr wrap="none" anchor="ctr"/>
            <a:lstStyle/>
            <a:p>
              <a:endParaRPr lang="zh-CN" altLang="en-US"/>
            </a:p>
          </p:txBody>
        </p:sp>
        <p:sp>
          <p:nvSpPr>
            <p:cNvPr id="28710" name="Line 23"/>
            <p:cNvSpPr>
              <a:spLocks noChangeShapeType="1"/>
            </p:cNvSpPr>
            <p:nvPr/>
          </p:nvSpPr>
          <p:spPr bwMode="auto">
            <a:xfrm>
              <a:off x="4610" y="2601"/>
              <a:ext cx="0" cy="256"/>
            </a:xfrm>
            <a:prstGeom prst="line">
              <a:avLst/>
            </a:prstGeom>
            <a:noFill/>
            <a:ln w="9525">
              <a:solidFill>
                <a:schemeClr val="tx1"/>
              </a:solidFill>
              <a:round/>
              <a:headEnd/>
              <a:tailEnd/>
            </a:ln>
          </p:spPr>
          <p:txBody>
            <a:bodyPr wrap="none" anchor="ctr"/>
            <a:lstStyle/>
            <a:p>
              <a:endParaRPr lang="zh-CN" altLang="en-US"/>
            </a:p>
          </p:txBody>
        </p:sp>
        <p:sp>
          <p:nvSpPr>
            <p:cNvPr id="27" name="AutoShape 24"/>
            <p:cNvSpPr>
              <a:spLocks noChangeArrowheads="1"/>
            </p:cNvSpPr>
            <p:nvPr/>
          </p:nvSpPr>
          <p:spPr bwMode="auto">
            <a:xfrm>
              <a:off x="3371" y="2136"/>
              <a:ext cx="1022" cy="233"/>
            </a:xfrm>
            <a:prstGeom prst="wedgeEllipseCallout">
              <a:avLst>
                <a:gd name="adj1" fmla="val -48433"/>
                <a:gd name="adj2" fmla="val 139699"/>
              </a:avLst>
            </a:prstGeom>
            <a:solidFill>
              <a:srgbClr val="FFFFE1"/>
            </a:solidFill>
            <a:ln w="9525">
              <a:solidFill>
                <a:schemeClr val="tx1"/>
              </a:solidFill>
              <a:miter lim="800000"/>
              <a:headEnd/>
              <a:tailEnd/>
            </a:ln>
          </p:spPr>
          <p:txBody>
            <a:bodyPr wrap="none" anchor="ctr"/>
            <a:lstStyle/>
            <a:p>
              <a:pPr algn="ctr">
                <a:buFont typeface="Wingdings" pitchFamily="2" charset="2"/>
                <a:buNone/>
                <a:defRPr/>
              </a:pPr>
              <a:r>
                <a:rPr lang="zh-CN" altLang="en-US" sz="2000" b="1" dirty="0">
                  <a:latin typeface="+mj-lt"/>
                  <a:ea typeface="宋体" pitchFamily="2" charset="-122"/>
                </a:rPr>
                <a:t>找</a:t>
              </a:r>
              <a:r>
                <a:rPr lang="en-US" altLang="zh-CN" sz="2000" b="1" dirty="0">
                  <a:latin typeface="+mj-lt"/>
                  <a:ea typeface="宋体" pitchFamily="2" charset="-122"/>
                </a:rPr>
                <a:t>64</a:t>
              </a:r>
            </a:p>
          </p:txBody>
        </p:sp>
        <p:sp>
          <p:nvSpPr>
            <p:cNvPr id="28712" name="Line 25"/>
            <p:cNvSpPr>
              <a:spLocks noChangeShapeType="1"/>
            </p:cNvSpPr>
            <p:nvPr/>
          </p:nvSpPr>
          <p:spPr bwMode="auto">
            <a:xfrm>
              <a:off x="1008" y="2592"/>
              <a:ext cx="0" cy="240"/>
            </a:xfrm>
            <a:prstGeom prst="line">
              <a:avLst/>
            </a:prstGeom>
            <a:noFill/>
            <a:ln w="9525">
              <a:solidFill>
                <a:schemeClr val="tx1"/>
              </a:solidFill>
              <a:round/>
              <a:headEnd/>
              <a:tailEnd/>
            </a:ln>
          </p:spPr>
          <p:txBody>
            <a:bodyPr wrap="none" anchor="ctr"/>
            <a:lstStyle/>
            <a:p>
              <a:endParaRPr lang="zh-CN" altLang="en-US"/>
            </a:p>
          </p:txBody>
        </p:sp>
      </p:grpSp>
      <p:grpSp>
        <p:nvGrpSpPr>
          <p:cNvPr id="4" name="Group 28"/>
          <p:cNvGrpSpPr>
            <a:grpSpLocks/>
          </p:cNvGrpSpPr>
          <p:nvPr/>
        </p:nvGrpSpPr>
        <p:grpSpPr bwMode="auto">
          <a:xfrm>
            <a:off x="4024313" y="3621088"/>
            <a:ext cx="255587" cy="652462"/>
            <a:chOff x="975" y="1167"/>
            <a:chExt cx="161" cy="411"/>
          </a:xfrm>
        </p:grpSpPr>
        <p:sp>
          <p:nvSpPr>
            <p:cNvPr id="28696" name="Line 29"/>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97" name="Text Box 30"/>
            <p:cNvSpPr txBox="1">
              <a:spLocks noChangeArrowheads="1"/>
            </p:cNvSpPr>
            <p:nvPr/>
          </p:nvSpPr>
          <p:spPr bwMode="auto">
            <a:xfrm>
              <a:off x="975" y="1307"/>
              <a:ext cx="1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5" name="Group 31"/>
          <p:cNvGrpSpPr>
            <a:grpSpLocks/>
          </p:cNvGrpSpPr>
          <p:nvPr/>
        </p:nvGrpSpPr>
        <p:grpSpPr bwMode="auto">
          <a:xfrm>
            <a:off x="3448050" y="3621088"/>
            <a:ext cx="255588" cy="652462"/>
            <a:chOff x="975" y="1167"/>
            <a:chExt cx="161" cy="411"/>
          </a:xfrm>
        </p:grpSpPr>
        <p:sp>
          <p:nvSpPr>
            <p:cNvPr id="28694" name="Line 32"/>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95" name="Text Box 33"/>
            <p:cNvSpPr txBox="1">
              <a:spLocks noChangeArrowheads="1"/>
            </p:cNvSpPr>
            <p:nvPr/>
          </p:nvSpPr>
          <p:spPr bwMode="auto">
            <a:xfrm>
              <a:off x="975" y="1307"/>
              <a:ext cx="1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6" name="Group 34"/>
          <p:cNvGrpSpPr>
            <a:grpSpLocks/>
          </p:cNvGrpSpPr>
          <p:nvPr/>
        </p:nvGrpSpPr>
        <p:grpSpPr bwMode="auto">
          <a:xfrm>
            <a:off x="2944813" y="3621088"/>
            <a:ext cx="255587" cy="652462"/>
            <a:chOff x="975" y="1167"/>
            <a:chExt cx="161" cy="411"/>
          </a:xfrm>
        </p:grpSpPr>
        <p:sp>
          <p:nvSpPr>
            <p:cNvPr id="28692" name="Line 35"/>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93" name="Text Box 36"/>
            <p:cNvSpPr txBox="1">
              <a:spLocks noChangeArrowheads="1"/>
            </p:cNvSpPr>
            <p:nvPr/>
          </p:nvSpPr>
          <p:spPr bwMode="auto">
            <a:xfrm>
              <a:off x="975" y="1307"/>
              <a:ext cx="1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7" name="Group 37"/>
          <p:cNvGrpSpPr>
            <a:grpSpLocks/>
          </p:cNvGrpSpPr>
          <p:nvPr/>
        </p:nvGrpSpPr>
        <p:grpSpPr bwMode="auto">
          <a:xfrm>
            <a:off x="2297113" y="3621088"/>
            <a:ext cx="255587" cy="652462"/>
            <a:chOff x="975" y="1167"/>
            <a:chExt cx="161" cy="411"/>
          </a:xfrm>
        </p:grpSpPr>
        <p:sp>
          <p:nvSpPr>
            <p:cNvPr id="28690" name="Line 38"/>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91" name="Text Box 39"/>
            <p:cNvSpPr txBox="1">
              <a:spLocks noChangeArrowheads="1"/>
            </p:cNvSpPr>
            <p:nvPr/>
          </p:nvSpPr>
          <p:spPr bwMode="auto">
            <a:xfrm>
              <a:off x="975" y="1307"/>
              <a:ext cx="1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sp>
        <p:nvSpPr>
          <p:cNvPr id="41" name="Text Box 40"/>
          <p:cNvSpPr txBox="1">
            <a:spLocks noChangeArrowheads="1"/>
          </p:cNvSpPr>
          <p:nvPr/>
        </p:nvSpPr>
        <p:spPr bwMode="auto">
          <a:xfrm>
            <a:off x="1268413" y="4460875"/>
            <a:ext cx="2447925" cy="941388"/>
          </a:xfrm>
          <a:prstGeom prst="rect">
            <a:avLst/>
          </a:prstGeom>
          <a:noFill/>
          <a:ln w="9525">
            <a:noFill/>
            <a:miter lim="800000"/>
            <a:headEnd/>
            <a:tailEnd/>
          </a:ln>
        </p:spPr>
        <p:txBody>
          <a:bodyPr>
            <a:spAutoFit/>
          </a:bodyPr>
          <a:lstStyle/>
          <a:p>
            <a:pPr>
              <a:buFont typeface="Wingdings" pitchFamily="2" charset="2"/>
              <a:buNone/>
              <a:defRPr/>
            </a:pPr>
            <a:r>
              <a:rPr lang="zh-CN" altLang="en-US" sz="2400" b="1" dirty="0">
                <a:latin typeface="楷体_GB2312" pitchFamily="49" charset="-122"/>
              </a:rPr>
              <a:t>找</a:t>
            </a:r>
            <a:r>
              <a:rPr lang="en-US" altLang="zh-CN" sz="2400" b="1" dirty="0">
                <a:latin typeface="+mj-lt"/>
              </a:rPr>
              <a:t>64</a:t>
            </a:r>
          </a:p>
          <a:p>
            <a:pPr>
              <a:buFont typeface="Wingdings" pitchFamily="2" charset="2"/>
              <a:buNone/>
              <a:defRPr/>
            </a:pPr>
            <a:r>
              <a:rPr lang="zh-CN" altLang="en-US" sz="2400" b="1" dirty="0">
                <a:latin typeface="楷体_GB2312" pitchFamily="49" charset="-122"/>
              </a:rPr>
              <a:t>比较次数</a:t>
            </a:r>
            <a:r>
              <a:rPr lang="en-US" altLang="zh-CN" sz="2400" b="1" dirty="0">
                <a:latin typeface="楷体_GB2312" pitchFamily="49" charset="-122"/>
              </a:rPr>
              <a:t>=7</a:t>
            </a:r>
            <a:r>
              <a:rPr lang="en-US" altLang="zh-CN" sz="2400" b="1" dirty="0"/>
              <a:t>×2</a:t>
            </a:r>
          </a:p>
        </p:txBody>
      </p:sp>
      <p:sp>
        <p:nvSpPr>
          <p:cNvPr id="42" name="Text Box 41"/>
          <p:cNvSpPr txBox="1">
            <a:spLocks noChangeArrowheads="1"/>
          </p:cNvSpPr>
          <p:nvPr/>
        </p:nvSpPr>
        <p:spPr bwMode="auto">
          <a:xfrm>
            <a:off x="5534025" y="3908425"/>
            <a:ext cx="3009900" cy="2646363"/>
          </a:xfrm>
          <a:prstGeom prst="rect">
            <a:avLst/>
          </a:prstGeom>
          <a:noFill/>
          <a:ln w="9525">
            <a:noFill/>
            <a:miter lim="800000"/>
            <a:headEnd/>
            <a:tailEnd/>
          </a:ln>
        </p:spPr>
        <p:txBody>
          <a:bodyPr>
            <a:spAutoFit/>
          </a:bodyPr>
          <a:lstStyle/>
          <a:p>
            <a:pPr>
              <a:buFont typeface="Wingdings" pitchFamily="2" charset="2"/>
              <a:buNone/>
            </a:pPr>
            <a:r>
              <a:rPr lang="en-US" altLang="zh-CN" sz="2000" b="1">
                <a:latin typeface="楷体_GB2312" pitchFamily="49" charset="-122"/>
              </a:rPr>
              <a:t>    </a:t>
            </a:r>
            <a:r>
              <a:rPr lang="zh-CN" altLang="en-US" sz="2000" b="1">
                <a:latin typeface="楷体_GB2312" pitchFamily="49" charset="-122"/>
              </a:rPr>
              <a:t>关键字比较次数</a:t>
            </a:r>
          </a:p>
          <a:p>
            <a:pPr>
              <a:buFont typeface="Wingdings" pitchFamily="2" charset="2"/>
              <a:buNone/>
            </a:pPr>
            <a:r>
              <a:rPr lang="zh-CN" altLang="en-US" sz="2000" b="1">
                <a:latin typeface="楷体_GB2312" pitchFamily="49" charset="-122"/>
              </a:rPr>
              <a:t>查找第</a:t>
            </a:r>
            <a:r>
              <a:rPr lang="en-US" altLang="zh-CN" sz="2000" b="1">
                <a:latin typeface="楷体_GB2312" pitchFamily="49" charset="-122"/>
              </a:rPr>
              <a:t>n</a:t>
            </a:r>
            <a:r>
              <a:rPr lang="zh-CN" altLang="zh-CN" sz="2000" b="1">
                <a:latin typeface="楷体_GB2312" pitchFamily="49" charset="-122"/>
              </a:rPr>
              <a:t>个元素：  </a:t>
            </a:r>
            <a:r>
              <a:rPr lang="en-US" altLang="zh-CN" sz="2000" b="1">
                <a:latin typeface="楷体_GB2312" pitchFamily="49" charset="-122"/>
              </a:rPr>
              <a:t>n</a:t>
            </a:r>
            <a:endParaRPr lang="zh-CN" altLang="zh-CN" sz="2000" b="1">
              <a:latin typeface="楷体_GB2312" pitchFamily="49" charset="-122"/>
            </a:endParaRPr>
          </a:p>
          <a:p>
            <a:pPr>
              <a:buFont typeface="Wingdings" pitchFamily="2" charset="2"/>
              <a:buNone/>
            </a:pPr>
            <a:r>
              <a:rPr lang="zh-CN" altLang="en-US" sz="2000" b="1">
                <a:latin typeface="楷体_GB2312" pitchFamily="49" charset="-122"/>
              </a:rPr>
              <a:t>查找第</a:t>
            </a:r>
            <a:r>
              <a:rPr lang="en-US" altLang="zh-CN" sz="2000" b="1">
                <a:latin typeface="楷体_GB2312" pitchFamily="49" charset="-122"/>
              </a:rPr>
              <a:t>n-1</a:t>
            </a:r>
            <a:r>
              <a:rPr lang="zh-CN" altLang="zh-CN" sz="2000" b="1">
                <a:latin typeface="楷体_GB2312" pitchFamily="49" charset="-122"/>
              </a:rPr>
              <a:t>个元素：</a:t>
            </a:r>
            <a:r>
              <a:rPr lang="en-US" altLang="zh-CN" sz="2000" b="1">
                <a:latin typeface="楷体_GB2312" pitchFamily="49" charset="-122"/>
              </a:rPr>
              <a:t>n-1</a:t>
            </a:r>
            <a:endParaRPr lang="zh-CN" altLang="zh-CN" sz="2000" b="1">
              <a:latin typeface="楷体_GB2312" pitchFamily="49" charset="-122"/>
            </a:endParaRPr>
          </a:p>
          <a:p>
            <a:pPr>
              <a:buFont typeface="Wingdings" pitchFamily="2" charset="2"/>
              <a:buNone/>
            </a:pPr>
            <a:r>
              <a:rPr lang="en-US" altLang="zh-CN" sz="2000" b="1"/>
              <a:t>………</a:t>
            </a:r>
            <a:r>
              <a:rPr lang="en-US" altLang="zh-CN" sz="2000" b="1">
                <a:latin typeface="楷体_GB2312" pitchFamily="49" charset="-122"/>
              </a:rPr>
              <a:t>.</a:t>
            </a:r>
          </a:p>
          <a:p>
            <a:pPr>
              <a:buFont typeface="Wingdings" pitchFamily="2" charset="2"/>
              <a:buNone/>
            </a:pPr>
            <a:r>
              <a:rPr lang="zh-CN" altLang="en-US" sz="2000" b="1">
                <a:latin typeface="楷体_GB2312" pitchFamily="49" charset="-122"/>
              </a:rPr>
              <a:t>查找第</a:t>
            </a:r>
            <a:r>
              <a:rPr lang="en-US" altLang="zh-CN" sz="2000" b="1">
                <a:latin typeface="楷体_GB2312" pitchFamily="49" charset="-122"/>
              </a:rPr>
              <a:t>1</a:t>
            </a:r>
            <a:r>
              <a:rPr lang="zh-CN" altLang="zh-CN" sz="2000" b="1">
                <a:latin typeface="楷体_GB2312" pitchFamily="49" charset="-122"/>
              </a:rPr>
              <a:t>个元素：  </a:t>
            </a:r>
            <a:r>
              <a:rPr lang="en-US" altLang="zh-CN" sz="2000" b="1">
                <a:latin typeface="楷体_GB2312" pitchFamily="49" charset="-122"/>
              </a:rPr>
              <a:t>1</a:t>
            </a:r>
          </a:p>
          <a:p>
            <a:pPr>
              <a:buFont typeface="Wingdings" pitchFamily="2" charset="2"/>
              <a:buNone/>
            </a:pPr>
            <a:r>
              <a:rPr lang="zh-CN" altLang="en-US" sz="2000" b="1">
                <a:latin typeface="楷体_GB2312" pitchFamily="49" charset="-122"/>
              </a:rPr>
              <a:t>查找第</a:t>
            </a:r>
            <a:r>
              <a:rPr lang="en-US" altLang="zh-CN" sz="2000" b="1">
                <a:latin typeface="楷体_GB2312" pitchFamily="49" charset="-122"/>
              </a:rPr>
              <a:t>i</a:t>
            </a:r>
            <a:r>
              <a:rPr lang="zh-CN" altLang="zh-CN" sz="2000" b="1">
                <a:latin typeface="楷体_GB2312" pitchFamily="49" charset="-122"/>
              </a:rPr>
              <a:t>个元素：  </a:t>
            </a:r>
            <a:r>
              <a:rPr lang="en-US" altLang="zh-CN" sz="2000" b="1">
                <a:latin typeface="楷体_GB2312" pitchFamily="49" charset="-122"/>
              </a:rPr>
              <a:t>i</a:t>
            </a:r>
          </a:p>
          <a:p>
            <a:pPr>
              <a:buFont typeface="Wingdings" pitchFamily="2" charset="2"/>
              <a:buNone/>
            </a:pPr>
            <a:r>
              <a:rPr lang="zh-CN" altLang="en-US" sz="2000" b="1">
                <a:latin typeface="楷体_GB2312" pitchFamily="49" charset="-122"/>
              </a:rPr>
              <a:t>查找失败</a:t>
            </a:r>
            <a:r>
              <a:rPr lang="zh-CN" altLang="zh-CN" sz="2000" b="1">
                <a:latin typeface="楷体_GB2312" pitchFamily="49" charset="-122"/>
              </a:rPr>
              <a:t>：       </a:t>
            </a:r>
            <a:r>
              <a:rPr lang="en-US" altLang="zh-CN" sz="2000" b="1">
                <a:latin typeface="楷体_GB2312" pitchFamily="49" charset="-122"/>
              </a:rPr>
              <a:t>n+1</a:t>
            </a:r>
          </a:p>
        </p:txBody>
      </p:sp>
      <p:grpSp>
        <p:nvGrpSpPr>
          <p:cNvPr id="8" name="Group 43"/>
          <p:cNvGrpSpPr>
            <a:grpSpLocks/>
          </p:cNvGrpSpPr>
          <p:nvPr/>
        </p:nvGrpSpPr>
        <p:grpSpPr bwMode="auto">
          <a:xfrm>
            <a:off x="4600575" y="3621088"/>
            <a:ext cx="255588" cy="628650"/>
            <a:chOff x="975" y="1167"/>
            <a:chExt cx="161" cy="396"/>
          </a:xfrm>
        </p:grpSpPr>
        <p:sp>
          <p:nvSpPr>
            <p:cNvPr id="28688" name="Line 44"/>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89" name="Text Box 45"/>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10" name="Group 46"/>
          <p:cNvGrpSpPr>
            <a:grpSpLocks/>
          </p:cNvGrpSpPr>
          <p:nvPr/>
        </p:nvGrpSpPr>
        <p:grpSpPr bwMode="auto">
          <a:xfrm>
            <a:off x="5213350" y="3621088"/>
            <a:ext cx="255588" cy="628650"/>
            <a:chOff x="975" y="1167"/>
            <a:chExt cx="161" cy="396"/>
          </a:xfrm>
        </p:grpSpPr>
        <p:sp>
          <p:nvSpPr>
            <p:cNvPr id="28686" name="Line 47"/>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87" name="Text Box 48"/>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ox(out)">
                                      <p:cBhvr>
                                        <p:cTn id="25" dur="500"/>
                                        <p:tgtEl>
                                          <p:spTgt spid="3"/>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box(out)">
                                      <p:cBhvr>
                                        <p:cTn id="58" dur="500"/>
                                        <p:tgtEl>
                                          <p:spTgt spid="41">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41">
                                            <p:txEl>
                                              <p:pRg st="1" end="1"/>
                                            </p:txEl>
                                          </p:spTgt>
                                        </p:tgtEl>
                                        <p:attrNameLst>
                                          <p:attrName>style.visibility</p:attrName>
                                        </p:attrNameLst>
                                      </p:cBhvr>
                                      <p:to>
                                        <p:strVal val="visible"/>
                                      </p:to>
                                    </p:set>
                                    <p:animEffect transition="in" filter="box(out)">
                                      <p:cBhvr>
                                        <p:cTn id="63" dur="500"/>
                                        <p:tgtEl>
                                          <p:spTgt spid="41">
                                            <p:txEl>
                                              <p:pRg st="1" end="1"/>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42">
                                            <p:txEl>
                                              <p:pRg st="0" end="0"/>
                                            </p:txEl>
                                          </p:spTgt>
                                        </p:tgtEl>
                                        <p:attrNameLst>
                                          <p:attrName>style.visibility</p:attrName>
                                        </p:attrNameLst>
                                      </p:cBhvr>
                                      <p:to>
                                        <p:strVal val="visible"/>
                                      </p:to>
                                    </p:set>
                                    <p:animEffect transition="in" filter="box(out)">
                                      <p:cBhvr>
                                        <p:cTn id="68" dur="500"/>
                                        <p:tgtEl>
                                          <p:spTgt spid="42">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42">
                                            <p:txEl>
                                              <p:pRg st="1" end="1"/>
                                            </p:txEl>
                                          </p:spTgt>
                                        </p:tgtEl>
                                        <p:attrNameLst>
                                          <p:attrName>style.visibility</p:attrName>
                                        </p:attrNameLst>
                                      </p:cBhvr>
                                      <p:to>
                                        <p:strVal val="visible"/>
                                      </p:to>
                                    </p:set>
                                    <p:animEffect transition="in" filter="box(out)">
                                      <p:cBhvr>
                                        <p:cTn id="73" dur="500"/>
                                        <p:tgtEl>
                                          <p:spTgt spid="42">
                                            <p:txEl>
                                              <p:pRg st="1" end="1"/>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42">
                                            <p:txEl>
                                              <p:pRg st="2" end="2"/>
                                            </p:txEl>
                                          </p:spTgt>
                                        </p:tgtEl>
                                        <p:attrNameLst>
                                          <p:attrName>style.visibility</p:attrName>
                                        </p:attrNameLst>
                                      </p:cBhvr>
                                      <p:to>
                                        <p:strVal val="visible"/>
                                      </p:to>
                                    </p:set>
                                    <p:animEffect transition="in" filter="box(out)">
                                      <p:cBhvr>
                                        <p:cTn id="78" dur="500"/>
                                        <p:tgtEl>
                                          <p:spTgt spid="42">
                                            <p:txEl>
                                              <p:pRg st="2" end="2"/>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42">
                                            <p:txEl>
                                              <p:pRg st="3" end="3"/>
                                            </p:txEl>
                                          </p:spTgt>
                                        </p:tgtEl>
                                        <p:attrNameLst>
                                          <p:attrName>style.visibility</p:attrName>
                                        </p:attrNameLst>
                                      </p:cBhvr>
                                      <p:to>
                                        <p:strVal val="visible"/>
                                      </p:to>
                                    </p:set>
                                    <p:animEffect transition="in" filter="box(out)">
                                      <p:cBhvr>
                                        <p:cTn id="83" dur="500"/>
                                        <p:tgtEl>
                                          <p:spTgt spid="42">
                                            <p:txEl>
                                              <p:pRg st="3" end="3"/>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42">
                                            <p:txEl>
                                              <p:pRg st="4" end="4"/>
                                            </p:txEl>
                                          </p:spTgt>
                                        </p:tgtEl>
                                        <p:attrNameLst>
                                          <p:attrName>style.visibility</p:attrName>
                                        </p:attrNameLst>
                                      </p:cBhvr>
                                      <p:to>
                                        <p:strVal val="visible"/>
                                      </p:to>
                                    </p:set>
                                    <p:animEffect transition="in" filter="box(out)">
                                      <p:cBhvr>
                                        <p:cTn id="88" dur="500"/>
                                        <p:tgtEl>
                                          <p:spTgt spid="42">
                                            <p:txEl>
                                              <p:pRg st="4" end="4"/>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42">
                                            <p:txEl>
                                              <p:pRg st="5" end="5"/>
                                            </p:txEl>
                                          </p:spTgt>
                                        </p:tgtEl>
                                        <p:attrNameLst>
                                          <p:attrName>style.visibility</p:attrName>
                                        </p:attrNameLst>
                                      </p:cBhvr>
                                      <p:to>
                                        <p:strVal val="visible"/>
                                      </p:to>
                                    </p:set>
                                    <p:animEffect transition="in" filter="box(out)">
                                      <p:cBhvr>
                                        <p:cTn id="93" dur="500"/>
                                        <p:tgtEl>
                                          <p:spTgt spid="42">
                                            <p:txEl>
                                              <p:pRg st="5" end="5"/>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42">
                                            <p:txEl>
                                              <p:pRg st="6" end="6"/>
                                            </p:txEl>
                                          </p:spTgt>
                                        </p:tgtEl>
                                        <p:attrNameLst>
                                          <p:attrName>style.visibility</p:attrName>
                                        </p:attrNameLst>
                                      </p:cBhvr>
                                      <p:to>
                                        <p:strVal val="visible"/>
                                      </p:to>
                                    </p:set>
                                    <p:animEffect transition="in" filter="box(out)">
                                      <p:cBhvr>
                                        <p:cTn id="98" dur="500"/>
                                        <p:tgtEl>
                                          <p:spTgt spid="42">
                                            <p:txEl>
                                              <p:pRg st="6" end="6"/>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P spid="41" grpId="0" build="p" autoUpdateAnimBg="0"/>
      <p:bldP spid="4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1"/>
          </p:nvPr>
        </p:nvSpPr>
        <p:spPr/>
        <p:txBody>
          <a:bodyPr/>
          <a:lstStyle/>
          <a:p>
            <a:pPr>
              <a:defRPr/>
            </a:pPr>
            <a:fld id="{F63181A7-6338-4184-BEDD-2B6E69D8C4C3}" type="datetime1">
              <a:rPr lang="zh-CN" altLang="en-US"/>
              <a:pPr>
                <a:defRPr/>
              </a:pPr>
              <a:t>2022/10/12</a:t>
            </a:fld>
            <a:r>
              <a:rPr lang="en-US" altLang="zh-CN"/>
              <a:t>http://cstcsjjg.hrbeu.edu.cn/</a:t>
            </a:r>
          </a:p>
        </p:txBody>
      </p:sp>
      <p:sp>
        <p:nvSpPr>
          <p:cNvPr id="29699" name="Rectangle 2"/>
          <p:cNvSpPr>
            <a:spLocks noGrp="1" noChangeArrowheads="1"/>
          </p:cNvSpPr>
          <p:nvPr>
            <p:ph type="title"/>
          </p:nvPr>
        </p:nvSpPr>
        <p:spPr/>
        <p:txBody>
          <a:bodyPr/>
          <a:lstStyle/>
          <a:p>
            <a:pPr eaLnBrk="1" hangingPunct="1"/>
            <a:r>
              <a:rPr lang="zh-CN" altLang="en-US"/>
              <a:t>线性表的查找                                                  顺序查找</a:t>
            </a:r>
          </a:p>
        </p:txBody>
      </p:sp>
      <p:sp>
        <p:nvSpPr>
          <p:cNvPr id="1015811" name="Rectangle 3"/>
          <p:cNvSpPr>
            <a:spLocks noGrp="1" noChangeArrowheads="1"/>
          </p:cNvSpPr>
          <p:nvPr>
            <p:ph type="body" sz="half" idx="1"/>
          </p:nvPr>
        </p:nvSpPr>
        <p:spPr>
          <a:xfrm>
            <a:off x="1520825" y="1130300"/>
            <a:ext cx="7473950" cy="1022350"/>
          </a:xfrm>
          <a:noFill/>
        </p:spPr>
        <p:txBody>
          <a:bodyPr/>
          <a:lstStyle/>
          <a:p>
            <a:pPr marL="263525" indent="-263525" eaLnBrk="1" hangingPunct="1">
              <a:lnSpc>
                <a:spcPct val="110000"/>
              </a:lnSpc>
              <a:spcBef>
                <a:spcPts val="900"/>
              </a:spcBef>
              <a:buClr>
                <a:schemeClr val="hlink"/>
              </a:buClr>
              <a:buSzPct val="55000"/>
              <a:buFont typeface="Wingdings" pitchFamily="2" charset="2"/>
              <a:buNone/>
            </a:pPr>
            <a:r>
              <a:rPr lang="zh-CN" altLang="en-US">
                <a:ea typeface="楷体_GB2312" pitchFamily="49" charset="-122"/>
              </a:rPr>
              <a:t>   从表的一端开始逐个进行记录的关键字和给定值的比较，</a:t>
            </a:r>
            <a:r>
              <a:rPr lang="zh-CN" altLang="en-US">
                <a:solidFill>
                  <a:srgbClr val="FF0000"/>
                </a:solidFill>
                <a:ea typeface="楷体_GB2312" pitchFamily="49" charset="-122"/>
              </a:rPr>
              <a:t>如何减少比较次数？   </a:t>
            </a:r>
            <a:endParaRPr lang="zh-CN" altLang="en-US">
              <a:ea typeface="楷体_GB2312" pitchFamily="49" charset="-122"/>
            </a:endParaRPr>
          </a:p>
        </p:txBody>
      </p:sp>
      <p:sp>
        <p:nvSpPr>
          <p:cNvPr id="1015812" name="AutoShape 4"/>
          <p:cNvSpPr>
            <a:spLocks noChangeArrowheads="1"/>
          </p:cNvSpPr>
          <p:nvPr/>
        </p:nvSpPr>
        <p:spPr bwMode="gray">
          <a:xfrm>
            <a:off x="312738" y="1123950"/>
            <a:ext cx="1071562" cy="484188"/>
          </a:xfrm>
          <a:prstGeom prst="roundRect">
            <a:avLst>
              <a:gd name="adj" fmla="val 0"/>
            </a:avLst>
          </a:prstGeom>
          <a:gradFill rotWithShape="1">
            <a:gsLst>
              <a:gs pos="0">
                <a:srgbClr val="FFD28F">
                  <a:gamma/>
                  <a:tint val="15686"/>
                  <a:invGamma/>
                </a:srgbClr>
              </a:gs>
              <a:gs pos="100000">
                <a:srgbClr val="FFD28F"/>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kumimoji="1" lang="zh-CN" altLang="en-US" sz="2800" b="1" dirty="0">
                <a:latin typeface="宋体" pitchFamily="2" charset="-122"/>
                <a:ea typeface="宋体" pitchFamily="2" charset="-122"/>
              </a:rPr>
              <a:t>思 考</a:t>
            </a:r>
          </a:p>
        </p:txBody>
      </p:sp>
      <p:sp>
        <p:nvSpPr>
          <p:cNvPr id="8" name="TextBox 7"/>
          <p:cNvSpPr txBox="1">
            <a:spLocks noChangeArrowheads="1"/>
          </p:cNvSpPr>
          <p:nvPr/>
        </p:nvSpPr>
        <p:spPr bwMode="auto">
          <a:xfrm>
            <a:off x="409575" y="2133600"/>
            <a:ext cx="2085975" cy="566738"/>
          </a:xfrm>
          <a:prstGeom prst="rect">
            <a:avLst/>
          </a:prstGeom>
          <a:noFill/>
          <a:ln w="9525">
            <a:noFill/>
            <a:miter lim="800000"/>
            <a:headEnd/>
            <a:tailEnd/>
          </a:ln>
        </p:spPr>
        <p:txBody>
          <a:bodyPr>
            <a:spAutoFit/>
          </a:bodyPr>
          <a:lstStyle/>
          <a:p>
            <a:r>
              <a:rPr lang="zh-CN" altLang="en-US" sz="2800" b="1" dirty="0">
                <a:hlinkClick r:id="rId4" action="ppaction://hlinkfile"/>
              </a:rPr>
              <a:t> 算法描述</a:t>
            </a:r>
            <a:endParaRPr lang="zh-CN" altLang="en-US" sz="2800" b="1" dirty="0"/>
          </a:p>
        </p:txBody>
      </p:sp>
      <p:grpSp>
        <p:nvGrpSpPr>
          <p:cNvPr id="2" name="Group 4"/>
          <p:cNvGrpSpPr>
            <a:grpSpLocks/>
          </p:cNvGrpSpPr>
          <p:nvPr/>
        </p:nvGrpSpPr>
        <p:grpSpPr bwMode="auto">
          <a:xfrm>
            <a:off x="7504113" y="3757613"/>
            <a:ext cx="255587" cy="652462"/>
            <a:chOff x="975" y="1167"/>
            <a:chExt cx="161" cy="411"/>
          </a:xfrm>
        </p:grpSpPr>
        <p:sp>
          <p:nvSpPr>
            <p:cNvPr id="29736" name="Line 5"/>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37" name="Text Box 6"/>
            <p:cNvSpPr txBox="1">
              <a:spLocks noChangeArrowheads="1"/>
            </p:cNvSpPr>
            <p:nvPr/>
          </p:nvSpPr>
          <p:spPr bwMode="auto">
            <a:xfrm>
              <a:off x="975" y="1307"/>
              <a:ext cx="1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3" name="Group 7"/>
          <p:cNvGrpSpPr>
            <a:grpSpLocks/>
          </p:cNvGrpSpPr>
          <p:nvPr/>
        </p:nvGrpSpPr>
        <p:grpSpPr bwMode="auto">
          <a:xfrm>
            <a:off x="722313" y="2528888"/>
            <a:ext cx="7272337" cy="1192212"/>
            <a:chOff x="384" y="2106"/>
            <a:chExt cx="4581" cy="751"/>
          </a:xfrm>
        </p:grpSpPr>
        <p:sp>
          <p:nvSpPr>
            <p:cNvPr id="29721" name="Text Box 8"/>
            <p:cNvSpPr txBox="1">
              <a:spLocks noChangeArrowheads="1"/>
            </p:cNvSpPr>
            <p:nvPr/>
          </p:nvSpPr>
          <p:spPr bwMode="auto">
            <a:xfrm>
              <a:off x="384" y="2448"/>
              <a:ext cx="319" cy="271"/>
            </a:xfrm>
            <a:prstGeom prst="rect">
              <a:avLst/>
            </a:prstGeom>
            <a:noFill/>
            <a:ln w="9525">
              <a:noFill/>
              <a:miter lim="800000"/>
              <a:headEnd/>
              <a:tailEnd/>
            </a:ln>
          </p:spPr>
          <p:txBody>
            <a:bodyPr wrap="none">
              <a:spAutoFit/>
            </a:bodyPr>
            <a:lstStyle/>
            <a:p>
              <a:pPr>
                <a:buFont typeface="Wingdings" pitchFamily="2" charset="2"/>
                <a:buNone/>
              </a:pPr>
              <a:r>
                <a:rPr lang="zh-CN" altLang="en-US" sz="2000" b="1"/>
                <a:t>例 </a:t>
              </a:r>
            </a:p>
          </p:txBody>
        </p:sp>
        <p:sp>
          <p:nvSpPr>
            <p:cNvPr id="29722" name="Text Box 9"/>
            <p:cNvSpPr txBox="1">
              <a:spLocks noChangeArrowheads="1"/>
            </p:cNvSpPr>
            <p:nvPr/>
          </p:nvSpPr>
          <p:spPr bwMode="auto">
            <a:xfrm>
              <a:off x="720" y="2381"/>
              <a:ext cx="4245" cy="256"/>
            </a:xfrm>
            <a:prstGeom prst="rect">
              <a:avLst/>
            </a:prstGeom>
            <a:noFill/>
            <a:ln w="9525">
              <a:noFill/>
              <a:miter lim="800000"/>
              <a:headEnd/>
              <a:tailEnd/>
            </a:ln>
          </p:spPr>
          <p:txBody>
            <a:bodyPr>
              <a:spAutoFit/>
            </a:bodyPr>
            <a:lstStyle/>
            <a:p>
              <a:pPr>
                <a:buFont typeface="Wingdings" pitchFamily="2" charset="2"/>
                <a:buNone/>
              </a:pPr>
              <a:r>
                <a:rPr lang="en-US" altLang="zh-CN" sz="2000" b="1"/>
                <a:t>0      1       2       3       4       5       6        7        8       9      10     11</a:t>
              </a:r>
            </a:p>
          </p:txBody>
        </p:sp>
        <p:sp>
          <p:nvSpPr>
            <p:cNvPr id="29723" name="Rectangle 10"/>
            <p:cNvSpPr>
              <a:spLocks noChangeArrowheads="1"/>
            </p:cNvSpPr>
            <p:nvPr/>
          </p:nvSpPr>
          <p:spPr bwMode="auto">
            <a:xfrm>
              <a:off x="672" y="2602"/>
              <a:ext cx="4274" cy="255"/>
            </a:xfrm>
            <a:prstGeom prst="rect">
              <a:avLst/>
            </a:prstGeom>
            <a:solidFill>
              <a:srgbClr val="FFFFE1"/>
            </a:solidFill>
            <a:ln w="9525">
              <a:solidFill>
                <a:schemeClr val="tx1"/>
              </a:solidFill>
              <a:miter lim="800000"/>
              <a:headEnd/>
              <a:tailEnd/>
            </a:ln>
          </p:spPr>
          <p:txBody>
            <a:bodyPr wrap="none" anchor="ctr"/>
            <a:lstStyle/>
            <a:p>
              <a:pPr algn="ctr">
                <a:buFont typeface="Wingdings" pitchFamily="2" charset="2"/>
                <a:buNone/>
              </a:pPr>
              <a:r>
                <a:rPr lang="en-US" altLang="zh-CN" sz="2000" b="1"/>
                <a:t>         5      13     19     21     37     56      64      75     80     88     92</a:t>
              </a:r>
            </a:p>
          </p:txBody>
        </p:sp>
        <p:sp>
          <p:nvSpPr>
            <p:cNvPr id="29724" name="Line 11"/>
            <p:cNvSpPr>
              <a:spLocks noChangeShapeType="1"/>
            </p:cNvSpPr>
            <p:nvPr/>
          </p:nvSpPr>
          <p:spPr bwMode="auto">
            <a:xfrm>
              <a:off x="1334" y="2601"/>
              <a:ext cx="0" cy="256"/>
            </a:xfrm>
            <a:prstGeom prst="line">
              <a:avLst/>
            </a:prstGeom>
            <a:noFill/>
            <a:ln w="9525">
              <a:solidFill>
                <a:schemeClr val="tx1"/>
              </a:solidFill>
              <a:round/>
              <a:headEnd/>
              <a:tailEnd/>
            </a:ln>
          </p:spPr>
          <p:txBody>
            <a:bodyPr wrap="none" anchor="ctr"/>
            <a:lstStyle/>
            <a:p>
              <a:endParaRPr lang="zh-CN" altLang="en-US"/>
            </a:p>
          </p:txBody>
        </p:sp>
        <p:sp>
          <p:nvSpPr>
            <p:cNvPr id="29725" name="Line 12"/>
            <p:cNvSpPr>
              <a:spLocks noChangeShapeType="1"/>
            </p:cNvSpPr>
            <p:nvPr/>
          </p:nvSpPr>
          <p:spPr bwMode="auto">
            <a:xfrm>
              <a:off x="1698" y="2601"/>
              <a:ext cx="0" cy="256"/>
            </a:xfrm>
            <a:prstGeom prst="line">
              <a:avLst/>
            </a:prstGeom>
            <a:noFill/>
            <a:ln w="9525">
              <a:solidFill>
                <a:schemeClr val="tx1"/>
              </a:solidFill>
              <a:round/>
              <a:headEnd/>
              <a:tailEnd/>
            </a:ln>
          </p:spPr>
          <p:txBody>
            <a:bodyPr wrap="none" anchor="ctr"/>
            <a:lstStyle/>
            <a:p>
              <a:endParaRPr lang="zh-CN" altLang="en-US"/>
            </a:p>
          </p:txBody>
        </p:sp>
        <p:sp>
          <p:nvSpPr>
            <p:cNvPr id="29726" name="Line 13"/>
            <p:cNvSpPr>
              <a:spLocks noChangeShapeType="1"/>
            </p:cNvSpPr>
            <p:nvPr/>
          </p:nvSpPr>
          <p:spPr bwMode="auto">
            <a:xfrm>
              <a:off x="2062" y="2601"/>
              <a:ext cx="0" cy="256"/>
            </a:xfrm>
            <a:prstGeom prst="line">
              <a:avLst/>
            </a:prstGeom>
            <a:noFill/>
            <a:ln w="9525">
              <a:solidFill>
                <a:schemeClr val="tx1"/>
              </a:solidFill>
              <a:round/>
              <a:headEnd/>
              <a:tailEnd/>
            </a:ln>
          </p:spPr>
          <p:txBody>
            <a:bodyPr wrap="none" anchor="ctr"/>
            <a:lstStyle/>
            <a:p>
              <a:endParaRPr lang="zh-CN" altLang="en-US"/>
            </a:p>
          </p:txBody>
        </p:sp>
        <p:sp>
          <p:nvSpPr>
            <p:cNvPr id="29727" name="Line 14"/>
            <p:cNvSpPr>
              <a:spLocks noChangeShapeType="1"/>
            </p:cNvSpPr>
            <p:nvPr/>
          </p:nvSpPr>
          <p:spPr bwMode="auto">
            <a:xfrm>
              <a:off x="2426" y="2601"/>
              <a:ext cx="0" cy="256"/>
            </a:xfrm>
            <a:prstGeom prst="line">
              <a:avLst/>
            </a:prstGeom>
            <a:noFill/>
            <a:ln w="9525">
              <a:solidFill>
                <a:schemeClr val="tx1"/>
              </a:solidFill>
              <a:round/>
              <a:headEnd/>
              <a:tailEnd/>
            </a:ln>
          </p:spPr>
          <p:txBody>
            <a:bodyPr wrap="none" anchor="ctr"/>
            <a:lstStyle/>
            <a:p>
              <a:endParaRPr lang="zh-CN" altLang="en-US"/>
            </a:p>
          </p:txBody>
        </p:sp>
        <p:sp>
          <p:nvSpPr>
            <p:cNvPr id="29728" name="Line 15"/>
            <p:cNvSpPr>
              <a:spLocks noChangeShapeType="1"/>
            </p:cNvSpPr>
            <p:nvPr/>
          </p:nvSpPr>
          <p:spPr bwMode="auto">
            <a:xfrm>
              <a:off x="2790" y="2601"/>
              <a:ext cx="0" cy="256"/>
            </a:xfrm>
            <a:prstGeom prst="line">
              <a:avLst/>
            </a:prstGeom>
            <a:noFill/>
            <a:ln w="9525">
              <a:solidFill>
                <a:schemeClr val="tx1"/>
              </a:solidFill>
              <a:round/>
              <a:headEnd/>
              <a:tailEnd/>
            </a:ln>
          </p:spPr>
          <p:txBody>
            <a:bodyPr wrap="none" anchor="ctr"/>
            <a:lstStyle/>
            <a:p>
              <a:endParaRPr lang="zh-CN" altLang="en-US"/>
            </a:p>
          </p:txBody>
        </p:sp>
        <p:sp>
          <p:nvSpPr>
            <p:cNvPr id="29729" name="Line 16"/>
            <p:cNvSpPr>
              <a:spLocks noChangeShapeType="1"/>
            </p:cNvSpPr>
            <p:nvPr/>
          </p:nvSpPr>
          <p:spPr bwMode="auto">
            <a:xfrm>
              <a:off x="3154" y="2601"/>
              <a:ext cx="0" cy="256"/>
            </a:xfrm>
            <a:prstGeom prst="line">
              <a:avLst/>
            </a:prstGeom>
            <a:noFill/>
            <a:ln w="9525">
              <a:solidFill>
                <a:schemeClr val="tx1"/>
              </a:solidFill>
              <a:round/>
              <a:headEnd/>
              <a:tailEnd/>
            </a:ln>
          </p:spPr>
          <p:txBody>
            <a:bodyPr wrap="none" anchor="ctr"/>
            <a:lstStyle/>
            <a:p>
              <a:endParaRPr lang="zh-CN" altLang="en-US"/>
            </a:p>
          </p:txBody>
        </p:sp>
        <p:sp>
          <p:nvSpPr>
            <p:cNvPr id="29730" name="Line 17"/>
            <p:cNvSpPr>
              <a:spLocks noChangeShapeType="1"/>
            </p:cNvSpPr>
            <p:nvPr/>
          </p:nvSpPr>
          <p:spPr bwMode="auto">
            <a:xfrm>
              <a:off x="3518" y="2601"/>
              <a:ext cx="0" cy="256"/>
            </a:xfrm>
            <a:prstGeom prst="line">
              <a:avLst/>
            </a:prstGeom>
            <a:noFill/>
            <a:ln w="9525">
              <a:solidFill>
                <a:schemeClr val="tx1"/>
              </a:solidFill>
              <a:round/>
              <a:headEnd/>
              <a:tailEnd/>
            </a:ln>
          </p:spPr>
          <p:txBody>
            <a:bodyPr wrap="none" anchor="ctr"/>
            <a:lstStyle/>
            <a:p>
              <a:endParaRPr lang="zh-CN" altLang="en-US"/>
            </a:p>
          </p:txBody>
        </p:sp>
        <p:sp>
          <p:nvSpPr>
            <p:cNvPr id="29731" name="Line 18"/>
            <p:cNvSpPr>
              <a:spLocks noChangeShapeType="1"/>
            </p:cNvSpPr>
            <p:nvPr/>
          </p:nvSpPr>
          <p:spPr bwMode="auto">
            <a:xfrm>
              <a:off x="3882" y="2601"/>
              <a:ext cx="0" cy="256"/>
            </a:xfrm>
            <a:prstGeom prst="line">
              <a:avLst/>
            </a:prstGeom>
            <a:noFill/>
            <a:ln w="9525">
              <a:solidFill>
                <a:schemeClr val="tx1"/>
              </a:solidFill>
              <a:round/>
              <a:headEnd/>
              <a:tailEnd/>
            </a:ln>
          </p:spPr>
          <p:txBody>
            <a:bodyPr wrap="none" anchor="ctr"/>
            <a:lstStyle/>
            <a:p>
              <a:endParaRPr lang="zh-CN" altLang="en-US"/>
            </a:p>
          </p:txBody>
        </p:sp>
        <p:sp>
          <p:nvSpPr>
            <p:cNvPr id="29732" name="Line 19"/>
            <p:cNvSpPr>
              <a:spLocks noChangeShapeType="1"/>
            </p:cNvSpPr>
            <p:nvPr/>
          </p:nvSpPr>
          <p:spPr bwMode="auto">
            <a:xfrm>
              <a:off x="4246" y="2601"/>
              <a:ext cx="0" cy="256"/>
            </a:xfrm>
            <a:prstGeom prst="line">
              <a:avLst/>
            </a:prstGeom>
            <a:noFill/>
            <a:ln w="9525">
              <a:solidFill>
                <a:schemeClr val="tx1"/>
              </a:solidFill>
              <a:round/>
              <a:headEnd/>
              <a:tailEnd/>
            </a:ln>
          </p:spPr>
          <p:txBody>
            <a:bodyPr wrap="none" anchor="ctr"/>
            <a:lstStyle/>
            <a:p>
              <a:endParaRPr lang="zh-CN" altLang="en-US"/>
            </a:p>
          </p:txBody>
        </p:sp>
        <p:sp>
          <p:nvSpPr>
            <p:cNvPr id="29733" name="Line 20"/>
            <p:cNvSpPr>
              <a:spLocks noChangeShapeType="1"/>
            </p:cNvSpPr>
            <p:nvPr/>
          </p:nvSpPr>
          <p:spPr bwMode="auto">
            <a:xfrm>
              <a:off x="4610" y="2601"/>
              <a:ext cx="0" cy="256"/>
            </a:xfrm>
            <a:prstGeom prst="line">
              <a:avLst/>
            </a:prstGeom>
            <a:noFill/>
            <a:ln w="9525">
              <a:solidFill>
                <a:schemeClr val="tx1"/>
              </a:solidFill>
              <a:round/>
              <a:headEnd/>
              <a:tailEnd/>
            </a:ln>
          </p:spPr>
          <p:txBody>
            <a:bodyPr wrap="none" anchor="ctr"/>
            <a:lstStyle/>
            <a:p>
              <a:endParaRPr lang="zh-CN" altLang="en-US"/>
            </a:p>
          </p:txBody>
        </p:sp>
        <p:sp>
          <p:nvSpPr>
            <p:cNvPr id="26" name="AutoShape 21"/>
            <p:cNvSpPr>
              <a:spLocks noChangeArrowheads="1"/>
            </p:cNvSpPr>
            <p:nvPr/>
          </p:nvSpPr>
          <p:spPr bwMode="auto">
            <a:xfrm>
              <a:off x="3275" y="2106"/>
              <a:ext cx="1022" cy="233"/>
            </a:xfrm>
            <a:prstGeom prst="wedgeEllipseCallout">
              <a:avLst>
                <a:gd name="adj1" fmla="val -44323"/>
                <a:gd name="adj2" fmla="val 180901"/>
              </a:avLst>
            </a:prstGeom>
            <a:solidFill>
              <a:srgbClr val="FFFFE1"/>
            </a:solidFill>
            <a:ln w="9525">
              <a:solidFill>
                <a:schemeClr val="tx1"/>
              </a:solidFill>
              <a:miter lim="800000"/>
              <a:headEnd/>
              <a:tailEnd/>
            </a:ln>
          </p:spPr>
          <p:txBody>
            <a:bodyPr wrap="none" anchor="ctr"/>
            <a:lstStyle/>
            <a:p>
              <a:pPr algn="ctr">
                <a:buFont typeface="Wingdings" pitchFamily="2" charset="2"/>
                <a:buNone/>
                <a:defRPr/>
              </a:pPr>
              <a:r>
                <a:rPr lang="zh-CN" altLang="en-US" sz="2000" b="1" dirty="0">
                  <a:latin typeface="+mj-lt"/>
                </a:rPr>
                <a:t>找</a:t>
              </a:r>
              <a:r>
                <a:rPr lang="en-US" altLang="zh-CN" sz="2000" b="1" dirty="0">
                  <a:latin typeface="+mj-lt"/>
                </a:rPr>
                <a:t>64</a:t>
              </a:r>
            </a:p>
          </p:txBody>
        </p:sp>
        <p:sp>
          <p:nvSpPr>
            <p:cNvPr id="29735" name="Line 22"/>
            <p:cNvSpPr>
              <a:spLocks noChangeShapeType="1"/>
            </p:cNvSpPr>
            <p:nvPr/>
          </p:nvSpPr>
          <p:spPr bwMode="auto">
            <a:xfrm>
              <a:off x="1008" y="2592"/>
              <a:ext cx="0" cy="240"/>
            </a:xfrm>
            <a:prstGeom prst="line">
              <a:avLst/>
            </a:prstGeom>
            <a:noFill/>
            <a:ln w="9525">
              <a:solidFill>
                <a:schemeClr val="tx1"/>
              </a:solidFill>
              <a:round/>
              <a:headEnd/>
              <a:tailEnd/>
            </a:ln>
          </p:spPr>
          <p:txBody>
            <a:bodyPr wrap="none" anchor="ctr"/>
            <a:lstStyle/>
            <a:p>
              <a:endParaRPr lang="zh-CN" altLang="en-US"/>
            </a:p>
          </p:txBody>
        </p:sp>
      </p:grpSp>
      <p:sp>
        <p:nvSpPr>
          <p:cNvPr id="28" name="Text Box 23"/>
          <p:cNvSpPr txBox="1">
            <a:spLocks noChangeArrowheads="1"/>
          </p:cNvSpPr>
          <p:nvPr/>
        </p:nvSpPr>
        <p:spPr bwMode="auto">
          <a:xfrm>
            <a:off x="1255713" y="3300413"/>
            <a:ext cx="441325" cy="406400"/>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FF0000"/>
                </a:solidFill>
              </a:rPr>
              <a:t>64</a:t>
            </a:r>
            <a:endParaRPr lang="en-US" altLang="zh-CN" sz="2000" b="1"/>
          </a:p>
        </p:txBody>
      </p:sp>
      <p:sp>
        <p:nvSpPr>
          <p:cNvPr id="29" name="AutoShape 24"/>
          <p:cNvSpPr>
            <a:spLocks noChangeArrowheads="1"/>
          </p:cNvSpPr>
          <p:nvPr/>
        </p:nvSpPr>
        <p:spPr bwMode="auto">
          <a:xfrm>
            <a:off x="552450" y="4367213"/>
            <a:ext cx="1141413" cy="646112"/>
          </a:xfrm>
          <a:prstGeom prst="cloudCallout">
            <a:avLst>
              <a:gd name="adj1" fmla="val 32144"/>
              <a:gd name="adj2" fmla="val -161792"/>
            </a:avLst>
          </a:prstGeom>
          <a:solidFill>
            <a:srgbClr val="FFFFE9"/>
          </a:solidFill>
          <a:ln w="28575">
            <a:solidFill>
              <a:srgbClr val="4D4D4D"/>
            </a:solidFill>
            <a:round/>
            <a:headEnd/>
            <a:tailEnd/>
          </a:ln>
        </p:spPr>
        <p:txBody>
          <a:bodyPr wrap="none" anchor="ctr"/>
          <a:lstStyle/>
          <a:p>
            <a:pPr algn="ctr">
              <a:buFont typeface="Wingdings" pitchFamily="2" charset="2"/>
              <a:buNone/>
            </a:pPr>
            <a:r>
              <a:rPr lang="zh-CN" altLang="en-US" sz="2200" b="1">
                <a:solidFill>
                  <a:srgbClr val="FF0000"/>
                </a:solidFill>
              </a:rPr>
              <a:t>监视哨</a:t>
            </a:r>
          </a:p>
        </p:txBody>
      </p:sp>
      <p:grpSp>
        <p:nvGrpSpPr>
          <p:cNvPr id="4" name="Group 25"/>
          <p:cNvGrpSpPr>
            <a:grpSpLocks/>
          </p:cNvGrpSpPr>
          <p:nvPr/>
        </p:nvGrpSpPr>
        <p:grpSpPr bwMode="auto">
          <a:xfrm>
            <a:off x="5141913" y="3757613"/>
            <a:ext cx="255587" cy="628650"/>
            <a:chOff x="975" y="1167"/>
            <a:chExt cx="161" cy="396"/>
          </a:xfrm>
        </p:grpSpPr>
        <p:sp>
          <p:nvSpPr>
            <p:cNvPr id="29719" name="Line 26"/>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20" name="Text Box 27"/>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5" name="Group 28"/>
          <p:cNvGrpSpPr>
            <a:grpSpLocks/>
          </p:cNvGrpSpPr>
          <p:nvPr/>
        </p:nvGrpSpPr>
        <p:grpSpPr bwMode="auto">
          <a:xfrm>
            <a:off x="5732463" y="3757613"/>
            <a:ext cx="255587" cy="628650"/>
            <a:chOff x="975" y="1167"/>
            <a:chExt cx="161" cy="396"/>
          </a:xfrm>
        </p:grpSpPr>
        <p:sp>
          <p:nvSpPr>
            <p:cNvPr id="29717" name="Line 29"/>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8" name="Text Box 30"/>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7" name="Group 31"/>
          <p:cNvGrpSpPr>
            <a:grpSpLocks/>
          </p:cNvGrpSpPr>
          <p:nvPr/>
        </p:nvGrpSpPr>
        <p:grpSpPr bwMode="auto">
          <a:xfrm>
            <a:off x="6323013" y="3757613"/>
            <a:ext cx="255587" cy="628650"/>
            <a:chOff x="975" y="1167"/>
            <a:chExt cx="161" cy="396"/>
          </a:xfrm>
        </p:grpSpPr>
        <p:sp>
          <p:nvSpPr>
            <p:cNvPr id="29715" name="Line 32"/>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6" name="Text Box 33"/>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grpSp>
        <p:nvGrpSpPr>
          <p:cNvPr id="9" name="Group 34"/>
          <p:cNvGrpSpPr>
            <a:grpSpLocks/>
          </p:cNvGrpSpPr>
          <p:nvPr/>
        </p:nvGrpSpPr>
        <p:grpSpPr bwMode="auto">
          <a:xfrm>
            <a:off x="6913563" y="3757613"/>
            <a:ext cx="255587" cy="628650"/>
            <a:chOff x="975" y="1167"/>
            <a:chExt cx="161" cy="396"/>
          </a:xfrm>
        </p:grpSpPr>
        <p:sp>
          <p:nvSpPr>
            <p:cNvPr id="29713" name="Line 35"/>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4" name="Text Box 36"/>
            <p:cNvSpPr txBox="1">
              <a:spLocks noChangeArrowheads="1"/>
            </p:cNvSpPr>
            <p:nvPr/>
          </p:nvSpPr>
          <p:spPr bwMode="auto">
            <a:xfrm>
              <a:off x="975" y="1307"/>
              <a:ext cx="161"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i</a:t>
              </a:r>
            </a:p>
          </p:txBody>
        </p:sp>
      </p:grpSp>
      <p:sp>
        <p:nvSpPr>
          <p:cNvPr id="42" name="Text Box 37"/>
          <p:cNvSpPr txBox="1">
            <a:spLocks noChangeArrowheads="1"/>
          </p:cNvSpPr>
          <p:nvPr/>
        </p:nvSpPr>
        <p:spPr bwMode="auto">
          <a:xfrm>
            <a:off x="6346825" y="4591050"/>
            <a:ext cx="1733550" cy="449263"/>
          </a:xfrm>
          <a:prstGeom prst="rect">
            <a:avLst/>
          </a:prstGeom>
          <a:noFill/>
          <a:ln w="9525">
            <a:noFill/>
            <a:miter lim="800000"/>
            <a:headEnd/>
            <a:tailEnd/>
          </a:ln>
        </p:spPr>
        <p:txBody>
          <a:bodyPr wrap="none">
            <a:spAutoFit/>
          </a:bodyPr>
          <a:lstStyle/>
          <a:p>
            <a:pPr>
              <a:buFont typeface="Wingdings" pitchFamily="2" charset="2"/>
              <a:buNone/>
            </a:pPr>
            <a:r>
              <a:rPr lang="zh-CN" altLang="en-US" sz="2400" b="1">
                <a:solidFill>
                  <a:srgbClr val="FF0000"/>
                </a:solidFill>
                <a:latin typeface="楷体_GB2312" pitchFamily="49" charset="-122"/>
              </a:rPr>
              <a:t>比较次数</a:t>
            </a:r>
            <a:r>
              <a:rPr lang="en-US" altLang="zh-CN" sz="2400" b="1">
                <a:solidFill>
                  <a:srgbClr val="FF0000"/>
                </a:solidFill>
                <a:latin typeface="楷体_GB2312" pitchFamily="49" charset="-122"/>
              </a:rPr>
              <a:t>=5</a:t>
            </a:r>
          </a:p>
        </p:txBody>
      </p:sp>
      <p:sp>
        <p:nvSpPr>
          <p:cNvPr id="43" name="Text Box 38"/>
          <p:cNvSpPr txBox="1">
            <a:spLocks noChangeArrowheads="1"/>
          </p:cNvSpPr>
          <p:nvPr/>
        </p:nvSpPr>
        <p:spPr bwMode="auto">
          <a:xfrm>
            <a:off x="2808288" y="3981450"/>
            <a:ext cx="2762250" cy="2646363"/>
          </a:xfrm>
          <a:prstGeom prst="rect">
            <a:avLst/>
          </a:prstGeom>
          <a:noFill/>
          <a:ln w="9525">
            <a:noFill/>
            <a:miter lim="800000"/>
            <a:headEnd/>
            <a:tailEnd/>
          </a:ln>
        </p:spPr>
        <p:txBody>
          <a:bodyPr wrap="none">
            <a:spAutoFit/>
          </a:bodyPr>
          <a:lstStyle/>
          <a:p>
            <a:pPr>
              <a:buFont typeface="Wingdings" pitchFamily="2" charset="2"/>
              <a:buNone/>
              <a:defRPr/>
            </a:pPr>
            <a:r>
              <a:rPr lang="zh-CN" altLang="en-US" sz="2000" b="1" dirty="0">
                <a:latin typeface="+mj-lt"/>
              </a:rPr>
              <a:t>比较次数：</a:t>
            </a:r>
          </a:p>
          <a:p>
            <a:pPr>
              <a:buFont typeface="Wingdings" pitchFamily="2" charset="2"/>
              <a:buNone/>
              <a:defRPr/>
            </a:pPr>
            <a:r>
              <a:rPr lang="zh-CN" altLang="en-US" sz="2000" b="1" dirty="0">
                <a:latin typeface="+mj-lt"/>
              </a:rPr>
              <a:t>查找第</a:t>
            </a:r>
            <a:r>
              <a:rPr lang="en-US" altLang="zh-CN" sz="2000" b="1" dirty="0">
                <a:latin typeface="+mj-lt"/>
              </a:rPr>
              <a:t>n</a:t>
            </a:r>
            <a:r>
              <a:rPr lang="zh-CN" altLang="zh-CN" sz="2000" b="1" dirty="0">
                <a:latin typeface="+mj-lt"/>
              </a:rPr>
              <a:t>个元素：  1</a:t>
            </a:r>
          </a:p>
          <a:p>
            <a:pPr>
              <a:buFont typeface="Wingdings" pitchFamily="2" charset="2"/>
              <a:buNone/>
              <a:defRPr/>
            </a:pPr>
            <a:r>
              <a:rPr lang="zh-CN" altLang="en-US" sz="2000" b="1" dirty="0">
                <a:latin typeface="+mj-lt"/>
              </a:rPr>
              <a:t>查找第</a:t>
            </a:r>
            <a:r>
              <a:rPr lang="en-US" altLang="zh-CN" sz="2000" b="1" dirty="0">
                <a:latin typeface="+mj-lt"/>
              </a:rPr>
              <a:t>n-1</a:t>
            </a:r>
            <a:r>
              <a:rPr lang="zh-CN" altLang="zh-CN" sz="2000" b="1" dirty="0">
                <a:latin typeface="+mj-lt"/>
              </a:rPr>
              <a:t>个元素：2</a:t>
            </a:r>
          </a:p>
          <a:p>
            <a:pPr>
              <a:buFont typeface="Wingdings" pitchFamily="2" charset="2"/>
              <a:buNone/>
              <a:defRPr/>
            </a:pPr>
            <a:r>
              <a:rPr lang="en-US" altLang="zh-CN" sz="2000" b="1" dirty="0">
                <a:latin typeface="+mj-lt"/>
              </a:rPr>
              <a:t>……….</a:t>
            </a:r>
          </a:p>
          <a:p>
            <a:pPr>
              <a:buFont typeface="Wingdings" pitchFamily="2" charset="2"/>
              <a:buNone/>
              <a:defRPr/>
            </a:pPr>
            <a:r>
              <a:rPr lang="zh-CN" altLang="en-US" sz="2000" b="1" dirty="0">
                <a:latin typeface="+mj-lt"/>
              </a:rPr>
              <a:t>查找第</a:t>
            </a:r>
            <a:r>
              <a:rPr lang="en-US" altLang="zh-CN" sz="2000" b="1" dirty="0">
                <a:latin typeface="+mj-lt"/>
              </a:rPr>
              <a:t>1</a:t>
            </a:r>
            <a:r>
              <a:rPr lang="zh-CN" altLang="zh-CN" sz="2000" b="1" dirty="0">
                <a:latin typeface="+mj-lt"/>
              </a:rPr>
              <a:t>个元素：  </a:t>
            </a:r>
            <a:r>
              <a:rPr lang="en-US" altLang="zh-CN" sz="2000" b="1" dirty="0">
                <a:latin typeface="+mj-lt"/>
              </a:rPr>
              <a:t>n</a:t>
            </a:r>
          </a:p>
          <a:p>
            <a:pPr>
              <a:buFont typeface="Wingdings" pitchFamily="2" charset="2"/>
              <a:buNone/>
              <a:defRPr/>
            </a:pPr>
            <a:r>
              <a:rPr lang="zh-CN" altLang="en-US" sz="2000" b="1" dirty="0">
                <a:latin typeface="+mj-lt"/>
              </a:rPr>
              <a:t>查找第</a:t>
            </a:r>
            <a:r>
              <a:rPr lang="en-US" altLang="zh-CN" sz="2000" b="1" dirty="0" err="1">
                <a:latin typeface="+mj-lt"/>
              </a:rPr>
              <a:t>i</a:t>
            </a:r>
            <a:r>
              <a:rPr lang="zh-CN" altLang="zh-CN" sz="2000" b="1" dirty="0">
                <a:latin typeface="+mj-lt"/>
              </a:rPr>
              <a:t>个元素：  </a:t>
            </a:r>
            <a:r>
              <a:rPr lang="en-US" altLang="zh-CN" sz="2000" b="1" dirty="0">
                <a:latin typeface="+mj-lt"/>
              </a:rPr>
              <a:t>n+1-i</a:t>
            </a:r>
          </a:p>
          <a:p>
            <a:pPr>
              <a:buFont typeface="Wingdings" pitchFamily="2" charset="2"/>
              <a:buNone/>
              <a:defRPr/>
            </a:pPr>
            <a:r>
              <a:rPr lang="zh-CN" altLang="en-US" sz="2000" b="1" dirty="0">
                <a:latin typeface="+mj-lt"/>
              </a:rPr>
              <a:t>查找失败</a:t>
            </a:r>
            <a:r>
              <a:rPr lang="zh-CN" altLang="zh-CN" sz="2000" b="1" dirty="0">
                <a:latin typeface="+mj-lt"/>
              </a:rPr>
              <a:t>：       </a:t>
            </a:r>
            <a:r>
              <a:rPr lang="en-US" altLang="zh-CN" sz="2000" b="1" dirty="0">
                <a:latin typeface="+mj-lt"/>
              </a:rPr>
              <a:t>n+1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5812"/>
                                        </p:tgtEl>
                                        <p:attrNameLst>
                                          <p:attrName>style.visibility</p:attrName>
                                        </p:attrNameLst>
                                      </p:cBhvr>
                                      <p:to>
                                        <p:strVal val="visible"/>
                                      </p:to>
                                    </p:set>
                                    <p:animEffect transition="in" filter="wipe(left)">
                                      <p:cBhvr>
                                        <p:cTn id="7" dur="500"/>
                                        <p:tgtEl>
                                          <p:spTgt spid="1015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15811">
                                            <p:txEl>
                                              <p:pRg st="0" end="0"/>
                                            </p:txEl>
                                          </p:spTgt>
                                        </p:tgtEl>
                                        <p:attrNameLst>
                                          <p:attrName>style.visibility</p:attrName>
                                        </p:attrNameLst>
                                      </p:cBhvr>
                                      <p:to>
                                        <p:strVal val="visible"/>
                                      </p:to>
                                    </p:set>
                                    <p:animEffect transition="in" filter="wipe(up)">
                                      <p:cBhvr>
                                        <p:cTn id="12" dur="500"/>
                                        <p:tgtEl>
                                          <p:spTgt spid="1015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animEffect transition="in" filter="box(out)">
                                      <p:cBhvr>
                                        <p:cTn id="27" dur="500"/>
                                        <p:tgtEl>
                                          <p:spTgt spid="2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ox(out)">
                                      <p:cBhvr>
                                        <p:cTn id="32" dur="500"/>
                                        <p:tgtEl>
                                          <p:spTgt spid="29"/>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42">
                                            <p:txEl>
                                              <p:pRg st="0" end="0"/>
                                            </p:txEl>
                                          </p:spTgt>
                                        </p:tgtEl>
                                        <p:attrNameLst>
                                          <p:attrName>style.visibility</p:attrName>
                                        </p:attrNameLst>
                                      </p:cBhvr>
                                      <p:to>
                                        <p:strVal val="visible"/>
                                      </p:to>
                                    </p:set>
                                    <p:animEffect transition="in" filter="box(out)">
                                      <p:cBhvr>
                                        <p:cTn id="57" dur="500"/>
                                        <p:tgtEl>
                                          <p:spTgt spid="42">
                                            <p:txEl>
                                              <p:pRg st="0" end="0"/>
                                            </p:txEl>
                                          </p:spTgt>
                                        </p:tgtEl>
                                      </p:cBhvr>
                                    </p:animEffect>
                                  </p:childTnLst>
                                  <p:subTnLst>
                                    <p:set>
                                      <p:cBhvr override="childStyle">
                                        <p:cTn dur="1" fill="hold" display="0" masterRel="nextClick" afterEffect="1"/>
                                        <p:tgtEl>
                                          <p:spTgt spid="42">
                                            <p:txEl>
                                              <p:pRg st="0" end="0"/>
                                            </p:txEl>
                                          </p:spTgt>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box(out)">
                                      <p:cBhvr>
                                        <p:cTn id="62" dur="500"/>
                                        <p:tgtEl>
                                          <p:spTgt spid="43">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43">
                                            <p:txEl>
                                              <p:pRg st="1" end="1"/>
                                            </p:txEl>
                                          </p:spTgt>
                                        </p:tgtEl>
                                        <p:attrNameLst>
                                          <p:attrName>style.visibility</p:attrName>
                                        </p:attrNameLst>
                                      </p:cBhvr>
                                      <p:to>
                                        <p:strVal val="visible"/>
                                      </p:to>
                                    </p:set>
                                    <p:animEffect transition="in" filter="box(out)">
                                      <p:cBhvr>
                                        <p:cTn id="67" dur="500"/>
                                        <p:tgtEl>
                                          <p:spTgt spid="43">
                                            <p:txEl>
                                              <p:pRg st="1" end="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43">
                                            <p:txEl>
                                              <p:pRg st="2" end="2"/>
                                            </p:txEl>
                                          </p:spTgt>
                                        </p:tgtEl>
                                        <p:attrNameLst>
                                          <p:attrName>style.visibility</p:attrName>
                                        </p:attrNameLst>
                                      </p:cBhvr>
                                      <p:to>
                                        <p:strVal val="visible"/>
                                      </p:to>
                                    </p:set>
                                    <p:animEffect transition="in" filter="box(out)">
                                      <p:cBhvr>
                                        <p:cTn id="72" dur="500"/>
                                        <p:tgtEl>
                                          <p:spTgt spid="43">
                                            <p:txEl>
                                              <p:pRg st="2" end="2"/>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43">
                                            <p:txEl>
                                              <p:pRg st="3" end="3"/>
                                            </p:txEl>
                                          </p:spTgt>
                                        </p:tgtEl>
                                        <p:attrNameLst>
                                          <p:attrName>style.visibility</p:attrName>
                                        </p:attrNameLst>
                                      </p:cBhvr>
                                      <p:to>
                                        <p:strVal val="visible"/>
                                      </p:to>
                                    </p:set>
                                    <p:animEffect transition="in" filter="box(out)">
                                      <p:cBhvr>
                                        <p:cTn id="77" dur="500"/>
                                        <p:tgtEl>
                                          <p:spTgt spid="43">
                                            <p:txEl>
                                              <p:pRg st="3" end="3"/>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43">
                                            <p:txEl>
                                              <p:pRg st="4" end="4"/>
                                            </p:txEl>
                                          </p:spTgt>
                                        </p:tgtEl>
                                        <p:attrNameLst>
                                          <p:attrName>style.visibility</p:attrName>
                                        </p:attrNameLst>
                                      </p:cBhvr>
                                      <p:to>
                                        <p:strVal val="visible"/>
                                      </p:to>
                                    </p:set>
                                    <p:animEffect transition="in" filter="box(out)">
                                      <p:cBhvr>
                                        <p:cTn id="82" dur="500"/>
                                        <p:tgtEl>
                                          <p:spTgt spid="43">
                                            <p:txEl>
                                              <p:pRg st="4" end="4"/>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43">
                                            <p:txEl>
                                              <p:pRg st="5" end="5"/>
                                            </p:txEl>
                                          </p:spTgt>
                                        </p:tgtEl>
                                        <p:attrNameLst>
                                          <p:attrName>style.visibility</p:attrName>
                                        </p:attrNameLst>
                                      </p:cBhvr>
                                      <p:to>
                                        <p:strVal val="visible"/>
                                      </p:to>
                                    </p:set>
                                    <p:animEffect transition="in" filter="box(out)">
                                      <p:cBhvr>
                                        <p:cTn id="87" dur="500"/>
                                        <p:tgtEl>
                                          <p:spTgt spid="43">
                                            <p:txEl>
                                              <p:pRg st="5" end="5"/>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43">
                                            <p:txEl>
                                              <p:pRg st="6" end="6"/>
                                            </p:txEl>
                                          </p:spTgt>
                                        </p:tgtEl>
                                        <p:attrNameLst>
                                          <p:attrName>style.visibility</p:attrName>
                                        </p:attrNameLst>
                                      </p:cBhvr>
                                      <p:to>
                                        <p:strVal val="visible"/>
                                      </p:to>
                                    </p:set>
                                    <p:animEffect transition="in" filter="box(out)">
                                      <p:cBhvr>
                                        <p:cTn id="92" dur="500"/>
                                        <p:tgtEl>
                                          <p:spTgt spid="43">
                                            <p:txEl>
                                              <p:pRg st="6" end="6"/>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bldLvl="2" autoUpdateAnimBg="0"/>
      <p:bldP spid="1015812" grpId="0" animBg="1"/>
      <p:bldP spid="8" grpId="0"/>
      <p:bldP spid="28" grpId="0" build="p" autoUpdateAnimBg="0"/>
      <p:bldP spid="29" grpId="0" animBg="1" autoUpdateAnimBg="0"/>
      <p:bldP spid="42" grpId="0" build="p" autoUpdateAnimBg="0"/>
      <p:bldP spid="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1"/>
          </p:nvPr>
        </p:nvSpPr>
        <p:spPr/>
        <p:txBody>
          <a:bodyPr/>
          <a:lstStyle/>
          <a:p>
            <a:pPr>
              <a:defRPr/>
            </a:pPr>
            <a:fld id="{B50005F7-0178-4D90-A256-488B5973EC2B}" type="datetime1">
              <a:rPr lang="zh-CN" altLang="en-US"/>
              <a:pPr>
                <a:defRPr/>
              </a:pPr>
              <a:t>2022/10/12</a:t>
            </a:fld>
            <a:r>
              <a:rPr lang="en-US" altLang="zh-CN"/>
              <a:t>http://cstcsjjg.hrbeu.edu.cn/</a:t>
            </a:r>
          </a:p>
        </p:txBody>
      </p:sp>
      <p:sp>
        <p:nvSpPr>
          <p:cNvPr id="2053" name="Rectangle 2"/>
          <p:cNvSpPr>
            <a:spLocks noGrp="1" noChangeArrowheads="1"/>
          </p:cNvSpPr>
          <p:nvPr>
            <p:ph type="title"/>
          </p:nvPr>
        </p:nvSpPr>
        <p:spPr/>
        <p:txBody>
          <a:bodyPr/>
          <a:lstStyle/>
          <a:p>
            <a:pPr eaLnBrk="1" hangingPunct="1"/>
            <a:r>
              <a:rPr lang="zh-CN" altLang="en-US"/>
              <a:t>线性表的查找                                                  顺序查找</a:t>
            </a:r>
          </a:p>
        </p:txBody>
      </p:sp>
      <p:sp>
        <p:nvSpPr>
          <p:cNvPr id="1032333" name="Text Box 141"/>
          <p:cNvSpPr txBox="1">
            <a:spLocks noChangeArrowheads="1"/>
          </p:cNvSpPr>
          <p:nvPr/>
        </p:nvSpPr>
        <p:spPr bwMode="auto">
          <a:xfrm>
            <a:off x="268288" y="1074738"/>
            <a:ext cx="8382000" cy="634020"/>
          </a:xfrm>
          <a:prstGeom prst="rect">
            <a:avLst/>
          </a:prstGeom>
          <a:noFill/>
          <a:ln w="9525">
            <a:noFill/>
            <a:miter lim="800000"/>
            <a:headEnd/>
            <a:tailEnd/>
          </a:ln>
        </p:spPr>
        <p:txBody>
          <a:bodyPr>
            <a:spAutoFit/>
          </a:bodyPr>
          <a:lstStyle/>
          <a:p>
            <a:pPr marL="0" lvl="1">
              <a:spcBef>
                <a:spcPct val="20000"/>
              </a:spcBef>
              <a:buClr>
                <a:schemeClr val="accent4">
                  <a:lumMod val="40000"/>
                  <a:lumOff val="60000"/>
                </a:schemeClr>
              </a:buClr>
              <a:buSzPct val="90000"/>
              <a:defRPr/>
            </a:pPr>
            <a:r>
              <a:rPr lang="zh-CN" altLang="en-US" b="1" dirty="0">
                <a:latin typeface="楷体_GB2312" pitchFamily="49" charset="-122"/>
              </a:rPr>
              <a:t> 顺序查找方法的性能分析</a:t>
            </a:r>
            <a:r>
              <a:rPr lang="en-US" altLang="zh-CN" b="1" dirty="0">
                <a:latin typeface="楷体_GB2312" pitchFamily="49" charset="-122"/>
              </a:rPr>
              <a:t>——ASL</a:t>
            </a:r>
          </a:p>
        </p:txBody>
      </p:sp>
      <p:graphicFrame>
        <p:nvGraphicFramePr>
          <p:cNvPr id="665605" name="Object 5"/>
          <p:cNvGraphicFramePr>
            <a:graphicFrameLocks noChangeAspect="1"/>
          </p:cNvGraphicFramePr>
          <p:nvPr/>
        </p:nvGraphicFramePr>
        <p:xfrm>
          <a:off x="817563" y="1933575"/>
          <a:ext cx="7308850" cy="1241425"/>
        </p:xfrm>
        <a:graphic>
          <a:graphicData uri="http://schemas.openxmlformats.org/presentationml/2006/ole">
            <p:oleObj spid="_x0000_s2058" name="公式" r:id="rId5" imgW="56388000" imgH="10363200" progId="">
              <p:embed/>
            </p:oleObj>
          </a:graphicData>
        </a:graphic>
      </p:graphicFrame>
      <p:graphicFrame>
        <p:nvGraphicFramePr>
          <p:cNvPr id="665604" name="Object 4"/>
          <p:cNvGraphicFramePr>
            <a:graphicFrameLocks noChangeAspect="1"/>
          </p:cNvGraphicFramePr>
          <p:nvPr/>
        </p:nvGraphicFramePr>
        <p:xfrm>
          <a:off x="677863" y="3409950"/>
          <a:ext cx="7786687" cy="2284413"/>
        </p:xfrm>
        <a:graphic>
          <a:graphicData uri="http://schemas.openxmlformats.org/presentationml/2006/ole">
            <p:oleObj spid="_x0000_s2059" name="公式" r:id="rId6" imgW="68580000" imgH="20116800" progId="">
              <p:embed/>
            </p:oleObj>
          </a:graphicData>
        </a:graphic>
      </p:graphicFrame>
      <p:sp>
        <p:nvSpPr>
          <p:cNvPr id="7" name="TextBox 6"/>
          <p:cNvSpPr txBox="1"/>
          <p:nvPr/>
        </p:nvSpPr>
        <p:spPr>
          <a:xfrm>
            <a:off x="715224" y="5930020"/>
            <a:ext cx="7858408" cy="594778"/>
          </a:xfrm>
          <a:prstGeom prst="rect">
            <a:avLst/>
          </a:prstGeom>
          <a:noFill/>
        </p:spPr>
        <p:txBody>
          <a:bodyPr wrap="square" rtlCol="0">
            <a:spAutoFit/>
          </a:bodyPr>
          <a:lstStyle/>
          <a:p>
            <a:pPr algn="ctr">
              <a:buNone/>
            </a:pPr>
            <a:r>
              <a:rPr lang="zh-CN" altLang="en-US" b="1" dirty="0">
                <a:solidFill>
                  <a:srgbClr val="FF0000"/>
                </a:solidFill>
              </a:rPr>
              <a:t>在从前向后查找比较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2333"/>
                                        </p:tgtEl>
                                        <p:attrNameLst>
                                          <p:attrName>style.visibility</p:attrName>
                                        </p:attrNameLst>
                                      </p:cBhvr>
                                      <p:to>
                                        <p:strVal val="visible"/>
                                      </p:to>
                                    </p:set>
                                    <p:animEffect transition="in" filter="blinds(horizontal)">
                                      <p:cBhvr>
                                        <p:cTn id="7" dur="500"/>
                                        <p:tgtEl>
                                          <p:spTgt spid="10323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65605"/>
                                        </p:tgtEl>
                                        <p:attrNameLst>
                                          <p:attrName>style.visibility</p:attrName>
                                        </p:attrNameLst>
                                      </p:cBhvr>
                                      <p:to>
                                        <p:strVal val="visible"/>
                                      </p:to>
                                    </p:set>
                                    <p:animEffect transition="in" filter="wipe(up)">
                                      <p:cBhvr>
                                        <p:cTn id="12" dur="500"/>
                                        <p:tgtEl>
                                          <p:spTgt spid="665605"/>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65604"/>
                                        </p:tgtEl>
                                        <p:attrNameLst>
                                          <p:attrName>style.visibility</p:attrName>
                                        </p:attrNameLst>
                                      </p:cBhvr>
                                      <p:to>
                                        <p:strVal val="visible"/>
                                      </p:to>
                                    </p:set>
                                    <p:animEffect transition="in" filter="wipe(up)">
                                      <p:cBhvr>
                                        <p:cTn id="17" dur="500"/>
                                        <p:tgtEl>
                                          <p:spTgt spid="665604"/>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33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1"/>
          </p:nvPr>
        </p:nvSpPr>
        <p:spPr/>
        <p:txBody>
          <a:bodyPr/>
          <a:lstStyle/>
          <a:p>
            <a:pPr>
              <a:defRPr/>
            </a:pPr>
            <a:fld id="{B50005F7-0178-4D90-A256-488B5973EC2B}" type="datetime1">
              <a:rPr lang="zh-CN" altLang="en-US"/>
              <a:pPr>
                <a:defRPr/>
              </a:pPr>
              <a:t>2022/10/12</a:t>
            </a:fld>
            <a:r>
              <a:rPr lang="en-US" altLang="zh-CN"/>
              <a:t>http://cstcsjjg.hrbeu.edu.cn/</a:t>
            </a:r>
          </a:p>
        </p:txBody>
      </p:sp>
      <p:sp>
        <p:nvSpPr>
          <p:cNvPr id="2053" name="Rectangle 2"/>
          <p:cNvSpPr>
            <a:spLocks noGrp="1" noChangeArrowheads="1"/>
          </p:cNvSpPr>
          <p:nvPr>
            <p:ph type="title"/>
          </p:nvPr>
        </p:nvSpPr>
        <p:spPr/>
        <p:txBody>
          <a:bodyPr/>
          <a:lstStyle/>
          <a:p>
            <a:pPr eaLnBrk="1" hangingPunct="1"/>
            <a:r>
              <a:rPr lang="zh-CN" altLang="en-US"/>
              <a:t>线性表的查找                                                  顺序查找</a:t>
            </a:r>
          </a:p>
        </p:txBody>
      </p:sp>
      <p:sp>
        <p:nvSpPr>
          <p:cNvPr id="1032333" name="Text Box 141"/>
          <p:cNvSpPr txBox="1">
            <a:spLocks noChangeArrowheads="1"/>
          </p:cNvSpPr>
          <p:nvPr/>
        </p:nvSpPr>
        <p:spPr bwMode="auto">
          <a:xfrm>
            <a:off x="268288" y="1074738"/>
            <a:ext cx="8382000" cy="634020"/>
          </a:xfrm>
          <a:prstGeom prst="rect">
            <a:avLst/>
          </a:prstGeom>
          <a:noFill/>
          <a:ln w="9525">
            <a:noFill/>
            <a:miter lim="800000"/>
            <a:headEnd/>
            <a:tailEnd/>
          </a:ln>
        </p:spPr>
        <p:txBody>
          <a:bodyPr>
            <a:spAutoFit/>
          </a:bodyPr>
          <a:lstStyle/>
          <a:p>
            <a:pPr marL="0" lvl="1">
              <a:spcBef>
                <a:spcPct val="20000"/>
              </a:spcBef>
              <a:buClr>
                <a:schemeClr val="accent4">
                  <a:lumMod val="40000"/>
                  <a:lumOff val="60000"/>
                </a:schemeClr>
              </a:buClr>
              <a:buSzPct val="90000"/>
              <a:defRPr/>
            </a:pPr>
            <a:r>
              <a:rPr lang="zh-CN" altLang="en-US" b="1" dirty="0">
                <a:latin typeface="楷体_GB2312" pitchFamily="49" charset="-122"/>
              </a:rPr>
              <a:t> 顺序查找方法的性能分析</a:t>
            </a:r>
            <a:r>
              <a:rPr lang="en-US" altLang="zh-CN" b="1" dirty="0">
                <a:latin typeface="楷体_GB2312" pitchFamily="49" charset="-122"/>
              </a:rPr>
              <a:t>——ASL</a:t>
            </a:r>
          </a:p>
        </p:txBody>
      </p:sp>
      <p:pic>
        <p:nvPicPr>
          <p:cNvPr id="6" name="Picture 51" descr="navigate-up256">
            <a:hlinkClick r:id="rId5" action="ppaction://hlinksldjump"/>
          </p:cNvPr>
          <p:cNvPicPr>
            <a:picLocks noChangeAspect="1" noChangeArrowheads="1"/>
          </p:cNvPicPr>
          <p:nvPr/>
        </p:nvPicPr>
        <p:blipFill>
          <a:blip r:embed="rId6" cstate="print"/>
          <a:srcRect/>
          <a:stretch>
            <a:fillRect/>
          </a:stretch>
        </p:blipFill>
        <p:spPr bwMode="auto">
          <a:xfrm>
            <a:off x="8367713" y="5959475"/>
            <a:ext cx="642937" cy="642938"/>
          </a:xfrm>
          <a:prstGeom prst="rect">
            <a:avLst/>
          </a:prstGeom>
          <a:noFill/>
          <a:ln w="9525">
            <a:noFill/>
            <a:miter lim="800000"/>
            <a:headEnd/>
            <a:tailEnd/>
          </a:ln>
        </p:spPr>
      </p:pic>
      <p:graphicFrame>
        <p:nvGraphicFramePr>
          <p:cNvPr id="665605" name="Object 5"/>
          <p:cNvGraphicFramePr>
            <a:graphicFrameLocks noChangeAspect="1"/>
          </p:cNvGraphicFramePr>
          <p:nvPr/>
        </p:nvGraphicFramePr>
        <p:xfrm>
          <a:off x="817563" y="1734410"/>
          <a:ext cx="6307514" cy="1071346"/>
        </p:xfrm>
        <a:graphic>
          <a:graphicData uri="http://schemas.openxmlformats.org/presentationml/2006/ole">
            <p:oleObj spid="_x0000_s204811" name="公式" r:id="rId7" imgW="56388000" imgH="10363200" progId="">
              <p:embed/>
            </p:oleObj>
          </a:graphicData>
        </a:graphic>
      </p:graphicFrame>
      <p:sp>
        <p:nvSpPr>
          <p:cNvPr id="8" name="TextBox 7"/>
          <p:cNvSpPr txBox="1"/>
          <p:nvPr/>
        </p:nvSpPr>
        <p:spPr>
          <a:xfrm>
            <a:off x="787646" y="2824697"/>
            <a:ext cx="8093798" cy="1525418"/>
          </a:xfrm>
          <a:prstGeom prst="rect">
            <a:avLst/>
          </a:prstGeom>
          <a:noFill/>
        </p:spPr>
        <p:txBody>
          <a:bodyPr wrap="square" rtlCol="0">
            <a:spAutoFit/>
          </a:bodyPr>
          <a:lstStyle/>
          <a:p>
            <a:pPr>
              <a:lnSpc>
                <a:spcPct val="150000"/>
              </a:lnSpc>
              <a:buNone/>
            </a:pPr>
            <a:r>
              <a:rPr lang="zh-CN" altLang="en-US" b="1" dirty="0"/>
              <a:t>一般情况下 </a:t>
            </a:r>
            <a:r>
              <a:rPr lang="en-US" altLang="zh-CN" b="1" dirty="0" err="1"/>
              <a:t>C</a:t>
            </a:r>
            <a:r>
              <a:rPr lang="en-US" altLang="zh-CN" b="1" baseline="-25000" dirty="0" err="1"/>
              <a:t>i</a:t>
            </a:r>
            <a:r>
              <a:rPr lang="en-US" altLang="zh-CN" b="1" dirty="0"/>
              <a:t>=n-i+1</a:t>
            </a:r>
          </a:p>
          <a:p>
            <a:pPr>
              <a:lnSpc>
                <a:spcPct val="150000"/>
              </a:lnSpc>
              <a:buNone/>
            </a:pPr>
            <a:r>
              <a:rPr lang="zh-CN" altLang="en-US" b="1" dirty="0"/>
              <a:t>设表中每个元素的查找概率相等，</a:t>
            </a:r>
            <a:r>
              <a:rPr lang="en-US" altLang="zh-CN" b="1" dirty="0"/>
              <a:t>P</a:t>
            </a:r>
            <a:r>
              <a:rPr lang="en-US" altLang="zh-CN" b="1" baseline="-25000" dirty="0"/>
              <a:t>i</a:t>
            </a:r>
            <a:r>
              <a:rPr lang="en-US" altLang="zh-CN" b="1" dirty="0"/>
              <a:t>=1/n</a:t>
            </a:r>
            <a:endParaRPr lang="zh-CN" altLang="en-US" b="1" dirty="0"/>
          </a:p>
        </p:txBody>
      </p:sp>
      <p:graphicFrame>
        <p:nvGraphicFramePr>
          <p:cNvPr id="9" name="对象 8"/>
          <p:cNvGraphicFramePr>
            <a:graphicFrameLocks noChangeAspect="1"/>
          </p:cNvGraphicFramePr>
          <p:nvPr/>
        </p:nvGraphicFramePr>
        <p:xfrm>
          <a:off x="1493536" y="4616579"/>
          <a:ext cx="6134100" cy="1092200"/>
        </p:xfrm>
        <a:graphic>
          <a:graphicData uri="http://schemas.openxmlformats.org/presentationml/2006/ole">
            <p:oleObj spid="_x0000_s204812" name="Equation" r:id="rId8" imgW="58216800" imgH="10363200" progId="Equation.KSEE3">
              <p:embed/>
            </p:oleObj>
          </a:graphicData>
        </a:graphic>
      </p:graphicFrame>
      <p:sp>
        <p:nvSpPr>
          <p:cNvPr id="10" name="TextBox 9"/>
          <p:cNvSpPr txBox="1"/>
          <p:nvPr/>
        </p:nvSpPr>
        <p:spPr>
          <a:xfrm>
            <a:off x="715224" y="5930020"/>
            <a:ext cx="7858408" cy="634020"/>
          </a:xfrm>
          <a:prstGeom prst="rect">
            <a:avLst/>
          </a:prstGeom>
          <a:noFill/>
        </p:spPr>
        <p:txBody>
          <a:bodyPr wrap="square" rtlCol="0">
            <a:spAutoFit/>
          </a:bodyPr>
          <a:lstStyle/>
          <a:p>
            <a:pPr algn="ctr">
              <a:buNone/>
            </a:pPr>
            <a:r>
              <a:rPr lang="zh-CN" altLang="en-US" b="1" dirty="0">
                <a:solidFill>
                  <a:srgbClr val="FF0000"/>
                </a:solidFill>
              </a:rPr>
              <a:t>在从后向前查找比较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2333"/>
                                        </p:tgtEl>
                                        <p:attrNameLst>
                                          <p:attrName>style.visibility</p:attrName>
                                        </p:attrNameLst>
                                      </p:cBhvr>
                                      <p:to>
                                        <p:strVal val="visible"/>
                                      </p:to>
                                    </p:set>
                                    <p:animEffect transition="in" filter="blinds(horizontal)">
                                      <p:cBhvr>
                                        <p:cTn id="7" dur="500"/>
                                        <p:tgtEl>
                                          <p:spTgt spid="103233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65605"/>
                                        </p:tgtEl>
                                        <p:attrNameLst>
                                          <p:attrName>style.visibility</p:attrName>
                                        </p:attrNameLst>
                                      </p:cBhvr>
                                      <p:to>
                                        <p:strVal val="visible"/>
                                      </p:to>
                                    </p:set>
                                    <p:animEffect transition="in" filter="wipe(up)">
                                      <p:cBhvr>
                                        <p:cTn id="16" dur="500"/>
                                        <p:tgtEl>
                                          <p:spTgt spid="665605"/>
                                        </p:tgtEl>
                                      </p:cBhvr>
                                    </p:animEffect>
                                  </p:childTnLst>
                                  <p:subTnLs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33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1"/>
          </p:nvPr>
        </p:nvSpPr>
        <p:spPr/>
        <p:txBody>
          <a:bodyPr/>
          <a:lstStyle/>
          <a:p>
            <a:pPr>
              <a:defRPr/>
            </a:pPr>
            <a:fld id="{B50005F7-0178-4D90-A256-488B5973EC2B}" type="datetime1">
              <a:rPr lang="zh-CN" altLang="en-US"/>
              <a:pPr>
                <a:defRPr/>
              </a:pPr>
              <a:t>2022/10/12</a:t>
            </a:fld>
            <a:r>
              <a:rPr lang="en-US" altLang="zh-CN"/>
              <a:t>http://cstcsjjg.hrbeu.edu.cn/</a:t>
            </a:r>
          </a:p>
        </p:txBody>
      </p:sp>
      <p:sp>
        <p:nvSpPr>
          <p:cNvPr id="30723" name="Rectangle 2"/>
          <p:cNvSpPr>
            <a:spLocks noGrp="1" noChangeArrowheads="1"/>
          </p:cNvSpPr>
          <p:nvPr>
            <p:ph type="title"/>
          </p:nvPr>
        </p:nvSpPr>
        <p:spPr/>
        <p:txBody>
          <a:bodyPr/>
          <a:lstStyle/>
          <a:p>
            <a:pPr eaLnBrk="1" hangingPunct="1"/>
            <a:r>
              <a:rPr lang="zh-CN" altLang="en-US"/>
              <a:t>线性表的查找                                                  二分查找</a:t>
            </a:r>
          </a:p>
        </p:txBody>
      </p:sp>
      <p:sp>
        <p:nvSpPr>
          <p:cNvPr id="8" name="Rectangle 3"/>
          <p:cNvSpPr>
            <a:spLocks noGrp="1" noChangeArrowheads="1"/>
          </p:cNvSpPr>
          <p:nvPr>
            <p:ph type="body" idx="1"/>
          </p:nvPr>
        </p:nvSpPr>
        <p:spPr>
          <a:xfrm>
            <a:off x="323850" y="965200"/>
            <a:ext cx="8501063" cy="5616575"/>
          </a:xfrm>
          <a:noFill/>
        </p:spPr>
        <p:txBody>
          <a:bodyPr/>
          <a:lstStyle/>
          <a:p>
            <a:pPr eaLnBrk="1" hangingPunct="1"/>
            <a:r>
              <a:rPr lang="zh-CN" altLang="en-US" dirty="0">
                <a:ea typeface="楷体_GB2312" pitchFamily="49" charset="-122"/>
              </a:rPr>
              <a:t>查找思想：每次将待查记录所在区间缩小一半</a:t>
            </a:r>
          </a:p>
          <a:p>
            <a:pPr eaLnBrk="1" hangingPunct="1"/>
            <a:r>
              <a:rPr lang="zh-CN" altLang="en-US" dirty="0">
                <a:ea typeface="楷体_GB2312" pitchFamily="49" charset="-122"/>
              </a:rPr>
              <a:t>适用条件：采用</a:t>
            </a:r>
            <a:r>
              <a:rPr lang="zh-CN" altLang="en-US" dirty="0">
                <a:solidFill>
                  <a:srgbClr val="FF0000"/>
                </a:solidFill>
                <a:ea typeface="楷体_GB2312" pitchFamily="49" charset="-122"/>
              </a:rPr>
              <a:t>顺序</a:t>
            </a:r>
            <a:r>
              <a:rPr lang="zh-CN" altLang="en-US" dirty="0">
                <a:ea typeface="楷体_GB2312" pitchFamily="49" charset="-122"/>
              </a:rPr>
              <a:t>存储结构的</a:t>
            </a:r>
            <a:r>
              <a:rPr lang="zh-CN" altLang="en-US" dirty="0">
                <a:solidFill>
                  <a:srgbClr val="FF0000"/>
                </a:solidFill>
                <a:ea typeface="楷体_GB2312" pitchFamily="49" charset="-122"/>
              </a:rPr>
              <a:t>有序表</a:t>
            </a:r>
          </a:p>
          <a:p>
            <a:pPr eaLnBrk="1" hangingPunct="1"/>
            <a:r>
              <a:rPr lang="zh-CN" altLang="en-US" dirty="0">
                <a:ea typeface="楷体_GB2312" pitchFamily="49" charset="-122"/>
              </a:rPr>
              <a:t>算法描述</a:t>
            </a:r>
          </a:p>
          <a:p>
            <a:pPr lvl="1" eaLnBrk="1" hangingPunct="1"/>
            <a:r>
              <a:rPr lang="zh-CN" altLang="en-US" sz="2800" dirty="0">
                <a:ea typeface="楷体_GB2312" pitchFamily="49" charset="-122"/>
              </a:rPr>
              <a:t>设表长为</a:t>
            </a:r>
            <a:r>
              <a:rPr lang="en-US" altLang="zh-CN" sz="2800" dirty="0">
                <a:ea typeface="楷体_GB2312" pitchFamily="49" charset="-122"/>
              </a:rPr>
              <a:t>n</a:t>
            </a:r>
            <a:r>
              <a:rPr lang="zh-CN" altLang="en-US" sz="2800" dirty="0">
                <a:ea typeface="楷体_GB2312" pitchFamily="49" charset="-122"/>
              </a:rPr>
              <a:t>，</a:t>
            </a:r>
            <a:r>
              <a:rPr lang="en-US" altLang="zh-CN" sz="2800" dirty="0">
                <a:ea typeface="楷体_GB2312" pitchFamily="49" charset="-122"/>
              </a:rPr>
              <a:t>low</a:t>
            </a:r>
            <a:r>
              <a:rPr lang="zh-CN" altLang="en-US" sz="2800" dirty="0">
                <a:ea typeface="楷体_GB2312" pitchFamily="49" charset="-122"/>
              </a:rPr>
              <a:t>、</a:t>
            </a:r>
            <a:r>
              <a:rPr lang="en-US" altLang="zh-CN" sz="2800" dirty="0">
                <a:ea typeface="楷体_GB2312" pitchFamily="49" charset="-122"/>
              </a:rPr>
              <a:t>high</a:t>
            </a:r>
            <a:r>
              <a:rPr lang="zh-CN" altLang="zh-CN" sz="2800" dirty="0">
                <a:ea typeface="楷体_GB2312" pitchFamily="49" charset="-122"/>
              </a:rPr>
              <a:t>和</a:t>
            </a:r>
            <a:r>
              <a:rPr lang="en-US" altLang="zh-CN" sz="2800" dirty="0">
                <a:ea typeface="楷体_GB2312" pitchFamily="49" charset="-122"/>
              </a:rPr>
              <a:t>mid</a:t>
            </a:r>
            <a:r>
              <a:rPr lang="zh-CN" altLang="zh-CN" sz="2800" dirty="0">
                <a:ea typeface="楷体_GB2312" pitchFamily="49" charset="-122"/>
              </a:rPr>
              <a:t>分别指向待查元素所在区间的上界、下界和中点,</a:t>
            </a:r>
            <a:r>
              <a:rPr lang="en-US" altLang="zh-CN" sz="2800" dirty="0">
                <a:ea typeface="楷体_GB2312" pitchFamily="49" charset="-122"/>
              </a:rPr>
              <a:t>key</a:t>
            </a:r>
            <a:r>
              <a:rPr lang="zh-CN" altLang="zh-CN" sz="2800" dirty="0">
                <a:ea typeface="楷体_GB2312" pitchFamily="49" charset="-122"/>
              </a:rPr>
              <a:t>为给定值</a:t>
            </a:r>
          </a:p>
          <a:p>
            <a:pPr lvl="1" eaLnBrk="1" hangingPunct="1"/>
            <a:r>
              <a:rPr lang="zh-CN" altLang="zh-CN" sz="2800" dirty="0">
                <a:ea typeface="楷体_GB2312" pitchFamily="49" charset="-122"/>
              </a:rPr>
              <a:t>初始时，令</a:t>
            </a:r>
            <a:r>
              <a:rPr lang="en-US" altLang="zh-CN" sz="2800" dirty="0">
                <a:ea typeface="楷体_GB2312" pitchFamily="49" charset="-122"/>
              </a:rPr>
              <a:t>low=1,high=</a:t>
            </a:r>
            <a:r>
              <a:rPr lang="en-US" altLang="zh-CN" sz="2800" dirty="0" err="1">
                <a:ea typeface="楷体_GB2312" pitchFamily="49" charset="-122"/>
              </a:rPr>
              <a:t>n,mid</a:t>
            </a:r>
            <a:r>
              <a:rPr lang="en-US" altLang="zh-CN" sz="2800" dirty="0">
                <a:ea typeface="楷体_GB2312" pitchFamily="49" charset="-122"/>
              </a:rPr>
              <a:t>=</a:t>
            </a:r>
            <a:r>
              <a:rPr lang="en-US" altLang="zh-CN" sz="2800" dirty="0">
                <a:ea typeface="楷体_GB2312" pitchFamily="49" charset="-122"/>
                <a:sym typeface="Symbol" pitchFamily="18" charset="2"/>
              </a:rPr>
              <a:t>(</a:t>
            </a:r>
            <a:r>
              <a:rPr lang="en-US" altLang="zh-CN" sz="2800" dirty="0" err="1">
                <a:ea typeface="楷体_GB2312" pitchFamily="49" charset="-122"/>
                <a:sym typeface="Symbol" pitchFamily="18" charset="2"/>
              </a:rPr>
              <a:t>low+high</a:t>
            </a:r>
            <a:r>
              <a:rPr lang="en-US" altLang="zh-CN" sz="2800" dirty="0">
                <a:ea typeface="楷体_GB2312" pitchFamily="49" charset="-122"/>
                <a:sym typeface="Symbol" pitchFamily="18" charset="2"/>
              </a:rPr>
              <a:t>)/2</a:t>
            </a:r>
          </a:p>
          <a:p>
            <a:pPr lvl="1" eaLnBrk="1" hangingPunct="1"/>
            <a:r>
              <a:rPr lang="zh-CN" altLang="zh-CN" sz="2800" dirty="0">
                <a:ea typeface="楷体_GB2312" pitchFamily="49" charset="-122"/>
                <a:sym typeface="Symbol" pitchFamily="18" charset="2"/>
              </a:rPr>
              <a:t>让</a:t>
            </a:r>
            <a:r>
              <a:rPr lang="en-US" altLang="zh-CN" sz="2800" dirty="0">
                <a:ea typeface="楷体_GB2312" pitchFamily="49" charset="-122"/>
                <a:sym typeface="Symbol" pitchFamily="18" charset="2"/>
              </a:rPr>
              <a:t>key</a:t>
            </a:r>
            <a:r>
              <a:rPr lang="zh-CN" altLang="zh-CN" sz="2800" dirty="0">
                <a:ea typeface="楷体_GB2312" pitchFamily="49" charset="-122"/>
                <a:sym typeface="Symbol" pitchFamily="18" charset="2"/>
              </a:rPr>
              <a:t>与</a:t>
            </a:r>
            <a:r>
              <a:rPr lang="en-US" altLang="zh-CN" sz="2800" dirty="0">
                <a:ea typeface="楷体_GB2312" pitchFamily="49" charset="-122"/>
                <a:sym typeface="Symbol" pitchFamily="18" charset="2"/>
              </a:rPr>
              <a:t>mid</a:t>
            </a:r>
            <a:r>
              <a:rPr lang="zh-CN" altLang="zh-CN" sz="2800" dirty="0">
                <a:ea typeface="楷体_GB2312" pitchFamily="49" charset="-122"/>
                <a:sym typeface="Symbol" pitchFamily="18" charset="2"/>
              </a:rPr>
              <a:t>指向的记录比较</a:t>
            </a:r>
          </a:p>
          <a:p>
            <a:pPr lvl="2" eaLnBrk="1" hangingPunct="1"/>
            <a:r>
              <a:rPr lang="zh-CN" altLang="en-US" sz="2800" dirty="0">
                <a:ea typeface="楷体_GB2312" pitchFamily="49" charset="-122"/>
              </a:rPr>
              <a:t>若</a:t>
            </a:r>
            <a:r>
              <a:rPr lang="en-US" altLang="zh-CN" sz="2800" dirty="0">
                <a:ea typeface="楷体_GB2312" pitchFamily="49" charset="-122"/>
              </a:rPr>
              <a:t>key==r[mid].key</a:t>
            </a:r>
            <a:r>
              <a:rPr lang="zh-CN" altLang="en-US" sz="2800" dirty="0">
                <a:ea typeface="楷体_GB2312" pitchFamily="49" charset="-122"/>
              </a:rPr>
              <a:t>，</a:t>
            </a:r>
            <a:r>
              <a:rPr lang="zh-CN" altLang="zh-CN" sz="2800" dirty="0">
                <a:ea typeface="楷体_GB2312" pitchFamily="49" charset="-122"/>
              </a:rPr>
              <a:t>查找成功</a:t>
            </a:r>
          </a:p>
          <a:p>
            <a:pPr lvl="2" eaLnBrk="1" hangingPunct="1"/>
            <a:r>
              <a:rPr lang="zh-CN" altLang="zh-CN" sz="2800" dirty="0">
                <a:ea typeface="楷体_GB2312" pitchFamily="49" charset="-122"/>
              </a:rPr>
              <a:t>若</a:t>
            </a:r>
            <a:r>
              <a:rPr lang="en-US" altLang="zh-CN" sz="2800" dirty="0">
                <a:ea typeface="楷体_GB2312" pitchFamily="49" charset="-122"/>
              </a:rPr>
              <a:t>key&lt;r[mid].key</a:t>
            </a:r>
            <a:r>
              <a:rPr lang="zh-CN" altLang="en-US" sz="2800" dirty="0">
                <a:ea typeface="楷体_GB2312" pitchFamily="49" charset="-122"/>
              </a:rPr>
              <a:t>，</a:t>
            </a:r>
            <a:r>
              <a:rPr lang="zh-CN" altLang="zh-CN" sz="2800" dirty="0">
                <a:ea typeface="楷体_GB2312" pitchFamily="49" charset="-122"/>
              </a:rPr>
              <a:t>则</a:t>
            </a:r>
            <a:r>
              <a:rPr lang="en-US" altLang="zh-CN" sz="2800" dirty="0">
                <a:ea typeface="楷体_GB2312" pitchFamily="49" charset="-122"/>
              </a:rPr>
              <a:t>high=mid-1</a:t>
            </a:r>
          </a:p>
          <a:p>
            <a:pPr lvl="2" eaLnBrk="1" hangingPunct="1"/>
            <a:r>
              <a:rPr lang="zh-CN" altLang="zh-CN" sz="2800" dirty="0">
                <a:ea typeface="楷体_GB2312" pitchFamily="49" charset="-122"/>
              </a:rPr>
              <a:t>若</a:t>
            </a:r>
            <a:r>
              <a:rPr lang="en-US" altLang="zh-CN" sz="2800" dirty="0">
                <a:ea typeface="楷体_GB2312" pitchFamily="49" charset="-122"/>
              </a:rPr>
              <a:t>key&gt;r[mid].key</a:t>
            </a:r>
            <a:r>
              <a:rPr lang="zh-CN" altLang="en-US" sz="2800" dirty="0">
                <a:ea typeface="楷体_GB2312" pitchFamily="49" charset="-122"/>
              </a:rPr>
              <a:t>，</a:t>
            </a:r>
            <a:r>
              <a:rPr lang="zh-CN" altLang="zh-CN" sz="2800" dirty="0">
                <a:ea typeface="楷体_GB2312" pitchFamily="49" charset="-122"/>
              </a:rPr>
              <a:t>则</a:t>
            </a:r>
            <a:r>
              <a:rPr lang="en-US" altLang="zh-CN" sz="2800" dirty="0">
                <a:ea typeface="楷体_GB2312" pitchFamily="49" charset="-122"/>
              </a:rPr>
              <a:t>low=mid+1</a:t>
            </a:r>
          </a:p>
          <a:p>
            <a:pPr lvl="1" eaLnBrk="1" hangingPunct="1"/>
            <a:r>
              <a:rPr lang="zh-CN" altLang="en-US" sz="2800" dirty="0">
                <a:ea typeface="楷体_GB2312" pitchFamily="49" charset="-122"/>
              </a:rPr>
              <a:t>重复上述操作，直至</a:t>
            </a:r>
            <a:r>
              <a:rPr lang="en-US" altLang="zh-CN" sz="2800" dirty="0">
                <a:ea typeface="楷体_GB2312" pitchFamily="49" charset="-122"/>
              </a:rPr>
              <a:t>low&gt;high</a:t>
            </a:r>
            <a:r>
              <a:rPr lang="zh-CN" altLang="zh-CN" sz="2800" dirty="0">
                <a:ea typeface="楷体_GB2312" pitchFamily="49" charset="-122"/>
              </a:rPr>
              <a:t>时，查找失败</a:t>
            </a:r>
            <a:endParaRPr lang="zh-CN" altLang="en-US" sz="28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up)">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up)">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up)">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up)">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up)">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up)">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up)">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up)">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a:t>线性表的查找                                                  二分查找</a:t>
            </a:r>
            <a:endParaRPr kumimoji="1" lang="zh-CN" altLang="en-US">
              <a:solidFill>
                <a:srgbClr val="000000"/>
              </a:solidFill>
            </a:endParaRPr>
          </a:p>
        </p:txBody>
      </p:sp>
      <p:sp>
        <p:nvSpPr>
          <p:cNvPr id="25" name="Rectangle 3"/>
          <p:cNvSpPr txBox="1">
            <a:spLocks noChangeArrowheads="1"/>
          </p:cNvSpPr>
          <p:nvPr/>
        </p:nvSpPr>
        <p:spPr bwMode="gray">
          <a:xfrm>
            <a:off x="-36513" y="976313"/>
            <a:ext cx="3302001" cy="687387"/>
          </a:xfrm>
          <a:prstGeom prst="rect">
            <a:avLst/>
          </a:prstGeom>
          <a:noFill/>
          <a:ln w="9525">
            <a:noFill/>
            <a:miter lim="800000"/>
            <a:headEnd/>
            <a:tailEnd/>
          </a:ln>
        </p:spPr>
        <p:txBody>
          <a:bodyPr/>
          <a:lstStyle/>
          <a:p>
            <a:pPr marL="742950" lvl="1" indent="-285750">
              <a:lnSpc>
                <a:spcPct val="100000"/>
              </a:lnSpc>
              <a:spcBef>
                <a:spcPct val="20000"/>
              </a:spcBef>
              <a:buClr>
                <a:schemeClr val="accent4">
                  <a:lumMod val="40000"/>
                  <a:lumOff val="60000"/>
                </a:schemeClr>
              </a:buClr>
              <a:buSzTx/>
              <a:defRPr/>
            </a:pPr>
            <a:r>
              <a:rPr lang="zh-CN" altLang="en-US" sz="2800" b="1" kern="0" dirty="0">
                <a:latin typeface="+mn-lt"/>
              </a:rPr>
              <a:t> 算法实现</a:t>
            </a:r>
          </a:p>
        </p:txBody>
      </p:sp>
      <p:grpSp>
        <p:nvGrpSpPr>
          <p:cNvPr id="2" name="Group 4"/>
          <p:cNvGrpSpPr>
            <a:grpSpLocks/>
          </p:cNvGrpSpPr>
          <p:nvPr/>
        </p:nvGrpSpPr>
        <p:grpSpPr bwMode="auto">
          <a:xfrm>
            <a:off x="1336675" y="2759075"/>
            <a:ext cx="7029450" cy="725488"/>
            <a:chOff x="961" y="1630"/>
            <a:chExt cx="4164" cy="346"/>
          </a:xfrm>
        </p:grpSpPr>
        <p:grpSp>
          <p:nvGrpSpPr>
            <p:cNvPr id="3142" name="Group 5"/>
            <p:cNvGrpSpPr>
              <a:grpSpLocks/>
            </p:cNvGrpSpPr>
            <p:nvPr/>
          </p:nvGrpSpPr>
          <p:grpSpPr bwMode="auto">
            <a:xfrm>
              <a:off x="961" y="1630"/>
              <a:ext cx="428" cy="337"/>
              <a:chOff x="975" y="1140"/>
              <a:chExt cx="428" cy="337"/>
            </a:xfrm>
          </p:grpSpPr>
          <p:sp>
            <p:nvSpPr>
              <p:cNvPr id="3146" name="Line 6"/>
              <p:cNvSpPr>
                <a:spLocks noChangeShapeType="1"/>
              </p:cNvSpPr>
              <p:nvPr/>
            </p:nvSpPr>
            <p:spPr bwMode="auto">
              <a:xfrm flipV="1">
                <a:off x="1122" y="1140"/>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47" name="Text Box 7"/>
              <p:cNvSpPr txBox="1">
                <a:spLocks noChangeArrowheads="1"/>
              </p:cNvSpPr>
              <p:nvPr/>
            </p:nvSpPr>
            <p:spPr bwMode="auto">
              <a:xfrm>
                <a:off x="975" y="1207"/>
                <a:ext cx="428" cy="270"/>
              </a:xfrm>
              <a:prstGeom prst="rect">
                <a:avLst/>
              </a:prstGeom>
              <a:noFill/>
              <a:ln w="9525">
                <a:noFill/>
                <a:miter lim="800000"/>
                <a:headEnd/>
                <a:tailEnd/>
              </a:ln>
            </p:spPr>
            <p:txBody>
              <a:bodyPr wrap="none">
                <a:spAutoFit/>
              </a:bodyPr>
              <a:lstStyle/>
              <a:p>
                <a:pPr>
                  <a:buFont typeface="Wingdings" pitchFamily="2" charset="2"/>
                  <a:buNone/>
                </a:pPr>
                <a:r>
                  <a:rPr lang="en-US" altLang="zh-CN" sz="2800" b="1"/>
                  <a:t>low</a:t>
                </a:r>
              </a:p>
            </p:txBody>
          </p:sp>
        </p:grpSp>
        <p:grpSp>
          <p:nvGrpSpPr>
            <p:cNvPr id="3143" name="Group 8"/>
            <p:cNvGrpSpPr>
              <a:grpSpLocks/>
            </p:cNvGrpSpPr>
            <p:nvPr/>
          </p:nvGrpSpPr>
          <p:grpSpPr bwMode="auto">
            <a:xfrm>
              <a:off x="4613" y="1630"/>
              <a:ext cx="512" cy="346"/>
              <a:chOff x="975" y="1144"/>
              <a:chExt cx="512" cy="346"/>
            </a:xfrm>
          </p:grpSpPr>
          <p:sp>
            <p:nvSpPr>
              <p:cNvPr id="3144" name="Line 9"/>
              <p:cNvSpPr>
                <a:spLocks noChangeShapeType="1"/>
              </p:cNvSpPr>
              <p:nvPr/>
            </p:nvSpPr>
            <p:spPr bwMode="auto">
              <a:xfrm flipV="1">
                <a:off x="1122" y="1144"/>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45" name="Text Box 10"/>
              <p:cNvSpPr txBox="1">
                <a:spLocks noChangeArrowheads="1"/>
              </p:cNvSpPr>
              <p:nvPr/>
            </p:nvSpPr>
            <p:spPr bwMode="auto">
              <a:xfrm>
                <a:off x="975" y="1220"/>
                <a:ext cx="512" cy="270"/>
              </a:xfrm>
              <a:prstGeom prst="rect">
                <a:avLst/>
              </a:prstGeom>
              <a:noFill/>
              <a:ln w="9525">
                <a:noFill/>
                <a:miter lim="800000"/>
                <a:headEnd/>
                <a:tailEnd/>
              </a:ln>
            </p:spPr>
            <p:txBody>
              <a:bodyPr wrap="none">
                <a:spAutoFit/>
              </a:bodyPr>
              <a:lstStyle/>
              <a:p>
                <a:pPr>
                  <a:buFont typeface="Wingdings" pitchFamily="2" charset="2"/>
                  <a:buNone/>
                </a:pPr>
                <a:r>
                  <a:rPr lang="en-US" altLang="zh-CN" sz="2800" b="1" dirty="0"/>
                  <a:t>high</a:t>
                </a:r>
              </a:p>
            </p:txBody>
          </p:sp>
        </p:grpSp>
      </p:grpSp>
      <p:grpSp>
        <p:nvGrpSpPr>
          <p:cNvPr id="5" name="Group 11"/>
          <p:cNvGrpSpPr>
            <a:grpSpLocks/>
          </p:cNvGrpSpPr>
          <p:nvPr/>
        </p:nvGrpSpPr>
        <p:grpSpPr bwMode="auto">
          <a:xfrm>
            <a:off x="4270375" y="2759075"/>
            <a:ext cx="784225" cy="692150"/>
            <a:chOff x="903" y="1167"/>
            <a:chExt cx="494" cy="436"/>
          </a:xfrm>
        </p:grpSpPr>
        <p:sp>
          <p:nvSpPr>
            <p:cNvPr id="3140" name="Line 12"/>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41" name="Text Box 13"/>
            <p:cNvSpPr txBox="1">
              <a:spLocks noChangeArrowheads="1"/>
            </p:cNvSpPr>
            <p:nvPr/>
          </p:nvSpPr>
          <p:spPr bwMode="auto">
            <a:xfrm>
              <a:off x="903" y="1246"/>
              <a:ext cx="494" cy="357"/>
            </a:xfrm>
            <a:prstGeom prst="rect">
              <a:avLst/>
            </a:prstGeom>
            <a:noFill/>
            <a:ln w="9525">
              <a:noFill/>
              <a:miter lim="800000"/>
              <a:headEnd/>
              <a:tailEnd/>
            </a:ln>
          </p:spPr>
          <p:txBody>
            <a:bodyPr wrap="none">
              <a:spAutoFit/>
            </a:bodyPr>
            <a:lstStyle/>
            <a:p>
              <a:pPr>
                <a:buFont typeface="Wingdings" pitchFamily="2" charset="2"/>
                <a:buNone/>
              </a:pPr>
              <a:r>
                <a:rPr lang="en-US" altLang="zh-CN" sz="2800" b="1" dirty="0"/>
                <a:t>mid</a:t>
              </a:r>
            </a:p>
          </p:txBody>
        </p:sp>
      </p:grpSp>
      <p:grpSp>
        <p:nvGrpSpPr>
          <p:cNvPr id="6" name="Group 14"/>
          <p:cNvGrpSpPr>
            <a:grpSpLocks/>
          </p:cNvGrpSpPr>
          <p:nvPr/>
        </p:nvGrpSpPr>
        <p:grpSpPr bwMode="auto">
          <a:xfrm>
            <a:off x="528638" y="1155700"/>
            <a:ext cx="7462837" cy="1619250"/>
            <a:chOff x="528" y="912"/>
            <a:chExt cx="4388" cy="745"/>
          </a:xfrm>
        </p:grpSpPr>
        <p:grpSp>
          <p:nvGrpSpPr>
            <p:cNvPr id="3125" name="Group 15"/>
            <p:cNvGrpSpPr>
              <a:grpSpLocks/>
            </p:cNvGrpSpPr>
            <p:nvPr/>
          </p:nvGrpSpPr>
          <p:grpSpPr bwMode="auto">
            <a:xfrm>
              <a:off x="528" y="1169"/>
              <a:ext cx="4388" cy="488"/>
              <a:chOff x="542" y="679"/>
              <a:chExt cx="4388" cy="488"/>
            </a:xfrm>
          </p:grpSpPr>
          <p:sp>
            <p:nvSpPr>
              <p:cNvPr id="3127" name="Text Box 16"/>
              <p:cNvSpPr txBox="1">
                <a:spLocks noChangeArrowheads="1"/>
              </p:cNvSpPr>
              <p:nvPr/>
            </p:nvSpPr>
            <p:spPr bwMode="auto">
              <a:xfrm>
                <a:off x="542" y="795"/>
                <a:ext cx="317" cy="214"/>
              </a:xfrm>
              <a:prstGeom prst="rect">
                <a:avLst/>
              </a:prstGeom>
              <a:noFill/>
              <a:ln w="9525">
                <a:noFill/>
                <a:miter lim="800000"/>
                <a:headEnd/>
                <a:tailEnd/>
              </a:ln>
            </p:spPr>
            <p:txBody>
              <a:bodyPr wrap="none">
                <a:spAutoFit/>
              </a:bodyPr>
              <a:lstStyle/>
              <a:p>
                <a:pPr>
                  <a:buFont typeface="Wingdings" pitchFamily="2" charset="2"/>
                  <a:buNone/>
                </a:pPr>
                <a:r>
                  <a:rPr lang="zh-CN" altLang="en-US" sz="2200" b="1"/>
                  <a:t>例 </a:t>
                </a:r>
              </a:p>
            </p:txBody>
          </p:sp>
          <p:sp>
            <p:nvSpPr>
              <p:cNvPr id="3128" name="Text Box 17"/>
              <p:cNvSpPr txBox="1">
                <a:spLocks noChangeArrowheads="1"/>
              </p:cNvSpPr>
              <p:nvPr/>
            </p:nvSpPr>
            <p:spPr bwMode="auto">
              <a:xfrm>
                <a:off x="1015" y="679"/>
                <a:ext cx="3915" cy="214"/>
              </a:xfrm>
              <a:prstGeom prst="rect">
                <a:avLst/>
              </a:prstGeom>
              <a:noFill/>
              <a:ln w="9525">
                <a:noFill/>
                <a:miter lim="800000"/>
                <a:headEnd/>
                <a:tailEnd/>
              </a:ln>
            </p:spPr>
            <p:txBody>
              <a:bodyPr wrap="none">
                <a:spAutoFit/>
              </a:bodyPr>
              <a:lstStyle/>
              <a:p>
                <a:pPr>
                  <a:buFont typeface="Wingdings" pitchFamily="2" charset="2"/>
                  <a:buNone/>
                </a:pPr>
                <a:r>
                  <a:rPr lang="en-US" altLang="zh-CN" sz="2200" b="1"/>
                  <a:t>  1     2       3       4       5       6      7       8        9     10     11</a:t>
                </a:r>
              </a:p>
            </p:txBody>
          </p:sp>
          <p:sp>
            <p:nvSpPr>
              <p:cNvPr id="3129" name="Rectangle 18"/>
              <p:cNvSpPr>
                <a:spLocks noChangeArrowheads="1"/>
              </p:cNvSpPr>
              <p:nvPr/>
            </p:nvSpPr>
            <p:spPr bwMode="auto">
              <a:xfrm>
                <a:off x="1033" y="912"/>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130" name="Line 19"/>
              <p:cNvSpPr>
                <a:spLocks noChangeShapeType="1"/>
              </p:cNvSpPr>
              <p:nvPr/>
            </p:nvSpPr>
            <p:spPr bwMode="auto">
              <a:xfrm>
                <a:off x="1300" y="911"/>
                <a:ext cx="0" cy="256"/>
              </a:xfrm>
              <a:prstGeom prst="line">
                <a:avLst/>
              </a:prstGeom>
              <a:noFill/>
              <a:ln w="9525">
                <a:solidFill>
                  <a:schemeClr val="tx1"/>
                </a:solidFill>
                <a:round/>
                <a:headEnd/>
                <a:tailEnd/>
              </a:ln>
            </p:spPr>
            <p:txBody>
              <a:bodyPr wrap="none" anchor="ctr"/>
              <a:lstStyle/>
              <a:p>
                <a:endParaRPr lang="zh-CN" altLang="en-US"/>
              </a:p>
            </p:txBody>
          </p:sp>
          <p:sp>
            <p:nvSpPr>
              <p:cNvPr id="3131" name="Line 20"/>
              <p:cNvSpPr>
                <a:spLocks noChangeShapeType="1"/>
              </p:cNvSpPr>
              <p:nvPr/>
            </p:nvSpPr>
            <p:spPr bwMode="auto">
              <a:xfrm>
                <a:off x="1664" y="911"/>
                <a:ext cx="0" cy="256"/>
              </a:xfrm>
              <a:prstGeom prst="line">
                <a:avLst/>
              </a:prstGeom>
              <a:noFill/>
              <a:ln w="9525">
                <a:solidFill>
                  <a:schemeClr val="tx1"/>
                </a:solidFill>
                <a:round/>
                <a:headEnd/>
                <a:tailEnd/>
              </a:ln>
            </p:spPr>
            <p:txBody>
              <a:bodyPr wrap="none" anchor="ctr"/>
              <a:lstStyle/>
              <a:p>
                <a:endParaRPr lang="zh-CN" altLang="en-US"/>
              </a:p>
            </p:txBody>
          </p:sp>
          <p:sp>
            <p:nvSpPr>
              <p:cNvPr id="3132" name="Line 21"/>
              <p:cNvSpPr>
                <a:spLocks noChangeShapeType="1"/>
              </p:cNvSpPr>
              <p:nvPr/>
            </p:nvSpPr>
            <p:spPr bwMode="auto">
              <a:xfrm>
                <a:off x="2028" y="911"/>
                <a:ext cx="0" cy="256"/>
              </a:xfrm>
              <a:prstGeom prst="line">
                <a:avLst/>
              </a:prstGeom>
              <a:noFill/>
              <a:ln w="9525">
                <a:solidFill>
                  <a:schemeClr val="tx1"/>
                </a:solidFill>
                <a:round/>
                <a:headEnd/>
                <a:tailEnd/>
              </a:ln>
            </p:spPr>
            <p:txBody>
              <a:bodyPr wrap="none" anchor="ctr"/>
              <a:lstStyle/>
              <a:p>
                <a:endParaRPr lang="zh-CN" altLang="en-US"/>
              </a:p>
            </p:txBody>
          </p:sp>
          <p:sp>
            <p:nvSpPr>
              <p:cNvPr id="3133" name="Line 22"/>
              <p:cNvSpPr>
                <a:spLocks noChangeShapeType="1"/>
              </p:cNvSpPr>
              <p:nvPr/>
            </p:nvSpPr>
            <p:spPr bwMode="auto">
              <a:xfrm>
                <a:off x="2392" y="911"/>
                <a:ext cx="0" cy="256"/>
              </a:xfrm>
              <a:prstGeom prst="line">
                <a:avLst/>
              </a:prstGeom>
              <a:noFill/>
              <a:ln w="9525">
                <a:solidFill>
                  <a:schemeClr val="tx1"/>
                </a:solidFill>
                <a:round/>
                <a:headEnd/>
                <a:tailEnd/>
              </a:ln>
            </p:spPr>
            <p:txBody>
              <a:bodyPr wrap="none" anchor="ctr"/>
              <a:lstStyle/>
              <a:p>
                <a:endParaRPr lang="zh-CN" altLang="en-US"/>
              </a:p>
            </p:txBody>
          </p:sp>
          <p:sp>
            <p:nvSpPr>
              <p:cNvPr id="3134" name="Line 23"/>
              <p:cNvSpPr>
                <a:spLocks noChangeShapeType="1"/>
              </p:cNvSpPr>
              <p:nvPr/>
            </p:nvSpPr>
            <p:spPr bwMode="auto">
              <a:xfrm>
                <a:off x="2756" y="911"/>
                <a:ext cx="0" cy="256"/>
              </a:xfrm>
              <a:prstGeom prst="line">
                <a:avLst/>
              </a:prstGeom>
              <a:noFill/>
              <a:ln w="9525">
                <a:solidFill>
                  <a:schemeClr val="tx1"/>
                </a:solidFill>
                <a:round/>
                <a:headEnd/>
                <a:tailEnd/>
              </a:ln>
            </p:spPr>
            <p:txBody>
              <a:bodyPr wrap="none" anchor="ctr"/>
              <a:lstStyle/>
              <a:p>
                <a:endParaRPr lang="zh-CN" altLang="en-US"/>
              </a:p>
            </p:txBody>
          </p:sp>
          <p:sp>
            <p:nvSpPr>
              <p:cNvPr id="3135" name="Line 24"/>
              <p:cNvSpPr>
                <a:spLocks noChangeShapeType="1"/>
              </p:cNvSpPr>
              <p:nvPr/>
            </p:nvSpPr>
            <p:spPr bwMode="auto">
              <a:xfrm>
                <a:off x="3120" y="911"/>
                <a:ext cx="0" cy="256"/>
              </a:xfrm>
              <a:prstGeom prst="line">
                <a:avLst/>
              </a:prstGeom>
              <a:noFill/>
              <a:ln w="9525">
                <a:solidFill>
                  <a:schemeClr val="tx1"/>
                </a:solidFill>
                <a:round/>
                <a:headEnd/>
                <a:tailEnd/>
              </a:ln>
            </p:spPr>
            <p:txBody>
              <a:bodyPr wrap="none" anchor="ctr"/>
              <a:lstStyle/>
              <a:p>
                <a:endParaRPr lang="zh-CN" altLang="en-US"/>
              </a:p>
            </p:txBody>
          </p:sp>
          <p:sp>
            <p:nvSpPr>
              <p:cNvPr id="3136" name="Line 25"/>
              <p:cNvSpPr>
                <a:spLocks noChangeShapeType="1"/>
              </p:cNvSpPr>
              <p:nvPr/>
            </p:nvSpPr>
            <p:spPr bwMode="auto">
              <a:xfrm>
                <a:off x="3484" y="911"/>
                <a:ext cx="0" cy="256"/>
              </a:xfrm>
              <a:prstGeom prst="line">
                <a:avLst/>
              </a:prstGeom>
              <a:noFill/>
              <a:ln w="9525">
                <a:solidFill>
                  <a:schemeClr val="tx1"/>
                </a:solidFill>
                <a:round/>
                <a:headEnd/>
                <a:tailEnd/>
              </a:ln>
            </p:spPr>
            <p:txBody>
              <a:bodyPr wrap="none" anchor="ctr"/>
              <a:lstStyle/>
              <a:p>
                <a:endParaRPr lang="zh-CN" altLang="en-US"/>
              </a:p>
            </p:txBody>
          </p:sp>
          <p:sp>
            <p:nvSpPr>
              <p:cNvPr id="3137" name="Line 26"/>
              <p:cNvSpPr>
                <a:spLocks noChangeShapeType="1"/>
              </p:cNvSpPr>
              <p:nvPr/>
            </p:nvSpPr>
            <p:spPr bwMode="auto">
              <a:xfrm>
                <a:off x="3848" y="911"/>
                <a:ext cx="0" cy="256"/>
              </a:xfrm>
              <a:prstGeom prst="line">
                <a:avLst/>
              </a:prstGeom>
              <a:noFill/>
              <a:ln w="9525">
                <a:solidFill>
                  <a:schemeClr val="tx1"/>
                </a:solidFill>
                <a:round/>
                <a:headEnd/>
                <a:tailEnd/>
              </a:ln>
            </p:spPr>
            <p:txBody>
              <a:bodyPr wrap="none" anchor="ctr"/>
              <a:lstStyle/>
              <a:p>
                <a:endParaRPr lang="zh-CN" altLang="en-US"/>
              </a:p>
            </p:txBody>
          </p:sp>
          <p:sp>
            <p:nvSpPr>
              <p:cNvPr id="3138" name="Line 27"/>
              <p:cNvSpPr>
                <a:spLocks noChangeShapeType="1"/>
              </p:cNvSpPr>
              <p:nvPr/>
            </p:nvSpPr>
            <p:spPr bwMode="auto">
              <a:xfrm>
                <a:off x="4212" y="911"/>
                <a:ext cx="0" cy="256"/>
              </a:xfrm>
              <a:prstGeom prst="line">
                <a:avLst/>
              </a:prstGeom>
              <a:noFill/>
              <a:ln w="9525">
                <a:solidFill>
                  <a:schemeClr val="tx1"/>
                </a:solidFill>
                <a:round/>
                <a:headEnd/>
                <a:tailEnd/>
              </a:ln>
            </p:spPr>
            <p:txBody>
              <a:bodyPr wrap="none" anchor="ctr"/>
              <a:lstStyle/>
              <a:p>
                <a:endParaRPr lang="zh-CN" altLang="en-US"/>
              </a:p>
            </p:txBody>
          </p:sp>
          <p:sp>
            <p:nvSpPr>
              <p:cNvPr id="3139" name="Line 28"/>
              <p:cNvSpPr>
                <a:spLocks noChangeShapeType="1"/>
              </p:cNvSpPr>
              <p:nvPr/>
            </p:nvSpPr>
            <p:spPr bwMode="auto">
              <a:xfrm>
                <a:off x="4576" y="911"/>
                <a:ext cx="0" cy="256"/>
              </a:xfrm>
              <a:prstGeom prst="line">
                <a:avLst/>
              </a:prstGeom>
              <a:noFill/>
              <a:ln w="9525">
                <a:solidFill>
                  <a:schemeClr val="tx1"/>
                </a:solidFill>
                <a:round/>
                <a:headEnd/>
                <a:tailEnd/>
              </a:ln>
            </p:spPr>
            <p:txBody>
              <a:bodyPr wrap="none" anchor="ctr"/>
              <a:lstStyle/>
              <a:p>
                <a:endParaRPr lang="zh-CN" altLang="en-US"/>
              </a:p>
            </p:txBody>
          </p:sp>
        </p:grpSp>
        <p:sp>
          <p:nvSpPr>
            <p:cNvPr id="3126" name="AutoShape 29"/>
            <p:cNvSpPr>
              <a:spLocks noChangeArrowheads="1"/>
            </p:cNvSpPr>
            <p:nvPr/>
          </p:nvSpPr>
          <p:spPr bwMode="auto">
            <a:xfrm>
              <a:off x="3053" y="912"/>
              <a:ext cx="1022" cy="233"/>
            </a:xfrm>
            <a:prstGeom prst="wedgeEllipseCallout">
              <a:avLst>
                <a:gd name="adj1" fmla="val -43750"/>
                <a:gd name="adj2" fmla="val 70000"/>
              </a:avLst>
            </a:prstGeom>
            <a:solidFill>
              <a:srgbClr val="FFFFE1"/>
            </a:solidFill>
            <a:ln w="9525">
              <a:solidFill>
                <a:schemeClr val="tx1"/>
              </a:solidFill>
              <a:miter lim="800000"/>
              <a:headEnd/>
              <a:tailEnd/>
            </a:ln>
          </p:spPr>
          <p:txBody>
            <a:bodyPr wrap="none" anchor="ctr"/>
            <a:lstStyle/>
            <a:p>
              <a:pPr algn="ctr">
                <a:buFont typeface="Wingdings" pitchFamily="2" charset="2"/>
                <a:buNone/>
              </a:pPr>
              <a:r>
                <a:rPr lang="zh-CN" altLang="en-US" sz="2200" b="1"/>
                <a:t>找</a:t>
              </a:r>
              <a:r>
                <a:rPr lang="en-US" altLang="zh-CN" sz="2200" b="1"/>
                <a:t>21</a:t>
              </a:r>
            </a:p>
          </p:txBody>
        </p:sp>
      </p:grpSp>
      <p:grpSp>
        <p:nvGrpSpPr>
          <p:cNvPr id="8" name="Group 30"/>
          <p:cNvGrpSpPr>
            <a:grpSpLocks/>
          </p:cNvGrpSpPr>
          <p:nvPr/>
        </p:nvGrpSpPr>
        <p:grpSpPr bwMode="auto">
          <a:xfrm>
            <a:off x="1233488" y="3319463"/>
            <a:ext cx="6759575" cy="1601787"/>
            <a:chOff x="951" y="2076"/>
            <a:chExt cx="3965" cy="844"/>
          </a:xfrm>
        </p:grpSpPr>
        <p:sp>
          <p:nvSpPr>
            <p:cNvPr id="3104" name="Text Box 31"/>
            <p:cNvSpPr txBox="1">
              <a:spLocks noChangeArrowheads="1"/>
            </p:cNvSpPr>
            <p:nvPr/>
          </p:nvSpPr>
          <p:spPr bwMode="auto">
            <a:xfrm>
              <a:off x="1019" y="2076"/>
              <a:ext cx="3864" cy="245"/>
            </a:xfrm>
            <a:prstGeom prst="rect">
              <a:avLst/>
            </a:prstGeom>
            <a:noFill/>
            <a:ln w="9525">
              <a:noFill/>
              <a:miter lim="800000"/>
              <a:headEnd/>
              <a:tailEnd/>
            </a:ln>
          </p:spPr>
          <p:txBody>
            <a:bodyPr wrap="none">
              <a:spAutoFit/>
            </a:bodyPr>
            <a:lstStyle/>
            <a:p>
              <a:pPr>
                <a:buFont typeface="Wingdings" pitchFamily="2" charset="2"/>
                <a:buNone/>
              </a:pPr>
              <a:r>
                <a:rPr lang="en-US" altLang="zh-CN" sz="2200" b="1"/>
                <a:t>  1      2      3       4        5      6       7       8      9     10     11</a:t>
              </a:r>
            </a:p>
          </p:txBody>
        </p:sp>
        <p:sp>
          <p:nvSpPr>
            <p:cNvPr id="3105" name="Rectangle 32"/>
            <p:cNvSpPr>
              <a:spLocks noChangeArrowheads="1"/>
            </p:cNvSpPr>
            <p:nvPr/>
          </p:nvSpPr>
          <p:spPr bwMode="auto">
            <a:xfrm>
              <a:off x="1037" y="2310"/>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106" name="Line 33"/>
            <p:cNvSpPr>
              <a:spLocks noChangeShapeType="1"/>
            </p:cNvSpPr>
            <p:nvPr/>
          </p:nvSpPr>
          <p:spPr bwMode="auto">
            <a:xfrm>
              <a:off x="1304" y="2309"/>
              <a:ext cx="0" cy="256"/>
            </a:xfrm>
            <a:prstGeom prst="line">
              <a:avLst/>
            </a:prstGeom>
            <a:noFill/>
            <a:ln w="9525">
              <a:solidFill>
                <a:schemeClr val="tx1"/>
              </a:solidFill>
              <a:round/>
              <a:headEnd/>
              <a:tailEnd/>
            </a:ln>
          </p:spPr>
          <p:txBody>
            <a:bodyPr wrap="none" anchor="ctr"/>
            <a:lstStyle/>
            <a:p>
              <a:endParaRPr lang="zh-CN" altLang="en-US"/>
            </a:p>
          </p:txBody>
        </p:sp>
        <p:sp>
          <p:nvSpPr>
            <p:cNvPr id="3107" name="Line 34"/>
            <p:cNvSpPr>
              <a:spLocks noChangeShapeType="1"/>
            </p:cNvSpPr>
            <p:nvPr/>
          </p:nvSpPr>
          <p:spPr bwMode="auto">
            <a:xfrm>
              <a:off x="1668" y="2309"/>
              <a:ext cx="0" cy="256"/>
            </a:xfrm>
            <a:prstGeom prst="line">
              <a:avLst/>
            </a:prstGeom>
            <a:noFill/>
            <a:ln w="9525">
              <a:solidFill>
                <a:schemeClr val="tx1"/>
              </a:solidFill>
              <a:round/>
              <a:headEnd/>
              <a:tailEnd/>
            </a:ln>
          </p:spPr>
          <p:txBody>
            <a:bodyPr wrap="none" anchor="ctr"/>
            <a:lstStyle/>
            <a:p>
              <a:endParaRPr lang="zh-CN" altLang="en-US"/>
            </a:p>
          </p:txBody>
        </p:sp>
        <p:sp>
          <p:nvSpPr>
            <p:cNvPr id="3108" name="Line 35"/>
            <p:cNvSpPr>
              <a:spLocks noChangeShapeType="1"/>
            </p:cNvSpPr>
            <p:nvPr/>
          </p:nvSpPr>
          <p:spPr bwMode="auto">
            <a:xfrm>
              <a:off x="2032" y="2309"/>
              <a:ext cx="0" cy="256"/>
            </a:xfrm>
            <a:prstGeom prst="line">
              <a:avLst/>
            </a:prstGeom>
            <a:noFill/>
            <a:ln w="9525">
              <a:solidFill>
                <a:schemeClr val="tx1"/>
              </a:solidFill>
              <a:round/>
              <a:headEnd/>
              <a:tailEnd/>
            </a:ln>
          </p:spPr>
          <p:txBody>
            <a:bodyPr wrap="none" anchor="ctr"/>
            <a:lstStyle/>
            <a:p>
              <a:endParaRPr lang="zh-CN" altLang="en-US"/>
            </a:p>
          </p:txBody>
        </p:sp>
        <p:sp>
          <p:nvSpPr>
            <p:cNvPr id="3109" name="Line 36"/>
            <p:cNvSpPr>
              <a:spLocks noChangeShapeType="1"/>
            </p:cNvSpPr>
            <p:nvPr/>
          </p:nvSpPr>
          <p:spPr bwMode="auto">
            <a:xfrm>
              <a:off x="2396" y="2309"/>
              <a:ext cx="0" cy="256"/>
            </a:xfrm>
            <a:prstGeom prst="line">
              <a:avLst/>
            </a:prstGeom>
            <a:noFill/>
            <a:ln w="9525">
              <a:solidFill>
                <a:schemeClr val="tx1"/>
              </a:solidFill>
              <a:round/>
              <a:headEnd/>
              <a:tailEnd/>
            </a:ln>
          </p:spPr>
          <p:txBody>
            <a:bodyPr wrap="none" anchor="ctr"/>
            <a:lstStyle/>
            <a:p>
              <a:endParaRPr lang="zh-CN" altLang="en-US"/>
            </a:p>
          </p:txBody>
        </p:sp>
        <p:sp>
          <p:nvSpPr>
            <p:cNvPr id="3110" name="Line 37"/>
            <p:cNvSpPr>
              <a:spLocks noChangeShapeType="1"/>
            </p:cNvSpPr>
            <p:nvPr/>
          </p:nvSpPr>
          <p:spPr bwMode="auto">
            <a:xfrm>
              <a:off x="2760" y="2309"/>
              <a:ext cx="0" cy="256"/>
            </a:xfrm>
            <a:prstGeom prst="line">
              <a:avLst/>
            </a:prstGeom>
            <a:noFill/>
            <a:ln w="9525">
              <a:solidFill>
                <a:schemeClr val="tx1"/>
              </a:solidFill>
              <a:round/>
              <a:headEnd/>
              <a:tailEnd/>
            </a:ln>
          </p:spPr>
          <p:txBody>
            <a:bodyPr wrap="none" anchor="ctr"/>
            <a:lstStyle/>
            <a:p>
              <a:endParaRPr lang="zh-CN" altLang="en-US"/>
            </a:p>
          </p:txBody>
        </p:sp>
        <p:sp>
          <p:nvSpPr>
            <p:cNvPr id="3111" name="Line 38"/>
            <p:cNvSpPr>
              <a:spLocks noChangeShapeType="1"/>
            </p:cNvSpPr>
            <p:nvPr/>
          </p:nvSpPr>
          <p:spPr bwMode="auto">
            <a:xfrm>
              <a:off x="3124" y="2309"/>
              <a:ext cx="0" cy="256"/>
            </a:xfrm>
            <a:prstGeom prst="line">
              <a:avLst/>
            </a:prstGeom>
            <a:noFill/>
            <a:ln w="9525">
              <a:solidFill>
                <a:schemeClr val="tx1"/>
              </a:solidFill>
              <a:round/>
              <a:headEnd/>
              <a:tailEnd/>
            </a:ln>
          </p:spPr>
          <p:txBody>
            <a:bodyPr wrap="none" anchor="ctr"/>
            <a:lstStyle/>
            <a:p>
              <a:endParaRPr lang="zh-CN" altLang="en-US"/>
            </a:p>
          </p:txBody>
        </p:sp>
        <p:sp>
          <p:nvSpPr>
            <p:cNvPr id="3112" name="Line 39"/>
            <p:cNvSpPr>
              <a:spLocks noChangeShapeType="1"/>
            </p:cNvSpPr>
            <p:nvPr/>
          </p:nvSpPr>
          <p:spPr bwMode="auto">
            <a:xfrm>
              <a:off x="3488" y="2309"/>
              <a:ext cx="0" cy="256"/>
            </a:xfrm>
            <a:prstGeom prst="line">
              <a:avLst/>
            </a:prstGeom>
            <a:noFill/>
            <a:ln w="9525">
              <a:solidFill>
                <a:schemeClr val="tx1"/>
              </a:solidFill>
              <a:round/>
              <a:headEnd/>
              <a:tailEnd/>
            </a:ln>
          </p:spPr>
          <p:txBody>
            <a:bodyPr wrap="none" anchor="ctr"/>
            <a:lstStyle/>
            <a:p>
              <a:endParaRPr lang="zh-CN" altLang="en-US"/>
            </a:p>
          </p:txBody>
        </p:sp>
        <p:sp>
          <p:nvSpPr>
            <p:cNvPr id="3113" name="Line 40"/>
            <p:cNvSpPr>
              <a:spLocks noChangeShapeType="1"/>
            </p:cNvSpPr>
            <p:nvPr/>
          </p:nvSpPr>
          <p:spPr bwMode="auto">
            <a:xfrm>
              <a:off x="3852" y="2309"/>
              <a:ext cx="0" cy="256"/>
            </a:xfrm>
            <a:prstGeom prst="line">
              <a:avLst/>
            </a:prstGeom>
            <a:noFill/>
            <a:ln w="9525">
              <a:solidFill>
                <a:schemeClr val="tx1"/>
              </a:solidFill>
              <a:round/>
              <a:headEnd/>
              <a:tailEnd/>
            </a:ln>
          </p:spPr>
          <p:txBody>
            <a:bodyPr wrap="none" anchor="ctr"/>
            <a:lstStyle/>
            <a:p>
              <a:endParaRPr lang="zh-CN" altLang="en-US"/>
            </a:p>
          </p:txBody>
        </p:sp>
        <p:sp>
          <p:nvSpPr>
            <p:cNvPr id="3114" name="Line 41"/>
            <p:cNvSpPr>
              <a:spLocks noChangeShapeType="1"/>
            </p:cNvSpPr>
            <p:nvPr/>
          </p:nvSpPr>
          <p:spPr bwMode="auto">
            <a:xfrm>
              <a:off x="4216" y="2309"/>
              <a:ext cx="0" cy="256"/>
            </a:xfrm>
            <a:prstGeom prst="line">
              <a:avLst/>
            </a:prstGeom>
            <a:noFill/>
            <a:ln w="9525">
              <a:solidFill>
                <a:schemeClr val="tx1"/>
              </a:solidFill>
              <a:round/>
              <a:headEnd/>
              <a:tailEnd/>
            </a:ln>
          </p:spPr>
          <p:txBody>
            <a:bodyPr wrap="none" anchor="ctr"/>
            <a:lstStyle/>
            <a:p>
              <a:endParaRPr lang="zh-CN" altLang="en-US"/>
            </a:p>
          </p:txBody>
        </p:sp>
        <p:sp>
          <p:nvSpPr>
            <p:cNvPr id="3115" name="Line 42"/>
            <p:cNvSpPr>
              <a:spLocks noChangeShapeType="1"/>
            </p:cNvSpPr>
            <p:nvPr/>
          </p:nvSpPr>
          <p:spPr bwMode="auto">
            <a:xfrm>
              <a:off x="4580" y="2309"/>
              <a:ext cx="0" cy="256"/>
            </a:xfrm>
            <a:prstGeom prst="line">
              <a:avLst/>
            </a:prstGeom>
            <a:noFill/>
            <a:ln w="9525">
              <a:solidFill>
                <a:schemeClr val="tx1"/>
              </a:solidFill>
              <a:round/>
              <a:headEnd/>
              <a:tailEnd/>
            </a:ln>
          </p:spPr>
          <p:txBody>
            <a:bodyPr wrap="none" anchor="ctr"/>
            <a:lstStyle/>
            <a:p>
              <a:endParaRPr lang="zh-CN" altLang="en-US"/>
            </a:p>
          </p:txBody>
        </p:sp>
        <p:grpSp>
          <p:nvGrpSpPr>
            <p:cNvPr id="3116" name="Group 43"/>
            <p:cNvGrpSpPr>
              <a:grpSpLocks/>
            </p:cNvGrpSpPr>
            <p:nvPr/>
          </p:nvGrpSpPr>
          <p:grpSpPr bwMode="auto">
            <a:xfrm>
              <a:off x="951" y="2565"/>
              <a:ext cx="424" cy="334"/>
              <a:chOff x="947" y="1167"/>
              <a:chExt cx="424" cy="334"/>
            </a:xfrm>
          </p:grpSpPr>
          <p:sp>
            <p:nvSpPr>
              <p:cNvPr id="3123" name="Line 44"/>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24" name="Text Box 45"/>
              <p:cNvSpPr txBox="1">
                <a:spLocks noChangeArrowheads="1"/>
              </p:cNvSpPr>
              <p:nvPr/>
            </p:nvSpPr>
            <p:spPr bwMode="auto">
              <a:xfrm>
                <a:off x="947" y="1221"/>
                <a:ext cx="424" cy="280"/>
              </a:xfrm>
              <a:prstGeom prst="rect">
                <a:avLst/>
              </a:prstGeom>
              <a:noFill/>
              <a:ln w="9525">
                <a:noFill/>
                <a:miter lim="800000"/>
                <a:headEnd/>
                <a:tailEnd/>
              </a:ln>
            </p:spPr>
            <p:txBody>
              <a:bodyPr wrap="none">
                <a:spAutoFit/>
              </a:bodyPr>
              <a:lstStyle/>
              <a:p>
                <a:pPr>
                  <a:buFont typeface="Wingdings" pitchFamily="2" charset="2"/>
                  <a:buNone/>
                </a:pPr>
                <a:r>
                  <a:rPr lang="en-US" altLang="zh-CN" sz="2800" b="1"/>
                  <a:t>low</a:t>
                </a:r>
              </a:p>
            </p:txBody>
          </p:sp>
        </p:grpSp>
        <p:grpSp>
          <p:nvGrpSpPr>
            <p:cNvPr id="3117" name="Group 46"/>
            <p:cNvGrpSpPr>
              <a:grpSpLocks/>
            </p:cNvGrpSpPr>
            <p:nvPr/>
          </p:nvGrpSpPr>
          <p:grpSpPr bwMode="auto">
            <a:xfrm>
              <a:off x="2402" y="2572"/>
              <a:ext cx="507" cy="348"/>
              <a:chOff x="958" y="1167"/>
              <a:chExt cx="507" cy="348"/>
            </a:xfrm>
          </p:grpSpPr>
          <p:sp>
            <p:nvSpPr>
              <p:cNvPr id="3121" name="Line 47"/>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22" name="Text Box 48"/>
              <p:cNvSpPr txBox="1">
                <a:spLocks noChangeArrowheads="1"/>
              </p:cNvSpPr>
              <p:nvPr/>
            </p:nvSpPr>
            <p:spPr bwMode="auto">
              <a:xfrm>
                <a:off x="958" y="1235"/>
                <a:ext cx="507" cy="280"/>
              </a:xfrm>
              <a:prstGeom prst="rect">
                <a:avLst/>
              </a:prstGeom>
              <a:noFill/>
              <a:ln w="9525">
                <a:noFill/>
                <a:miter lim="800000"/>
                <a:headEnd/>
                <a:tailEnd/>
              </a:ln>
            </p:spPr>
            <p:txBody>
              <a:bodyPr wrap="none">
                <a:spAutoFit/>
              </a:bodyPr>
              <a:lstStyle/>
              <a:p>
                <a:pPr>
                  <a:buFont typeface="Wingdings" pitchFamily="2" charset="2"/>
                  <a:buNone/>
                </a:pPr>
                <a:r>
                  <a:rPr lang="en-US" altLang="zh-CN" sz="2800" b="1"/>
                  <a:t>high</a:t>
                </a:r>
              </a:p>
            </p:txBody>
          </p:sp>
        </p:grpSp>
        <p:grpSp>
          <p:nvGrpSpPr>
            <p:cNvPr id="3118" name="Group 49"/>
            <p:cNvGrpSpPr>
              <a:grpSpLocks/>
            </p:cNvGrpSpPr>
            <p:nvPr/>
          </p:nvGrpSpPr>
          <p:grpSpPr bwMode="auto">
            <a:xfrm>
              <a:off x="1709" y="2572"/>
              <a:ext cx="460" cy="343"/>
              <a:chOff x="975" y="1167"/>
              <a:chExt cx="460" cy="343"/>
            </a:xfrm>
          </p:grpSpPr>
          <p:sp>
            <p:nvSpPr>
              <p:cNvPr id="3119" name="Line 50"/>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20" name="Text Box 51"/>
              <p:cNvSpPr txBox="1">
                <a:spLocks noChangeArrowheads="1"/>
              </p:cNvSpPr>
              <p:nvPr/>
            </p:nvSpPr>
            <p:spPr bwMode="auto">
              <a:xfrm>
                <a:off x="975" y="1230"/>
                <a:ext cx="460" cy="280"/>
              </a:xfrm>
              <a:prstGeom prst="rect">
                <a:avLst/>
              </a:prstGeom>
              <a:noFill/>
              <a:ln w="9525">
                <a:noFill/>
                <a:miter lim="800000"/>
                <a:headEnd/>
                <a:tailEnd/>
              </a:ln>
            </p:spPr>
            <p:txBody>
              <a:bodyPr wrap="none">
                <a:spAutoFit/>
              </a:bodyPr>
              <a:lstStyle/>
              <a:p>
                <a:pPr>
                  <a:buFont typeface="Wingdings" pitchFamily="2" charset="2"/>
                  <a:buNone/>
                </a:pPr>
                <a:r>
                  <a:rPr lang="en-US" altLang="zh-CN" sz="2800" b="1"/>
                  <a:t>mid</a:t>
                </a:r>
              </a:p>
            </p:txBody>
          </p:sp>
        </p:grpSp>
      </p:grpSp>
      <p:grpSp>
        <p:nvGrpSpPr>
          <p:cNvPr id="12" name="Group 52"/>
          <p:cNvGrpSpPr>
            <a:grpSpLocks/>
          </p:cNvGrpSpPr>
          <p:nvPr/>
        </p:nvGrpSpPr>
        <p:grpSpPr bwMode="auto">
          <a:xfrm>
            <a:off x="1319213" y="4897438"/>
            <a:ext cx="6675437" cy="1698625"/>
            <a:chOff x="1026" y="2914"/>
            <a:chExt cx="3897" cy="819"/>
          </a:xfrm>
        </p:grpSpPr>
        <p:sp>
          <p:nvSpPr>
            <p:cNvPr id="3082" name="Text Box 53"/>
            <p:cNvSpPr txBox="1">
              <a:spLocks noChangeArrowheads="1"/>
            </p:cNvSpPr>
            <p:nvPr/>
          </p:nvSpPr>
          <p:spPr bwMode="auto">
            <a:xfrm>
              <a:off x="1026" y="2914"/>
              <a:ext cx="3887" cy="224"/>
            </a:xfrm>
            <a:prstGeom prst="rect">
              <a:avLst/>
            </a:prstGeom>
            <a:noFill/>
            <a:ln w="9525">
              <a:noFill/>
              <a:miter lim="800000"/>
              <a:headEnd/>
              <a:tailEnd/>
            </a:ln>
          </p:spPr>
          <p:txBody>
            <a:bodyPr wrap="none">
              <a:spAutoFit/>
            </a:bodyPr>
            <a:lstStyle/>
            <a:p>
              <a:pPr>
                <a:buFont typeface="Wingdings" pitchFamily="2" charset="2"/>
                <a:buNone/>
              </a:pPr>
              <a:r>
                <a:rPr lang="en-US" altLang="zh-CN" sz="2200" b="1"/>
                <a:t>1       2       3       4       5       6       7       8       9     10     11</a:t>
              </a:r>
            </a:p>
          </p:txBody>
        </p:sp>
        <p:grpSp>
          <p:nvGrpSpPr>
            <p:cNvPr id="3083" name="Group 54"/>
            <p:cNvGrpSpPr>
              <a:grpSpLocks/>
            </p:cNvGrpSpPr>
            <p:nvPr/>
          </p:nvGrpSpPr>
          <p:grpSpPr bwMode="auto">
            <a:xfrm>
              <a:off x="1044" y="3150"/>
              <a:ext cx="3879" cy="583"/>
              <a:chOff x="1058" y="2660"/>
              <a:chExt cx="3879" cy="583"/>
            </a:xfrm>
          </p:grpSpPr>
          <p:sp>
            <p:nvSpPr>
              <p:cNvPr id="3084" name="Rectangle 55"/>
              <p:cNvSpPr>
                <a:spLocks noChangeArrowheads="1"/>
              </p:cNvSpPr>
              <p:nvPr/>
            </p:nvSpPr>
            <p:spPr bwMode="auto">
              <a:xfrm>
                <a:off x="1058" y="2661"/>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085" name="Line 56"/>
              <p:cNvSpPr>
                <a:spLocks noChangeShapeType="1"/>
              </p:cNvSpPr>
              <p:nvPr/>
            </p:nvSpPr>
            <p:spPr bwMode="auto">
              <a:xfrm>
                <a:off x="1325" y="2660"/>
                <a:ext cx="0" cy="256"/>
              </a:xfrm>
              <a:prstGeom prst="line">
                <a:avLst/>
              </a:prstGeom>
              <a:noFill/>
              <a:ln w="9525">
                <a:solidFill>
                  <a:schemeClr val="tx1"/>
                </a:solidFill>
                <a:round/>
                <a:headEnd/>
                <a:tailEnd/>
              </a:ln>
            </p:spPr>
            <p:txBody>
              <a:bodyPr wrap="none" anchor="ctr"/>
              <a:lstStyle/>
              <a:p>
                <a:endParaRPr lang="zh-CN" altLang="en-US"/>
              </a:p>
            </p:txBody>
          </p:sp>
          <p:sp>
            <p:nvSpPr>
              <p:cNvPr id="3086" name="Line 57"/>
              <p:cNvSpPr>
                <a:spLocks noChangeShapeType="1"/>
              </p:cNvSpPr>
              <p:nvPr/>
            </p:nvSpPr>
            <p:spPr bwMode="auto">
              <a:xfrm>
                <a:off x="1689" y="2660"/>
                <a:ext cx="0" cy="256"/>
              </a:xfrm>
              <a:prstGeom prst="line">
                <a:avLst/>
              </a:prstGeom>
              <a:noFill/>
              <a:ln w="9525">
                <a:solidFill>
                  <a:schemeClr val="tx1"/>
                </a:solidFill>
                <a:round/>
                <a:headEnd/>
                <a:tailEnd/>
              </a:ln>
            </p:spPr>
            <p:txBody>
              <a:bodyPr wrap="none" anchor="ctr"/>
              <a:lstStyle/>
              <a:p>
                <a:endParaRPr lang="zh-CN" altLang="en-US"/>
              </a:p>
            </p:txBody>
          </p:sp>
          <p:sp>
            <p:nvSpPr>
              <p:cNvPr id="3087" name="Line 58"/>
              <p:cNvSpPr>
                <a:spLocks noChangeShapeType="1"/>
              </p:cNvSpPr>
              <p:nvPr/>
            </p:nvSpPr>
            <p:spPr bwMode="auto">
              <a:xfrm>
                <a:off x="2053" y="2660"/>
                <a:ext cx="0" cy="256"/>
              </a:xfrm>
              <a:prstGeom prst="line">
                <a:avLst/>
              </a:prstGeom>
              <a:noFill/>
              <a:ln w="9525">
                <a:solidFill>
                  <a:schemeClr val="tx1"/>
                </a:solidFill>
                <a:round/>
                <a:headEnd/>
                <a:tailEnd/>
              </a:ln>
            </p:spPr>
            <p:txBody>
              <a:bodyPr wrap="none" anchor="ctr"/>
              <a:lstStyle/>
              <a:p>
                <a:endParaRPr lang="zh-CN" altLang="en-US"/>
              </a:p>
            </p:txBody>
          </p:sp>
          <p:sp>
            <p:nvSpPr>
              <p:cNvPr id="3088" name="Line 59"/>
              <p:cNvSpPr>
                <a:spLocks noChangeShapeType="1"/>
              </p:cNvSpPr>
              <p:nvPr/>
            </p:nvSpPr>
            <p:spPr bwMode="auto">
              <a:xfrm>
                <a:off x="2417" y="2660"/>
                <a:ext cx="0" cy="256"/>
              </a:xfrm>
              <a:prstGeom prst="line">
                <a:avLst/>
              </a:prstGeom>
              <a:noFill/>
              <a:ln w="9525">
                <a:solidFill>
                  <a:schemeClr val="tx1"/>
                </a:solidFill>
                <a:round/>
                <a:headEnd/>
                <a:tailEnd/>
              </a:ln>
            </p:spPr>
            <p:txBody>
              <a:bodyPr wrap="none" anchor="ctr"/>
              <a:lstStyle/>
              <a:p>
                <a:endParaRPr lang="zh-CN" altLang="en-US"/>
              </a:p>
            </p:txBody>
          </p:sp>
          <p:sp>
            <p:nvSpPr>
              <p:cNvPr id="3089" name="Line 60"/>
              <p:cNvSpPr>
                <a:spLocks noChangeShapeType="1"/>
              </p:cNvSpPr>
              <p:nvPr/>
            </p:nvSpPr>
            <p:spPr bwMode="auto">
              <a:xfrm>
                <a:off x="2781" y="2660"/>
                <a:ext cx="0" cy="256"/>
              </a:xfrm>
              <a:prstGeom prst="line">
                <a:avLst/>
              </a:prstGeom>
              <a:noFill/>
              <a:ln w="9525">
                <a:solidFill>
                  <a:schemeClr val="tx1"/>
                </a:solidFill>
                <a:round/>
                <a:headEnd/>
                <a:tailEnd/>
              </a:ln>
            </p:spPr>
            <p:txBody>
              <a:bodyPr wrap="none" anchor="ctr"/>
              <a:lstStyle/>
              <a:p>
                <a:endParaRPr lang="zh-CN" altLang="en-US"/>
              </a:p>
            </p:txBody>
          </p:sp>
          <p:sp>
            <p:nvSpPr>
              <p:cNvPr id="3090" name="Line 61"/>
              <p:cNvSpPr>
                <a:spLocks noChangeShapeType="1"/>
              </p:cNvSpPr>
              <p:nvPr/>
            </p:nvSpPr>
            <p:spPr bwMode="auto">
              <a:xfrm>
                <a:off x="3145" y="2660"/>
                <a:ext cx="0" cy="256"/>
              </a:xfrm>
              <a:prstGeom prst="line">
                <a:avLst/>
              </a:prstGeom>
              <a:noFill/>
              <a:ln w="9525">
                <a:solidFill>
                  <a:schemeClr val="tx1"/>
                </a:solidFill>
                <a:round/>
                <a:headEnd/>
                <a:tailEnd/>
              </a:ln>
            </p:spPr>
            <p:txBody>
              <a:bodyPr wrap="none" anchor="ctr"/>
              <a:lstStyle/>
              <a:p>
                <a:endParaRPr lang="zh-CN" altLang="en-US"/>
              </a:p>
            </p:txBody>
          </p:sp>
          <p:sp>
            <p:nvSpPr>
              <p:cNvPr id="3091" name="Line 62"/>
              <p:cNvSpPr>
                <a:spLocks noChangeShapeType="1"/>
              </p:cNvSpPr>
              <p:nvPr/>
            </p:nvSpPr>
            <p:spPr bwMode="auto">
              <a:xfrm>
                <a:off x="3509" y="2660"/>
                <a:ext cx="0" cy="256"/>
              </a:xfrm>
              <a:prstGeom prst="line">
                <a:avLst/>
              </a:prstGeom>
              <a:noFill/>
              <a:ln w="9525">
                <a:solidFill>
                  <a:schemeClr val="tx1"/>
                </a:solidFill>
                <a:round/>
                <a:headEnd/>
                <a:tailEnd/>
              </a:ln>
            </p:spPr>
            <p:txBody>
              <a:bodyPr wrap="none" anchor="ctr"/>
              <a:lstStyle/>
              <a:p>
                <a:endParaRPr lang="zh-CN" altLang="en-US"/>
              </a:p>
            </p:txBody>
          </p:sp>
          <p:sp>
            <p:nvSpPr>
              <p:cNvPr id="3092" name="Line 63"/>
              <p:cNvSpPr>
                <a:spLocks noChangeShapeType="1"/>
              </p:cNvSpPr>
              <p:nvPr/>
            </p:nvSpPr>
            <p:spPr bwMode="auto">
              <a:xfrm>
                <a:off x="3873" y="2660"/>
                <a:ext cx="0" cy="256"/>
              </a:xfrm>
              <a:prstGeom prst="line">
                <a:avLst/>
              </a:prstGeom>
              <a:noFill/>
              <a:ln w="9525">
                <a:solidFill>
                  <a:schemeClr val="tx1"/>
                </a:solidFill>
                <a:round/>
                <a:headEnd/>
                <a:tailEnd/>
              </a:ln>
            </p:spPr>
            <p:txBody>
              <a:bodyPr wrap="none" anchor="ctr"/>
              <a:lstStyle/>
              <a:p>
                <a:endParaRPr lang="zh-CN" altLang="en-US"/>
              </a:p>
            </p:txBody>
          </p:sp>
          <p:sp>
            <p:nvSpPr>
              <p:cNvPr id="3093" name="Line 64"/>
              <p:cNvSpPr>
                <a:spLocks noChangeShapeType="1"/>
              </p:cNvSpPr>
              <p:nvPr/>
            </p:nvSpPr>
            <p:spPr bwMode="auto">
              <a:xfrm>
                <a:off x="4237" y="2660"/>
                <a:ext cx="0" cy="256"/>
              </a:xfrm>
              <a:prstGeom prst="line">
                <a:avLst/>
              </a:prstGeom>
              <a:noFill/>
              <a:ln w="9525">
                <a:solidFill>
                  <a:schemeClr val="tx1"/>
                </a:solidFill>
                <a:round/>
                <a:headEnd/>
                <a:tailEnd/>
              </a:ln>
            </p:spPr>
            <p:txBody>
              <a:bodyPr wrap="none" anchor="ctr"/>
              <a:lstStyle/>
              <a:p>
                <a:endParaRPr lang="zh-CN" altLang="en-US"/>
              </a:p>
            </p:txBody>
          </p:sp>
          <p:sp>
            <p:nvSpPr>
              <p:cNvPr id="3094" name="Line 65"/>
              <p:cNvSpPr>
                <a:spLocks noChangeShapeType="1"/>
              </p:cNvSpPr>
              <p:nvPr/>
            </p:nvSpPr>
            <p:spPr bwMode="auto">
              <a:xfrm>
                <a:off x="4601" y="2660"/>
                <a:ext cx="0" cy="256"/>
              </a:xfrm>
              <a:prstGeom prst="line">
                <a:avLst/>
              </a:prstGeom>
              <a:noFill/>
              <a:ln w="9525">
                <a:solidFill>
                  <a:schemeClr val="tx1"/>
                </a:solidFill>
                <a:round/>
                <a:headEnd/>
                <a:tailEnd/>
              </a:ln>
            </p:spPr>
            <p:txBody>
              <a:bodyPr wrap="none" anchor="ctr"/>
              <a:lstStyle/>
              <a:p>
                <a:endParaRPr lang="zh-CN" altLang="en-US"/>
              </a:p>
            </p:txBody>
          </p:sp>
          <p:grpSp>
            <p:nvGrpSpPr>
              <p:cNvPr id="3095" name="Group 66"/>
              <p:cNvGrpSpPr>
                <a:grpSpLocks/>
              </p:cNvGrpSpPr>
              <p:nvPr/>
            </p:nvGrpSpPr>
            <p:grpSpPr bwMode="auto">
              <a:xfrm>
                <a:off x="1832" y="2915"/>
                <a:ext cx="422" cy="328"/>
                <a:chOff x="875" y="1167"/>
                <a:chExt cx="422" cy="328"/>
              </a:xfrm>
            </p:grpSpPr>
            <p:sp>
              <p:nvSpPr>
                <p:cNvPr id="3102" name="Line 67"/>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03" name="Text Box 68"/>
                <p:cNvSpPr txBox="1">
                  <a:spLocks noChangeArrowheads="1"/>
                </p:cNvSpPr>
                <p:nvPr/>
              </p:nvSpPr>
              <p:spPr bwMode="auto">
                <a:xfrm>
                  <a:off x="875" y="1239"/>
                  <a:ext cx="422" cy="256"/>
                </a:xfrm>
                <a:prstGeom prst="rect">
                  <a:avLst/>
                </a:prstGeom>
                <a:noFill/>
                <a:ln w="9525">
                  <a:noFill/>
                  <a:miter lim="800000"/>
                  <a:headEnd/>
                  <a:tailEnd/>
                </a:ln>
              </p:spPr>
              <p:txBody>
                <a:bodyPr wrap="none">
                  <a:spAutoFit/>
                </a:bodyPr>
                <a:lstStyle/>
                <a:p>
                  <a:pPr>
                    <a:buFont typeface="Wingdings" pitchFamily="2" charset="2"/>
                    <a:buNone/>
                  </a:pPr>
                  <a:r>
                    <a:rPr lang="en-US" altLang="zh-CN" sz="2800" b="1"/>
                    <a:t>low</a:t>
                  </a:r>
                </a:p>
              </p:txBody>
            </p:sp>
          </p:grpSp>
          <p:grpSp>
            <p:nvGrpSpPr>
              <p:cNvPr id="3096" name="Group 69"/>
              <p:cNvGrpSpPr>
                <a:grpSpLocks/>
              </p:cNvGrpSpPr>
              <p:nvPr/>
            </p:nvGrpSpPr>
            <p:grpSpPr bwMode="auto">
              <a:xfrm>
                <a:off x="2523" y="2912"/>
                <a:ext cx="505" cy="328"/>
                <a:chOff x="991" y="1167"/>
                <a:chExt cx="505" cy="328"/>
              </a:xfrm>
            </p:grpSpPr>
            <p:sp>
              <p:nvSpPr>
                <p:cNvPr id="3100" name="Line 70"/>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01" name="Text Box 71"/>
                <p:cNvSpPr txBox="1">
                  <a:spLocks noChangeArrowheads="1"/>
                </p:cNvSpPr>
                <p:nvPr/>
              </p:nvSpPr>
              <p:spPr bwMode="auto">
                <a:xfrm>
                  <a:off x="991" y="1239"/>
                  <a:ext cx="505" cy="256"/>
                </a:xfrm>
                <a:prstGeom prst="rect">
                  <a:avLst/>
                </a:prstGeom>
                <a:noFill/>
                <a:ln w="9525">
                  <a:noFill/>
                  <a:miter lim="800000"/>
                  <a:headEnd/>
                  <a:tailEnd/>
                </a:ln>
              </p:spPr>
              <p:txBody>
                <a:bodyPr wrap="none">
                  <a:spAutoFit/>
                </a:bodyPr>
                <a:lstStyle/>
                <a:p>
                  <a:pPr>
                    <a:buFont typeface="Wingdings" pitchFamily="2" charset="2"/>
                    <a:buNone/>
                  </a:pPr>
                  <a:r>
                    <a:rPr lang="en-US" altLang="zh-CN" sz="2800" b="1"/>
                    <a:t>high</a:t>
                  </a:r>
                </a:p>
              </p:txBody>
            </p:sp>
          </p:grpSp>
          <p:grpSp>
            <p:nvGrpSpPr>
              <p:cNvPr id="3097" name="Group 72"/>
              <p:cNvGrpSpPr>
                <a:grpSpLocks/>
              </p:cNvGrpSpPr>
              <p:nvPr/>
            </p:nvGrpSpPr>
            <p:grpSpPr bwMode="auto">
              <a:xfrm>
                <a:off x="2157" y="2912"/>
                <a:ext cx="458" cy="328"/>
                <a:chOff x="947" y="1167"/>
                <a:chExt cx="458" cy="328"/>
              </a:xfrm>
            </p:grpSpPr>
            <p:sp>
              <p:nvSpPr>
                <p:cNvPr id="3098" name="Line 73"/>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99" name="Text Box 74"/>
                <p:cNvSpPr txBox="1">
                  <a:spLocks noChangeArrowheads="1"/>
                </p:cNvSpPr>
                <p:nvPr/>
              </p:nvSpPr>
              <p:spPr bwMode="auto">
                <a:xfrm>
                  <a:off x="947" y="1239"/>
                  <a:ext cx="458" cy="256"/>
                </a:xfrm>
                <a:prstGeom prst="rect">
                  <a:avLst/>
                </a:prstGeom>
                <a:noFill/>
                <a:ln w="9525">
                  <a:noFill/>
                  <a:miter lim="800000"/>
                  <a:headEnd/>
                  <a:tailEnd/>
                </a:ln>
              </p:spPr>
              <p:txBody>
                <a:bodyPr wrap="none">
                  <a:spAutoFit/>
                </a:bodyPr>
                <a:lstStyle/>
                <a:p>
                  <a:pPr>
                    <a:buFont typeface="Wingdings" pitchFamily="2" charset="2"/>
                    <a:buNone/>
                  </a:pPr>
                  <a:r>
                    <a:rPr lang="en-US" altLang="zh-CN" sz="2800" b="1"/>
                    <a:t>mid</a:t>
                  </a:r>
                </a:p>
              </p:txBody>
            </p:sp>
          </p:grpSp>
        </p:grpSp>
      </p:grpSp>
      <p:graphicFrame>
        <p:nvGraphicFramePr>
          <p:cNvPr id="97" name="Object 78">
            <a:hlinkClick r:id="" action="ppaction://ole?verb=0"/>
          </p:cNvPr>
          <p:cNvGraphicFramePr>
            <a:graphicFrameLocks noChangeAspect="1"/>
          </p:cNvGraphicFramePr>
          <p:nvPr/>
        </p:nvGraphicFramePr>
        <p:xfrm>
          <a:off x="2486025" y="990600"/>
          <a:ext cx="1295400" cy="971550"/>
        </p:xfrm>
        <a:graphic>
          <a:graphicData uri="http://schemas.openxmlformats.org/presentationml/2006/ole">
            <p:oleObj spid="_x0000_s3078" name="包装程序外壳对象" showAsIcon="1" r:id="rId4" imgW="914400" imgH="68580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ou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ox(ou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线性表的查找                                                  二分查找</a:t>
            </a:r>
            <a:endParaRPr kumimoji="1" lang="zh-CN" altLang="en-US">
              <a:solidFill>
                <a:srgbClr val="000000"/>
              </a:solidFill>
            </a:endParaRPr>
          </a:p>
        </p:txBody>
      </p:sp>
      <p:grpSp>
        <p:nvGrpSpPr>
          <p:cNvPr id="2" name="Group 3"/>
          <p:cNvGrpSpPr>
            <a:grpSpLocks/>
          </p:cNvGrpSpPr>
          <p:nvPr/>
        </p:nvGrpSpPr>
        <p:grpSpPr bwMode="auto">
          <a:xfrm>
            <a:off x="792163" y="771525"/>
            <a:ext cx="7426325" cy="1844675"/>
            <a:chOff x="542" y="422"/>
            <a:chExt cx="4523" cy="1162"/>
          </a:xfrm>
        </p:grpSpPr>
        <p:grpSp>
          <p:nvGrpSpPr>
            <p:cNvPr id="32837" name="Group 4"/>
            <p:cNvGrpSpPr>
              <a:grpSpLocks/>
            </p:cNvGrpSpPr>
            <p:nvPr/>
          </p:nvGrpSpPr>
          <p:grpSpPr bwMode="auto">
            <a:xfrm>
              <a:off x="542" y="675"/>
              <a:ext cx="4370" cy="492"/>
              <a:chOff x="542" y="675"/>
              <a:chExt cx="4370" cy="492"/>
            </a:xfrm>
          </p:grpSpPr>
          <p:sp>
            <p:nvSpPr>
              <p:cNvPr id="32848" name="Text Box 5"/>
              <p:cNvSpPr txBox="1">
                <a:spLocks noChangeArrowheads="1"/>
              </p:cNvSpPr>
              <p:nvPr/>
            </p:nvSpPr>
            <p:spPr bwMode="auto">
              <a:xfrm>
                <a:off x="542" y="708"/>
                <a:ext cx="474" cy="399"/>
              </a:xfrm>
              <a:prstGeom prst="rect">
                <a:avLst/>
              </a:prstGeom>
              <a:noFill/>
              <a:ln w="9525">
                <a:noFill/>
                <a:miter lim="800000"/>
                <a:headEnd/>
                <a:tailEnd/>
              </a:ln>
            </p:spPr>
            <p:txBody>
              <a:bodyPr wrap="none">
                <a:spAutoFit/>
              </a:bodyPr>
              <a:lstStyle/>
              <a:p>
                <a:pPr>
                  <a:buFont typeface="Wingdings" pitchFamily="2" charset="2"/>
                  <a:buNone/>
                </a:pPr>
                <a:r>
                  <a:rPr lang="zh-CN" altLang="en-US" b="1">
                    <a:latin typeface="楷体" pitchFamily="49" charset="-122"/>
                    <a:ea typeface="楷体" pitchFamily="49" charset="-122"/>
                  </a:rPr>
                  <a:t>例</a:t>
                </a:r>
                <a:r>
                  <a:rPr lang="zh-CN" altLang="en-US" sz="2800" b="1">
                    <a:latin typeface="楷体" pitchFamily="49" charset="-122"/>
                    <a:ea typeface="楷体" pitchFamily="49" charset="-122"/>
                  </a:rPr>
                  <a:t> </a:t>
                </a:r>
              </a:p>
            </p:txBody>
          </p:sp>
          <p:sp>
            <p:nvSpPr>
              <p:cNvPr id="32849" name="Text Box 6"/>
              <p:cNvSpPr txBox="1">
                <a:spLocks noChangeArrowheads="1"/>
              </p:cNvSpPr>
              <p:nvPr/>
            </p:nvSpPr>
            <p:spPr bwMode="auto">
              <a:xfrm>
                <a:off x="1015" y="675"/>
                <a:ext cx="3797"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  1    2       3      4      5       6      7      8       9    10     11</a:t>
                </a:r>
              </a:p>
            </p:txBody>
          </p:sp>
          <p:sp>
            <p:nvSpPr>
              <p:cNvPr id="32850" name="Rectangle 7"/>
              <p:cNvSpPr>
                <a:spLocks noChangeArrowheads="1"/>
              </p:cNvSpPr>
              <p:nvPr/>
            </p:nvSpPr>
            <p:spPr bwMode="auto">
              <a:xfrm>
                <a:off x="1033" y="912"/>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2851" name="Line 8"/>
              <p:cNvSpPr>
                <a:spLocks noChangeShapeType="1"/>
              </p:cNvSpPr>
              <p:nvPr/>
            </p:nvSpPr>
            <p:spPr bwMode="auto">
              <a:xfrm>
                <a:off x="1300" y="911"/>
                <a:ext cx="0" cy="256"/>
              </a:xfrm>
              <a:prstGeom prst="line">
                <a:avLst/>
              </a:prstGeom>
              <a:noFill/>
              <a:ln w="9525">
                <a:solidFill>
                  <a:schemeClr val="tx1"/>
                </a:solidFill>
                <a:round/>
                <a:headEnd/>
                <a:tailEnd/>
              </a:ln>
            </p:spPr>
            <p:txBody>
              <a:bodyPr wrap="none" anchor="ctr"/>
              <a:lstStyle/>
              <a:p>
                <a:endParaRPr lang="zh-CN" altLang="en-US"/>
              </a:p>
            </p:txBody>
          </p:sp>
          <p:sp>
            <p:nvSpPr>
              <p:cNvPr id="32852" name="Line 9"/>
              <p:cNvSpPr>
                <a:spLocks noChangeShapeType="1"/>
              </p:cNvSpPr>
              <p:nvPr/>
            </p:nvSpPr>
            <p:spPr bwMode="auto">
              <a:xfrm>
                <a:off x="1664" y="911"/>
                <a:ext cx="0" cy="256"/>
              </a:xfrm>
              <a:prstGeom prst="line">
                <a:avLst/>
              </a:prstGeom>
              <a:noFill/>
              <a:ln w="9525">
                <a:solidFill>
                  <a:schemeClr val="tx1"/>
                </a:solidFill>
                <a:round/>
                <a:headEnd/>
                <a:tailEnd/>
              </a:ln>
            </p:spPr>
            <p:txBody>
              <a:bodyPr wrap="none" anchor="ctr"/>
              <a:lstStyle/>
              <a:p>
                <a:endParaRPr lang="zh-CN" altLang="en-US"/>
              </a:p>
            </p:txBody>
          </p:sp>
          <p:sp>
            <p:nvSpPr>
              <p:cNvPr id="32853" name="Line 10"/>
              <p:cNvSpPr>
                <a:spLocks noChangeShapeType="1"/>
              </p:cNvSpPr>
              <p:nvPr/>
            </p:nvSpPr>
            <p:spPr bwMode="auto">
              <a:xfrm>
                <a:off x="2028" y="911"/>
                <a:ext cx="0" cy="256"/>
              </a:xfrm>
              <a:prstGeom prst="line">
                <a:avLst/>
              </a:prstGeom>
              <a:noFill/>
              <a:ln w="9525">
                <a:solidFill>
                  <a:schemeClr val="tx1"/>
                </a:solidFill>
                <a:round/>
                <a:headEnd/>
                <a:tailEnd/>
              </a:ln>
            </p:spPr>
            <p:txBody>
              <a:bodyPr wrap="none" anchor="ctr"/>
              <a:lstStyle/>
              <a:p>
                <a:endParaRPr lang="zh-CN" altLang="en-US"/>
              </a:p>
            </p:txBody>
          </p:sp>
          <p:sp>
            <p:nvSpPr>
              <p:cNvPr id="32854" name="Line 11"/>
              <p:cNvSpPr>
                <a:spLocks noChangeShapeType="1"/>
              </p:cNvSpPr>
              <p:nvPr/>
            </p:nvSpPr>
            <p:spPr bwMode="auto">
              <a:xfrm>
                <a:off x="2392" y="911"/>
                <a:ext cx="0" cy="256"/>
              </a:xfrm>
              <a:prstGeom prst="line">
                <a:avLst/>
              </a:prstGeom>
              <a:noFill/>
              <a:ln w="9525">
                <a:solidFill>
                  <a:schemeClr val="tx1"/>
                </a:solidFill>
                <a:round/>
                <a:headEnd/>
                <a:tailEnd/>
              </a:ln>
            </p:spPr>
            <p:txBody>
              <a:bodyPr wrap="none" anchor="ctr"/>
              <a:lstStyle/>
              <a:p>
                <a:endParaRPr lang="zh-CN" altLang="en-US"/>
              </a:p>
            </p:txBody>
          </p:sp>
          <p:sp>
            <p:nvSpPr>
              <p:cNvPr id="32855" name="Line 12"/>
              <p:cNvSpPr>
                <a:spLocks noChangeShapeType="1"/>
              </p:cNvSpPr>
              <p:nvPr/>
            </p:nvSpPr>
            <p:spPr bwMode="auto">
              <a:xfrm>
                <a:off x="2756" y="911"/>
                <a:ext cx="0" cy="256"/>
              </a:xfrm>
              <a:prstGeom prst="line">
                <a:avLst/>
              </a:prstGeom>
              <a:noFill/>
              <a:ln w="9525">
                <a:solidFill>
                  <a:schemeClr val="tx1"/>
                </a:solidFill>
                <a:round/>
                <a:headEnd/>
                <a:tailEnd/>
              </a:ln>
            </p:spPr>
            <p:txBody>
              <a:bodyPr wrap="none" anchor="ctr"/>
              <a:lstStyle/>
              <a:p>
                <a:endParaRPr lang="zh-CN" altLang="en-US"/>
              </a:p>
            </p:txBody>
          </p:sp>
          <p:sp>
            <p:nvSpPr>
              <p:cNvPr id="32856" name="Line 13"/>
              <p:cNvSpPr>
                <a:spLocks noChangeShapeType="1"/>
              </p:cNvSpPr>
              <p:nvPr/>
            </p:nvSpPr>
            <p:spPr bwMode="auto">
              <a:xfrm>
                <a:off x="3120" y="911"/>
                <a:ext cx="0" cy="256"/>
              </a:xfrm>
              <a:prstGeom prst="line">
                <a:avLst/>
              </a:prstGeom>
              <a:noFill/>
              <a:ln w="9525">
                <a:solidFill>
                  <a:schemeClr val="tx1"/>
                </a:solidFill>
                <a:round/>
                <a:headEnd/>
                <a:tailEnd/>
              </a:ln>
            </p:spPr>
            <p:txBody>
              <a:bodyPr wrap="none" anchor="ctr"/>
              <a:lstStyle/>
              <a:p>
                <a:endParaRPr lang="zh-CN" altLang="en-US"/>
              </a:p>
            </p:txBody>
          </p:sp>
          <p:sp>
            <p:nvSpPr>
              <p:cNvPr id="32857" name="Line 14"/>
              <p:cNvSpPr>
                <a:spLocks noChangeShapeType="1"/>
              </p:cNvSpPr>
              <p:nvPr/>
            </p:nvSpPr>
            <p:spPr bwMode="auto">
              <a:xfrm>
                <a:off x="3484" y="911"/>
                <a:ext cx="0" cy="256"/>
              </a:xfrm>
              <a:prstGeom prst="line">
                <a:avLst/>
              </a:prstGeom>
              <a:noFill/>
              <a:ln w="9525">
                <a:solidFill>
                  <a:schemeClr val="tx1"/>
                </a:solidFill>
                <a:round/>
                <a:headEnd/>
                <a:tailEnd/>
              </a:ln>
            </p:spPr>
            <p:txBody>
              <a:bodyPr wrap="none" anchor="ctr"/>
              <a:lstStyle/>
              <a:p>
                <a:endParaRPr lang="zh-CN" altLang="en-US"/>
              </a:p>
            </p:txBody>
          </p:sp>
          <p:sp>
            <p:nvSpPr>
              <p:cNvPr id="32858" name="Line 15"/>
              <p:cNvSpPr>
                <a:spLocks noChangeShapeType="1"/>
              </p:cNvSpPr>
              <p:nvPr/>
            </p:nvSpPr>
            <p:spPr bwMode="auto">
              <a:xfrm>
                <a:off x="3848" y="911"/>
                <a:ext cx="0" cy="256"/>
              </a:xfrm>
              <a:prstGeom prst="line">
                <a:avLst/>
              </a:prstGeom>
              <a:noFill/>
              <a:ln w="9525">
                <a:solidFill>
                  <a:schemeClr val="tx1"/>
                </a:solidFill>
                <a:round/>
                <a:headEnd/>
                <a:tailEnd/>
              </a:ln>
            </p:spPr>
            <p:txBody>
              <a:bodyPr wrap="none" anchor="ctr"/>
              <a:lstStyle/>
              <a:p>
                <a:endParaRPr lang="zh-CN" altLang="en-US"/>
              </a:p>
            </p:txBody>
          </p:sp>
          <p:sp>
            <p:nvSpPr>
              <p:cNvPr id="32859" name="Line 16"/>
              <p:cNvSpPr>
                <a:spLocks noChangeShapeType="1"/>
              </p:cNvSpPr>
              <p:nvPr/>
            </p:nvSpPr>
            <p:spPr bwMode="auto">
              <a:xfrm>
                <a:off x="4212" y="911"/>
                <a:ext cx="0" cy="256"/>
              </a:xfrm>
              <a:prstGeom prst="line">
                <a:avLst/>
              </a:prstGeom>
              <a:noFill/>
              <a:ln w="9525">
                <a:solidFill>
                  <a:schemeClr val="tx1"/>
                </a:solidFill>
                <a:round/>
                <a:headEnd/>
                <a:tailEnd/>
              </a:ln>
            </p:spPr>
            <p:txBody>
              <a:bodyPr wrap="none" anchor="ctr"/>
              <a:lstStyle/>
              <a:p>
                <a:endParaRPr lang="zh-CN" altLang="en-US"/>
              </a:p>
            </p:txBody>
          </p:sp>
          <p:sp>
            <p:nvSpPr>
              <p:cNvPr id="32860" name="Line 17"/>
              <p:cNvSpPr>
                <a:spLocks noChangeShapeType="1"/>
              </p:cNvSpPr>
              <p:nvPr/>
            </p:nvSpPr>
            <p:spPr bwMode="auto">
              <a:xfrm>
                <a:off x="4576" y="911"/>
                <a:ext cx="0" cy="256"/>
              </a:xfrm>
              <a:prstGeom prst="line">
                <a:avLst/>
              </a:prstGeom>
              <a:noFill/>
              <a:ln w="9525">
                <a:solidFill>
                  <a:schemeClr val="tx1"/>
                </a:solidFill>
                <a:round/>
                <a:headEnd/>
                <a:tailEnd/>
              </a:ln>
            </p:spPr>
            <p:txBody>
              <a:bodyPr wrap="none" anchor="ctr"/>
              <a:lstStyle/>
              <a:p>
                <a:endParaRPr lang="zh-CN" altLang="en-US"/>
              </a:p>
            </p:txBody>
          </p:sp>
        </p:grpSp>
        <p:grpSp>
          <p:nvGrpSpPr>
            <p:cNvPr id="32838" name="Group 18"/>
            <p:cNvGrpSpPr>
              <a:grpSpLocks/>
            </p:cNvGrpSpPr>
            <p:nvPr/>
          </p:nvGrpSpPr>
          <p:grpSpPr bwMode="auto">
            <a:xfrm>
              <a:off x="975" y="1167"/>
              <a:ext cx="370" cy="417"/>
              <a:chOff x="975" y="1167"/>
              <a:chExt cx="370" cy="417"/>
            </a:xfrm>
          </p:grpSpPr>
          <p:sp>
            <p:nvSpPr>
              <p:cNvPr id="32846" name="Line 19"/>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47" name="Text Box 20"/>
              <p:cNvSpPr txBox="1">
                <a:spLocks noChangeArrowheads="1"/>
              </p:cNvSpPr>
              <p:nvPr/>
            </p:nvSpPr>
            <p:spPr bwMode="auto">
              <a:xfrm>
                <a:off x="975" y="1291"/>
                <a:ext cx="370"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low</a:t>
                </a:r>
              </a:p>
            </p:txBody>
          </p:sp>
        </p:grpSp>
        <p:grpSp>
          <p:nvGrpSpPr>
            <p:cNvPr id="32839" name="Group 21"/>
            <p:cNvGrpSpPr>
              <a:grpSpLocks/>
            </p:cNvGrpSpPr>
            <p:nvPr/>
          </p:nvGrpSpPr>
          <p:grpSpPr bwMode="auto">
            <a:xfrm>
              <a:off x="4627" y="1163"/>
              <a:ext cx="438" cy="417"/>
              <a:chOff x="975" y="1167"/>
              <a:chExt cx="438" cy="417"/>
            </a:xfrm>
          </p:grpSpPr>
          <p:sp>
            <p:nvSpPr>
              <p:cNvPr id="32844" name="Line 22"/>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45" name="Text Box 23"/>
              <p:cNvSpPr txBox="1">
                <a:spLocks noChangeArrowheads="1"/>
              </p:cNvSpPr>
              <p:nvPr/>
            </p:nvSpPr>
            <p:spPr bwMode="auto">
              <a:xfrm>
                <a:off x="975" y="1291"/>
                <a:ext cx="438"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high</a:t>
                </a:r>
              </a:p>
            </p:txBody>
          </p:sp>
        </p:grpSp>
        <p:grpSp>
          <p:nvGrpSpPr>
            <p:cNvPr id="32840" name="Group 24"/>
            <p:cNvGrpSpPr>
              <a:grpSpLocks/>
            </p:cNvGrpSpPr>
            <p:nvPr/>
          </p:nvGrpSpPr>
          <p:grpSpPr bwMode="auto">
            <a:xfrm>
              <a:off x="2783" y="1159"/>
              <a:ext cx="399" cy="399"/>
              <a:chOff x="975" y="1185"/>
              <a:chExt cx="399" cy="399"/>
            </a:xfrm>
          </p:grpSpPr>
          <p:sp>
            <p:nvSpPr>
              <p:cNvPr id="32842" name="Line 25"/>
              <p:cNvSpPr>
                <a:spLocks noChangeShapeType="1"/>
              </p:cNvSpPr>
              <p:nvPr/>
            </p:nvSpPr>
            <p:spPr bwMode="auto">
              <a:xfrm flipV="1">
                <a:off x="1122" y="1185"/>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43" name="Text Box 26"/>
              <p:cNvSpPr txBox="1">
                <a:spLocks noChangeArrowheads="1"/>
              </p:cNvSpPr>
              <p:nvPr/>
            </p:nvSpPr>
            <p:spPr bwMode="auto">
              <a:xfrm>
                <a:off x="975" y="1291"/>
                <a:ext cx="399"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mid</a:t>
                </a:r>
              </a:p>
            </p:txBody>
          </p:sp>
        </p:grpSp>
        <p:sp>
          <p:nvSpPr>
            <p:cNvPr id="32841" name="AutoShape 27"/>
            <p:cNvSpPr>
              <a:spLocks noChangeArrowheads="1"/>
            </p:cNvSpPr>
            <p:nvPr/>
          </p:nvSpPr>
          <p:spPr bwMode="auto">
            <a:xfrm>
              <a:off x="3067" y="422"/>
              <a:ext cx="1022" cy="233"/>
            </a:xfrm>
            <a:prstGeom prst="wedgeEllipseCallout">
              <a:avLst>
                <a:gd name="adj1" fmla="val -43750"/>
                <a:gd name="adj2" fmla="val 70000"/>
              </a:avLst>
            </a:prstGeom>
            <a:solidFill>
              <a:srgbClr val="FFFFE1"/>
            </a:solidFill>
            <a:ln w="9525">
              <a:solidFill>
                <a:schemeClr val="tx1"/>
              </a:solidFill>
              <a:miter lim="800000"/>
              <a:headEnd/>
              <a:tailEnd/>
            </a:ln>
          </p:spPr>
          <p:txBody>
            <a:bodyPr wrap="none" anchor="ctr"/>
            <a:lstStyle/>
            <a:p>
              <a:pPr algn="ctr">
                <a:buFont typeface="Wingdings" pitchFamily="2" charset="2"/>
                <a:buNone/>
              </a:pPr>
              <a:r>
                <a:rPr lang="zh-CN" altLang="en-US" sz="2400" b="1"/>
                <a:t>找</a:t>
              </a:r>
              <a:r>
                <a:rPr lang="en-US" altLang="zh-CN" sz="2400" b="1"/>
                <a:t>70</a:t>
              </a:r>
            </a:p>
          </p:txBody>
        </p:sp>
      </p:grpSp>
      <p:grpSp>
        <p:nvGrpSpPr>
          <p:cNvPr id="7" name="Group 28"/>
          <p:cNvGrpSpPr>
            <a:grpSpLocks/>
          </p:cNvGrpSpPr>
          <p:nvPr/>
        </p:nvGrpSpPr>
        <p:grpSpPr bwMode="auto">
          <a:xfrm>
            <a:off x="1552575" y="2414588"/>
            <a:ext cx="6648450" cy="1465262"/>
            <a:chOff x="933" y="1394"/>
            <a:chExt cx="4036" cy="896"/>
          </a:xfrm>
        </p:grpSpPr>
        <p:sp>
          <p:nvSpPr>
            <p:cNvPr id="32816" name="Text Box 29"/>
            <p:cNvSpPr txBox="1">
              <a:spLocks noChangeArrowheads="1"/>
            </p:cNvSpPr>
            <p:nvPr/>
          </p:nvSpPr>
          <p:spPr bwMode="auto">
            <a:xfrm>
              <a:off x="933" y="1394"/>
              <a:ext cx="3828" cy="284"/>
            </a:xfrm>
            <a:prstGeom prst="rect">
              <a:avLst/>
            </a:prstGeom>
            <a:noFill/>
            <a:ln w="9525">
              <a:noFill/>
              <a:miter lim="800000"/>
              <a:headEnd/>
              <a:tailEnd/>
            </a:ln>
          </p:spPr>
          <p:txBody>
            <a:bodyPr wrap="none">
              <a:spAutoFit/>
            </a:bodyPr>
            <a:lstStyle/>
            <a:p>
              <a:pPr>
                <a:buFont typeface="Wingdings" pitchFamily="2" charset="2"/>
                <a:buNone/>
              </a:pPr>
              <a:r>
                <a:rPr lang="en-US" altLang="zh-CN" sz="2200" b="1"/>
                <a:t>  1     2      3      4      5       6      7      8      9      10     11</a:t>
              </a:r>
            </a:p>
          </p:txBody>
        </p:sp>
        <p:sp>
          <p:nvSpPr>
            <p:cNvPr id="32817" name="Rectangle 30"/>
            <p:cNvSpPr>
              <a:spLocks noChangeArrowheads="1"/>
            </p:cNvSpPr>
            <p:nvPr/>
          </p:nvSpPr>
          <p:spPr bwMode="auto">
            <a:xfrm>
              <a:off x="951" y="1631"/>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2818" name="Line 31"/>
            <p:cNvSpPr>
              <a:spLocks noChangeShapeType="1"/>
            </p:cNvSpPr>
            <p:nvPr/>
          </p:nvSpPr>
          <p:spPr bwMode="auto">
            <a:xfrm>
              <a:off x="1218" y="1630"/>
              <a:ext cx="0" cy="256"/>
            </a:xfrm>
            <a:prstGeom prst="line">
              <a:avLst/>
            </a:prstGeom>
            <a:noFill/>
            <a:ln w="9525">
              <a:solidFill>
                <a:schemeClr val="tx1"/>
              </a:solidFill>
              <a:round/>
              <a:headEnd/>
              <a:tailEnd/>
            </a:ln>
          </p:spPr>
          <p:txBody>
            <a:bodyPr wrap="none" anchor="ctr"/>
            <a:lstStyle/>
            <a:p>
              <a:endParaRPr lang="zh-CN" altLang="en-US"/>
            </a:p>
          </p:txBody>
        </p:sp>
        <p:sp>
          <p:nvSpPr>
            <p:cNvPr id="32819" name="Line 32"/>
            <p:cNvSpPr>
              <a:spLocks noChangeShapeType="1"/>
            </p:cNvSpPr>
            <p:nvPr/>
          </p:nvSpPr>
          <p:spPr bwMode="auto">
            <a:xfrm>
              <a:off x="1582" y="1630"/>
              <a:ext cx="0" cy="256"/>
            </a:xfrm>
            <a:prstGeom prst="line">
              <a:avLst/>
            </a:prstGeom>
            <a:noFill/>
            <a:ln w="9525">
              <a:solidFill>
                <a:schemeClr val="tx1"/>
              </a:solidFill>
              <a:round/>
              <a:headEnd/>
              <a:tailEnd/>
            </a:ln>
          </p:spPr>
          <p:txBody>
            <a:bodyPr wrap="none" anchor="ctr"/>
            <a:lstStyle/>
            <a:p>
              <a:endParaRPr lang="zh-CN" altLang="en-US"/>
            </a:p>
          </p:txBody>
        </p:sp>
        <p:sp>
          <p:nvSpPr>
            <p:cNvPr id="32820" name="Line 33"/>
            <p:cNvSpPr>
              <a:spLocks noChangeShapeType="1"/>
            </p:cNvSpPr>
            <p:nvPr/>
          </p:nvSpPr>
          <p:spPr bwMode="auto">
            <a:xfrm>
              <a:off x="1946" y="1630"/>
              <a:ext cx="0" cy="256"/>
            </a:xfrm>
            <a:prstGeom prst="line">
              <a:avLst/>
            </a:prstGeom>
            <a:noFill/>
            <a:ln w="9525">
              <a:solidFill>
                <a:schemeClr val="tx1"/>
              </a:solidFill>
              <a:round/>
              <a:headEnd/>
              <a:tailEnd/>
            </a:ln>
          </p:spPr>
          <p:txBody>
            <a:bodyPr wrap="none" anchor="ctr"/>
            <a:lstStyle/>
            <a:p>
              <a:endParaRPr lang="zh-CN" altLang="en-US"/>
            </a:p>
          </p:txBody>
        </p:sp>
        <p:sp>
          <p:nvSpPr>
            <p:cNvPr id="32821" name="Line 34"/>
            <p:cNvSpPr>
              <a:spLocks noChangeShapeType="1"/>
            </p:cNvSpPr>
            <p:nvPr/>
          </p:nvSpPr>
          <p:spPr bwMode="auto">
            <a:xfrm>
              <a:off x="2310" y="1630"/>
              <a:ext cx="0" cy="256"/>
            </a:xfrm>
            <a:prstGeom prst="line">
              <a:avLst/>
            </a:prstGeom>
            <a:noFill/>
            <a:ln w="9525">
              <a:solidFill>
                <a:schemeClr val="tx1"/>
              </a:solidFill>
              <a:round/>
              <a:headEnd/>
              <a:tailEnd/>
            </a:ln>
          </p:spPr>
          <p:txBody>
            <a:bodyPr wrap="none" anchor="ctr"/>
            <a:lstStyle/>
            <a:p>
              <a:endParaRPr lang="zh-CN" altLang="en-US"/>
            </a:p>
          </p:txBody>
        </p:sp>
        <p:sp>
          <p:nvSpPr>
            <p:cNvPr id="32822" name="Line 35"/>
            <p:cNvSpPr>
              <a:spLocks noChangeShapeType="1"/>
            </p:cNvSpPr>
            <p:nvPr/>
          </p:nvSpPr>
          <p:spPr bwMode="auto">
            <a:xfrm>
              <a:off x="2674" y="1630"/>
              <a:ext cx="0" cy="256"/>
            </a:xfrm>
            <a:prstGeom prst="line">
              <a:avLst/>
            </a:prstGeom>
            <a:noFill/>
            <a:ln w="9525">
              <a:solidFill>
                <a:schemeClr val="tx1"/>
              </a:solidFill>
              <a:round/>
              <a:headEnd/>
              <a:tailEnd/>
            </a:ln>
          </p:spPr>
          <p:txBody>
            <a:bodyPr wrap="none" anchor="ctr"/>
            <a:lstStyle/>
            <a:p>
              <a:endParaRPr lang="zh-CN" altLang="en-US"/>
            </a:p>
          </p:txBody>
        </p:sp>
        <p:sp>
          <p:nvSpPr>
            <p:cNvPr id="32823" name="Line 36"/>
            <p:cNvSpPr>
              <a:spLocks noChangeShapeType="1"/>
            </p:cNvSpPr>
            <p:nvPr/>
          </p:nvSpPr>
          <p:spPr bwMode="auto">
            <a:xfrm>
              <a:off x="3038" y="1630"/>
              <a:ext cx="0" cy="256"/>
            </a:xfrm>
            <a:prstGeom prst="line">
              <a:avLst/>
            </a:prstGeom>
            <a:noFill/>
            <a:ln w="9525">
              <a:solidFill>
                <a:schemeClr val="tx1"/>
              </a:solidFill>
              <a:round/>
              <a:headEnd/>
              <a:tailEnd/>
            </a:ln>
          </p:spPr>
          <p:txBody>
            <a:bodyPr wrap="none" anchor="ctr"/>
            <a:lstStyle/>
            <a:p>
              <a:endParaRPr lang="zh-CN" altLang="en-US"/>
            </a:p>
          </p:txBody>
        </p:sp>
        <p:sp>
          <p:nvSpPr>
            <p:cNvPr id="32824" name="Line 37"/>
            <p:cNvSpPr>
              <a:spLocks noChangeShapeType="1"/>
            </p:cNvSpPr>
            <p:nvPr/>
          </p:nvSpPr>
          <p:spPr bwMode="auto">
            <a:xfrm>
              <a:off x="3402" y="1630"/>
              <a:ext cx="0" cy="256"/>
            </a:xfrm>
            <a:prstGeom prst="line">
              <a:avLst/>
            </a:prstGeom>
            <a:noFill/>
            <a:ln w="9525">
              <a:solidFill>
                <a:schemeClr val="tx1"/>
              </a:solidFill>
              <a:round/>
              <a:headEnd/>
              <a:tailEnd/>
            </a:ln>
          </p:spPr>
          <p:txBody>
            <a:bodyPr wrap="none" anchor="ctr"/>
            <a:lstStyle/>
            <a:p>
              <a:endParaRPr lang="zh-CN" altLang="en-US"/>
            </a:p>
          </p:txBody>
        </p:sp>
        <p:sp>
          <p:nvSpPr>
            <p:cNvPr id="32825" name="Line 38"/>
            <p:cNvSpPr>
              <a:spLocks noChangeShapeType="1"/>
            </p:cNvSpPr>
            <p:nvPr/>
          </p:nvSpPr>
          <p:spPr bwMode="auto">
            <a:xfrm>
              <a:off x="3766" y="1630"/>
              <a:ext cx="0" cy="256"/>
            </a:xfrm>
            <a:prstGeom prst="line">
              <a:avLst/>
            </a:prstGeom>
            <a:noFill/>
            <a:ln w="9525">
              <a:solidFill>
                <a:schemeClr val="tx1"/>
              </a:solidFill>
              <a:round/>
              <a:headEnd/>
              <a:tailEnd/>
            </a:ln>
          </p:spPr>
          <p:txBody>
            <a:bodyPr wrap="none" anchor="ctr"/>
            <a:lstStyle/>
            <a:p>
              <a:endParaRPr lang="zh-CN" altLang="en-US"/>
            </a:p>
          </p:txBody>
        </p:sp>
        <p:sp>
          <p:nvSpPr>
            <p:cNvPr id="32826" name="Line 39"/>
            <p:cNvSpPr>
              <a:spLocks noChangeShapeType="1"/>
            </p:cNvSpPr>
            <p:nvPr/>
          </p:nvSpPr>
          <p:spPr bwMode="auto">
            <a:xfrm>
              <a:off x="4130" y="1630"/>
              <a:ext cx="0" cy="256"/>
            </a:xfrm>
            <a:prstGeom prst="line">
              <a:avLst/>
            </a:prstGeom>
            <a:noFill/>
            <a:ln w="9525">
              <a:solidFill>
                <a:schemeClr val="tx1"/>
              </a:solidFill>
              <a:round/>
              <a:headEnd/>
              <a:tailEnd/>
            </a:ln>
          </p:spPr>
          <p:txBody>
            <a:bodyPr wrap="none" anchor="ctr"/>
            <a:lstStyle/>
            <a:p>
              <a:endParaRPr lang="zh-CN" altLang="en-US"/>
            </a:p>
          </p:txBody>
        </p:sp>
        <p:sp>
          <p:nvSpPr>
            <p:cNvPr id="32827" name="Line 40"/>
            <p:cNvSpPr>
              <a:spLocks noChangeShapeType="1"/>
            </p:cNvSpPr>
            <p:nvPr/>
          </p:nvSpPr>
          <p:spPr bwMode="auto">
            <a:xfrm>
              <a:off x="4494" y="1630"/>
              <a:ext cx="0" cy="256"/>
            </a:xfrm>
            <a:prstGeom prst="line">
              <a:avLst/>
            </a:prstGeom>
            <a:noFill/>
            <a:ln w="9525">
              <a:solidFill>
                <a:schemeClr val="tx1"/>
              </a:solidFill>
              <a:round/>
              <a:headEnd/>
              <a:tailEnd/>
            </a:ln>
          </p:spPr>
          <p:txBody>
            <a:bodyPr wrap="none" anchor="ctr"/>
            <a:lstStyle/>
            <a:p>
              <a:endParaRPr lang="zh-CN" altLang="en-US"/>
            </a:p>
          </p:txBody>
        </p:sp>
        <p:grpSp>
          <p:nvGrpSpPr>
            <p:cNvPr id="32828" name="Group 41"/>
            <p:cNvGrpSpPr>
              <a:grpSpLocks/>
            </p:cNvGrpSpPr>
            <p:nvPr/>
          </p:nvGrpSpPr>
          <p:grpSpPr bwMode="auto">
            <a:xfrm>
              <a:off x="3060" y="1875"/>
              <a:ext cx="369" cy="408"/>
              <a:chOff x="975" y="1167"/>
              <a:chExt cx="369" cy="408"/>
            </a:xfrm>
          </p:grpSpPr>
          <p:sp>
            <p:nvSpPr>
              <p:cNvPr id="32835" name="Line 42"/>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36" name="Text Box 43"/>
              <p:cNvSpPr txBox="1">
                <a:spLocks noChangeArrowheads="1"/>
              </p:cNvSpPr>
              <p:nvPr/>
            </p:nvSpPr>
            <p:spPr bwMode="auto">
              <a:xfrm>
                <a:off x="975" y="1291"/>
                <a:ext cx="369" cy="284"/>
              </a:xfrm>
              <a:prstGeom prst="rect">
                <a:avLst/>
              </a:prstGeom>
              <a:noFill/>
              <a:ln w="9525">
                <a:noFill/>
                <a:miter lim="800000"/>
                <a:headEnd/>
                <a:tailEnd/>
              </a:ln>
            </p:spPr>
            <p:txBody>
              <a:bodyPr wrap="none">
                <a:spAutoFit/>
              </a:bodyPr>
              <a:lstStyle/>
              <a:p>
                <a:pPr>
                  <a:buFont typeface="Wingdings" pitchFamily="2" charset="2"/>
                  <a:buNone/>
                </a:pPr>
                <a:r>
                  <a:rPr lang="en-US" altLang="zh-CN" sz="2200" b="1"/>
                  <a:t>low</a:t>
                </a:r>
              </a:p>
            </p:txBody>
          </p:sp>
        </p:grpSp>
        <p:grpSp>
          <p:nvGrpSpPr>
            <p:cNvPr id="32829" name="Group 44"/>
            <p:cNvGrpSpPr>
              <a:grpSpLocks/>
            </p:cNvGrpSpPr>
            <p:nvPr/>
          </p:nvGrpSpPr>
          <p:grpSpPr bwMode="auto">
            <a:xfrm>
              <a:off x="4533" y="1882"/>
              <a:ext cx="436" cy="408"/>
              <a:chOff x="975" y="1167"/>
              <a:chExt cx="436" cy="408"/>
            </a:xfrm>
          </p:grpSpPr>
          <p:sp>
            <p:nvSpPr>
              <p:cNvPr id="32833" name="Line 45"/>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34" name="Text Box 46"/>
              <p:cNvSpPr txBox="1">
                <a:spLocks noChangeArrowheads="1"/>
              </p:cNvSpPr>
              <p:nvPr/>
            </p:nvSpPr>
            <p:spPr bwMode="auto">
              <a:xfrm>
                <a:off x="975" y="1291"/>
                <a:ext cx="436" cy="284"/>
              </a:xfrm>
              <a:prstGeom prst="rect">
                <a:avLst/>
              </a:prstGeom>
              <a:noFill/>
              <a:ln w="9525">
                <a:noFill/>
                <a:miter lim="800000"/>
                <a:headEnd/>
                <a:tailEnd/>
              </a:ln>
            </p:spPr>
            <p:txBody>
              <a:bodyPr wrap="none">
                <a:spAutoFit/>
              </a:bodyPr>
              <a:lstStyle/>
              <a:p>
                <a:pPr>
                  <a:buFont typeface="Wingdings" pitchFamily="2" charset="2"/>
                  <a:buNone/>
                </a:pPr>
                <a:r>
                  <a:rPr lang="en-US" altLang="zh-CN" sz="2200" b="1"/>
                  <a:t>high</a:t>
                </a:r>
              </a:p>
            </p:txBody>
          </p:sp>
        </p:grpSp>
        <p:grpSp>
          <p:nvGrpSpPr>
            <p:cNvPr id="32830" name="Group 47"/>
            <p:cNvGrpSpPr>
              <a:grpSpLocks/>
            </p:cNvGrpSpPr>
            <p:nvPr/>
          </p:nvGrpSpPr>
          <p:grpSpPr bwMode="auto">
            <a:xfrm>
              <a:off x="3835" y="1882"/>
              <a:ext cx="398" cy="408"/>
              <a:chOff x="975" y="1167"/>
              <a:chExt cx="398" cy="408"/>
            </a:xfrm>
          </p:grpSpPr>
          <p:sp>
            <p:nvSpPr>
              <p:cNvPr id="32831" name="Line 48"/>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32" name="Text Box 49"/>
              <p:cNvSpPr txBox="1">
                <a:spLocks noChangeArrowheads="1"/>
              </p:cNvSpPr>
              <p:nvPr/>
            </p:nvSpPr>
            <p:spPr bwMode="auto">
              <a:xfrm>
                <a:off x="975" y="1291"/>
                <a:ext cx="398" cy="284"/>
              </a:xfrm>
              <a:prstGeom prst="rect">
                <a:avLst/>
              </a:prstGeom>
              <a:noFill/>
              <a:ln w="9525">
                <a:noFill/>
                <a:miter lim="800000"/>
                <a:headEnd/>
                <a:tailEnd/>
              </a:ln>
            </p:spPr>
            <p:txBody>
              <a:bodyPr wrap="none">
                <a:spAutoFit/>
              </a:bodyPr>
              <a:lstStyle/>
              <a:p>
                <a:pPr>
                  <a:buFont typeface="Wingdings" pitchFamily="2" charset="2"/>
                  <a:buNone/>
                </a:pPr>
                <a:r>
                  <a:rPr lang="en-US" altLang="zh-CN" sz="2200" b="1"/>
                  <a:t>mid</a:t>
                </a:r>
              </a:p>
            </p:txBody>
          </p:sp>
        </p:grpSp>
      </p:grpSp>
      <p:grpSp>
        <p:nvGrpSpPr>
          <p:cNvPr id="11" name="Group 50"/>
          <p:cNvGrpSpPr>
            <a:grpSpLocks/>
          </p:cNvGrpSpPr>
          <p:nvPr/>
        </p:nvGrpSpPr>
        <p:grpSpPr bwMode="auto">
          <a:xfrm>
            <a:off x="1547813" y="5165725"/>
            <a:ext cx="6624637" cy="1719263"/>
            <a:chOff x="1040" y="2768"/>
            <a:chExt cx="4032" cy="1083"/>
          </a:xfrm>
        </p:grpSpPr>
        <p:sp>
          <p:nvSpPr>
            <p:cNvPr id="32796" name="Text Box 51"/>
            <p:cNvSpPr txBox="1">
              <a:spLocks noChangeArrowheads="1"/>
            </p:cNvSpPr>
            <p:nvPr/>
          </p:nvSpPr>
          <p:spPr bwMode="auto">
            <a:xfrm>
              <a:off x="1040" y="2768"/>
              <a:ext cx="4032" cy="293"/>
            </a:xfrm>
            <a:prstGeom prst="rect">
              <a:avLst/>
            </a:prstGeom>
            <a:noFill/>
            <a:ln w="9525">
              <a:noFill/>
              <a:miter lim="800000"/>
              <a:headEnd/>
              <a:tailEnd/>
            </a:ln>
          </p:spPr>
          <p:txBody>
            <a:bodyPr>
              <a:spAutoFit/>
            </a:bodyPr>
            <a:lstStyle/>
            <a:p>
              <a:pPr>
                <a:buFont typeface="Wingdings" pitchFamily="2" charset="2"/>
                <a:buNone/>
              </a:pPr>
              <a:r>
                <a:rPr lang="en-US" altLang="zh-CN" sz="2200" b="1"/>
                <a:t> 1     2       3      4       5       6      7       8      9     10     11</a:t>
              </a:r>
            </a:p>
          </p:txBody>
        </p:sp>
        <p:sp>
          <p:nvSpPr>
            <p:cNvPr id="32797" name="Rectangle 52"/>
            <p:cNvSpPr>
              <a:spLocks noChangeArrowheads="1"/>
            </p:cNvSpPr>
            <p:nvPr/>
          </p:nvSpPr>
          <p:spPr bwMode="auto">
            <a:xfrm>
              <a:off x="1058" y="3005"/>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5     13    19     21     37    56    64     75     80    88    92</a:t>
              </a:r>
            </a:p>
          </p:txBody>
        </p:sp>
        <p:sp>
          <p:nvSpPr>
            <p:cNvPr id="32798" name="Line 53"/>
            <p:cNvSpPr>
              <a:spLocks noChangeShapeType="1"/>
            </p:cNvSpPr>
            <p:nvPr/>
          </p:nvSpPr>
          <p:spPr bwMode="auto">
            <a:xfrm>
              <a:off x="1325" y="3004"/>
              <a:ext cx="0" cy="256"/>
            </a:xfrm>
            <a:prstGeom prst="line">
              <a:avLst/>
            </a:prstGeom>
            <a:noFill/>
            <a:ln w="9525">
              <a:solidFill>
                <a:schemeClr val="tx1"/>
              </a:solidFill>
              <a:round/>
              <a:headEnd/>
              <a:tailEnd/>
            </a:ln>
          </p:spPr>
          <p:txBody>
            <a:bodyPr wrap="none" anchor="ctr"/>
            <a:lstStyle/>
            <a:p>
              <a:endParaRPr lang="zh-CN" altLang="en-US"/>
            </a:p>
          </p:txBody>
        </p:sp>
        <p:sp>
          <p:nvSpPr>
            <p:cNvPr id="32799" name="Line 54"/>
            <p:cNvSpPr>
              <a:spLocks noChangeShapeType="1"/>
            </p:cNvSpPr>
            <p:nvPr/>
          </p:nvSpPr>
          <p:spPr bwMode="auto">
            <a:xfrm>
              <a:off x="1689" y="3004"/>
              <a:ext cx="0" cy="256"/>
            </a:xfrm>
            <a:prstGeom prst="line">
              <a:avLst/>
            </a:prstGeom>
            <a:noFill/>
            <a:ln w="9525">
              <a:solidFill>
                <a:schemeClr val="tx1"/>
              </a:solidFill>
              <a:round/>
              <a:headEnd/>
              <a:tailEnd/>
            </a:ln>
          </p:spPr>
          <p:txBody>
            <a:bodyPr wrap="none" anchor="ctr"/>
            <a:lstStyle/>
            <a:p>
              <a:endParaRPr lang="zh-CN" altLang="en-US"/>
            </a:p>
          </p:txBody>
        </p:sp>
        <p:sp>
          <p:nvSpPr>
            <p:cNvPr id="32800" name="Line 55"/>
            <p:cNvSpPr>
              <a:spLocks noChangeShapeType="1"/>
            </p:cNvSpPr>
            <p:nvPr/>
          </p:nvSpPr>
          <p:spPr bwMode="auto">
            <a:xfrm>
              <a:off x="2053" y="3004"/>
              <a:ext cx="0" cy="256"/>
            </a:xfrm>
            <a:prstGeom prst="line">
              <a:avLst/>
            </a:prstGeom>
            <a:noFill/>
            <a:ln w="9525">
              <a:solidFill>
                <a:schemeClr val="tx1"/>
              </a:solidFill>
              <a:round/>
              <a:headEnd/>
              <a:tailEnd/>
            </a:ln>
          </p:spPr>
          <p:txBody>
            <a:bodyPr wrap="none" anchor="ctr"/>
            <a:lstStyle/>
            <a:p>
              <a:endParaRPr lang="zh-CN" altLang="en-US"/>
            </a:p>
          </p:txBody>
        </p:sp>
        <p:sp>
          <p:nvSpPr>
            <p:cNvPr id="32801" name="Line 56"/>
            <p:cNvSpPr>
              <a:spLocks noChangeShapeType="1"/>
            </p:cNvSpPr>
            <p:nvPr/>
          </p:nvSpPr>
          <p:spPr bwMode="auto">
            <a:xfrm>
              <a:off x="2417" y="3004"/>
              <a:ext cx="0" cy="256"/>
            </a:xfrm>
            <a:prstGeom prst="line">
              <a:avLst/>
            </a:prstGeom>
            <a:noFill/>
            <a:ln w="9525">
              <a:solidFill>
                <a:schemeClr val="tx1"/>
              </a:solidFill>
              <a:round/>
              <a:headEnd/>
              <a:tailEnd/>
            </a:ln>
          </p:spPr>
          <p:txBody>
            <a:bodyPr wrap="none" anchor="ctr"/>
            <a:lstStyle/>
            <a:p>
              <a:endParaRPr lang="zh-CN" altLang="en-US"/>
            </a:p>
          </p:txBody>
        </p:sp>
        <p:sp>
          <p:nvSpPr>
            <p:cNvPr id="32802" name="Line 57"/>
            <p:cNvSpPr>
              <a:spLocks noChangeShapeType="1"/>
            </p:cNvSpPr>
            <p:nvPr/>
          </p:nvSpPr>
          <p:spPr bwMode="auto">
            <a:xfrm>
              <a:off x="2781" y="3004"/>
              <a:ext cx="0" cy="256"/>
            </a:xfrm>
            <a:prstGeom prst="line">
              <a:avLst/>
            </a:prstGeom>
            <a:noFill/>
            <a:ln w="9525">
              <a:solidFill>
                <a:schemeClr val="tx1"/>
              </a:solidFill>
              <a:round/>
              <a:headEnd/>
              <a:tailEnd/>
            </a:ln>
          </p:spPr>
          <p:txBody>
            <a:bodyPr wrap="none" anchor="ctr"/>
            <a:lstStyle/>
            <a:p>
              <a:endParaRPr lang="zh-CN" altLang="en-US"/>
            </a:p>
          </p:txBody>
        </p:sp>
        <p:sp>
          <p:nvSpPr>
            <p:cNvPr id="32803" name="Line 58"/>
            <p:cNvSpPr>
              <a:spLocks noChangeShapeType="1"/>
            </p:cNvSpPr>
            <p:nvPr/>
          </p:nvSpPr>
          <p:spPr bwMode="auto">
            <a:xfrm>
              <a:off x="3145" y="3004"/>
              <a:ext cx="0" cy="256"/>
            </a:xfrm>
            <a:prstGeom prst="line">
              <a:avLst/>
            </a:prstGeom>
            <a:noFill/>
            <a:ln w="9525">
              <a:solidFill>
                <a:schemeClr val="tx1"/>
              </a:solidFill>
              <a:round/>
              <a:headEnd/>
              <a:tailEnd/>
            </a:ln>
          </p:spPr>
          <p:txBody>
            <a:bodyPr wrap="none" anchor="ctr"/>
            <a:lstStyle/>
            <a:p>
              <a:endParaRPr lang="zh-CN" altLang="en-US"/>
            </a:p>
          </p:txBody>
        </p:sp>
        <p:sp>
          <p:nvSpPr>
            <p:cNvPr id="32804" name="Line 59"/>
            <p:cNvSpPr>
              <a:spLocks noChangeShapeType="1"/>
            </p:cNvSpPr>
            <p:nvPr/>
          </p:nvSpPr>
          <p:spPr bwMode="auto">
            <a:xfrm>
              <a:off x="3509" y="3004"/>
              <a:ext cx="0" cy="256"/>
            </a:xfrm>
            <a:prstGeom prst="line">
              <a:avLst/>
            </a:prstGeom>
            <a:noFill/>
            <a:ln w="9525">
              <a:solidFill>
                <a:schemeClr val="tx1"/>
              </a:solidFill>
              <a:round/>
              <a:headEnd/>
              <a:tailEnd/>
            </a:ln>
          </p:spPr>
          <p:txBody>
            <a:bodyPr wrap="none" anchor="ctr"/>
            <a:lstStyle/>
            <a:p>
              <a:endParaRPr lang="zh-CN" altLang="en-US"/>
            </a:p>
          </p:txBody>
        </p:sp>
        <p:sp>
          <p:nvSpPr>
            <p:cNvPr id="32805" name="Line 60"/>
            <p:cNvSpPr>
              <a:spLocks noChangeShapeType="1"/>
            </p:cNvSpPr>
            <p:nvPr/>
          </p:nvSpPr>
          <p:spPr bwMode="auto">
            <a:xfrm>
              <a:off x="3873" y="3004"/>
              <a:ext cx="0" cy="256"/>
            </a:xfrm>
            <a:prstGeom prst="line">
              <a:avLst/>
            </a:prstGeom>
            <a:noFill/>
            <a:ln w="9525">
              <a:solidFill>
                <a:schemeClr val="tx1"/>
              </a:solidFill>
              <a:round/>
              <a:headEnd/>
              <a:tailEnd/>
            </a:ln>
          </p:spPr>
          <p:txBody>
            <a:bodyPr wrap="none" anchor="ctr"/>
            <a:lstStyle/>
            <a:p>
              <a:endParaRPr lang="zh-CN" altLang="en-US"/>
            </a:p>
          </p:txBody>
        </p:sp>
        <p:sp>
          <p:nvSpPr>
            <p:cNvPr id="32806" name="Line 61"/>
            <p:cNvSpPr>
              <a:spLocks noChangeShapeType="1"/>
            </p:cNvSpPr>
            <p:nvPr/>
          </p:nvSpPr>
          <p:spPr bwMode="auto">
            <a:xfrm>
              <a:off x="4237" y="3004"/>
              <a:ext cx="0" cy="256"/>
            </a:xfrm>
            <a:prstGeom prst="line">
              <a:avLst/>
            </a:prstGeom>
            <a:noFill/>
            <a:ln w="9525">
              <a:solidFill>
                <a:schemeClr val="tx1"/>
              </a:solidFill>
              <a:round/>
              <a:headEnd/>
              <a:tailEnd/>
            </a:ln>
          </p:spPr>
          <p:txBody>
            <a:bodyPr wrap="none" anchor="ctr"/>
            <a:lstStyle/>
            <a:p>
              <a:endParaRPr lang="zh-CN" altLang="en-US"/>
            </a:p>
          </p:txBody>
        </p:sp>
        <p:sp>
          <p:nvSpPr>
            <p:cNvPr id="32807" name="Line 62"/>
            <p:cNvSpPr>
              <a:spLocks noChangeShapeType="1"/>
            </p:cNvSpPr>
            <p:nvPr/>
          </p:nvSpPr>
          <p:spPr bwMode="auto">
            <a:xfrm>
              <a:off x="4601" y="3004"/>
              <a:ext cx="0" cy="256"/>
            </a:xfrm>
            <a:prstGeom prst="line">
              <a:avLst/>
            </a:prstGeom>
            <a:noFill/>
            <a:ln w="9525">
              <a:solidFill>
                <a:schemeClr val="tx1"/>
              </a:solidFill>
              <a:round/>
              <a:headEnd/>
              <a:tailEnd/>
            </a:ln>
          </p:spPr>
          <p:txBody>
            <a:bodyPr wrap="none" anchor="ctr"/>
            <a:lstStyle/>
            <a:p>
              <a:endParaRPr lang="zh-CN" altLang="en-US"/>
            </a:p>
          </p:txBody>
        </p:sp>
        <p:grpSp>
          <p:nvGrpSpPr>
            <p:cNvPr id="32808" name="Group 63"/>
            <p:cNvGrpSpPr>
              <a:grpSpLocks/>
            </p:cNvGrpSpPr>
            <p:nvPr/>
          </p:nvGrpSpPr>
          <p:grpSpPr bwMode="auto">
            <a:xfrm>
              <a:off x="3400" y="3249"/>
              <a:ext cx="370" cy="417"/>
              <a:chOff x="975" y="1167"/>
              <a:chExt cx="370" cy="417"/>
            </a:xfrm>
          </p:grpSpPr>
          <p:sp>
            <p:nvSpPr>
              <p:cNvPr id="32814" name="Line 64"/>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15" name="Text Box 65"/>
              <p:cNvSpPr txBox="1">
                <a:spLocks noChangeArrowheads="1"/>
              </p:cNvSpPr>
              <p:nvPr/>
            </p:nvSpPr>
            <p:spPr bwMode="auto">
              <a:xfrm>
                <a:off x="975" y="1291"/>
                <a:ext cx="370"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low</a:t>
                </a:r>
              </a:p>
            </p:txBody>
          </p:sp>
        </p:grpSp>
        <p:grpSp>
          <p:nvGrpSpPr>
            <p:cNvPr id="32809" name="Group 66"/>
            <p:cNvGrpSpPr>
              <a:grpSpLocks/>
            </p:cNvGrpSpPr>
            <p:nvPr/>
          </p:nvGrpSpPr>
          <p:grpSpPr bwMode="auto">
            <a:xfrm>
              <a:off x="3673" y="3256"/>
              <a:ext cx="437" cy="417"/>
              <a:chOff x="975" y="1167"/>
              <a:chExt cx="437" cy="417"/>
            </a:xfrm>
          </p:grpSpPr>
          <p:sp>
            <p:nvSpPr>
              <p:cNvPr id="32812" name="Line 67"/>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13" name="Text Box 68"/>
              <p:cNvSpPr txBox="1">
                <a:spLocks noChangeArrowheads="1"/>
              </p:cNvSpPr>
              <p:nvPr/>
            </p:nvSpPr>
            <p:spPr bwMode="auto">
              <a:xfrm>
                <a:off x="975" y="1291"/>
                <a:ext cx="437"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high</a:t>
                </a:r>
              </a:p>
            </p:txBody>
          </p:sp>
        </p:grpSp>
        <p:sp>
          <p:nvSpPr>
            <p:cNvPr id="32810" name="Line 69"/>
            <p:cNvSpPr>
              <a:spLocks noChangeShapeType="1"/>
            </p:cNvSpPr>
            <p:nvPr/>
          </p:nvSpPr>
          <p:spPr bwMode="auto">
            <a:xfrm flipV="1">
              <a:off x="3688" y="3258"/>
              <a:ext cx="1" cy="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811" name="Text Box 70"/>
            <p:cNvSpPr txBox="1">
              <a:spLocks noChangeArrowheads="1"/>
            </p:cNvSpPr>
            <p:nvPr/>
          </p:nvSpPr>
          <p:spPr bwMode="auto">
            <a:xfrm>
              <a:off x="3509" y="3558"/>
              <a:ext cx="399" cy="293"/>
            </a:xfrm>
            <a:prstGeom prst="rect">
              <a:avLst/>
            </a:prstGeom>
            <a:noFill/>
            <a:ln w="9525">
              <a:noFill/>
              <a:miter lim="800000"/>
              <a:headEnd/>
              <a:tailEnd/>
            </a:ln>
          </p:spPr>
          <p:txBody>
            <a:bodyPr wrap="none">
              <a:spAutoFit/>
            </a:bodyPr>
            <a:lstStyle/>
            <a:p>
              <a:pPr>
                <a:buFont typeface="Wingdings" pitchFamily="2" charset="2"/>
                <a:buNone/>
              </a:pPr>
              <a:r>
                <a:rPr lang="en-US" altLang="zh-CN" sz="2200" b="1"/>
                <a:t>mid</a:t>
              </a:r>
            </a:p>
          </p:txBody>
        </p:sp>
      </p:grpSp>
      <p:grpSp>
        <p:nvGrpSpPr>
          <p:cNvPr id="14" name="Group 71"/>
          <p:cNvGrpSpPr>
            <a:grpSpLocks/>
          </p:cNvGrpSpPr>
          <p:nvPr/>
        </p:nvGrpSpPr>
        <p:grpSpPr bwMode="auto">
          <a:xfrm>
            <a:off x="1555750" y="3709988"/>
            <a:ext cx="6446838" cy="1501775"/>
            <a:chOff x="974" y="2390"/>
            <a:chExt cx="3925" cy="887"/>
          </a:xfrm>
        </p:grpSpPr>
        <p:sp>
          <p:nvSpPr>
            <p:cNvPr id="32775" name="Text Box 72"/>
            <p:cNvSpPr txBox="1">
              <a:spLocks noChangeArrowheads="1"/>
            </p:cNvSpPr>
            <p:nvPr/>
          </p:nvSpPr>
          <p:spPr bwMode="auto">
            <a:xfrm>
              <a:off x="974" y="2390"/>
              <a:ext cx="3925" cy="275"/>
            </a:xfrm>
            <a:prstGeom prst="rect">
              <a:avLst/>
            </a:prstGeom>
            <a:noFill/>
            <a:ln w="9525">
              <a:noFill/>
              <a:miter lim="800000"/>
              <a:headEnd/>
              <a:tailEnd/>
            </a:ln>
          </p:spPr>
          <p:txBody>
            <a:bodyPr wrap="none">
              <a:spAutoFit/>
            </a:bodyPr>
            <a:lstStyle/>
            <a:p>
              <a:pPr>
                <a:buFont typeface="Wingdings" pitchFamily="2" charset="2"/>
                <a:buNone/>
              </a:pPr>
              <a:r>
                <a:rPr lang="en-US" altLang="zh-CN" sz="2200" b="1"/>
                <a:t>  1     2      3      4       5       6      7       8       9      10    11</a:t>
              </a:r>
            </a:p>
          </p:txBody>
        </p:sp>
        <p:sp>
          <p:nvSpPr>
            <p:cNvPr id="32776" name="Rectangle 73"/>
            <p:cNvSpPr>
              <a:spLocks noChangeArrowheads="1"/>
            </p:cNvSpPr>
            <p:nvPr/>
          </p:nvSpPr>
          <p:spPr bwMode="auto">
            <a:xfrm>
              <a:off x="992" y="2627"/>
              <a:ext cx="3879" cy="255"/>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pPr>
              <a:r>
                <a:rPr lang="en-US" altLang="zh-CN" sz="2200" b="1"/>
                <a:t> 5    13    19     21    37     56    64     75     80     88    92</a:t>
              </a:r>
            </a:p>
          </p:txBody>
        </p:sp>
        <p:sp>
          <p:nvSpPr>
            <p:cNvPr id="32777" name="Line 74"/>
            <p:cNvSpPr>
              <a:spLocks noChangeShapeType="1"/>
            </p:cNvSpPr>
            <p:nvPr/>
          </p:nvSpPr>
          <p:spPr bwMode="auto">
            <a:xfrm>
              <a:off x="1259" y="2626"/>
              <a:ext cx="0" cy="256"/>
            </a:xfrm>
            <a:prstGeom prst="line">
              <a:avLst/>
            </a:prstGeom>
            <a:noFill/>
            <a:ln w="9525">
              <a:solidFill>
                <a:schemeClr val="tx1"/>
              </a:solidFill>
              <a:round/>
              <a:headEnd/>
              <a:tailEnd/>
            </a:ln>
          </p:spPr>
          <p:txBody>
            <a:bodyPr wrap="none" anchor="ctr"/>
            <a:lstStyle/>
            <a:p>
              <a:endParaRPr lang="zh-CN" altLang="en-US"/>
            </a:p>
          </p:txBody>
        </p:sp>
        <p:sp>
          <p:nvSpPr>
            <p:cNvPr id="32778" name="Line 75"/>
            <p:cNvSpPr>
              <a:spLocks noChangeShapeType="1"/>
            </p:cNvSpPr>
            <p:nvPr/>
          </p:nvSpPr>
          <p:spPr bwMode="auto">
            <a:xfrm>
              <a:off x="1623" y="2626"/>
              <a:ext cx="0" cy="256"/>
            </a:xfrm>
            <a:prstGeom prst="line">
              <a:avLst/>
            </a:prstGeom>
            <a:noFill/>
            <a:ln w="9525">
              <a:solidFill>
                <a:schemeClr val="tx1"/>
              </a:solidFill>
              <a:round/>
              <a:headEnd/>
              <a:tailEnd/>
            </a:ln>
          </p:spPr>
          <p:txBody>
            <a:bodyPr wrap="none" anchor="ctr"/>
            <a:lstStyle/>
            <a:p>
              <a:endParaRPr lang="zh-CN" altLang="en-US"/>
            </a:p>
          </p:txBody>
        </p:sp>
        <p:sp>
          <p:nvSpPr>
            <p:cNvPr id="32779" name="Line 76"/>
            <p:cNvSpPr>
              <a:spLocks noChangeShapeType="1"/>
            </p:cNvSpPr>
            <p:nvPr/>
          </p:nvSpPr>
          <p:spPr bwMode="auto">
            <a:xfrm>
              <a:off x="1987" y="2626"/>
              <a:ext cx="0" cy="256"/>
            </a:xfrm>
            <a:prstGeom prst="line">
              <a:avLst/>
            </a:prstGeom>
            <a:noFill/>
            <a:ln w="9525">
              <a:solidFill>
                <a:schemeClr val="tx1"/>
              </a:solidFill>
              <a:round/>
              <a:headEnd/>
              <a:tailEnd/>
            </a:ln>
          </p:spPr>
          <p:txBody>
            <a:bodyPr wrap="none" anchor="ctr"/>
            <a:lstStyle/>
            <a:p>
              <a:endParaRPr lang="zh-CN" altLang="en-US"/>
            </a:p>
          </p:txBody>
        </p:sp>
        <p:sp>
          <p:nvSpPr>
            <p:cNvPr id="32780" name="Line 77"/>
            <p:cNvSpPr>
              <a:spLocks noChangeShapeType="1"/>
            </p:cNvSpPr>
            <p:nvPr/>
          </p:nvSpPr>
          <p:spPr bwMode="auto">
            <a:xfrm>
              <a:off x="2351" y="2626"/>
              <a:ext cx="0" cy="256"/>
            </a:xfrm>
            <a:prstGeom prst="line">
              <a:avLst/>
            </a:prstGeom>
            <a:noFill/>
            <a:ln w="9525">
              <a:solidFill>
                <a:schemeClr val="tx1"/>
              </a:solidFill>
              <a:round/>
              <a:headEnd/>
              <a:tailEnd/>
            </a:ln>
          </p:spPr>
          <p:txBody>
            <a:bodyPr wrap="none" anchor="ctr"/>
            <a:lstStyle/>
            <a:p>
              <a:endParaRPr lang="zh-CN" altLang="en-US"/>
            </a:p>
          </p:txBody>
        </p:sp>
        <p:sp>
          <p:nvSpPr>
            <p:cNvPr id="32781" name="Line 78"/>
            <p:cNvSpPr>
              <a:spLocks noChangeShapeType="1"/>
            </p:cNvSpPr>
            <p:nvPr/>
          </p:nvSpPr>
          <p:spPr bwMode="auto">
            <a:xfrm>
              <a:off x="2715" y="2626"/>
              <a:ext cx="0" cy="256"/>
            </a:xfrm>
            <a:prstGeom prst="line">
              <a:avLst/>
            </a:prstGeom>
            <a:noFill/>
            <a:ln w="9525">
              <a:solidFill>
                <a:schemeClr val="tx1"/>
              </a:solidFill>
              <a:round/>
              <a:headEnd/>
              <a:tailEnd/>
            </a:ln>
          </p:spPr>
          <p:txBody>
            <a:bodyPr wrap="none" anchor="ctr"/>
            <a:lstStyle/>
            <a:p>
              <a:endParaRPr lang="zh-CN" altLang="en-US"/>
            </a:p>
          </p:txBody>
        </p:sp>
        <p:sp>
          <p:nvSpPr>
            <p:cNvPr id="32782" name="Line 79"/>
            <p:cNvSpPr>
              <a:spLocks noChangeShapeType="1"/>
            </p:cNvSpPr>
            <p:nvPr/>
          </p:nvSpPr>
          <p:spPr bwMode="auto">
            <a:xfrm>
              <a:off x="3079" y="2626"/>
              <a:ext cx="0" cy="256"/>
            </a:xfrm>
            <a:prstGeom prst="line">
              <a:avLst/>
            </a:prstGeom>
            <a:noFill/>
            <a:ln w="9525">
              <a:solidFill>
                <a:schemeClr val="tx1"/>
              </a:solidFill>
              <a:round/>
              <a:headEnd/>
              <a:tailEnd/>
            </a:ln>
          </p:spPr>
          <p:txBody>
            <a:bodyPr wrap="none" anchor="ctr"/>
            <a:lstStyle/>
            <a:p>
              <a:endParaRPr lang="zh-CN" altLang="en-US"/>
            </a:p>
          </p:txBody>
        </p:sp>
        <p:sp>
          <p:nvSpPr>
            <p:cNvPr id="32783" name="Line 80"/>
            <p:cNvSpPr>
              <a:spLocks noChangeShapeType="1"/>
            </p:cNvSpPr>
            <p:nvPr/>
          </p:nvSpPr>
          <p:spPr bwMode="auto">
            <a:xfrm>
              <a:off x="3443" y="2626"/>
              <a:ext cx="0" cy="256"/>
            </a:xfrm>
            <a:prstGeom prst="line">
              <a:avLst/>
            </a:prstGeom>
            <a:noFill/>
            <a:ln w="9525">
              <a:solidFill>
                <a:schemeClr val="tx1"/>
              </a:solidFill>
              <a:round/>
              <a:headEnd/>
              <a:tailEnd/>
            </a:ln>
          </p:spPr>
          <p:txBody>
            <a:bodyPr wrap="none" anchor="ctr"/>
            <a:lstStyle/>
            <a:p>
              <a:endParaRPr lang="zh-CN" altLang="en-US"/>
            </a:p>
          </p:txBody>
        </p:sp>
        <p:sp>
          <p:nvSpPr>
            <p:cNvPr id="32784" name="Line 81"/>
            <p:cNvSpPr>
              <a:spLocks noChangeShapeType="1"/>
            </p:cNvSpPr>
            <p:nvPr/>
          </p:nvSpPr>
          <p:spPr bwMode="auto">
            <a:xfrm>
              <a:off x="3807" y="2626"/>
              <a:ext cx="0" cy="256"/>
            </a:xfrm>
            <a:prstGeom prst="line">
              <a:avLst/>
            </a:prstGeom>
            <a:noFill/>
            <a:ln w="9525">
              <a:solidFill>
                <a:schemeClr val="tx1"/>
              </a:solidFill>
              <a:round/>
              <a:headEnd/>
              <a:tailEnd/>
            </a:ln>
          </p:spPr>
          <p:txBody>
            <a:bodyPr wrap="none" anchor="ctr"/>
            <a:lstStyle/>
            <a:p>
              <a:endParaRPr lang="zh-CN" altLang="en-US"/>
            </a:p>
          </p:txBody>
        </p:sp>
        <p:sp>
          <p:nvSpPr>
            <p:cNvPr id="32785" name="Line 82"/>
            <p:cNvSpPr>
              <a:spLocks noChangeShapeType="1"/>
            </p:cNvSpPr>
            <p:nvPr/>
          </p:nvSpPr>
          <p:spPr bwMode="auto">
            <a:xfrm>
              <a:off x="4171" y="2626"/>
              <a:ext cx="0" cy="256"/>
            </a:xfrm>
            <a:prstGeom prst="line">
              <a:avLst/>
            </a:prstGeom>
            <a:noFill/>
            <a:ln w="9525">
              <a:solidFill>
                <a:schemeClr val="tx1"/>
              </a:solidFill>
              <a:round/>
              <a:headEnd/>
              <a:tailEnd/>
            </a:ln>
          </p:spPr>
          <p:txBody>
            <a:bodyPr wrap="none" anchor="ctr"/>
            <a:lstStyle/>
            <a:p>
              <a:endParaRPr lang="zh-CN" altLang="en-US"/>
            </a:p>
          </p:txBody>
        </p:sp>
        <p:sp>
          <p:nvSpPr>
            <p:cNvPr id="32786" name="Line 83"/>
            <p:cNvSpPr>
              <a:spLocks noChangeShapeType="1"/>
            </p:cNvSpPr>
            <p:nvPr/>
          </p:nvSpPr>
          <p:spPr bwMode="auto">
            <a:xfrm>
              <a:off x="4535" y="2626"/>
              <a:ext cx="0" cy="256"/>
            </a:xfrm>
            <a:prstGeom prst="line">
              <a:avLst/>
            </a:prstGeom>
            <a:noFill/>
            <a:ln w="9525">
              <a:solidFill>
                <a:schemeClr val="tx1"/>
              </a:solidFill>
              <a:round/>
              <a:headEnd/>
              <a:tailEnd/>
            </a:ln>
          </p:spPr>
          <p:txBody>
            <a:bodyPr wrap="none" anchor="ctr"/>
            <a:lstStyle/>
            <a:p>
              <a:endParaRPr lang="zh-CN" altLang="en-US"/>
            </a:p>
          </p:txBody>
        </p:sp>
        <p:grpSp>
          <p:nvGrpSpPr>
            <p:cNvPr id="32787" name="Group 84"/>
            <p:cNvGrpSpPr>
              <a:grpSpLocks/>
            </p:cNvGrpSpPr>
            <p:nvPr/>
          </p:nvGrpSpPr>
          <p:grpSpPr bwMode="auto">
            <a:xfrm>
              <a:off x="3001" y="2871"/>
              <a:ext cx="370" cy="388"/>
              <a:chOff x="975" y="1178"/>
              <a:chExt cx="370" cy="388"/>
            </a:xfrm>
          </p:grpSpPr>
          <p:sp>
            <p:nvSpPr>
              <p:cNvPr id="32794" name="Line 85"/>
              <p:cNvSpPr>
                <a:spLocks noChangeShapeType="1"/>
              </p:cNvSpPr>
              <p:nvPr/>
            </p:nvSpPr>
            <p:spPr bwMode="auto">
              <a:xfrm flipV="1">
                <a:off x="1122" y="1178"/>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95" name="Text Box 86"/>
              <p:cNvSpPr txBox="1">
                <a:spLocks noChangeArrowheads="1"/>
              </p:cNvSpPr>
              <p:nvPr/>
            </p:nvSpPr>
            <p:spPr bwMode="auto">
              <a:xfrm>
                <a:off x="975" y="1291"/>
                <a:ext cx="370" cy="275"/>
              </a:xfrm>
              <a:prstGeom prst="rect">
                <a:avLst/>
              </a:prstGeom>
              <a:noFill/>
              <a:ln w="9525">
                <a:noFill/>
                <a:miter lim="800000"/>
                <a:headEnd/>
                <a:tailEnd/>
              </a:ln>
            </p:spPr>
            <p:txBody>
              <a:bodyPr wrap="none">
                <a:spAutoFit/>
              </a:bodyPr>
              <a:lstStyle/>
              <a:p>
                <a:pPr>
                  <a:buFont typeface="Wingdings" pitchFamily="2" charset="2"/>
                  <a:buNone/>
                </a:pPr>
                <a:r>
                  <a:rPr lang="en-US" altLang="zh-CN" sz="2200" b="1"/>
                  <a:t>low</a:t>
                </a:r>
              </a:p>
            </p:txBody>
          </p:sp>
        </p:grpSp>
        <p:grpSp>
          <p:nvGrpSpPr>
            <p:cNvPr id="32788" name="Group 87"/>
            <p:cNvGrpSpPr>
              <a:grpSpLocks/>
            </p:cNvGrpSpPr>
            <p:nvPr/>
          </p:nvGrpSpPr>
          <p:grpSpPr bwMode="auto">
            <a:xfrm>
              <a:off x="3607" y="2878"/>
              <a:ext cx="437" cy="399"/>
              <a:chOff x="975" y="1167"/>
              <a:chExt cx="437" cy="399"/>
            </a:xfrm>
          </p:grpSpPr>
          <p:sp>
            <p:nvSpPr>
              <p:cNvPr id="32792" name="Line 88"/>
              <p:cNvSpPr>
                <a:spLocks noChangeShapeType="1"/>
              </p:cNvSpPr>
              <p:nvPr/>
            </p:nvSpPr>
            <p:spPr bwMode="auto">
              <a:xfrm flipV="1">
                <a:off x="1122" y="1167"/>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93" name="Text Box 89"/>
              <p:cNvSpPr txBox="1">
                <a:spLocks noChangeArrowheads="1"/>
              </p:cNvSpPr>
              <p:nvPr/>
            </p:nvSpPr>
            <p:spPr bwMode="auto">
              <a:xfrm>
                <a:off x="975" y="1291"/>
                <a:ext cx="437" cy="275"/>
              </a:xfrm>
              <a:prstGeom prst="rect">
                <a:avLst/>
              </a:prstGeom>
              <a:noFill/>
              <a:ln w="9525">
                <a:noFill/>
                <a:miter lim="800000"/>
                <a:headEnd/>
                <a:tailEnd/>
              </a:ln>
            </p:spPr>
            <p:txBody>
              <a:bodyPr wrap="none">
                <a:spAutoFit/>
              </a:bodyPr>
              <a:lstStyle/>
              <a:p>
                <a:pPr>
                  <a:buFont typeface="Wingdings" pitchFamily="2" charset="2"/>
                  <a:buNone/>
                </a:pPr>
                <a:r>
                  <a:rPr lang="en-US" altLang="zh-CN" sz="2200" b="1"/>
                  <a:t>high</a:t>
                </a:r>
              </a:p>
            </p:txBody>
          </p:sp>
        </p:grpSp>
        <p:grpSp>
          <p:nvGrpSpPr>
            <p:cNvPr id="32789" name="Group 90"/>
            <p:cNvGrpSpPr>
              <a:grpSpLocks/>
            </p:cNvGrpSpPr>
            <p:nvPr/>
          </p:nvGrpSpPr>
          <p:grpSpPr bwMode="auto">
            <a:xfrm>
              <a:off x="3276" y="2873"/>
              <a:ext cx="399" cy="382"/>
              <a:chOff x="975" y="1184"/>
              <a:chExt cx="399" cy="382"/>
            </a:xfrm>
          </p:grpSpPr>
          <p:sp>
            <p:nvSpPr>
              <p:cNvPr id="32790" name="Line 91"/>
              <p:cNvSpPr>
                <a:spLocks noChangeShapeType="1"/>
              </p:cNvSpPr>
              <p:nvPr/>
            </p:nvSpPr>
            <p:spPr bwMode="auto">
              <a:xfrm flipV="1">
                <a:off x="1122" y="1184"/>
                <a:ext cx="0" cy="22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91" name="Text Box 92"/>
              <p:cNvSpPr txBox="1">
                <a:spLocks noChangeArrowheads="1"/>
              </p:cNvSpPr>
              <p:nvPr/>
            </p:nvSpPr>
            <p:spPr bwMode="auto">
              <a:xfrm>
                <a:off x="975" y="1291"/>
                <a:ext cx="399" cy="275"/>
              </a:xfrm>
              <a:prstGeom prst="rect">
                <a:avLst/>
              </a:prstGeom>
              <a:noFill/>
              <a:ln w="9525">
                <a:noFill/>
                <a:miter lim="800000"/>
                <a:headEnd/>
                <a:tailEnd/>
              </a:ln>
            </p:spPr>
            <p:txBody>
              <a:bodyPr wrap="none">
                <a:spAutoFit/>
              </a:bodyPr>
              <a:lstStyle/>
              <a:p>
                <a:pPr>
                  <a:buFont typeface="Wingdings" pitchFamily="2" charset="2"/>
                  <a:buNone/>
                </a:pPr>
                <a:r>
                  <a:rPr lang="en-US" altLang="zh-CN" sz="2200" b="1"/>
                  <a:t>mid</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99E24670-1E18-43A5-A5EA-F3AFE2577D12}" type="datetime1">
              <a:rPr lang="zh-CN" altLang="en-US"/>
              <a:pPr>
                <a:defRPr/>
              </a:pPr>
              <a:t>2022/10/12</a:t>
            </a:fld>
            <a:endParaRPr lang="en-US" altLang="zh-CN"/>
          </a:p>
        </p:txBody>
      </p:sp>
      <p:sp>
        <p:nvSpPr>
          <p:cNvPr id="367618" name="Rectangle 2"/>
          <p:cNvSpPr>
            <a:spLocks noGrp="1" noChangeArrowheads="1"/>
          </p:cNvSpPr>
          <p:nvPr>
            <p:ph type="ctrTitle"/>
          </p:nvPr>
        </p:nvSpPr>
        <p:spPr>
          <a:xfrm>
            <a:off x="990600" y="2787650"/>
            <a:ext cx="7391400" cy="609600"/>
          </a:xfrm>
          <a:effectLst>
            <a:outerShdw dist="35921" dir="2700000" algn="ctr" rotWithShape="0">
              <a:schemeClr val="bg2"/>
            </a:outerShdw>
          </a:effectLst>
        </p:spPr>
        <p:txBody>
          <a:bodyPr/>
          <a:lstStyle/>
          <a:p>
            <a:pPr eaLnBrk="1" hangingPunct="1">
              <a:defRPr/>
            </a:pPr>
            <a:r>
              <a:rPr lang="zh-CN" altLang="en-US" sz="5400" dirty="0">
                <a:solidFill>
                  <a:schemeClr val="bg1"/>
                </a:solidFill>
                <a:effectLst>
                  <a:outerShdw blurRad="38100" dist="38100" dir="2700000" algn="tl">
                    <a:srgbClr val="C0C0C0"/>
                  </a:outerShdw>
                </a:effectLst>
                <a:latin typeface="隶书" pitchFamily="49" charset="-122"/>
                <a:ea typeface="隶书" pitchFamily="49" charset="-122"/>
              </a:rPr>
              <a:t>第</a:t>
            </a:r>
            <a:r>
              <a:rPr lang="en-US" altLang="zh-CN" sz="5400" dirty="0">
                <a:solidFill>
                  <a:schemeClr val="bg1"/>
                </a:solidFill>
                <a:effectLst>
                  <a:outerShdw blurRad="38100" dist="38100" dir="2700000" algn="tl">
                    <a:srgbClr val="C0C0C0"/>
                  </a:outerShdw>
                </a:effectLst>
                <a:latin typeface="隶书" pitchFamily="49" charset="-122"/>
                <a:ea typeface="隶书" pitchFamily="49" charset="-122"/>
              </a:rPr>
              <a:t>9</a:t>
            </a:r>
            <a:r>
              <a:rPr lang="zh-CN" altLang="en-US" sz="5400" dirty="0">
                <a:solidFill>
                  <a:schemeClr val="bg1"/>
                </a:solidFill>
                <a:effectLst>
                  <a:outerShdw blurRad="38100" dist="38100" dir="2700000" algn="tl">
                    <a:srgbClr val="C0C0C0"/>
                  </a:outerShdw>
                </a:effectLst>
                <a:latin typeface="隶书" pitchFamily="49" charset="-122"/>
                <a:ea typeface="隶书" pitchFamily="49" charset="-122"/>
              </a:rPr>
              <a:t>章  查找</a:t>
            </a:r>
            <a:endParaRPr lang="en-US" altLang="zh-CN" sz="5400" dirty="0">
              <a:solidFill>
                <a:schemeClr val="bg1"/>
              </a:solidFill>
              <a:effectLst>
                <a:outerShdw blurRad="38100" dist="38100" dir="2700000" algn="tl">
                  <a:srgbClr val="C0C0C0"/>
                </a:outerShdw>
              </a:effectLst>
              <a:latin typeface="隶书" pitchFamily="49" charset="-122"/>
              <a:ea typeface="隶书" pitchFamily="49" charset="-122"/>
            </a:endParaRPr>
          </a:p>
        </p:txBody>
      </p:sp>
      <p:sp>
        <p:nvSpPr>
          <p:cNvPr id="18436" name="Rectangle 3"/>
          <p:cNvSpPr>
            <a:spLocks noGrp="1" noChangeArrowheads="1"/>
          </p:cNvSpPr>
          <p:nvPr>
            <p:ph type="subTitle" idx="4294967295"/>
          </p:nvPr>
        </p:nvSpPr>
        <p:spPr bwMode="auto">
          <a:xfrm>
            <a:off x="1374775" y="4599160"/>
            <a:ext cx="6799263" cy="1763540"/>
          </a:xfrm>
          <a:noFill/>
        </p:spPr>
        <p:txBody>
          <a:bodyPr/>
          <a:lstStyle/>
          <a:p>
            <a:pPr marL="0" indent="0" algn="ctr" eaLnBrk="1" hangingPunct="1">
              <a:lnSpc>
                <a:spcPct val="90000"/>
              </a:lnSpc>
              <a:buFont typeface="Wingdings" pitchFamily="2" charset="2"/>
              <a:buNone/>
            </a:pPr>
            <a:r>
              <a:rPr kumimoji="1" lang="zh-CN" altLang="en-US" sz="2400" dirty="0">
                <a:latin typeface="楷体_GB2312" pitchFamily="49" charset="-122"/>
                <a:ea typeface="楷体_GB2312" pitchFamily="49" charset="-122"/>
              </a:rPr>
              <a:t>杨    静</a:t>
            </a:r>
          </a:p>
          <a:p>
            <a:pPr marL="0" indent="0" algn="ctr" eaLnBrk="1" hangingPunct="1">
              <a:lnSpc>
                <a:spcPct val="90000"/>
              </a:lnSpc>
              <a:buFont typeface="Wingdings" pitchFamily="2" charset="2"/>
              <a:buNone/>
            </a:pPr>
            <a:r>
              <a:rPr kumimoji="1" lang="zh-CN" altLang="en-US" sz="2400" dirty="0">
                <a:latin typeface="楷体_GB2312" pitchFamily="49" charset="-122"/>
                <a:ea typeface="楷体_GB2312" pitchFamily="49" charset="-122"/>
              </a:rPr>
              <a:t>办公室 </a:t>
            </a:r>
            <a:r>
              <a:rPr kumimoji="1" lang="en-US" altLang="zh-CN" sz="2400" dirty="0" smtClean="0">
                <a:latin typeface="楷体_GB2312" pitchFamily="49" charset="-122"/>
                <a:ea typeface="楷体_GB2312" pitchFamily="49" charset="-122"/>
              </a:rPr>
              <a:t>21#5023     </a:t>
            </a:r>
            <a:r>
              <a:rPr kumimoji="1" lang="zh-CN" altLang="en-US" sz="2400" dirty="0">
                <a:latin typeface="楷体_GB2312" pitchFamily="49" charset="-122"/>
                <a:ea typeface="楷体_GB2312" pitchFamily="49" charset="-122"/>
              </a:rPr>
              <a:t>电  话 </a:t>
            </a:r>
            <a:r>
              <a:rPr kumimoji="1" lang="en-US" altLang="zh-CN" sz="2400" dirty="0">
                <a:latin typeface="楷体_GB2312" pitchFamily="49" charset="-122"/>
                <a:ea typeface="楷体_GB2312" pitchFamily="49" charset="-122"/>
              </a:rPr>
              <a:t>15904519981</a:t>
            </a:r>
          </a:p>
          <a:p>
            <a:pPr marL="0" indent="0" algn="ctr" eaLnBrk="1" hangingPunct="1">
              <a:lnSpc>
                <a:spcPct val="90000"/>
              </a:lnSpc>
              <a:buFont typeface="Wingdings" pitchFamily="2" charset="2"/>
              <a:buNone/>
            </a:pPr>
            <a:r>
              <a:rPr kumimoji="1" lang="en-US" altLang="zh-CN" sz="2400" dirty="0">
                <a:latin typeface="楷体_GB2312" pitchFamily="49" charset="-122"/>
                <a:ea typeface="楷体_GB2312" pitchFamily="49" charset="-122"/>
              </a:rPr>
              <a:t>Email</a:t>
            </a:r>
            <a:r>
              <a:rPr kumimoji="1" lang="zh-CN" altLang="en-US" sz="2400" dirty="0">
                <a:latin typeface="楷体_GB2312" pitchFamily="49" charset="-122"/>
                <a:ea typeface="楷体_GB2312" pitchFamily="49" charset="-122"/>
              </a:rPr>
              <a:t>：  </a:t>
            </a:r>
            <a:r>
              <a:rPr kumimoji="1" lang="en-US" altLang="zh-CN" sz="2400" dirty="0">
                <a:latin typeface="楷体_GB2312" pitchFamily="49" charset="-122"/>
                <a:ea typeface="楷体_GB2312" pitchFamily="49" charset="-122"/>
              </a:rPr>
              <a:t>yangjing@hrbeu.edu.cn</a:t>
            </a:r>
            <a:endParaRPr kumimoji="1" lang="ko-KR" altLang="en-US" sz="2400" dirty="0">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线性表的查找                                                  二分查找</a:t>
            </a:r>
            <a:endParaRPr kumimoji="1" lang="zh-CN" altLang="en-US">
              <a:solidFill>
                <a:srgbClr val="000000"/>
              </a:solidFill>
            </a:endParaRPr>
          </a:p>
        </p:txBody>
      </p:sp>
      <p:sp>
        <p:nvSpPr>
          <p:cNvPr id="94" name="Text Box 37"/>
          <p:cNvSpPr txBox="1">
            <a:spLocks noChangeArrowheads="1"/>
          </p:cNvSpPr>
          <p:nvPr/>
        </p:nvSpPr>
        <p:spPr bwMode="auto">
          <a:xfrm>
            <a:off x="276225" y="960438"/>
            <a:ext cx="8867775" cy="633412"/>
          </a:xfrm>
          <a:prstGeom prst="rect">
            <a:avLst/>
          </a:prstGeom>
          <a:noFill/>
          <a:ln w="9525">
            <a:noFill/>
            <a:miter lim="800000"/>
            <a:headEnd/>
            <a:tailEnd/>
          </a:ln>
        </p:spPr>
        <p:txBody>
          <a:bodyPr>
            <a:spAutoFit/>
          </a:bodyPr>
          <a:lstStyle/>
          <a:p>
            <a:pPr>
              <a:buClr>
                <a:schemeClr val="accent4">
                  <a:lumMod val="40000"/>
                  <a:lumOff val="60000"/>
                </a:schemeClr>
              </a:buClr>
              <a:buSzPct val="100000"/>
              <a:defRPr/>
            </a:pPr>
            <a:r>
              <a:rPr lang="zh-CN" altLang="en-US" b="1" dirty="0">
                <a:solidFill>
                  <a:srgbClr val="000000"/>
                </a:solidFill>
              </a:rPr>
              <a:t>分析</a:t>
            </a:r>
            <a:r>
              <a:rPr lang="zh-CN" altLang="en-US" b="1" dirty="0">
                <a:solidFill>
                  <a:srgbClr val="CC0000"/>
                </a:solidFill>
              </a:rPr>
              <a:t>折半查找</a:t>
            </a:r>
            <a:r>
              <a:rPr lang="zh-CN" altLang="en-US" b="1" dirty="0">
                <a:solidFill>
                  <a:srgbClr val="000000"/>
                </a:solidFill>
              </a:rPr>
              <a:t>的平均查找长度</a:t>
            </a:r>
            <a:r>
              <a:rPr lang="zh-CN" altLang="en-US" b="1" dirty="0"/>
              <a:t>      </a:t>
            </a:r>
            <a:r>
              <a:rPr lang="zh-CN" altLang="en-US" b="1" dirty="0">
                <a:latin typeface="楷体_GB2312" pitchFamily="49" charset="-122"/>
              </a:rPr>
              <a:t>设：</a:t>
            </a:r>
            <a:r>
              <a:rPr lang="en-US" altLang="zh-CN" b="1" dirty="0">
                <a:latin typeface="楷体_GB2312" pitchFamily="49" charset="-122"/>
              </a:rPr>
              <a:t>n=11</a:t>
            </a:r>
            <a:endParaRPr lang="zh-CN" altLang="en-US" b="1" dirty="0">
              <a:solidFill>
                <a:srgbClr val="822B00"/>
              </a:solidFill>
            </a:endParaRPr>
          </a:p>
        </p:txBody>
      </p:sp>
      <p:sp>
        <p:nvSpPr>
          <p:cNvPr id="95" name="Text Box 38"/>
          <p:cNvSpPr txBox="1">
            <a:spLocks noChangeArrowheads="1"/>
          </p:cNvSpPr>
          <p:nvPr/>
        </p:nvSpPr>
        <p:spPr bwMode="auto">
          <a:xfrm>
            <a:off x="6819900" y="2890838"/>
            <a:ext cx="1420813" cy="590550"/>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FF0000"/>
                </a:solidFill>
                <a:ea typeface="隶书" pitchFamily="49" charset="-122"/>
              </a:rPr>
              <a:t>判定树</a:t>
            </a:r>
          </a:p>
        </p:txBody>
      </p:sp>
      <p:graphicFrame>
        <p:nvGraphicFramePr>
          <p:cNvPr id="96" name="Object 39"/>
          <p:cNvGraphicFramePr>
            <a:graphicFrameLocks noChangeAspect="1"/>
          </p:cNvGraphicFramePr>
          <p:nvPr/>
        </p:nvGraphicFramePr>
        <p:xfrm>
          <a:off x="400050" y="1619250"/>
          <a:ext cx="8505825" cy="1266825"/>
        </p:xfrm>
        <a:graphic>
          <a:graphicData uri="http://schemas.openxmlformats.org/presentationml/2006/ole">
            <p:oleObj spid="_x0000_s4102" name="文档" r:id="rId4" imgW="26574750" imgH="3962400" progId="">
              <p:embed/>
            </p:oleObj>
          </a:graphicData>
        </a:graphic>
      </p:graphicFrame>
      <p:sp>
        <p:nvSpPr>
          <p:cNvPr id="97" name="Text Box 40"/>
          <p:cNvSpPr txBox="1">
            <a:spLocks noChangeArrowheads="1"/>
          </p:cNvSpPr>
          <p:nvPr/>
        </p:nvSpPr>
        <p:spPr bwMode="auto">
          <a:xfrm>
            <a:off x="471170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8000"/>
                </a:solidFill>
              </a:rPr>
              <a:t>1</a:t>
            </a:r>
            <a:endParaRPr lang="en-US" altLang="zh-CN" b="1">
              <a:solidFill>
                <a:srgbClr val="008000"/>
              </a:solidFill>
            </a:endParaRPr>
          </a:p>
        </p:txBody>
      </p:sp>
      <p:sp>
        <p:nvSpPr>
          <p:cNvPr id="98" name="Text Box 41"/>
          <p:cNvSpPr txBox="1">
            <a:spLocks noChangeArrowheads="1"/>
          </p:cNvSpPr>
          <p:nvPr/>
        </p:nvSpPr>
        <p:spPr bwMode="auto">
          <a:xfrm>
            <a:off x="265430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chemeClr val="accent2"/>
                </a:solidFill>
              </a:rPr>
              <a:t>2</a:t>
            </a:r>
            <a:endParaRPr lang="en-US" altLang="zh-CN" b="1"/>
          </a:p>
        </p:txBody>
      </p:sp>
      <p:sp>
        <p:nvSpPr>
          <p:cNvPr id="119" name="Text Box 42"/>
          <p:cNvSpPr txBox="1">
            <a:spLocks noChangeArrowheads="1"/>
          </p:cNvSpPr>
          <p:nvPr/>
        </p:nvSpPr>
        <p:spPr bwMode="auto">
          <a:xfrm>
            <a:off x="680085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chemeClr val="accent2"/>
                </a:solidFill>
              </a:rPr>
              <a:t>2</a:t>
            </a:r>
            <a:endParaRPr lang="en-US" altLang="zh-CN" b="1"/>
          </a:p>
        </p:txBody>
      </p:sp>
      <p:sp>
        <p:nvSpPr>
          <p:cNvPr id="132" name="Text Box 43"/>
          <p:cNvSpPr txBox="1">
            <a:spLocks noChangeArrowheads="1"/>
          </p:cNvSpPr>
          <p:nvPr/>
        </p:nvSpPr>
        <p:spPr bwMode="auto">
          <a:xfrm>
            <a:off x="128270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800080"/>
                </a:solidFill>
              </a:rPr>
              <a:t>3</a:t>
            </a:r>
            <a:endParaRPr lang="en-US" altLang="zh-CN" b="1">
              <a:solidFill>
                <a:srgbClr val="800080"/>
              </a:solidFill>
            </a:endParaRPr>
          </a:p>
        </p:txBody>
      </p:sp>
      <p:sp>
        <p:nvSpPr>
          <p:cNvPr id="133" name="Text Box 44"/>
          <p:cNvSpPr txBox="1">
            <a:spLocks noChangeArrowheads="1"/>
          </p:cNvSpPr>
          <p:nvPr/>
        </p:nvSpPr>
        <p:spPr bwMode="auto">
          <a:xfrm>
            <a:off x="334010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800080"/>
                </a:solidFill>
              </a:rPr>
              <a:t>3</a:t>
            </a:r>
            <a:endParaRPr lang="en-US" altLang="zh-CN" b="1">
              <a:solidFill>
                <a:srgbClr val="800080"/>
              </a:solidFill>
            </a:endParaRPr>
          </a:p>
        </p:txBody>
      </p:sp>
      <p:sp>
        <p:nvSpPr>
          <p:cNvPr id="134" name="Text Box 45"/>
          <p:cNvSpPr txBox="1">
            <a:spLocks noChangeArrowheads="1"/>
          </p:cNvSpPr>
          <p:nvPr/>
        </p:nvSpPr>
        <p:spPr bwMode="auto">
          <a:xfrm>
            <a:off x="542925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800080"/>
                </a:solidFill>
              </a:rPr>
              <a:t>3</a:t>
            </a:r>
            <a:endParaRPr lang="en-US" altLang="zh-CN" b="1">
              <a:solidFill>
                <a:srgbClr val="800080"/>
              </a:solidFill>
            </a:endParaRPr>
          </a:p>
        </p:txBody>
      </p:sp>
      <p:sp>
        <p:nvSpPr>
          <p:cNvPr id="141" name="Text Box 46"/>
          <p:cNvSpPr txBox="1">
            <a:spLocks noChangeArrowheads="1"/>
          </p:cNvSpPr>
          <p:nvPr/>
        </p:nvSpPr>
        <p:spPr bwMode="auto">
          <a:xfrm>
            <a:off x="748665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800080"/>
                </a:solidFill>
              </a:rPr>
              <a:t>3</a:t>
            </a:r>
            <a:endParaRPr lang="en-US" altLang="zh-CN" b="1">
              <a:solidFill>
                <a:srgbClr val="800080"/>
              </a:solidFill>
            </a:endParaRPr>
          </a:p>
        </p:txBody>
      </p:sp>
      <p:sp>
        <p:nvSpPr>
          <p:cNvPr id="154" name="Text Box 47"/>
          <p:cNvSpPr txBox="1">
            <a:spLocks noChangeArrowheads="1"/>
          </p:cNvSpPr>
          <p:nvPr/>
        </p:nvSpPr>
        <p:spPr bwMode="auto">
          <a:xfrm>
            <a:off x="1984375"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00AC"/>
                </a:solidFill>
              </a:rPr>
              <a:t>4</a:t>
            </a:r>
            <a:endParaRPr lang="en-US" altLang="zh-CN" b="1">
              <a:solidFill>
                <a:srgbClr val="0000AC"/>
              </a:solidFill>
            </a:endParaRPr>
          </a:p>
        </p:txBody>
      </p:sp>
      <p:sp>
        <p:nvSpPr>
          <p:cNvPr id="155" name="Text Box 48"/>
          <p:cNvSpPr txBox="1">
            <a:spLocks noChangeArrowheads="1"/>
          </p:cNvSpPr>
          <p:nvPr/>
        </p:nvSpPr>
        <p:spPr bwMode="auto">
          <a:xfrm>
            <a:off x="4025900"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00AC"/>
                </a:solidFill>
              </a:rPr>
              <a:t>4</a:t>
            </a:r>
            <a:endParaRPr lang="en-US" altLang="zh-CN" b="1">
              <a:solidFill>
                <a:srgbClr val="0000AC"/>
              </a:solidFill>
            </a:endParaRPr>
          </a:p>
        </p:txBody>
      </p:sp>
      <p:sp>
        <p:nvSpPr>
          <p:cNvPr id="162" name="Text Box 49"/>
          <p:cNvSpPr txBox="1">
            <a:spLocks noChangeArrowheads="1"/>
          </p:cNvSpPr>
          <p:nvPr/>
        </p:nvSpPr>
        <p:spPr bwMode="auto">
          <a:xfrm>
            <a:off x="6099175"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00AC"/>
                </a:solidFill>
              </a:rPr>
              <a:t>4</a:t>
            </a:r>
            <a:endParaRPr lang="en-US" altLang="zh-CN" b="1">
              <a:solidFill>
                <a:srgbClr val="0000AC"/>
              </a:solidFill>
            </a:endParaRPr>
          </a:p>
        </p:txBody>
      </p:sp>
      <p:sp>
        <p:nvSpPr>
          <p:cNvPr id="175" name="Text Box 50"/>
          <p:cNvSpPr txBox="1">
            <a:spLocks noChangeArrowheads="1"/>
          </p:cNvSpPr>
          <p:nvPr/>
        </p:nvSpPr>
        <p:spPr bwMode="auto">
          <a:xfrm>
            <a:off x="8156575" y="2092325"/>
            <a:ext cx="415925"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00AC"/>
                </a:solidFill>
              </a:rPr>
              <a:t>4</a:t>
            </a:r>
            <a:endParaRPr lang="en-US" altLang="zh-CN" b="1">
              <a:solidFill>
                <a:srgbClr val="0000AC"/>
              </a:solidFill>
            </a:endParaRPr>
          </a:p>
        </p:txBody>
      </p:sp>
      <p:sp>
        <p:nvSpPr>
          <p:cNvPr id="176" name="Oval 51"/>
          <p:cNvSpPr>
            <a:spLocks noChangeArrowheads="1"/>
          </p:cNvSpPr>
          <p:nvPr/>
        </p:nvSpPr>
        <p:spPr bwMode="auto">
          <a:xfrm>
            <a:off x="4133850" y="2933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008000"/>
                </a:solidFill>
              </a:rPr>
              <a:t>6</a:t>
            </a:r>
            <a:endParaRPr lang="en-US" altLang="zh-CN">
              <a:solidFill>
                <a:srgbClr val="008000"/>
              </a:solidFill>
            </a:endParaRPr>
          </a:p>
        </p:txBody>
      </p:sp>
      <p:sp>
        <p:nvSpPr>
          <p:cNvPr id="177" name="Oval 52"/>
          <p:cNvSpPr>
            <a:spLocks noChangeArrowheads="1"/>
          </p:cNvSpPr>
          <p:nvPr/>
        </p:nvSpPr>
        <p:spPr bwMode="auto">
          <a:xfrm>
            <a:off x="1924050" y="3695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chemeClr val="accent2"/>
                </a:solidFill>
              </a:rPr>
              <a:t>3</a:t>
            </a:r>
            <a:endParaRPr lang="en-US" altLang="zh-CN">
              <a:solidFill>
                <a:schemeClr val="accent2"/>
              </a:solidFill>
            </a:endParaRPr>
          </a:p>
        </p:txBody>
      </p:sp>
      <p:sp>
        <p:nvSpPr>
          <p:cNvPr id="184" name="Oval 53"/>
          <p:cNvSpPr>
            <a:spLocks noChangeArrowheads="1"/>
          </p:cNvSpPr>
          <p:nvPr/>
        </p:nvSpPr>
        <p:spPr bwMode="auto">
          <a:xfrm>
            <a:off x="6343650" y="3695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chemeClr val="accent2"/>
                </a:solidFill>
              </a:rPr>
              <a:t>9</a:t>
            </a:r>
            <a:endParaRPr lang="en-US" altLang="zh-CN" b="1">
              <a:solidFill>
                <a:schemeClr val="accent2"/>
              </a:solidFill>
            </a:endParaRPr>
          </a:p>
        </p:txBody>
      </p:sp>
      <p:sp>
        <p:nvSpPr>
          <p:cNvPr id="185" name="Oval 54"/>
          <p:cNvSpPr>
            <a:spLocks noChangeArrowheads="1"/>
          </p:cNvSpPr>
          <p:nvPr/>
        </p:nvSpPr>
        <p:spPr bwMode="auto">
          <a:xfrm>
            <a:off x="781050" y="4457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990099"/>
                </a:solidFill>
              </a:rPr>
              <a:t>1</a:t>
            </a:r>
            <a:endParaRPr lang="en-US" altLang="zh-CN">
              <a:solidFill>
                <a:srgbClr val="990099"/>
              </a:solidFill>
            </a:endParaRPr>
          </a:p>
        </p:txBody>
      </p:sp>
      <p:sp>
        <p:nvSpPr>
          <p:cNvPr id="186" name="Oval 55"/>
          <p:cNvSpPr>
            <a:spLocks noChangeArrowheads="1"/>
          </p:cNvSpPr>
          <p:nvPr/>
        </p:nvSpPr>
        <p:spPr bwMode="auto">
          <a:xfrm>
            <a:off x="3067050" y="4457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990099"/>
                </a:solidFill>
              </a:rPr>
              <a:t>4</a:t>
            </a:r>
            <a:endParaRPr lang="en-US" altLang="zh-CN">
              <a:solidFill>
                <a:srgbClr val="990099"/>
              </a:solidFill>
            </a:endParaRPr>
          </a:p>
        </p:txBody>
      </p:sp>
      <p:sp>
        <p:nvSpPr>
          <p:cNvPr id="187" name="Rectangle 56"/>
          <p:cNvSpPr>
            <a:spLocks noChangeArrowheads="1"/>
          </p:cNvSpPr>
          <p:nvPr/>
        </p:nvSpPr>
        <p:spPr bwMode="auto">
          <a:xfrm>
            <a:off x="323850" y="5295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88" name="Rectangle 57"/>
          <p:cNvSpPr>
            <a:spLocks noChangeArrowheads="1"/>
          </p:cNvSpPr>
          <p:nvPr/>
        </p:nvSpPr>
        <p:spPr bwMode="auto">
          <a:xfrm>
            <a:off x="11620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89" name="Rectangle 58"/>
          <p:cNvSpPr>
            <a:spLocks noChangeArrowheads="1"/>
          </p:cNvSpPr>
          <p:nvPr/>
        </p:nvSpPr>
        <p:spPr bwMode="auto">
          <a:xfrm>
            <a:off x="19240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0" name="Rectangle 59"/>
          <p:cNvSpPr>
            <a:spLocks noChangeArrowheads="1"/>
          </p:cNvSpPr>
          <p:nvPr/>
        </p:nvSpPr>
        <p:spPr bwMode="auto">
          <a:xfrm>
            <a:off x="2609850" y="5295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1" name="Rectangle 60"/>
          <p:cNvSpPr>
            <a:spLocks noChangeArrowheads="1"/>
          </p:cNvSpPr>
          <p:nvPr/>
        </p:nvSpPr>
        <p:spPr bwMode="auto">
          <a:xfrm>
            <a:off x="34480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2" name="Rectangle 61"/>
          <p:cNvSpPr>
            <a:spLocks noChangeArrowheads="1"/>
          </p:cNvSpPr>
          <p:nvPr/>
        </p:nvSpPr>
        <p:spPr bwMode="auto">
          <a:xfrm>
            <a:off x="42100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3" name="Rectangle 62"/>
          <p:cNvSpPr>
            <a:spLocks noChangeArrowheads="1"/>
          </p:cNvSpPr>
          <p:nvPr/>
        </p:nvSpPr>
        <p:spPr bwMode="auto">
          <a:xfrm>
            <a:off x="4743450" y="5295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4" name="Rectangle 63"/>
          <p:cNvSpPr>
            <a:spLocks noChangeArrowheads="1"/>
          </p:cNvSpPr>
          <p:nvPr/>
        </p:nvSpPr>
        <p:spPr bwMode="auto">
          <a:xfrm>
            <a:off x="55816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5" name="Rectangle 64"/>
          <p:cNvSpPr>
            <a:spLocks noChangeArrowheads="1"/>
          </p:cNvSpPr>
          <p:nvPr/>
        </p:nvSpPr>
        <p:spPr bwMode="auto">
          <a:xfrm>
            <a:off x="63436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6" name="Rectangle 65"/>
          <p:cNvSpPr>
            <a:spLocks noChangeArrowheads="1"/>
          </p:cNvSpPr>
          <p:nvPr/>
        </p:nvSpPr>
        <p:spPr bwMode="auto">
          <a:xfrm>
            <a:off x="7029450" y="5295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7" name="Rectangle 66"/>
          <p:cNvSpPr>
            <a:spLocks noChangeArrowheads="1"/>
          </p:cNvSpPr>
          <p:nvPr/>
        </p:nvSpPr>
        <p:spPr bwMode="auto">
          <a:xfrm>
            <a:off x="78676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8" name="Rectangle 67"/>
          <p:cNvSpPr>
            <a:spLocks noChangeArrowheads="1"/>
          </p:cNvSpPr>
          <p:nvPr/>
        </p:nvSpPr>
        <p:spPr bwMode="auto">
          <a:xfrm>
            <a:off x="8629650" y="6057900"/>
            <a:ext cx="304800" cy="457200"/>
          </a:xfrm>
          <a:prstGeom prst="rect">
            <a:avLst/>
          </a:prstGeom>
          <a:gradFill rotWithShape="1">
            <a:gsLst>
              <a:gs pos="0">
                <a:srgbClr val="FFFFFF"/>
              </a:gs>
              <a:gs pos="100000">
                <a:srgbClr val="FFFF99"/>
              </a:gs>
            </a:gsLst>
            <a:path path="shape">
              <a:fillToRect l="50000" t="50000" r="50000" b="50000"/>
            </a:path>
          </a:gradFill>
          <a:ln w="12700">
            <a:solidFill>
              <a:srgbClr val="8E8E8E"/>
            </a:solidFill>
            <a:miter lim="800000"/>
            <a:headEnd/>
            <a:tailEnd/>
          </a:ln>
        </p:spPr>
        <p:txBody>
          <a:bodyPr wrap="none" anchor="ctr"/>
          <a:lstStyle/>
          <a:p>
            <a:pPr>
              <a:buFont typeface="Wingdings" pitchFamily="2" charset="2"/>
              <a:buNone/>
            </a:pPr>
            <a:endParaRPr lang="zh-CN" altLang="en-US"/>
          </a:p>
        </p:txBody>
      </p:sp>
      <p:sp>
        <p:nvSpPr>
          <p:cNvPr id="199" name="Oval 68"/>
          <p:cNvSpPr>
            <a:spLocks noChangeArrowheads="1"/>
          </p:cNvSpPr>
          <p:nvPr/>
        </p:nvSpPr>
        <p:spPr bwMode="auto">
          <a:xfrm>
            <a:off x="1390650" y="5219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0000AC"/>
                </a:solidFill>
              </a:rPr>
              <a:t>2</a:t>
            </a:r>
            <a:endParaRPr lang="en-US" altLang="zh-CN">
              <a:solidFill>
                <a:srgbClr val="0000AC"/>
              </a:solidFill>
            </a:endParaRPr>
          </a:p>
        </p:txBody>
      </p:sp>
      <p:sp>
        <p:nvSpPr>
          <p:cNvPr id="200" name="Oval 69"/>
          <p:cNvSpPr>
            <a:spLocks noChangeArrowheads="1"/>
          </p:cNvSpPr>
          <p:nvPr/>
        </p:nvSpPr>
        <p:spPr bwMode="auto">
          <a:xfrm>
            <a:off x="3676650" y="5219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0000AC"/>
                </a:solidFill>
              </a:rPr>
              <a:t>5</a:t>
            </a:r>
            <a:endParaRPr lang="en-US" altLang="zh-CN">
              <a:solidFill>
                <a:srgbClr val="0000AC"/>
              </a:solidFill>
            </a:endParaRPr>
          </a:p>
        </p:txBody>
      </p:sp>
      <p:sp>
        <p:nvSpPr>
          <p:cNvPr id="201" name="Oval 70"/>
          <p:cNvSpPr>
            <a:spLocks noChangeArrowheads="1"/>
          </p:cNvSpPr>
          <p:nvPr/>
        </p:nvSpPr>
        <p:spPr bwMode="auto">
          <a:xfrm>
            <a:off x="5200650" y="4457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990099"/>
                </a:solidFill>
              </a:rPr>
              <a:t>7</a:t>
            </a:r>
            <a:endParaRPr lang="en-US" altLang="zh-CN">
              <a:solidFill>
                <a:srgbClr val="990099"/>
              </a:solidFill>
            </a:endParaRPr>
          </a:p>
        </p:txBody>
      </p:sp>
      <p:sp>
        <p:nvSpPr>
          <p:cNvPr id="202" name="Oval 71"/>
          <p:cNvSpPr>
            <a:spLocks noChangeArrowheads="1"/>
          </p:cNvSpPr>
          <p:nvPr/>
        </p:nvSpPr>
        <p:spPr bwMode="auto">
          <a:xfrm>
            <a:off x="5810250" y="5219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0000AC"/>
                </a:solidFill>
              </a:rPr>
              <a:t>8</a:t>
            </a:r>
            <a:endParaRPr lang="en-US" altLang="zh-CN">
              <a:solidFill>
                <a:srgbClr val="0000AC"/>
              </a:solidFill>
            </a:endParaRPr>
          </a:p>
        </p:txBody>
      </p:sp>
      <p:sp>
        <p:nvSpPr>
          <p:cNvPr id="203" name="Oval 72"/>
          <p:cNvSpPr>
            <a:spLocks noChangeArrowheads="1"/>
          </p:cNvSpPr>
          <p:nvPr/>
        </p:nvSpPr>
        <p:spPr bwMode="auto">
          <a:xfrm>
            <a:off x="7470775" y="4462463"/>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990099"/>
                </a:solidFill>
              </a:rPr>
              <a:t>10</a:t>
            </a:r>
            <a:endParaRPr lang="en-US" altLang="zh-CN">
              <a:solidFill>
                <a:srgbClr val="990099"/>
              </a:solidFill>
            </a:endParaRPr>
          </a:p>
        </p:txBody>
      </p:sp>
      <p:sp>
        <p:nvSpPr>
          <p:cNvPr id="204" name="Oval 73"/>
          <p:cNvSpPr>
            <a:spLocks noChangeArrowheads="1"/>
          </p:cNvSpPr>
          <p:nvPr/>
        </p:nvSpPr>
        <p:spPr bwMode="auto">
          <a:xfrm>
            <a:off x="8096250" y="5219700"/>
            <a:ext cx="609600" cy="533400"/>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b="1">
                <a:solidFill>
                  <a:srgbClr val="0000AC"/>
                </a:solidFill>
              </a:rPr>
              <a:t>11</a:t>
            </a:r>
            <a:endParaRPr lang="en-US" altLang="zh-CN">
              <a:solidFill>
                <a:srgbClr val="0000AC"/>
              </a:solidFill>
            </a:endParaRPr>
          </a:p>
        </p:txBody>
      </p:sp>
      <p:sp>
        <p:nvSpPr>
          <p:cNvPr id="205" name="Line 74"/>
          <p:cNvSpPr>
            <a:spLocks noChangeShapeType="1"/>
          </p:cNvSpPr>
          <p:nvPr/>
        </p:nvSpPr>
        <p:spPr bwMode="auto">
          <a:xfrm flipH="1">
            <a:off x="2228850" y="3238500"/>
            <a:ext cx="1905000" cy="457200"/>
          </a:xfrm>
          <a:prstGeom prst="line">
            <a:avLst/>
          </a:prstGeom>
          <a:noFill/>
          <a:ln w="38100">
            <a:solidFill>
              <a:srgbClr val="8E8E8E"/>
            </a:solidFill>
            <a:round/>
            <a:headEnd/>
            <a:tailEnd/>
          </a:ln>
        </p:spPr>
        <p:txBody>
          <a:bodyPr wrap="none" anchor="ctr"/>
          <a:lstStyle/>
          <a:p>
            <a:endParaRPr lang="zh-CN" altLang="en-US"/>
          </a:p>
        </p:txBody>
      </p:sp>
      <p:sp>
        <p:nvSpPr>
          <p:cNvPr id="206" name="Line 75"/>
          <p:cNvSpPr>
            <a:spLocks noChangeShapeType="1"/>
          </p:cNvSpPr>
          <p:nvPr/>
        </p:nvSpPr>
        <p:spPr bwMode="auto">
          <a:xfrm>
            <a:off x="4743450" y="3238500"/>
            <a:ext cx="1905000" cy="457200"/>
          </a:xfrm>
          <a:prstGeom prst="line">
            <a:avLst/>
          </a:prstGeom>
          <a:noFill/>
          <a:ln w="38100">
            <a:solidFill>
              <a:srgbClr val="8E8E8E"/>
            </a:solidFill>
            <a:round/>
            <a:headEnd/>
            <a:tailEnd/>
          </a:ln>
        </p:spPr>
        <p:txBody>
          <a:bodyPr wrap="none" anchor="ctr"/>
          <a:lstStyle/>
          <a:p>
            <a:endParaRPr lang="zh-CN" altLang="en-US"/>
          </a:p>
        </p:txBody>
      </p:sp>
      <p:sp>
        <p:nvSpPr>
          <p:cNvPr id="207" name="Line 76"/>
          <p:cNvSpPr>
            <a:spLocks noChangeShapeType="1"/>
          </p:cNvSpPr>
          <p:nvPr/>
        </p:nvSpPr>
        <p:spPr bwMode="auto">
          <a:xfrm flipH="1">
            <a:off x="1085850" y="4000500"/>
            <a:ext cx="838200" cy="457200"/>
          </a:xfrm>
          <a:prstGeom prst="line">
            <a:avLst/>
          </a:prstGeom>
          <a:noFill/>
          <a:ln w="38100">
            <a:solidFill>
              <a:srgbClr val="8E8E8E"/>
            </a:solidFill>
            <a:round/>
            <a:headEnd/>
            <a:tailEnd/>
          </a:ln>
        </p:spPr>
        <p:txBody>
          <a:bodyPr wrap="none" anchor="ctr"/>
          <a:lstStyle/>
          <a:p>
            <a:endParaRPr lang="zh-CN" altLang="en-US"/>
          </a:p>
        </p:txBody>
      </p:sp>
      <p:sp>
        <p:nvSpPr>
          <p:cNvPr id="208" name="Line 77"/>
          <p:cNvSpPr>
            <a:spLocks noChangeShapeType="1"/>
          </p:cNvSpPr>
          <p:nvPr/>
        </p:nvSpPr>
        <p:spPr bwMode="auto">
          <a:xfrm flipH="1">
            <a:off x="476250" y="4886325"/>
            <a:ext cx="352425" cy="409575"/>
          </a:xfrm>
          <a:prstGeom prst="line">
            <a:avLst/>
          </a:prstGeom>
          <a:noFill/>
          <a:ln w="38100">
            <a:solidFill>
              <a:srgbClr val="8E8E8E"/>
            </a:solidFill>
            <a:round/>
            <a:headEnd/>
            <a:tailEnd/>
          </a:ln>
        </p:spPr>
        <p:txBody>
          <a:bodyPr wrap="none" anchor="ctr"/>
          <a:lstStyle/>
          <a:p>
            <a:endParaRPr lang="zh-CN" altLang="en-US"/>
          </a:p>
        </p:txBody>
      </p:sp>
      <p:sp>
        <p:nvSpPr>
          <p:cNvPr id="209" name="Line 78"/>
          <p:cNvSpPr>
            <a:spLocks noChangeShapeType="1"/>
          </p:cNvSpPr>
          <p:nvPr/>
        </p:nvSpPr>
        <p:spPr bwMode="auto">
          <a:xfrm>
            <a:off x="1314450" y="4857750"/>
            <a:ext cx="381000" cy="361950"/>
          </a:xfrm>
          <a:prstGeom prst="line">
            <a:avLst/>
          </a:prstGeom>
          <a:noFill/>
          <a:ln w="38100">
            <a:solidFill>
              <a:srgbClr val="8E8E8E"/>
            </a:solidFill>
            <a:round/>
            <a:headEnd/>
            <a:tailEnd/>
          </a:ln>
        </p:spPr>
        <p:txBody>
          <a:bodyPr wrap="none" anchor="ctr"/>
          <a:lstStyle/>
          <a:p>
            <a:endParaRPr lang="zh-CN" altLang="en-US"/>
          </a:p>
        </p:txBody>
      </p:sp>
      <p:sp>
        <p:nvSpPr>
          <p:cNvPr id="210" name="Line 79"/>
          <p:cNvSpPr>
            <a:spLocks noChangeShapeType="1"/>
          </p:cNvSpPr>
          <p:nvPr/>
        </p:nvSpPr>
        <p:spPr bwMode="auto">
          <a:xfrm flipH="1">
            <a:off x="1314450" y="5657850"/>
            <a:ext cx="133350" cy="400050"/>
          </a:xfrm>
          <a:prstGeom prst="line">
            <a:avLst/>
          </a:prstGeom>
          <a:noFill/>
          <a:ln w="38100">
            <a:solidFill>
              <a:srgbClr val="8E8E8E"/>
            </a:solidFill>
            <a:round/>
            <a:headEnd/>
            <a:tailEnd/>
          </a:ln>
        </p:spPr>
        <p:txBody>
          <a:bodyPr wrap="none" anchor="ctr"/>
          <a:lstStyle/>
          <a:p>
            <a:endParaRPr lang="zh-CN" altLang="en-US"/>
          </a:p>
        </p:txBody>
      </p:sp>
      <p:sp>
        <p:nvSpPr>
          <p:cNvPr id="211" name="Line 80"/>
          <p:cNvSpPr>
            <a:spLocks noChangeShapeType="1"/>
          </p:cNvSpPr>
          <p:nvPr/>
        </p:nvSpPr>
        <p:spPr bwMode="auto">
          <a:xfrm>
            <a:off x="1933575" y="5657850"/>
            <a:ext cx="142875" cy="400050"/>
          </a:xfrm>
          <a:prstGeom prst="line">
            <a:avLst/>
          </a:prstGeom>
          <a:noFill/>
          <a:ln w="38100">
            <a:solidFill>
              <a:srgbClr val="8E8E8E"/>
            </a:solidFill>
            <a:round/>
            <a:headEnd/>
            <a:tailEnd/>
          </a:ln>
        </p:spPr>
        <p:txBody>
          <a:bodyPr wrap="none" anchor="ctr"/>
          <a:lstStyle/>
          <a:p>
            <a:endParaRPr lang="zh-CN" altLang="en-US"/>
          </a:p>
        </p:txBody>
      </p:sp>
      <p:sp>
        <p:nvSpPr>
          <p:cNvPr id="212" name="Line 81"/>
          <p:cNvSpPr>
            <a:spLocks noChangeShapeType="1"/>
          </p:cNvSpPr>
          <p:nvPr/>
        </p:nvSpPr>
        <p:spPr bwMode="auto">
          <a:xfrm>
            <a:off x="2533650" y="4000500"/>
            <a:ext cx="838200" cy="457200"/>
          </a:xfrm>
          <a:prstGeom prst="line">
            <a:avLst/>
          </a:prstGeom>
          <a:noFill/>
          <a:ln w="38100">
            <a:solidFill>
              <a:srgbClr val="8E8E8E"/>
            </a:solidFill>
            <a:round/>
            <a:headEnd/>
            <a:tailEnd/>
          </a:ln>
        </p:spPr>
        <p:txBody>
          <a:bodyPr wrap="none" anchor="ctr"/>
          <a:lstStyle/>
          <a:p>
            <a:endParaRPr lang="zh-CN" altLang="en-US"/>
          </a:p>
        </p:txBody>
      </p:sp>
      <p:sp>
        <p:nvSpPr>
          <p:cNvPr id="214" name="Line 83"/>
          <p:cNvSpPr>
            <a:spLocks noChangeShapeType="1"/>
          </p:cNvSpPr>
          <p:nvPr/>
        </p:nvSpPr>
        <p:spPr bwMode="auto">
          <a:xfrm>
            <a:off x="4210050" y="5667375"/>
            <a:ext cx="152400" cy="390525"/>
          </a:xfrm>
          <a:prstGeom prst="line">
            <a:avLst/>
          </a:prstGeom>
          <a:noFill/>
          <a:ln w="38100">
            <a:solidFill>
              <a:srgbClr val="8E8E8E"/>
            </a:solidFill>
            <a:round/>
            <a:headEnd/>
            <a:tailEnd/>
          </a:ln>
        </p:spPr>
        <p:txBody>
          <a:bodyPr wrap="none" anchor="ctr"/>
          <a:lstStyle/>
          <a:p>
            <a:endParaRPr lang="zh-CN" altLang="en-US"/>
          </a:p>
        </p:txBody>
      </p:sp>
      <p:sp>
        <p:nvSpPr>
          <p:cNvPr id="213" name="Line 82"/>
          <p:cNvSpPr>
            <a:spLocks noChangeShapeType="1"/>
          </p:cNvSpPr>
          <p:nvPr/>
        </p:nvSpPr>
        <p:spPr bwMode="auto">
          <a:xfrm flipH="1">
            <a:off x="2762250" y="4867275"/>
            <a:ext cx="342900" cy="428625"/>
          </a:xfrm>
          <a:prstGeom prst="line">
            <a:avLst/>
          </a:prstGeom>
          <a:noFill/>
          <a:ln w="38100">
            <a:solidFill>
              <a:srgbClr val="8E8E8E"/>
            </a:solidFill>
            <a:round/>
            <a:headEnd/>
            <a:tailEnd/>
          </a:ln>
        </p:spPr>
        <p:txBody>
          <a:bodyPr wrap="none" anchor="ctr"/>
          <a:lstStyle/>
          <a:p>
            <a:endParaRPr lang="zh-CN" altLang="en-US"/>
          </a:p>
        </p:txBody>
      </p:sp>
      <p:sp>
        <p:nvSpPr>
          <p:cNvPr id="215" name="Line 84"/>
          <p:cNvSpPr>
            <a:spLocks noChangeShapeType="1"/>
          </p:cNvSpPr>
          <p:nvPr/>
        </p:nvSpPr>
        <p:spPr bwMode="auto">
          <a:xfrm>
            <a:off x="3648075" y="4857750"/>
            <a:ext cx="333375" cy="361950"/>
          </a:xfrm>
          <a:prstGeom prst="line">
            <a:avLst/>
          </a:prstGeom>
          <a:noFill/>
          <a:ln w="38100">
            <a:solidFill>
              <a:srgbClr val="8E8E8E"/>
            </a:solidFill>
            <a:round/>
            <a:headEnd/>
            <a:tailEnd/>
          </a:ln>
        </p:spPr>
        <p:txBody>
          <a:bodyPr wrap="none" anchor="ctr"/>
          <a:lstStyle/>
          <a:p>
            <a:endParaRPr lang="zh-CN" altLang="en-US"/>
          </a:p>
        </p:txBody>
      </p:sp>
      <p:sp>
        <p:nvSpPr>
          <p:cNvPr id="216" name="Line 85"/>
          <p:cNvSpPr>
            <a:spLocks noChangeShapeType="1"/>
          </p:cNvSpPr>
          <p:nvPr/>
        </p:nvSpPr>
        <p:spPr bwMode="auto">
          <a:xfrm flipH="1">
            <a:off x="3600450" y="5657850"/>
            <a:ext cx="152400" cy="400050"/>
          </a:xfrm>
          <a:prstGeom prst="line">
            <a:avLst/>
          </a:prstGeom>
          <a:noFill/>
          <a:ln w="38100">
            <a:solidFill>
              <a:srgbClr val="8E8E8E"/>
            </a:solidFill>
            <a:round/>
            <a:headEnd/>
            <a:tailEnd/>
          </a:ln>
        </p:spPr>
        <p:txBody>
          <a:bodyPr wrap="none" anchor="ctr"/>
          <a:lstStyle/>
          <a:p>
            <a:endParaRPr lang="zh-CN" altLang="en-US"/>
          </a:p>
        </p:txBody>
      </p:sp>
      <p:sp>
        <p:nvSpPr>
          <p:cNvPr id="217" name="Line 86"/>
          <p:cNvSpPr>
            <a:spLocks noChangeShapeType="1"/>
          </p:cNvSpPr>
          <p:nvPr/>
        </p:nvSpPr>
        <p:spPr bwMode="auto">
          <a:xfrm flipH="1">
            <a:off x="5505450" y="4000500"/>
            <a:ext cx="838200" cy="457200"/>
          </a:xfrm>
          <a:prstGeom prst="line">
            <a:avLst/>
          </a:prstGeom>
          <a:noFill/>
          <a:ln w="38100">
            <a:solidFill>
              <a:srgbClr val="8E8E8E"/>
            </a:solidFill>
            <a:round/>
            <a:headEnd/>
            <a:tailEnd/>
          </a:ln>
        </p:spPr>
        <p:txBody>
          <a:bodyPr wrap="none" anchor="ctr"/>
          <a:lstStyle/>
          <a:p>
            <a:endParaRPr lang="zh-CN" altLang="en-US"/>
          </a:p>
        </p:txBody>
      </p:sp>
      <p:sp>
        <p:nvSpPr>
          <p:cNvPr id="218" name="Line 87"/>
          <p:cNvSpPr>
            <a:spLocks noChangeShapeType="1"/>
          </p:cNvSpPr>
          <p:nvPr/>
        </p:nvSpPr>
        <p:spPr bwMode="auto">
          <a:xfrm flipH="1">
            <a:off x="4895850" y="4876800"/>
            <a:ext cx="352425" cy="419100"/>
          </a:xfrm>
          <a:prstGeom prst="line">
            <a:avLst/>
          </a:prstGeom>
          <a:noFill/>
          <a:ln w="38100">
            <a:solidFill>
              <a:srgbClr val="8E8E8E"/>
            </a:solidFill>
            <a:round/>
            <a:headEnd/>
            <a:tailEnd/>
          </a:ln>
        </p:spPr>
        <p:txBody>
          <a:bodyPr wrap="none" anchor="ctr"/>
          <a:lstStyle/>
          <a:p>
            <a:endParaRPr lang="zh-CN" altLang="en-US"/>
          </a:p>
        </p:txBody>
      </p:sp>
      <p:sp>
        <p:nvSpPr>
          <p:cNvPr id="219" name="Line 88"/>
          <p:cNvSpPr>
            <a:spLocks noChangeShapeType="1"/>
          </p:cNvSpPr>
          <p:nvPr/>
        </p:nvSpPr>
        <p:spPr bwMode="auto">
          <a:xfrm>
            <a:off x="5772150" y="4838700"/>
            <a:ext cx="342900" cy="381000"/>
          </a:xfrm>
          <a:prstGeom prst="line">
            <a:avLst/>
          </a:prstGeom>
          <a:noFill/>
          <a:ln w="38100">
            <a:solidFill>
              <a:srgbClr val="8E8E8E"/>
            </a:solidFill>
            <a:round/>
            <a:headEnd/>
            <a:tailEnd/>
          </a:ln>
        </p:spPr>
        <p:txBody>
          <a:bodyPr wrap="none" anchor="ctr"/>
          <a:lstStyle/>
          <a:p>
            <a:endParaRPr lang="zh-CN" altLang="en-US"/>
          </a:p>
        </p:txBody>
      </p:sp>
      <p:sp>
        <p:nvSpPr>
          <p:cNvPr id="220" name="Line 89"/>
          <p:cNvSpPr>
            <a:spLocks noChangeShapeType="1"/>
          </p:cNvSpPr>
          <p:nvPr/>
        </p:nvSpPr>
        <p:spPr bwMode="auto">
          <a:xfrm flipH="1">
            <a:off x="5734050" y="5667375"/>
            <a:ext cx="180975" cy="390525"/>
          </a:xfrm>
          <a:prstGeom prst="line">
            <a:avLst/>
          </a:prstGeom>
          <a:noFill/>
          <a:ln w="38100">
            <a:solidFill>
              <a:srgbClr val="8E8E8E"/>
            </a:solidFill>
            <a:round/>
            <a:headEnd/>
            <a:tailEnd/>
          </a:ln>
        </p:spPr>
        <p:txBody>
          <a:bodyPr wrap="none" anchor="ctr"/>
          <a:lstStyle/>
          <a:p>
            <a:endParaRPr lang="zh-CN" altLang="en-US"/>
          </a:p>
        </p:txBody>
      </p:sp>
      <p:sp>
        <p:nvSpPr>
          <p:cNvPr id="221" name="Line 90"/>
          <p:cNvSpPr>
            <a:spLocks noChangeShapeType="1"/>
          </p:cNvSpPr>
          <p:nvPr/>
        </p:nvSpPr>
        <p:spPr bwMode="auto">
          <a:xfrm>
            <a:off x="6343650" y="5686425"/>
            <a:ext cx="152400" cy="371475"/>
          </a:xfrm>
          <a:prstGeom prst="line">
            <a:avLst/>
          </a:prstGeom>
          <a:noFill/>
          <a:ln w="38100">
            <a:solidFill>
              <a:srgbClr val="8E8E8E"/>
            </a:solidFill>
            <a:round/>
            <a:headEnd/>
            <a:tailEnd/>
          </a:ln>
        </p:spPr>
        <p:txBody>
          <a:bodyPr wrap="none" anchor="ctr"/>
          <a:lstStyle/>
          <a:p>
            <a:endParaRPr lang="zh-CN" altLang="en-US"/>
          </a:p>
        </p:txBody>
      </p:sp>
      <p:sp>
        <p:nvSpPr>
          <p:cNvPr id="222" name="Line 91"/>
          <p:cNvSpPr>
            <a:spLocks noChangeShapeType="1"/>
          </p:cNvSpPr>
          <p:nvPr/>
        </p:nvSpPr>
        <p:spPr bwMode="auto">
          <a:xfrm>
            <a:off x="6953250" y="4000500"/>
            <a:ext cx="838200" cy="457200"/>
          </a:xfrm>
          <a:prstGeom prst="line">
            <a:avLst/>
          </a:prstGeom>
          <a:noFill/>
          <a:ln w="38100">
            <a:solidFill>
              <a:srgbClr val="8E8E8E"/>
            </a:solidFill>
            <a:round/>
            <a:headEnd/>
            <a:tailEnd/>
          </a:ln>
        </p:spPr>
        <p:txBody>
          <a:bodyPr wrap="none" anchor="ctr"/>
          <a:lstStyle/>
          <a:p>
            <a:endParaRPr lang="zh-CN" altLang="en-US"/>
          </a:p>
        </p:txBody>
      </p:sp>
      <p:sp>
        <p:nvSpPr>
          <p:cNvPr id="223" name="Line 92"/>
          <p:cNvSpPr>
            <a:spLocks noChangeShapeType="1"/>
          </p:cNvSpPr>
          <p:nvPr/>
        </p:nvSpPr>
        <p:spPr bwMode="auto">
          <a:xfrm flipH="1">
            <a:off x="7181850" y="4838700"/>
            <a:ext cx="304800" cy="457200"/>
          </a:xfrm>
          <a:prstGeom prst="line">
            <a:avLst/>
          </a:prstGeom>
          <a:noFill/>
          <a:ln w="38100">
            <a:solidFill>
              <a:srgbClr val="8E8E8E"/>
            </a:solidFill>
            <a:round/>
            <a:headEnd/>
            <a:tailEnd/>
          </a:ln>
        </p:spPr>
        <p:txBody>
          <a:bodyPr wrap="none" anchor="ctr"/>
          <a:lstStyle/>
          <a:p>
            <a:endParaRPr lang="zh-CN" altLang="en-US"/>
          </a:p>
        </p:txBody>
      </p:sp>
      <p:sp>
        <p:nvSpPr>
          <p:cNvPr id="224" name="Line 93"/>
          <p:cNvSpPr>
            <a:spLocks noChangeShapeType="1"/>
          </p:cNvSpPr>
          <p:nvPr/>
        </p:nvSpPr>
        <p:spPr bwMode="auto">
          <a:xfrm>
            <a:off x="8039100" y="4829175"/>
            <a:ext cx="361950" cy="390525"/>
          </a:xfrm>
          <a:prstGeom prst="line">
            <a:avLst/>
          </a:prstGeom>
          <a:noFill/>
          <a:ln w="38100">
            <a:solidFill>
              <a:srgbClr val="8E8E8E"/>
            </a:solidFill>
            <a:round/>
            <a:headEnd/>
            <a:tailEnd/>
          </a:ln>
        </p:spPr>
        <p:txBody>
          <a:bodyPr wrap="none" anchor="ctr"/>
          <a:lstStyle/>
          <a:p>
            <a:endParaRPr lang="zh-CN" altLang="en-US"/>
          </a:p>
        </p:txBody>
      </p:sp>
      <p:sp>
        <p:nvSpPr>
          <p:cNvPr id="225" name="Line 94"/>
          <p:cNvSpPr>
            <a:spLocks noChangeShapeType="1"/>
          </p:cNvSpPr>
          <p:nvPr/>
        </p:nvSpPr>
        <p:spPr bwMode="auto">
          <a:xfrm flipH="1">
            <a:off x="8020050" y="5657850"/>
            <a:ext cx="142875" cy="400050"/>
          </a:xfrm>
          <a:prstGeom prst="line">
            <a:avLst/>
          </a:prstGeom>
          <a:noFill/>
          <a:ln w="38100">
            <a:solidFill>
              <a:srgbClr val="8E8E8E"/>
            </a:solidFill>
            <a:round/>
            <a:headEnd/>
            <a:tailEnd/>
          </a:ln>
        </p:spPr>
        <p:txBody>
          <a:bodyPr wrap="none" anchor="ctr"/>
          <a:lstStyle/>
          <a:p>
            <a:endParaRPr lang="zh-CN" altLang="en-US"/>
          </a:p>
        </p:txBody>
      </p:sp>
      <p:sp>
        <p:nvSpPr>
          <p:cNvPr id="226" name="Line 95"/>
          <p:cNvSpPr>
            <a:spLocks noChangeShapeType="1"/>
          </p:cNvSpPr>
          <p:nvPr/>
        </p:nvSpPr>
        <p:spPr bwMode="auto">
          <a:xfrm>
            <a:off x="8610600" y="5667375"/>
            <a:ext cx="171450" cy="390525"/>
          </a:xfrm>
          <a:prstGeom prst="line">
            <a:avLst/>
          </a:prstGeom>
          <a:noFill/>
          <a:ln w="38100">
            <a:solidFill>
              <a:srgbClr val="8E8E8E"/>
            </a:solidFill>
            <a:round/>
            <a:headEnd/>
            <a:tailEnd/>
          </a:ln>
        </p:spPr>
        <p:txBody>
          <a:bodyPr wrap="none" anchor="ctr"/>
          <a:lstStyle/>
          <a:p>
            <a:endParaRPr lang="zh-CN" altLang="en-US"/>
          </a:p>
        </p:txBody>
      </p:sp>
      <p:sp>
        <p:nvSpPr>
          <p:cNvPr id="228" name="AutoShape 97"/>
          <p:cNvSpPr>
            <a:spLocks noChangeArrowheads="1"/>
          </p:cNvSpPr>
          <p:nvPr/>
        </p:nvSpPr>
        <p:spPr bwMode="auto">
          <a:xfrm>
            <a:off x="476250" y="3162300"/>
            <a:ext cx="1066800" cy="609600"/>
          </a:xfrm>
          <a:prstGeom prst="cloudCallout">
            <a:avLst>
              <a:gd name="adj1" fmla="val 97620"/>
              <a:gd name="adj2" fmla="val 71356"/>
            </a:avLst>
          </a:prstGeom>
          <a:gradFill rotWithShape="0">
            <a:gsLst>
              <a:gs pos="0">
                <a:srgbClr val="FFFFFF"/>
              </a:gs>
              <a:gs pos="100000">
                <a:srgbClr val="FFE783"/>
              </a:gs>
            </a:gsLst>
            <a:path path="rect">
              <a:fillToRect l="50000" t="50000" r="50000" b="50000"/>
            </a:path>
          </a:gradFill>
          <a:ln w="9525">
            <a:solidFill>
              <a:schemeClr val="tx1"/>
            </a:solidFill>
            <a:miter lim="800000"/>
            <a:headEnd/>
            <a:tailEnd/>
          </a:ln>
        </p:spPr>
        <p:txBody>
          <a:bodyPr/>
          <a:lstStyle/>
          <a:p>
            <a:pPr algn="ctr">
              <a:buFont typeface="Wingdings" pitchFamily="2" charset="2"/>
              <a:buNone/>
            </a:pPr>
            <a:r>
              <a:rPr lang="zh-CN" altLang="en-US" sz="2000" b="1">
                <a:latin typeface="Tahoma" pitchFamily="34" charset="0"/>
                <a:ea typeface="黑体" pitchFamily="49" charset="-122"/>
              </a:rPr>
              <a:t>成功</a:t>
            </a:r>
          </a:p>
        </p:txBody>
      </p:sp>
      <p:sp>
        <p:nvSpPr>
          <p:cNvPr id="229" name="AutoShape 98"/>
          <p:cNvSpPr>
            <a:spLocks noChangeArrowheads="1"/>
          </p:cNvSpPr>
          <p:nvPr/>
        </p:nvSpPr>
        <p:spPr bwMode="auto">
          <a:xfrm>
            <a:off x="1314450" y="4610100"/>
            <a:ext cx="1504950" cy="657225"/>
          </a:xfrm>
          <a:prstGeom prst="cloudCallout">
            <a:avLst>
              <a:gd name="adj1" fmla="val -103565"/>
              <a:gd name="adj2" fmla="val 86764"/>
            </a:avLst>
          </a:prstGeom>
          <a:gradFill rotWithShape="0">
            <a:gsLst>
              <a:gs pos="0">
                <a:srgbClr val="FFFFFF"/>
              </a:gs>
              <a:gs pos="100000">
                <a:srgbClr val="FFE783"/>
              </a:gs>
            </a:gsLst>
            <a:path path="rect">
              <a:fillToRect l="50000" t="50000" r="50000" b="50000"/>
            </a:path>
          </a:gradFill>
          <a:ln w="9525">
            <a:solidFill>
              <a:schemeClr val="tx1"/>
            </a:solidFill>
            <a:miter lim="800000"/>
            <a:headEnd/>
            <a:tailEnd/>
          </a:ln>
        </p:spPr>
        <p:txBody>
          <a:bodyPr/>
          <a:lstStyle/>
          <a:p>
            <a:pPr algn="ctr">
              <a:buFont typeface="Wingdings" pitchFamily="2" charset="2"/>
              <a:buNone/>
            </a:pPr>
            <a:r>
              <a:rPr lang="zh-CN" altLang="en-US" sz="2000" b="1">
                <a:latin typeface="Tahoma" pitchFamily="34" charset="0"/>
                <a:ea typeface="黑体" pitchFamily="49" charset="-122"/>
              </a:rPr>
              <a:t>不成功</a:t>
            </a:r>
          </a:p>
        </p:txBody>
      </p:sp>
      <p:sp>
        <p:nvSpPr>
          <p:cNvPr id="230" name="AutoShape 99"/>
          <p:cNvSpPr>
            <a:spLocks noChangeArrowheads="1"/>
          </p:cNvSpPr>
          <p:nvPr/>
        </p:nvSpPr>
        <p:spPr bwMode="auto">
          <a:xfrm>
            <a:off x="4362450" y="3848100"/>
            <a:ext cx="1447800" cy="895350"/>
          </a:xfrm>
          <a:prstGeom prst="cloudCallout">
            <a:avLst>
              <a:gd name="adj1" fmla="val -106139"/>
              <a:gd name="adj2" fmla="val 46060"/>
            </a:avLst>
          </a:prstGeom>
          <a:gradFill rotWithShape="0">
            <a:gsLst>
              <a:gs pos="0">
                <a:srgbClr val="FFFFFF"/>
              </a:gs>
              <a:gs pos="100000">
                <a:srgbClr val="FFE783"/>
              </a:gs>
            </a:gsLst>
            <a:path path="rect">
              <a:fillToRect l="50000" t="50000" r="50000" b="50000"/>
            </a:path>
          </a:gradFill>
          <a:ln w="9525">
            <a:solidFill>
              <a:schemeClr val="tx1"/>
            </a:solidFill>
            <a:miter lim="800000"/>
            <a:headEnd/>
            <a:tailEnd/>
          </a:ln>
        </p:spPr>
        <p:txBody>
          <a:bodyPr/>
          <a:lstStyle/>
          <a:p>
            <a:pPr algn="ctr">
              <a:buFont typeface="Wingdings" pitchFamily="2" charset="2"/>
              <a:buNone/>
            </a:pPr>
            <a:r>
              <a:rPr lang="zh-CN" altLang="en-US" sz="2000" b="1">
                <a:latin typeface="Tahoma" pitchFamily="34" charset="0"/>
                <a:ea typeface="黑体" pitchFamily="49" charset="-122"/>
              </a:rPr>
              <a:t>内部结点</a:t>
            </a:r>
          </a:p>
        </p:txBody>
      </p:sp>
      <p:sp>
        <p:nvSpPr>
          <p:cNvPr id="231" name="AutoShape 100"/>
          <p:cNvSpPr>
            <a:spLocks noChangeArrowheads="1"/>
          </p:cNvSpPr>
          <p:nvPr/>
        </p:nvSpPr>
        <p:spPr bwMode="auto">
          <a:xfrm>
            <a:off x="5810250" y="4686300"/>
            <a:ext cx="1447800" cy="962025"/>
          </a:xfrm>
          <a:prstGeom prst="cloudCallout">
            <a:avLst>
              <a:gd name="adj1" fmla="val -104824"/>
              <a:gd name="adj2" fmla="val 36856"/>
            </a:avLst>
          </a:prstGeom>
          <a:gradFill rotWithShape="0">
            <a:gsLst>
              <a:gs pos="0">
                <a:srgbClr val="FFFFFF"/>
              </a:gs>
              <a:gs pos="100000">
                <a:srgbClr val="FFE783"/>
              </a:gs>
            </a:gsLst>
            <a:path path="rect">
              <a:fillToRect l="50000" t="50000" r="50000" b="50000"/>
            </a:path>
          </a:gradFill>
          <a:ln w="9525">
            <a:solidFill>
              <a:schemeClr val="tx1"/>
            </a:solidFill>
            <a:miter lim="800000"/>
            <a:headEnd/>
            <a:tailEnd/>
          </a:ln>
        </p:spPr>
        <p:txBody>
          <a:bodyPr/>
          <a:lstStyle/>
          <a:p>
            <a:pPr algn="ctr">
              <a:buFont typeface="Wingdings" pitchFamily="2" charset="2"/>
              <a:buNone/>
            </a:pPr>
            <a:r>
              <a:rPr lang="zh-CN" altLang="en-US" sz="2000" b="1">
                <a:latin typeface="Tahoma" pitchFamily="34" charset="0"/>
                <a:ea typeface="黑体" pitchFamily="49" charset="-122"/>
              </a:rPr>
              <a:t>外部结点</a:t>
            </a:r>
          </a:p>
        </p:txBody>
      </p:sp>
      <p:pic>
        <p:nvPicPr>
          <p:cNvPr id="232" name="Picture 51" descr="navigate-up256">
            <a:hlinkClick r:id="rId5" action="ppaction://hlinksldjump"/>
          </p:cNvPr>
          <p:cNvPicPr>
            <a:picLocks noChangeAspect="1" noChangeArrowheads="1"/>
          </p:cNvPicPr>
          <p:nvPr/>
        </p:nvPicPr>
        <p:blipFill>
          <a:blip r:embed="rId6" cstate="print"/>
          <a:srcRect/>
          <a:stretch>
            <a:fillRect/>
          </a:stretch>
        </p:blipFill>
        <p:spPr bwMode="auto">
          <a:xfrm>
            <a:off x="457200" y="5907088"/>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up)">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76"/>
                                        </p:tgtEl>
                                        <p:attrNameLst>
                                          <p:attrName>style.visibility</p:attrName>
                                        </p:attrNameLst>
                                      </p:cBhvr>
                                      <p:to>
                                        <p:strVal val="visible"/>
                                      </p:to>
                                    </p:se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205"/>
                                        </p:tgtEl>
                                        <p:attrNameLst>
                                          <p:attrName>style.visibility</p:attrName>
                                        </p:attrNameLst>
                                      </p:cBhvr>
                                      <p:to>
                                        <p:strVal val="visible"/>
                                      </p:to>
                                    </p:set>
                                    <p:animEffect transition="in" filter="wipe(up)">
                                      <p:cBhvr>
                                        <p:cTn id="64" dur="500"/>
                                        <p:tgtEl>
                                          <p:spTgt spid="205"/>
                                        </p:tgtEl>
                                      </p:cBhvr>
                                    </p:animEffec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177"/>
                                        </p:tgtEl>
                                        <p:attrNameLst>
                                          <p:attrName>style.visibility</p:attrName>
                                        </p:attrNameLst>
                                      </p:cBhvr>
                                      <p:to>
                                        <p:strVal val="visible"/>
                                      </p:to>
                                    </p:set>
                                  </p:childTnLst>
                                </p:cTn>
                              </p:par>
                            </p:childTnLst>
                          </p:cTn>
                        </p:par>
                        <p:par>
                          <p:cTn id="68" fill="hold">
                            <p:stCondLst>
                              <p:cond delay="1500"/>
                            </p:stCondLst>
                            <p:childTnLst>
                              <p:par>
                                <p:cTn id="69" presetID="22" presetClass="entr" presetSubtype="1" fill="hold" grpId="0" nodeType="afterEffect">
                                  <p:stCondLst>
                                    <p:cond delay="0"/>
                                  </p:stCondLst>
                                  <p:childTnLst>
                                    <p:set>
                                      <p:cBhvr>
                                        <p:cTn id="70" dur="1" fill="hold">
                                          <p:stCondLst>
                                            <p:cond delay="0"/>
                                          </p:stCondLst>
                                        </p:cTn>
                                        <p:tgtEl>
                                          <p:spTgt spid="206"/>
                                        </p:tgtEl>
                                        <p:attrNameLst>
                                          <p:attrName>style.visibility</p:attrName>
                                        </p:attrNameLst>
                                      </p:cBhvr>
                                      <p:to>
                                        <p:strVal val="visible"/>
                                      </p:to>
                                    </p:set>
                                    <p:animEffect transition="in" filter="wipe(up)">
                                      <p:cBhvr>
                                        <p:cTn id="71" dur="500"/>
                                        <p:tgtEl>
                                          <p:spTgt spid="206"/>
                                        </p:tgtEl>
                                      </p:cBhvr>
                                    </p:animEffec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499"/>
                                          </p:stCondLst>
                                        </p:cTn>
                                        <p:tgtEl>
                                          <p:spTgt spid="184"/>
                                        </p:tgtEl>
                                        <p:attrNameLst>
                                          <p:attrName>style.visibility</p:attrName>
                                        </p:attrNameLst>
                                      </p:cBhvr>
                                      <p:to>
                                        <p:strVal val="visible"/>
                                      </p:to>
                                    </p:set>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207"/>
                                        </p:tgtEl>
                                        <p:attrNameLst>
                                          <p:attrName>style.visibility</p:attrName>
                                        </p:attrNameLst>
                                      </p:cBhvr>
                                      <p:to>
                                        <p:strVal val="visible"/>
                                      </p:to>
                                    </p:set>
                                    <p:animEffect transition="in" filter="wipe(up)">
                                      <p:cBhvr>
                                        <p:cTn id="78" dur="500"/>
                                        <p:tgtEl>
                                          <p:spTgt spid="207"/>
                                        </p:tgtEl>
                                      </p:cBhvr>
                                    </p:animEffect>
                                  </p:childTnLst>
                                </p:cTn>
                              </p:par>
                            </p:childTnLst>
                          </p:cTn>
                        </p:par>
                        <p:par>
                          <p:cTn id="79" fill="hold">
                            <p:stCondLst>
                              <p:cond delay="3000"/>
                            </p:stCondLst>
                            <p:childTnLst>
                              <p:par>
                                <p:cTn id="80" presetID="1" presetClass="entr" presetSubtype="0" fill="hold" grpId="0" nodeType="afterEffect">
                                  <p:stCondLst>
                                    <p:cond delay="0"/>
                                  </p:stCondLst>
                                  <p:childTnLst>
                                    <p:set>
                                      <p:cBhvr>
                                        <p:cTn id="81" dur="1" fill="hold">
                                          <p:stCondLst>
                                            <p:cond delay="499"/>
                                          </p:stCondLst>
                                        </p:cTn>
                                        <p:tgtEl>
                                          <p:spTgt spid="185"/>
                                        </p:tgtEl>
                                        <p:attrNameLst>
                                          <p:attrName>style.visibility</p:attrName>
                                        </p:attrNameLst>
                                      </p:cBhvr>
                                      <p:to>
                                        <p:strVal val="visible"/>
                                      </p:to>
                                    </p:set>
                                  </p:childTnLst>
                                </p:cTn>
                              </p:par>
                            </p:childTnLst>
                          </p:cTn>
                        </p:par>
                        <p:par>
                          <p:cTn id="82" fill="hold">
                            <p:stCondLst>
                              <p:cond delay="3500"/>
                            </p:stCondLst>
                            <p:childTnLst>
                              <p:par>
                                <p:cTn id="83" presetID="22" presetClass="entr" presetSubtype="1" fill="hold" grpId="0" nodeType="afterEffect">
                                  <p:stCondLst>
                                    <p:cond delay="0"/>
                                  </p:stCondLst>
                                  <p:childTnLst>
                                    <p:set>
                                      <p:cBhvr>
                                        <p:cTn id="84" dur="1" fill="hold">
                                          <p:stCondLst>
                                            <p:cond delay="0"/>
                                          </p:stCondLst>
                                        </p:cTn>
                                        <p:tgtEl>
                                          <p:spTgt spid="212"/>
                                        </p:tgtEl>
                                        <p:attrNameLst>
                                          <p:attrName>style.visibility</p:attrName>
                                        </p:attrNameLst>
                                      </p:cBhvr>
                                      <p:to>
                                        <p:strVal val="visible"/>
                                      </p:to>
                                    </p:set>
                                    <p:animEffect transition="in" filter="wipe(up)">
                                      <p:cBhvr>
                                        <p:cTn id="85" dur="500"/>
                                        <p:tgtEl>
                                          <p:spTgt spid="212"/>
                                        </p:tgtEl>
                                      </p:cBhvr>
                                    </p:animEffect>
                                  </p:childTnLst>
                                </p:cTn>
                              </p:par>
                            </p:childTnLst>
                          </p:cTn>
                        </p:par>
                        <p:par>
                          <p:cTn id="86" fill="hold">
                            <p:stCondLst>
                              <p:cond delay="4000"/>
                            </p:stCondLst>
                            <p:childTnLst>
                              <p:par>
                                <p:cTn id="87" presetID="1" presetClass="entr" presetSubtype="0" fill="hold" grpId="0" nodeType="afterEffect">
                                  <p:stCondLst>
                                    <p:cond delay="0"/>
                                  </p:stCondLst>
                                  <p:childTnLst>
                                    <p:set>
                                      <p:cBhvr>
                                        <p:cTn id="88" dur="1" fill="hold">
                                          <p:stCondLst>
                                            <p:cond delay="499"/>
                                          </p:stCondLst>
                                        </p:cTn>
                                        <p:tgtEl>
                                          <p:spTgt spid="186"/>
                                        </p:tgtEl>
                                        <p:attrNameLst>
                                          <p:attrName>style.visibility</p:attrName>
                                        </p:attrNameLst>
                                      </p:cBhvr>
                                      <p:to>
                                        <p:strVal val="visible"/>
                                      </p:to>
                                    </p:set>
                                  </p:childTnLst>
                                </p:cTn>
                              </p:par>
                            </p:childTnLst>
                          </p:cTn>
                        </p:par>
                        <p:par>
                          <p:cTn id="89" fill="hold">
                            <p:stCondLst>
                              <p:cond delay="4500"/>
                            </p:stCondLst>
                            <p:childTnLst>
                              <p:par>
                                <p:cTn id="90" presetID="22" presetClass="entr" presetSubtype="1" fill="hold" grpId="0" nodeType="afterEffect">
                                  <p:stCondLst>
                                    <p:cond delay="0"/>
                                  </p:stCondLst>
                                  <p:childTnLst>
                                    <p:set>
                                      <p:cBhvr>
                                        <p:cTn id="91" dur="1" fill="hold">
                                          <p:stCondLst>
                                            <p:cond delay="0"/>
                                          </p:stCondLst>
                                        </p:cTn>
                                        <p:tgtEl>
                                          <p:spTgt spid="217"/>
                                        </p:tgtEl>
                                        <p:attrNameLst>
                                          <p:attrName>style.visibility</p:attrName>
                                        </p:attrNameLst>
                                      </p:cBhvr>
                                      <p:to>
                                        <p:strVal val="visible"/>
                                      </p:to>
                                    </p:set>
                                    <p:animEffect transition="in" filter="wipe(up)">
                                      <p:cBhvr>
                                        <p:cTn id="92" dur="500"/>
                                        <p:tgtEl>
                                          <p:spTgt spid="217"/>
                                        </p:tgtEl>
                                      </p:cBhvr>
                                    </p:animEffect>
                                  </p:childTnLst>
                                </p:cTn>
                              </p:par>
                            </p:childTnLst>
                          </p:cTn>
                        </p:par>
                        <p:par>
                          <p:cTn id="93" fill="hold">
                            <p:stCondLst>
                              <p:cond delay="5000"/>
                            </p:stCondLst>
                            <p:childTnLst>
                              <p:par>
                                <p:cTn id="94" presetID="1" presetClass="entr" presetSubtype="0" fill="hold" grpId="0" nodeType="afterEffect">
                                  <p:stCondLst>
                                    <p:cond delay="0"/>
                                  </p:stCondLst>
                                  <p:childTnLst>
                                    <p:set>
                                      <p:cBhvr>
                                        <p:cTn id="95" dur="1" fill="hold">
                                          <p:stCondLst>
                                            <p:cond delay="499"/>
                                          </p:stCondLst>
                                        </p:cTn>
                                        <p:tgtEl>
                                          <p:spTgt spid="201"/>
                                        </p:tgtEl>
                                        <p:attrNameLst>
                                          <p:attrName>style.visibility</p:attrName>
                                        </p:attrNameLst>
                                      </p:cBhvr>
                                      <p:to>
                                        <p:strVal val="visible"/>
                                      </p:to>
                                    </p:set>
                                  </p:childTnLst>
                                </p:cTn>
                              </p:par>
                            </p:childTnLst>
                          </p:cTn>
                        </p:par>
                        <p:par>
                          <p:cTn id="96" fill="hold">
                            <p:stCondLst>
                              <p:cond delay="5500"/>
                            </p:stCondLst>
                            <p:childTnLst>
                              <p:par>
                                <p:cTn id="97" presetID="22" presetClass="entr" presetSubtype="1" fill="hold" grpId="0" nodeType="afterEffect">
                                  <p:stCondLst>
                                    <p:cond delay="0"/>
                                  </p:stCondLst>
                                  <p:childTnLst>
                                    <p:set>
                                      <p:cBhvr>
                                        <p:cTn id="98" dur="1" fill="hold">
                                          <p:stCondLst>
                                            <p:cond delay="0"/>
                                          </p:stCondLst>
                                        </p:cTn>
                                        <p:tgtEl>
                                          <p:spTgt spid="222"/>
                                        </p:tgtEl>
                                        <p:attrNameLst>
                                          <p:attrName>style.visibility</p:attrName>
                                        </p:attrNameLst>
                                      </p:cBhvr>
                                      <p:to>
                                        <p:strVal val="visible"/>
                                      </p:to>
                                    </p:set>
                                    <p:animEffect transition="in" filter="wipe(up)">
                                      <p:cBhvr>
                                        <p:cTn id="99" dur="500"/>
                                        <p:tgtEl>
                                          <p:spTgt spid="222"/>
                                        </p:tgtEl>
                                      </p:cBhvr>
                                    </p:animEffect>
                                  </p:childTnLst>
                                </p:cTn>
                              </p:par>
                            </p:childTnLst>
                          </p:cTn>
                        </p:par>
                        <p:par>
                          <p:cTn id="100" fill="hold">
                            <p:stCondLst>
                              <p:cond delay="6000"/>
                            </p:stCondLst>
                            <p:childTnLst>
                              <p:par>
                                <p:cTn id="101" presetID="1" presetClass="entr" presetSubtype="0" fill="hold" grpId="0" nodeType="afterEffect">
                                  <p:stCondLst>
                                    <p:cond delay="0"/>
                                  </p:stCondLst>
                                  <p:childTnLst>
                                    <p:set>
                                      <p:cBhvr>
                                        <p:cTn id="102" dur="1" fill="hold">
                                          <p:stCondLst>
                                            <p:cond delay="499"/>
                                          </p:stCondLst>
                                        </p:cTn>
                                        <p:tgtEl>
                                          <p:spTgt spid="203"/>
                                        </p:tgtEl>
                                        <p:attrNameLst>
                                          <p:attrName>style.visibility</p:attrName>
                                        </p:attrNameLst>
                                      </p:cBhvr>
                                      <p:to>
                                        <p:strVal val="visible"/>
                                      </p:to>
                                    </p:set>
                                  </p:childTnLst>
                                </p:cTn>
                              </p:par>
                            </p:childTnLst>
                          </p:cTn>
                        </p:par>
                        <p:par>
                          <p:cTn id="103" fill="hold">
                            <p:stCondLst>
                              <p:cond delay="6500"/>
                            </p:stCondLst>
                            <p:childTnLst>
                              <p:par>
                                <p:cTn id="104" presetID="22" presetClass="entr" presetSubtype="1" fill="hold" grpId="0" nodeType="afterEffect">
                                  <p:stCondLst>
                                    <p:cond delay="0"/>
                                  </p:stCondLst>
                                  <p:childTnLst>
                                    <p:set>
                                      <p:cBhvr>
                                        <p:cTn id="105" dur="1" fill="hold">
                                          <p:stCondLst>
                                            <p:cond delay="0"/>
                                          </p:stCondLst>
                                        </p:cTn>
                                        <p:tgtEl>
                                          <p:spTgt spid="209"/>
                                        </p:tgtEl>
                                        <p:attrNameLst>
                                          <p:attrName>style.visibility</p:attrName>
                                        </p:attrNameLst>
                                      </p:cBhvr>
                                      <p:to>
                                        <p:strVal val="visible"/>
                                      </p:to>
                                    </p:set>
                                    <p:animEffect transition="in" filter="wipe(up)">
                                      <p:cBhvr>
                                        <p:cTn id="106" dur="500"/>
                                        <p:tgtEl>
                                          <p:spTgt spid="209"/>
                                        </p:tgtEl>
                                      </p:cBhvr>
                                    </p:animEffect>
                                  </p:childTnLst>
                                </p:cTn>
                              </p:par>
                            </p:childTnLst>
                          </p:cTn>
                        </p:par>
                        <p:par>
                          <p:cTn id="107" fill="hold">
                            <p:stCondLst>
                              <p:cond delay="7000"/>
                            </p:stCondLst>
                            <p:childTnLst>
                              <p:par>
                                <p:cTn id="108" presetID="1" presetClass="entr" presetSubtype="0" fill="hold" grpId="0" nodeType="afterEffect">
                                  <p:stCondLst>
                                    <p:cond delay="0"/>
                                  </p:stCondLst>
                                  <p:childTnLst>
                                    <p:set>
                                      <p:cBhvr>
                                        <p:cTn id="109" dur="1" fill="hold">
                                          <p:stCondLst>
                                            <p:cond delay="499"/>
                                          </p:stCondLst>
                                        </p:cTn>
                                        <p:tgtEl>
                                          <p:spTgt spid="199"/>
                                        </p:tgtEl>
                                        <p:attrNameLst>
                                          <p:attrName>style.visibility</p:attrName>
                                        </p:attrNameLst>
                                      </p:cBhvr>
                                      <p:to>
                                        <p:strVal val="visible"/>
                                      </p:to>
                                    </p:set>
                                  </p:childTnLst>
                                </p:cTn>
                              </p:par>
                            </p:childTnLst>
                          </p:cTn>
                        </p:par>
                        <p:par>
                          <p:cTn id="110" fill="hold">
                            <p:stCondLst>
                              <p:cond delay="7500"/>
                            </p:stCondLst>
                            <p:childTnLst>
                              <p:par>
                                <p:cTn id="111" presetID="22" presetClass="entr" presetSubtype="1" fill="hold" grpId="0" nodeType="afterEffect">
                                  <p:stCondLst>
                                    <p:cond delay="0"/>
                                  </p:stCondLst>
                                  <p:childTnLst>
                                    <p:set>
                                      <p:cBhvr>
                                        <p:cTn id="112" dur="1" fill="hold">
                                          <p:stCondLst>
                                            <p:cond delay="0"/>
                                          </p:stCondLst>
                                        </p:cTn>
                                        <p:tgtEl>
                                          <p:spTgt spid="215"/>
                                        </p:tgtEl>
                                        <p:attrNameLst>
                                          <p:attrName>style.visibility</p:attrName>
                                        </p:attrNameLst>
                                      </p:cBhvr>
                                      <p:to>
                                        <p:strVal val="visible"/>
                                      </p:to>
                                    </p:set>
                                    <p:animEffect transition="in" filter="wipe(up)">
                                      <p:cBhvr>
                                        <p:cTn id="113" dur="500"/>
                                        <p:tgtEl>
                                          <p:spTgt spid="215"/>
                                        </p:tgtEl>
                                      </p:cBhvr>
                                    </p:animEffect>
                                  </p:childTnLst>
                                </p:cTn>
                              </p:par>
                            </p:childTnLst>
                          </p:cTn>
                        </p:par>
                        <p:par>
                          <p:cTn id="114" fill="hold">
                            <p:stCondLst>
                              <p:cond delay="8000"/>
                            </p:stCondLst>
                            <p:childTnLst>
                              <p:par>
                                <p:cTn id="115" presetID="1" presetClass="entr" presetSubtype="0" fill="hold" grpId="0" nodeType="afterEffect">
                                  <p:stCondLst>
                                    <p:cond delay="0"/>
                                  </p:stCondLst>
                                  <p:childTnLst>
                                    <p:set>
                                      <p:cBhvr>
                                        <p:cTn id="116" dur="1" fill="hold">
                                          <p:stCondLst>
                                            <p:cond delay="499"/>
                                          </p:stCondLst>
                                        </p:cTn>
                                        <p:tgtEl>
                                          <p:spTgt spid="200"/>
                                        </p:tgtEl>
                                        <p:attrNameLst>
                                          <p:attrName>style.visibility</p:attrName>
                                        </p:attrNameLst>
                                      </p:cBhvr>
                                      <p:to>
                                        <p:strVal val="visible"/>
                                      </p:to>
                                    </p:set>
                                  </p:childTnLst>
                                </p:cTn>
                              </p:par>
                            </p:childTnLst>
                          </p:cTn>
                        </p:par>
                        <p:par>
                          <p:cTn id="117" fill="hold">
                            <p:stCondLst>
                              <p:cond delay="8500"/>
                            </p:stCondLst>
                            <p:childTnLst>
                              <p:par>
                                <p:cTn id="118" presetID="22" presetClass="entr" presetSubtype="1" fill="hold" grpId="0" nodeType="afterEffect">
                                  <p:stCondLst>
                                    <p:cond delay="0"/>
                                  </p:stCondLst>
                                  <p:childTnLst>
                                    <p:set>
                                      <p:cBhvr>
                                        <p:cTn id="119" dur="1" fill="hold">
                                          <p:stCondLst>
                                            <p:cond delay="0"/>
                                          </p:stCondLst>
                                        </p:cTn>
                                        <p:tgtEl>
                                          <p:spTgt spid="219"/>
                                        </p:tgtEl>
                                        <p:attrNameLst>
                                          <p:attrName>style.visibility</p:attrName>
                                        </p:attrNameLst>
                                      </p:cBhvr>
                                      <p:to>
                                        <p:strVal val="visible"/>
                                      </p:to>
                                    </p:set>
                                    <p:animEffect transition="in" filter="wipe(up)">
                                      <p:cBhvr>
                                        <p:cTn id="120" dur="500"/>
                                        <p:tgtEl>
                                          <p:spTgt spid="219"/>
                                        </p:tgtEl>
                                      </p:cBhvr>
                                    </p:animEffect>
                                  </p:childTnLst>
                                </p:cTn>
                              </p:par>
                            </p:childTnLst>
                          </p:cTn>
                        </p:par>
                        <p:par>
                          <p:cTn id="121" fill="hold">
                            <p:stCondLst>
                              <p:cond delay="9000"/>
                            </p:stCondLst>
                            <p:childTnLst>
                              <p:par>
                                <p:cTn id="122" presetID="1" presetClass="entr" presetSubtype="0" fill="hold" grpId="0" nodeType="afterEffect">
                                  <p:stCondLst>
                                    <p:cond delay="0"/>
                                  </p:stCondLst>
                                  <p:childTnLst>
                                    <p:set>
                                      <p:cBhvr>
                                        <p:cTn id="123" dur="1" fill="hold">
                                          <p:stCondLst>
                                            <p:cond delay="499"/>
                                          </p:stCondLst>
                                        </p:cTn>
                                        <p:tgtEl>
                                          <p:spTgt spid="202"/>
                                        </p:tgtEl>
                                        <p:attrNameLst>
                                          <p:attrName>style.visibility</p:attrName>
                                        </p:attrNameLst>
                                      </p:cBhvr>
                                      <p:to>
                                        <p:strVal val="visible"/>
                                      </p:to>
                                    </p:set>
                                  </p:childTnLst>
                                </p:cTn>
                              </p:par>
                            </p:childTnLst>
                          </p:cTn>
                        </p:par>
                        <p:par>
                          <p:cTn id="124" fill="hold">
                            <p:stCondLst>
                              <p:cond delay="9500"/>
                            </p:stCondLst>
                            <p:childTnLst>
                              <p:par>
                                <p:cTn id="125" presetID="22" presetClass="entr" presetSubtype="1" fill="hold" grpId="0" nodeType="afterEffect">
                                  <p:stCondLst>
                                    <p:cond delay="0"/>
                                  </p:stCondLst>
                                  <p:childTnLst>
                                    <p:set>
                                      <p:cBhvr>
                                        <p:cTn id="126" dur="1" fill="hold">
                                          <p:stCondLst>
                                            <p:cond delay="0"/>
                                          </p:stCondLst>
                                        </p:cTn>
                                        <p:tgtEl>
                                          <p:spTgt spid="224"/>
                                        </p:tgtEl>
                                        <p:attrNameLst>
                                          <p:attrName>style.visibility</p:attrName>
                                        </p:attrNameLst>
                                      </p:cBhvr>
                                      <p:to>
                                        <p:strVal val="visible"/>
                                      </p:to>
                                    </p:set>
                                    <p:animEffect transition="in" filter="wipe(up)">
                                      <p:cBhvr>
                                        <p:cTn id="127" dur="500"/>
                                        <p:tgtEl>
                                          <p:spTgt spid="224"/>
                                        </p:tgtEl>
                                      </p:cBhvr>
                                    </p:animEffect>
                                  </p:childTnLst>
                                </p:cTn>
                              </p:par>
                            </p:childTnLst>
                          </p:cTn>
                        </p:par>
                        <p:par>
                          <p:cTn id="128" fill="hold">
                            <p:stCondLst>
                              <p:cond delay="10000"/>
                            </p:stCondLst>
                            <p:childTnLst>
                              <p:par>
                                <p:cTn id="129" presetID="1" presetClass="entr" presetSubtype="0" fill="hold" grpId="0" nodeType="afterEffect">
                                  <p:stCondLst>
                                    <p:cond delay="0"/>
                                  </p:stCondLst>
                                  <p:childTnLst>
                                    <p:set>
                                      <p:cBhvr>
                                        <p:cTn id="130" dur="1" fill="hold">
                                          <p:stCondLst>
                                            <p:cond delay="499"/>
                                          </p:stCondLst>
                                        </p:cTn>
                                        <p:tgtEl>
                                          <p:spTgt spid="20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208"/>
                                        </p:tgtEl>
                                        <p:attrNameLst>
                                          <p:attrName>style.visibility</p:attrName>
                                        </p:attrNameLst>
                                      </p:cBhvr>
                                      <p:to>
                                        <p:strVal val="visible"/>
                                      </p:to>
                                    </p:set>
                                    <p:animEffect transition="in" filter="wipe(up)">
                                      <p:cBhvr>
                                        <p:cTn id="135" dur="500"/>
                                        <p:tgtEl>
                                          <p:spTgt spid="208"/>
                                        </p:tgtEl>
                                      </p:cBhvr>
                                    </p:animEffect>
                                  </p:childTnLst>
                                </p:cTn>
                              </p:par>
                            </p:childTnLst>
                          </p:cTn>
                        </p:par>
                        <p:par>
                          <p:cTn id="136" fill="hold">
                            <p:stCondLst>
                              <p:cond delay="500"/>
                            </p:stCondLst>
                            <p:childTnLst>
                              <p:par>
                                <p:cTn id="137" presetID="22" presetClass="entr" presetSubtype="1" fill="hold" grpId="0" nodeType="afterEffect">
                                  <p:stCondLst>
                                    <p:cond delay="0"/>
                                  </p:stCondLst>
                                  <p:childTnLst>
                                    <p:set>
                                      <p:cBhvr>
                                        <p:cTn id="138" dur="1" fill="hold">
                                          <p:stCondLst>
                                            <p:cond delay="0"/>
                                          </p:stCondLst>
                                        </p:cTn>
                                        <p:tgtEl>
                                          <p:spTgt spid="187"/>
                                        </p:tgtEl>
                                        <p:attrNameLst>
                                          <p:attrName>style.visibility</p:attrName>
                                        </p:attrNameLst>
                                      </p:cBhvr>
                                      <p:to>
                                        <p:strVal val="visible"/>
                                      </p:to>
                                    </p:set>
                                    <p:animEffect transition="in" filter="wipe(up)">
                                      <p:cBhvr>
                                        <p:cTn id="139" dur="500"/>
                                        <p:tgtEl>
                                          <p:spTgt spid="187"/>
                                        </p:tgtEl>
                                      </p:cBhvr>
                                    </p:animEffect>
                                  </p:childTnLst>
                                </p:cTn>
                              </p:par>
                            </p:childTnLst>
                          </p:cTn>
                        </p:par>
                        <p:par>
                          <p:cTn id="140" fill="hold">
                            <p:stCondLst>
                              <p:cond delay="1000"/>
                            </p:stCondLst>
                            <p:childTnLst>
                              <p:par>
                                <p:cTn id="141" presetID="22" presetClass="entr" presetSubtype="1" fill="hold" grpId="0" nodeType="afterEffect">
                                  <p:stCondLst>
                                    <p:cond delay="0"/>
                                  </p:stCondLst>
                                  <p:childTnLst>
                                    <p:set>
                                      <p:cBhvr>
                                        <p:cTn id="142" dur="1" fill="hold">
                                          <p:stCondLst>
                                            <p:cond delay="0"/>
                                          </p:stCondLst>
                                        </p:cTn>
                                        <p:tgtEl>
                                          <p:spTgt spid="210"/>
                                        </p:tgtEl>
                                        <p:attrNameLst>
                                          <p:attrName>style.visibility</p:attrName>
                                        </p:attrNameLst>
                                      </p:cBhvr>
                                      <p:to>
                                        <p:strVal val="visible"/>
                                      </p:to>
                                    </p:set>
                                    <p:animEffect transition="in" filter="wipe(up)">
                                      <p:cBhvr>
                                        <p:cTn id="143" dur="500"/>
                                        <p:tgtEl>
                                          <p:spTgt spid="210"/>
                                        </p:tgtEl>
                                      </p:cBhvr>
                                    </p:animEffect>
                                  </p:childTnLst>
                                </p:cTn>
                              </p:par>
                            </p:childTnLst>
                          </p:cTn>
                        </p:par>
                        <p:par>
                          <p:cTn id="144" fill="hold">
                            <p:stCondLst>
                              <p:cond delay="1500"/>
                            </p:stCondLst>
                            <p:childTnLst>
                              <p:par>
                                <p:cTn id="145" presetID="22" presetClass="entr" presetSubtype="1" fill="hold" grpId="0" nodeType="afterEffect">
                                  <p:stCondLst>
                                    <p:cond delay="0"/>
                                  </p:stCondLst>
                                  <p:childTnLst>
                                    <p:set>
                                      <p:cBhvr>
                                        <p:cTn id="146" dur="1" fill="hold">
                                          <p:stCondLst>
                                            <p:cond delay="0"/>
                                          </p:stCondLst>
                                        </p:cTn>
                                        <p:tgtEl>
                                          <p:spTgt spid="188"/>
                                        </p:tgtEl>
                                        <p:attrNameLst>
                                          <p:attrName>style.visibility</p:attrName>
                                        </p:attrNameLst>
                                      </p:cBhvr>
                                      <p:to>
                                        <p:strVal val="visible"/>
                                      </p:to>
                                    </p:set>
                                    <p:animEffect transition="in" filter="wipe(up)">
                                      <p:cBhvr>
                                        <p:cTn id="147" dur="500"/>
                                        <p:tgtEl>
                                          <p:spTgt spid="188"/>
                                        </p:tgtEl>
                                      </p:cBhvr>
                                    </p:animEffect>
                                  </p:childTnLst>
                                </p:cTn>
                              </p:par>
                            </p:childTnLst>
                          </p:cTn>
                        </p:par>
                        <p:par>
                          <p:cTn id="148" fill="hold">
                            <p:stCondLst>
                              <p:cond delay="2000"/>
                            </p:stCondLst>
                            <p:childTnLst>
                              <p:par>
                                <p:cTn id="149" presetID="22" presetClass="entr" presetSubtype="1" fill="hold" grpId="0" nodeType="afterEffect">
                                  <p:stCondLst>
                                    <p:cond delay="0"/>
                                  </p:stCondLst>
                                  <p:childTnLst>
                                    <p:set>
                                      <p:cBhvr>
                                        <p:cTn id="150" dur="1" fill="hold">
                                          <p:stCondLst>
                                            <p:cond delay="0"/>
                                          </p:stCondLst>
                                        </p:cTn>
                                        <p:tgtEl>
                                          <p:spTgt spid="211"/>
                                        </p:tgtEl>
                                        <p:attrNameLst>
                                          <p:attrName>style.visibility</p:attrName>
                                        </p:attrNameLst>
                                      </p:cBhvr>
                                      <p:to>
                                        <p:strVal val="visible"/>
                                      </p:to>
                                    </p:set>
                                    <p:animEffect transition="in" filter="wipe(up)">
                                      <p:cBhvr>
                                        <p:cTn id="151" dur="500"/>
                                        <p:tgtEl>
                                          <p:spTgt spid="211"/>
                                        </p:tgtEl>
                                      </p:cBhvr>
                                    </p:animEffect>
                                  </p:childTnLst>
                                </p:cTn>
                              </p:par>
                            </p:childTnLst>
                          </p:cTn>
                        </p:par>
                        <p:par>
                          <p:cTn id="152" fill="hold">
                            <p:stCondLst>
                              <p:cond delay="2500"/>
                            </p:stCondLst>
                            <p:childTnLst>
                              <p:par>
                                <p:cTn id="153" presetID="22" presetClass="entr" presetSubtype="1" fill="hold" grpId="0" nodeType="afterEffect">
                                  <p:stCondLst>
                                    <p:cond delay="0"/>
                                  </p:stCondLst>
                                  <p:childTnLst>
                                    <p:set>
                                      <p:cBhvr>
                                        <p:cTn id="154" dur="1" fill="hold">
                                          <p:stCondLst>
                                            <p:cond delay="0"/>
                                          </p:stCondLst>
                                        </p:cTn>
                                        <p:tgtEl>
                                          <p:spTgt spid="189"/>
                                        </p:tgtEl>
                                        <p:attrNameLst>
                                          <p:attrName>style.visibility</p:attrName>
                                        </p:attrNameLst>
                                      </p:cBhvr>
                                      <p:to>
                                        <p:strVal val="visible"/>
                                      </p:to>
                                    </p:set>
                                    <p:animEffect transition="in" filter="wipe(up)">
                                      <p:cBhvr>
                                        <p:cTn id="155" dur="500"/>
                                        <p:tgtEl>
                                          <p:spTgt spid="189"/>
                                        </p:tgtEl>
                                      </p:cBhvr>
                                    </p:animEffect>
                                  </p:childTnLst>
                                </p:cTn>
                              </p:par>
                            </p:childTnLst>
                          </p:cTn>
                        </p:par>
                        <p:par>
                          <p:cTn id="156" fill="hold">
                            <p:stCondLst>
                              <p:cond delay="3000"/>
                            </p:stCondLst>
                            <p:childTnLst>
                              <p:par>
                                <p:cTn id="157" presetID="22" presetClass="entr" presetSubtype="1" fill="hold" grpId="0" nodeType="afterEffect">
                                  <p:stCondLst>
                                    <p:cond delay="0"/>
                                  </p:stCondLst>
                                  <p:childTnLst>
                                    <p:set>
                                      <p:cBhvr>
                                        <p:cTn id="158" dur="1" fill="hold">
                                          <p:stCondLst>
                                            <p:cond delay="0"/>
                                          </p:stCondLst>
                                        </p:cTn>
                                        <p:tgtEl>
                                          <p:spTgt spid="213"/>
                                        </p:tgtEl>
                                        <p:attrNameLst>
                                          <p:attrName>style.visibility</p:attrName>
                                        </p:attrNameLst>
                                      </p:cBhvr>
                                      <p:to>
                                        <p:strVal val="visible"/>
                                      </p:to>
                                    </p:set>
                                    <p:animEffect transition="in" filter="wipe(up)">
                                      <p:cBhvr>
                                        <p:cTn id="159" dur="500"/>
                                        <p:tgtEl>
                                          <p:spTgt spid="213"/>
                                        </p:tgtEl>
                                      </p:cBhvr>
                                    </p:animEffect>
                                  </p:childTnLst>
                                </p:cTn>
                              </p:par>
                            </p:childTnLst>
                          </p:cTn>
                        </p:par>
                        <p:par>
                          <p:cTn id="160" fill="hold">
                            <p:stCondLst>
                              <p:cond delay="3500"/>
                            </p:stCondLst>
                            <p:childTnLst>
                              <p:par>
                                <p:cTn id="161" presetID="22" presetClass="entr" presetSubtype="1" fill="hold" grpId="0" nodeType="afterEffect">
                                  <p:stCondLst>
                                    <p:cond delay="0"/>
                                  </p:stCondLst>
                                  <p:childTnLst>
                                    <p:set>
                                      <p:cBhvr>
                                        <p:cTn id="162" dur="1" fill="hold">
                                          <p:stCondLst>
                                            <p:cond delay="0"/>
                                          </p:stCondLst>
                                        </p:cTn>
                                        <p:tgtEl>
                                          <p:spTgt spid="190"/>
                                        </p:tgtEl>
                                        <p:attrNameLst>
                                          <p:attrName>style.visibility</p:attrName>
                                        </p:attrNameLst>
                                      </p:cBhvr>
                                      <p:to>
                                        <p:strVal val="visible"/>
                                      </p:to>
                                    </p:set>
                                    <p:animEffect transition="in" filter="wipe(up)">
                                      <p:cBhvr>
                                        <p:cTn id="163" dur="500"/>
                                        <p:tgtEl>
                                          <p:spTgt spid="190"/>
                                        </p:tgtEl>
                                      </p:cBhvr>
                                    </p:animEffect>
                                  </p:childTnLst>
                                </p:cTn>
                              </p:par>
                            </p:childTnLst>
                          </p:cTn>
                        </p:par>
                        <p:par>
                          <p:cTn id="164" fill="hold">
                            <p:stCondLst>
                              <p:cond delay="4000"/>
                            </p:stCondLst>
                            <p:childTnLst>
                              <p:par>
                                <p:cTn id="165" presetID="22" presetClass="entr" presetSubtype="1" fill="hold" grpId="0" nodeType="afterEffect">
                                  <p:stCondLst>
                                    <p:cond delay="0"/>
                                  </p:stCondLst>
                                  <p:childTnLst>
                                    <p:set>
                                      <p:cBhvr>
                                        <p:cTn id="166" dur="1" fill="hold">
                                          <p:stCondLst>
                                            <p:cond delay="0"/>
                                          </p:stCondLst>
                                        </p:cTn>
                                        <p:tgtEl>
                                          <p:spTgt spid="216"/>
                                        </p:tgtEl>
                                        <p:attrNameLst>
                                          <p:attrName>style.visibility</p:attrName>
                                        </p:attrNameLst>
                                      </p:cBhvr>
                                      <p:to>
                                        <p:strVal val="visible"/>
                                      </p:to>
                                    </p:set>
                                    <p:animEffect transition="in" filter="wipe(up)">
                                      <p:cBhvr>
                                        <p:cTn id="167" dur="500"/>
                                        <p:tgtEl>
                                          <p:spTgt spid="216"/>
                                        </p:tgtEl>
                                      </p:cBhvr>
                                    </p:animEffect>
                                  </p:childTnLst>
                                </p:cTn>
                              </p:par>
                            </p:childTnLst>
                          </p:cTn>
                        </p:par>
                        <p:par>
                          <p:cTn id="168" fill="hold">
                            <p:stCondLst>
                              <p:cond delay="4500"/>
                            </p:stCondLst>
                            <p:childTnLst>
                              <p:par>
                                <p:cTn id="169" presetID="22" presetClass="entr" presetSubtype="1" fill="hold" grpId="0" nodeType="afterEffect">
                                  <p:stCondLst>
                                    <p:cond delay="0"/>
                                  </p:stCondLst>
                                  <p:childTnLst>
                                    <p:set>
                                      <p:cBhvr>
                                        <p:cTn id="170" dur="1" fill="hold">
                                          <p:stCondLst>
                                            <p:cond delay="0"/>
                                          </p:stCondLst>
                                        </p:cTn>
                                        <p:tgtEl>
                                          <p:spTgt spid="191"/>
                                        </p:tgtEl>
                                        <p:attrNameLst>
                                          <p:attrName>style.visibility</p:attrName>
                                        </p:attrNameLst>
                                      </p:cBhvr>
                                      <p:to>
                                        <p:strVal val="visible"/>
                                      </p:to>
                                    </p:set>
                                    <p:animEffect transition="in" filter="wipe(up)">
                                      <p:cBhvr>
                                        <p:cTn id="171" dur="500"/>
                                        <p:tgtEl>
                                          <p:spTgt spid="191"/>
                                        </p:tgtEl>
                                      </p:cBhvr>
                                    </p:animEffect>
                                  </p:childTnLst>
                                </p:cTn>
                              </p:par>
                            </p:childTnLst>
                          </p:cTn>
                        </p:par>
                        <p:par>
                          <p:cTn id="172" fill="hold">
                            <p:stCondLst>
                              <p:cond delay="5000"/>
                            </p:stCondLst>
                            <p:childTnLst>
                              <p:par>
                                <p:cTn id="173" presetID="22" presetClass="entr" presetSubtype="1" fill="hold" grpId="0" nodeType="afterEffect">
                                  <p:stCondLst>
                                    <p:cond delay="0"/>
                                  </p:stCondLst>
                                  <p:childTnLst>
                                    <p:set>
                                      <p:cBhvr>
                                        <p:cTn id="174" dur="1" fill="hold">
                                          <p:stCondLst>
                                            <p:cond delay="0"/>
                                          </p:stCondLst>
                                        </p:cTn>
                                        <p:tgtEl>
                                          <p:spTgt spid="214"/>
                                        </p:tgtEl>
                                        <p:attrNameLst>
                                          <p:attrName>style.visibility</p:attrName>
                                        </p:attrNameLst>
                                      </p:cBhvr>
                                      <p:to>
                                        <p:strVal val="visible"/>
                                      </p:to>
                                    </p:set>
                                    <p:animEffect transition="in" filter="wipe(up)">
                                      <p:cBhvr>
                                        <p:cTn id="175" dur="500"/>
                                        <p:tgtEl>
                                          <p:spTgt spid="214"/>
                                        </p:tgtEl>
                                      </p:cBhvr>
                                    </p:animEffect>
                                  </p:childTnLst>
                                </p:cTn>
                              </p:par>
                            </p:childTnLst>
                          </p:cTn>
                        </p:par>
                        <p:par>
                          <p:cTn id="176" fill="hold">
                            <p:stCondLst>
                              <p:cond delay="5500"/>
                            </p:stCondLst>
                            <p:childTnLst>
                              <p:par>
                                <p:cTn id="177" presetID="22" presetClass="entr" presetSubtype="1" fill="hold" grpId="0" nodeType="afterEffect">
                                  <p:stCondLst>
                                    <p:cond delay="0"/>
                                  </p:stCondLst>
                                  <p:childTnLst>
                                    <p:set>
                                      <p:cBhvr>
                                        <p:cTn id="178" dur="1" fill="hold">
                                          <p:stCondLst>
                                            <p:cond delay="0"/>
                                          </p:stCondLst>
                                        </p:cTn>
                                        <p:tgtEl>
                                          <p:spTgt spid="192"/>
                                        </p:tgtEl>
                                        <p:attrNameLst>
                                          <p:attrName>style.visibility</p:attrName>
                                        </p:attrNameLst>
                                      </p:cBhvr>
                                      <p:to>
                                        <p:strVal val="visible"/>
                                      </p:to>
                                    </p:set>
                                    <p:animEffect transition="in" filter="wipe(up)">
                                      <p:cBhvr>
                                        <p:cTn id="179" dur="500"/>
                                        <p:tgtEl>
                                          <p:spTgt spid="192"/>
                                        </p:tgtEl>
                                      </p:cBhvr>
                                    </p:animEffect>
                                  </p:childTnLst>
                                </p:cTn>
                              </p:par>
                            </p:childTnLst>
                          </p:cTn>
                        </p:par>
                        <p:par>
                          <p:cTn id="180" fill="hold">
                            <p:stCondLst>
                              <p:cond delay="6000"/>
                            </p:stCondLst>
                            <p:childTnLst>
                              <p:par>
                                <p:cTn id="181" presetID="22" presetClass="entr" presetSubtype="1" fill="hold" grpId="0" nodeType="afterEffect">
                                  <p:stCondLst>
                                    <p:cond delay="0"/>
                                  </p:stCondLst>
                                  <p:childTnLst>
                                    <p:set>
                                      <p:cBhvr>
                                        <p:cTn id="182" dur="1" fill="hold">
                                          <p:stCondLst>
                                            <p:cond delay="0"/>
                                          </p:stCondLst>
                                        </p:cTn>
                                        <p:tgtEl>
                                          <p:spTgt spid="218"/>
                                        </p:tgtEl>
                                        <p:attrNameLst>
                                          <p:attrName>style.visibility</p:attrName>
                                        </p:attrNameLst>
                                      </p:cBhvr>
                                      <p:to>
                                        <p:strVal val="visible"/>
                                      </p:to>
                                    </p:set>
                                    <p:animEffect transition="in" filter="wipe(up)">
                                      <p:cBhvr>
                                        <p:cTn id="183" dur="500"/>
                                        <p:tgtEl>
                                          <p:spTgt spid="218"/>
                                        </p:tgtEl>
                                      </p:cBhvr>
                                    </p:animEffect>
                                  </p:childTnLst>
                                </p:cTn>
                              </p:par>
                            </p:childTnLst>
                          </p:cTn>
                        </p:par>
                        <p:par>
                          <p:cTn id="184" fill="hold">
                            <p:stCondLst>
                              <p:cond delay="6500"/>
                            </p:stCondLst>
                            <p:childTnLst>
                              <p:par>
                                <p:cTn id="185" presetID="22" presetClass="entr" presetSubtype="1" fill="hold" grpId="0" nodeType="afterEffect">
                                  <p:stCondLst>
                                    <p:cond delay="0"/>
                                  </p:stCondLst>
                                  <p:childTnLst>
                                    <p:set>
                                      <p:cBhvr>
                                        <p:cTn id="186" dur="1" fill="hold">
                                          <p:stCondLst>
                                            <p:cond delay="0"/>
                                          </p:stCondLst>
                                        </p:cTn>
                                        <p:tgtEl>
                                          <p:spTgt spid="193"/>
                                        </p:tgtEl>
                                        <p:attrNameLst>
                                          <p:attrName>style.visibility</p:attrName>
                                        </p:attrNameLst>
                                      </p:cBhvr>
                                      <p:to>
                                        <p:strVal val="visible"/>
                                      </p:to>
                                    </p:set>
                                    <p:animEffect transition="in" filter="wipe(up)">
                                      <p:cBhvr>
                                        <p:cTn id="187" dur="500"/>
                                        <p:tgtEl>
                                          <p:spTgt spid="193"/>
                                        </p:tgtEl>
                                      </p:cBhvr>
                                    </p:animEffect>
                                  </p:childTnLst>
                                </p:cTn>
                              </p:par>
                            </p:childTnLst>
                          </p:cTn>
                        </p:par>
                        <p:par>
                          <p:cTn id="188" fill="hold">
                            <p:stCondLst>
                              <p:cond delay="7000"/>
                            </p:stCondLst>
                            <p:childTnLst>
                              <p:par>
                                <p:cTn id="189" presetID="22" presetClass="entr" presetSubtype="1" fill="hold" grpId="0" nodeType="afterEffect">
                                  <p:stCondLst>
                                    <p:cond delay="0"/>
                                  </p:stCondLst>
                                  <p:childTnLst>
                                    <p:set>
                                      <p:cBhvr>
                                        <p:cTn id="190" dur="1" fill="hold">
                                          <p:stCondLst>
                                            <p:cond delay="0"/>
                                          </p:stCondLst>
                                        </p:cTn>
                                        <p:tgtEl>
                                          <p:spTgt spid="220"/>
                                        </p:tgtEl>
                                        <p:attrNameLst>
                                          <p:attrName>style.visibility</p:attrName>
                                        </p:attrNameLst>
                                      </p:cBhvr>
                                      <p:to>
                                        <p:strVal val="visible"/>
                                      </p:to>
                                    </p:set>
                                    <p:animEffect transition="in" filter="wipe(up)">
                                      <p:cBhvr>
                                        <p:cTn id="191" dur="500"/>
                                        <p:tgtEl>
                                          <p:spTgt spid="220"/>
                                        </p:tgtEl>
                                      </p:cBhvr>
                                    </p:animEffect>
                                  </p:childTnLst>
                                </p:cTn>
                              </p:par>
                            </p:childTnLst>
                          </p:cTn>
                        </p:par>
                        <p:par>
                          <p:cTn id="192" fill="hold">
                            <p:stCondLst>
                              <p:cond delay="7500"/>
                            </p:stCondLst>
                            <p:childTnLst>
                              <p:par>
                                <p:cTn id="193" presetID="22" presetClass="entr" presetSubtype="1" fill="hold" grpId="0" nodeType="afterEffect">
                                  <p:stCondLst>
                                    <p:cond delay="0"/>
                                  </p:stCondLst>
                                  <p:childTnLst>
                                    <p:set>
                                      <p:cBhvr>
                                        <p:cTn id="194" dur="1" fill="hold">
                                          <p:stCondLst>
                                            <p:cond delay="0"/>
                                          </p:stCondLst>
                                        </p:cTn>
                                        <p:tgtEl>
                                          <p:spTgt spid="194"/>
                                        </p:tgtEl>
                                        <p:attrNameLst>
                                          <p:attrName>style.visibility</p:attrName>
                                        </p:attrNameLst>
                                      </p:cBhvr>
                                      <p:to>
                                        <p:strVal val="visible"/>
                                      </p:to>
                                    </p:set>
                                    <p:animEffect transition="in" filter="wipe(up)">
                                      <p:cBhvr>
                                        <p:cTn id="195" dur="500"/>
                                        <p:tgtEl>
                                          <p:spTgt spid="194"/>
                                        </p:tgtEl>
                                      </p:cBhvr>
                                    </p:animEffect>
                                  </p:childTnLst>
                                </p:cTn>
                              </p:par>
                            </p:childTnLst>
                          </p:cTn>
                        </p:par>
                        <p:par>
                          <p:cTn id="196" fill="hold">
                            <p:stCondLst>
                              <p:cond delay="8000"/>
                            </p:stCondLst>
                            <p:childTnLst>
                              <p:par>
                                <p:cTn id="197" presetID="22" presetClass="entr" presetSubtype="1" fill="hold" grpId="0" nodeType="afterEffect">
                                  <p:stCondLst>
                                    <p:cond delay="0"/>
                                  </p:stCondLst>
                                  <p:childTnLst>
                                    <p:set>
                                      <p:cBhvr>
                                        <p:cTn id="198" dur="1" fill="hold">
                                          <p:stCondLst>
                                            <p:cond delay="0"/>
                                          </p:stCondLst>
                                        </p:cTn>
                                        <p:tgtEl>
                                          <p:spTgt spid="221"/>
                                        </p:tgtEl>
                                        <p:attrNameLst>
                                          <p:attrName>style.visibility</p:attrName>
                                        </p:attrNameLst>
                                      </p:cBhvr>
                                      <p:to>
                                        <p:strVal val="visible"/>
                                      </p:to>
                                    </p:set>
                                    <p:animEffect transition="in" filter="wipe(up)">
                                      <p:cBhvr>
                                        <p:cTn id="199" dur="500"/>
                                        <p:tgtEl>
                                          <p:spTgt spid="221"/>
                                        </p:tgtEl>
                                      </p:cBhvr>
                                    </p:animEffect>
                                  </p:childTnLst>
                                </p:cTn>
                              </p:par>
                            </p:childTnLst>
                          </p:cTn>
                        </p:par>
                        <p:par>
                          <p:cTn id="200" fill="hold">
                            <p:stCondLst>
                              <p:cond delay="8500"/>
                            </p:stCondLst>
                            <p:childTnLst>
                              <p:par>
                                <p:cTn id="201" presetID="22" presetClass="entr" presetSubtype="1" fill="hold" grpId="0" nodeType="afterEffect">
                                  <p:stCondLst>
                                    <p:cond delay="0"/>
                                  </p:stCondLst>
                                  <p:childTnLst>
                                    <p:set>
                                      <p:cBhvr>
                                        <p:cTn id="202" dur="1" fill="hold">
                                          <p:stCondLst>
                                            <p:cond delay="0"/>
                                          </p:stCondLst>
                                        </p:cTn>
                                        <p:tgtEl>
                                          <p:spTgt spid="195"/>
                                        </p:tgtEl>
                                        <p:attrNameLst>
                                          <p:attrName>style.visibility</p:attrName>
                                        </p:attrNameLst>
                                      </p:cBhvr>
                                      <p:to>
                                        <p:strVal val="visible"/>
                                      </p:to>
                                    </p:set>
                                    <p:animEffect transition="in" filter="wipe(up)">
                                      <p:cBhvr>
                                        <p:cTn id="203" dur="500"/>
                                        <p:tgtEl>
                                          <p:spTgt spid="195"/>
                                        </p:tgtEl>
                                      </p:cBhvr>
                                    </p:animEffect>
                                  </p:childTnLst>
                                </p:cTn>
                              </p:par>
                            </p:childTnLst>
                          </p:cTn>
                        </p:par>
                        <p:par>
                          <p:cTn id="204" fill="hold">
                            <p:stCondLst>
                              <p:cond delay="9000"/>
                            </p:stCondLst>
                            <p:childTnLst>
                              <p:par>
                                <p:cTn id="205" presetID="22" presetClass="entr" presetSubtype="1" fill="hold" grpId="0" nodeType="afterEffect">
                                  <p:stCondLst>
                                    <p:cond delay="0"/>
                                  </p:stCondLst>
                                  <p:childTnLst>
                                    <p:set>
                                      <p:cBhvr>
                                        <p:cTn id="206" dur="1" fill="hold">
                                          <p:stCondLst>
                                            <p:cond delay="0"/>
                                          </p:stCondLst>
                                        </p:cTn>
                                        <p:tgtEl>
                                          <p:spTgt spid="223"/>
                                        </p:tgtEl>
                                        <p:attrNameLst>
                                          <p:attrName>style.visibility</p:attrName>
                                        </p:attrNameLst>
                                      </p:cBhvr>
                                      <p:to>
                                        <p:strVal val="visible"/>
                                      </p:to>
                                    </p:set>
                                    <p:animEffect transition="in" filter="wipe(up)">
                                      <p:cBhvr>
                                        <p:cTn id="207" dur="500"/>
                                        <p:tgtEl>
                                          <p:spTgt spid="223"/>
                                        </p:tgtEl>
                                      </p:cBhvr>
                                    </p:animEffect>
                                  </p:childTnLst>
                                </p:cTn>
                              </p:par>
                            </p:childTnLst>
                          </p:cTn>
                        </p:par>
                        <p:par>
                          <p:cTn id="208" fill="hold">
                            <p:stCondLst>
                              <p:cond delay="9500"/>
                            </p:stCondLst>
                            <p:childTnLst>
                              <p:par>
                                <p:cTn id="209" presetID="22" presetClass="entr" presetSubtype="1" fill="hold" grpId="0" nodeType="afterEffect">
                                  <p:stCondLst>
                                    <p:cond delay="0"/>
                                  </p:stCondLst>
                                  <p:childTnLst>
                                    <p:set>
                                      <p:cBhvr>
                                        <p:cTn id="210" dur="1" fill="hold">
                                          <p:stCondLst>
                                            <p:cond delay="0"/>
                                          </p:stCondLst>
                                        </p:cTn>
                                        <p:tgtEl>
                                          <p:spTgt spid="196"/>
                                        </p:tgtEl>
                                        <p:attrNameLst>
                                          <p:attrName>style.visibility</p:attrName>
                                        </p:attrNameLst>
                                      </p:cBhvr>
                                      <p:to>
                                        <p:strVal val="visible"/>
                                      </p:to>
                                    </p:set>
                                    <p:animEffect transition="in" filter="wipe(up)">
                                      <p:cBhvr>
                                        <p:cTn id="211" dur="500"/>
                                        <p:tgtEl>
                                          <p:spTgt spid="196"/>
                                        </p:tgtEl>
                                      </p:cBhvr>
                                    </p:animEffect>
                                  </p:childTnLst>
                                </p:cTn>
                              </p:par>
                            </p:childTnLst>
                          </p:cTn>
                        </p:par>
                        <p:par>
                          <p:cTn id="212" fill="hold">
                            <p:stCondLst>
                              <p:cond delay="10000"/>
                            </p:stCondLst>
                            <p:childTnLst>
                              <p:par>
                                <p:cTn id="213" presetID="22" presetClass="entr" presetSubtype="1" fill="hold" grpId="0" nodeType="afterEffect">
                                  <p:stCondLst>
                                    <p:cond delay="0"/>
                                  </p:stCondLst>
                                  <p:childTnLst>
                                    <p:set>
                                      <p:cBhvr>
                                        <p:cTn id="214" dur="1" fill="hold">
                                          <p:stCondLst>
                                            <p:cond delay="0"/>
                                          </p:stCondLst>
                                        </p:cTn>
                                        <p:tgtEl>
                                          <p:spTgt spid="225"/>
                                        </p:tgtEl>
                                        <p:attrNameLst>
                                          <p:attrName>style.visibility</p:attrName>
                                        </p:attrNameLst>
                                      </p:cBhvr>
                                      <p:to>
                                        <p:strVal val="visible"/>
                                      </p:to>
                                    </p:set>
                                    <p:animEffect transition="in" filter="wipe(up)">
                                      <p:cBhvr>
                                        <p:cTn id="215" dur="500"/>
                                        <p:tgtEl>
                                          <p:spTgt spid="225"/>
                                        </p:tgtEl>
                                      </p:cBhvr>
                                    </p:animEffect>
                                  </p:childTnLst>
                                </p:cTn>
                              </p:par>
                            </p:childTnLst>
                          </p:cTn>
                        </p:par>
                        <p:par>
                          <p:cTn id="216" fill="hold">
                            <p:stCondLst>
                              <p:cond delay="10500"/>
                            </p:stCondLst>
                            <p:childTnLst>
                              <p:par>
                                <p:cTn id="217" presetID="22" presetClass="entr" presetSubtype="1" fill="hold" grpId="0" nodeType="afterEffect">
                                  <p:stCondLst>
                                    <p:cond delay="0"/>
                                  </p:stCondLst>
                                  <p:childTnLst>
                                    <p:set>
                                      <p:cBhvr>
                                        <p:cTn id="218" dur="1" fill="hold">
                                          <p:stCondLst>
                                            <p:cond delay="0"/>
                                          </p:stCondLst>
                                        </p:cTn>
                                        <p:tgtEl>
                                          <p:spTgt spid="197"/>
                                        </p:tgtEl>
                                        <p:attrNameLst>
                                          <p:attrName>style.visibility</p:attrName>
                                        </p:attrNameLst>
                                      </p:cBhvr>
                                      <p:to>
                                        <p:strVal val="visible"/>
                                      </p:to>
                                    </p:set>
                                    <p:animEffect transition="in" filter="wipe(up)">
                                      <p:cBhvr>
                                        <p:cTn id="219" dur="500"/>
                                        <p:tgtEl>
                                          <p:spTgt spid="197"/>
                                        </p:tgtEl>
                                      </p:cBhvr>
                                    </p:animEffect>
                                  </p:childTnLst>
                                </p:cTn>
                              </p:par>
                            </p:childTnLst>
                          </p:cTn>
                        </p:par>
                        <p:par>
                          <p:cTn id="220" fill="hold">
                            <p:stCondLst>
                              <p:cond delay="11000"/>
                            </p:stCondLst>
                            <p:childTnLst>
                              <p:par>
                                <p:cTn id="221" presetID="22" presetClass="entr" presetSubtype="1" fill="hold" grpId="0" nodeType="after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wipe(up)">
                                      <p:cBhvr>
                                        <p:cTn id="223" dur="500"/>
                                        <p:tgtEl>
                                          <p:spTgt spid="226"/>
                                        </p:tgtEl>
                                      </p:cBhvr>
                                    </p:animEffect>
                                  </p:childTnLst>
                                </p:cTn>
                              </p:par>
                            </p:childTnLst>
                          </p:cTn>
                        </p:par>
                        <p:par>
                          <p:cTn id="224" fill="hold">
                            <p:stCondLst>
                              <p:cond delay="11500"/>
                            </p:stCondLst>
                            <p:childTnLst>
                              <p:par>
                                <p:cTn id="225" presetID="22" presetClass="entr" presetSubtype="1" fill="hold" grpId="0" nodeType="afterEffect">
                                  <p:stCondLst>
                                    <p:cond delay="0"/>
                                  </p:stCondLst>
                                  <p:childTnLst>
                                    <p:set>
                                      <p:cBhvr>
                                        <p:cTn id="226" dur="1" fill="hold">
                                          <p:stCondLst>
                                            <p:cond delay="0"/>
                                          </p:stCondLst>
                                        </p:cTn>
                                        <p:tgtEl>
                                          <p:spTgt spid="198"/>
                                        </p:tgtEl>
                                        <p:attrNameLst>
                                          <p:attrName>style.visibility</p:attrName>
                                        </p:attrNameLst>
                                      </p:cBhvr>
                                      <p:to>
                                        <p:strVal val="visible"/>
                                      </p:to>
                                    </p:set>
                                    <p:animEffect transition="in" filter="wipe(up)">
                                      <p:cBhvr>
                                        <p:cTn id="227" dur="500"/>
                                        <p:tgtEl>
                                          <p:spTgt spid="198"/>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grpId="0" nodeType="clickEffect">
                                  <p:stCondLst>
                                    <p:cond delay="0"/>
                                  </p:stCondLst>
                                  <p:childTnLst>
                                    <p:set>
                                      <p:cBhvr>
                                        <p:cTn id="231" dur="1" fill="hold">
                                          <p:stCondLst>
                                            <p:cond delay="0"/>
                                          </p:stCondLst>
                                        </p:cTn>
                                        <p:tgtEl>
                                          <p:spTgt spid="95"/>
                                        </p:tgtEl>
                                        <p:attrNameLst>
                                          <p:attrName>style.visibility</p:attrName>
                                        </p:attrNameLst>
                                      </p:cBhvr>
                                      <p:to>
                                        <p:strVal val="visible"/>
                                      </p:to>
                                    </p:set>
                                    <p:animEffect transition="in" filter="wipe(left)">
                                      <p:cBhvr>
                                        <p:cTn id="232" dur="500"/>
                                        <p:tgtEl>
                                          <p:spTgt spid="95"/>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1" fill="hold" grpId="0" nodeType="clickEffect">
                                  <p:stCondLst>
                                    <p:cond delay="0"/>
                                  </p:stCondLst>
                                  <p:childTnLst>
                                    <p:set>
                                      <p:cBhvr>
                                        <p:cTn id="236" dur="1" fill="hold">
                                          <p:stCondLst>
                                            <p:cond delay="0"/>
                                          </p:stCondLst>
                                        </p:cTn>
                                        <p:tgtEl>
                                          <p:spTgt spid="228"/>
                                        </p:tgtEl>
                                        <p:attrNameLst>
                                          <p:attrName>style.visibility</p:attrName>
                                        </p:attrNameLst>
                                      </p:cBhvr>
                                      <p:to>
                                        <p:strVal val="visible"/>
                                      </p:to>
                                    </p:set>
                                    <p:animEffect transition="in" filter="wipe(up)">
                                      <p:cBhvr>
                                        <p:cTn id="237" dur="500"/>
                                        <p:tgtEl>
                                          <p:spTgt spid="228"/>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1" fill="hold" grpId="0" nodeType="clickEffect">
                                  <p:stCondLst>
                                    <p:cond delay="0"/>
                                  </p:stCondLst>
                                  <p:childTnLst>
                                    <p:set>
                                      <p:cBhvr>
                                        <p:cTn id="241" dur="1" fill="hold">
                                          <p:stCondLst>
                                            <p:cond delay="0"/>
                                          </p:stCondLst>
                                        </p:cTn>
                                        <p:tgtEl>
                                          <p:spTgt spid="229"/>
                                        </p:tgtEl>
                                        <p:attrNameLst>
                                          <p:attrName>style.visibility</p:attrName>
                                        </p:attrNameLst>
                                      </p:cBhvr>
                                      <p:to>
                                        <p:strVal val="visible"/>
                                      </p:to>
                                    </p:set>
                                    <p:animEffect transition="in" filter="wipe(up)">
                                      <p:cBhvr>
                                        <p:cTn id="242" dur="500"/>
                                        <p:tgtEl>
                                          <p:spTgt spid="229"/>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1" fill="hold" grpId="0" nodeType="clickEffect">
                                  <p:stCondLst>
                                    <p:cond delay="0"/>
                                  </p:stCondLst>
                                  <p:childTnLst>
                                    <p:set>
                                      <p:cBhvr>
                                        <p:cTn id="246" dur="1" fill="hold">
                                          <p:stCondLst>
                                            <p:cond delay="0"/>
                                          </p:stCondLst>
                                        </p:cTn>
                                        <p:tgtEl>
                                          <p:spTgt spid="230"/>
                                        </p:tgtEl>
                                        <p:attrNameLst>
                                          <p:attrName>style.visibility</p:attrName>
                                        </p:attrNameLst>
                                      </p:cBhvr>
                                      <p:to>
                                        <p:strVal val="visible"/>
                                      </p:to>
                                    </p:set>
                                    <p:animEffect transition="in" filter="wipe(up)">
                                      <p:cBhvr>
                                        <p:cTn id="247" dur="500"/>
                                        <p:tgtEl>
                                          <p:spTgt spid="23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1" fill="hold" grpId="0" nodeType="clickEffect">
                                  <p:stCondLst>
                                    <p:cond delay="0"/>
                                  </p:stCondLst>
                                  <p:childTnLst>
                                    <p:set>
                                      <p:cBhvr>
                                        <p:cTn id="251" dur="1" fill="hold">
                                          <p:stCondLst>
                                            <p:cond delay="0"/>
                                          </p:stCondLst>
                                        </p:cTn>
                                        <p:tgtEl>
                                          <p:spTgt spid="231"/>
                                        </p:tgtEl>
                                        <p:attrNameLst>
                                          <p:attrName>style.visibility</p:attrName>
                                        </p:attrNameLst>
                                      </p:cBhvr>
                                      <p:to>
                                        <p:strVal val="visible"/>
                                      </p:to>
                                    </p:set>
                                    <p:animEffect transition="in" filter="wipe(up)">
                                      <p:cBhvr>
                                        <p:cTn id="252" dur="500"/>
                                        <p:tgtEl>
                                          <p:spTgt spid="231"/>
                                        </p:tgtEl>
                                      </p:cBhvr>
                                    </p:animEffect>
                                  </p:childTnLst>
                                </p:cTn>
                              </p:par>
                            </p:childTnLst>
                          </p:cTn>
                        </p:par>
                        <p:par>
                          <p:cTn id="253" fill="hold">
                            <p:stCondLst>
                              <p:cond delay="500"/>
                            </p:stCondLst>
                            <p:childTnLst>
                              <p:par>
                                <p:cTn id="254" presetID="22" presetClass="entr" presetSubtype="4" fill="hold" nodeType="afterEffect">
                                  <p:stCondLst>
                                    <p:cond delay="0"/>
                                  </p:stCondLst>
                                  <p:childTnLst>
                                    <p:set>
                                      <p:cBhvr>
                                        <p:cTn id="255" dur="1" fill="hold">
                                          <p:stCondLst>
                                            <p:cond delay="0"/>
                                          </p:stCondLst>
                                        </p:cTn>
                                        <p:tgtEl>
                                          <p:spTgt spid="232"/>
                                        </p:tgtEl>
                                        <p:attrNameLst>
                                          <p:attrName>style.visibility</p:attrName>
                                        </p:attrNameLst>
                                      </p:cBhvr>
                                      <p:to>
                                        <p:strVal val="visible"/>
                                      </p:to>
                                    </p:set>
                                    <p:animEffect transition="in" filter="wipe(down)">
                                      <p:cBhvr>
                                        <p:cTn id="256"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P spid="95" grpId="0" autoUpdateAnimBg="0"/>
      <p:bldP spid="97" grpId="0" autoUpdateAnimBg="0"/>
      <p:bldP spid="98" grpId="0" autoUpdateAnimBg="0"/>
      <p:bldP spid="119" grpId="0" autoUpdateAnimBg="0"/>
      <p:bldP spid="132" grpId="0" autoUpdateAnimBg="0"/>
      <p:bldP spid="133" grpId="0" autoUpdateAnimBg="0"/>
      <p:bldP spid="134" grpId="0" autoUpdateAnimBg="0"/>
      <p:bldP spid="141" grpId="0" autoUpdateAnimBg="0"/>
      <p:bldP spid="154" grpId="0" autoUpdateAnimBg="0"/>
      <p:bldP spid="155" grpId="0" autoUpdateAnimBg="0"/>
      <p:bldP spid="162" grpId="0" autoUpdateAnimBg="0"/>
      <p:bldP spid="175" grpId="0" autoUpdateAnimBg="0"/>
      <p:bldP spid="176" grpId="0" animBg="1" autoUpdateAnimBg="0"/>
      <p:bldP spid="177" grpId="0" animBg="1" autoUpdateAnimBg="0"/>
      <p:bldP spid="184" grpId="0" animBg="1" autoUpdateAnimBg="0"/>
      <p:bldP spid="185" grpId="0" animBg="1" autoUpdateAnimBg="0"/>
      <p:bldP spid="186" grpId="0" animBg="1" autoUpdateAnimBg="0"/>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autoUpdateAnimBg="0"/>
      <p:bldP spid="200" grpId="0" animBg="1" autoUpdateAnimBg="0"/>
      <p:bldP spid="201" grpId="0" animBg="1" autoUpdateAnimBg="0"/>
      <p:bldP spid="202" grpId="0" animBg="1" autoUpdateAnimBg="0"/>
      <p:bldP spid="203" grpId="0" animBg="1" autoUpdateAnimBg="0"/>
      <p:bldP spid="204" grpId="0" animBg="1" autoUpdateAnimBg="0"/>
      <p:bldP spid="205" grpId="0" animBg="1"/>
      <p:bldP spid="206" grpId="0" animBg="1"/>
      <p:bldP spid="207" grpId="0" animBg="1"/>
      <p:bldP spid="208" grpId="0" animBg="1"/>
      <p:bldP spid="209" grpId="0" animBg="1"/>
      <p:bldP spid="210" grpId="0" animBg="1"/>
      <p:bldP spid="211" grpId="0" animBg="1"/>
      <p:bldP spid="212" grpId="0" animBg="1"/>
      <p:bldP spid="214" grpId="0" animBg="1"/>
      <p:bldP spid="213"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8" grpId="0" animBg="1" autoUpdateAnimBg="0"/>
      <p:bldP spid="229" grpId="0" animBg="1" autoUpdateAnimBg="0"/>
      <p:bldP spid="230" grpId="0" animBg="1" autoUpdateAnimBg="0"/>
      <p:bldP spid="2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a:t>线性表的查找                                                  二分查找</a:t>
            </a:r>
            <a:endParaRPr kumimoji="1" lang="zh-CN" altLang="en-US">
              <a:solidFill>
                <a:srgbClr val="000000"/>
              </a:solidFill>
            </a:endParaRPr>
          </a:p>
        </p:txBody>
      </p:sp>
      <p:sp>
        <p:nvSpPr>
          <p:cNvPr id="67" name="Rectangle 3"/>
          <p:cNvSpPr>
            <a:spLocks noChangeArrowheads="1"/>
          </p:cNvSpPr>
          <p:nvPr/>
        </p:nvSpPr>
        <p:spPr bwMode="auto">
          <a:xfrm>
            <a:off x="406400" y="993775"/>
            <a:ext cx="8737600" cy="2987675"/>
          </a:xfrm>
          <a:prstGeom prst="rect">
            <a:avLst/>
          </a:prstGeom>
          <a:noFill/>
          <a:ln w="9525">
            <a:noFill/>
            <a:miter lim="800000"/>
            <a:headEnd/>
            <a:tailEnd/>
          </a:ln>
        </p:spPr>
        <p:txBody>
          <a:bodyPr/>
          <a:lstStyle/>
          <a:p>
            <a:pPr marL="0" lvl="1">
              <a:lnSpc>
                <a:spcPct val="100000"/>
              </a:lnSpc>
              <a:spcBef>
                <a:spcPct val="20000"/>
              </a:spcBef>
              <a:buClr>
                <a:srgbClr val="800000"/>
              </a:buClr>
              <a:buSzPct val="80000"/>
              <a:defRPr/>
            </a:pPr>
            <a:r>
              <a:rPr lang="zh-CN" altLang="en-US" sz="2800" b="1" dirty="0">
                <a:latin typeface="楷体_GB2312" pitchFamily="49" charset="-122"/>
              </a:rPr>
              <a:t> 算法评价</a:t>
            </a:r>
          </a:p>
          <a:p>
            <a:pPr marL="685800" lvl="1" indent="-228600">
              <a:lnSpc>
                <a:spcPct val="100000"/>
              </a:lnSpc>
              <a:spcBef>
                <a:spcPts val="800"/>
              </a:spcBef>
              <a:buClr>
                <a:schemeClr val="tx1"/>
              </a:buClr>
              <a:buSzPct val="50000"/>
              <a:buFont typeface="Wingdings" pitchFamily="2" charset="2"/>
              <a:buChar char="Ø"/>
              <a:defRPr/>
            </a:pPr>
            <a:r>
              <a:rPr lang="zh-CN" altLang="en-US" sz="2400" b="1" dirty="0">
                <a:solidFill>
                  <a:srgbClr val="FF0000"/>
                </a:solidFill>
                <a:latin typeface="楷体_GB2312" pitchFamily="49" charset="-122"/>
              </a:rPr>
              <a:t>判定树</a:t>
            </a:r>
            <a:r>
              <a:rPr lang="zh-CN" altLang="en-US" sz="2400" b="1" dirty="0">
                <a:latin typeface="楷体_GB2312" pitchFamily="49" charset="-122"/>
              </a:rPr>
              <a:t>：描述查找过程的二叉树</a:t>
            </a:r>
          </a:p>
          <a:p>
            <a:pPr marL="685800" lvl="1" indent="-228600">
              <a:lnSpc>
                <a:spcPct val="100000"/>
              </a:lnSpc>
              <a:spcBef>
                <a:spcPts val="800"/>
              </a:spcBef>
              <a:buClr>
                <a:schemeClr val="tx1"/>
              </a:buClr>
              <a:buSzPct val="50000"/>
              <a:buFont typeface="Wingdings" pitchFamily="2" charset="2"/>
              <a:buChar char="Ø"/>
              <a:defRPr/>
            </a:pPr>
            <a:r>
              <a:rPr lang="zh-CN" altLang="en-US" sz="2400" b="1" dirty="0">
                <a:latin typeface="楷体_GB2312" pitchFamily="49" charset="-122"/>
              </a:rPr>
              <a:t>有</a:t>
            </a:r>
            <a:r>
              <a:rPr lang="en-US" altLang="zh-CN" sz="2400" b="1" dirty="0">
                <a:latin typeface="楷体_GB2312" pitchFamily="49" charset="-122"/>
              </a:rPr>
              <a:t>n</a:t>
            </a:r>
            <a:r>
              <a:rPr lang="zh-CN" altLang="zh-CN" sz="2400" b="1" dirty="0">
                <a:latin typeface="楷体_GB2312" pitchFamily="49" charset="-122"/>
              </a:rPr>
              <a:t>个结点的</a:t>
            </a:r>
            <a:r>
              <a:rPr lang="zh-CN" altLang="zh-CN" sz="2400" b="1" dirty="0">
                <a:solidFill>
                  <a:srgbClr val="FF0000"/>
                </a:solidFill>
                <a:latin typeface="楷体_GB2312" pitchFamily="49" charset="-122"/>
              </a:rPr>
              <a:t>判定树的深度</a:t>
            </a:r>
            <a:r>
              <a:rPr lang="zh-CN" altLang="zh-CN" sz="2400" b="1" dirty="0">
                <a:latin typeface="楷体_GB2312" pitchFamily="49" charset="-122"/>
              </a:rPr>
              <a:t>为</a:t>
            </a:r>
            <a:r>
              <a:rPr lang="zh-CN" altLang="zh-CN" sz="2400" b="1" dirty="0">
                <a:latin typeface="楷体_GB2312" pitchFamily="49" charset="-122"/>
                <a:sym typeface="Symbol" pitchFamily="18" charset="2"/>
              </a:rPr>
              <a:t></a:t>
            </a:r>
            <a:r>
              <a:rPr lang="en-US" altLang="zh-CN" sz="2400" b="1" dirty="0">
                <a:latin typeface="楷体_GB2312" pitchFamily="49" charset="-122"/>
                <a:sym typeface="Symbol" pitchFamily="18" charset="2"/>
              </a:rPr>
              <a:t>log</a:t>
            </a:r>
            <a:r>
              <a:rPr lang="en-US" altLang="zh-CN" sz="2400" b="1" baseline="-25000" dirty="0">
                <a:latin typeface="楷体_GB2312" pitchFamily="49" charset="-122"/>
                <a:sym typeface="Symbol" pitchFamily="18" charset="2"/>
              </a:rPr>
              <a:t>2</a:t>
            </a:r>
            <a:r>
              <a:rPr lang="en-US" altLang="zh-CN" sz="2400" b="1" dirty="0">
                <a:latin typeface="楷体_GB2312" pitchFamily="49" charset="-122"/>
                <a:sym typeface="Symbol" pitchFamily="18" charset="2"/>
              </a:rPr>
              <a:t>n+1</a:t>
            </a:r>
          </a:p>
          <a:p>
            <a:pPr marL="685800" lvl="1" indent="-228600">
              <a:lnSpc>
                <a:spcPct val="100000"/>
              </a:lnSpc>
              <a:spcBef>
                <a:spcPts val="800"/>
              </a:spcBef>
              <a:buClr>
                <a:schemeClr val="tx1"/>
              </a:buClr>
              <a:buSzPct val="50000"/>
              <a:buFont typeface="Wingdings" pitchFamily="2" charset="2"/>
              <a:buChar char="Ø"/>
              <a:defRPr/>
            </a:pPr>
            <a:r>
              <a:rPr lang="zh-CN" altLang="zh-CN" sz="2400" b="1" dirty="0">
                <a:latin typeface="楷体_GB2312" pitchFamily="49" charset="-122"/>
                <a:sym typeface="Symbol" pitchFamily="18" charset="2"/>
              </a:rPr>
              <a:t>在查找过程中进行的比较次数最多不超过其判定树的深度</a:t>
            </a:r>
          </a:p>
          <a:p>
            <a:pPr marL="685800" lvl="1" indent="-228600">
              <a:lnSpc>
                <a:spcPct val="100000"/>
              </a:lnSpc>
              <a:spcBef>
                <a:spcPts val="800"/>
              </a:spcBef>
              <a:buClr>
                <a:schemeClr val="tx1"/>
              </a:buClr>
              <a:buSzPct val="50000"/>
              <a:buFont typeface="Wingdings" pitchFamily="2" charset="2"/>
              <a:buChar char="Ø"/>
              <a:defRPr/>
            </a:pPr>
            <a:r>
              <a:rPr lang="zh-CN" altLang="zh-CN" sz="2400" b="1" dirty="0">
                <a:latin typeface="楷体_GB2312" pitchFamily="49" charset="-122"/>
                <a:sym typeface="Symbol" pitchFamily="18" charset="2"/>
              </a:rPr>
              <a:t>折半查找的</a:t>
            </a:r>
            <a:r>
              <a:rPr lang="en-US" altLang="zh-CN" sz="2400" b="1" dirty="0">
                <a:latin typeface="楷体_GB2312" pitchFamily="49" charset="-122"/>
                <a:sym typeface="Symbol" pitchFamily="18" charset="2"/>
              </a:rPr>
              <a:t>ASL</a:t>
            </a:r>
            <a:endParaRPr lang="en-US" altLang="zh-CN" sz="2400" b="1" dirty="0">
              <a:latin typeface="楷体_GB2312" pitchFamily="49" charset="-122"/>
            </a:endParaRPr>
          </a:p>
        </p:txBody>
      </p:sp>
      <p:graphicFrame>
        <p:nvGraphicFramePr>
          <p:cNvPr id="675844" name="Object 4"/>
          <p:cNvGraphicFramePr>
            <a:graphicFrameLocks noChangeAspect="1"/>
          </p:cNvGraphicFramePr>
          <p:nvPr/>
        </p:nvGraphicFramePr>
        <p:xfrm>
          <a:off x="339725" y="3573463"/>
          <a:ext cx="8712200" cy="2943225"/>
        </p:xfrm>
        <a:graphic>
          <a:graphicData uri="http://schemas.openxmlformats.org/presentationml/2006/ole">
            <p:oleObj spid="_x0000_s5126" name="Equation" r:id="rId5" imgW="100888800" imgH="36880800" progId="">
              <p:embed/>
            </p:oleObj>
          </a:graphicData>
        </a:graphic>
      </p:graphicFrame>
      <p:pic>
        <p:nvPicPr>
          <p:cNvPr id="69" name="Picture 51" descr="navigate-up256">
            <a:hlinkClick r:id="rId6" action="ppaction://hlinksldjump"/>
          </p:cNvPr>
          <p:cNvPicPr>
            <a:picLocks noChangeAspect="1" noChangeArrowheads="1"/>
          </p:cNvPicPr>
          <p:nvPr/>
        </p:nvPicPr>
        <p:blipFill>
          <a:blip r:embed="rId7" cstate="print"/>
          <a:srcRect/>
          <a:stretch>
            <a:fillRect/>
          </a:stretch>
        </p:blipFill>
        <p:spPr bwMode="auto">
          <a:xfrm>
            <a:off x="8367713" y="5959475"/>
            <a:ext cx="642937" cy="642938"/>
          </a:xfrm>
          <a:prstGeom prst="rect">
            <a:avLst/>
          </a:prstGeom>
          <a:noFill/>
          <a:ln w="9525">
            <a:noFill/>
            <a:miter lim="800000"/>
            <a:headEnd/>
            <a:tailEnd/>
          </a:ln>
        </p:spPr>
      </p:pic>
      <p:pic>
        <p:nvPicPr>
          <p:cNvPr id="71" name="Picture 51" descr="navigate-up256">
            <a:hlinkClick r:id="rId8" action="ppaction://hlinksldjump"/>
          </p:cNvPr>
          <p:cNvPicPr>
            <a:picLocks noChangeAspect="1" noChangeArrowheads="1"/>
          </p:cNvPicPr>
          <p:nvPr/>
        </p:nvPicPr>
        <p:blipFill>
          <a:blip r:embed="rId9" cstate="print"/>
          <a:srcRect/>
          <a:stretch>
            <a:fillRect/>
          </a:stretch>
        </p:blipFill>
        <p:spPr bwMode="auto">
          <a:xfrm>
            <a:off x="438150" y="5907088"/>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wipe(up)">
                                      <p:cBhvr>
                                        <p:cTn id="7" dur="500"/>
                                        <p:tgtEl>
                                          <p:spTgt spid="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wipe(up)">
                                      <p:cBhvr>
                                        <p:cTn id="12" dur="500"/>
                                        <p:tgtEl>
                                          <p:spTgt spid="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animEffect transition="in" filter="wipe(up)">
                                      <p:cBhvr>
                                        <p:cTn id="17" dur="500"/>
                                        <p:tgtEl>
                                          <p:spTgt spid="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7">
                                            <p:txEl>
                                              <p:pRg st="3" end="3"/>
                                            </p:txEl>
                                          </p:spTgt>
                                        </p:tgtEl>
                                        <p:attrNameLst>
                                          <p:attrName>style.visibility</p:attrName>
                                        </p:attrNameLst>
                                      </p:cBhvr>
                                      <p:to>
                                        <p:strVal val="visible"/>
                                      </p:to>
                                    </p:set>
                                    <p:animEffect transition="in" filter="wipe(up)">
                                      <p:cBhvr>
                                        <p:cTn id="22" dur="500"/>
                                        <p:tgtEl>
                                          <p:spTgt spid="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xEl>
                                              <p:pRg st="4" end="4"/>
                                            </p:txEl>
                                          </p:spTgt>
                                        </p:tgtEl>
                                        <p:attrNameLst>
                                          <p:attrName>style.visibility</p:attrName>
                                        </p:attrNameLst>
                                      </p:cBhvr>
                                      <p:to>
                                        <p:strVal val="visible"/>
                                      </p:to>
                                    </p:set>
                                    <p:animEffect transition="in" filter="wipe(up)">
                                      <p:cBhvr>
                                        <p:cTn id="27" dur="500"/>
                                        <p:tgtEl>
                                          <p:spTgt spid="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75844"/>
                                        </p:tgtEl>
                                        <p:attrNameLst>
                                          <p:attrName>style.visibility</p:attrName>
                                        </p:attrNameLst>
                                      </p:cBhvr>
                                      <p:to>
                                        <p:strVal val="visible"/>
                                      </p:to>
                                    </p:set>
                                    <p:animEffect transition="in" filter="wipe(up)">
                                      <p:cBhvr>
                                        <p:cTn id="32" dur="500"/>
                                        <p:tgtEl>
                                          <p:spTgt spid="675844"/>
                                        </p:tgtEl>
                                      </p:cBhvr>
                                    </p:animEffect>
                                  </p:childTnLst>
                                  <p:subTnLs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down)">
                                      <p:cBhvr>
                                        <p:cTn id="36" dur="500"/>
                                        <p:tgtEl>
                                          <p:spTgt spid="69"/>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down)">
                                      <p:cBhvr>
                                        <p:cTn id="4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线性表的查找                                                  分块查找</a:t>
            </a:r>
            <a:endParaRPr kumimoji="1" lang="zh-CN" altLang="en-US">
              <a:solidFill>
                <a:srgbClr val="000000"/>
              </a:solidFill>
            </a:endParaRPr>
          </a:p>
        </p:txBody>
      </p:sp>
      <p:sp>
        <p:nvSpPr>
          <p:cNvPr id="6" name="Rectangle 3"/>
          <p:cNvSpPr txBox="1">
            <a:spLocks noChangeArrowheads="1"/>
          </p:cNvSpPr>
          <p:nvPr/>
        </p:nvSpPr>
        <p:spPr bwMode="gray">
          <a:xfrm>
            <a:off x="439738" y="1009650"/>
            <a:ext cx="8475662" cy="5743575"/>
          </a:xfrm>
          <a:prstGeom prst="rect">
            <a:avLst/>
          </a:prstGeom>
          <a:noFill/>
          <a:ln w="9525">
            <a:noFill/>
            <a:miter lim="800000"/>
            <a:headEnd/>
            <a:tailEnd/>
          </a:ln>
        </p:spPr>
        <p:txBody>
          <a:bodyPr/>
          <a:lstStyle/>
          <a:p>
            <a:pPr>
              <a:lnSpc>
                <a:spcPts val="3800"/>
              </a:lnSpc>
              <a:spcBef>
                <a:spcPts val="600"/>
              </a:spcBef>
              <a:buClr>
                <a:srgbClr val="010103"/>
              </a:buClr>
              <a:defRPr/>
            </a:pPr>
            <a:r>
              <a:rPr lang="zh-CN" altLang="en-US" sz="3000" b="1" kern="0" dirty="0">
                <a:latin typeface="黑体" pitchFamily="49" charset="-122"/>
                <a:ea typeface="黑体" pitchFamily="49" charset="-122"/>
              </a:rPr>
              <a:t> 分块（索引顺序表）查找的思想</a:t>
            </a:r>
          </a:p>
          <a:p>
            <a:pPr marL="1012825" lvl="1" indent="-285750">
              <a:lnSpc>
                <a:spcPts val="3800"/>
              </a:lnSpc>
              <a:spcBef>
                <a:spcPts val="600"/>
              </a:spcBef>
              <a:buClr>
                <a:srgbClr val="E69900"/>
              </a:buClr>
              <a:buSzTx/>
              <a:buFont typeface="Wingdings" pitchFamily="2" charset="2"/>
              <a:buChar char="§"/>
              <a:defRPr/>
            </a:pPr>
            <a:r>
              <a:rPr lang="zh-CN" altLang="en-US" sz="3000" b="1" kern="0" dirty="0">
                <a:latin typeface="楷体_GB2312" pitchFamily="49" charset="-122"/>
              </a:rPr>
              <a:t>将待查找表</a:t>
            </a:r>
            <a:r>
              <a:rPr lang="en-US" altLang="zh-CN" sz="3000" b="1" kern="0" dirty="0">
                <a:latin typeface="楷体_GB2312" pitchFamily="49" charset="-122"/>
              </a:rPr>
              <a:t>(</a:t>
            </a:r>
            <a:r>
              <a:rPr lang="zh-CN" altLang="en-US" sz="3000" b="1" kern="0" dirty="0">
                <a:latin typeface="楷体_GB2312" pitchFamily="49" charset="-122"/>
              </a:rPr>
              <a:t>长度</a:t>
            </a:r>
            <a:r>
              <a:rPr lang="en-US" altLang="zh-CN" sz="3000" b="1" kern="0" dirty="0">
                <a:latin typeface="楷体_GB2312" pitchFamily="49" charset="-122"/>
              </a:rPr>
              <a:t>=n</a:t>
            </a:r>
            <a:r>
              <a:rPr lang="zh-CN" altLang="en-US" sz="3000" b="1" kern="0" dirty="0">
                <a:latin typeface="楷体_GB2312" pitchFamily="49" charset="-122"/>
              </a:rPr>
              <a:t>）按关键字</a:t>
            </a:r>
            <a:r>
              <a:rPr lang="zh-CN" altLang="en-US" sz="3000" b="1" kern="0" dirty="0">
                <a:solidFill>
                  <a:srgbClr val="990000"/>
                </a:solidFill>
                <a:latin typeface="楷体_GB2312" pitchFamily="49" charset="-122"/>
              </a:rPr>
              <a:t>等长的分为若干个子表</a:t>
            </a:r>
            <a:r>
              <a:rPr lang="zh-CN" altLang="en-US" sz="3000" b="1" kern="0" dirty="0">
                <a:latin typeface="楷体_GB2312" pitchFamily="49" charset="-122"/>
              </a:rPr>
              <a:t>即</a:t>
            </a:r>
            <a:r>
              <a:rPr lang="zh-CN" altLang="en-US" sz="3000" b="1" kern="0" dirty="0">
                <a:solidFill>
                  <a:srgbClr val="CC0000"/>
                </a:solidFill>
                <a:latin typeface="楷体_GB2312" pitchFamily="49" charset="-122"/>
              </a:rPr>
              <a:t>块</a:t>
            </a:r>
            <a:r>
              <a:rPr lang="zh-CN" altLang="en-US" sz="3000" b="1" kern="0" dirty="0">
                <a:latin typeface="楷体_GB2312" pitchFamily="49" charset="-122"/>
              </a:rPr>
              <a:t>，</a:t>
            </a:r>
            <a:r>
              <a:rPr lang="en-US" altLang="zh-CN" sz="3000" b="1" kern="0" dirty="0">
                <a:latin typeface="楷体_GB2312" pitchFamily="49" charset="-122"/>
              </a:rPr>
              <a:t>R</a:t>
            </a:r>
            <a:r>
              <a:rPr lang="en-US" altLang="zh-CN" sz="3000" b="1" kern="0" baseline="-25000" dirty="0">
                <a:latin typeface="楷体_GB2312" pitchFamily="49" charset="-122"/>
              </a:rPr>
              <a:t>1</a:t>
            </a:r>
            <a:r>
              <a:rPr lang="zh-CN" altLang="en-US" sz="3000" b="1" kern="0" dirty="0">
                <a:latin typeface="楷体_GB2312" pitchFamily="49" charset="-122"/>
              </a:rPr>
              <a:t>，</a:t>
            </a:r>
            <a:r>
              <a:rPr lang="en-US" altLang="zh-CN" sz="3000" b="1" kern="0" dirty="0">
                <a:latin typeface="楷体_GB2312" pitchFamily="49" charset="-122"/>
              </a:rPr>
              <a:t>R</a:t>
            </a:r>
            <a:r>
              <a:rPr lang="en-US" altLang="zh-CN" sz="3000" b="1" kern="0" baseline="-25000" dirty="0">
                <a:latin typeface="楷体_GB2312" pitchFamily="49" charset="-122"/>
              </a:rPr>
              <a:t>2</a:t>
            </a:r>
            <a:r>
              <a:rPr lang="en-US" altLang="zh-CN" sz="3000" b="1" kern="0" dirty="0">
                <a:latin typeface="楷体_GB2312" pitchFamily="49" charset="-122"/>
              </a:rPr>
              <a:t>,</a:t>
            </a:r>
            <a:r>
              <a:rPr lang="en-US" altLang="zh-CN" sz="3000" b="1" kern="0" dirty="0"/>
              <a:t>…</a:t>
            </a:r>
            <a:r>
              <a:rPr lang="en-US" altLang="zh-CN" sz="3000" b="1" kern="0" dirty="0">
                <a:latin typeface="楷体_GB2312" pitchFamily="49" charset="-122"/>
              </a:rPr>
              <a:t>,</a:t>
            </a:r>
            <a:r>
              <a:rPr lang="en-US" altLang="zh-CN" sz="3000" b="1" kern="0" dirty="0" err="1">
                <a:latin typeface="楷体_GB2312" pitchFamily="49" charset="-122"/>
              </a:rPr>
              <a:t>R</a:t>
            </a:r>
            <a:r>
              <a:rPr lang="en-US" altLang="zh-CN" sz="3000" b="1" kern="0" baseline="-25000" dirty="0" err="1">
                <a:latin typeface="楷体_GB2312" pitchFamily="49" charset="-122"/>
              </a:rPr>
              <a:t>b</a:t>
            </a:r>
            <a:endParaRPr lang="en-US" altLang="zh-CN" sz="3000" b="1" kern="0" baseline="-25000" dirty="0">
              <a:latin typeface="楷体_GB2312" pitchFamily="49" charset="-122"/>
            </a:endParaRPr>
          </a:p>
          <a:p>
            <a:pPr marL="1012825" lvl="1" indent="-285750">
              <a:lnSpc>
                <a:spcPts val="3800"/>
              </a:lnSpc>
              <a:spcBef>
                <a:spcPts val="600"/>
              </a:spcBef>
              <a:buClr>
                <a:srgbClr val="E69900"/>
              </a:buClr>
              <a:buSzTx/>
              <a:buFont typeface="Wingdings" pitchFamily="2" charset="2"/>
              <a:buChar char="§"/>
              <a:defRPr/>
            </a:pPr>
            <a:r>
              <a:rPr lang="zh-CN" altLang="en-US" sz="3000" b="1" kern="0" dirty="0">
                <a:solidFill>
                  <a:srgbClr val="990000"/>
                </a:solidFill>
                <a:latin typeface="楷体_GB2312" pitchFamily="49" charset="-122"/>
              </a:rPr>
              <a:t>块内</a:t>
            </a:r>
            <a:r>
              <a:rPr lang="zh-CN" altLang="en-US" sz="3000" b="1" kern="0" dirty="0">
                <a:latin typeface="楷体_GB2312" pitchFamily="49" charset="-122"/>
              </a:rPr>
              <a:t>的元素（</a:t>
            </a:r>
            <a:r>
              <a:rPr lang="en-US" altLang="zh-CN" sz="3000" b="1" kern="0" dirty="0">
                <a:latin typeface="楷体_GB2312" pitchFamily="49" charset="-122"/>
              </a:rPr>
              <a:t>s</a:t>
            </a:r>
            <a:r>
              <a:rPr lang="zh-CN" altLang="en-US" sz="3000" b="1" kern="0" dirty="0">
                <a:latin typeface="楷体_GB2312" pitchFamily="49" charset="-122"/>
              </a:rPr>
              <a:t>个记录）</a:t>
            </a:r>
            <a:r>
              <a:rPr lang="zh-CN" altLang="en-US" sz="3000" b="1" kern="0" dirty="0">
                <a:solidFill>
                  <a:srgbClr val="990000"/>
                </a:solidFill>
                <a:latin typeface="楷体_GB2312" pitchFamily="49" charset="-122"/>
              </a:rPr>
              <a:t>无序</a:t>
            </a:r>
            <a:endParaRPr lang="zh-CN" altLang="en-US" sz="3000" b="1" kern="0" dirty="0">
              <a:latin typeface="楷体_GB2312" pitchFamily="49" charset="-122"/>
            </a:endParaRPr>
          </a:p>
          <a:p>
            <a:pPr marL="1012825" lvl="1" indent="-285750">
              <a:lnSpc>
                <a:spcPts val="3800"/>
              </a:lnSpc>
              <a:spcBef>
                <a:spcPts val="600"/>
              </a:spcBef>
              <a:buClr>
                <a:srgbClr val="E69900"/>
              </a:buClr>
              <a:buSzTx/>
              <a:buFont typeface="Wingdings" pitchFamily="2" charset="2"/>
              <a:buChar char="§"/>
              <a:defRPr/>
            </a:pPr>
            <a:r>
              <a:rPr lang="zh-CN" altLang="en-US" sz="3000" b="1" kern="0" dirty="0">
                <a:solidFill>
                  <a:srgbClr val="990000"/>
                </a:solidFill>
                <a:latin typeface="楷体_GB2312" pitchFamily="49" charset="-122"/>
              </a:rPr>
              <a:t>块之间有序</a:t>
            </a:r>
            <a:r>
              <a:rPr lang="zh-CN" altLang="en-US" sz="3000" b="1" kern="0" dirty="0">
                <a:latin typeface="楷体_GB2312" pitchFamily="49" charset="-122"/>
              </a:rPr>
              <a:t>，即</a:t>
            </a:r>
            <a:r>
              <a:rPr lang="en-US" altLang="zh-CN" sz="3000" b="1" kern="0" dirty="0" err="1">
                <a:latin typeface="楷体_GB2312" pitchFamily="49" charset="-122"/>
              </a:rPr>
              <a:t>R</a:t>
            </a:r>
            <a:r>
              <a:rPr lang="en-US" altLang="zh-CN" sz="3000" b="1" kern="0" baseline="-25000" dirty="0" err="1">
                <a:latin typeface="楷体_GB2312" pitchFamily="49" charset="-122"/>
              </a:rPr>
              <a:t>i</a:t>
            </a:r>
            <a:r>
              <a:rPr lang="en-US" altLang="zh-CN" sz="3000" b="1" kern="0" dirty="0" err="1">
                <a:latin typeface="楷体_GB2312" pitchFamily="49" charset="-122"/>
              </a:rPr>
              <a:t>.key</a:t>
            </a:r>
            <a:r>
              <a:rPr lang="en-US" altLang="zh-CN" sz="3000" b="1" kern="0" dirty="0">
                <a:latin typeface="楷体_GB2312" pitchFamily="49" charset="-122"/>
              </a:rPr>
              <a:t>&lt;=R</a:t>
            </a:r>
            <a:r>
              <a:rPr lang="en-US" altLang="zh-CN" sz="3000" b="1" kern="0" baseline="-25000" dirty="0">
                <a:latin typeface="楷体_GB2312" pitchFamily="49" charset="-122"/>
              </a:rPr>
              <a:t>i+1</a:t>
            </a:r>
            <a:r>
              <a:rPr lang="en-US" altLang="zh-CN" sz="3000" b="1" kern="0" dirty="0">
                <a:latin typeface="楷体_GB2312" pitchFamily="49" charset="-122"/>
              </a:rPr>
              <a:t>.key</a:t>
            </a:r>
          </a:p>
          <a:p>
            <a:pPr marL="1012825" lvl="1" indent="-285750">
              <a:lnSpc>
                <a:spcPts val="3800"/>
              </a:lnSpc>
              <a:spcBef>
                <a:spcPts val="600"/>
              </a:spcBef>
              <a:buClr>
                <a:srgbClr val="E69900"/>
              </a:buClr>
              <a:buSzTx/>
              <a:buFont typeface="Wingdings" pitchFamily="2" charset="2"/>
              <a:buChar char="§"/>
              <a:defRPr/>
            </a:pPr>
            <a:r>
              <a:rPr lang="zh-CN" altLang="en-US" sz="3000" b="1" kern="0" dirty="0">
                <a:solidFill>
                  <a:srgbClr val="990000"/>
                </a:solidFill>
                <a:latin typeface="楷体_GB2312" pitchFamily="49" charset="-122"/>
              </a:rPr>
              <a:t>索引表</a:t>
            </a:r>
            <a:r>
              <a:rPr lang="zh-CN" altLang="en-US" sz="3000" b="1" kern="0" dirty="0">
                <a:latin typeface="楷体_GB2312" pitchFamily="49" charset="-122"/>
              </a:rPr>
              <a:t>中的每个元素</a:t>
            </a:r>
            <a:r>
              <a:rPr lang="zh-CN" altLang="en-US" sz="3000" b="1" kern="0" dirty="0">
                <a:solidFill>
                  <a:srgbClr val="990000"/>
                </a:solidFill>
                <a:latin typeface="楷体_GB2312" pitchFamily="49" charset="-122"/>
              </a:rPr>
              <a:t>含有各块的最高关键字</a:t>
            </a:r>
            <a:r>
              <a:rPr lang="zh-CN" altLang="en-US" sz="3000" b="1" kern="0" dirty="0">
                <a:latin typeface="楷体_GB2312" pitchFamily="49" charset="-122"/>
              </a:rPr>
              <a:t>和各块中</a:t>
            </a:r>
            <a:r>
              <a:rPr lang="zh-CN" altLang="en-US" sz="3000" b="1" kern="0" dirty="0">
                <a:solidFill>
                  <a:srgbClr val="990000"/>
                </a:solidFill>
                <a:latin typeface="楷体_GB2312" pitchFamily="49" charset="-122"/>
              </a:rPr>
              <a:t>第一个元素的地址</a:t>
            </a:r>
            <a:r>
              <a:rPr lang="zh-CN" altLang="en-US" sz="3000" b="1" kern="0" dirty="0">
                <a:latin typeface="楷体_GB2312" pitchFamily="49" charset="-122"/>
              </a:rPr>
              <a:t>（下标</a:t>
            </a:r>
            <a:r>
              <a:rPr lang="en-US" altLang="zh-CN" sz="3000" b="1" kern="0" dirty="0">
                <a:latin typeface="楷体_GB2312" pitchFamily="49" charset="-122"/>
              </a:rPr>
              <a:t>)</a:t>
            </a:r>
          </a:p>
          <a:p>
            <a:pPr marL="1012825" lvl="1" indent="-285750">
              <a:lnSpc>
                <a:spcPts val="3800"/>
              </a:lnSpc>
              <a:spcBef>
                <a:spcPts val="600"/>
              </a:spcBef>
              <a:buClr>
                <a:srgbClr val="E69900"/>
              </a:buClr>
              <a:buSzTx/>
              <a:buFont typeface="Wingdings" pitchFamily="2" charset="2"/>
              <a:buChar char="§"/>
              <a:defRPr/>
            </a:pPr>
            <a:r>
              <a:rPr lang="zh-CN" altLang="en-US" sz="3000" b="1" kern="0" dirty="0">
                <a:latin typeface="楷体_GB2312" pitchFamily="49" charset="-122"/>
              </a:rPr>
              <a:t>索引表按关键字有序</a:t>
            </a:r>
          </a:p>
          <a:p>
            <a:pPr>
              <a:lnSpc>
                <a:spcPts val="3800"/>
              </a:lnSpc>
              <a:spcBef>
                <a:spcPts val="600"/>
              </a:spcBef>
              <a:buClr>
                <a:srgbClr val="010103"/>
              </a:buClr>
              <a:buFont typeface="Wingdings" pitchFamily="2" charset="2"/>
              <a:buNone/>
              <a:defRPr/>
            </a:pPr>
            <a:r>
              <a:rPr lang="zh-CN" altLang="en-US" sz="3000" b="1" kern="0" dirty="0">
                <a:latin typeface="楷体_GB2312" pitchFamily="49" charset="-122"/>
              </a:rPr>
              <a:t>    查找时，对索引表可以顺序查找或二分法查找，在块内只能顺序查找。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up)">
                                      <p:cBhvr>
                                        <p:cTn id="37" dur="500"/>
                                        <p:tgtEl>
                                          <p:spTgt spid="6">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a:t>线性表的查找                                                  分块查找</a:t>
            </a:r>
            <a:endParaRPr kumimoji="1" lang="zh-CN" altLang="en-US">
              <a:solidFill>
                <a:srgbClr val="000000"/>
              </a:solidFill>
            </a:endParaRPr>
          </a:p>
        </p:txBody>
      </p:sp>
      <p:sp>
        <p:nvSpPr>
          <p:cNvPr id="7" name="Rectangle 1027"/>
          <p:cNvSpPr txBox="1">
            <a:spLocks noChangeArrowheads="1"/>
          </p:cNvSpPr>
          <p:nvPr/>
        </p:nvSpPr>
        <p:spPr bwMode="gray">
          <a:xfrm>
            <a:off x="430213" y="952500"/>
            <a:ext cx="8704262" cy="4981575"/>
          </a:xfrm>
          <a:prstGeom prst="rect">
            <a:avLst/>
          </a:prstGeom>
          <a:noFill/>
          <a:ln w="9525">
            <a:noFill/>
            <a:miter lim="800000"/>
            <a:headEnd/>
            <a:tailEnd/>
          </a:ln>
        </p:spPr>
        <p:txBody>
          <a:bodyPr/>
          <a:lstStyle/>
          <a:p>
            <a:pPr marL="342900" indent="-342900">
              <a:lnSpc>
                <a:spcPct val="100000"/>
              </a:lnSpc>
              <a:spcBef>
                <a:spcPct val="20000"/>
              </a:spcBef>
              <a:buClr>
                <a:srgbClr val="010103"/>
              </a:buClr>
              <a:defRPr/>
            </a:pPr>
            <a:r>
              <a:rPr lang="zh-CN" altLang="en-US" sz="3000" b="1" kern="0" dirty="0">
                <a:latin typeface="楷体_GB2312" pitchFamily="49" charset="-122"/>
              </a:rPr>
              <a:t>查找过程：将表分成几块，</a:t>
            </a:r>
            <a:r>
              <a:rPr lang="zh-CN" altLang="en-US" sz="3000" b="1" kern="0" dirty="0">
                <a:solidFill>
                  <a:srgbClr val="FF0000"/>
                </a:solidFill>
                <a:latin typeface="楷体_GB2312" pitchFamily="49" charset="-122"/>
              </a:rPr>
              <a:t>块内无序</a:t>
            </a:r>
            <a:r>
              <a:rPr lang="zh-CN" altLang="en-US" sz="3000" b="1" kern="0" dirty="0">
                <a:latin typeface="楷体_GB2312" pitchFamily="49" charset="-122"/>
              </a:rPr>
              <a:t>，</a:t>
            </a:r>
            <a:r>
              <a:rPr lang="zh-CN" altLang="en-US" sz="3000" b="1" kern="0" dirty="0">
                <a:solidFill>
                  <a:srgbClr val="FF0000"/>
                </a:solidFill>
                <a:latin typeface="楷体_GB2312" pitchFamily="49" charset="-122"/>
              </a:rPr>
              <a:t>块间有序</a:t>
            </a:r>
            <a:r>
              <a:rPr lang="zh-CN" altLang="en-US" sz="3000" b="1" kern="0" dirty="0">
                <a:latin typeface="楷体_GB2312" pitchFamily="49" charset="-122"/>
              </a:rPr>
              <a:t>；先确定待查记录所在块，再在块内查找</a:t>
            </a:r>
          </a:p>
          <a:p>
            <a:pPr marL="342900" indent="-342900">
              <a:lnSpc>
                <a:spcPct val="100000"/>
              </a:lnSpc>
              <a:spcBef>
                <a:spcPct val="20000"/>
              </a:spcBef>
              <a:buClr>
                <a:srgbClr val="010103"/>
              </a:buClr>
              <a:defRPr/>
            </a:pPr>
            <a:r>
              <a:rPr lang="zh-CN" altLang="en-US" sz="3000" b="1" kern="0" dirty="0">
                <a:latin typeface="楷体_GB2312" pitchFamily="49" charset="-122"/>
              </a:rPr>
              <a:t>适用条件：分块有序表</a:t>
            </a:r>
          </a:p>
          <a:p>
            <a:pPr marL="342900" indent="-342900">
              <a:lnSpc>
                <a:spcPct val="100000"/>
              </a:lnSpc>
              <a:spcBef>
                <a:spcPct val="20000"/>
              </a:spcBef>
              <a:buClr>
                <a:srgbClr val="010103"/>
              </a:buClr>
              <a:defRPr/>
            </a:pPr>
            <a:r>
              <a:rPr lang="zh-CN" altLang="en-US" sz="3000" b="1" kern="0" dirty="0">
                <a:latin typeface="楷体_GB2312" pitchFamily="49" charset="-122"/>
              </a:rPr>
              <a:t>算法实现</a:t>
            </a:r>
          </a:p>
          <a:p>
            <a:pPr marL="742950" lvl="1" indent="-285750">
              <a:lnSpc>
                <a:spcPct val="100000"/>
              </a:lnSpc>
              <a:spcBef>
                <a:spcPct val="20000"/>
              </a:spcBef>
              <a:buClr>
                <a:srgbClr val="E69900"/>
              </a:buClr>
              <a:buSzTx/>
              <a:buFont typeface="Wingdings" pitchFamily="2" charset="2"/>
              <a:buChar char="§"/>
              <a:defRPr/>
            </a:pPr>
            <a:r>
              <a:rPr lang="zh-CN" altLang="en-US" sz="3000" b="1" kern="0" dirty="0">
                <a:latin typeface="楷体_GB2312" pitchFamily="49" charset="-122"/>
              </a:rPr>
              <a:t>用数组存放待查记录</a:t>
            </a:r>
            <a:r>
              <a:rPr lang="en-US" altLang="zh-CN" sz="3000" b="1" kern="0" dirty="0">
                <a:latin typeface="楷体_GB2312" pitchFamily="49" charset="-122"/>
              </a:rPr>
              <a:t>,</a:t>
            </a:r>
            <a:r>
              <a:rPr lang="zh-CN" altLang="en-US" sz="3000" b="1" kern="0" dirty="0">
                <a:latin typeface="楷体_GB2312" pitchFamily="49" charset="-122"/>
              </a:rPr>
              <a:t>每个数据元素至少含有关键字域</a:t>
            </a:r>
          </a:p>
          <a:p>
            <a:pPr marL="742950" lvl="1" indent="-285750">
              <a:lnSpc>
                <a:spcPct val="100000"/>
              </a:lnSpc>
              <a:spcBef>
                <a:spcPct val="20000"/>
              </a:spcBef>
              <a:buClr>
                <a:srgbClr val="E69900"/>
              </a:buClr>
              <a:buSzTx/>
              <a:buFont typeface="Wingdings" pitchFamily="2" charset="2"/>
              <a:buChar char="§"/>
              <a:defRPr/>
            </a:pPr>
            <a:r>
              <a:rPr lang="zh-CN" altLang="en-US" sz="3000" b="1" kern="0" dirty="0">
                <a:latin typeface="楷体_GB2312" pitchFamily="49" charset="-122"/>
              </a:rPr>
              <a:t>建立索引表，每个索引表结点含有最大关键字域和指向本块第一个结点的指针</a:t>
            </a:r>
          </a:p>
          <a:p>
            <a:pPr marL="342900" indent="-342900">
              <a:lnSpc>
                <a:spcPct val="100000"/>
              </a:lnSpc>
              <a:spcBef>
                <a:spcPct val="20000"/>
              </a:spcBef>
              <a:buClr>
                <a:srgbClr val="010103"/>
              </a:buClr>
              <a:defRPr/>
            </a:pPr>
            <a:r>
              <a:rPr lang="zh-CN" altLang="en-US" sz="3000" b="1" kern="0" dirty="0">
                <a:latin typeface="楷体_GB2312" pitchFamily="49" charset="-122"/>
              </a:rPr>
              <a:t>算法描述</a:t>
            </a:r>
          </a:p>
        </p:txBody>
      </p:sp>
      <p:graphicFrame>
        <p:nvGraphicFramePr>
          <p:cNvPr id="8" name="Object 1028">
            <a:hlinkClick r:id="" action="ppaction://ole?verb=0"/>
          </p:cNvPr>
          <p:cNvGraphicFramePr>
            <a:graphicFrameLocks noChangeAspect="1"/>
          </p:cNvGraphicFramePr>
          <p:nvPr/>
        </p:nvGraphicFramePr>
        <p:xfrm>
          <a:off x="2817813" y="5257800"/>
          <a:ext cx="1192212" cy="944563"/>
        </p:xfrm>
        <a:graphic>
          <a:graphicData uri="http://schemas.openxmlformats.org/presentationml/2006/ole">
            <p:oleObj spid="_x0000_s6150" name="包装程序外壳对象" showAsIcon="1" r:id="rId5" imgW="809640" imgH="638280" progId="Package">
              <p:embed/>
            </p:oleObj>
          </a:graphicData>
        </a:graphic>
      </p:graphicFrame>
      <p:pic>
        <p:nvPicPr>
          <p:cNvPr id="9" name="Picture 51" descr="navigate-up256">
            <a:hlinkClick r:id="rId6" action="ppaction://hlinksldjump"/>
          </p:cNvPr>
          <p:cNvPicPr>
            <a:picLocks noChangeAspect="1" noChangeArrowheads="1"/>
          </p:cNvPicPr>
          <p:nvPr/>
        </p:nvPicPr>
        <p:blipFill>
          <a:blip r:embed="rId7" cstate="print"/>
          <a:srcRect/>
          <a:stretch>
            <a:fillRect/>
          </a:stretch>
        </p:blipFill>
        <p:spPr bwMode="auto">
          <a:xfrm>
            <a:off x="438150" y="5907088"/>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线性表的查找                                                  分块查找</a:t>
            </a:r>
            <a:endParaRPr kumimoji="1" lang="zh-CN" altLang="en-US">
              <a:solidFill>
                <a:srgbClr val="000000"/>
              </a:solidFill>
            </a:endParaRPr>
          </a:p>
        </p:txBody>
      </p:sp>
      <p:grpSp>
        <p:nvGrpSpPr>
          <p:cNvPr id="2" name="Group 3"/>
          <p:cNvGrpSpPr>
            <a:grpSpLocks/>
          </p:cNvGrpSpPr>
          <p:nvPr/>
        </p:nvGrpSpPr>
        <p:grpSpPr bwMode="auto">
          <a:xfrm>
            <a:off x="539750" y="1473200"/>
            <a:ext cx="8047038" cy="3113088"/>
            <a:chOff x="956" y="455"/>
            <a:chExt cx="4232" cy="1734"/>
          </a:xfrm>
        </p:grpSpPr>
        <p:grpSp>
          <p:nvGrpSpPr>
            <p:cNvPr id="34827" name="Group 4"/>
            <p:cNvGrpSpPr>
              <a:grpSpLocks/>
            </p:cNvGrpSpPr>
            <p:nvPr/>
          </p:nvGrpSpPr>
          <p:grpSpPr bwMode="auto">
            <a:xfrm>
              <a:off x="956" y="455"/>
              <a:ext cx="4232" cy="1734"/>
              <a:chOff x="956" y="455"/>
              <a:chExt cx="4232" cy="1734"/>
            </a:xfrm>
          </p:grpSpPr>
          <p:sp>
            <p:nvSpPr>
              <p:cNvPr id="10" name="Text Box 5"/>
              <p:cNvSpPr txBox="1">
                <a:spLocks noChangeArrowheads="1"/>
              </p:cNvSpPr>
              <p:nvPr/>
            </p:nvSpPr>
            <p:spPr bwMode="auto">
              <a:xfrm>
                <a:off x="1013" y="1692"/>
                <a:ext cx="4175" cy="278"/>
              </a:xfrm>
              <a:prstGeom prst="rect">
                <a:avLst/>
              </a:prstGeom>
              <a:noFill/>
              <a:ln w="9525">
                <a:noFill/>
                <a:miter lim="800000"/>
                <a:headEnd/>
                <a:tailEnd/>
              </a:ln>
            </p:spPr>
            <p:txBody>
              <a:bodyPr wrap="none">
                <a:spAutoFit/>
              </a:bodyPr>
              <a:lstStyle/>
              <a:p>
                <a:pPr>
                  <a:buFont typeface="Wingdings" pitchFamily="2" charset="2"/>
                  <a:buNone/>
                  <a:defRPr/>
                </a:pPr>
                <a:r>
                  <a:rPr lang="en-US" altLang="zh-CN" sz="2400" b="1">
                    <a:latin typeface="+mj-lt"/>
                  </a:rPr>
                  <a:t>1    2    3   4    5    6    7    8   9   10  11  12 13  14  15  16 17  18</a:t>
                </a:r>
              </a:p>
            </p:txBody>
          </p:sp>
          <p:sp>
            <p:nvSpPr>
              <p:cNvPr id="11" name="Rectangle 6"/>
              <p:cNvSpPr>
                <a:spLocks noChangeArrowheads="1"/>
              </p:cNvSpPr>
              <p:nvPr/>
            </p:nvSpPr>
            <p:spPr bwMode="auto">
              <a:xfrm>
                <a:off x="956" y="1922"/>
                <a:ext cx="4222" cy="267"/>
              </a:xfrm>
              <a:prstGeom prst="rect">
                <a:avLst/>
              </a:prstGeom>
              <a:solidFill>
                <a:srgbClr val="FFFFE1"/>
              </a:solidFill>
              <a:ln w="9525">
                <a:solidFill>
                  <a:schemeClr val="tx1"/>
                </a:solidFill>
                <a:miter lim="800000"/>
                <a:headEnd/>
                <a:tailEnd/>
              </a:ln>
            </p:spPr>
            <p:txBody>
              <a:bodyPr wrap="none" anchor="ctr"/>
              <a:lstStyle/>
              <a:p>
                <a:pPr>
                  <a:buFont typeface="Wingdings" pitchFamily="2" charset="2"/>
                  <a:buNone/>
                  <a:defRPr/>
                </a:pPr>
                <a:r>
                  <a:rPr lang="en-US" altLang="zh-CN" sz="2400" b="1">
                    <a:latin typeface="+mj-lt"/>
                  </a:rPr>
                  <a:t>22  12  13   8   9   20  33  42 44  38  24  48  60  58 74  57  86  53</a:t>
                </a:r>
              </a:p>
            </p:txBody>
          </p:sp>
          <p:sp>
            <p:nvSpPr>
              <p:cNvPr id="12" name="Line 7"/>
              <p:cNvSpPr>
                <a:spLocks noChangeShapeType="1"/>
              </p:cNvSpPr>
              <p:nvPr/>
            </p:nvSpPr>
            <p:spPr bwMode="auto">
              <a:xfrm>
                <a:off x="1211"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3" name="Line 8"/>
              <p:cNvSpPr>
                <a:spLocks noChangeShapeType="1"/>
              </p:cNvSpPr>
              <p:nvPr/>
            </p:nvSpPr>
            <p:spPr bwMode="auto">
              <a:xfrm>
                <a:off x="1443"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4" name="Line 9"/>
              <p:cNvSpPr>
                <a:spLocks noChangeShapeType="1"/>
              </p:cNvSpPr>
              <p:nvPr/>
            </p:nvSpPr>
            <p:spPr bwMode="auto">
              <a:xfrm>
                <a:off x="1675"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5" name="Line 10"/>
              <p:cNvSpPr>
                <a:spLocks noChangeShapeType="1"/>
              </p:cNvSpPr>
              <p:nvPr/>
            </p:nvSpPr>
            <p:spPr bwMode="auto">
              <a:xfrm>
                <a:off x="1907"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6" name="Line 11"/>
              <p:cNvSpPr>
                <a:spLocks noChangeShapeType="1"/>
              </p:cNvSpPr>
              <p:nvPr/>
            </p:nvSpPr>
            <p:spPr bwMode="auto">
              <a:xfrm>
                <a:off x="2139"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7" name="Line 12"/>
              <p:cNvSpPr>
                <a:spLocks noChangeShapeType="1"/>
              </p:cNvSpPr>
              <p:nvPr/>
            </p:nvSpPr>
            <p:spPr bwMode="auto">
              <a:xfrm>
                <a:off x="2371" y="1922"/>
                <a:ext cx="0" cy="267"/>
              </a:xfrm>
              <a:prstGeom prst="line">
                <a:avLst/>
              </a:prstGeom>
              <a:noFill/>
              <a:ln w="28575">
                <a:solidFill>
                  <a:srgbClr val="C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18" name="Line 13"/>
              <p:cNvSpPr>
                <a:spLocks noChangeShapeType="1"/>
              </p:cNvSpPr>
              <p:nvPr/>
            </p:nvSpPr>
            <p:spPr bwMode="auto">
              <a:xfrm>
                <a:off x="2603"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19" name="Line 14"/>
              <p:cNvSpPr>
                <a:spLocks noChangeShapeType="1"/>
              </p:cNvSpPr>
              <p:nvPr/>
            </p:nvSpPr>
            <p:spPr bwMode="auto">
              <a:xfrm>
                <a:off x="2835"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0" name="Line 15"/>
              <p:cNvSpPr>
                <a:spLocks noChangeShapeType="1"/>
              </p:cNvSpPr>
              <p:nvPr/>
            </p:nvSpPr>
            <p:spPr bwMode="auto">
              <a:xfrm>
                <a:off x="3068"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1" name="Line 16"/>
              <p:cNvSpPr>
                <a:spLocks noChangeShapeType="1"/>
              </p:cNvSpPr>
              <p:nvPr/>
            </p:nvSpPr>
            <p:spPr bwMode="auto">
              <a:xfrm>
                <a:off x="3300"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2" name="Line 17"/>
              <p:cNvSpPr>
                <a:spLocks noChangeShapeType="1"/>
              </p:cNvSpPr>
              <p:nvPr/>
            </p:nvSpPr>
            <p:spPr bwMode="auto">
              <a:xfrm>
                <a:off x="3532"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3" name="Line 18"/>
              <p:cNvSpPr>
                <a:spLocks noChangeShapeType="1"/>
              </p:cNvSpPr>
              <p:nvPr/>
            </p:nvSpPr>
            <p:spPr bwMode="auto">
              <a:xfrm>
                <a:off x="3764" y="1922"/>
                <a:ext cx="0" cy="267"/>
              </a:xfrm>
              <a:prstGeom prst="line">
                <a:avLst/>
              </a:prstGeom>
              <a:noFill/>
              <a:ln w="28575">
                <a:solidFill>
                  <a:srgbClr val="C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24" name="Line 19"/>
              <p:cNvSpPr>
                <a:spLocks noChangeShapeType="1"/>
              </p:cNvSpPr>
              <p:nvPr/>
            </p:nvSpPr>
            <p:spPr bwMode="auto">
              <a:xfrm>
                <a:off x="3996"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5" name="Line 20"/>
              <p:cNvSpPr>
                <a:spLocks noChangeShapeType="1"/>
              </p:cNvSpPr>
              <p:nvPr/>
            </p:nvSpPr>
            <p:spPr bwMode="auto">
              <a:xfrm>
                <a:off x="4228"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6" name="Line 21"/>
              <p:cNvSpPr>
                <a:spLocks noChangeShapeType="1"/>
              </p:cNvSpPr>
              <p:nvPr/>
            </p:nvSpPr>
            <p:spPr bwMode="auto">
              <a:xfrm>
                <a:off x="4460"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7" name="Line 22"/>
              <p:cNvSpPr>
                <a:spLocks noChangeShapeType="1"/>
              </p:cNvSpPr>
              <p:nvPr/>
            </p:nvSpPr>
            <p:spPr bwMode="auto">
              <a:xfrm>
                <a:off x="4692"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28" name="Line 23"/>
              <p:cNvSpPr>
                <a:spLocks noChangeShapeType="1"/>
              </p:cNvSpPr>
              <p:nvPr/>
            </p:nvSpPr>
            <p:spPr bwMode="auto">
              <a:xfrm>
                <a:off x="4925" y="1922"/>
                <a:ext cx="0" cy="2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grpSp>
            <p:nvGrpSpPr>
              <p:cNvPr id="34848" name="Group 24"/>
              <p:cNvGrpSpPr>
                <a:grpSpLocks/>
              </p:cNvGrpSpPr>
              <p:nvPr/>
            </p:nvGrpSpPr>
            <p:grpSpPr bwMode="auto">
              <a:xfrm>
                <a:off x="2400" y="712"/>
                <a:ext cx="1132" cy="523"/>
                <a:chOff x="1611" y="2923"/>
                <a:chExt cx="1132" cy="523"/>
              </a:xfrm>
            </p:grpSpPr>
            <p:grpSp>
              <p:nvGrpSpPr>
                <p:cNvPr id="34859" name="Group 25"/>
                <p:cNvGrpSpPr>
                  <a:grpSpLocks/>
                </p:cNvGrpSpPr>
                <p:nvPr/>
              </p:nvGrpSpPr>
              <p:grpSpPr bwMode="auto">
                <a:xfrm>
                  <a:off x="1611" y="2944"/>
                  <a:ext cx="1132" cy="478"/>
                  <a:chOff x="1667" y="2944"/>
                  <a:chExt cx="1076" cy="478"/>
                </a:xfrm>
              </p:grpSpPr>
              <p:sp>
                <p:nvSpPr>
                  <p:cNvPr id="45" name="Rectangle 26"/>
                  <p:cNvSpPr>
                    <a:spLocks noChangeArrowheads="1"/>
                  </p:cNvSpPr>
                  <p:nvPr/>
                </p:nvSpPr>
                <p:spPr bwMode="auto">
                  <a:xfrm>
                    <a:off x="1667" y="2945"/>
                    <a:ext cx="1075" cy="477"/>
                  </a:xfrm>
                  <a:prstGeom prst="rect">
                    <a:avLst/>
                  </a:prstGeom>
                  <a:noFill/>
                  <a:ln w="9525">
                    <a:solidFill>
                      <a:schemeClr val="tx1"/>
                    </a:solidFill>
                    <a:miter lim="800000"/>
                    <a:headEnd/>
                    <a:tailEnd/>
                  </a:ln>
                </p:spPr>
                <p:txBody>
                  <a:bodyPr wrap="none" anchor="ctr"/>
                  <a:lstStyle/>
                  <a:p>
                    <a:pPr>
                      <a:buFont typeface="Wingdings" pitchFamily="2" charset="2"/>
                      <a:buNone/>
                      <a:defRPr/>
                    </a:pPr>
                    <a:endParaRPr lang="zh-CN" altLang="zh-CN" sz="2400" b="1">
                      <a:latin typeface="+mj-lt"/>
                    </a:endParaRPr>
                  </a:p>
                </p:txBody>
              </p:sp>
              <p:sp>
                <p:nvSpPr>
                  <p:cNvPr id="46" name="Line 27"/>
                  <p:cNvSpPr>
                    <a:spLocks noChangeShapeType="1"/>
                  </p:cNvSpPr>
                  <p:nvPr/>
                </p:nvSpPr>
                <p:spPr bwMode="auto">
                  <a:xfrm>
                    <a:off x="1667" y="3189"/>
                    <a:ext cx="1055" cy="0"/>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grpSp>
            <p:sp>
              <p:nvSpPr>
                <p:cNvPr id="41" name="Text Box 28"/>
                <p:cNvSpPr txBox="1">
                  <a:spLocks noChangeArrowheads="1"/>
                </p:cNvSpPr>
                <p:nvPr/>
              </p:nvSpPr>
              <p:spPr bwMode="auto">
                <a:xfrm>
                  <a:off x="1698" y="2923"/>
                  <a:ext cx="987" cy="278"/>
                </a:xfrm>
                <a:prstGeom prst="rect">
                  <a:avLst/>
                </a:prstGeom>
                <a:noFill/>
                <a:ln w="9525">
                  <a:noFill/>
                  <a:miter lim="800000"/>
                  <a:headEnd/>
                  <a:tailEnd/>
                </a:ln>
              </p:spPr>
              <p:txBody>
                <a:bodyPr wrap="none">
                  <a:spAutoFit/>
                </a:bodyPr>
                <a:lstStyle/>
                <a:p>
                  <a:pPr>
                    <a:buFont typeface="Wingdings" pitchFamily="2" charset="2"/>
                    <a:buNone/>
                    <a:defRPr/>
                  </a:pPr>
                  <a:r>
                    <a:rPr lang="en-US" altLang="zh-CN" sz="2400" b="1">
                      <a:latin typeface="+mj-lt"/>
                    </a:rPr>
                    <a:t>22     48     86</a:t>
                  </a:r>
                </a:p>
              </p:txBody>
            </p:sp>
            <p:sp>
              <p:nvSpPr>
                <p:cNvPr id="42" name="Line 29"/>
                <p:cNvSpPr>
                  <a:spLocks noChangeShapeType="1"/>
                </p:cNvSpPr>
                <p:nvPr/>
              </p:nvSpPr>
              <p:spPr bwMode="auto">
                <a:xfrm>
                  <a:off x="1978" y="2945"/>
                  <a:ext cx="0" cy="47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43" name="Line 30"/>
                <p:cNvSpPr>
                  <a:spLocks noChangeShapeType="1"/>
                </p:cNvSpPr>
                <p:nvPr/>
              </p:nvSpPr>
              <p:spPr bwMode="auto">
                <a:xfrm>
                  <a:off x="2378" y="2945"/>
                  <a:ext cx="0" cy="47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44" name="Text Box 31"/>
                <p:cNvSpPr txBox="1">
                  <a:spLocks noChangeArrowheads="1"/>
                </p:cNvSpPr>
                <p:nvPr/>
              </p:nvSpPr>
              <p:spPr bwMode="auto">
                <a:xfrm>
                  <a:off x="1709" y="3168"/>
                  <a:ext cx="987" cy="278"/>
                </a:xfrm>
                <a:prstGeom prst="rect">
                  <a:avLst/>
                </a:prstGeom>
                <a:noFill/>
                <a:ln w="9525">
                  <a:noFill/>
                  <a:miter lim="800000"/>
                  <a:headEnd/>
                  <a:tailEnd/>
                </a:ln>
              </p:spPr>
              <p:txBody>
                <a:bodyPr wrap="none">
                  <a:spAutoFit/>
                </a:bodyPr>
                <a:lstStyle/>
                <a:p>
                  <a:pPr>
                    <a:buFont typeface="Wingdings" pitchFamily="2" charset="2"/>
                    <a:buNone/>
                    <a:defRPr/>
                  </a:pPr>
                  <a:r>
                    <a:rPr lang="en-US" altLang="zh-CN" sz="2400" b="1">
                      <a:latin typeface="+mj-lt"/>
                    </a:rPr>
                    <a:t>1        7      13</a:t>
                  </a:r>
                </a:p>
              </p:txBody>
            </p:sp>
          </p:grpSp>
          <p:sp>
            <p:nvSpPr>
              <p:cNvPr id="30" name="Line 32"/>
              <p:cNvSpPr>
                <a:spLocks noChangeShapeType="1"/>
              </p:cNvSpPr>
              <p:nvPr/>
            </p:nvSpPr>
            <p:spPr bwMode="auto">
              <a:xfrm>
                <a:off x="2534" y="1211"/>
                <a:ext cx="0" cy="167"/>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31" name="Line 33"/>
              <p:cNvSpPr>
                <a:spLocks noChangeShapeType="1"/>
              </p:cNvSpPr>
              <p:nvPr/>
            </p:nvSpPr>
            <p:spPr bwMode="auto">
              <a:xfrm flipH="1">
                <a:off x="1133" y="1378"/>
                <a:ext cx="1401" cy="0"/>
              </a:xfrm>
              <a:prstGeom prst="line">
                <a:avLst/>
              </a:prstGeom>
              <a:noFill/>
              <a:ln w="9525">
                <a:solidFill>
                  <a:srgbClr val="0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32" name="Line 34"/>
              <p:cNvSpPr>
                <a:spLocks noChangeShapeType="1"/>
              </p:cNvSpPr>
              <p:nvPr/>
            </p:nvSpPr>
            <p:spPr bwMode="auto">
              <a:xfrm>
                <a:off x="1132" y="1378"/>
                <a:ext cx="0" cy="355"/>
              </a:xfrm>
              <a:prstGeom prst="line">
                <a:avLst/>
              </a:prstGeom>
              <a:noFill/>
              <a:ln w="9525">
                <a:solidFill>
                  <a:srgbClr val="00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33" name="Line 35"/>
              <p:cNvSpPr>
                <a:spLocks noChangeShapeType="1"/>
              </p:cNvSpPr>
              <p:nvPr/>
            </p:nvSpPr>
            <p:spPr bwMode="auto">
              <a:xfrm>
                <a:off x="2945" y="1211"/>
                <a:ext cx="0" cy="323"/>
              </a:xfrm>
              <a:prstGeom prst="line">
                <a:avLst/>
              </a:prstGeom>
              <a:noFill/>
              <a:ln w="9525">
                <a:solidFill>
                  <a:srgbClr val="0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34" name="Line 36"/>
              <p:cNvSpPr>
                <a:spLocks noChangeShapeType="1"/>
              </p:cNvSpPr>
              <p:nvPr/>
            </p:nvSpPr>
            <p:spPr bwMode="auto">
              <a:xfrm flipH="1">
                <a:off x="2523" y="1533"/>
                <a:ext cx="422" cy="0"/>
              </a:xfrm>
              <a:prstGeom prst="line">
                <a:avLst/>
              </a:prstGeom>
              <a:noFill/>
              <a:ln w="9525">
                <a:solidFill>
                  <a:srgbClr val="0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35" name="Line 37"/>
              <p:cNvSpPr>
                <a:spLocks noChangeShapeType="1"/>
              </p:cNvSpPr>
              <p:nvPr/>
            </p:nvSpPr>
            <p:spPr bwMode="auto">
              <a:xfrm>
                <a:off x="2519" y="1533"/>
                <a:ext cx="0" cy="256"/>
              </a:xfrm>
              <a:prstGeom prst="line">
                <a:avLst/>
              </a:prstGeom>
              <a:noFill/>
              <a:ln w="9525">
                <a:solidFill>
                  <a:srgbClr val="00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36" name="Line 38"/>
              <p:cNvSpPr>
                <a:spLocks noChangeShapeType="1"/>
              </p:cNvSpPr>
              <p:nvPr/>
            </p:nvSpPr>
            <p:spPr bwMode="auto">
              <a:xfrm>
                <a:off x="3378" y="1211"/>
                <a:ext cx="0" cy="222"/>
              </a:xfrm>
              <a:prstGeom prst="line">
                <a:avLst/>
              </a:prstGeom>
              <a:noFill/>
              <a:ln w="9525">
                <a:solidFill>
                  <a:schemeClr val="tx1"/>
                </a:solidFill>
                <a:round/>
                <a:headEnd/>
                <a:tailEnd/>
              </a:ln>
            </p:spPr>
            <p:txBody>
              <a:bodyPr wrap="none" anchor="ctr"/>
              <a:lstStyle/>
              <a:p>
                <a:pPr>
                  <a:buFont typeface="Wingdings" pitchFamily="2" charset="2"/>
                  <a:buNone/>
                  <a:defRPr/>
                </a:pPr>
                <a:endParaRPr lang="zh-CN" altLang="en-US" sz="2400">
                  <a:latin typeface="+mj-lt"/>
                </a:endParaRPr>
              </a:p>
            </p:txBody>
          </p:sp>
          <p:sp>
            <p:nvSpPr>
              <p:cNvPr id="37" name="Line 39"/>
              <p:cNvSpPr>
                <a:spLocks noChangeShapeType="1"/>
              </p:cNvSpPr>
              <p:nvPr/>
            </p:nvSpPr>
            <p:spPr bwMode="auto">
              <a:xfrm>
                <a:off x="3378" y="1433"/>
                <a:ext cx="534" cy="0"/>
              </a:xfrm>
              <a:prstGeom prst="line">
                <a:avLst/>
              </a:prstGeom>
              <a:noFill/>
              <a:ln w="9525">
                <a:solidFill>
                  <a:srgbClr val="000000"/>
                </a:solidFill>
                <a:round/>
                <a:headEnd/>
                <a:tailEnd/>
              </a:ln>
            </p:spPr>
            <p:txBody>
              <a:bodyPr wrap="none" anchor="ctr"/>
              <a:lstStyle/>
              <a:p>
                <a:pPr>
                  <a:buFont typeface="Wingdings" pitchFamily="2" charset="2"/>
                  <a:buNone/>
                  <a:defRPr/>
                </a:pPr>
                <a:endParaRPr lang="zh-CN" altLang="en-US" sz="2400">
                  <a:latin typeface="+mj-lt"/>
                </a:endParaRPr>
              </a:p>
            </p:txBody>
          </p:sp>
          <p:sp>
            <p:nvSpPr>
              <p:cNvPr id="38" name="Line 40"/>
              <p:cNvSpPr>
                <a:spLocks noChangeShapeType="1"/>
              </p:cNvSpPr>
              <p:nvPr/>
            </p:nvSpPr>
            <p:spPr bwMode="auto">
              <a:xfrm>
                <a:off x="3913" y="1433"/>
                <a:ext cx="0" cy="334"/>
              </a:xfrm>
              <a:prstGeom prst="line">
                <a:avLst/>
              </a:prstGeom>
              <a:noFill/>
              <a:ln w="9525">
                <a:solidFill>
                  <a:srgbClr val="00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39" name="Text Box 41"/>
              <p:cNvSpPr txBox="1">
                <a:spLocks noChangeArrowheads="1"/>
              </p:cNvSpPr>
              <p:nvPr/>
            </p:nvSpPr>
            <p:spPr bwMode="auto">
              <a:xfrm>
                <a:off x="2676" y="455"/>
                <a:ext cx="585" cy="278"/>
              </a:xfrm>
              <a:prstGeom prst="rect">
                <a:avLst/>
              </a:prstGeom>
              <a:noFill/>
              <a:ln w="9525">
                <a:noFill/>
                <a:miter lim="800000"/>
                <a:headEnd/>
                <a:tailEnd/>
              </a:ln>
            </p:spPr>
            <p:txBody>
              <a:bodyPr wrap="none">
                <a:spAutoFit/>
              </a:bodyPr>
              <a:lstStyle/>
              <a:p>
                <a:pPr>
                  <a:buFont typeface="Wingdings" pitchFamily="2" charset="2"/>
                  <a:buNone/>
                  <a:defRPr/>
                </a:pPr>
                <a:r>
                  <a:rPr lang="zh-CN" altLang="en-US" sz="2400" b="1">
                    <a:latin typeface="+mj-lt"/>
                  </a:rPr>
                  <a:t>索引表</a:t>
                </a:r>
              </a:p>
            </p:txBody>
          </p:sp>
        </p:grpSp>
        <p:sp>
          <p:nvSpPr>
            <p:cNvPr id="9" name="AutoShape 42"/>
            <p:cNvSpPr>
              <a:spLocks noChangeArrowheads="1"/>
            </p:cNvSpPr>
            <p:nvPr/>
          </p:nvSpPr>
          <p:spPr bwMode="auto">
            <a:xfrm>
              <a:off x="4023" y="710"/>
              <a:ext cx="988" cy="290"/>
            </a:xfrm>
            <a:prstGeom prst="wedgeEllipseCallout">
              <a:avLst>
                <a:gd name="adj1" fmla="val -43227"/>
                <a:gd name="adj2" fmla="val 74481"/>
              </a:avLst>
            </a:prstGeom>
            <a:solidFill>
              <a:srgbClr val="FFFFE1"/>
            </a:solidFill>
            <a:ln w="9525">
              <a:solidFill>
                <a:schemeClr val="tx1"/>
              </a:solidFill>
              <a:miter lim="800000"/>
              <a:headEnd/>
              <a:tailEnd/>
            </a:ln>
          </p:spPr>
          <p:txBody>
            <a:bodyPr wrap="none" anchor="ctr"/>
            <a:lstStyle/>
            <a:p>
              <a:pPr algn="ctr">
                <a:buFont typeface="Wingdings" pitchFamily="2" charset="2"/>
                <a:buNone/>
                <a:defRPr/>
              </a:pPr>
              <a:r>
                <a:rPr lang="zh-CN" altLang="en-US" sz="2400" b="1">
                  <a:latin typeface="+mj-lt"/>
                </a:rPr>
                <a:t>查</a:t>
              </a:r>
              <a:r>
                <a:rPr lang="en-US" altLang="zh-CN" sz="2400" b="1">
                  <a:latin typeface="+mj-lt"/>
                </a:rPr>
                <a:t>38</a:t>
              </a:r>
            </a:p>
          </p:txBody>
        </p:sp>
      </p:grpSp>
      <p:sp>
        <p:nvSpPr>
          <p:cNvPr id="47" name="Line 43"/>
          <p:cNvSpPr>
            <a:spLocks noChangeShapeType="1"/>
          </p:cNvSpPr>
          <p:nvPr/>
        </p:nvSpPr>
        <p:spPr bwMode="auto">
          <a:xfrm>
            <a:off x="3671888" y="15621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48" name="Line 44"/>
          <p:cNvSpPr>
            <a:spLocks noChangeShapeType="1"/>
          </p:cNvSpPr>
          <p:nvPr/>
        </p:nvSpPr>
        <p:spPr bwMode="auto">
          <a:xfrm>
            <a:off x="4284663" y="15621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49" name="Line 45"/>
          <p:cNvSpPr>
            <a:spLocks noChangeShapeType="1"/>
          </p:cNvSpPr>
          <p:nvPr/>
        </p:nvSpPr>
        <p:spPr bwMode="auto">
          <a:xfrm flipV="1">
            <a:off x="3419475" y="46228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50" name="Line 46"/>
          <p:cNvSpPr>
            <a:spLocks noChangeShapeType="1"/>
          </p:cNvSpPr>
          <p:nvPr/>
        </p:nvSpPr>
        <p:spPr bwMode="auto">
          <a:xfrm flipV="1">
            <a:off x="3924300" y="46228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51" name="Line 47"/>
          <p:cNvSpPr>
            <a:spLocks noChangeShapeType="1"/>
          </p:cNvSpPr>
          <p:nvPr/>
        </p:nvSpPr>
        <p:spPr bwMode="auto">
          <a:xfrm flipV="1">
            <a:off x="4284663" y="46228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sp>
        <p:nvSpPr>
          <p:cNvPr id="52" name="Line 48"/>
          <p:cNvSpPr>
            <a:spLocks noChangeShapeType="1"/>
          </p:cNvSpPr>
          <p:nvPr/>
        </p:nvSpPr>
        <p:spPr bwMode="auto">
          <a:xfrm flipV="1">
            <a:off x="4787900" y="4622800"/>
            <a:ext cx="0" cy="381000"/>
          </a:xfrm>
          <a:prstGeom prst="line">
            <a:avLst/>
          </a:prstGeom>
          <a:noFill/>
          <a:ln w="19050">
            <a:solidFill>
              <a:srgbClr val="FF0000"/>
            </a:solidFill>
            <a:round/>
            <a:headEnd/>
            <a:tailEnd type="triangle" w="med" len="med"/>
          </a:ln>
        </p:spPr>
        <p:txBody>
          <a:bodyPr wrap="none" anchor="ctr"/>
          <a:lstStyle/>
          <a:p>
            <a:pPr>
              <a:buFont typeface="Wingdings" pitchFamily="2" charset="2"/>
              <a:buNone/>
              <a:defRPr/>
            </a:pPr>
            <a:endParaRPr lang="zh-CN" altLang="en-US" sz="2400">
              <a:latin typeface="+mj-lt"/>
            </a:endParaRPr>
          </a:p>
        </p:txBody>
      </p:sp>
      <p:pic>
        <p:nvPicPr>
          <p:cNvPr id="53" name="Picture 51" descr="navigate-up256">
            <a:hlinkClick r:id="rId4" action="ppaction://hlinksldjump"/>
          </p:cNvPr>
          <p:cNvPicPr>
            <a:picLocks noChangeAspect="1" noChangeArrowheads="1"/>
          </p:cNvPicPr>
          <p:nvPr/>
        </p:nvPicPr>
        <p:blipFill>
          <a:blip r:embed="rId5" cstate="print"/>
          <a:srcRect/>
          <a:stretch>
            <a:fillRect/>
          </a:stretch>
        </p:blipFill>
        <p:spPr bwMode="auto">
          <a:xfrm>
            <a:off x="8515350" y="6002338"/>
            <a:ext cx="495300"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zh-CN" altLang="en-US"/>
              <a:t>线性表的查找                                                  分块查找</a:t>
            </a:r>
            <a:endParaRPr kumimoji="1" lang="zh-CN" altLang="en-US">
              <a:solidFill>
                <a:srgbClr val="000000"/>
              </a:solidFill>
            </a:endParaRPr>
          </a:p>
        </p:txBody>
      </p:sp>
      <p:sp>
        <p:nvSpPr>
          <p:cNvPr id="7173" name="TextBox 5"/>
          <p:cNvSpPr txBox="1">
            <a:spLocks noChangeArrowheads="1"/>
          </p:cNvSpPr>
          <p:nvPr/>
        </p:nvSpPr>
        <p:spPr bwMode="auto">
          <a:xfrm>
            <a:off x="428625" y="962025"/>
            <a:ext cx="7867650" cy="595313"/>
          </a:xfrm>
          <a:prstGeom prst="rect">
            <a:avLst/>
          </a:prstGeom>
          <a:noFill/>
          <a:ln w="9525">
            <a:noFill/>
            <a:miter lim="800000"/>
            <a:headEnd/>
            <a:tailEnd/>
          </a:ln>
        </p:spPr>
        <p:txBody>
          <a:bodyPr>
            <a:spAutoFit/>
          </a:bodyPr>
          <a:lstStyle/>
          <a:p>
            <a:r>
              <a:rPr lang="en-US" altLang="zh-CN" b="1"/>
              <a:t> </a:t>
            </a:r>
            <a:r>
              <a:rPr lang="zh-CN" altLang="en-US" b="1"/>
              <a:t>分块查找方法评价</a:t>
            </a:r>
          </a:p>
        </p:txBody>
      </p:sp>
      <p:sp>
        <p:nvSpPr>
          <p:cNvPr id="7174" name="TextBox 6"/>
          <p:cNvSpPr txBox="1">
            <a:spLocks noChangeArrowheads="1"/>
          </p:cNvSpPr>
          <p:nvPr/>
        </p:nvSpPr>
        <p:spPr bwMode="auto">
          <a:xfrm>
            <a:off x="781050" y="1552575"/>
            <a:ext cx="7991475" cy="2786063"/>
          </a:xfrm>
          <a:prstGeom prst="rect">
            <a:avLst/>
          </a:prstGeom>
          <a:noFill/>
          <a:ln w="9525">
            <a:noFill/>
            <a:miter lim="800000"/>
            <a:headEnd/>
            <a:tailEnd/>
          </a:ln>
        </p:spPr>
        <p:txBody>
          <a:bodyPr>
            <a:spAutoFit/>
          </a:bodyPr>
          <a:lstStyle/>
          <a:p>
            <a:pPr>
              <a:buFont typeface="Wingdings" pitchFamily="2" charset="2"/>
              <a:buNone/>
            </a:pPr>
            <a:r>
              <a:rPr lang="en-US" altLang="zh-CN" sz="2500" b="1"/>
              <a:t>ASL</a:t>
            </a:r>
            <a:r>
              <a:rPr lang="en-US" altLang="zh-CN" sz="2500" b="1" baseline="-25000"/>
              <a:t>bs</a:t>
            </a:r>
            <a:r>
              <a:rPr lang="en-US" altLang="zh-CN" sz="2500" b="1"/>
              <a:t>=L</a:t>
            </a:r>
            <a:r>
              <a:rPr lang="en-US" altLang="zh-CN" sz="2500" b="1" baseline="-25000"/>
              <a:t>b</a:t>
            </a:r>
            <a:r>
              <a:rPr lang="en-US" altLang="zh-CN" sz="2500" b="1"/>
              <a:t>+L</a:t>
            </a:r>
            <a:r>
              <a:rPr lang="en-US" altLang="zh-CN" sz="2500" b="1" baseline="-25000"/>
              <a:t>w</a:t>
            </a:r>
          </a:p>
          <a:p>
            <a:pPr>
              <a:buFont typeface="Wingdings" pitchFamily="2" charset="2"/>
              <a:buNone/>
            </a:pPr>
            <a:r>
              <a:rPr lang="zh-CN" altLang="en-US" sz="2500" b="1"/>
              <a:t>其中：</a:t>
            </a:r>
            <a:r>
              <a:rPr lang="en-US" altLang="zh-CN" sz="2500" b="1"/>
              <a:t>L</a:t>
            </a:r>
            <a:r>
              <a:rPr lang="en-US" altLang="zh-CN" sz="2500" b="1" baseline="-25000"/>
              <a:t>b</a:t>
            </a:r>
            <a:r>
              <a:rPr lang="zh-CN" altLang="en-US" sz="2500" b="1"/>
              <a:t>查找索引表确定所在块的平均查找长度</a:t>
            </a:r>
            <a:endParaRPr lang="en-US" altLang="zh-CN" sz="2500" b="1"/>
          </a:p>
          <a:p>
            <a:pPr>
              <a:buFont typeface="Wingdings" pitchFamily="2" charset="2"/>
              <a:buNone/>
            </a:pPr>
            <a:r>
              <a:rPr lang="en-US" altLang="zh-CN" sz="2500" b="1"/>
              <a:t>            L</a:t>
            </a:r>
            <a:r>
              <a:rPr lang="en-US" altLang="zh-CN" sz="2500" b="1" baseline="-25000"/>
              <a:t>w</a:t>
            </a:r>
            <a:r>
              <a:rPr lang="zh-CN" altLang="en-US" sz="2500" b="1"/>
              <a:t>在块中查找元素的平均查找长度</a:t>
            </a:r>
            <a:endParaRPr lang="en-US" altLang="zh-CN" sz="2500" b="1"/>
          </a:p>
          <a:p>
            <a:pPr>
              <a:buFont typeface="Wingdings" pitchFamily="2" charset="2"/>
              <a:buNone/>
            </a:pPr>
            <a:r>
              <a:rPr lang="zh-CN" altLang="en-US" sz="2500" b="1"/>
              <a:t>若将表长为</a:t>
            </a:r>
            <a:r>
              <a:rPr lang="en-US" altLang="zh-CN" sz="2500" b="1"/>
              <a:t>n</a:t>
            </a:r>
            <a:r>
              <a:rPr lang="zh-CN" altLang="en-US" sz="2500" b="1"/>
              <a:t>的表平均分成</a:t>
            </a:r>
            <a:r>
              <a:rPr lang="en-US" altLang="zh-CN" sz="2500" b="1"/>
              <a:t>b</a:t>
            </a:r>
            <a:r>
              <a:rPr lang="zh-CN" altLang="en-US" sz="2500" b="1"/>
              <a:t>块</a:t>
            </a:r>
            <a:r>
              <a:rPr lang="en-US" altLang="zh-CN" sz="2500" b="1"/>
              <a:t>(b=n/s)</a:t>
            </a:r>
            <a:r>
              <a:rPr lang="zh-CN" altLang="en-US" sz="2500" b="1"/>
              <a:t>，每块含</a:t>
            </a:r>
            <a:r>
              <a:rPr lang="en-US" altLang="zh-CN" sz="2500" b="1"/>
              <a:t>s</a:t>
            </a:r>
            <a:r>
              <a:rPr lang="zh-CN" altLang="en-US" sz="2500" b="1"/>
              <a:t>个记录，并设表中每个记录的查找概率相等，则：</a:t>
            </a:r>
            <a:endParaRPr lang="en-US" altLang="zh-CN" sz="2500" b="1"/>
          </a:p>
          <a:p>
            <a:pPr>
              <a:buFont typeface="Wingdings" pitchFamily="2" charset="2"/>
              <a:buNone/>
            </a:pPr>
            <a:r>
              <a:rPr lang="zh-CN" altLang="en-US" sz="2500" b="1"/>
              <a:t>（</a:t>
            </a:r>
            <a:r>
              <a:rPr lang="en-US" altLang="zh-CN" sz="2500" b="1"/>
              <a:t>1</a:t>
            </a:r>
            <a:r>
              <a:rPr lang="zh-CN" altLang="en-US" sz="2500" b="1"/>
              <a:t>）用顺序查找确定所在的块：</a:t>
            </a:r>
          </a:p>
        </p:txBody>
      </p:sp>
      <p:graphicFrame>
        <p:nvGraphicFramePr>
          <p:cNvPr id="7170" name="Object 3"/>
          <p:cNvGraphicFramePr>
            <a:graphicFrameLocks noChangeAspect="1"/>
          </p:cNvGraphicFramePr>
          <p:nvPr/>
        </p:nvGraphicFramePr>
        <p:xfrm>
          <a:off x="1577975" y="4302125"/>
          <a:ext cx="6191250" cy="869950"/>
        </p:xfrm>
        <a:graphic>
          <a:graphicData uri="http://schemas.openxmlformats.org/presentationml/2006/ole">
            <p:oleObj spid="_x0000_s7178" name="Equation" r:id="rId4" imgW="75895200" imgH="10668000" progId="Equation.KSEE3">
              <p:embed/>
            </p:oleObj>
          </a:graphicData>
        </a:graphic>
      </p:graphicFrame>
      <p:sp>
        <p:nvSpPr>
          <p:cNvPr id="7175" name="TextBox 8"/>
          <p:cNvSpPr txBox="1">
            <a:spLocks noChangeArrowheads="1"/>
          </p:cNvSpPr>
          <p:nvPr/>
        </p:nvSpPr>
        <p:spPr bwMode="auto">
          <a:xfrm>
            <a:off x="800100" y="5219700"/>
            <a:ext cx="7991475" cy="515938"/>
          </a:xfrm>
          <a:prstGeom prst="rect">
            <a:avLst/>
          </a:prstGeom>
          <a:noFill/>
          <a:ln w="9525">
            <a:noFill/>
            <a:miter lim="800000"/>
            <a:headEnd/>
            <a:tailEnd/>
          </a:ln>
        </p:spPr>
        <p:txBody>
          <a:bodyPr>
            <a:spAutoFit/>
          </a:bodyPr>
          <a:lstStyle/>
          <a:p>
            <a:pPr>
              <a:buFont typeface="Wingdings" pitchFamily="2" charset="2"/>
              <a:buNone/>
            </a:pPr>
            <a:r>
              <a:rPr lang="zh-CN" altLang="en-US" sz="2500" b="1"/>
              <a:t>（</a:t>
            </a:r>
            <a:r>
              <a:rPr lang="en-US" altLang="zh-CN" sz="2500" b="1"/>
              <a:t>2</a:t>
            </a:r>
            <a:r>
              <a:rPr lang="zh-CN" altLang="en-US" sz="2500" b="1"/>
              <a:t>）用折半查找确定所在的块：</a:t>
            </a:r>
          </a:p>
        </p:txBody>
      </p:sp>
      <p:graphicFrame>
        <p:nvGraphicFramePr>
          <p:cNvPr id="7171" name="Object 4"/>
          <p:cNvGraphicFramePr>
            <a:graphicFrameLocks noChangeAspect="1"/>
          </p:cNvGraphicFramePr>
          <p:nvPr/>
        </p:nvGraphicFramePr>
        <p:xfrm>
          <a:off x="2708275" y="5689600"/>
          <a:ext cx="2882900" cy="830263"/>
        </p:xfrm>
        <a:graphic>
          <a:graphicData uri="http://schemas.openxmlformats.org/presentationml/2006/ole">
            <p:oleObj spid="_x0000_s7179" name="Equation" r:id="rId5" imgW="35966400" imgH="10363200" progId="Equation.KSEE3">
              <p:embed/>
            </p:oleObj>
          </a:graphicData>
        </a:graphic>
      </p:graphicFrame>
      <p:pic>
        <p:nvPicPr>
          <p:cNvPr id="11" name="Picture 51" descr="navigate-up256">
            <a:hlinkClick r:id="rId6" action="ppaction://hlinksldjump"/>
          </p:cNvPr>
          <p:cNvPicPr>
            <a:picLocks noChangeAspect="1" noChangeArrowheads="1"/>
          </p:cNvPicPr>
          <p:nvPr/>
        </p:nvPicPr>
        <p:blipFill>
          <a:blip r:embed="rId7"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线性表的查找                                                  方法比较</a:t>
            </a:r>
            <a:endParaRPr kumimoji="1" lang="zh-CN" altLang="en-US">
              <a:solidFill>
                <a:srgbClr val="000000"/>
              </a:solidFill>
            </a:endParaRPr>
          </a:p>
        </p:txBody>
      </p:sp>
      <p:sp>
        <p:nvSpPr>
          <p:cNvPr id="35843" name="TextBox 5"/>
          <p:cNvSpPr txBox="1">
            <a:spLocks noChangeArrowheads="1"/>
          </p:cNvSpPr>
          <p:nvPr/>
        </p:nvSpPr>
        <p:spPr bwMode="auto">
          <a:xfrm>
            <a:off x="428625" y="962025"/>
            <a:ext cx="7867650" cy="620713"/>
          </a:xfrm>
          <a:prstGeom prst="rect">
            <a:avLst/>
          </a:prstGeom>
          <a:noFill/>
          <a:ln w="9525">
            <a:noFill/>
            <a:miter lim="800000"/>
            <a:headEnd/>
            <a:tailEnd/>
          </a:ln>
        </p:spPr>
        <p:txBody>
          <a:bodyPr>
            <a:spAutoFit/>
          </a:bodyPr>
          <a:lstStyle/>
          <a:p>
            <a:pPr algn="ctr">
              <a:buFont typeface="Wingdings" pitchFamily="2" charset="2"/>
              <a:buNone/>
            </a:pPr>
            <a:r>
              <a:rPr lang="zh-CN" altLang="en-US" sz="3400" b="1"/>
              <a:t>查找方法的比较</a:t>
            </a:r>
          </a:p>
        </p:txBody>
      </p:sp>
      <p:pic>
        <p:nvPicPr>
          <p:cNvPr id="11" name="Picture 51" descr="navigate-up256">
            <a:hlinkClick r:id="rId3" action="ppaction://hlinksldjump"/>
          </p:cNvPr>
          <p:cNvPicPr>
            <a:picLocks noChangeAspect="1" noChangeArrowheads="1"/>
          </p:cNvPicPr>
          <p:nvPr/>
        </p:nvPicPr>
        <p:blipFill>
          <a:blip r:embed="rId4" cstate="print"/>
          <a:srcRect/>
          <a:stretch>
            <a:fillRect/>
          </a:stretch>
        </p:blipFill>
        <p:spPr bwMode="auto">
          <a:xfrm>
            <a:off x="8367713" y="5959475"/>
            <a:ext cx="642937" cy="642938"/>
          </a:xfrm>
          <a:prstGeom prst="rect">
            <a:avLst/>
          </a:prstGeom>
          <a:noFill/>
          <a:ln w="9525">
            <a:noFill/>
            <a:miter lim="800000"/>
            <a:headEnd/>
            <a:tailEnd/>
          </a:ln>
        </p:spPr>
      </p:pic>
      <p:graphicFrame>
        <p:nvGraphicFramePr>
          <p:cNvPr id="12" name="Group 132"/>
          <p:cNvGraphicFramePr>
            <a:graphicFrameLocks noGrp="1"/>
          </p:cNvGraphicFramePr>
          <p:nvPr>
            <p:ph idx="1"/>
          </p:nvPr>
        </p:nvGraphicFramePr>
        <p:xfrm>
          <a:off x="34925" y="1592263"/>
          <a:ext cx="9036050" cy="4348862"/>
        </p:xfrm>
        <a:graphic>
          <a:graphicData uri="http://schemas.openxmlformats.org/drawingml/2006/table">
            <a:tbl>
              <a:tblPr/>
              <a:tblGrid>
                <a:gridCol w="1835150">
                  <a:extLst>
                    <a:ext uri="{9D8B030D-6E8A-4147-A177-3AD203B41FA5}">
                      <a16:colId xmlns="" xmlns:a16="http://schemas.microsoft.com/office/drawing/2014/main" val="20000"/>
                    </a:ext>
                  </a:extLst>
                </a:gridCol>
                <a:gridCol w="2665413">
                  <a:extLst>
                    <a:ext uri="{9D8B030D-6E8A-4147-A177-3AD203B41FA5}">
                      <a16:colId xmlns="" xmlns:a16="http://schemas.microsoft.com/office/drawing/2014/main" val="20001"/>
                    </a:ext>
                  </a:extLst>
                </a:gridCol>
                <a:gridCol w="1835150">
                  <a:extLst>
                    <a:ext uri="{9D8B030D-6E8A-4147-A177-3AD203B41FA5}">
                      <a16:colId xmlns="" xmlns:a16="http://schemas.microsoft.com/office/drawing/2014/main" val="20002"/>
                    </a:ext>
                  </a:extLst>
                </a:gridCol>
                <a:gridCol w="2700337">
                  <a:extLst>
                    <a:ext uri="{9D8B030D-6E8A-4147-A177-3AD203B41FA5}">
                      <a16:colId xmlns="" xmlns:a16="http://schemas.microsoft.com/office/drawing/2014/main" val="20003"/>
                    </a:ext>
                  </a:extLst>
                </a:gridCol>
              </a:tblGrid>
              <a:tr h="973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3200" b="1" i="0" u="none" strike="noStrike" cap="none" normalizeH="0" baseline="0">
                        <a:ln>
                          <a:noFill/>
                        </a:ln>
                        <a:solidFill>
                          <a:schemeClr val="tx1"/>
                        </a:solidFill>
                        <a:effectLst/>
                        <a:latin typeface="Tahoma" pitchFamily="34" charset="0"/>
                        <a:ea typeface="楷体_GB2312" pitchFamily="49" charset="-122"/>
                      </a:endParaRP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50000"/>
                        </a:lnSpc>
                        <a:spcBef>
                          <a:spcPct val="5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顺序查找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50000"/>
                        </a:lnSpc>
                        <a:spcBef>
                          <a:spcPct val="5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折半查找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50000"/>
                        </a:lnSpc>
                        <a:spcBef>
                          <a:spcPct val="5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分块查找</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35050">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3200" b="1" i="0" u="none" strike="noStrike" cap="none" normalizeH="0" baseline="0">
                          <a:ln>
                            <a:noFill/>
                          </a:ln>
                          <a:solidFill>
                            <a:schemeClr val="tx1"/>
                          </a:solidFill>
                          <a:effectLst/>
                          <a:latin typeface="Times New Roman" pitchFamily="18" charset="0"/>
                          <a:ea typeface="楷体_GB2312" pitchFamily="49" charset="-122"/>
                        </a:rPr>
                        <a:t>ASL</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最大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最小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两者之间</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0366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表结构</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有序表</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无序表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有序表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分块有序表</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1763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存储结构</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顺序存储结构线性链表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Tahoma" pitchFamily="34" charset="0"/>
                          <a:ea typeface="楷体_GB2312" pitchFamily="49" charset="-122"/>
                        </a:rPr>
                        <a:t>顺序存储结构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3200" b="1" i="0" u="none" strike="noStrike" cap="none" normalizeH="0" baseline="0" dirty="0">
                          <a:ln>
                            <a:noFill/>
                          </a:ln>
                          <a:solidFill>
                            <a:schemeClr val="tx1"/>
                          </a:solidFill>
                          <a:effectLst/>
                          <a:latin typeface="Tahoma" pitchFamily="34" charset="0"/>
                          <a:ea typeface="楷体_GB2312" pitchFamily="49" charset="-122"/>
                        </a:rPr>
                        <a:t>顺序存储结构线性链表</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zh-CN" altLang="en-US"/>
              <a:t>动态查找表</a:t>
            </a:r>
            <a:endParaRPr kumimoji="1" lang="zh-CN" altLang="en-US">
              <a:solidFill>
                <a:srgbClr val="000000"/>
              </a:solidFill>
            </a:endParaRPr>
          </a:p>
        </p:txBody>
      </p:sp>
      <p:sp>
        <p:nvSpPr>
          <p:cNvPr id="15" name="Text Box 3"/>
          <p:cNvSpPr txBox="1">
            <a:spLocks noChangeArrowheads="1"/>
          </p:cNvSpPr>
          <p:nvPr/>
        </p:nvSpPr>
        <p:spPr bwMode="auto">
          <a:xfrm>
            <a:off x="7158038" y="2517775"/>
            <a:ext cx="1182687" cy="3724275"/>
          </a:xfrm>
          <a:prstGeom prst="rect">
            <a:avLst/>
          </a:prstGeom>
          <a:noFill/>
          <a:ln w="9525">
            <a:noFill/>
            <a:miter lim="800000"/>
            <a:headEnd/>
            <a:tailEnd/>
          </a:ln>
        </p:spPr>
        <p:txBody>
          <a:bodyPr wrap="none">
            <a:spAutoFit/>
          </a:bodyPr>
          <a:lstStyle/>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p>
          <a:p>
            <a:pPr>
              <a:lnSpc>
                <a:spcPct val="140000"/>
              </a:lnSpc>
              <a:buFont typeface="Wingdings" pitchFamily="2" charset="2"/>
              <a:buNone/>
            </a:pPr>
            <a:r>
              <a:rPr lang="en-US" altLang="zh-CN" sz="4000" b="1">
                <a:solidFill>
                  <a:srgbClr val="008080"/>
                </a:solidFill>
                <a:sym typeface="Symbol" pitchFamily="18" charset="2"/>
              </a:rPr>
              <a:t></a:t>
            </a:r>
            <a:r>
              <a:rPr lang="en-US" altLang="zh-CN" sz="4000" b="1">
                <a:solidFill>
                  <a:srgbClr val="008080"/>
                </a:solidFill>
              </a:rPr>
              <a:t>(1)</a:t>
            </a:r>
            <a:endParaRPr lang="en-US" altLang="zh-CN" sz="4000" b="1">
              <a:solidFill>
                <a:srgbClr val="006600"/>
              </a:solidFill>
            </a:endParaRPr>
          </a:p>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p>
          <a:p>
            <a:pPr>
              <a:lnSpc>
                <a:spcPct val="140000"/>
              </a:lnSpc>
              <a:buFont typeface="Wingdings" pitchFamily="2" charset="2"/>
              <a:buNone/>
            </a:pPr>
            <a:r>
              <a:rPr lang="en-US" altLang="zh-CN" sz="4000" b="1">
                <a:solidFill>
                  <a:srgbClr val="008080"/>
                </a:solidFill>
                <a:sym typeface="Symbol" pitchFamily="18" charset="2"/>
              </a:rPr>
              <a:t></a:t>
            </a:r>
            <a:r>
              <a:rPr lang="en-US" altLang="zh-CN" sz="4000" b="1">
                <a:solidFill>
                  <a:srgbClr val="008080"/>
                </a:solidFill>
              </a:rPr>
              <a:t>(1)</a:t>
            </a:r>
            <a:endParaRPr lang="en-US" altLang="zh-CN" sz="4000" b="1">
              <a:solidFill>
                <a:srgbClr val="A50021"/>
              </a:solidFill>
            </a:endParaRPr>
          </a:p>
        </p:txBody>
      </p:sp>
      <p:sp>
        <p:nvSpPr>
          <p:cNvPr id="16" name="Text Box 4"/>
          <p:cNvSpPr txBox="1">
            <a:spLocks noChangeArrowheads="1"/>
          </p:cNvSpPr>
          <p:nvPr/>
        </p:nvSpPr>
        <p:spPr bwMode="auto">
          <a:xfrm>
            <a:off x="152400" y="965200"/>
            <a:ext cx="8416925" cy="714375"/>
          </a:xfrm>
          <a:prstGeom prst="rect">
            <a:avLst/>
          </a:prstGeom>
          <a:noFill/>
          <a:ln w="9525">
            <a:noFill/>
            <a:miter lim="800000"/>
            <a:headEnd/>
            <a:tailEnd/>
          </a:ln>
        </p:spPr>
        <p:txBody>
          <a:bodyPr wrap="none">
            <a:spAutoFit/>
          </a:bodyPr>
          <a:lstStyle/>
          <a:p>
            <a:pPr>
              <a:buFont typeface="Wingdings" pitchFamily="2" charset="2"/>
              <a:buNone/>
            </a:pPr>
            <a:r>
              <a:rPr lang="zh-CN" altLang="en-US" sz="4000" b="1"/>
              <a:t>综合前面讨论的几种查找表的特性：</a:t>
            </a:r>
            <a:endParaRPr lang="zh-CN" altLang="en-US"/>
          </a:p>
        </p:txBody>
      </p:sp>
      <p:sp>
        <p:nvSpPr>
          <p:cNvPr id="17" name="Text Box 5"/>
          <p:cNvSpPr txBox="1">
            <a:spLocks noChangeArrowheads="1"/>
          </p:cNvSpPr>
          <p:nvPr/>
        </p:nvSpPr>
        <p:spPr bwMode="auto">
          <a:xfrm>
            <a:off x="3409950" y="1774825"/>
            <a:ext cx="5057775" cy="714375"/>
          </a:xfrm>
          <a:prstGeom prst="rect">
            <a:avLst/>
          </a:prstGeom>
          <a:noFill/>
          <a:ln w="9525">
            <a:noFill/>
            <a:miter lim="800000"/>
            <a:headEnd/>
            <a:tailEnd/>
          </a:ln>
        </p:spPr>
        <p:txBody>
          <a:bodyPr wrap="none">
            <a:spAutoFit/>
          </a:bodyPr>
          <a:lstStyle/>
          <a:p>
            <a:pPr>
              <a:buFont typeface="Wingdings" pitchFamily="2" charset="2"/>
              <a:buNone/>
            </a:pPr>
            <a:r>
              <a:rPr lang="zh-CN" altLang="en-US" sz="4000" b="1">
                <a:solidFill>
                  <a:srgbClr val="990099"/>
                </a:solidFill>
                <a:latin typeface="隶书" pitchFamily="49" charset="-122"/>
                <a:ea typeface="隶书" pitchFamily="49" charset="-122"/>
              </a:rPr>
              <a:t>查找   插入    删除</a:t>
            </a:r>
            <a:endParaRPr lang="zh-CN" altLang="en-US" sz="4400" b="1">
              <a:solidFill>
                <a:srgbClr val="990099"/>
              </a:solidFill>
            </a:endParaRPr>
          </a:p>
        </p:txBody>
      </p:sp>
      <p:sp>
        <p:nvSpPr>
          <p:cNvPr id="18" name="Text Box 6"/>
          <p:cNvSpPr txBox="1">
            <a:spLocks noChangeArrowheads="1"/>
          </p:cNvSpPr>
          <p:nvPr/>
        </p:nvSpPr>
        <p:spPr bwMode="auto">
          <a:xfrm>
            <a:off x="361950" y="2640013"/>
            <a:ext cx="3309938" cy="3582987"/>
          </a:xfrm>
          <a:prstGeom prst="rect">
            <a:avLst/>
          </a:prstGeom>
          <a:noFill/>
          <a:ln w="9525">
            <a:noFill/>
            <a:miter lim="800000"/>
            <a:headEnd/>
            <a:tailEnd/>
          </a:ln>
        </p:spPr>
        <p:txBody>
          <a:bodyPr wrap="none">
            <a:spAutoFit/>
          </a:bodyPr>
          <a:lstStyle/>
          <a:p>
            <a:pPr>
              <a:lnSpc>
                <a:spcPct val="150000"/>
              </a:lnSpc>
              <a:buFont typeface="Wingdings" pitchFamily="2" charset="2"/>
              <a:buNone/>
            </a:pPr>
            <a:r>
              <a:rPr lang="zh-CN" altLang="en-US" sz="3600" b="1">
                <a:solidFill>
                  <a:srgbClr val="0000AC"/>
                </a:solidFill>
              </a:rPr>
              <a:t>无序顺序表     </a:t>
            </a:r>
          </a:p>
          <a:p>
            <a:pPr>
              <a:lnSpc>
                <a:spcPct val="150000"/>
              </a:lnSpc>
              <a:buFont typeface="Wingdings" pitchFamily="2" charset="2"/>
              <a:buNone/>
            </a:pPr>
            <a:r>
              <a:rPr lang="zh-CN" altLang="en-US" sz="3600" b="1">
                <a:solidFill>
                  <a:srgbClr val="0000AC"/>
                </a:solidFill>
              </a:rPr>
              <a:t>无序线性链表</a:t>
            </a:r>
          </a:p>
          <a:p>
            <a:pPr>
              <a:lnSpc>
                <a:spcPct val="150000"/>
              </a:lnSpc>
              <a:buFont typeface="Wingdings" pitchFamily="2" charset="2"/>
              <a:buNone/>
            </a:pPr>
            <a:r>
              <a:rPr lang="zh-CN" altLang="en-US" sz="3600" b="1">
                <a:solidFill>
                  <a:srgbClr val="0000AC"/>
                </a:solidFill>
              </a:rPr>
              <a:t>有序顺序表     </a:t>
            </a:r>
          </a:p>
          <a:p>
            <a:pPr>
              <a:lnSpc>
                <a:spcPct val="150000"/>
              </a:lnSpc>
              <a:buFont typeface="Wingdings" pitchFamily="2" charset="2"/>
              <a:buNone/>
            </a:pPr>
            <a:r>
              <a:rPr lang="zh-CN" altLang="en-US" sz="3600" b="1">
                <a:solidFill>
                  <a:srgbClr val="0000AC"/>
                </a:solidFill>
              </a:rPr>
              <a:t>有序线性链表   </a:t>
            </a:r>
          </a:p>
        </p:txBody>
      </p:sp>
      <p:sp>
        <p:nvSpPr>
          <p:cNvPr id="19" name="Text Box 7"/>
          <p:cNvSpPr txBox="1">
            <a:spLocks noChangeArrowheads="1"/>
          </p:cNvSpPr>
          <p:nvPr/>
        </p:nvSpPr>
        <p:spPr bwMode="auto">
          <a:xfrm>
            <a:off x="3333750" y="2536825"/>
            <a:ext cx="2009775" cy="3724275"/>
          </a:xfrm>
          <a:prstGeom prst="rect">
            <a:avLst/>
          </a:prstGeom>
          <a:noFill/>
          <a:ln w="9525">
            <a:noFill/>
            <a:miter lim="800000"/>
            <a:headEnd/>
            <a:tailEnd/>
          </a:ln>
        </p:spPr>
        <p:txBody>
          <a:bodyPr wrap="none">
            <a:spAutoFit/>
          </a:bodyPr>
          <a:lstStyle/>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p>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p>
          <a:p>
            <a:pPr>
              <a:lnSpc>
                <a:spcPct val="140000"/>
              </a:lnSpc>
              <a:buFont typeface="Wingdings" pitchFamily="2" charset="2"/>
              <a:buNone/>
            </a:pPr>
            <a:r>
              <a:rPr lang="en-US" altLang="zh-CN" sz="4000" b="1">
                <a:solidFill>
                  <a:srgbClr val="008080"/>
                </a:solidFill>
                <a:sym typeface="Symbol" pitchFamily="18" charset="2"/>
              </a:rPr>
              <a:t></a:t>
            </a:r>
            <a:r>
              <a:rPr lang="en-US" altLang="zh-CN" sz="4000" b="1">
                <a:solidFill>
                  <a:srgbClr val="008080"/>
                </a:solidFill>
              </a:rPr>
              <a:t>(log</a:t>
            </a:r>
            <a:r>
              <a:rPr lang="en-US" altLang="zh-CN" sz="4000" b="1" baseline="-25000">
                <a:solidFill>
                  <a:srgbClr val="008080"/>
                </a:solidFill>
              </a:rPr>
              <a:t>2</a:t>
            </a:r>
            <a:r>
              <a:rPr lang="en-US" altLang="zh-CN" sz="4000" b="1">
                <a:solidFill>
                  <a:srgbClr val="008080"/>
                </a:solidFill>
              </a:rPr>
              <a:t>n)</a:t>
            </a:r>
            <a:endParaRPr lang="en-US" altLang="zh-CN" sz="4000" b="1">
              <a:solidFill>
                <a:srgbClr val="A50021"/>
              </a:solidFill>
            </a:endParaRPr>
          </a:p>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endParaRPr lang="en-US" altLang="zh-CN" sz="4400" b="1"/>
          </a:p>
        </p:txBody>
      </p:sp>
      <p:sp>
        <p:nvSpPr>
          <p:cNvPr id="20" name="Text Box 8"/>
          <p:cNvSpPr txBox="1">
            <a:spLocks noChangeArrowheads="1"/>
          </p:cNvSpPr>
          <p:nvPr/>
        </p:nvSpPr>
        <p:spPr bwMode="auto">
          <a:xfrm>
            <a:off x="5238750" y="2536825"/>
            <a:ext cx="1554163" cy="3724275"/>
          </a:xfrm>
          <a:prstGeom prst="rect">
            <a:avLst/>
          </a:prstGeom>
          <a:noFill/>
          <a:ln w="9525">
            <a:noFill/>
            <a:miter lim="800000"/>
            <a:headEnd/>
            <a:tailEnd/>
          </a:ln>
        </p:spPr>
        <p:txBody>
          <a:bodyPr>
            <a:spAutoFit/>
          </a:bodyPr>
          <a:lstStyle/>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(1)</a:t>
            </a:r>
          </a:p>
          <a:p>
            <a:pPr>
              <a:lnSpc>
                <a:spcPct val="140000"/>
              </a:lnSpc>
              <a:buFont typeface="Wingdings" pitchFamily="2" charset="2"/>
              <a:buNone/>
            </a:pPr>
            <a:r>
              <a:rPr lang="en-US" altLang="zh-CN" sz="4000" b="1">
                <a:solidFill>
                  <a:srgbClr val="008080"/>
                </a:solidFill>
                <a:sym typeface="Symbol" pitchFamily="18" charset="2"/>
              </a:rPr>
              <a:t></a:t>
            </a:r>
            <a:r>
              <a:rPr lang="en-US" altLang="zh-CN" sz="4000" b="1">
                <a:solidFill>
                  <a:srgbClr val="008080"/>
                </a:solidFill>
              </a:rPr>
              <a:t>(1)</a:t>
            </a:r>
            <a:endParaRPr lang="en-US" altLang="zh-CN" sz="4000" b="1">
              <a:solidFill>
                <a:srgbClr val="006600"/>
              </a:solidFill>
            </a:endParaRPr>
          </a:p>
          <a:p>
            <a:pPr>
              <a:lnSpc>
                <a:spcPct val="140000"/>
              </a:lnSpc>
              <a:buFont typeface="Wingdings" pitchFamily="2" charset="2"/>
              <a:buNone/>
            </a:pPr>
            <a:r>
              <a:rPr lang="en-US" altLang="zh-CN" sz="4000" b="1">
                <a:solidFill>
                  <a:srgbClr val="A50021"/>
                </a:solidFill>
                <a:sym typeface="Symbol" pitchFamily="18" charset="2"/>
              </a:rPr>
              <a:t></a:t>
            </a:r>
            <a:r>
              <a:rPr lang="en-US" altLang="zh-CN" sz="4000" b="1">
                <a:solidFill>
                  <a:srgbClr val="A50021"/>
                </a:solidFill>
              </a:rPr>
              <a:t>(n)</a:t>
            </a:r>
          </a:p>
          <a:p>
            <a:pPr>
              <a:lnSpc>
                <a:spcPct val="140000"/>
              </a:lnSpc>
              <a:buFont typeface="Wingdings" pitchFamily="2" charset="2"/>
              <a:buNone/>
            </a:pPr>
            <a:r>
              <a:rPr lang="en-US" altLang="zh-CN" sz="4000" b="1">
                <a:solidFill>
                  <a:srgbClr val="008080"/>
                </a:solidFill>
                <a:sym typeface="Symbol" pitchFamily="18" charset="2"/>
              </a:rPr>
              <a:t></a:t>
            </a:r>
            <a:r>
              <a:rPr lang="en-US" altLang="zh-CN" sz="4000" b="1">
                <a:solidFill>
                  <a:srgbClr val="008080"/>
                </a:solidFill>
              </a:rPr>
              <a:t>(1)</a:t>
            </a:r>
            <a:endParaRPr lang="en-US" altLang="zh-CN" sz="4000" b="1">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7" grpId="0" autoUpdateAnimBg="0"/>
      <p:bldP spid="18" grpId="0" autoUpdateAnimBg="0"/>
      <p:bldP spid="19" grpId="0" autoUpdateAnimBg="0"/>
      <p:bldP spid="2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r>
              <a:rPr lang="zh-CN" altLang="en-US"/>
              <a:t>动态查找表</a:t>
            </a:r>
            <a:endParaRPr kumimoji="1" lang="zh-CN" altLang="en-US">
              <a:solidFill>
                <a:srgbClr val="000000"/>
              </a:solidFill>
            </a:endParaRPr>
          </a:p>
        </p:txBody>
      </p:sp>
      <p:sp>
        <p:nvSpPr>
          <p:cNvPr id="8" name="Text Box 3"/>
          <p:cNvSpPr txBox="1">
            <a:spLocks noChangeArrowheads="1"/>
          </p:cNvSpPr>
          <p:nvPr/>
        </p:nvSpPr>
        <p:spPr bwMode="auto">
          <a:xfrm>
            <a:off x="1276350" y="1760538"/>
            <a:ext cx="6900863" cy="1200150"/>
          </a:xfrm>
          <a:prstGeom prst="rect">
            <a:avLst/>
          </a:prstGeom>
          <a:noFill/>
          <a:ln w="9525">
            <a:noFill/>
            <a:miter lim="800000"/>
            <a:headEnd/>
            <a:tailEnd/>
          </a:ln>
        </p:spPr>
        <p:txBody>
          <a:bodyPr wrap="none">
            <a:spAutoFit/>
          </a:bodyPr>
          <a:lstStyle/>
          <a:p>
            <a:pPr>
              <a:lnSpc>
                <a:spcPct val="100000"/>
              </a:lnSpc>
              <a:spcBef>
                <a:spcPct val="0"/>
              </a:spcBef>
              <a:buFont typeface="Wingdings" pitchFamily="2" charset="2"/>
              <a:buNone/>
            </a:pPr>
            <a:r>
              <a:rPr lang="en-US" altLang="zh-CN" sz="3600" b="1"/>
              <a:t>1</a:t>
            </a:r>
            <a:r>
              <a:rPr lang="zh-CN" altLang="en-US" sz="3600" b="1"/>
              <a:t>）从</a:t>
            </a:r>
            <a:r>
              <a:rPr lang="zh-CN" altLang="en-US" sz="3600" b="1">
                <a:solidFill>
                  <a:srgbClr val="FF0000"/>
                </a:solidFill>
              </a:rPr>
              <a:t>查找</a:t>
            </a:r>
            <a:r>
              <a:rPr lang="zh-CN" altLang="en-US" sz="3600" b="1"/>
              <a:t>性能看，最好情况能达</a:t>
            </a:r>
          </a:p>
          <a:p>
            <a:pPr>
              <a:lnSpc>
                <a:spcPct val="100000"/>
              </a:lnSpc>
              <a:spcBef>
                <a:spcPct val="0"/>
              </a:spcBef>
              <a:buFont typeface="Wingdings" pitchFamily="2" charset="2"/>
              <a:buNone/>
            </a:pPr>
            <a:r>
              <a:rPr lang="zh-CN" altLang="en-US" sz="3600" b="1"/>
              <a:t>      </a:t>
            </a:r>
            <a:r>
              <a:rPr lang="zh-CN" altLang="en-US" sz="3600" b="1">
                <a:solidFill>
                  <a:srgbClr val="008080"/>
                </a:solidFill>
                <a:sym typeface="Symbol" pitchFamily="18" charset="2"/>
              </a:rPr>
              <a:t></a:t>
            </a:r>
            <a:r>
              <a:rPr lang="en-US" altLang="zh-CN" sz="3600" b="1">
                <a:solidFill>
                  <a:srgbClr val="008080"/>
                </a:solidFill>
              </a:rPr>
              <a:t>(log</a:t>
            </a:r>
            <a:r>
              <a:rPr lang="en-US" altLang="zh-CN" sz="3600" b="1" baseline="-25000">
                <a:solidFill>
                  <a:srgbClr val="008080"/>
                </a:solidFill>
              </a:rPr>
              <a:t>2</a:t>
            </a:r>
            <a:r>
              <a:rPr lang="en-US" altLang="zh-CN" sz="3600" b="1">
                <a:solidFill>
                  <a:srgbClr val="008080"/>
                </a:solidFill>
              </a:rPr>
              <a:t>n)</a:t>
            </a:r>
            <a:r>
              <a:rPr lang="zh-CN" altLang="en-US" sz="3600" b="1"/>
              <a:t>，此时要求表</a:t>
            </a:r>
            <a:r>
              <a:rPr lang="zh-CN" altLang="en-US" sz="3600" b="1">
                <a:solidFill>
                  <a:srgbClr val="0000FF"/>
                </a:solidFill>
              </a:rPr>
              <a:t>有序</a:t>
            </a:r>
            <a:r>
              <a:rPr lang="zh-CN" altLang="en-US" sz="3600" b="1"/>
              <a:t>；</a:t>
            </a:r>
          </a:p>
        </p:txBody>
      </p:sp>
      <p:sp>
        <p:nvSpPr>
          <p:cNvPr id="9" name="Text Box 4"/>
          <p:cNvSpPr txBox="1">
            <a:spLocks noChangeArrowheads="1"/>
          </p:cNvSpPr>
          <p:nvPr/>
        </p:nvSpPr>
        <p:spPr bwMode="auto">
          <a:xfrm>
            <a:off x="1276350" y="3057525"/>
            <a:ext cx="6900863" cy="1754188"/>
          </a:xfrm>
          <a:prstGeom prst="rect">
            <a:avLst/>
          </a:prstGeom>
          <a:noFill/>
          <a:ln w="9525">
            <a:noFill/>
            <a:miter lim="800000"/>
            <a:headEnd/>
            <a:tailEnd/>
          </a:ln>
        </p:spPr>
        <p:txBody>
          <a:bodyPr wrap="none">
            <a:spAutoFit/>
          </a:bodyPr>
          <a:lstStyle/>
          <a:p>
            <a:pPr>
              <a:lnSpc>
                <a:spcPct val="100000"/>
              </a:lnSpc>
              <a:spcBef>
                <a:spcPct val="0"/>
              </a:spcBef>
              <a:buFont typeface="Wingdings" pitchFamily="2" charset="2"/>
              <a:buNone/>
            </a:pPr>
            <a:r>
              <a:rPr lang="en-US" altLang="zh-CN" sz="3600" b="1"/>
              <a:t>2</a:t>
            </a:r>
            <a:r>
              <a:rPr lang="zh-CN" altLang="en-US" sz="3600" b="1"/>
              <a:t>）从</a:t>
            </a:r>
            <a:r>
              <a:rPr lang="zh-CN" altLang="en-US" sz="3600" b="1">
                <a:solidFill>
                  <a:srgbClr val="FF0000"/>
                </a:solidFill>
              </a:rPr>
              <a:t>插入</a:t>
            </a:r>
            <a:r>
              <a:rPr lang="zh-CN" altLang="en-US" sz="3600" b="1"/>
              <a:t>和</a:t>
            </a:r>
            <a:r>
              <a:rPr lang="zh-CN" altLang="en-US" sz="3600" b="1">
                <a:solidFill>
                  <a:srgbClr val="FF0000"/>
                </a:solidFill>
              </a:rPr>
              <a:t>删除</a:t>
            </a:r>
            <a:r>
              <a:rPr lang="zh-CN" altLang="en-US" sz="3600" b="1"/>
              <a:t>的性能看，最好</a:t>
            </a:r>
          </a:p>
          <a:p>
            <a:pPr>
              <a:lnSpc>
                <a:spcPct val="100000"/>
              </a:lnSpc>
              <a:spcBef>
                <a:spcPct val="0"/>
              </a:spcBef>
              <a:buFont typeface="Wingdings" pitchFamily="2" charset="2"/>
              <a:buNone/>
            </a:pPr>
            <a:r>
              <a:rPr lang="zh-CN" altLang="en-US" sz="3600" b="1"/>
              <a:t>      情况能达</a:t>
            </a:r>
            <a:r>
              <a:rPr lang="zh-CN" altLang="en-US" sz="3600" b="1">
                <a:solidFill>
                  <a:srgbClr val="008080"/>
                </a:solidFill>
                <a:sym typeface="Symbol" pitchFamily="18" charset="2"/>
              </a:rPr>
              <a:t></a:t>
            </a:r>
            <a:r>
              <a:rPr lang="en-US" altLang="zh-CN" sz="3600" b="1">
                <a:solidFill>
                  <a:srgbClr val="008080"/>
                </a:solidFill>
              </a:rPr>
              <a:t>(1)</a:t>
            </a:r>
            <a:r>
              <a:rPr lang="zh-CN" altLang="en-US" sz="3600" b="1"/>
              <a:t>，此时要求存储</a:t>
            </a:r>
          </a:p>
          <a:p>
            <a:pPr>
              <a:lnSpc>
                <a:spcPct val="100000"/>
              </a:lnSpc>
              <a:spcBef>
                <a:spcPct val="0"/>
              </a:spcBef>
              <a:buFont typeface="Wingdings" pitchFamily="2" charset="2"/>
              <a:buNone/>
            </a:pPr>
            <a:r>
              <a:rPr lang="zh-CN" altLang="en-US" sz="3600" b="1"/>
              <a:t>      结构是</a:t>
            </a:r>
            <a:r>
              <a:rPr lang="zh-CN" altLang="en-US" sz="3600" b="1">
                <a:solidFill>
                  <a:srgbClr val="0000FF"/>
                </a:solidFill>
              </a:rPr>
              <a:t>链表</a:t>
            </a:r>
            <a:r>
              <a:rPr lang="zh-CN" altLang="en-US" sz="3600" b="1"/>
              <a:t>。</a:t>
            </a:r>
          </a:p>
        </p:txBody>
      </p:sp>
      <p:sp>
        <p:nvSpPr>
          <p:cNvPr id="10" name="Text Box 5"/>
          <p:cNvSpPr txBox="1">
            <a:spLocks noChangeArrowheads="1"/>
          </p:cNvSpPr>
          <p:nvPr/>
        </p:nvSpPr>
        <p:spPr bwMode="auto">
          <a:xfrm>
            <a:off x="762000" y="1055688"/>
            <a:ext cx="3786188" cy="714375"/>
          </a:xfrm>
          <a:prstGeom prst="rect">
            <a:avLst/>
          </a:prstGeom>
          <a:noFill/>
          <a:ln w="9525">
            <a:noFill/>
            <a:miter lim="800000"/>
            <a:headEnd/>
            <a:tailEnd/>
          </a:ln>
        </p:spPr>
        <p:txBody>
          <a:bodyPr wrap="none">
            <a:spAutoFit/>
          </a:bodyPr>
          <a:lstStyle/>
          <a:p>
            <a:pPr>
              <a:buFont typeface="Wingdings" pitchFamily="2" charset="2"/>
              <a:buNone/>
            </a:pPr>
            <a:r>
              <a:rPr lang="zh-CN" altLang="en-US" sz="4000" b="1">
                <a:solidFill>
                  <a:srgbClr val="A50021"/>
                </a:solidFill>
              </a:rPr>
              <a:t>可得如下结论：</a:t>
            </a:r>
            <a:endParaRPr lang="zh-CN" altLang="en-US" sz="4000" b="1"/>
          </a:p>
        </p:txBody>
      </p:sp>
      <p:sp>
        <p:nvSpPr>
          <p:cNvPr id="13" name="Rectangle 6"/>
          <p:cNvSpPr>
            <a:spLocks noChangeArrowheads="1"/>
          </p:cNvSpPr>
          <p:nvPr/>
        </p:nvSpPr>
        <p:spPr bwMode="auto">
          <a:xfrm>
            <a:off x="552450" y="4962525"/>
            <a:ext cx="8077200" cy="1447800"/>
          </a:xfrm>
          <a:prstGeom prst="rect">
            <a:avLst/>
          </a:prstGeom>
          <a:solidFill>
            <a:srgbClr val="FFFFE9"/>
          </a:solidFill>
          <a:ln w="9525">
            <a:solidFill>
              <a:schemeClr val="tx1"/>
            </a:solidFill>
            <a:miter lim="800000"/>
            <a:headEnd/>
            <a:tailEnd/>
          </a:ln>
          <a:effectLst>
            <a:outerShdw dist="107763" dir="2700000" algn="ctr" rotWithShape="0">
              <a:schemeClr val="bg2"/>
            </a:outerShdw>
          </a:effectLst>
        </p:spPr>
        <p:txBody>
          <a:bodyPr anchor="ctr"/>
          <a:lstStyle/>
          <a:p>
            <a:pPr>
              <a:buFont typeface="Wingdings" pitchFamily="2" charset="2"/>
              <a:buNone/>
              <a:defRPr/>
            </a:pPr>
            <a:r>
              <a:rPr lang="zh-CN" altLang="en-US" sz="2800" b="1" dirty="0">
                <a:latin typeface="楷体_GB2312" pitchFamily="49" charset="-122"/>
              </a:rPr>
              <a:t>动态查找表的特点：</a:t>
            </a:r>
            <a:r>
              <a:rPr lang="zh-CN" altLang="en-US" sz="2800" b="1" dirty="0">
                <a:solidFill>
                  <a:srgbClr val="CC0000"/>
                </a:solidFill>
                <a:latin typeface="楷体_GB2312" pitchFamily="49" charset="-122"/>
              </a:rPr>
              <a:t>表结构</a:t>
            </a:r>
            <a:r>
              <a:rPr lang="zh-CN" altLang="en-US" sz="2800" b="1" dirty="0">
                <a:latin typeface="楷体_GB2312" pitchFamily="49" charset="-122"/>
              </a:rPr>
              <a:t>是在查找过程中</a:t>
            </a:r>
            <a:r>
              <a:rPr lang="zh-CN" altLang="en-US" sz="2800" b="1" dirty="0">
                <a:solidFill>
                  <a:srgbClr val="CC0000"/>
                </a:solidFill>
                <a:latin typeface="楷体_GB2312" pitchFamily="49" charset="-122"/>
              </a:rPr>
              <a:t>动态产生</a:t>
            </a:r>
            <a:r>
              <a:rPr lang="zh-CN" altLang="en-US" sz="2800" b="1" dirty="0">
                <a:latin typeface="楷体_GB2312" pitchFamily="49" charset="-122"/>
              </a:rPr>
              <a:t>，找到等于关键字</a:t>
            </a:r>
            <a:r>
              <a:rPr lang="en-US" altLang="zh-CN" sz="2800" b="1" dirty="0">
                <a:latin typeface="楷体_GB2312" pitchFamily="49" charset="-122"/>
              </a:rPr>
              <a:t>key</a:t>
            </a:r>
            <a:r>
              <a:rPr lang="zh-CN" altLang="en-US" sz="2800" b="1" dirty="0">
                <a:latin typeface="楷体_GB2312" pitchFamily="49" charset="-122"/>
              </a:rPr>
              <a:t>的记录，则查找成功，否则插入该关键字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wipe(up)">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up)">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up)">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wipe(up)">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wipe(up)">
                                      <p:cBhvr>
                                        <p:cTn id="33" dur="500"/>
                                        <p:tgtEl>
                                          <p:spTgt spid="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
                                            <p:bg/>
                                          </p:spTgt>
                                        </p:tgtEl>
                                        <p:attrNameLst>
                                          <p:attrName>style.visibility</p:attrName>
                                        </p:attrNameLst>
                                      </p:cBhvr>
                                      <p:to>
                                        <p:strVal val="visible"/>
                                      </p:to>
                                    </p:set>
                                    <p:animEffect transition="in" filter="wipe(up)">
                                      <p:cBhvr>
                                        <p:cTn id="38" dur="500"/>
                                        <p:tgtEl>
                                          <p:spTgt spid="13">
                                            <p:bg/>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wipe(up)">
                                      <p:cBhvr>
                                        <p:cTn id="4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autoUpdateAnimBg="0"/>
      <p:bldP spid="13"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4"/>
          <p:cNvSpPr>
            <a:spLocks noGrp="1"/>
          </p:cNvSpPr>
          <p:nvPr>
            <p:ph type="dt" sz="quarter" idx="11"/>
          </p:nvPr>
        </p:nvSpPr>
        <p:spPr/>
        <p:txBody>
          <a:bodyPr/>
          <a:lstStyle/>
          <a:p>
            <a:pPr>
              <a:defRPr/>
            </a:pPr>
            <a:fld id="{A49E0997-EF80-43CE-A9B9-B76F4976E2FF}" type="datetime1">
              <a:rPr lang="zh-CN" altLang="en-US"/>
              <a:pPr>
                <a:defRPr/>
              </a:pPr>
              <a:t>2022/10/12</a:t>
            </a:fld>
            <a:r>
              <a:rPr lang="en-US" altLang="zh-CN"/>
              <a:t>http://cstcsjjg.hrbeu.edu.cn/</a:t>
            </a:r>
          </a:p>
        </p:txBody>
      </p:sp>
      <p:sp>
        <p:nvSpPr>
          <p:cNvPr id="38915" name="Rectangle 2"/>
          <p:cNvSpPr>
            <a:spLocks noGrp="1" noChangeArrowheads="1"/>
          </p:cNvSpPr>
          <p:nvPr>
            <p:ph type="title"/>
          </p:nvPr>
        </p:nvSpPr>
        <p:spPr/>
        <p:txBody>
          <a:bodyPr/>
          <a:lstStyle/>
          <a:p>
            <a:pPr eaLnBrk="1" hangingPunct="1"/>
            <a:r>
              <a:rPr lang="zh-CN" altLang="en-US"/>
              <a:t>第</a:t>
            </a:r>
            <a:r>
              <a:rPr lang="en-US" altLang="zh-CN"/>
              <a:t>9</a:t>
            </a:r>
            <a:r>
              <a:rPr lang="zh-CN" altLang="en-US"/>
              <a:t>章  查找                                                 动态查找表</a:t>
            </a:r>
          </a:p>
        </p:txBody>
      </p:sp>
      <p:sp>
        <p:nvSpPr>
          <p:cNvPr id="38916" name="Rectangle 4"/>
          <p:cNvSpPr>
            <a:spLocks noChangeArrowheads="1"/>
          </p:cNvSpPr>
          <p:nvPr/>
        </p:nvSpPr>
        <p:spPr bwMode="auto">
          <a:xfrm>
            <a:off x="2297113" y="1465263"/>
            <a:ext cx="3411537"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dirty="0">
                <a:solidFill>
                  <a:srgbClr val="262674"/>
                </a:solidFill>
                <a:hlinkClick r:id="rId3" action="ppaction://hlinksldjump"/>
              </a:rPr>
              <a:t>二叉排序树</a:t>
            </a:r>
            <a:endParaRPr kumimoji="1" lang="ko-KR" altLang="en-US" b="1" dirty="0">
              <a:solidFill>
                <a:schemeClr val="hlink"/>
              </a:solidFill>
            </a:endParaRPr>
          </a:p>
        </p:txBody>
      </p:sp>
      <p:grpSp>
        <p:nvGrpSpPr>
          <p:cNvPr id="38917" name="Group 5"/>
          <p:cNvGrpSpPr>
            <a:grpSpLocks/>
          </p:cNvGrpSpPr>
          <p:nvPr/>
        </p:nvGrpSpPr>
        <p:grpSpPr bwMode="auto">
          <a:xfrm>
            <a:off x="1376363" y="1420813"/>
            <a:ext cx="673100" cy="652462"/>
            <a:chOff x="945" y="1108"/>
            <a:chExt cx="480" cy="480"/>
          </a:xfrm>
        </p:grpSpPr>
        <p:sp>
          <p:nvSpPr>
            <p:cNvPr id="38931" name="Oval 6"/>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38932" name="Oval 7"/>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ko-KR" altLang="en-US" sz="2400" b="1">
                  <a:solidFill>
                    <a:srgbClr val="000000"/>
                  </a:solidFill>
                  <a:latin typeface="Verdana" pitchFamily="34" charset="0"/>
                  <a:ea typeface="Gulim" pitchFamily="34" charset="-127"/>
                </a:rPr>
                <a:t>1</a:t>
              </a:r>
            </a:p>
          </p:txBody>
        </p:sp>
      </p:grpSp>
      <p:sp>
        <p:nvSpPr>
          <p:cNvPr id="38918" name="Rectangle 8"/>
          <p:cNvSpPr>
            <a:spLocks noChangeArrowheads="1"/>
          </p:cNvSpPr>
          <p:nvPr/>
        </p:nvSpPr>
        <p:spPr bwMode="auto">
          <a:xfrm>
            <a:off x="3295650" y="2471738"/>
            <a:ext cx="3543300"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dirty="0">
                <a:solidFill>
                  <a:srgbClr val="262674"/>
                </a:solidFill>
                <a:hlinkClick r:id="rId4" action="ppaction://hlinksldjump"/>
              </a:rPr>
              <a:t>平衡二叉树</a:t>
            </a:r>
            <a:endParaRPr kumimoji="1" lang="ko-KR" altLang="en-US" b="1" dirty="0">
              <a:solidFill>
                <a:schemeClr val="hlink"/>
              </a:solidFill>
            </a:endParaRPr>
          </a:p>
        </p:txBody>
      </p:sp>
      <p:sp>
        <p:nvSpPr>
          <p:cNvPr id="38919" name="Rectangle 9"/>
          <p:cNvSpPr>
            <a:spLocks noChangeArrowheads="1"/>
          </p:cNvSpPr>
          <p:nvPr/>
        </p:nvSpPr>
        <p:spPr bwMode="auto">
          <a:xfrm>
            <a:off x="4314825" y="3394075"/>
            <a:ext cx="2790825"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dirty="0">
                <a:solidFill>
                  <a:srgbClr val="262674"/>
                </a:solidFill>
                <a:hlinkClick r:id="rId5" action="ppaction://hlinksldjump"/>
              </a:rPr>
              <a:t>    </a:t>
            </a:r>
            <a:r>
              <a:rPr kumimoji="1" lang="en-US" altLang="zh-CN" b="1" dirty="0">
                <a:solidFill>
                  <a:srgbClr val="262674"/>
                </a:solidFill>
                <a:hlinkClick r:id="rId6" action="ppaction://hlinksldjump"/>
              </a:rPr>
              <a:t>B-  </a:t>
            </a:r>
            <a:r>
              <a:rPr kumimoji="1" lang="zh-CN" altLang="en-US" b="1" dirty="0">
                <a:solidFill>
                  <a:srgbClr val="262674"/>
                </a:solidFill>
                <a:hlinkClick r:id="rId6" action="ppaction://hlinksldjump"/>
              </a:rPr>
              <a:t>树</a:t>
            </a:r>
            <a:r>
              <a:rPr kumimoji="1" lang="en-US" altLang="zh-CN" b="1" dirty="0">
                <a:solidFill>
                  <a:srgbClr val="262674"/>
                </a:solidFill>
                <a:hlinkClick r:id="rId5" action="ppaction://hlinksldjump"/>
              </a:rPr>
              <a:t>     </a:t>
            </a:r>
            <a:r>
              <a:rPr kumimoji="1" lang="zh-CN" altLang="en-US" b="1" dirty="0">
                <a:solidFill>
                  <a:srgbClr val="262674"/>
                </a:solidFill>
              </a:rPr>
              <a:t> </a:t>
            </a:r>
            <a:endParaRPr kumimoji="1" lang="ko-KR" altLang="en-US" b="1" dirty="0">
              <a:solidFill>
                <a:srgbClr val="262674"/>
              </a:solidFill>
            </a:endParaRPr>
          </a:p>
        </p:txBody>
      </p:sp>
      <p:sp>
        <p:nvSpPr>
          <p:cNvPr id="38920" name="Rectangle 10"/>
          <p:cNvSpPr>
            <a:spLocks noChangeArrowheads="1"/>
          </p:cNvSpPr>
          <p:nvPr/>
        </p:nvSpPr>
        <p:spPr bwMode="auto">
          <a:xfrm>
            <a:off x="5287963" y="4498975"/>
            <a:ext cx="2752725"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dirty="0">
                <a:solidFill>
                  <a:srgbClr val="262674"/>
                </a:solidFill>
                <a:hlinkClick r:id="rId7" action="ppaction://hlinksldjump"/>
              </a:rPr>
              <a:t>    </a:t>
            </a:r>
            <a:r>
              <a:rPr kumimoji="1" lang="en-US" altLang="zh-CN" b="1" dirty="0">
                <a:solidFill>
                  <a:srgbClr val="262674"/>
                </a:solidFill>
                <a:hlinkClick r:id="rId7" action="ppaction://hlinksldjump"/>
              </a:rPr>
              <a:t>B+ </a:t>
            </a:r>
            <a:r>
              <a:rPr kumimoji="1" lang="zh-CN" altLang="en-US" b="1" dirty="0">
                <a:solidFill>
                  <a:srgbClr val="262674"/>
                </a:solidFill>
                <a:hlinkClick r:id="rId7" action="ppaction://hlinksldjump"/>
              </a:rPr>
              <a:t>树      </a:t>
            </a:r>
            <a:endParaRPr kumimoji="1" lang="ko-KR" altLang="en-US" b="1" dirty="0">
              <a:solidFill>
                <a:srgbClr val="262674"/>
              </a:solidFill>
            </a:endParaRPr>
          </a:p>
        </p:txBody>
      </p:sp>
      <p:grpSp>
        <p:nvGrpSpPr>
          <p:cNvPr id="38921" name="Group 11"/>
          <p:cNvGrpSpPr>
            <a:grpSpLocks/>
          </p:cNvGrpSpPr>
          <p:nvPr/>
        </p:nvGrpSpPr>
        <p:grpSpPr bwMode="auto">
          <a:xfrm>
            <a:off x="2374900" y="2441575"/>
            <a:ext cx="673100" cy="652463"/>
            <a:chOff x="945" y="1108"/>
            <a:chExt cx="480" cy="480"/>
          </a:xfrm>
        </p:grpSpPr>
        <p:sp>
          <p:nvSpPr>
            <p:cNvPr id="38929" name="Oval 12"/>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38930" name="Oval 13"/>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2</a:t>
              </a:r>
              <a:endParaRPr lang="en-US" altLang="ko-KR" sz="2400" b="1">
                <a:solidFill>
                  <a:srgbClr val="000000"/>
                </a:solidFill>
                <a:latin typeface="Verdana" pitchFamily="34" charset="0"/>
                <a:ea typeface="Gulim" pitchFamily="34" charset="-127"/>
              </a:endParaRPr>
            </a:p>
          </p:txBody>
        </p:sp>
      </p:grpSp>
      <p:grpSp>
        <p:nvGrpSpPr>
          <p:cNvPr id="38922" name="Group 14"/>
          <p:cNvGrpSpPr>
            <a:grpSpLocks/>
          </p:cNvGrpSpPr>
          <p:nvPr/>
        </p:nvGrpSpPr>
        <p:grpSpPr bwMode="auto">
          <a:xfrm>
            <a:off x="3394075" y="3367088"/>
            <a:ext cx="673100" cy="652462"/>
            <a:chOff x="945" y="1108"/>
            <a:chExt cx="480" cy="480"/>
          </a:xfrm>
        </p:grpSpPr>
        <p:sp>
          <p:nvSpPr>
            <p:cNvPr id="38927" name="Oval 15"/>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38928" name="Oval 16"/>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3</a:t>
              </a:r>
              <a:endParaRPr lang="en-US" altLang="ko-KR" sz="2400" b="1">
                <a:solidFill>
                  <a:srgbClr val="000000"/>
                </a:solidFill>
                <a:latin typeface="Verdana" pitchFamily="34" charset="0"/>
                <a:ea typeface="Gulim" pitchFamily="34" charset="-127"/>
              </a:endParaRPr>
            </a:p>
          </p:txBody>
        </p:sp>
      </p:grpSp>
      <p:grpSp>
        <p:nvGrpSpPr>
          <p:cNvPr id="38923" name="Group 17"/>
          <p:cNvGrpSpPr>
            <a:grpSpLocks/>
          </p:cNvGrpSpPr>
          <p:nvPr/>
        </p:nvGrpSpPr>
        <p:grpSpPr bwMode="auto">
          <a:xfrm>
            <a:off x="4367213" y="4452938"/>
            <a:ext cx="673100" cy="652462"/>
            <a:chOff x="945" y="1108"/>
            <a:chExt cx="480" cy="480"/>
          </a:xfrm>
        </p:grpSpPr>
        <p:sp>
          <p:nvSpPr>
            <p:cNvPr id="38925" name="Oval 18"/>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38926" name="Oval 19"/>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4</a:t>
              </a:r>
              <a:endParaRPr lang="en-US" altLang="ko-KR" sz="2400" b="1">
                <a:solidFill>
                  <a:srgbClr val="000000"/>
                </a:solidFill>
                <a:latin typeface="Verdana" pitchFamily="34" charset="0"/>
                <a:ea typeface="Gulim" pitchFamily="34" charset="-127"/>
              </a:endParaRPr>
            </a:p>
          </p:txBody>
        </p:sp>
      </p:grpSp>
      <p:sp>
        <p:nvSpPr>
          <p:cNvPr id="21" name="AutoShape 6">
            <a:hlinkClick r:id="rId8" action="ppaction://hlinksldjump"/>
          </p:cNvPr>
          <p:cNvSpPr>
            <a:spLocks noChangeArrowheads="1"/>
          </p:cNvSpPr>
          <p:nvPr/>
        </p:nvSpPr>
        <p:spPr bwMode="auto">
          <a:xfrm>
            <a:off x="5372100" y="5783263"/>
            <a:ext cx="1724025" cy="504825"/>
          </a:xfrm>
          <a:prstGeom prst="ribbon2">
            <a:avLst>
              <a:gd name="adj1" fmla="val 12500"/>
              <a:gd name="adj2" fmla="val 50000"/>
            </a:avLst>
          </a:prstGeom>
          <a:gradFill rotWithShape="1">
            <a:gsLst>
              <a:gs pos="0">
                <a:schemeClr val="tx2">
                  <a:lumMod val="20000"/>
                  <a:lumOff val="80000"/>
                </a:schemeClr>
              </a:gs>
              <a:gs pos="25000">
                <a:srgbClr val="21D6E0"/>
              </a:gs>
              <a:gs pos="75000">
                <a:srgbClr val="0087E6"/>
              </a:gs>
              <a:gs pos="100000">
                <a:srgbClr val="005CBF"/>
              </a:gs>
            </a:gsLst>
            <a:lin ang="5400000" scaled="0"/>
          </a:gradFill>
          <a:ln w="9525">
            <a:solidFill>
              <a:schemeClr val="accent4">
                <a:lumMod val="60000"/>
                <a:lumOff val="40000"/>
              </a:schemeClr>
            </a:solidFill>
            <a:miter lim="800000"/>
            <a:headEnd/>
            <a:tailEnd/>
          </a:ln>
          <a:effectLst/>
        </p:spPr>
        <p:txBody>
          <a:bodyPr wrap="none" anchor="ctr"/>
          <a:lstStyle/>
          <a:p>
            <a:pPr algn="ctr">
              <a:buFont typeface="Wingdings" pitchFamily="2" charset="2"/>
              <a:buNone/>
              <a:defRPr/>
            </a:pPr>
            <a:r>
              <a:rPr lang="zh-CN" altLang="en-US" sz="2800" b="1" dirty="0">
                <a:latin typeface="Tahoma" pitchFamily="34" charset="0"/>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1"/>
          </p:nvPr>
        </p:nvSpPr>
        <p:spPr/>
        <p:txBody>
          <a:bodyPr/>
          <a:lstStyle/>
          <a:p>
            <a:pPr>
              <a:defRPr/>
            </a:pPr>
            <a:fld id="{BA9828A6-2284-4E2D-9EDB-0B12BC41CDD2}" type="datetime1">
              <a:rPr lang="zh-CN" altLang="en-US"/>
              <a:pPr>
                <a:defRPr/>
              </a:pPr>
              <a:t>2022/10/12</a:t>
            </a:fld>
            <a:r>
              <a:rPr lang="en-US" altLang="zh-CN"/>
              <a:t>http://cstcsjjg.hrbeu.edu.cn/</a:t>
            </a:r>
          </a:p>
        </p:txBody>
      </p:sp>
      <p:sp>
        <p:nvSpPr>
          <p:cNvPr id="19459" name="Rectangle 2"/>
          <p:cNvSpPr>
            <a:spLocks noGrp="1" noChangeArrowheads="1"/>
          </p:cNvSpPr>
          <p:nvPr>
            <p:ph type="title"/>
          </p:nvPr>
        </p:nvSpPr>
        <p:spPr/>
        <p:txBody>
          <a:bodyPr/>
          <a:lstStyle/>
          <a:p>
            <a:pPr eaLnBrk="1" hangingPunct="1"/>
            <a:r>
              <a:rPr lang="zh-CN" altLang="en-US"/>
              <a:t>第</a:t>
            </a:r>
            <a:r>
              <a:rPr lang="en-US" altLang="zh-CN"/>
              <a:t>9</a:t>
            </a:r>
            <a:r>
              <a:rPr lang="zh-CN" altLang="en-US"/>
              <a:t>章  查找                                                      </a:t>
            </a:r>
            <a:r>
              <a:rPr lang="zh-CN" altLang="en-US">
                <a:solidFill>
                  <a:srgbClr val="CC0000"/>
                </a:solidFill>
              </a:rPr>
              <a:t>问题提出</a:t>
            </a:r>
          </a:p>
        </p:txBody>
      </p:sp>
      <p:pic>
        <p:nvPicPr>
          <p:cNvPr id="19460" name="Picture 4" descr="商业图片示例 (65)"/>
          <p:cNvPicPr>
            <a:picLocks noChangeAspect="1" noChangeArrowheads="1"/>
          </p:cNvPicPr>
          <p:nvPr/>
        </p:nvPicPr>
        <p:blipFill>
          <a:blip r:embed="rId3" cstate="print"/>
          <a:srcRect l="19971" t="4846" r="444" b="9854"/>
          <a:stretch>
            <a:fillRect/>
          </a:stretch>
        </p:blipFill>
        <p:spPr bwMode="auto">
          <a:xfrm>
            <a:off x="0" y="1198563"/>
            <a:ext cx="4270375" cy="5029200"/>
          </a:xfrm>
          <a:prstGeom prst="rect">
            <a:avLst/>
          </a:prstGeom>
          <a:noFill/>
          <a:ln w="9525">
            <a:noFill/>
            <a:miter lim="800000"/>
            <a:headEnd/>
            <a:tailEnd/>
          </a:ln>
        </p:spPr>
      </p:pic>
      <p:sp>
        <p:nvSpPr>
          <p:cNvPr id="19461" name="Text Box 5"/>
          <p:cNvSpPr txBox="1">
            <a:spLocks noChangeArrowheads="1"/>
          </p:cNvSpPr>
          <p:nvPr/>
        </p:nvSpPr>
        <p:spPr bwMode="gray">
          <a:xfrm>
            <a:off x="2952750" y="1966913"/>
            <a:ext cx="6191250" cy="5392245"/>
          </a:xfrm>
          <a:prstGeom prst="rect">
            <a:avLst/>
          </a:prstGeom>
          <a:noFill/>
          <a:ln w="9525" algn="ctr">
            <a:noFill/>
            <a:miter lim="800000"/>
            <a:headEnd/>
            <a:tailEnd/>
          </a:ln>
        </p:spPr>
        <p:txBody>
          <a:bodyPr>
            <a:spAutoFit/>
          </a:bodyPr>
          <a:lstStyle/>
          <a:p>
            <a:pPr>
              <a:spcBef>
                <a:spcPct val="50000"/>
              </a:spcBef>
              <a:buClr>
                <a:srgbClr val="FF0000"/>
              </a:buClr>
              <a:buSzPct val="60000"/>
              <a:buNone/>
            </a:pPr>
            <a:endParaRPr lang="zh-CN" altLang="en-US" sz="2800" b="1" dirty="0"/>
          </a:p>
          <a:p>
            <a:pPr>
              <a:spcBef>
                <a:spcPct val="50000"/>
              </a:spcBef>
              <a:buClr>
                <a:srgbClr val="FF0000"/>
              </a:buClr>
              <a:buSzPct val="60000"/>
              <a:buFont typeface="Wingdings" pitchFamily="2" charset="2"/>
              <a:buChar char="u"/>
            </a:pPr>
            <a:r>
              <a:rPr lang="zh-CN" altLang="en-US" sz="2800" b="1" dirty="0"/>
              <a:t> 信息检索</a:t>
            </a:r>
            <a:endParaRPr lang="en-US" altLang="zh-CN" sz="2800" b="1" dirty="0"/>
          </a:p>
          <a:p>
            <a:pPr>
              <a:spcBef>
                <a:spcPct val="50000"/>
              </a:spcBef>
              <a:buClr>
                <a:srgbClr val="FF0000"/>
              </a:buClr>
              <a:buSzPct val="60000"/>
              <a:buFont typeface="Wingdings" pitchFamily="2" charset="2"/>
              <a:buChar char="u"/>
            </a:pPr>
            <a:r>
              <a:rPr lang="en-US" altLang="zh-CN" sz="2800" b="1" dirty="0"/>
              <a:t> </a:t>
            </a:r>
            <a:r>
              <a:rPr lang="zh-CN" altLang="en-US" sz="2800" b="1" dirty="0"/>
              <a:t>数据查找方法</a:t>
            </a:r>
            <a:endParaRPr lang="en-US" altLang="zh-CN" sz="2800" b="1" dirty="0"/>
          </a:p>
          <a:p>
            <a:pPr>
              <a:spcBef>
                <a:spcPct val="50000"/>
              </a:spcBef>
              <a:buClr>
                <a:srgbClr val="FF0000"/>
              </a:buClr>
              <a:buSzPct val="60000"/>
              <a:buFont typeface="Wingdings" pitchFamily="2" charset="2"/>
              <a:buChar char="u"/>
            </a:pPr>
            <a:r>
              <a:rPr lang="zh-CN" altLang="en-US" sz="2800" b="1" dirty="0"/>
              <a:t> 查找效率</a:t>
            </a:r>
          </a:p>
          <a:p>
            <a:pPr>
              <a:spcBef>
                <a:spcPct val="50000"/>
              </a:spcBef>
              <a:buClr>
                <a:srgbClr val="FF0000"/>
              </a:buClr>
              <a:buSzPct val="60000"/>
              <a:buNone/>
            </a:pPr>
            <a:endParaRPr lang="zh-CN" altLang="en-US" sz="2800" b="1" dirty="0"/>
          </a:p>
          <a:p>
            <a:pPr>
              <a:spcBef>
                <a:spcPct val="50000"/>
              </a:spcBef>
              <a:buClr>
                <a:srgbClr val="FF0000"/>
              </a:buClr>
              <a:buSzPct val="60000"/>
              <a:buNone/>
            </a:pPr>
            <a:endParaRPr lang="zh-CN" altLang="en-US" sz="2800" b="1" dirty="0"/>
          </a:p>
          <a:p>
            <a:pPr>
              <a:spcBef>
                <a:spcPct val="50000"/>
              </a:spcBef>
              <a:buClr>
                <a:srgbClr val="FF0000"/>
              </a:buClr>
              <a:buSzPct val="60000"/>
              <a:buNone/>
            </a:pPr>
            <a:endParaRPr lang="zh-CN" altLang="en-US" sz="2800" b="1" dirty="0"/>
          </a:p>
          <a:p>
            <a:pPr>
              <a:spcBef>
                <a:spcPct val="50000"/>
              </a:spcBef>
              <a:buClr>
                <a:srgbClr val="FF0000"/>
              </a:buClr>
              <a:buSzPct val="60000"/>
              <a:buFont typeface="Wingdings" pitchFamily="2" charset="2"/>
              <a:buNone/>
            </a:pPr>
            <a:r>
              <a:rPr lang="zh-CN" altLang="en-US" sz="2800"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动态查找表                                                 二叉排序树</a:t>
            </a:r>
          </a:p>
        </p:txBody>
      </p:sp>
      <p:sp>
        <p:nvSpPr>
          <p:cNvPr id="1074179" name="Text Box 3"/>
          <p:cNvSpPr txBox="1">
            <a:spLocks noChangeArrowheads="1"/>
          </p:cNvSpPr>
          <p:nvPr/>
        </p:nvSpPr>
        <p:spPr bwMode="auto">
          <a:xfrm>
            <a:off x="304800" y="1735138"/>
            <a:ext cx="8648700" cy="4032250"/>
          </a:xfrm>
          <a:prstGeom prst="rect">
            <a:avLst/>
          </a:prstGeom>
          <a:noFill/>
          <a:ln w="12700" cap="sq">
            <a:noFill/>
            <a:miter lim="800000"/>
            <a:headEnd type="none" w="sm" len="sm"/>
            <a:tailEnd type="none" w="sm" len="sm"/>
          </a:ln>
        </p:spPr>
        <p:txBody>
          <a:bodyPr>
            <a:spAutoFit/>
          </a:bodyPr>
          <a:lstStyle/>
          <a:p>
            <a:pPr>
              <a:buFont typeface="Wingdings" pitchFamily="2" charset="2"/>
              <a:buNone/>
            </a:pPr>
            <a:r>
              <a:rPr lang="zh-CN" altLang="en-US" b="1">
                <a:solidFill>
                  <a:srgbClr val="A50021"/>
                </a:solidFill>
              </a:rPr>
              <a:t>        二叉排序树</a:t>
            </a:r>
            <a:r>
              <a:rPr lang="zh-CN" altLang="en-US" b="1"/>
              <a:t>或者是一棵空树；或者是具有如下特性的二叉树：</a:t>
            </a:r>
          </a:p>
          <a:p>
            <a:pPr marL="895350" lvl="1" indent="-438150"/>
            <a:r>
              <a:rPr lang="zh-CN" altLang="en-US" b="1"/>
              <a:t>若它的左子树不空，则左子树上</a:t>
            </a:r>
            <a:r>
              <a:rPr lang="zh-CN" altLang="en-US" b="1">
                <a:solidFill>
                  <a:srgbClr val="A50021"/>
                </a:solidFill>
              </a:rPr>
              <a:t>所有</a:t>
            </a:r>
            <a:r>
              <a:rPr lang="zh-CN" altLang="en-US" b="1"/>
              <a:t>结点的值</a:t>
            </a:r>
            <a:r>
              <a:rPr lang="zh-CN" altLang="en-US" b="1">
                <a:solidFill>
                  <a:srgbClr val="A50021"/>
                </a:solidFill>
              </a:rPr>
              <a:t>均小于</a:t>
            </a:r>
            <a:r>
              <a:rPr lang="zh-CN" altLang="en-US" b="1"/>
              <a:t>根结点的值；</a:t>
            </a:r>
          </a:p>
          <a:p>
            <a:pPr marL="895350" lvl="1" indent="-438150"/>
            <a:r>
              <a:rPr lang="zh-CN" altLang="en-US" b="1"/>
              <a:t>若它的右子树不空，则右子树上</a:t>
            </a:r>
            <a:r>
              <a:rPr lang="zh-CN" altLang="en-US" b="1">
                <a:solidFill>
                  <a:srgbClr val="A50021"/>
                </a:solidFill>
              </a:rPr>
              <a:t>所有</a:t>
            </a:r>
            <a:r>
              <a:rPr lang="zh-CN" altLang="en-US" b="1"/>
              <a:t>结点的值</a:t>
            </a:r>
            <a:r>
              <a:rPr lang="zh-CN" altLang="en-US" b="1">
                <a:solidFill>
                  <a:srgbClr val="A50021"/>
                </a:solidFill>
              </a:rPr>
              <a:t>均大于</a:t>
            </a:r>
            <a:r>
              <a:rPr lang="zh-CN" altLang="en-US" b="1"/>
              <a:t>根结点的值；</a:t>
            </a:r>
          </a:p>
          <a:p>
            <a:pPr marL="895350" lvl="1" indent="-438150"/>
            <a:r>
              <a:rPr lang="zh-CN" altLang="en-US" b="1"/>
              <a:t>它的左、右子树</a:t>
            </a:r>
            <a:r>
              <a:rPr lang="zh-CN" altLang="en-US" b="1">
                <a:solidFill>
                  <a:srgbClr val="A50021"/>
                </a:solidFill>
              </a:rPr>
              <a:t>也都</a:t>
            </a:r>
            <a:r>
              <a:rPr lang="zh-CN" altLang="en-US" b="1"/>
              <a:t>分别</a:t>
            </a:r>
            <a:r>
              <a:rPr lang="zh-CN" altLang="en-US" b="1">
                <a:solidFill>
                  <a:srgbClr val="A50021"/>
                </a:solidFill>
              </a:rPr>
              <a:t>是二叉排序树</a:t>
            </a:r>
            <a:endParaRPr lang="zh-CN" altLang="en-US" b="1"/>
          </a:p>
        </p:txBody>
      </p:sp>
      <p:sp>
        <p:nvSpPr>
          <p:cNvPr id="1074181" name="AutoShape 5"/>
          <p:cNvSpPr>
            <a:spLocks noChangeArrowheads="1"/>
          </p:cNvSpPr>
          <p:nvPr/>
        </p:nvSpPr>
        <p:spPr bwMode="gray">
          <a:xfrm>
            <a:off x="225425" y="1095375"/>
            <a:ext cx="1184275" cy="484188"/>
          </a:xfrm>
          <a:prstGeom prst="roundRect">
            <a:avLst>
              <a:gd name="adj" fmla="val 0"/>
            </a:avLst>
          </a:prstGeom>
          <a:gradFill rotWithShape="1">
            <a:gsLst>
              <a:gs pos="0">
                <a:srgbClr val="FFD28F">
                  <a:gamma/>
                  <a:tint val="15686"/>
                  <a:invGamma/>
                </a:srgbClr>
              </a:gs>
              <a:gs pos="100000">
                <a:srgbClr val="FFD28F"/>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kumimoji="1" lang="zh-CN" altLang="en-US" b="1" dirty="0"/>
              <a:t>定  义   </a:t>
            </a:r>
            <a:endParaRPr kumimoji="1"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4181"/>
                                        </p:tgtEl>
                                        <p:attrNameLst>
                                          <p:attrName>style.visibility</p:attrName>
                                        </p:attrNameLst>
                                      </p:cBhvr>
                                      <p:to>
                                        <p:strVal val="visible"/>
                                      </p:to>
                                    </p:set>
                                    <p:animEffect transition="in" filter="wipe(left)">
                                      <p:cBhvr>
                                        <p:cTn id="7" dur="500"/>
                                        <p:tgtEl>
                                          <p:spTgt spid="10741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4179">
                                            <p:txEl>
                                              <p:pRg st="0" end="0"/>
                                            </p:txEl>
                                          </p:spTgt>
                                        </p:tgtEl>
                                        <p:attrNameLst>
                                          <p:attrName>style.visibility</p:attrName>
                                        </p:attrNameLst>
                                      </p:cBhvr>
                                      <p:to>
                                        <p:strVal val="visible"/>
                                      </p:to>
                                    </p:set>
                                    <p:animEffect transition="in" filter="wipe(up)">
                                      <p:cBhvr>
                                        <p:cTn id="12" dur="500"/>
                                        <p:tgtEl>
                                          <p:spTgt spid="10741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4179">
                                            <p:txEl>
                                              <p:pRg st="1" end="1"/>
                                            </p:txEl>
                                          </p:spTgt>
                                        </p:tgtEl>
                                        <p:attrNameLst>
                                          <p:attrName>style.visibility</p:attrName>
                                        </p:attrNameLst>
                                      </p:cBhvr>
                                      <p:to>
                                        <p:strVal val="visible"/>
                                      </p:to>
                                    </p:set>
                                    <p:animEffect transition="in" filter="wipe(up)">
                                      <p:cBhvr>
                                        <p:cTn id="17" dur="500"/>
                                        <p:tgtEl>
                                          <p:spTgt spid="10741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4179">
                                            <p:txEl>
                                              <p:pRg st="2" end="2"/>
                                            </p:txEl>
                                          </p:spTgt>
                                        </p:tgtEl>
                                        <p:attrNameLst>
                                          <p:attrName>style.visibility</p:attrName>
                                        </p:attrNameLst>
                                      </p:cBhvr>
                                      <p:to>
                                        <p:strVal val="visible"/>
                                      </p:to>
                                    </p:set>
                                    <p:animEffect transition="in" filter="wipe(up)">
                                      <p:cBhvr>
                                        <p:cTn id="22" dur="500"/>
                                        <p:tgtEl>
                                          <p:spTgt spid="10741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4179">
                                            <p:txEl>
                                              <p:pRg st="3" end="3"/>
                                            </p:txEl>
                                          </p:spTgt>
                                        </p:tgtEl>
                                        <p:attrNameLst>
                                          <p:attrName>style.visibility</p:attrName>
                                        </p:attrNameLst>
                                      </p:cBhvr>
                                      <p:to>
                                        <p:strVal val="visible"/>
                                      </p:to>
                                    </p:set>
                                    <p:animEffect transition="in" filter="wipe(up)">
                                      <p:cBhvr>
                                        <p:cTn id="27" dur="500"/>
                                        <p:tgtEl>
                                          <p:spTgt spid="1074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79" grpId="0" build="p" bldLvl="4" autoUpdateAnimBg="0"/>
      <p:bldP spid="10741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动态查找表                                                 二叉排序树</a:t>
            </a:r>
          </a:p>
        </p:txBody>
      </p:sp>
      <p:grpSp>
        <p:nvGrpSpPr>
          <p:cNvPr id="2" name="Group 3"/>
          <p:cNvGrpSpPr>
            <a:grpSpLocks/>
          </p:cNvGrpSpPr>
          <p:nvPr/>
        </p:nvGrpSpPr>
        <p:grpSpPr bwMode="auto">
          <a:xfrm>
            <a:off x="560388" y="1158875"/>
            <a:ext cx="7848600" cy="4572000"/>
            <a:chOff x="240" y="240"/>
            <a:chExt cx="4944" cy="2880"/>
          </a:xfrm>
        </p:grpSpPr>
        <p:sp>
          <p:nvSpPr>
            <p:cNvPr id="40970" name="Oval 4"/>
            <p:cNvSpPr>
              <a:spLocks noChangeArrowheads="1"/>
            </p:cNvSpPr>
            <p:nvPr/>
          </p:nvSpPr>
          <p:spPr bwMode="auto">
            <a:xfrm>
              <a:off x="2640" y="240"/>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50</a:t>
              </a:r>
              <a:endParaRPr lang="en-US" altLang="zh-CN"/>
            </a:p>
          </p:txBody>
        </p:sp>
        <p:sp>
          <p:nvSpPr>
            <p:cNvPr id="40971" name="Oval 5"/>
            <p:cNvSpPr>
              <a:spLocks noChangeArrowheads="1"/>
            </p:cNvSpPr>
            <p:nvPr/>
          </p:nvSpPr>
          <p:spPr bwMode="auto">
            <a:xfrm>
              <a:off x="1632" y="816"/>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30</a:t>
              </a:r>
              <a:endParaRPr lang="en-US" altLang="zh-CN"/>
            </a:p>
          </p:txBody>
        </p:sp>
        <p:sp>
          <p:nvSpPr>
            <p:cNvPr id="40972" name="Oval 6"/>
            <p:cNvSpPr>
              <a:spLocks noChangeArrowheads="1"/>
            </p:cNvSpPr>
            <p:nvPr/>
          </p:nvSpPr>
          <p:spPr bwMode="auto">
            <a:xfrm>
              <a:off x="3744" y="816"/>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80</a:t>
              </a:r>
              <a:endParaRPr lang="en-US" altLang="zh-CN"/>
            </a:p>
          </p:txBody>
        </p:sp>
        <p:sp>
          <p:nvSpPr>
            <p:cNvPr id="40973" name="Oval 7"/>
            <p:cNvSpPr>
              <a:spLocks noChangeArrowheads="1"/>
            </p:cNvSpPr>
            <p:nvPr/>
          </p:nvSpPr>
          <p:spPr bwMode="auto">
            <a:xfrm>
              <a:off x="672" y="139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20</a:t>
              </a:r>
              <a:endParaRPr lang="en-US" altLang="zh-CN"/>
            </a:p>
          </p:txBody>
        </p:sp>
        <p:sp>
          <p:nvSpPr>
            <p:cNvPr id="40974" name="Oval 8"/>
            <p:cNvSpPr>
              <a:spLocks noChangeArrowheads="1"/>
            </p:cNvSpPr>
            <p:nvPr/>
          </p:nvSpPr>
          <p:spPr bwMode="auto">
            <a:xfrm>
              <a:off x="4704" y="139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90</a:t>
              </a:r>
              <a:endParaRPr lang="en-US" altLang="zh-CN"/>
            </a:p>
          </p:txBody>
        </p:sp>
        <p:sp>
          <p:nvSpPr>
            <p:cNvPr id="40975" name="Oval 9"/>
            <p:cNvSpPr>
              <a:spLocks noChangeArrowheads="1"/>
            </p:cNvSpPr>
            <p:nvPr/>
          </p:nvSpPr>
          <p:spPr bwMode="auto">
            <a:xfrm>
              <a:off x="240" y="211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10</a:t>
              </a:r>
              <a:endParaRPr lang="en-US" altLang="zh-CN"/>
            </a:p>
          </p:txBody>
        </p:sp>
        <p:sp>
          <p:nvSpPr>
            <p:cNvPr id="40976" name="Oval 10"/>
            <p:cNvSpPr>
              <a:spLocks noChangeArrowheads="1"/>
            </p:cNvSpPr>
            <p:nvPr/>
          </p:nvSpPr>
          <p:spPr bwMode="auto">
            <a:xfrm>
              <a:off x="4080" y="211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85</a:t>
              </a:r>
              <a:endParaRPr lang="en-US" altLang="zh-CN"/>
            </a:p>
          </p:txBody>
        </p:sp>
        <p:sp>
          <p:nvSpPr>
            <p:cNvPr id="40977" name="Oval 11"/>
            <p:cNvSpPr>
              <a:spLocks noChangeArrowheads="1"/>
            </p:cNvSpPr>
            <p:nvPr/>
          </p:nvSpPr>
          <p:spPr bwMode="auto">
            <a:xfrm>
              <a:off x="2640" y="139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40</a:t>
              </a:r>
              <a:endParaRPr lang="en-US" altLang="zh-CN"/>
            </a:p>
          </p:txBody>
        </p:sp>
        <p:sp>
          <p:nvSpPr>
            <p:cNvPr id="40978" name="Oval 12"/>
            <p:cNvSpPr>
              <a:spLocks noChangeArrowheads="1"/>
            </p:cNvSpPr>
            <p:nvPr/>
          </p:nvSpPr>
          <p:spPr bwMode="auto">
            <a:xfrm>
              <a:off x="2064" y="211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35</a:t>
              </a:r>
              <a:endParaRPr lang="en-US" altLang="zh-CN"/>
            </a:p>
          </p:txBody>
        </p:sp>
        <p:sp>
          <p:nvSpPr>
            <p:cNvPr id="40979" name="Oval 13"/>
            <p:cNvSpPr>
              <a:spLocks noChangeArrowheads="1"/>
            </p:cNvSpPr>
            <p:nvPr/>
          </p:nvSpPr>
          <p:spPr bwMode="auto">
            <a:xfrm>
              <a:off x="1152" y="2112"/>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25</a:t>
              </a:r>
              <a:endParaRPr lang="en-US" altLang="zh-CN"/>
            </a:p>
          </p:txBody>
        </p:sp>
        <p:sp>
          <p:nvSpPr>
            <p:cNvPr id="40980" name="Oval 14"/>
            <p:cNvSpPr>
              <a:spLocks noChangeArrowheads="1"/>
            </p:cNvSpPr>
            <p:nvPr/>
          </p:nvSpPr>
          <p:spPr bwMode="auto">
            <a:xfrm>
              <a:off x="768" y="2736"/>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23</a:t>
              </a:r>
              <a:endParaRPr lang="en-US" altLang="zh-CN"/>
            </a:p>
          </p:txBody>
        </p:sp>
        <p:sp>
          <p:nvSpPr>
            <p:cNvPr id="40981" name="Oval 15"/>
            <p:cNvSpPr>
              <a:spLocks noChangeArrowheads="1"/>
            </p:cNvSpPr>
            <p:nvPr/>
          </p:nvSpPr>
          <p:spPr bwMode="auto">
            <a:xfrm>
              <a:off x="4704" y="2736"/>
              <a:ext cx="480" cy="384"/>
            </a:xfrm>
            <a:prstGeom prst="ellipse">
              <a:avLst/>
            </a:prstGeom>
            <a:solidFill>
              <a:schemeClr val="bg1"/>
            </a:solidFill>
            <a:ln w="38100" cap="sq">
              <a:solidFill>
                <a:srgbClr val="8E8E8E"/>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88</a:t>
              </a:r>
              <a:endParaRPr lang="en-US" altLang="zh-CN"/>
            </a:p>
          </p:txBody>
        </p:sp>
        <p:sp>
          <p:nvSpPr>
            <p:cNvPr id="40982" name="Line 16"/>
            <p:cNvSpPr>
              <a:spLocks noChangeShapeType="1"/>
            </p:cNvSpPr>
            <p:nvPr/>
          </p:nvSpPr>
          <p:spPr bwMode="auto">
            <a:xfrm flipH="1">
              <a:off x="2064" y="512"/>
              <a:ext cx="601" cy="352"/>
            </a:xfrm>
            <a:prstGeom prst="line">
              <a:avLst/>
            </a:prstGeom>
            <a:noFill/>
            <a:ln w="38100">
              <a:solidFill>
                <a:srgbClr val="8E8E8E"/>
              </a:solidFill>
              <a:round/>
              <a:headEnd/>
              <a:tailEnd/>
            </a:ln>
          </p:spPr>
          <p:txBody>
            <a:bodyPr wrap="none" anchor="ctr"/>
            <a:lstStyle/>
            <a:p>
              <a:endParaRPr lang="zh-CN" altLang="en-US"/>
            </a:p>
          </p:txBody>
        </p:sp>
        <p:sp>
          <p:nvSpPr>
            <p:cNvPr id="40983" name="Line 17"/>
            <p:cNvSpPr>
              <a:spLocks noChangeShapeType="1"/>
            </p:cNvSpPr>
            <p:nvPr/>
          </p:nvSpPr>
          <p:spPr bwMode="auto">
            <a:xfrm flipH="1">
              <a:off x="1081" y="1082"/>
              <a:ext cx="576" cy="360"/>
            </a:xfrm>
            <a:prstGeom prst="line">
              <a:avLst/>
            </a:prstGeom>
            <a:noFill/>
            <a:ln w="38100">
              <a:solidFill>
                <a:srgbClr val="8E8E8E"/>
              </a:solidFill>
              <a:round/>
              <a:headEnd/>
              <a:tailEnd/>
            </a:ln>
          </p:spPr>
          <p:txBody>
            <a:bodyPr wrap="none" anchor="ctr"/>
            <a:lstStyle/>
            <a:p>
              <a:endParaRPr lang="zh-CN" altLang="en-US"/>
            </a:p>
          </p:txBody>
        </p:sp>
        <p:sp>
          <p:nvSpPr>
            <p:cNvPr id="40984" name="Line 18"/>
            <p:cNvSpPr>
              <a:spLocks noChangeShapeType="1"/>
            </p:cNvSpPr>
            <p:nvPr/>
          </p:nvSpPr>
          <p:spPr bwMode="auto">
            <a:xfrm>
              <a:off x="3072" y="528"/>
              <a:ext cx="720" cy="336"/>
            </a:xfrm>
            <a:prstGeom prst="line">
              <a:avLst/>
            </a:prstGeom>
            <a:noFill/>
            <a:ln w="38100">
              <a:solidFill>
                <a:srgbClr val="8E8E8E"/>
              </a:solidFill>
              <a:round/>
              <a:headEnd/>
              <a:tailEnd/>
            </a:ln>
          </p:spPr>
          <p:txBody>
            <a:bodyPr wrap="none" anchor="ctr"/>
            <a:lstStyle/>
            <a:p>
              <a:endParaRPr lang="zh-CN" altLang="en-US"/>
            </a:p>
          </p:txBody>
        </p:sp>
        <p:sp>
          <p:nvSpPr>
            <p:cNvPr id="40985" name="Line 19"/>
            <p:cNvSpPr>
              <a:spLocks noChangeShapeType="1"/>
            </p:cNvSpPr>
            <p:nvPr/>
          </p:nvSpPr>
          <p:spPr bwMode="auto">
            <a:xfrm>
              <a:off x="2064" y="1104"/>
              <a:ext cx="624" cy="384"/>
            </a:xfrm>
            <a:prstGeom prst="line">
              <a:avLst/>
            </a:prstGeom>
            <a:noFill/>
            <a:ln w="38100">
              <a:solidFill>
                <a:srgbClr val="8E8E8E"/>
              </a:solidFill>
              <a:round/>
              <a:headEnd/>
              <a:tailEnd/>
            </a:ln>
          </p:spPr>
          <p:txBody>
            <a:bodyPr wrap="none" anchor="ctr"/>
            <a:lstStyle/>
            <a:p>
              <a:endParaRPr lang="zh-CN" altLang="en-US"/>
            </a:p>
          </p:txBody>
        </p:sp>
        <p:sp>
          <p:nvSpPr>
            <p:cNvPr id="40986" name="Line 20"/>
            <p:cNvSpPr>
              <a:spLocks noChangeShapeType="1"/>
            </p:cNvSpPr>
            <p:nvPr/>
          </p:nvSpPr>
          <p:spPr bwMode="auto">
            <a:xfrm flipH="1">
              <a:off x="480" y="1742"/>
              <a:ext cx="295" cy="370"/>
            </a:xfrm>
            <a:prstGeom prst="line">
              <a:avLst/>
            </a:prstGeom>
            <a:noFill/>
            <a:ln w="38100">
              <a:solidFill>
                <a:srgbClr val="8E8E8E"/>
              </a:solidFill>
              <a:round/>
              <a:headEnd/>
              <a:tailEnd/>
            </a:ln>
          </p:spPr>
          <p:txBody>
            <a:bodyPr wrap="none" anchor="ctr"/>
            <a:lstStyle/>
            <a:p>
              <a:endParaRPr lang="zh-CN" altLang="en-US"/>
            </a:p>
          </p:txBody>
        </p:sp>
        <p:sp>
          <p:nvSpPr>
            <p:cNvPr id="40987" name="Line 21"/>
            <p:cNvSpPr>
              <a:spLocks noChangeShapeType="1"/>
            </p:cNvSpPr>
            <p:nvPr/>
          </p:nvSpPr>
          <p:spPr bwMode="auto">
            <a:xfrm>
              <a:off x="1027" y="1748"/>
              <a:ext cx="317" cy="364"/>
            </a:xfrm>
            <a:prstGeom prst="line">
              <a:avLst/>
            </a:prstGeom>
            <a:noFill/>
            <a:ln w="38100">
              <a:solidFill>
                <a:srgbClr val="8E8E8E"/>
              </a:solidFill>
              <a:round/>
              <a:headEnd/>
              <a:tailEnd/>
            </a:ln>
          </p:spPr>
          <p:txBody>
            <a:bodyPr wrap="none" anchor="ctr"/>
            <a:lstStyle/>
            <a:p>
              <a:endParaRPr lang="zh-CN" altLang="en-US"/>
            </a:p>
          </p:txBody>
        </p:sp>
        <p:sp>
          <p:nvSpPr>
            <p:cNvPr id="40988" name="Line 22"/>
            <p:cNvSpPr>
              <a:spLocks noChangeShapeType="1"/>
            </p:cNvSpPr>
            <p:nvPr/>
          </p:nvSpPr>
          <p:spPr bwMode="auto">
            <a:xfrm flipH="1">
              <a:off x="1008" y="2496"/>
              <a:ext cx="288" cy="240"/>
            </a:xfrm>
            <a:prstGeom prst="line">
              <a:avLst/>
            </a:prstGeom>
            <a:noFill/>
            <a:ln w="38100">
              <a:solidFill>
                <a:srgbClr val="8E8E8E"/>
              </a:solidFill>
              <a:round/>
              <a:headEnd/>
              <a:tailEnd/>
            </a:ln>
          </p:spPr>
          <p:txBody>
            <a:bodyPr wrap="none" anchor="ctr"/>
            <a:lstStyle/>
            <a:p>
              <a:endParaRPr lang="zh-CN" altLang="en-US"/>
            </a:p>
          </p:txBody>
        </p:sp>
        <p:sp>
          <p:nvSpPr>
            <p:cNvPr id="40989" name="Line 23"/>
            <p:cNvSpPr>
              <a:spLocks noChangeShapeType="1"/>
            </p:cNvSpPr>
            <p:nvPr/>
          </p:nvSpPr>
          <p:spPr bwMode="auto">
            <a:xfrm flipH="1">
              <a:off x="2304" y="1712"/>
              <a:ext cx="391" cy="400"/>
            </a:xfrm>
            <a:prstGeom prst="line">
              <a:avLst/>
            </a:prstGeom>
            <a:noFill/>
            <a:ln w="38100">
              <a:solidFill>
                <a:srgbClr val="8E8E8E"/>
              </a:solidFill>
              <a:round/>
              <a:headEnd/>
              <a:tailEnd/>
            </a:ln>
          </p:spPr>
          <p:txBody>
            <a:bodyPr wrap="none" anchor="ctr"/>
            <a:lstStyle/>
            <a:p>
              <a:endParaRPr lang="zh-CN" altLang="en-US"/>
            </a:p>
          </p:txBody>
        </p:sp>
        <p:sp>
          <p:nvSpPr>
            <p:cNvPr id="40990" name="Line 24"/>
            <p:cNvSpPr>
              <a:spLocks noChangeShapeType="1"/>
            </p:cNvSpPr>
            <p:nvPr/>
          </p:nvSpPr>
          <p:spPr bwMode="auto">
            <a:xfrm>
              <a:off x="4195" y="1106"/>
              <a:ext cx="557" cy="334"/>
            </a:xfrm>
            <a:prstGeom prst="line">
              <a:avLst/>
            </a:prstGeom>
            <a:noFill/>
            <a:ln w="38100">
              <a:solidFill>
                <a:srgbClr val="8E8E8E"/>
              </a:solidFill>
              <a:round/>
              <a:headEnd/>
              <a:tailEnd/>
            </a:ln>
          </p:spPr>
          <p:txBody>
            <a:bodyPr wrap="none" anchor="ctr"/>
            <a:lstStyle/>
            <a:p>
              <a:endParaRPr lang="zh-CN" altLang="en-US"/>
            </a:p>
          </p:txBody>
        </p:sp>
        <p:sp>
          <p:nvSpPr>
            <p:cNvPr id="40991" name="Line 25"/>
            <p:cNvSpPr>
              <a:spLocks noChangeShapeType="1"/>
            </p:cNvSpPr>
            <p:nvPr/>
          </p:nvSpPr>
          <p:spPr bwMode="auto">
            <a:xfrm flipH="1">
              <a:off x="4464" y="1760"/>
              <a:ext cx="361" cy="400"/>
            </a:xfrm>
            <a:prstGeom prst="line">
              <a:avLst/>
            </a:prstGeom>
            <a:noFill/>
            <a:ln w="38100">
              <a:solidFill>
                <a:srgbClr val="8E8E8E"/>
              </a:solidFill>
              <a:round/>
              <a:headEnd/>
              <a:tailEnd/>
            </a:ln>
          </p:spPr>
          <p:txBody>
            <a:bodyPr wrap="none" anchor="ctr"/>
            <a:lstStyle/>
            <a:p>
              <a:endParaRPr lang="zh-CN" altLang="en-US"/>
            </a:p>
          </p:txBody>
        </p:sp>
        <p:sp>
          <p:nvSpPr>
            <p:cNvPr id="40992" name="Line 26"/>
            <p:cNvSpPr>
              <a:spLocks noChangeShapeType="1"/>
            </p:cNvSpPr>
            <p:nvPr/>
          </p:nvSpPr>
          <p:spPr bwMode="auto">
            <a:xfrm>
              <a:off x="4483" y="2450"/>
              <a:ext cx="384" cy="306"/>
            </a:xfrm>
            <a:prstGeom prst="line">
              <a:avLst/>
            </a:prstGeom>
            <a:noFill/>
            <a:ln w="38100">
              <a:solidFill>
                <a:srgbClr val="8E8E8E"/>
              </a:solidFill>
              <a:round/>
              <a:headEnd/>
              <a:tailEnd/>
            </a:ln>
          </p:spPr>
          <p:txBody>
            <a:bodyPr wrap="none" anchor="ctr"/>
            <a:lstStyle/>
            <a:p>
              <a:endParaRPr lang="zh-CN" altLang="en-US"/>
            </a:p>
          </p:txBody>
        </p:sp>
      </p:grpSp>
      <p:sp>
        <p:nvSpPr>
          <p:cNvPr id="31" name="Text Box 27"/>
          <p:cNvSpPr txBox="1">
            <a:spLocks noChangeArrowheads="1"/>
          </p:cNvSpPr>
          <p:nvPr/>
        </p:nvSpPr>
        <p:spPr bwMode="auto">
          <a:xfrm>
            <a:off x="636588" y="977900"/>
            <a:ext cx="1503362" cy="776288"/>
          </a:xfrm>
          <a:prstGeom prst="rect">
            <a:avLst/>
          </a:prstGeom>
          <a:noFill/>
          <a:ln w="9525">
            <a:noFill/>
            <a:miter lim="800000"/>
            <a:headEnd/>
            <a:tailEnd/>
          </a:ln>
        </p:spPr>
        <p:txBody>
          <a:bodyPr wrap="none">
            <a:spAutoFit/>
          </a:bodyPr>
          <a:lstStyle/>
          <a:p>
            <a:pPr>
              <a:buFont typeface="Wingdings" pitchFamily="2" charset="2"/>
              <a:buNone/>
            </a:pPr>
            <a:r>
              <a:rPr lang="zh-CN" altLang="en-US" sz="4400" b="1">
                <a:solidFill>
                  <a:srgbClr val="CC3300"/>
                </a:solidFill>
                <a:ea typeface="隶书" pitchFamily="49" charset="-122"/>
              </a:rPr>
              <a:t>例如</a:t>
            </a:r>
            <a:r>
              <a:rPr lang="en-US" altLang="zh-CN" sz="4400" b="1">
                <a:solidFill>
                  <a:srgbClr val="CC3300"/>
                </a:solidFill>
                <a:ea typeface="隶书" pitchFamily="49" charset="-122"/>
              </a:rPr>
              <a:t>:</a:t>
            </a:r>
            <a:endParaRPr lang="en-US" altLang="zh-CN"/>
          </a:p>
        </p:txBody>
      </p:sp>
      <p:sp>
        <p:nvSpPr>
          <p:cNvPr id="32" name="Text Box 28"/>
          <p:cNvSpPr txBox="1">
            <a:spLocks noChangeArrowheads="1"/>
          </p:cNvSpPr>
          <p:nvPr/>
        </p:nvSpPr>
        <p:spPr bwMode="auto">
          <a:xfrm>
            <a:off x="2916238" y="5854700"/>
            <a:ext cx="3786187" cy="714375"/>
          </a:xfrm>
          <a:prstGeom prst="rect">
            <a:avLst/>
          </a:prstGeom>
          <a:noFill/>
          <a:ln w="9525">
            <a:noFill/>
            <a:miter lim="800000"/>
            <a:headEnd/>
            <a:tailEnd/>
          </a:ln>
        </p:spPr>
        <p:txBody>
          <a:bodyPr wrap="none">
            <a:spAutoFit/>
          </a:bodyPr>
          <a:lstStyle/>
          <a:p>
            <a:pPr>
              <a:buFont typeface="Wingdings" pitchFamily="2" charset="2"/>
              <a:buNone/>
            </a:pPr>
            <a:r>
              <a:rPr lang="zh-CN" altLang="en-US" sz="4000" b="1">
                <a:solidFill>
                  <a:srgbClr val="A50021"/>
                </a:solidFill>
              </a:rPr>
              <a:t>是二叉排序树。</a:t>
            </a:r>
            <a:endParaRPr lang="zh-CN" altLang="en-US" sz="3600"/>
          </a:p>
        </p:txBody>
      </p:sp>
      <p:grpSp>
        <p:nvGrpSpPr>
          <p:cNvPr id="3" name="Group 29"/>
          <p:cNvGrpSpPr>
            <a:grpSpLocks/>
          </p:cNvGrpSpPr>
          <p:nvPr/>
        </p:nvGrpSpPr>
        <p:grpSpPr bwMode="auto">
          <a:xfrm>
            <a:off x="5056188" y="3444875"/>
            <a:ext cx="1295400" cy="1295400"/>
            <a:chOff x="3072" y="1680"/>
            <a:chExt cx="816" cy="816"/>
          </a:xfrm>
        </p:grpSpPr>
        <p:sp>
          <p:nvSpPr>
            <p:cNvPr id="40968" name="Line 30"/>
            <p:cNvSpPr>
              <a:spLocks noChangeShapeType="1"/>
            </p:cNvSpPr>
            <p:nvPr/>
          </p:nvSpPr>
          <p:spPr bwMode="auto">
            <a:xfrm>
              <a:off x="3072" y="1680"/>
              <a:ext cx="480" cy="480"/>
            </a:xfrm>
            <a:prstGeom prst="line">
              <a:avLst/>
            </a:prstGeom>
            <a:noFill/>
            <a:ln w="38100">
              <a:solidFill>
                <a:srgbClr val="008080"/>
              </a:solidFill>
              <a:round/>
              <a:headEnd/>
              <a:tailEnd/>
            </a:ln>
          </p:spPr>
          <p:txBody>
            <a:bodyPr wrap="none" anchor="ctr"/>
            <a:lstStyle/>
            <a:p>
              <a:endParaRPr lang="zh-CN" altLang="en-US"/>
            </a:p>
          </p:txBody>
        </p:sp>
        <p:sp>
          <p:nvSpPr>
            <p:cNvPr id="40969" name="Oval 31"/>
            <p:cNvSpPr>
              <a:spLocks noChangeArrowheads="1"/>
            </p:cNvSpPr>
            <p:nvPr/>
          </p:nvSpPr>
          <p:spPr bwMode="auto">
            <a:xfrm>
              <a:off x="3408" y="2160"/>
              <a:ext cx="480" cy="336"/>
            </a:xfrm>
            <a:prstGeom prst="ellipse">
              <a:avLst/>
            </a:prstGeom>
            <a:solidFill>
              <a:srgbClr val="CCFFCC"/>
            </a:solidFill>
            <a:ln w="38100">
              <a:solidFill>
                <a:srgbClr val="003300"/>
              </a:solidFill>
              <a:round/>
              <a:headEnd/>
              <a:tailEnd/>
            </a:ln>
          </p:spPr>
          <p:txBody>
            <a:bodyPr wrap="none" anchor="ctr"/>
            <a:lstStyle/>
            <a:p>
              <a:pPr algn="ctr">
                <a:buFont typeface="Wingdings" pitchFamily="2" charset="2"/>
                <a:buNone/>
              </a:pPr>
              <a:r>
                <a:rPr lang="en-US" altLang="zh-CN" sz="4000" b="1">
                  <a:solidFill>
                    <a:srgbClr val="008080"/>
                  </a:solidFill>
                </a:rPr>
                <a:t>66</a:t>
              </a:r>
              <a:endParaRPr lang="en-US" altLang="zh-CN"/>
            </a:p>
          </p:txBody>
        </p:sp>
      </p:grpSp>
      <p:sp>
        <p:nvSpPr>
          <p:cNvPr id="36" name="Text Box 32"/>
          <p:cNvSpPr txBox="1">
            <a:spLocks noChangeArrowheads="1"/>
          </p:cNvSpPr>
          <p:nvPr/>
        </p:nvSpPr>
        <p:spPr bwMode="auto">
          <a:xfrm>
            <a:off x="2084388" y="5626100"/>
            <a:ext cx="957262" cy="1025525"/>
          </a:xfrm>
          <a:prstGeom prst="rect">
            <a:avLst/>
          </a:prstGeom>
          <a:noFill/>
          <a:ln w="9525">
            <a:noFill/>
            <a:miter lim="800000"/>
            <a:headEnd/>
            <a:tailEnd/>
          </a:ln>
        </p:spPr>
        <p:txBody>
          <a:bodyPr wrap="none">
            <a:spAutoFit/>
          </a:bodyPr>
          <a:lstStyle/>
          <a:p>
            <a:pPr>
              <a:buFont typeface="Wingdings" pitchFamily="2" charset="2"/>
              <a:buNone/>
            </a:pPr>
            <a:r>
              <a:rPr lang="zh-CN" altLang="en-US" sz="6000" b="1">
                <a:solidFill>
                  <a:srgbClr val="008080"/>
                </a:solidFill>
                <a:ea typeface="隶书" pitchFamily="49" charset="-122"/>
              </a:rPr>
              <a:t>不</a:t>
            </a:r>
            <a:endParaRPr lang="zh-CN" altLang="en-US" sz="600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slide(fromLeft)">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P spid="3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动态查找表                                                 二叉排序树</a:t>
            </a:r>
          </a:p>
        </p:txBody>
      </p:sp>
      <p:sp>
        <p:nvSpPr>
          <p:cNvPr id="33" name="Oval 4"/>
          <p:cNvSpPr>
            <a:spLocks noChangeArrowheads="1"/>
          </p:cNvSpPr>
          <p:nvPr/>
        </p:nvSpPr>
        <p:spPr bwMode="auto">
          <a:xfrm>
            <a:off x="4068763" y="1543050"/>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45</a:t>
            </a:r>
          </a:p>
        </p:txBody>
      </p:sp>
      <p:sp>
        <p:nvSpPr>
          <p:cNvPr id="37" name="Oval 5"/>
          <p:cNvSpPr>
            <a:spLocks noChangeArrowheads="1"/>
          </p:cNvSpPr>
          <p:nvPr/>
        </p:nvSpPr>
        <p:spPr bwMode="auto">
          <a:xfrm>
            <a:off x="3384550" y="2298700"/>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12</a:t>
            </a:r>
          </a:p>
        </p:txBody>
      </p:sp>
      <p:sp>
        <p:nvSpPr>
          <p:cNvPr id="38" name="Line 6"/>
          <p:cNvSpPr>
            <a:spLocks noChangeShapeType="1"/>
          </p:cNvSpPr>
          <p:nvPr/>
        </p:nvSpPr>
        <p:spPr bwMode="auto">
          <a:xfrm flipH="1">
            <a:off x="3743325" y="1938338"/>
            <a:ext cx="360363" cy="360362"/>
          </a:xfrm>
          <a:prstGeom prst="line">
            <a:avLst/>
          </a:prstGeom>
          <a:noFill/>
          <a:ln w="28575">
            <a:solidFill>
              <a:schemeClr val="tx1"/>
            </a:solidFill>
            <a:miter lim="800000"/>
            <a:headEnd/>
            <a:tailEnd/>
          </a:ln>
        </p:spPr>
        <p:txBody>
          <a:bodyPr wrap="none"/>
          <a:lstStyle/>
          <a:p>
            <a:endParaRPr lang="zh-CN" altLang="en-US"/>
          </a:p>
        </p:txBody>
      </p:sp>
      <p:sp>
        <p:nvSpPr>
          <p:cNvPr id="39" name="Oval 7"/>
          <p:cNvSpPr>
            <a:spLocks noChangeArrowheads="1"/>
          </p:cNvSpPr>
          <p:nvPr/>
        </p:nvSpPr>
        <p:spPr bwMode="auto">
          <a:xfrm>
            <a:off x="4751388" y="2298700"/>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53</a:t>
            </a:r>
          </a:p>
        </p:txBody>
      </p:sp>
      <p:sp>
        <p:nvSpPr>
          <p:cNvPr id="40" name="Line 8"/>
          <p:cNvSpPr>
            <a:spLocks noChangeShapeType="1"/>
          </p:cNvSpPr>
          <p:nvPr/>
        </p:nvSpPr>
        <p:spPr bwMode="auto">
          <a:xfrm>
            <a:off x="4572000" y="1938338"/>
            <a:ext cx="360363" cy="360362"/>
          </a:xfrm>
          <a:prstGeom prst="line">
            <a:avLst/>
          </a:prstGeom>
          <a:noFill/>
          <a:ln w="28575">
            <a:solidFill>
              <a:schemeClr val="tx1"/>
            </a:solidFill>
            <a:miter lim="800000"/>
            <a:headEnd/>
            <a:tailEnd/>
          </a:ln>
        </p:spPr>
        <p:txBody>
          <a:bodyPr wrap="none"/>
          <a:lstStyle/>
          <a:p>
            <a:endParaRPr lang="zh-CN" altLang="en-US"/>
          </a:p>
        </p:txBody>
      </p:sp>
      <p:sp>
        <p:nvSpPr>
          <p:cNvPr id="41" name="Oval 9"/>
          <p:cNvSpPr>
            <a:spLocks noChangeArrowheads="1"/>
          </p:cNvSpPr>
          <p:nvPr/>
        </p:nvSpPr>
        <p:spPr bwMode="auto">
          <a:xfrm>
            <a:off x="2663825" y="3019425"/>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3</a:t>
            </a:r>
          </a:p>
        </p:txBody>
      </p:sp>
      <p:sp>
        <p:nvSpPr>
          <p:cNvPr id="42" name="Line 10"/>
          <p:cNvSpPr>
            <a:spLocks noChangeShapeType="1"/>
          </p:cNvSpPr>
          <p:nvPr/>
        </p:nvSpPr>
        <p:spPr bwMode="auto">
          <a:xfrm flipH="1">
            <a:off x="3059113" y="2695575"/>
            <a:ext cx="360362" cy="360363"/>
          </a:xfrm>
          <a:prstGeom prst="line">
            <a:avLst/>
          </a:prstGeom>
          <a:noFill/>
          <a:ln w="28575">
            <a:solidFill>
              <a:schemeClr val="tx1"/>
            </a:solidFill>
            <a:miter lim="800000"/>
            <a:headEnd/>
            <a:tailEnd/>
          </a:ln>
        </p:spPr>
        <p:txBody>
          <a:bodyPr wrap="none"/>
          <a:lstStyle/>
          <a:p>
            <a:endParaRPr lang="zh-CN" altLang="en-US"/>
          </a:p>
        </p:txBody>
      </p:sp>
      <p:sp>
        <p:nvSpPr>
          <p:cNvPr id="43" name="Oval 11"/>
          <p:cNvSpPr>
            <a:spLocks noChangeArrowheads="1"/>
          </p:cNvSpPr>
          <p:nvPr/>
        </p:nvSpPr>
        <p:spPr bwMode="auto">
          <a:xfrm>
            <a:off x="4140200" y="3019425"/>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37</a:t>
            </a:r>
          </a:p>
        </p:txBody>
      </p:sp>
      <p:sp>
        <p:nvSpPr>
          <p:cNvPr id="44" name="Oval 13"/>
          <p:cNvSpPr>
            <a:spLocks noChangeArrowheads="1"/>
          </p:cNvSpPr>
          <p:nvPr/>
        </p:nvSpPr>
        <p:spPr bwMode="auto">
          <a:xfrm>
            <a:off x="5472113" y="3054350"/>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100</a:t>
            </a:r>
          </a:p>
        </p:txBody>
      </p:sp>
      <p:sp>
        <p:nvSpPr>
          <p:cNvPr id="45" name="Line 14"/>
          <p:cNvSpPr>
            <a:spLocks noChangeShapeType="1"/>
          </p:cNvSpPr>
          <p:nvPr/>
        </p:nvSpPr>
        <p:spPr bwMode="auto">
          <a:xfrm>
            <a:off x="5256213" y="2730500"/>
            <a:ext cx="360362" cy="360363"/>
          </a:xfrm>
          <a:prstGeom prst="line">
            <a:avLst/>
          </a:prstGeom>
          <a:noFill/>
          <a:ln w="28575">
            <a:solidFill>
              <a:schemeClr val="tx1"/>
            </a:solidFill>
            <a:miter lim="800000"/>
            <a:headEnd/>
            <a:tailEnd/>
          </a:ln>
        </p:spPr>
        <p:txBody>
          <a:bodyPr wrap="none"/>
          <a:lstStyle/>
          <a:p>
            <a:endParaRPr lang="zh-CN" altLang="en-US"/>
          </a:p>
        </p:txBody>
      </p:sp>
      <p:sp>
        <p:nvSpPr>
          <p:cNvPr id="46" name="Line 15"/>
          <p:cNvSpPr>
            <a:spLocks noChangeShapeType="1"/>
          </p:cNvSpPr>
          <p:nvPr/>
        </p:nvSpPr>
        <p:spPr bwMode="auto">
          <a:xfrm>
            <a:off x="3887788" y="2695575"/>
            <a:ext cx="360362" cy="360363"/>
          </a:xfrm>
          <a:prstGeom prst="line">
            <a:avLst/>
          </a:prstGeom>
          <a:noFill/>
          <a:ln w="28575">
            <a:solidFill>
              <a:schemeClr val="tx1"/>
            </a:solidFill>
            <a:miter lim="800000"/>
            <a:headEnd/>
            <a:tailEnd/>
          </a:ln>
        </p:spPr>
        <p:txBody>
          <a:bodyPr wrap="none"/>
          <a:lstStyle/>
          <a:p>
            <a:endParaRPr lang="zh-CN" altLang="en-US"/>
          </a:p>
        </p:txBody>
      </p:sp>
      <p:sp>
        <p:nvSpPr>
          <p:cNvPr id="47" name="Oval 16"/>
          <p:cNvSpPr>
            <a:spLocks noChangeArrowheads="1"/>
          </p:cNvSpPr>
          <p:nvPr/>
        </p:nvSpPr>
        <p:spPr bwMode="auto">
          <a:xfrm>
            <a:off x="3419475" y="3775075"/>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24</a:t>
            </a:r>
          </a:p>
        </p:txBody>
      </p:sp>
      <p:sp>
        <p:nvSpPr>
          <p:cNvPr id="48" name="Line 17"/>
          <p:cNvSpPr>
            <a:spLocks noChangeShapeType="1"/>
          </p:cNvSpPr>
          <p:nvPr/>
        </p:nvSpPr>
        <p:spPr bwMode="auto">
          <a:xfrm flipH="1">
            <a:off x="3816350" y="3451225"/>
            <a:ext cx="360363" cy="360363"/>
          </a:xfrm>
          <a:prstGeom prst="line">
            <a:avLst/>
          </a:prstGeom>
          <a:noFill/>
          <a:ln w="28575">
            <a:solidFill>
              <a:schemeClr val="tx1"/>
            </a:solidFill>
            <a:miter lim="800000"/>
            <a:headEnd/>
            <a:tailEnd/>
          </a:ln>
        </p:spPr>
        <p:txBody>
          <a:bodyPr wrap="none"/>
          <a:lstStyle/>
          <a:p>
            <a:endParaRPr lang="zh-CN" altLang="en-US"/>
          </a:p>
        </p:txBody>
      </p:sp>
      <p:sp>
        <p:nvSpPr>
          <p:cNvPr id="49" name="Oval 18"/>
          <p:cNvSpPr>
            <a:spLocks noChangeArrowheads="1"/>
          </p:cNvSpPr>
          <p:nvPr/>
        </p:nvSpPr>
        <p:spPr bwMode="auto">
          <a:xfrm>
            <a:off x="4716463" y="3811588"/>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61</a:t>
            </a:r>
          </a:p>
        </p:txBody>
      </p:sp>
      <p:sp>
        <p:nvSpPr>
          <p:cNvPr id="50" name="Line 19"/>
          <p:cNvSpPr>
            <a:spLocks noChangeShapeType="1"/>
          </p:cNvSpPr>
          <p:nvPr/>
        </p:nvSpPr>
        <p:spPr bwMode="auto">
          <a:xfrm flipH="1">
            <a:off x="5184775" y="3522663"/>
            <a:ext cx="360363" cy="360362"/>
          </a:xfrm>
          <a:prstGeom prst="line">
            <a:avLst/>
          </a:prstGeom>
          <a:noFill/>
          <a:ln w="28575">
            <a:solidFill>
              <a:schemeClr val="tx1"/>
            </a:solidFill>
            <a:miter lim="800000"/>
            <a:headEnd/>
            <a:tailEnd/>
          </a:ln>
        </p:spPr>
        <p:txBody>
          <a:bodyPr wrap="none"/>
          <a:lstStyle/>
          <a:p>
            <a:endParaRPr lang="zh-CN" altLang="en-US"/>
          </a:p>
        </p:txBody>
      </p:sp>
      <p:sp>
        <p:nvSpPr>
          <p:cNvPr id="51" name="Oval 20"/>
          <p:cNvSpPr>
            <a:spLocks noChangeArrowheads="1"/>
          </p:cNvSpPr>
          <p:nvPr/>
        </p:nvSpPr>
        <p:spPr bwMode="auto">
          <a:xfrm>
            <a:off x="5400675" y="4603750"/>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90</a:t>
            </a:r>
          </a:p>
        </p:txBody>
      </p:sp>
      <p:sp>
        <p:nvSpPr>
          <p:cNvPr id="52" name="Line 21"/>
          <p:cNvSpPr>
            <a:spLocks noChangeShapeType="1"/>
          </p:cNvSpPr>
          <p:nvPr/>
        </p:nvSpPr>
        <p:spPr bwMode="auto">
          <a:xfrm>
            <a:off x="5148263" y="4279900"/>
            <a:ext cx="360362" cy="360363"/>
          </a:xfrm>
          <a:prstGeom prst="line">
            <a:avLst/>
          </a:prstGeom>
          <a:noFill/>
          <a:ln w="28575">
            <a:solidFill>
              <a:schemeClr val="tx1"/>
            </a:solidFill>
            <a:miter lim="800000"/>
            <a:headEnd/>
            <a:tailEnd/>
          </a:ln>
        </p:spPr>
        <p:txBody>
          <a:bodyPr wrap="none"/>
          <a:lstStyle/>
          <a:p>
            <a:endParaRPr lang="zh-CN" altLang="en-US"/>
          </a:p>
        </p:txBody>
      </p:sp>
      <p:sp>
        <p:nvSpPr>
          <p:cNvPr id="53" name="Oval 22"/>
          <p:cNvSpPr>
            <a:spLocks noChangeArrowheads="1"/>
          </p:cNvSpPr>
          <p:nvPr/>
        </p:nvSpPr>
        <p:spPr bwMode="auto">
          <a:xfrm>
            <a:off x="4716463" y="5430838"/>
            <a:ext cx="539750" cy="539750"/>
          </a:xfrm>
          <a:prstGeom prst="ellipse">
            <a:avLst/>
          </a:prstGeom>
          <a:gradFill rotWithShape="1">
            <a:gsLst>
              <a:gs pos="0">
                <a:schemeClr val="bg1"/>
              </a:gs>
              <a:gs pos="100000">
                <a:srgbClr val="FFFFB3"/>
              </a:gs>
            </a:gsLst>
            <a:path path="shape">
              <a:fillToRect l="50000" t="50000" r="50000" b="50000"/>
            </a:path>
          </a:gradFill>
          <a:ln w="28575">
            <a:solidFill>
              <a:srgbClr val="8E8E8E"/>
            </a:solidFill>
            <a:miter lim="800000"/>
            <a:headEnd/>
            <a:tailEnd/>
          </a:ln>
        </p:spPr>
        <p:txBody>
          <a:bodyPr wrap="none" anchor="ctr"/>
          <a:lstStyle/>
          <a:p>
            <a:pPr algn="ctr">
              <a:buFont typeface="Wingdings" pitchFamily="2" charset="2"/>
              <a:buNone/>
            </a:pPr>
            <a:r>
              <a:rPr lang="en-US" altLang="zh-CN" sz="2800" b="1"/>
              <a:t>78</a:t>
            </a:r>
          </a:p>
        </p:txBody>
      </p:sp>
      <p:sp>
        <p:nvSpPr>
          <p:cNvPr id="54" name="Line 23"/>
          <p:cNvSpPr>
            <a:spLocks noChangeShapeType="1"/>
          </p:cNvSpPr>
          <p:nvPr/>
        </p:nvSpPr>
        <p:spPr bwMode="auto">
          <a:xfrm flipH="1">
            <a:off x="5148263" y="5106988"/>
            <a:ext cx="360362" cy="360362"/>
          </a:xfrm>
          <a:prstGeom prst="line">
            <a:avLst/>
          </a:prstGeom>
          <a:noFill/>
          <a:ln w="28575">
            <a:solidFill>
              <a:schemeClr val="tx1"/>
            </a:solidFill>
            <a:miter lim="800000"/>
            <a:headEnd/>
            <a:tailEnd/>
          </a:ln>
        </p:spPr>
        <p:txBody>
          <a:bodyPr wrap="none"/>
          <a:lstStyle/>
          <a:p>
            <a:endParaRPr lang="zh-CN" altLang="en-US"/>
          </a:p>
        </p:txBody>
      </p:sp>
      <p:sp>
        <p:nvSpPr>
          <p:cNvPr id="55" name="Rectangle 27"/>
          <p:cNvSpPr>
            <a:spLocks noChangeArrowheads="1"/>
          </p:cNvSpPr>
          <p:nvPr/>
        </p:nvSpPr>
        <p:spPr bwMode="auto">
          <a:xfrm>
            <a:off x="107950" y="1006475"/>
            <a:ext cx="8501063" cy="611188"/>
          </a:xfrm>
          <a:prstGeom prst="rect">
            <a:avLst/>
          </a:prstGeom>
          <a:noFill/>
          <a:ln w="9525">
            <a:noFill/>
            <a:miter lim="800000"/>
            <a:headEnd/>
            <a:tailEnd/>
          </a:ln>
        </p:spPr>
        <p:txBody>
          <a:bodyPr/>
          <a:lstStyle/>
          <a:p>
            <a:pPr marL="742950" lvl="1" indent="-285750">
              <a:spcBef>
                <a:spcPct val="20000"/>
              </a:spcBef>
              <a:buClr>
                <a:srgbClr val="800000"/>
              </a:buClr>
              <a:buSzPct val="80000"/>
              <a:buFont typeface="Wingdings" pitchFamily="2" charset="2"/>
              <a:buNone/>
            </a:pPr>
            <a:r>
              <a:rPr lang="zh-CN" altLang="en-US" sz="2800" b="1" dirty="0" smtClean="0">
                <a:solidFill>
                  <a:srgbClr val="FF0000"/>
                </a:solidFill>
              </a:rPr>
              <a:t>示例  </a:t>
            </a:r>
            <a:r>
              <a:rPr lang="en-US" altLang="zh-CN" sz="2800" b="1" dirty="0"/>
              <a:t>key=(45,12,53,3,37,100,24,61,90,78)</a:t>
            </a:r>
          </a:p>
        </p:txBody>
      </p:sp>
      <p:sp>
        <p:nvSpPr>
          <p:cNvPr id="56" name="Rectangle 28"/>
          <p:cNvSpPr>
            <a:spLocks noChangeArrowheads="1"/>
          </p:cNvSpPr>
          <p:nvPr/>
        </p:nvSpPr>
        <p:spPr bwMode="auto">
          <a:xfrm>
            <a:off x="346075" y="5962650"/>
            <a:ext cx="8785225" cy="563563"/>
          </a:xfrm>
          <a:prstGeom prst="rect">
            <a:avLst/>
          </a:prstGeom>
          <a:noFill/>
          <a:ln w="9525">
            <a:noFill/>
            <a:miter lim="800000"/>
            <a:headEnd/>
            <a:tailEnd/>
          </a:ln>
        </p:spPr>
        <p:txBody>
          <a:bodyPr/>
          <a:lstStyle/>
          <a:p>
            <a:pPr marL="0" lvl="1">
              <a:spcBef>
                <a:spcPct val="20000"/>
              </a:spcBef>
              <a:buClr>
                <a:srgbClr val="800000"/>
              </a:buClr>
              <a:buSzPct val="80000"/>
              <a:buFont typeface="Wingdings" pitchFamily="2" charset="2"/>
              <a:buNone/>
            </a:pPr>
            <a:r>
              <a:rPr lang="zh-CN" altLang="en-US" sz="2800" b="1">
                <a:solidFill>
                  <a:srgbClr val="000000"/>
                </a:solidFill>
                <a:latin typeface="Tahoma" pitchFamily="34" charset="0"/>
              </a:rPr>
              <a:t>特点</a:t>
            </a:r>
            <a:r>
              <a:rPr lang="zh-CN" altLang="en-US" sz="2800" b="1">
                <a:latin typeface="Tahoma" pitchFamily="34" charset="0"/>
              </a:rPr>
              <a:t>：</a:t>
            </a:r>
            <a:r>
              <a:rPr lang="zh-CN" altLang="en-US" sz="2800" b="1">
                <a:solidFill>
                  <a:srgbClr val="CC0000"/>
                </a:solidFill>
                <a:latin typeface="Tahoma" pitchFamily="34" charset="0"/>
              </a:rPr>
              <a:t>中序遍历</a:t>
            </a:r>
            <a:r>
              <a:rPr lang="zh-CN" altLang="en-US" sz="2800" b="1">
                <a:latin typeface="Tahoma" pitchFamily="34" charset="0"/>
              </a:rPr>
              <a:t>二叉排序树所得结点序列即为</a:t>
            </a:r>
            <a:r>
              <a:rPr lang="zh-CN" altLang="en-US" sz="2800" b="1">
                <a:solidFill>
                  <a:srgbClr val="CC0000"/>
                </a:solidFill>
                <a:latin typeface="Tahoma" pitchFamily="34" charset="0"/>
              </a:rPr>
              <a:t>有序序列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 calcmode="lin" valueType="num">
                                      <p:cBhvr additive="base">
                                        <p:cTn id="7"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up)">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up)">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up)">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up)">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up)">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up)">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up)">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up)">
                                      <p:cBhvr>
                                        <p:cTn id="88" dur="500"/>
                                        <p:tgtEl>
                                          <p:spTgt spid="5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ipe(up)">
                                      <p:cBhvr>
                                        <p:cTn id="93" dur="500"/>
                                        <p:tgtEl>
                                          <p:spTgt spid="5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up)">
                                      <p:cBhvr>
                                        <p:cTn id="98" dur="500"/>
                                        <p:tgtEl>
                                          <p:spTgt spid="5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up)">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56">
                                            <p:txEl>
                                              <p:pRg st="0" end="0"/>
                                            </p:txEl>
                                          </p:spTgt>
                                        </p:tgtEl>
                                        <p:attrNameLst>
                                          <p:attrName>style.visibility</p:attrName>
                                        </p:attrNameLst>
                                      </p:cBhvr>
                                      <p:to>
                                        <p:strVal val="visible"/>
                                      </p:to>
                                    </p:set>
                                    <p:animEffect transition="in" filter="wipe(up)">
                                      <p:cBhvr>
                                        <p:cTn id="108"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utoUpdateAnimBg="0"/>
      <p:bldP spid="37" grpId="0" animBg="1" autoUpdateAnimBg="0"/>
      <p:bldP spid="38" grpId="0" animBg="1"/>
      <p:bldP spid="39" grpId="0" animBg="1" autoUpdateAnimBg="0"/>
      <p:bldP spid="40" grpId="0" animBg="1"/>
      <p:bldP spid="41" grpId="0" animBg="1" autoUpdateAnimBg="0"/>
      <p:bldP spid="42" grpId="0" animBg="1"/>
      <p:bldP spid="43" grpId="0" animBg="1" autoUpdateAnimBg="0"/>
      <p:bldP spid="44" grpId="0" animBg="1" autoUpdateAnimBg="0"/>
      <p:bldP spid="45" grpId="0" animBg="1"/>
      <p:bldP spid="46" grpId="0" animBg="1"/>
      <p:bldP spid="47" grpId="0" animBg="1" autoUpdateAnimBg="0"/>
      <p:bldP spid="48" grpId="0" animBg="1"/>
      <p:bldP spid="49" grpId="0" animBg="1" autoUpdateAnimBg="0"/>
      <p:bldP spid="50" grpId="0" animBg="1"/>
      <p:bldP spid="51" grpId="0" animBg="1" autoUpdateAnimBg="0"/>
      <p:bldP spid="52" grpId="0" animBg="1"/>
      <p:bldP spid="53" grpId="0" animBg="1" autoUpdateAnimBg="0"/>
      <p:bldP spid="54" grpId="0" animBg="1"/>
      <p:bldP spid="55" grpId="0" build="p" bldLvl="5" autoUpdateAnimBg="0"/>
      <p:bldP spid="5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动态查找表                                                 二叉排序树</a:t>
            </a:r>
          </a:p>
        </p:txBody>
      </p:sp>
      <p:grpSp>
        <p:nvGrpSpPr>
          <p:cNvPr id="2" name="Group 3"/>
          <p:cNvGrpSpPr>
            <a:grpSpLocks/>
          </p:cNvGrpSpPr>
          <p:nvPr/>
        </p:nvGrpSpPr>
        <p:grpSpPr bwMode="auto">
          <a:xfrm>
            <a:off x="1779588" y="1827213"/>
            <a:ext cx="6324600" cy="3429000"/>
            <a:chOff x="1008" y="672"/>
            <a:chExt cx="3984" cy="2160"/>
          </a:xfrm>
        </p:grpSpPr>
        <p:sp>
          <p:nvSpPr>
            <p:cNvPr id="44060" name="Oval 4"/>
            <p:cNvSpPr>
              <a:spLocks noChangeArrowheads="1"/>
            </p:cNvSpPr>
            <p:nvPr/>
          </p:nvSpPr>
          <p:spPr bwMode="auto">
            <a:xfrm>
              <a:off x="2640" y="67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44061" name="Oval 5"/>
            <p:cNvSpPr>
              <a:spLocks noChangeArrowheads="1"/>
            </p:cNvSpPr>
            <p:nvPr/>
          </p:nvSpPr>
          <p:spPr bwMode="auto">
            <a:xfrm>
              <a:off x="1728" y="100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30</a:t>
              </a:r>
              <a:endParaRPr lang="en-US" altLang="zh-CN"/>
            </a:p>
          </p:txBody>
        </p:sp>
        <p:sp>
          <p:nvSpPr>
            <p:cNvPr id="44062" name="Oval 6"/>
            <p:cNvSpPr>
              <a:spLocks noChangeArrowheads="1"/>
            </p:cNvSpPr>
            <p:nvPr/>
          </p:nvSpPr>
          <p:spPr bwMode="auto">
            <a:xfrm>
              <a:off x="3552" y="100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80</a:t>
              </a:r>
              <a:endParaRPr lang="en-US" altLang="zh-CN"/>
            </a:p>
          </p:txBody>
        </p:sp>
        <p:sp>
          <p:nvSpPr>
            <p:cNvPr id="44063" name="Oval 7"/>
            <p:cNvSpPr>
              <a:spLocks noChangeArrowheads="1"/>
            </p:cNvSpPr>
            <p:nvPr/>
          </p:nvSpPr>
          <p:spPr bwMode="auto">
            <a:xfrm>
              <a:off x="1008" y="144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20</a:t>
              </a:r>
              <a:endParaRPr lang="en-US" altLang="zh-CN"/>
            </a:p>
          </p:txBody>
        </p:sp>
        <p:sp>
          <p:nvSpPr>
            <p:cNvPr id="44064" name="Oval 8"/>
            <p:cNvSpPr>
              <a:spLocks noChangeArrowheads="1"/>
            </p:cNvSpPr>
            <p:nvPr/>
          </p:nvSpPr>
          <p:spPr bwMode="auto">
            <a:xfrm>
              <a:off x="4272" y="144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90</a:t>
              </a:r>
              <a:endParaRPr lang="en-US" altLang="zh-CN"/>
            </a:p>
          </p:txBody>
        </p:sp>
        <p:sp>
          <p:nvSpPr>
            <p:cNvPr id="44065" name="Oval 9"/>
            <p:cNvSpPr>
              <a:spLocks noChangeArrowheads="1"/>
            </p:cNvSpPr>
            <p:nvPr/>
          </p:nvSpPr>
          <p:spPr bwMode="auto">
            <a:xfrm>
              <a:off x="3744" y="196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85</a:t>
              </a:r>
              <a:endParaRPr lang="en-US" altLang="zh-CN"/>
            </a:p>
          </p:txBody>
        </p:sp>
        <p:sp>
          <p:nvSpPr>
            <p:cNvPr id="44066" name="Oval 10"/>
            <p:cNvSpPr>
              <a:spLocks noChangeArrowheads="1"/>
            </p:cNvSpPr>
            <p:nvPr/>
          </p:nvSpPr>
          <p:spPr bwMode="auto">
            <a:xfrm>
              <a:off x="2448" y="144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44067" name="Oval 11"/>
            <p:cNvSpPr>
              <a:spLocks noChangeArrowheads="1"/>
            </p:cNvSpPr>
            <p:nvPr/>
          </p:nvSpPr>
          <p:spPr bwMode="auto">
            <a:xfrm>
              <a:off x="1872" y="196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35</a:t>
              </a:r>
              <a:endParaRPr lang="en-US" altLang="zh-CN"/>
            </a:p>
          </p:txBody>
        </p:sp>
        <p:sp>
          <p:nvSpPr>
            <p:cNvPr id="44068" name="Oval 12"/>
            <p:cNvSpPr>
              <a:spLocks noChangeArrowheads="1"/>
            </p:cNvSpPr>
            <p:nvPr/>
          </p:nvSpPr>
          <p:spPr bwMode="auto">
            <a:xfrm>
              <a:off x="4560" y="249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88</a:t>
              </a:r>
              <a:endParaRPr lang="en-US" altLang="zh-CN"/>
            </a:p>
          </p:txBody>
        </p:sp>
        <p:sp>
          <p:nvSpPr>
            <p:cNvPr id="44069" name="Line 13"/>
            <p:cNvSpPr>
              <a:spLocks noChangeShapeType="1"/>
            </p:cNvSpPr>
            <p:nvPr/>
          </p:nvSpPr>
          <p:spPr bwMode="auto">
            <a:xfrm flipH="1">
              <a:off x="2112" y="864"/>
              <a:ext cx="528" cy="240"/>
            </a:xfrm>
            <a:prstGeom prst="line">
              <a:avLst/>
            </a:prstGeom>
            <a:noFill/>
            <a:ln w="38100">
              <a:solidFill>
                <a:srgbClr val="336699"/>
              </a:solidFill>
              <a:round/>
              <a:headEnd/>
              <a:tailEnd/>
            </a:ln>
          </p:spPr>
          <p:txBody>
            <a:bodyPr wrap="none" anchor="ctr"/>
            <a:lstStyle/>
            <a:p>
              <a:endParaRPr lang="zh-CN" altLang="en-US"/>
            </a:p>
          </p:txBody>
        </p:sp>
        <p:sp>
          <p:nvSpPr>
            <p:cNvPr id="44070" name="Line 14"/>
            <p:cNvSpPr>
              <a:spLocks noChangeShapeType="1"/>
            </p:cNvSpPr>
            <p:nvPr/>
          </p:nvSpPr>
          <p:spPr bwMode="auto">
            <a:xfrm flipH="1">
              <a:off x="1392" y="1296"/>
              <a:ext cx="336" cy="192"/>
            </a:xfrm>
            <a:prstGeom prst="line">
              <a:avLst/>
            </a:prstGeom>
            <a:noFill/>
            <a:ln w="38100">
              <a:solidFill>
                <a:srgbClr val="666699"/>
              </a:solidFill>
              <a:round/>
              <a:headEnd/>
              <a:tailEnd/>
            </a:ln>
          </p:spPr>
          <p:txBody>
            <a:bodyPr wrap="none" anchor="ctr"/>
            <a:lstStyle/>
            <a:p>
              <a:endParaRPr lang="zh-CN" altLang="en-US"/>
            </a:p>
          </p:txBody>
        </p:sp>
        <p:sp>
          <p:nvSpPr>
            <p:cNvPr id="44071" name="Line 15"/>
            <p:cNvSpPr>
              <a:spLocks noChangeShapeType="1"/>
            </p:cNvSpPr>
            <p:nvPr/>
          </p:nvSpPr>
          <p:spPr bwMode="auto">
            <a:xfrm>
              <a:off x="3072" y="864"/>
              <a:ext cx="480" cy="240"/>
            </a:xfrm>
            <a:prstGeom prst="line">
              <a:avLst/>
            </a:prstGeom>
            <a:noFill/>
            <a:ln w="38100">
              <a:solidFill>
                <a:srgbClr val="336699"/>
              </a:solidFill>
              <a:round/>
              <a:headEnd/>
              <a:tailEnd/>
            </a:ln>
          </p:spPr>
          <p:txBody>
            <a:bodyPr wrap="none" anchor="ctr"/>
            <a:lstStyle/>
            <a:p>
              <a:endParaRPr lang="zh-CN" altLang="en-US"/>
            </a:p>
          </p:txBody>
        </p:sp>
        <p:sp>
          <p:nvSpPr>
            <p:cNvPr id="44072" name="Line 16"/>
            <p:cNvSpPr>
              <a:spLocks noChangeShapeType="1"/>
            </p:cNvSpPr>
            <p:nvPr/>
          </p:nvSpPr>
          <p:spPr bwMode="auto">
            <a:xfrm>
              <a:off x="2112" y="1248"/>
              <a:ext cx="384" cy="240"/>
            </a:xfrm>
            <a:prstGeom prst="line">
              <a:avLst/>
            </a:prstGeom>
            <a:noFill/>
            <a:ln w="38100">
              <a:solidFill>
                <a:srgbClr val="336699"/>
              </a:solidFill>
              <a:round/>
              <a:headEnd/>
              <a:tailEnd/>
            </a:ln>
          </p:spPr>
          <p:txBody>
            <a:bodyPr wrap="none" anchor="ctr"/>
            <a:lstStyle/>
            <a:p>
              <a:endParaRPr lang="zh-CN" altLang="en-US"/>
            </a:p>
          </p:txBody>
        </p:sp>
        <p:sp>
          <p:nvSpPr>
            <p:cNvPr id="44073" name="Line 17"/>
            <p:cNvSpPr>
              <a:spLocks noChangeShapeType="1"/>
            </p:cNvSpPr>
            <p:nvPr/>
          </p:nvSpPr>
          <p:spPr bwMode="auto">
            <a:xfrm flipH="1">
              <a:off x="2160" y="1728"/>
              <a:ext cx="336" cy="240"/>
            </a:xfrm>
            <a:prstGeom prst="line">
              <a:avLst/>
            </a:prstGeom>
            <a:noFill/>
            <a:ln w="38100">
              <a:solidFill>
                <a:srgbClr val="336699"/>
              </a:solidFill>
              <a:round/>
              <a:headEnd/>
              <a:tailEnd/>
            </a:ln>
          </p:spPr>
          <p:txBody>
            <a:bodyPr wrap="none" anchor="ctr"/>
            <a:lstStyle/>
            <a:p>
              <a:endParaRPr lang="zh-CN" altLang="en-US"/>
            </a:p>
          </p:txBody>
        </p:sp>
        <p:sp>
          <p:nvSpPr>
            <p:cNvPr id="44074" name="Line 18"/>
            <p:cNvSpPr>
              <a:spLocks noChangeShapeType="1"/>
            </p:cNvSpPr>
            <p:nvPr/>
          </p:nvSpPr>
          <p:spPr bwMode="auto">
            <a:xfrm>
              <a:off x="3936" y="1296"/>
              <a:ext cx="384" cy="192"/>
            </a:xfrm>
            <a:prstGeom prst="line">
              <a:avLst/>
            </a:prstGeom>
            <a:noFill/>
            <a:ln w="38100">
              <a:solidFill>
                <a:srgbClr val="336699"/>
              </a:solidFill>
              <a:round/>
              <a:headEnd/>
              <a:tailEnd/>
            </a:ln>
          </p:spPr>
          <p:txBody>
            <a:bodyPr wrap="none" anchor="ctr"/>
            <a:lstStyle/>
            <a:p>
              <a:endParaRPr lang="zh-CN" altLang="en-US"/>
            </a:p>
          </p:txBody>
        </p:sp>
        <p:sp>
          <p:nvSpPr>
            <p:cNvPr id="44075" name="Line 19"/>
            <p:cNvSpPr>
              <a:spLocks noChangeShapeType="1"/>
            </p:cNvSpPr>
            <p:nvPr/>
          </p:nvSpPr>
          <p:spPr bwMode="auto">
            <a:xfrm flipH="1">
              <a:off x="4032" y="1728"/>
              <a:ext cx="384" cy="240"/>
            </a:xfrm>
            <a:prstGeom prst="line">
              <a:avLst/>
            </a:prstGeom>
            <a:noFill/>
            <a:ln w="38100">
              <a:solidFill>
                <a:srgbClr val="336699"/>
              </a:solidFill>
              <a:round/>
              <a:headEnd/>
              <a:tailEnd/>
            </a:ln>
          </p:spPr>
          <p:txBody>
            <a:bodyPr wrap="none" anchor="ctr"/>
            <a:lstStyle/>
            <a:p>
              <a:endParaRPr lang="zh-CN" altLang="en-US"/>
            </a:p>
          </p:txBody>
        </p:sp>
        <p:sp>
          <p:nvSpPr>
            <p:cNvPr id="44076" name="Line 20"/>
            <p:cNvSpPr>
              <a:spLocks noChangeShapeType="1"/>
            </p:cNvSpPr>
            <p:nvPr/>
          </p:nvSpPr>
          <p:spPr bwMode="auto">
            <a:xfrm>
              <a:off x="4128" y="2256"/>
              <a:ext cx="480" cy="288"/>
            </a:xfrm>
            <a:prstGeom prst="line">
              <a:avLst/>
            </a:prstGeom>
            <a:noFill/>
            <a:ln w="38100">
              <a:solidFill>
                <a:srgbClr val="336699"/>
              </a:solidFill>
              <a:round/>
              <a:headEnd/>
              <a:tailEnd/>
            </a:ln>
          </p:spPr>
          <p:txBody>
            <a:bodyPr wrap="none" anchor="ctr"/>
            <a:lstStyle/>
            <a:p>
              <a:endParaRPr lang="zh-CN" altLang="en-US"/>
            </a:p>
          </p:txBody>
        </p:sp>
        <p:sp>
          <p:nvSpPr>
            <p:cNvPr id="44077" name="Oval 21"/>
            <p:cNvSpPr>
              <a:spLocks noChangeArrowheads="1"/>
            </p:cNvSpPr>
            <p:nvPr/>
          </p:nvSpPr>
          <p:spPr bwMode="auto">
            <a:xfrm>
              <a:off x="1248" y="249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32</a:t>
              </a:r>
              <a:endParaRPr lang="en-US" altLang="zh-CN"/>
            </a:p>
          </p:txBody>
        </p:sp>
        <p:sp>
          <p:nvSpPr>
            <p:cNvPr id="44078" name="Line 22"/>
            <p:cNvSpPr>
              <a:spLocks noChangeShapeType="1"/>
            </p:cNvSpPr>
            <p:nvPr/>
          </p:nvSpPr>
          <p:spPr bwMode="auto">
            <a:xfrm flipH="1">
              <a:off x="1536" y="2208"/>
              <a:ext cx="384" cy="288"/>
            </a:xfrm>
            <a:prstGeom prst="line">
              <a:avLst/>
            </a:prstGeom>
            <a:noFill/>
            <a:ln w="38100">
              <a:solidFill>
                <a:srgbClr val="336699"/>
              </a:solidFill>
              <a:round/>
              <a:headEnd/>
              <a:tailEnd/>
            </a:ln>
          </p:spPr>
          <p:txBody>
            <a:bodyPr wrap="none" anchor="ctr"/>
            <a:lstStyle/>
            <a:p>
              <a:endParaRPr lang="zh-CN" altLang="en-US"/>
            </a:p>
          </p:txBody>
        </p:sp>
      </p:grpSp>
      <p:sp>
        <p:nvSpPr>
          <p:cNvPr id="28" name="Text Box 24"/>
          <p:cNvSpPr txBox="1">
            <a:spLocks noChangeArrowheads="1"/>
          </p:cNvSpPr>
          <p:nvPr/>
        </p:nvSpPr>
        <p:spPr bwMode="auto">
          <a:xfrm>
            <a:off x="463208" y="958850"/>
            <a:ext cx="3456942" cy="701731"/>
          </a:xfrm>
          <a:prstGeom prst="rect">
            <a:avLst/>
          </a:prstGeom>
          <a:noFill/>
          <a:ln w="9525">
            <a:noFill/>
            <a:miter lim="800000"/>
            <a:headEnd/>
            <a:tailEnd/>
          </a:ln>
        </p:spPr>
        <p:txBody>
          <a:bodyPr wrap="square">
            <a:spAutoFit/>
          </a:bodyPr>
          <a:lstStyle/>
          <a:p>
            <a:pPr>
              <a:buFont typeface="Wingdings" pitchFamily="2" charset="2"/>
              <a:buNone/>
            </a:pPr>
            <a:r>
              <a:rPr lang="zh-CN" altLang="en-US" sz="3600" b="1" dirty="0"/>
              <a:t>二叉排序树查找</a:t>
            </a:r>
          </a:p>
        </p:txBody>
      </p:sp>
      <p:sp>
        <p:nvSpPr>
          <p:cNvPr id="29" name="Freeform 25"/>
          <p:cNvSpPr>
            <a:spLocks/>
          </p:cNvSpPr>
          <p:nvPr/>
        </p:nvSpPr>
        <p:spPr bwMode="auto">
          <a:xfrm>
            <a:off x="4675188" y="1065213"/>
            <a:ext cx="1066800" cy="762000"/>
          </a:xfrm>
          <a:custGeom>
            <a:avLst/>
            <a:gdLst>
              <a:gd name="T0" fmla="*/ 2147483647 w 672"/>
              <a:gd name="T1" fmla="*/ 0 h 480"/>
              <a:gd name="T2" fmla="*/ 2147483647 w 672"/>
              <a:gd name="T3" fmla="*/ 2147483647 h 480"/>
              <a:gd name="T4" fmla="*/ 2147483647 w 672"/>
              <a:gd name="T5" fmla="*/ 2147483647 h 480"/>
              <a:gd name="T6" fmla="*/ 0 w 672"/>
              <a:gd name="T7" fmla="*/ 2147483647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p:spPr>
        <p:txBody>
          <a:bodyPr wrap="none" anchor="ctr"/>
          <a:lstStyle/>
          <a:p>
            <a:endParaRPr lang="zh-CN" altLang="en-US"/>
          </a:p>
        </p:txBody>
      </p:sp>
      <p:sp>
        <p:nvSpPr>
          <p:cNvPr id="30" name="Text Box 26"/>
          <p:cNvSpPr txBox="1">
            <a:spLocks noChangeArrowheads="1"/>
          </p:cNvSpPr>
          <p:nvPr/>
        </p:nvSpPr>
        <p:spPr bwMode="auto">
          <a:xfrm>
            <a:off x="935038" y="5505450"/>
            <a:ext cx="2743200" cy="701675"/>
          </a:xfrm>
          <a:prstGeom prst="rect">
            <a:avLst/>
          </a:prstGeom>
          <a:noFill/>
          <a:ln w="9525">
            <a:noFill/>
            <a:miter lim="800000"/>
            <a:headEnd/>
            <a:tailEnd/>
          </a:ln>
        </p:spPr>
        <p:txBody>
          <a:bodyPr>
            <a:spAutoFit/>
          </a:bodyPr>
          <a:lstStyle/>
          <a:p>
            <a:pPr>
              <a:buFont typeface="Wingdings" pitchFamily="2" charset="2"/>
              <a:buNone/>
            </a:pPr>
            <a:r>
              <a:rPr lang="zh-CN" altLang="en-US" sz="3600" b="1">
                <a:solidFill>
                  <a:srgbClr val="7030A0"/>
                </a:solidFill>
              </a:rPr>
              <a:t>查找关键字</a:t>
            </a:r>
          </a:p>
        </p:txBody>
      </p:sp>
      <p:sp>
        <p:nvSpPr>
          <p:cNvPr id="31" name="Text Box 27"/>
          <p:cNvSpPr txBox="1">
            <a:spLocks noChangeArrowheads="1"/>
          </p:cNvSpPr>
          <p:nvPr/>
        </p:nvSpPr>
        <p:spPr bwMode="auto">
          <a:xfrm>
            <a:off x="3294063" y="5903913"/>
            <a:ext cx="1517650" cy="65722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7030A0"/>
                </a:solidFill>
                <a:ea typeface="隶书" pitchFamily="49" charset="-122"/>
              </a:rPr>
              <a:t>== 50 ,</a:t>
            </a:r>
            <a:endParaRPr lang="en-US" altLang="zh-CN">
              <a:solidFill>
                <a:srgbClr val="7030A0"/>
              </a:solidFill>
            </a:endParaRPr>
          </a:p>
        </p:txBody>
      </p:sp>
      <p:sp>
        <p:nvSpPr>
          <p:cNvPr id="32" name="Oval 28"/>
          <p:cNvSpPr>
            <a:spLocks noChangeArrowheads="1"/>
          </p:cNvSpPr>
          <p:nvPr/>
        </p:nvSpPr>
        <p:spPr bwMode="auto">
          <a:xfrm>
            <a:off x="4370388" y="1827213"/>
            <a:ext cx="685800" cy="533400"/>
          </a:xfrm>
          <a:prstGeom prst="ellipse">
            <a:avLst/>
          </a:prstGeom>
          <a:solidFill>
            <a:srgbClr val="FFFFCC"/>
          </a:solid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b="1">
                <a:solidFill>
                  <a:srgbClr val="990033"/>
                </a:solidFill>
              </a:rPr>
              <a:t>50</a:t>
            </a:r>
            <a:endParaRPr lang="en-US" altLang="zh-CN"/>
          </a:p>
        </p:txBody>
      </p:sp>
      <p:sp useBgFill="1">
        <p:nvSpPr>
          <p:cNvPr id="33" name="Oval 29"/>
          <p:cNvSpPr>
            <a:spLocks noChangeArrowheads="1"/>
          </p:cNvSpPr>
          <p:nvPr/>
        </p:nvSpPr>
        <p:spPr bwMode="auto">
          <a:xfrm>
            <a:off x="4370388" y="1827213"/>
            <a:ext cx="685800" cy="533400"/>
          </a:xfrm>
          <a:prstGeom prst="ellipse">
            <a:avLst/>
          </a:prstGeom>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34" name="Text Box 30"/>
          <p:cNvSpPr txBox="1">
            <a:spLocks noChangeArrowheads="1"/>
          </p:cNvSpPr>
          <p:nvPr/>
        </p:nvSpPr>
        <p:spPr bwMode="auto">
          <a:xfrm>
            <a:off x="4802188" y="5919788"/>
            <a:ext cx="877887" cy="70167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00AC"/>
                </a:solidFill>
              </a:rPr>
              <a:t>35 ,</a:t>
            </a:r>
            <a:endParaRPr lang="en-US" altLang="zh-CN" sz="3600">
              <a:solidFill>
                <a:srgbClr val="0000AC"/>
              </a:solidFill>
            </a:endParaRPr>
          </a:p>
        </p:txBody>
      </p:sp>
      <p:sp>
        <p:nvSpPr>
          <p:cNvPr id="35" name="Oval 31"/>
          <p:cNvSpPr>
            <a:spLocks noChangeArrowheads="1"/>
          </p:cNvSpPr>
          <p:nvPr/>
        </p:nvSpPr>
        <p:spPr bwMode="auto">
          <a:xfrm>
            <a:off x="4370388" y="1827213"/>
            <a:ext cx="685800" cy="533400"/>
          </a:xfrm>
          <a:prstGeom prst="ellipse">
            <a:avLst/>
          </a:prstGeom>
          <a:solidFill>
            <a:srgbClr val="CCFFFF"/>
          </a:solidFill>
          <a:ln w="19050" cap="sq">
            <a:solidFill>
              <a:schemeClr val="accent2"/>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36" name="Line 32"/>
          <p:cNvSpPr>
            <a:spLocks noChangeShapeType="1"/>
          </p:cNvSpPr>
          <p:nvPr/>
        </p:nvSpPr>
        <p:spPr bwMode="auto">
          <a:xfrm flipH="1">
            <a:off x="3608388" y="2284413"/>
            <a:ext cx="838200" cy="381000"/>
          </a:xfrm>
          <a:prstGeom prst="line">
            <a:avLst/>
          </a:prstGeom>
          <a:noFill/>
          <a:ln w="38100">
            <a:solidFill>
              <a:srgbClr val="0000FF"/>
            </a:solidFill>
            <a:round/>
            <a:headEnd/>
            <a:tailEnd type="triangle" w="med" len="lg"/>
          </a:ln>
        </p:spPr>
        <p:txBody>
          <a:bodyPr wrap="none" anchor="ctr"/>
          <a:lstStyle/>
          <a:p>
            <a:endParaRPr lang="zh-CN" altLang="en-US"/>
          </a:p>
        </p:txBody>
      </p:sp>
      <p:sp>
        <p:nvSpPr>
          <p:cNvPr id="37" name="Line 33"/>
          <p:cNvSpPr>
            <a:spLocks noChangeShapeType="1"/>
          </p:cNvSpPr>
          <p:nvPr/>
        </p:nvSpPr>
        <p:spPr bwMode="auto">
          <a:xfrm>
            <a:off x="3455988" y="2817813"/>
            <a:ext cx="609600" cy="381000"/>
          </a:xfrm>
          <a:prstGeom prst="line">
            <a:avLst/>
          </a:prstGeom>
          <a:noFill/>
          <a:ln w="38100">
            <a:solidFill>
              <a:srgbClr val="0000FF"/>
            </a:solidFill>
            <a:round/>
            <a:headEnd/>
            <a:tailEnd type="triangle" w="med" len="lg"/>
          </a:ln>
        </p:spPr>
        <p:txBody>
          <a:bodyPr wrap="none" anchor="ctr"/>
          <a:lstStyle/>
          <a:p>
            <a:endParaRPr lang="zh-CN" altLang="en-US"/>
          </a:p>
        </p:txBody>
      </p:sp>
      <p:sp>
        <p:nvSpPr>
          <p:cNvPr id="38" name="Line 34"/>
          <p:cNvSpPr>
            <a:spLocks noChangeShapeType="1"/>
          </p:cNvSpPr>
          <p:nvPr/>
        </p:nvSpPr>
        <p:spPr bwMode="auto">
          <a:xfrm flipH="1">
            <a:off x="3684588" y="3579813"/>
            <a:ext cx="533400" cy="381000"/>
          </a:xfrm>
          <a:prstGeom prst="line">
            <a:avLst/>
          </a:prstGeom>
          <a:noFill/>
          <a:ln w="38100">
            <a:solidFill>
              <a:srgbClr val="0000FF"/>
            </a:solidFill>
            <a:round/>
            <a:headEnd/>
            <a:tailEnd type="triangle" w="med" len="lg"/>
          </a:ln>
        </p:spPr>
        <p:txBody>
          <a:bodyPr wrap="none" anchor="ctr"/>
          <a:lstStyle/>
          <a:p>
            <a:endParaRPr lang="zh-CN" altLang="en-US"/>
          </a:p>
        </p:txBody>
      </p:sp>
      <p:sp>
        <p:nvSpPr>
          <p:cNvPr id="39" name="Oval 35"/>
          <p:cNvSpPr>
            <a:spLocks noChangeArrowheads="1"/>
          </p:cNvSpPr>
          <p:nvPr/>
        </p:nvSpPr>
        <p:spPr bwMode="auto">
          <a:xfrm>
            <a:off x="2922588" y="2360613"/>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30</a:t>
            </a:r>
            <a:endParaRPr lang="en-US" altLang="zh-CN"/>
          </a:p>
        </p:txBody>
      </p:sp>
      <p:sp>
        <p:nvSpPr>
          <p:cNvPr id="40" name="Oval 36"/>
          <p:cNvSpPr>
            <a:spLocks noChangeArrowheads="1"/>
          </p:cNvSpPr>
          <p:nvPr/>
        </p:nvSpPr>
        <p:spPr bwMode="auto">
          <a:xfrm>
            <a:off x="4065588" y="3046413"/>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41" name="Oval 37"/>
          <p:cNvSpPr>
            <a:spLocks noChangeArrowheads="1"/>
          </p:cNvSpPr>
          <p:nvPr/>
        </p:nvSpPr>
        <p:spPr bwMode="auto">
          <a:xfrm>
            <a:off x="3151188" y="3884613"/>
            <a:ext cx="685800" cy="533400"/>
          </a:xfrm>
          <a:prstGeom prst="ellipse">
            <a:avLst/>
          </a:prstGeom>
          <a:solidFill>
            <a:srgbClr val="CCFFFF"/>
          </a:solidFill>
          <a:ln w="25400" cap="sq">
            <a:solidFill>
              <a:schemeClr val="accent2"/>
            </a:solidFill>
            <a:round/>
            <a:headEnd type="none" w="sm" len="sm"/>
            <a:tailEnd type="none" w="sm" len="sm"/>
          </a:ln>
        </p:spPr>
        <p:txBody>
          <a:bodyPr wrap="none" anchor="ctr"/>
          <a:lstStyle/>
          <a:p>
            <a:pPr algn="ctr">
              <a:buFont typeface="Wingdings" pitchFamily="2" charset="2"/>
              <a:buNone/>
            </a:pPr>
            <a:r>
              <a:rPr lang="en-US" altLang="zh-CN" sz="3600" b="1">
                <a:solidFill>
                  <a:srgbClr val="3333FF"/>
                </a:solidFill>
              </a:rPr>
              <a:t>35</a:t>
            </a:r>
            <a:endParaRPr lang="en-US" altLang="zh-CN"/>
          </a:p>
        </p:txBody>
      </p:sp>
      <p:sp useBgFill="1">
        <p:nvSpPr>
          <p:cNvPr id="42" name="Oval 38"/>
          <p:cNvSpPr>
            <a:spLocks noChangeArrowheads="1"/>
          </p:cNvSpPr>
          <p:nvPr/>
        </p:nvSpPr>
        <p:spPr bwMode="auto">
          <a:xfrm>
            <a:off x="4370388" y="1827213"/>
            <a:ext cx="685800" cy="533400"/>
          </a:xfrm>
          <a:prstGeom prst="ellipse">
            <a:avLst/>
          </a:prstGeom>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43" name="Text Box 39"/>
          <p:cNvSpPr txBox="1">
            <a:spLocks noChangeArrowheads="1"/>
          </p:cNvSpPr>
          <p:nvPr/>
        </p:nvSpPr>
        <p:spPr bwMode="auto">
          <a:xfrm>
            <a:off x="5716588" y="5919788"/>
            <a:ext cx="877887" cy="65722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006600"/>
                </a:solidFill>
              </a:rPr>
              <a:t>90 ,</a:t>
            </a:r>
            <a:endParaRPr lang="en-US" altLang="zh-CN" sz="3600"/>
          </a:p>
        </p:txBody>
      </p:sp>
      <p:sp>
        <p:nvSpPr>
          <p:cNvPr id="44" name="Line 40"/>
          <p:cNvSpPr>
            <a:spLocks noChangeShapeType="1"/>
          </p:cNvSpPr>
          <p:nvPr/>
        </p:nvSpPr>
        <p:spPr bwMode="auto">
          <a:xfrm>
            <a:off x="5056188" y="1979613"/>
            <a:ext cx="914400" cy="457200"/>
          </a:xfrm>
          <a:prstGeom prst="line">
            <a:avLst/>
          </a:prstGeom>
          <a:noFill/>
          <a:ln w="38100">
            <a:solidFill>
              <a:srgbClr val="006600"/>
            </a:solidFill>
            <a:round/>
            <a:headEnd/>
            <a:tailEnd type="triangle" w="med" len="lg"/>
          </a:ln>
        </p:spPr>
        <p:txBody>
          <a:bodyPr wrap="none" anchor="ctr"/>
          <a:lstStyle/>
          <a:p>
            <a:endParaRPr lang="zh-CN" altLang="en-US"/>
          </a:p>
        </p:txBody>
      </p:sp>
      <p:sp>
        <p:nvSpPr>
          <p:cNvPr id="45" name="Line 41"/>
          <p:cNvSpPr>
            <a:spLocks noChangeShapeType="1"/>
          </p:cNvSpPr>
          <p:nvPr/>
        </p:nvSpPr>
        <p:spPr bwMode="auto">
          <a:xfrm>
            <a:off x="6503988" y="2665413"/>
            <a:ext cx="685800" cy="381000"/>
          </a:xfrm>
          <a:prstGeom prst="line">
            <a:avLst/>
          </a:prstGeom>
          <a:noFill/>
          <a:ln w="38100">
            <a:solidFill>
              <a:srgbClr val="006600"/>
            </a:solidFill>
            <a:round/>
            <a:headEnd/>
            <a:tailEnd type="triangle" w="med" len="lg"/>
          </a:ln>
        </p:spPr>
        <p:txBody>
          <a:bodyPr wrap="none" anchor="ctr"/>
          <a:lstStyle/>
          <a:p>
            <a:endParaRPr lang="zh-CN" altLang="en-US"/>
          </a:p>
        </p:txBody>
      </p:sp>
      <p:sp>
        <p:nvSpPr>
          <p:cNvPr id="46" name="Oval 42"/>
          <p:cNvSpPr>
            <a:spLocks noChangeArrowheads="1"/>
          </p:cNvSpPr>
          <p:nvPr/>
        </p:nvSpPr>
        <p:spPr bwMode="auto">
          <a:xfrm>
            <a:off x="4370388" y="1827213"/>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p>
            <a:pPr algn="ctr">
              <a:buFont typeface="Wingdings" pitchFamily="2" charset="2"/>
              <a:buNone/>
            </a:pPr>
            <a:r>
              <a:rPr lang="en-US" altLang="zh-CN" sz="3600">
                <a:solidFill>
                  <a:srgbClr val="A50021"/>
                </a:solidFill>
              </a:rPr>
              <a:t>50</a:t>
            </a:r>
            <a:endParaRPr lang="en-US" altLang="zh-CN"/>
          </a:p>
        </p:txBody>
      </p:sp>
      <p:sp>
        <p:nvSpPr>
          <p:cNvPr id="47" name="Oval 43"/>
          <p:cNvSpPr>
            <a:spLocks noChangeArrowheads="1"/>
          </p:cNvSpPr>
          <p:nvPr/>
        </p:nvSpPr>
        <p:spPr bwMode="auto">
          <a:xfrm>
            <a:off x="5818188" y="2360613"/>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p>
            <a:pPr algn="ctr">
              <a:buFont typeface="Wingdings" pitchFamily="2" charset="2"/>
              <a:buNone/>
            </a:pPr>
            <a:r>
              <a:rPr lang="en-US" altLang="zh-CN" sz="3600">
                <a:solidFill>
                  <a:srgbClr val="A50021"/>
                </a:solidFill>
              </a:rPr>
              <a:t>80</a:t>
            </a:r>
            <a:endParaRPr lang="en-US" altLang="zh-CN"/>
          </a:p>
        </p:txBody>
      </p:sp>
      <p:sp>
        <p:nvSpPr>
          <p:cNvPr id="48" name="Oval 44"/>
          <p:cNvSpPr>
            <a:spLocks noChangeArrowheads="1"/>
          </p:cNvSpPr>
          <p:nvPr/>
        </p:nvSpPr>
        <p:spPr bwMode="auto">
          <a:xfrm>
            <a:off x="6961188" y="3046413"/>
            <a:ext cx="685800" cy="533400"/>
          </a:xfrm>
          <a:prstGeom prst="ellipse">
            <a:avLst/>
          </a:prstGeom>
          <a:solidFill>
            <a:srgbClr val="CCFFCC"/>
          </a:solidFill>
          <a:ln w="25400" cap="sq">
            <a:solidFill>
              <a:srgbClr val="006600"/>
            </a:solidFill>
            <a:round/>
            <a:headEnd type="none" w="sm" len="sm"/>
            <a:tailEnd type="none" w="sm" len="sm"/>
          </a:ln>
        </p:spPr>
        <p:txBody>
          <a:bodyPr wrap="none" anchor="ctr"/>
          <a:lstStyle/>
          <a:p>
            <a:pPr algn="ctr">
              <a:buFont typeface="Wingdings" pitchFamily="2" charset="2"/>
              <a:buNone/>
            </a:pPr>
            <a:r>
              <a:rPr lang="en-US" altLang="zh-CN" sz="3600" b="1">
                <a:solidFill>
                  <a:srgbClr val="006600"/>
                </a:solidFill>
              </a:rPr>
              <a:t>90</a:t>
            </a:r>
            <a:endParaRPr lang="en-US" altLang="zh-CN"/>
          </a:p>
        </p:txBody>
      </p:sp>
      <p:sp>
        <p:nvSpPr>
          <p:cNvPr id="49" name="Text Box 45"/>
          <p:cNvSpPr txBox="1">
            <a:spLocks noChangeArrowheads="1"/>
          </p:cNvSpPr>
          <p:nvPr/>
        </p:nvSpPr>
        <p:spPr bwMode="auto">
          <a:xfrm>
            <a:off x="6615113" y="5919788"/>
            <a:ext cx="877887" cy="657225"/>
          </a:xfrm>
          <a:prstGeom prst="rect">
            <a:avLst/>
          </a:prstGeom>
          <a:noFill/>
          <a:ln w="9525">
            <a:noFill/>
            <a:miter lim="800000"/>
            <a:headEnd/>
            <a:tailEnd/>
          </a:ln>
        </p:spPr>
        <p:txBody>
          <a:bodyPr wrap="none">
            <a:spAutoFit/>
          </a:bodyPr>
          <a:lstStyle/>
          <a:p>
            <a:pPr>
              <a:buFont typeface="Wingdings" pitchFamily="2" charset="2"/>
              <a:buNone/>
            </a:pPr>
            <a:r>
              <a:rPr lang="en-US" altLang="zh-CN" sz="3600" b="1">
                <a:solidFill>
                  <a:srgbClr val="990099"/>
                </a:solidFill>
              </a:rPr>
              <a:t>95 ,</a:t>
            </a:r>
            <a:endParaRPr lang="en-US" altLang="zh-CN" sz="3600">
              <a:solidFill>
                <a:srgbClr val="990099"/>
              </a:solidFill>
            </a:endParaRPr>
          </a:p>
        </p:txBody>
      </p:sp>
      <p:sp>
        <p:nvSpPr>
          <p:cNvPr id="50" name="Line 46"/>
          <p:cNvSpPr>
            <a:spLocks noChangeShapeType="1"/>
          </p:cNvSpPr>
          <p:nvPr/>
        </p:nvSpPr>
        <p:spPr bwMode="auto">
          <a:xfrm>
            <a:off x="7646988" y="3275013"/>
            <a:ext cx="685800" cy="381000"/>
          </a:xfrm>
          <a:prstGeom prst="line">
            <a:avLst/>
          </a:prstGeom>
          <a:noFill/>
          <a:ln w="38100">
            <a:solidFill>
              <a:srgbClr val="FF00FF"/>
            </a:solidFill>
            <a:round/>
            <a:headEnd/>
            <a:tailEnd type="triangle" w="med" len="lg"/>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up)">
                                      <p:cBhvr>
                                        <p:cTn id="58" dur="500"/>
                                        <p:tgtEl>
                                          <p:spTgt spid="37"/>
                                        </p:tgtEl>
                                      </p:cBhvr>
                                    </p:animEffec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up)">
                                      <p:cBhvr>
                                        <p:cTn id="71" dur="500"/>
                                        <p:tgtEl>
                                          <p:spTgt spid="4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subTnLst>
                                    <p:cmd type="evt" cmd="onstopaudio">
                                      <p:cBhvr>
                                        <p:cTn display="0" masterRel="sameClick">
                                          <p:stCondLst>
                                            <p:cond evt="begin" delay="0">
                                              <p:tn val="74"/>
                                            </p:cond>
                                          </p:stCondLst>
                                        </p:cTn>
                                        <p:tgtEl>
                                          <p:sldTgt/>
                                        </p:tgtEl>
                                      </p:cBhvr>
                                    </p:cmd>
                                  </p:sub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up)">
                                      <p:cBhvr>
                                        <p:cTn id="80" dur="500"/>
                                        <p:tgtEl>
                                          <p:spTgt spid="4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up)">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up)">
                                      <p:cBhvr>
                                        <p:cTn id="90" dur="500"/>
                                        <p:tgtEl>
                                          <p:spTgt spid="44"/>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up)">
                                      <p:cBhvr>
                                        <p:cTn id="94" dur="500"/>
                                        <p:tgtEl>
                                          <p:spTgt spid="4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wipe(up)">
                                      <p:cBhvr>
                                        <p:cTn id="99" dur="500"/>
                                        <p:tgtEl>
                                          <p:spTgt spid="45"/>
                                        </p:tgtEl>
                                      </p:cBhvr>
                                    </p:animEffect>
                                  </p:childTnLst>
                                </p:cTn>
                              </p:par>
                            </p:childTnLst>
                          </p:cTn>
                        </p:par>
                        <p:par>
                          <p:cTn id="100" fill="hold">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up)">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left)">
                                      <p:cBhvr>
                                        <p:cTn id="108" dur="500"/>
                                        <p:tgtEl>
                                          <p:spTgt spid="4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wipe(up)">
                                      <p:cBhvr>
                                        <p:cTn id="1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nimBg="1"/>
      <p:bldP spid="30" grpId="0" autoUpdateAnimBg="0"/>
      <p:bldP spid="31" grpId="0" autoUpdateAnimBg="0"/>
      <p:bldP spid="32" grpId="0" animBg="1" autoUpdateAnimBg="0"/>
      <p:bldP spid="33" grpId="0" animBg="1" autoUpdateAnimBg="0"/>
      <p:bldP spid="34" grpId="0" autoUpdateAnimBg="0"/>
      <p:bldP spid="35" grpId="0" animBg="1" autoUpdateAnimBg="0"/>
      <p:bldP spid="36" grpId="0" animBg="1"/>
      <p:bldP spid="37" grpId="0" animBg="1"/>
      <p:bldP spid="38" grpId="0" animBg="1"/>
      <p:bldP spid="39" grpId="0" animBg="1" autoUpdateAnimBg="0"/>
      <p:bldP spid="40" grpId="0" animBg="1" autoUpdateAnimBg="0"/>
      <p:bldP spid="41" grpId="0" animBg="1" autoUpdateAnimBg="0"/>
      <p:bldP spid="42" grpId="0" animBg="1" autoUpdateAnimBg="0"/>
      <p:bldP spid="43" grpId="0" autoUpdateAnimBg="0"/>
      <p:bldP spid="44" grpId="0" animBg="1"/>
      <p:bldP spid="45" grpId="0" animBg="1"/>
      <p:bldP spid="46" grpId="0" animBg="1" autoUpdateAnimBg="0"/>
      <p:bldP spid="47" grpId="0" animBg="1" autoUpdateAnimBg="0"/>
      <p:bldP spid="48" grpId="0" animBg="1" autoUpdateAnimBg="0"/>
      <p:bldP spid="49" grpId="0" autoUpdateAnimBg="0"/>
      <p:bldP spid="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动态查找表                                                 二叉排序树</a:t>
            </a:r>
          </a:p>
        </p:txBody>
      </p:sp>
      <p:sp>
        <p:nvSpPr>
          <p:cNvPr id="3" name="Text Box 3"/>
          <p:cNvSpPr txBox="1">
            <a:spLocks noChangeArrowheads="1"/>
          </p:cNvSpPr>
          <p:nvPr/>
        </p:nvSpPr>
        <p:spPr bwMode="auto">
          <a:xfrm>
            <a:off x="533400" y="976313"/>
            <a:ext cx="4818063" cy="652462"/>
          </a:xfrm>
          <a:prstGeom prst="rect">
            <a:avLst/>
          </a:prstGeom>
          <a:noFill/>
          <a:ln w="9525">
            <a:noFill/>
            <a:miter lim="800000"/>
            <a:headEnd/>
            <a:tailEnd/>
          </a:ln>
        </p:spPr>
        <p:txBody>
          <a:bodyPr wrap="none">
            <a:spAutoFit/>
          </a:bodyPr>
          <a:lstStyle/>
          <a:p>
            <a:pPr>
              <a:buFont typeface="Wingdings" pitchFamily="2" charset="2"/>
              <a:buNone/>
            </a:pPr>
            <a:r>
              <a:rPr lang="zh-CN" altLang="en-US" sz="3600" b="1">
                <a:solidFill>
                  <a:srgbClr val="A50021"/>
                </a:solidFill>
              </a:rPr>
              <a:t>从上述查找过程可见：</a:t>
            </a:r>
            <a:endParaRPr lang="zh-CN" altLang="en-US" sz="3600"/>
          </a:p>
        </p:txBody>
      </p:sp>
      <p:sp>
        <p:nvSpPr>
          <p:cNvPr id="4" name="Text Box 4"/>
          <p:cNvSpPr txBox="1">
            <a:spLocks noChangeArrowheads="1"/>
          </p:cNvSpPr>
          <p:nvPr/>
        </p:nvSpPr>
        <p:spPr bwMode="auto">
          <a:xfrm>
            <a:off x="533400" y="1636713"/>
            <a:ext cx="8337550" cy="2068512"/>
          </a:xfrm>
          <a:prstGeom prst="rect">
            <a:avLst/>
          </a:prstGeom>
          <a:noFill/>
          <a:ln w="9525">
            <a:noFill/>
            <a:miter lim="800000"/>
            <a:headEnd/>
            <a:tailEnd/>
          </a:ln>
        </p:spPr>
        <p:txBody>
          <a:bodyPr>
            <a:spAutoFit/>
          </a:bodyPr>
          <a:lstStyle/>
          <a:p>
            <a:pPr>
              <a:lnSpc>
                <a:spcPct val="120000"/>
              </a:lnSpc>
              <a:buFont typeface="Wingdings" pitchFamily="2" charset="2"/>
              <a:buNone/>
            </a:pPr>
            <a:r>
              <a:rPr lang="en-US" altLang="zh-CN" sz="3600">
                <a:solidFill>
                  <a:srgbClr val="0000AC"/>
                </a:solidFill>
              </a:rPr>
              <a:t>    </a:t>
            </a:r>
            <a:r>
              <a:rPr lang="zh-CN" altLang="en-US" sz="3600" b="1">
                <a:solidFill>
                  <a:srgbClr val="0000AC"/>
                </a:solidFill>
              </a:rPr>
              <a:t>从根结点出发，沿着左分支或右分支递归进行查询直至关键字等于给定值的结点</a:t>
            </a:r>
            <a:r>
              <a:rPr lang="en-US" altLang="zh-CN" sz="3600" b="1">
                <a:solidFill>
                  <a:srgbClr val="0000AC"/>
                </a:solidFill>
              </a:rPr>
              <a:t>;</a:t>
            </a:r>
          </a:p>
        </p:txBody>
      </p:sp>
      <p:sp>
        <p:nvSpPr>
          <p:cNvPr id="5" name="Text Box 5"/>
          <p:cNvSpPr txBox="1">
            <a:spLocks noChangeArrowheads="1"/>
          </p:cNvSpPr>
          <p:nvPr/>
        </p:nvSpPr>
        <p:spPr bwMode="auto">
          <a:xfrm>
            <a:off x="1682750" y="3859213"/>
            <a:ext cx="1111250" cy="652462"/>
          </a:xfrm>
          <a:prstGeom prst="rect">
            <a:avLst/>
          </a:prstGeom>
          <a:noFill/>
          <a:ln w="9525">
            <a:noFill/>
            <a:miter lim="800000"/>
            <a:headEnd/>
            <a:tailEnd/>
          </a:ln>
        </p:spPr>
        <p:txBody>
          <a:bodyPr wrap="none">
            <a:spAutoFit/>
          </a:bodyPr>
          <a:lstStyle/>
          <a:p>
            <a:pPr>
              <a:buFont typeface="Wingdings" pitchFamily="2" charset="2"/>
              <a:buNone/>
            </a:pPr>
            <a:r>
              <a:rPr lang="zh-CN" altLang="en-US" sz="3600" b="1">
                <a:solidFill>
                  <a:srgbClr val="A50021"/>
                </a:solidFill>
              </a:rPr>
              <a:t>或者</a:t>
            </a:r>
          </a:p>
        </p:txBody>
      </p:sp>
      <p:sp>
        <p:nvSpPr>
          <p:cNvPr id="6" name="Text Box 6"/>
          <p:cNvSpPr txBox="1">
            <a:spLocks noChangeArrowheads="1"/>
          </p:cNvSpPr>
          <p:nvPr/>
        </p:nvSpPr>
        <p:spPr bwMode="auto">
          <a:xfrm>
            <a:off x="533400" y="4462463"/>
            <a:ext cx="8337550" cy="1409700"/>
          </a:xfrm>
          <a:prstGeom prst="rect">
            <a:avLst/>
          </a:prstGeom>
          <a:noFill/>
          <a:ln w="9525">
            <a:noFill/>
            <a:miter lim="800000"/>
            <a:headEnd/>
            <a:tailEnd/>
          </a:ln>
        </p:spPr>
        <p:txBody>
          <a:bodyPr>
            <a:spAutoFit/>
          </a:bodyPr>
          <a:lstStyle/>
          <a:p>
            <a:pPr>
              <a:lnSpc>
                <a:spcPct val="120000"/>
              </a:lnSpc>
              <a:buFont typeface="Wingdings" pitchFamily="2" charset="2"/>
              <a:buNone/>
            </a:pPr>
            <a:r>
              <a:rPr lang="en-US" altLang="zh-CN" sz="3600" b="1">
                <a:solidFill>
                  <a:srgbClr val="A50021"/>
                </a:solidFill>
              </a:rPr>
              <a:t>    </a:t>
            </a:r>
            <a:r>
              <a:rPr lang="zh-CN" altLang="en-US" sz="3600" b="1">
                <a:solidFill>
                  <a:srgbClr val="008080"/>
                </a:solidFill>
              </a:rPr>
              <a:t>从根结点出发，沿着左分支或右分支递归进行查询直至子树为空树止。</a:t>
            </a:r>
          </a:p>
        </p:txBody>
      </p:sp>
      <p:sp>
        <p:nvSpPr>
          <p:cNvPr id="7" name="Text Box 7"/>
          <p:cNvSpPr txBox="1">
            <a:spLocks noChangeArrowheads="1"/>
          </p:cNvSpPr>
          <p:nvPr/>
        </p:nvSpPr>
        <p:spPr bwMode="auto">
          <a:xfrm>
            <a:off x="4868863" y="3105150"/>
            <a:ext cx="3124200" cy="693738"/>
          </a:xfrm>
          <a:prstGeom prst="rect">
            <a:avLst/>
          </a:prstGeom>
          <a:noFill/>
          <a:ln w="9525">
            <a:noFill/>
            <a:miter lim="800000"/>
            <a:headEnd/>
            <a:tailEnd/>
          </a:ln>
        </p:spPr>
        <p:txBody>
          <a:bodyPr>
            <a:spAutoFit/>
          </a:bodyPr>
          <a:lstStyle/>
          <a:p>
            <a:pPr>
              <a:lnSpc>
                <a:spcPct val="120000"/>
              </a:lnSpc>
              <a:buFont typeface="Wingdings" pitchFamily="2" charset="2"/>
              <a:buNone/>
            </a:pPr>
            <a:r>
              <a:rPr lang="en-US" altLang="zh-CN" sz="3600">
                <a:solidFill>
                  <a:srgbClr val="990099"/>
                </a:solidFill>
              </a:rPr>
              <a:t> </a:t>
            </a:r>
            <a:r>
              <a:rPr lang="en-US" altLang="zh-CN" sz="3600" b="1">
                <a:solidFill>
                  <a:srgbClr val="990099"/>
                </a:solidFill>
              </a:rPr>
              <a:t>——</a:t>
            </a:r>
            <a:r>
              <a:rPr lang="zh-CN" altLang="en-US" sz="3600" b="1">
                <a:solidFill>
                  <a:srgbClr val="990099"/>
                </a:solidFill>
              </a:rPr>
              <a:t>查找成功</a:t>
            </a:r>
            <a:endParaRPr lang="zh-CN" altLang="en-US" sz="3600">
              <a:solidFill>
                <a:srgbClr val="990099"/>
              </a:solidFill>
            </a:endParaRPr>
          </a:p>
        </p:txBody>
      </p:sp>
      <p:sp>
        <p:nvSpPr>
          <p:cNvPr id="8" name="Text Box 8"/>
          <p:cNvSpPr txBox="1">
            <a:spLocks noChangeArrowheads="1"/>
          </p:cNvSpPr>
          <p:nvPr/>
        </p:nvSpPr>
        <p:spPr bwMode="auto">
          <a:xfrm>
            <a:off x="4876800" y="5913438"/>
            <a:ext cx="3581400" cy="693737"/>
          </a:xfrm>
          <a:prstGeom prst="rect">
            <a:avLst/>
          </a:prstGeom>
          <a:noFill/>
          <a:ln w="9525">
            <a:noFill/>
            <a:miter lim="800000"/>
            <a:headEnd/>
            <a:tailEnd/>
          </a:ln>
        </p:spPr>
        <p:txBody>
          <a:bodyPr>
            <a:spAutoFit/>
          </a:bodyPr>
          <a:lstStyle/>
          <a:p>
            <a:pPr>
              <a:lnSpc>
                <a:spcPct val="120000"/>
              </a:lnSpc>
              <a:buFont typeface="Wingdings" pitchFamily="2" charset="2"/>
              <a:buNone/>
            </a:pPr>
            <a:r>
              <a:rPr lang="en-US" altLang="zh-CN" sz="3600">
                <a:solidFill>
                  <a:srgbClr val="990099"/>
                </a:solidFill>
              </a:rPr>
              <a:t> </a:t>
            </a:r>
            <a:r>
              <a:rPr lang="en-US" altLang="zh-CN" sz="3600" b="1">
                <a:solidFill>
                  <a:srgbClr val="990099"/>
                </a:solidFill>
              </a:rPr>
              <a:t>——</a:t>
            </a:r>
            <a:r>
              <a:rPr lang="zh-CN" altLang="en-US" sz="3600" b="1">
                <a:solidFill>
                  <a:srgbClr val="990099"/>
                </a:solidFill>
              </a:rPr>
              <a:t>查找不成功</a:t>
            </a:r>
            <a:endParaRPr lang="zh-CN" altLang="en-US" sz="3600">
              <a:solidFill>
                <a:srgbClr val="99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3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up)">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wd">
                                    <p:tmPct val="100000"/>
                                  </p:iterate>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up)">
                                      <p:cBhvr>
                                        <p:cTn id="32" dur="3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P spid="5" grpId="0" autoUpdateAnimBg="0"/>
      <p:bldP spid="6" grpId="0" build="p" autoUpdateAnimBg="0"/>
      <p:bldP spid="7" grpId="0" autoUpdateAnimBg="0"/>
      <p:bldP spid="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动态查找表                                                 二叉排序树</a:t>
            </a:r>
          </a:p>
        </p:txBody>
      </p:sp>
      <p:sp>
        <p:nvSpPr>
          <p:cNvPr id="24" name="Rectangle 4"/>
          <p:cNvSpPr>
            <a:spLocks noChangeArrowheads="1"/>
          </p:cNvSpPr>
          <p:nvPr/>
        </p:nvSpPr>
        <p:spPr bwMode="auto">
          <a:xfrm>
            <a:off x="409575" y="949325"/>
            <a:ext cx="8247063" cy="611188"/>
          </a:xfrm>
          <a:prstGeom prst="rect">
            <a:avLst/>
          </a:prstGeom>
          <a:noFill/>
          <a:ln w="9525">
            <a:noFill/>
            <a:miter lim="800000"/>
            <a:headEnd/>
            <a:tailEnd/>
          </a:ln>
        </p:spPr>
        <p:txBody>
          <a:bodyPr/>
          <a:lstStyle/>
          <a:p>
            <a:pPr marL="342900" indent="-342900">
              <a:spcBef>
                <a:spcPct val="20000"/>
              </a:spcBef>
              <a:buClr>
                <a:schemeClr val="tx1"/>
              </a:buClr>
            </a:pPr>
            <a:r>
              <a:rPr lang="zh-CN" altLang="en-US" b="1"/>
              <a:t>二叉排序树的查找算法</a:t>
            </a:r>
          </a:p>
        </p:txBody>
      </p:sp>
      <p:sp>
        <p:nvSpPr>
          <p:cNvPr id="25" name="Rectangle 5"/>
          <p:cNvSpPr>
            <a:spLocks noChangeArrowheads="1"/>
          </p:cNvSpPr>
          <p:nvPr/>
        </p:nvSpPr>
        <p:spPr bwMode="auto">
          <a:xfrm>
            <a:off x="409575" y="1628775"/>
            <a:ext cx="8582025" cy="5000625"/>
          </a:xfrm>
          <a:prstGeom prst="rect">
            <a:avLst/>
          </a:prstGeom>
          <a:noFill/>
          <a:ln w="9525">
            <a:noFill/>
            <a:miter lim="800000"/>
            <a:headEnd/>
            <a:tailEnd/>
          </a:ln>
        </p:spPr>
        <p:txBody>
          <a:bodyPr/>
          <a:lstStyle/>
          <a:p>
            <a:pPr marL="342900" indent="-342900" algn="just">
              <a:lnSpc>
                <a:spcPct val="100000"/>
              </a:lnSpc>
              <a:spcBef>
                <a:spcPts val="0"/>
              </a:spcBef>
              <a:buClr>
                <a:srgbClr val="990000"/>
              </a:buClr>
              <a:buFont typeface="Wingdings" pitchFamily="2" charset="2"/>
              <a:buNone/>
              <a:defRPr/>
            </a:pPr>
            <a:r>
              <a:rPr lang="zh-CN" altLang="en-US" sz="2800" b="1" dirty="0">
                <a:latin typeface="+mj-lt"/>
              </a:rPr>
              <a:t>假定二叉排序树的根结点指针为</a:t>
            </a:r>
            <a:r>
              <a:rPr lang="en-US" altLang="zh-CN" sz="2800" b="1" dirty="0">
                <a:latin typeface="+mj-lt"/>
              </a:rPr>
              <a:t>root</a:t>
            </a:r>
            <a:r>
              <a:rPr lang="zh-CN" altLang="en-US" sz="2800" b="1" dirty="0">
                <a:latin typeface="+mj-lt"/>
              </a:rPr>
              <a:t>，给定的关键字值为</a:t>
            </a:r>
            <a:r>
              <a:rPr lang="en-US" altLang="zh-CN" sz="2800" b="1" dirty="0">
                <a:latin typeface="+mj-lt"/>
              </a:rPr>
              <a:t>K</a:t>
            </a:r>
            <a:r>
              <a:rPr lang="zh-CN" altLang="en-US" sz="2800" b="1" dirty="0">
                <a:latin typeface="+mj-lt"/>
              </a:rPr>
              <a:t>，则</a:t>
            </a:r>
            <a:r>
              <a:rPr lang="zh-CN" altLang="en-US" sz="2800" b="1" dirty="0">
                <a:solidFill>
                  <a:srgbClr val="FF0000"/>
                </a:solidFill>
                <a:latin typeface="+mj-lt"/>
              </a:rPr>
              <a:t>递归查找算法</a:t>
            </a:r>
            <a:r>
              <a:rPr lang="zh-CN" altLang="en-US" sz="2800" b="1" dirty="0">
                <a:latin typeface="+mj-lt"/>
              </a:rPr>
              <a:t>可描述为：</a:t>
            </a:r>
          </a:p>
          <a:p>
            <a:pPr marL="342900" indent="-342900" algn="just">
              <a:lnSpc>
                <a:spcPct val="100000"/>
              </a:lnSpc>
              <a:spcBef>
                <a:spcPts val="0"/>
              </a:spcBef>
              <a:buFont typeface="Wingdings" pitchFamily="2" charset="2"/>
              <a:buNone/>
              <a:defRPr/>
            </a:pPr>
            <a:r>
              <a:rPr lang="zh-CN" altLang="en-US" sz="2800" b="1" dirty="0">
                <a:latin typeface="+mj-lt"/>
              </a:rPr>
              <a:t>　</a:t>
            </a:r>
            <a:r>
              <a:rPr lang="en-US" altLang="zh-CN" sz="2800" b="1" dirty="0">
                <a:latin typeface="+mj-lt"/>
              </a:rPr>
              <a:t>(1)</a:t>
            </a:r>
            <a:r>
              <a:rPr lang="zh-CN" altLang="en-US" sz="2800" b="1" dirty="0">
                <a:latin typeface="+mj-lt"/>
              </a:rPr>
              <a:t>置初值：</a:t>
            </a:r>
            <a:r>
              <a:rPr lang="en-US" altLang="zh-CN" sz="2800" b="1" dirty="0">
                <a:latin typeface="+mj-lt"/>
              </a:rPr>
              <a:t>T=root</a:t>
            </a:r>
            <a:r>
              <a:rPr lang="zh-CN" altLang="en-US" sz="2800" b="1" dirty="0">
                <a:latin typeface="+mj-lt"/>
              </a:rPr>
              <a:t>；</a:t>
            </a:r>
          </a:p>
          <a:p>
            <a:pPr marL="342900" indent="-342900" algn="just">
              <a:lnSpc>
                <a:spcPct val="100000"/>
              </a:lnSpc>
              <a:spcBef>
                <a:spcPts val="0"/>
              </a:spcBef>
              <a:buFont typeface="Wingdings" pitchFamily="2" charset="2"/>
              <a:buNone/>
              <a:defRPr/>
            </a:pPr>
            <a:r>
              <a:rPr lang="zh-CN" altLang="en-US" sz="2800" b="1" dirty="0">
                <a:latin typeface="+mj-lt"/>
              </a:rPr>
              <a:t>　</a:t>
            </a:r>
            <a:r>
              <a:rPr lang="en-US" altLang="zh-CN" sz="2800" b="1" dirty="0">
                <a:latin typeface="+mj-lt"/>
              </a:rPr>
              <a:t>(2)</a:t>
            </a:r>
            <a:r>
              <a:rPr lang="zh-CN" altLang="en-US" sz="2800" b="1" dirty="0">
                <a:latin typeface="+mj-lt"/>
              </a:rPr>
              <a:t>如果</a:t>
            </a:r>
            <a:r>
              <a:rPr lang="en-US" altLang="zh-CN" sz="2800" b="1" dirty="0">
                <a:latin typeface="+mj-lt"/>
              </a:rPr>
              <a:t>K==T-&gt;key</a:t>
            </a:r>
            <a:r>
              <a:rPr lang="zh-CN" altLang="en-US" sz="2800" b="1" dirty="0">
                <a:latin typeface="+mj-lt"/>
              </a:rPr>
              <a:t>，则查找成功，算法结束；</a:t>
            </a:r>
          </a:p>
          <a:p>
            <a:pPr marL="342900" indent="-342900" algn="just">
              <a:lnSpc>
                <a:spcPct val="100000"/>
              </a:lnSpc>
              <a:spcBef>
                <a:spcPts val="0"/>
              </a:spcBef>
              <a:buNone/>
              <a:defRPr/>
            </a:pPr>
            <a:r>
              <a:rPr lang="zh-CN" altLang="en-US" sz="2800" b="1" dirty="0">
                <a:latin typeface="+mj-lt"/>
              </a:rPr>
              <a:t>　</a:t>
            </a:r>
            <a:r>
              <a:rPr lang="en-US" altLang="zh-CN" sz="2800" b="1" dirty="0">
                <a:latin typeface="+mj-lt"/>
              </a:rPr>
              <a:t>(3)</a:t>
            </a:r>
            <a:r>
              <a:rPr lang="zh-CN" altLang="en-US" sz="2800" b="1" dirty="0">
                <a:latin typeface="+mj-lt"/>
              </a:rPr>
              <a:t>否则，如果</a:t>
            </a:r>
            <a:r>
              <a:rPr lang="en-US" altLang="zh-CN" sz="2800" b="1" dirty="0">
                <a:latin typeface="+mj-lt"/>
              </a:rPr>
              <a:t>K</a:t>
            </a:r>
            <a:r>
              <a:rPr lang="zh-CN" altLang="en-US" sz="2800" b="1" dirty="0">
                <a:latin typeface="+mj-lt"/>
              </a:rPr>
              <a:t>＜</a:t>
            </a:r>
            <a:r>
              <a:rPr lang="en-US" altLang="zh-CN" sz="2800" b="1" dirty="0">
                <a:latin typeface="+mj-lt"/>
              </a:rPr>
              <a:t>T-&gt;key</a:t>
            </a:r>
            <a:r>
              <a:rPr lang="zh-CN" altLang="en-US" sz="2800" b="1" dirty="0">
                <a:latin typeface="+mj-lt"/>
              </a:rPr>
              <a:t>，在左子树中继续查找</a:t>
            </a:r>
            <a:endParaRPr lang="en-US" altLang="zh-CN" sz="2800" b="1" dirty="0">
              <a:latin typeface="+mj-lt"/>
            </a:endParaRPr>
          </a:p>
          <a:p>
            <a:pPr marL="342900" indent="-342900" algn="just">
              <a:lnSpc>
                <a:spcPct val="100000"/>
              </a:lnSpc>
              <a:spcBef>
                <a:spcPts val="0"/>
              </a:spcBef>
              <a:buNone/>
              <a:defRPr/>
            </a:pPr>
            <a:r>
              <a:rPr lang="en-US" altLang="zh-CN" sz="2800" b="1" dirty="0">
                <a:latin typeface="+mj-lt"/>
              </a:rPr>
              <a:t>                     </a:t>
            </a:r>
            <a:r>
              <a:rPr lang="zh-CN" altLang="en-US" sz="2800" b="1" dirty="0">
                <a:latin typeface="+mj-lt"/>
              </a:rPr>
              <a:t>否则，在右子树中继续查找。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wipe(up)">
                                      <p:cBhvr>
                                        <p:cTn id="13" dur="500"/>
                                        <p:tgtEl>
                                          <p:spTgt spid="2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wipe(up)">
                                      <p:cBhvr>
                                        <p:cTn id="18" dur="500"/>
                                        <p:tgtEl>
                                          <p:spTgt spid="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animEffect transition="in" filter="wipe(up)">
                                      <p:cBhvr>
                                        <p:cTn id="23" dur="500"/>
                                        <p:tgtEl>
                                          <p:spTgt spid="2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wipe(up)">
                                      <p:cBhvr>
                                        <p:cTn id="28" dur="500"/>
                                        <p:tgtEl>
                                          <p:spTgt spid="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
                                            <p:txEl>
                                              <p:pRg st="4" end="4"/>
                                            </p:txEl>
                                          </p:spTgt>
                                        </p:tgtEl>
                                        <p:attrNameLst>
                                          <p:attrName>style.visibility</p:attrName>
                                        </p:attrNameLst>
                                      </p:cBhvr>
                                      <p:to>
                                        <p:strVal val="visible"/>
                                      </p:to>
                                    </p:set>
                                    <p:animEffect transition="in" filter="wipe(up)">
                                      <p:cBhvr>
                                        <p:cTn id="33"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bldLvl="5" autoUpdateAnimBg="0"/>
      <p:bldP spid="2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zh-CN" altLang="en-US"/>
              <a:t>动态查找表                                                 二叉排序树</a:t>
            </a:r>
          </a:p>
        </p:txBody>
      </p:sp>
      <p:sp>
        <p:nvSpPr>
          <p:cNvPr id="8198" name="Text Box 82"/>
          <p:cNvSpPr txBox="1">
            <a:spLocks noChangeArrowheads="1"/>
          </p:cNvSpPr>
          <p:nvPr/>
        </p:nvSpPr>
        <p:spPr bwMode="auto">
          <a:xfrm>
            <a:off x="6913563" y="981075"/>
            <a:ext cx="1582737" cy="566738"/>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t>非递归：</a:t>
            </a:r>
          </a:p>
        </p:txBody>
      </p:sp>
      <p:sp>
        <p:nvSpPr>
          <p:cNvPr id="8200" name="Text Box 83"/>
          <p:cNvSpPr txBox="1">
            <a:spLocks noChangeArrowheads="1"/>
          </p:cNvSpPr>
          <p:nvPr/>
        </p:nvSpPr>
        <p:spPr bwMode="auto">
          <a:xfrm>
            <a:off x="2592388" y="1003300"/>
            <a:ext cx="1187450" cy="566738"/>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t>递归：</a:t>
            </a:r>
          </a:p>
        </p:txBody>
      </p:sp>
      <p:sp>
        <p:nvSpPr>
          <p:cNvPr id="8201" name="Text Box 3"/>
          <p:cNvSpPr txBox="1">
            <a:spLocks noChangeArrowheads="1"/>
          </p:cNvSpPr>
          <p:nvPr/>
        </p:nvSpPr>
        <p:spPr bwMode="auto">
          <a:xfrm>
            <a:off x="384175" y="962025"/>
            <a:ext cx="2482850" cy="600075"/>
          </a:xfrm>
          <a:prstGeom prst="rect">
            <a:avLst/>
          </a:prstGeom>
          <a:noFill/>
          <a:ln w="9525">
            <a:noFill/>
            <a:miter lim="800000"/>
            <a:headEnd/>
            <a:tailEnd/>
          </a:ln>
        </p:spPr>
        <p:txBody>
          <a:bodyPr>
            <a:spAutoFit/>
          </a:bodyPr>
          <a:lstStyle/>
          <a:p>
            <a:pPr>
              <a:spcBef>
                <a:spcPct val="50000"/>
              </a:spcBef>
            </a:pPr>
            <a:r>
              <a:rPr lang="zh-CN" altLang="en-US" sz="3000" b="1">
                <a:latin typeface="Tahoma" pitchFamily="34" charset="0"/>
              </a:rPr>
              <a:t> 算法实现</a:t>
            </a:r>
          </a:p>
        </p:txBody>
      </p:sp>
      <p:sp>
        <p:nvSpPr>
          <p:cNvPr id="7" name="AutoShape 4"/>
          <p:cNvSpPr>
            <a:spLocks noChangeArrowheads="1"/>
          </p:cNvSpPr>
          <p:nvPr/>
        </p:nvSpPr>
        <p:spPr bwMode="auto">
          <a:xfrm>
            <a:off x="4594225" y="15160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8" name="Text Box 5"/>
          <p:cNvSpPr txBox="1">
            <a:spLocks noChangeArrowheads="1"/>
          </p:cNvSpPr>
          <p:nvPr/>
        </p:nvSpPr>
        <p:spPr bwMode="auto">
          <a:xfrm>
            <a:off x="4291013" y="1354138"/>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p:nvSpPr>
          <p:cNvPr id="9" name="AutoShape 6"/>
          <p:cNvSpPr>
            <a:spLocks noChangeArrowheads="1"/>
          </p:cNvSpPr>
          <p:nvPr/>
        </p:nvSpPr>
        <p:spPr bwMode="auto">
          <a:xfrm>
            <a:off x="5280025" y="17446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10" name="Text Box 7"/>
          <p:cNvSpPr txBox="1">
            <a:spLocks noChangeArrowheads="1"/>
          </p:cNvSpPr>
          <p:nvPr/>
        </p:nvSpPr>
        <p:spPr bwMode="auto">
          <a:xfrm>
            <a:off x="5335588" y="1592263"/>
            <a:ext cx="404812"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p:nvSpPr>
          <p:cNvPr id="11" name="Text Box 8"/>
          <p:cNvSpPr txBox="1">
            <a:spLocks noChangeArrowheads="1"/>
          </p:cNvSpPr>
          <p:nvPr/>
        </p:nvSpPr>
        <p:spPr bwMode="auto">
          <a:xfrm>
            <a:off x="1073150" y="1636713"/>
            <a:ext cx="2381250" cy="701675"/>
          </a:xfrm>
          <a:prstGeom prst="rect">
            <a:avLst/>
          </a:prstGeom>
          <a:noFill/>
          <a:ln w="9525">
            <a:noFill/>
            <a:miter lim="800000"/>
            <a:headEnd/>
            <a:tailEnd/>
          </a:ln>
        </p:spPr>
        <p:txBody>
          <a:bodyPr wrap="none">
            <a:spAutoFit/>
          </a:bodyPr>
          <a:lstStyle/>
          <a:p>
            <a:pPr>
              <a:buFont typeface="Wingdings" pitchFamily="2" charset="2"/>
              <a:buNone/>
            </a:pPr>
            <a:r>
              <a:rPr lang="zh-CN" altLang="en-US" sz="3600">
                <a:solidFill>
                  <a:srgbClr val="A50021"/>
                </a:solidFill>
              </a:rPr>
              <a:t>设 </a:t>
            </a:r>
            <a:r>
              <a:rPr lang="en-US" altLang="zh-CN" sz="3600">
                <a:solidFill>
                  <a:srgbClr val="A50021"/>
                </a:solidFill>
              </a:rPr>
              <a:t>key = 48</a:t>
            </a:r>
            <a:endParaRPr lang="en-US" altLang="zh-CN" sz="3600"/>
          </a:p>
        </p:txBody>
      </p:sp>
      <p:sp>
        <p:nvSpPr>
          <p:cNvPr id="12" name="AutoShape 9"/>
          <p:cNvSpPr>
            <a:spLocks noChangeArrowheads="1"/>
          </p:cNvSpPr>
          <p:nvPr/>
        </p:nvSpPr>
        <p:spPr bwMode="auto">
          <a:xfrm>
            <a:off x="5051425" y="17446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13" name="Text Box 10"/>
          <p:cNvSpPr txBox="1">
            <a:spLocks noChangeArrowheads="1"/>
          </p:cNvSpPr>
          <p:nvPr/>
        </p:nvSpPr>
        <p:spPr bwMode="auto">
          <a:xfrm>
            <a:off x="4748213" y="15922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p:nvSpPr>
          <p:cNvPr id="14" name="AutoShape 11"/>
          <p:cNvSpPr>
            <a:spLocks noChangeArrowheads="1"/>
          </p:cNvSpPr>
          <p:nvPr/>
        </p:nvSpPr>
        <p:spPr bwMode="auto">
          <a:xfrm>
            <a:off x="7185025" y="26590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15" name="Text Box 12"/>
          <p:cNvSpPr txBox="1">
            <a:spLocks noChangeArrowheads="1"/>
          </p:cNvSpPr>
          <p:nvPr/>
        </p:nvSpPr>
        <p:spPr bwMode="auto">
          <a:xfrm>
            <a:off x="7240588" y="2430463"/>
            <a:ext cx="404812"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useBgFill="1">
        <p:nvSpPr>
          <p:cNvPr id="16" name="Rectangle 13"/>
          <p:cNvSpPr>
            <a:spLocks noChangeArrowheads="1"/>
          </p:cNvSpPr>
          <p:nvPr/>
        </p:nvSpPr>
        <p:spPr bwMode="auto">
          <a:xfrm>
            <a:off x="4289425" y="1363663"/>
            <a:ext cx="457200" cy="9144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17" name="Rectangle 14"/>
          <p:cNvSpPr>
            <a:spLocks noChangeArrowheads="1"/>
          </p:cNvSpPr>
          <p:nvPr/>
        </p:nvSpPr>
        <p:spPr bwMode="auto">
          <a:xfrm>
            <a:off x="5203825" y="1516063"/>
            <a:ext cx="533400" cy="9906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18" name="AutoShape 15"/>
          <p:cNvSpPr>
            <a:spLocks noChangeArrowheads="1"/>
          </p:cNvSpPr>
          <p:nvPr/>
        </p:nvSpPr>
        <p:spPr bwMode="auto">
          <a:xfrm>
            <a:off x="6956425" y="25066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19" name="Text Box 16"/>
          <p:cNvSpPr txBox="1">
            <a:spLocks noChangeArrowheads="1"/>
          </p:cNvSpPr>
          <p:nvPr/>
        </p:nvSpPr>
        <p:spPr bwMode="auto">
          <a:xfrm>
            <a:off x="6653213" y="23542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useBgFill="1">
        <p:nvSpPr>
          <p:cNvPr id="20" name="Rectangle 17"/>
          <p:cNvSpPr>
            <a:spLocks noChangeArrowheads="1"/>
          </p:cNvSpPr>
          <p:nvPr/>
        </p:nvSpPr>
        <p:spPr bwMode="auto">
          <a:xfrm>
            <a:off x="4746625" y="1668463"/>
            <a:ext cx="457200" cy="8382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21" name="AutoShape 18"/>
          <p:cNvSpPr>
            <a:spLocks noChangeArrowheads="1"/>
          </p:cNvSpPr>
          <p:nvPr/>
        </p:nvSpPr>
        <p:spPr bwMode="auto">
          <a:xfrm>
            <a:off x="7697788" y="3657600"/>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22" name="Text Box 19"/>
          <p:cNvSpPr txBox="1">
            <a:spLocks noChangeArrowheads="1"/>
          </p:cNvSpPr>
          <p:nvPr/>
        </p:nvSpPr>
        <p:spPr bwMode="auto">
          <a:xfrm>
            <a:off x="7753350" y="3429000"/>
            <a:ext cx="404813" cy="566738"/>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useBgFill="1">
        <p:nvSpPr>
          <p:cNvPr id="23" name="Rectangle 20"/>
          <p:cNvSpPr>
            <a:spLocks noChangeArrowheads="1"/>
          </p:cNvSpPr>
          <p:nvPr/>
        </p:nvSpPr>
        <p:spPr bwMode="auto">
          <a:xfrm>
            <a:off x="7185025" y="2354263"/>
            <a:ext cx="533400" cy="1066800"/>
          </a:xfrm>
          <a:prstGeom prst="rect">
            <a:avLst/>
          </a:prstGeom>
          <a:ln w="9525">
            <a:noFill/>
            <a:miter lim="800000"/>
            <a:headEnd/>
            <a:tailEnd/>
          </a:ln>
        </p:spPr>
        <p:txBody>
          <a:bodyPr wrap="none" anchor="ctr"/>
          <a:lstStyle/>
          <a:p>
            <a:pPr algn="ctr">
              <a:buFont typeface="Wingdings" pitchFamily="2" charset="2"/>
              <a:buNone/>
            </a:pPr>
            <a:endParaRPr lang="zh-CN" altLang="zh-CN"/>
          </a:p>
        </p:txBody>
      </p:sp>
      <p:sp useBgFill="1">
        <p:nvSpPr>
          <p:cNvPr id="24" name="Text Box 21"/>
          <p:cNvSpPr txBox="1">
            <a:spLocks noChangeArrowheads="1"/>
          </p:cNvSpPr>
          <p:nvPr/>
        </p:nvSpPr>
        <p:spPr bwMode="auto">
          <a:xfrm>
            <a:off x="2809875" y="1636713"/>
            <a:ext cx="646113" cy="701675"/>
          </a:xfrm>
          <a:prstGeom prst="rect">
            <a:avLst/>
          </a:prstGeom>
          <a:ln w="9525">
            <a:noFill/>
            <a:miter lim="800000"/>
            <a:headEnd/>
            <a:tailEnd/>
          </a:ln>
        </p:spPr>
        <p:txBody>
          <a:bodyPr wrap="none">
            <a:spAutoFit/>
          </a:bodyPr>
          <a:lstStyle/>
          <a:p>
            <a:pPr>
              <a:buFont typeface="Wingdings" pitchFamily="2" charset="2"/>
              <a:buNone/>
            </a:pPr>
            <a:r>
              <a:rPr lang="en-US" altLang="zh-CN" sz="3600">
                <a:solidFill>
                  <a:srgbClr val="A50021"/>
                </a:solidFill>
              </a:rPr>
              <a:t>22</a:t>
            </a:r>
            <a:endParaRPr lang="en-US" altLang="zh-CN" sz="3600"/>
          </a:p>
        </p:txBody>
      </p:sp>
      <p:sp>
        <p:nvSpPr>
          <p:cNvPr id="25" name="AutoShape 22"/>
          <p:cNvSpPr>
            <a:spLocks noChangeArrowheads="1"/>
          </p:cNvSpPr>
          <p:nvPr/>
        </p:nvSpPr>
        <p:spPr bwMode="auto">
          <a:xfrm>
            <a:off x="7261225" y="2735263"/>
            <a:ext cx="152400" cy="762000"/>
          </a:xfrm>
          <a:prstGeom prst="downArrow">
            <a:avLst>
              <a:gd name="adj1" fmla="val 50000"/>
              <a:gd name="adj2" fmla="val 125000"/>
            </a:avLst>
          </a:prstGeom>
          <a:solidFill>
            <a:srgbClr val="FF00FF"/>
          </a:solidFill>
          <a:ln w="9525">
            <a:noFill/>
            <a:miter lim="800000"/>
            <a:headEnd/>
            <a:tailEnd/>
          </a:ln>
        </p:spPr>
        <p:txBody>
          <a:bodyPr vert="eaVert" wrap="none" anchor="ctr"/>
          <a:lstStyle/>
          <a:p>
            <a:pPr>
              <a:buFont typeface="Wingdings" pitchFamily="2" charset="2"/>
              <a:buNone/>
            </a:pPr>
            <a:endParaRPr lang="zh-CN" altLang="en-US"/>
          </a:p>
        </p:txBody>
      </p:sp>
      <p:sp>
        <p:nvSpPr>
          <p:cNvPr id="26" name="Text Box 23"/>
          <p:cNvSpPr txBox="1">
            <a:spLocks noChangeArrowheads="1"/>
          </p:cNvSpPr>
          <p:nvPr/>
        </p:nvSpPr>
        <p:spPr bwMode="auto">
          <a:xfrm>
            <a:off x="7413625" y="2430463"/>
            <a:ext cx="363538"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FF00FF"/>
                </a:solidFill>
              </a:rPr>
              <a:t>p</a:t>
            </a:r>
            <a:endParaRPr lang="en-US" altLang="zh-CN" sz="2800"/>
          </a:p>
        </p:txBody>
      </p:sp>
      <p:sp>
        <p:nvSpPr>
          <p:cNvPr id="27" name="AutoShape 24"/>
          <p:cNvSpPr>
            <a:spLocks noChangeArrowheads="1"/>
          </p:cNvSpPr>
          <p:nvPr/>
        </p:nvSpPr>
        <p:spPr bwMode="auto">
          <a:xfrm>
            <a:off x="5813425" y="14398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28" name="Text Box 25"/>
          <p:cNvSpPr txBox="1">
            <a:spLocks noChangeArrowheads="1"/>
          </p:cNvSpPr>
          <p:nvPr/>
        </p:nvSpPr>
        <p:spPr bwMode="auto">
          <a:xfrm>
            <a:off x="5967413" y="12874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useBgFill="1">
        <p:nvSpPr>
          <p:cNvPr id="29" name="Rectangle 26"/>
          <p:cNvSpPr>
            <a:spLocks noChangeArrowheads="1"/>
          </p:cNvSpPr>
          <p:nvPr/>
        </p:nvSpPr>
        <p:spPr bwMode="auto">
          <a:xfrm>
            <a:off x="6727825" y="2354263"/>
            <a:ext cx="457200" cy="9144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30" name="AutoShape 27"/>
          <p:cNvSpPr>
            <a:spLocks noChangeArrowheads="1"/>
          </p:cNvSpPr>
          <p:nvPr/>
        </p:nvSpPr>
        <p:spPr bwMode="auto">
          <a:xfrm>
            <a:off x="5148263" y="17446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31" name="Text Box 28"/>
          <p:cNvSpPr txBox="1">
            <a:spLocks noChangeArrowheads="1"/>
          </p:cNvSpPr>
          <p:nvPr/>
        </p:nvSpPr>
        <p:spPr bwMode="auto">
          <a:xfrm>
            <a:off x="4746625" y="1516063"/>
            <a:ext cx="404813"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useBgFill="1">
        <p:nvSpPr>
          <p:cNvPr id="32" name="Rectangle 29"/>
          <p:cNvSpPr>
            <a:spLocks noChangeArrowheads="1"/>
          </p:cNvSpPr>
          <p:nvPr/>
        </p:nvSpPr>
        <p:spPr bwMode="auto">
          <a:xfrm>
            <a:off x="7545388" y="3429000"/>
            <a:ext cx="914400" cy="10668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33" name="AutoShape 30"/>
          <p:cNvSpPr>
            <a:spLocks noChangeArrowheads="1"/>
          </p:cNvSpPr>
          <p:nvPr/>
        </p:nvSpPr>
        <p:spPr bwMode="auto">
          <a:xfrm>
            <a:off x="5356225" y="17446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34" name="Text Box 31"/>
          <p:cNvSpPr txBox="1">
            <a:spLocks noChangeArrowheads="1"/>
          </p:cNvSpPr>
          <p:nvPr/>
        </p:nvSpPr>
        <p:spPr bwMode="auto">
          <a:xfrm>
            <a:off x="5510213" y="15922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useBgFill="1">
        <p:nvSpPr>
          <p:cNvPr id="35" name="Rectangle 32"/>
          <p:cNvSpPr>
            <a:spLocks noChangeArrowheads="1"/>
          </p:cNvSpPr>
          <p:nvPr/>
        </p:nvSpPr>
        <p:spPr bwMode="auto">
          <a:xfrm>
            <a:off x="5737225" y="1363663"/>
            <a:ext cx="533400" cy="8382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36" name="AutoShape 33"/>
          <p:cNvSpPr>
            <a:spLocks noChangeArrowheads="1"/>
          </p:cNvSpPr>
          <p:nvPr/>
        </p:nvSpPr>
        <p:spPr bwMode="auto">
          <a:xfrm>
            <a:off x="2994025" y="26590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37" name="Text Box 34"/>
          <p:cNvSpPr txBox="1">
            <a:spLocks noChangeArrowheads="1"/>
          </p:cNvSpPr>
          <p:nvPr/>
        </p:nvSpPr>
        <p:spPr bwMode="auto">
          <a:xfrm>
            <a:off x="2592388" y="2430463"/>
            <a:ext cx="404812"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useBgFill="1">
        <p:nvSpPr>
          <p:cNvPr id="38" name="Rectangle 35"/>
          <p:cNvSpPr>
            <a:spLocks noChangeArrowheads="1"/>
          </p:cNvSpPr>
          <p:nvPr/>
        </p:nvSpPr>
        <p:spPr bwMode="auto">
          <a:xfrm>
            <a:off x="4746625" y="1363663"/>
            <a:ext cx="533400" cy="11430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39" name="AutoShape 36"/>
          <p:cNvSpPr>
            <a:spLocks noChangeArrowheads="1"/>
          </p:cNvSpPr>
          <p:nvPr/>
        </p:nvSpPr>
        <p:spPr bwMode="auto">
          <a:xfrm>
            <a:off x="4462463" y="37258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40" name="Text Box 37"/>
          <p:cNvSpPr txBox="1">
            <a:spLocks noChangeArrowheads="1"/>
          </p:cNvSpPr>
          <p:nvPr/>
        </p:nvSpPr>
        <p:spPr bwMode="auto">
          <a:xfrm>
            <a:off x="4192588" y="3421063"/>
            <a:ext cx="404812"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p:nvSpPr>
          <p:cNvPr id="41" name="AutoShape 38"/>
          <p:cNvSpPr>
            <a:spLocks noChangeArrowheads="1"/>
          </p:cNvSpPr>
          <p:nvPr/>
        </p:nvSpPr>
        <p:spPr bwMode="auto">
          <a:xfrm>
            <a:off x="3298825" y="50212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42" name="Text Box 39"/>
          <p:cNvSpPr txBox="1">
            <a:spLocks noChangeArrowheads="1"/>
          </p:cNvSpPr>
          <p:nvPr/>
        </p:nvSpPr>
        <p:spPr bwMode="auto">
          <a:xfrm>
            <a:off x="2897188" y="4792663"/>
            <a:ext cx="404812"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p:nvSpPr>
          <p:cNvPr id="43" name="AutoShape 40"/>
          <p:cNvSpPr>
            <a:spLocks noChangeArrowheads="1"/>
          </p:cNvSpPr>
          <p:nvPr/>
        </p:nvSpPr>
        <p:spPr bwMode="auto">
          <a:xfrm>
            <a:off x="2709863" y="6088063"/>
            <a:ext cx="152400" cy="762000"/>
          </a:xfrm>
          <a:prstGeom prst="downArrow">
            <a:avLst>
              <a:gd name="adj1" fmla="val 50000"/>
              <a:gd name="adj2" fmla="val 125000"/>
            </a:avLst>
          </a:prstGeom>
          <a:solidFill>
            <a:srgbClr val="A50021"/>
          </a:solidFill>
          <a:ln w="9525">
            <a:noFill/>
            <a:miter lim="800000"/>
            <a:headEnd/>
            <a:tailEnd/>
          </a:ln>
        </p:spPr>
        <p:txBody>
          <a:bodyPr vert="eaVert" wrap="none" anchor="ctr"/>
          <a:lstStyle/>
          <a:p>
            <a:pPr>
              <a:buFont typeface="Wingdings" pitchFamily="2" charset="2"/>
              <a:buNone/>
            </a:pPr>
            <a:endParaRPr lang="zh-CN" altLang="en-US"/>
          </a:p>
        </p:txBody>
      </p:sp>
      <p:sp>
        <p:nvSpPr>
          <p:cNvPr id="44" name="Text Box 41"/>
          <p:cNvSpPr txBox="1">
            <a:spLocks noChangeArrowheads="1"/>
          </p:cNvSpPr>
          <p:nvPr/>
        </p:nvSpPr>
        <p:spPr bwMode="auto">
          <a:xfrm>
            <a:off x="2308225" y="5859463"/>
            <a:ext cx="404813"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A50021"/>
                </a:solidFill>
              </a:rPr>
              <a:t>T</a:t>
            </a:r>
            <a:endParaRPr lang="en-US" altLang="zh-CN" sz="2800"/>
          </a:p>
        </p:txBody>
      </p:sp>
      <p:sp>
        <p:nvSpPr>
          <p:cNvPr id="45" name="AutoShape 42"/>
          <p:cNvSpPr>
            <a:spLocks noChangeArrowheads="1"/>
          </p:cNvSpPr>
          <p:nvPr/>
        </p:nvSpPr>
        <p:spPr bwMode="auto">
          <a:xfrm>
            <a:off x="3298825" y="25828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46" name="Text Box 43"/>
          <p:cNvSpPr txBox="1">
            <a:spLocks noChangeArrowheads="1"/>
          </p:cNvSpPr>
          <p:nvPr/>
        </p:nvSpPr>
        <p:spPr bwMode="auto">
          <a:xfrm>
            <a:off x="3452813" y="24304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p:nvSpPr>
          <p:cNvPr id="47" name="AutoShape 44"/>
          <p:cNvSpPr>
            <a:spLocks noChangeArrowheads="1"/>
          </p:cNvSpPr>
          <p:nvPr/>
        </p:nvSpPr>
        <p:spPr bwMode="auto">
          <a:xfrm>
            <a:off x="4670425" y="38020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48" name="Text Box 45"/>
          <p:cNvSpPr txBox="1">
            <a:spLocks noChangeArrowheads="1"/>
          </p:cNvSpPr>
          <p:nvPr/>
        </p:nvSpPr>
        <p:spPr bwMode="auto">
          <a:xfrm>
            <a:off x="4824413" y="37258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p:nvSpPr>
          <p:cNvPr id="49" name="AutoShape 46"/>
          <p:cNvSpPr>
            <a:spLocks noChangeArrowheads="1"/>
          </p:cNvSpPr>
          <p:nvPr/>
        </p:nvSpPr>
        <p:spPr bwMode="auto">
          <a:xfrm>
            <a:off x="3603625" y="4945063"/>
            <a:ext cx="152400" cy="762000"/>
          </a:xfrm>
          <a:prstGeom prst="downArrow">
            <a:avLst>
              <a:gd name="adj1" fmla="val 50000"/>
              <a:gd name="adj2" fmla="val 125000"/>
            </a:avLst>
          </a:prstGeom>
          <a:solidFill>
            <a:srgbClr val="008000"/>
          </a:solidFill>
          <a:ln w="9525">
            <a:noFill/>
            <a:miter lim="800000"/>
            <a:headEnd/>
            <a:tailEnd/>
          </a:ln>
        </p:spPr>
        <p:txBody>
          <a:bodyPr vert="eaVert" wrap="none" anchor="ctr"/>
          <a:lstStyle/>
          <a:p>
            <a:pPr>
              <a:buFont typeface="Wingdings" pitchFamily="2" charset="2"/>
              <a:buNone/>
            </a:pPr>
            <a:endParaRPr lang="zh-CN" altLang="en-US"/>
          </a:p>
        </p:txBody>
      </p:sp>
      <p:sp>
        <p:nvSpPr>
          <p:cNvPr id="50" name="Text Box 47"/>
          <p:cNvSpPr txBox="1">
            <a:spLocks noChangeArrowheads="1"/>
          </p:cNvSpPr>
          <p:nvPr/>
        </p:nvSpPr>
        <p:spPr bwMode="auto">
          <a:xfrm>
            <a:off x="3757613" y="4792663"/>
            <a:ext cx="304800"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solidFill>
                  <a:srgbClr val="006600"/>
                </a:solidFill>
              </a:rPr>
              <a:t>f</a:t>
            </a:r>
            <a:endParaRPr lang="en-US" altLang="zh-CN" sz="2800"/>
          </a:p>
        </p:txBody>
      </p:sp>
      <p:sp useBgFill="1">
        <p:nvSpPr>
          <p:cNvPr id="51" name="Rectangle 48"/>
          <p:cNvSpPr>
            <a:spLocks noChangeArrowheads="1"/>
          </p:cNvSpPr>
          <p:nvPr/>
        </p:nvSpPr>
        <p:spPr bwMode="auto">
          <a:xfrm>
            <a:off x="5203825" y="1592263"/>
            <a:ext cx="533400" cy="9144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52" name="Rectangle 49"/>
          <p:cNvSpPr>
            <a:spLocks noChangeArrowheads="1"/>
          </p:cNvSpPr>
          <p:nvPr/>
        </p:nvSpPr>
        <p:spPr bwMode="auto">
          <a:xfrm>
            <a:off x="2613025" y="2430463"/>
            <a:ext cx="533400" cy="9906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53" name="Rectangle 50"/>
          <p:cNvSpPr>
            <a:spLocks noChangeArrowheads="1"/>
          </p:cNvSpPr>
          <p:nvPr/>
        </p:nvSpPr>
        <p:spPr bwMode="auto">
          <a:xfrm>
            <a:off x="3222625" y="2430463"/>
            <a:ext cx="457200" cy="9144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54" name="Rectangle 51"/>
          <p:cNvSpPr>
            <a:spLocks noChangeArrowheads="1"/>
          </p:cNvSpPr>
          <p:nvPr/>
        </p:nvSpPr>
        <p:spPr bwMode="auto">
          <a:xfrm>
            <a:off x="4289425" y="3421063"/>
            <a:ext cx="381000" cy="9906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55" name="Rectangle 52"/>
          <p:cNvSpPr>
            <a:spLocks noChangeArrowheads="1"/>
          </p:cNvSpPr>
          <p:nvPr/>
        </p:nvSpPr>
        <p:spPr bwMode="auto">
          <a:xfrm>
            <a:off x="4441825" y="3725863"/>
            <a:ext cx="609600" cy="8382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56" name="Rectangle 53"/>
          <p:cNvSpPr>
            <a:spLocks noChangeArrowheads="1"/>
          </p:cNvSpPr>
          <p:nvPr/>
        </p:nvSpPr>
        <p:spPr bwMode="auto">
          <a:xfrm>
            <a:off x="2917825" y="4868863"/>
            <a:ext cx="533400" cy="9144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57" name="AutoShape 54"/>
          <p:cNvSpPr>
            <a:spLocks noChangeArrowheads="1"/>
          </p:cNvSpPr>
          <p:nvPr/>
        </p:nvSpPr>
        <p:spPr bwMode="auto">
          <a:xfrm>
            <a:off x="3394075" y="5021263"/>
            <a:ext cx="152400" cy="762000"/>
          </a:xfrm>
          <a:prstGeom prst="downArrow">
            <a:avLst>
              <a:gd name="adj1" fmla="val 50000"/>
              <a:gd name="adj2" fmla="val 125000"/>
            </a:avLst>
          </a:prstGeom>
          <a:solidFill>
            <a:srgbClr val="FF00FF"/>
          </a:solidFill>
          <a:ln w="9525">
            <a:noFill/>
            <a:miter lim="800000"/>
            <a:headEnd/>
            <a:tailEnd/>
          </a:ln>
        </p:spPr>
        <p:txBody>
          <a:bodyPr vert="eaVert" wrap="none" anchor="ctr"/>
          <a:lstStyle/>
          <a:p>
            <a:pPr>
              <a:buFont typeface="Wingdings" pitchFamily="2" charset="2"/>
              <a:buNone/>
            </a:pPr>
            <a:endParaRPr lang="zh-CN" altLang="en-US"/>
          </a:p>
        </p:txBody>
      </p:sp>
      <p:sp>
        <p:nvSpPr>
          <p:cNvPr id="58" name="Text Box 55"/>
          <p:cNvSpPr txBox="1">
            <a:spLocks noChangeArrowheads="1"/>
          </p:cNvSpPr>
          <p:nvPr/>
        </p:nvSpPr>
        <p:spPr bwMode="auto">
          <a:xfrm>
            <a:off x="3070225" y="4716463"/>
            <a:ext cx="363538"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a:solidFill>
                  <a:srgbClr val="FF00FF"/>
                </a:solidFill>
              </a:rPr>
              <a:t>p</a:t>
            </a:r>
            <a:endParaRPr lang="en-US" altLang="zh-CN" sz="2800"/>
          </a:p>
        </p:txBody>
      </p:sp>
      <p:grpSp>
        <p:nvGrpSpPr>
          <p:cNvPr id="2" name="Group 56"/>
          <p:cNvGrpSpPr>
            <a:grpSpLocks/>
          </p:cNvGrpSpPr>
          <p:nvPr/>
        </p:nvGrpSpPr>
        <p:grpSpPr bwMode="auto">
          <a:xfrm>
            <a:off x="1774825" y="1820863"/>
            <a:ext cx="5715000" cy="4572000"/>
            <a:chOff x="720" y="288"/>
            <a:chExt cx="3600" cy="2880"/>
          </a:xfrm>
        </p:grpSpPr>
        <p:sp>
          <p:nvSpPr>
            <p:cNvPr id="8256" name="Oval 57"/>
            <p:cNvSpPr>
              <a:spLocks noChangeArrowheads="1"/>
            </p:cNvSpPr>
            <p:nvPr/>
          </p:nvSpPr>
          <p:spPr bwMode="auto">
            <a:xfrm>
              <a:off x="2640" y="768"/>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30</a:t>
              </a:r>
              <a:endParaRPr lang="en-US" altLang="zh-CN"/>
            </a:p>
          </p:txBody>
        </p:sp>
        <p:sp>
          <p:nvSpPr>
            <p:cNvPr id="8257" name="Oval 58"/>
            <p:cNvSpPr>
              <a:spLocks noChangeArrowheads="1"/>
            </p:cNvSpPr>
            <p:nvPr/>
          </p:nvSpPr>
          <p:spPr bwMode="auto">
            <a:xfrm>
              <a:off x="1440" y="134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20</a:t>
              </a:r>
              <a:endParaRPr lang="en-US" altLang="zh-CN"/>
            </a:p>
          </p:txBody>
        </p:sp>
        <p:sp>
          <p:nvSpPr>
            <p:cNvPr id="8258" name="Oval 59"/>
            <p:cNvSpPr>
              <a:spLocks noChangeArrowheads="1"/>
            </p:cNvSpPr>
            <p:nvPr/>
          </p:nvSpPr>
          <p:spPr bwMode="auto">
            <a:xfrm>
              <a:off x="720" y="206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10</a:t>
              </a:r>
              <a:endParaRPr lang="en-US" altLang="zh-CN"/>
            </a:p>
          </p:txBody>
        </p:sp>
        <p:sp>
          <p:nvSpPr>
            <p:cNvPr id="8259" name="Oval 60"/>
            <p:cNvSpPr>
              <a:spLocks noChangeArrowheads="1"/>
            </p:cNvSpPr>
            <p:nvPr/>
          </p:nvSpPr>
          <p:spPr bwMode="auto">
            <a:xfrm>
              <a:off x="3840" y="134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40</a:t>
              </a:r>
              <a:endParaRPr lang="en-US" altLang="zh-CN"/>
            </a:p>
          </p:txBody>
        </p:sp>
        <p:sp>
          <p:nvSpPr>
            <p:cNvPr id="8260" name="Oval 61"/>
            <p:cNvSpPr>
              <a:spLocks noChangeArrowheads="1"/>
            </p:cNvSpPr>
            <p:nvPr/>
          </p:nvSpPr>
          <p:spPr bwMode="auto">
            <a:xfrm>
              <a:off x="3120" y="206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35</a:t>
              </a:r>
              <a:endParaRPr lang="en-US" altLang="zh-CN"/>
            </a:p>
          </p:txBody>
        </p:sp>
        <p:sp>
          <p:nvSpPr>
            <p:cNvPr id="8261" name="Oval 62"/>
            <p:cNvSpPr>
              <a:spLocks noChangeArrowheads="1"/>
            </p:cNvSpPr>
            <p:nvPr/>
          </p:nvSpPr>
          <p:spPr bwMode="auto">
            <a:xfrm>
              <a:off x="2160" y="206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25</a:t>
              </a:r>
              <a:endParaRPr lang="en-US" altLang="zh-CN"/>
            </a:p>
          </p:txBody>
        </p:sp>
        <p:sp>
          <p:nvSpPr>
            <p:cNvPr id="8262" name="Oval 63"/>
            <p:cNvSpPr>
              <a:spLocks noChangeArrowheads="1"/>
            </p:cNvSpPr>
            <p:nvPr/>
          </p:nvSpPr>
          <p:spPr bwMode="auto">
            <a:xfrm>
              <a:off x="1680" y="2784"/>
              <a:ext cx="480" cy="384"/>
            </a:xfrm>
            <a:prstGeom prst="ellipse">
              <a:avLst/>
            </a:prstGeom>
            <a:noFill/>
            <a:ln w="38100" cap="sq">
              <a:solidFill>
                <a:srgbClr val="0000FF"/>
              </a:solidFill>
              <a:round/>
              <a:headEnd type="none" w="sm" len="sm"/>
              <a:tailEnd type="none" w="sm" len="sm"/>
            </a:ln>
          </p:spPr>
          <p:txBody>
            <a:bodyPr wrap="none" anchor="ctr"/>
            <a:lstStyle/>
            <a:p>
              <a:pPr algn="ctr">
                <a:buFont typeface="Wingdings" pitchFamily="2" charset="2"/>
                <a:buNone/>
              </a:pPr>
              <a:r>
                <a:rPr lang="en-US" altLang="zh-CN" sz="4000">
                  <a:solidFill>
                    <a:srgbClr val="990033"/>
                  </a:solidFill>
                </a:rPr>
                <a:t>23</a:t>
              </a:r>
              <a:endParaRPr lang="en-US" altLang="zh-CN"/>
            </a:p>
          </p:txBody>
        </p:sp>
        <p:sp>
          <p:nvSpPr>
            <p:cNvPr id="8263" name="Line 64"/>
            <p:cNvSpPr>
              <a:spLocks noChangeShapeType="1"/>
            </p:cNvSpPr>
            <p:nvPr/>
          </p:nvSpPr>
          <p:spPr bwMode="auto">
            <a:xfrm flipH="1">
              <a:off x="1680" y="960"/>
              <a:ext cx="960" cy="384"/>
            </a:xfrm>
            <a:prstGeom prst="line">
              <a:avLst/>
            </a:prstGeom>
            <a:noFill/>
            <a:ln w="38100">
              <a:solidFill>
                <a:srgbClr val="666699"/>
              </a:solidFill>
              <a:round/>
              <a:headEnd/>
              <a:tailEnd/>
            </a:ln>
          </p:spPr>
          <p:txBody>
            <a:bodyPr wrap="none" anchor="ctr"/>
            <a:lstStyle/>
            <a:p>
              <a:endParaRPr lang="zh-CN" altLang="en-US"/>
            </a:p>
          </p:txBody>
        </p:sp>
        <p:sp>
          <p:nvSpPr>
            <p:cNvPr id="8264" name="Line 65"/>
            <p:cNvSpPr>
              <a:spLocks noChangeShapeType="1"/>
            </p:cNvSpPr>
            <p:nvPr/>
          </p:nvSpPr>
          <p:spPr bwMode="auto">
            <a:xfrm>
              <a:off x="3120" y="960"/>
              <a:ext cx="960" cy="384"/>
            </a:xfrm>
            <a:prstGeom prst="line">
              <a:avLst/>
            </a:prstGeom>
            <a:noFill/>
            <a:ln w="38100">
              <a:solidFill>
                <a:srgbClr val="336699"/>
              </a:solidFill>
              <a:round/>
              <a:headEnd/>
              <a:tailEnd/>
            </a:ln>
          </p:spPr>
          <p:txBody>
            <a:bodyPr wrap="none" anchor="ctr"/>
            <a:lstStyle/>
            <a:p>
              <a:endParaRPr lang="zh-CN" altLang="en-US"/>
            </a:p>
          </p:txBody>
        </p:sp>
        <p:sp>
          <p:nvSpPr>
            <p:cNvPr id="8265" name="Line 66"/>
            <p:cNvSpPr>
              <a:spLocks noChangeShapeType="1"/>
            </p:cNvSpPr>
            <p:nvPr/>
          </p:nvSpPr>
          <p:spPr bwMode="auto">
            <a:xfrm flipH="1">
              <a:off x="960" y="1536"/>
              <a:ext cx="480" cy="528"/>
            </a:xfrm>
            <a:prstGeom prst="line">
              <a:avLst/>
            </a:prstGeom>
            <a:noFill/>
            <a:ln w="38100">
              <a:solidFill>
                <a:srgbClr val="336699"/>
              </a:solidFill>
              <a:round/>
              <a:headEnd/>
              <a:tailEnd/>
            </a:ln>
          </p:spPr>
          <p:txBody>
            <a:bodyPr wrap="none" anchor="ctr"/>
            <a:lstStyle/>
            <a:p>
              <a:endParaRPr lang="zh-CN" altLang="en-US"/>
            </a:p>
          </p:txBody>
        </p:sp>
        <p:sp>
          <p:nvSpPr>
            <p:cNvPr id="8266" name="Line 67"/>
            <p:cNvSpPr>
              <a:spLocks noChangeShapeType="1"/>
            </p:cNvSpPr>
            <p:nvPr/>
          </p:nvSpPr>
          <p:spPr bwMode="auto">
            <a:xfrm>
              <a:off x="1920" y="1536"/>
              <a:ext cx="480" cy="528"/>
            </a:xfrm>
            <a:prstGeom prst="line">
              <a:avLst/>
            </a:prstGeom>
            <a:noFill/>
            <a:ln w="38100">
              <a:solidFill>
                <a:srgbClr val="336699"/>
              </a:solidFill>
              <a:round/>
              <a:headEnd/>
              <a:tailEnd/>
            </a:ln>
          </p:spPr>
          <p:txBody>
            <a:bodyPr wrap="none" anchor="ctr"/>
            <a:lstStyle/>
            <a:p>
              <a:endParaRPr lang="zh-CN" altLang="en-US"/>
            </a:p>
          </p:txBody>
        </p:sp>
        <p:sp>
          <p:nvSpPr>
            <p:cNvPr id="8267" name="Line 68"/>
            <p:cNvSpPr>
              <a:spLocks noChangeShapeType="1"/>
            </p:cNvSpPr>
            <p:nvPr/>
          </p:nvSpPr>
          <p:spPr bwMode="auto">
            <a:xfrm flipH="1">
              <a:off x="1920" y="2400"/>
              <a:ext cx="288" cy="384"/>
            </a:xfrm>
            <a:prstGeom prst="line">
              <a:avLst/>
            </a:prstGeom>
            <a:noFill/>
            <a:ln w="38100">
              <a:solidFill>
                <a:srgbClr val="336699"/>
              </a:solidFill>
              <a:round/>
              <a:headEnd/>
              <a:tailEnd/>
            </a:ln>
          </p:spPr>
          <p:txBody>
            <a:bodyPr wrap="none" anchor="ctr"/>
            <a:lstStyle/>
            <a:p>
              <a:endParaRPr lang="zh-CN" altLang="en-US"/>
            </a:p>
          </p:txBody>
        </p:sp>
        <p:sp>
          <p:nvSpPr>
            <p:cNvPr id="8268" name="Line 69"/>
            <p:cNvSpPr>
              <a:spLocks noChangeShapeType="1"/>
            </p:cNvSpPr>
            <p:nvPr/>
          </p:nvSpPr>
          <p:spPr bwMode="auto">
            <a:xfrm flipH="1">
              <a:off x="3360" y="1536"/>
              <a:ext cx="480" cy="528"/>
            </a:xfrm>
            <a:prstGeom prst="line">
              <a:avLst/>
            </a:prstGeom>
            <a:noFill/>
            <a:ln w="38100">
              <a:solidFill>
                <a:srgbClr val="336699"/>
              </a:solidFill>
              <a:round/>
              <a:headEnd/>
              <a:tailEnd/>
            </a:ln>
          </p:spPr>
          <p:txBody>
            <a:bodyPr wrap="none" anchor="ctr"/>
            <a:lstStyle/>
            <a:p>
              <a:endParaRPr lang="zh-CN" altLang="en-US"/>
            </a:p>
          </p:txBody>
        </p:sp>
        <p:sp>
          <p:nvSpPr>
            <p:cNvPr id="8269" name="Freeform 70"/>
            <p:cNvSpPr>
              <a:spLocks/>
            </p:cNvSpPr>
            <p:nvPr/>
          </p:nvSpPr>
          <p:spPr bwMode="auto">
            <a:xfrm>
              <a:off x="2880" y="288"/>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p:spPr>
          <p:txBody>
            <a:bodyPr wrap="none" anchor="ctr"/>
            <a:lstStyle/>
            <a:p>
              <a:endParaRPr lang="zh-CN" altLang="en-US"/>
            </a:p>
          </p:txBody>
        </p:sp>
      </p:grpSp>
      <p:graphicFrame>
        <p:nvGraphicFramePr>
          <p:cNvPr id="8194" name="Object 79">
            <a:hlinkClick r:id="" action="ppaction://ole?verb=0"/>
          </p:cNvPr>
          <p:cNvGraphicFramePr>
            <a:graphicFrameLocks noChangeAspect="1"/>
          </p:cNvGraphicFramePr>
          <p:nvPr/>
        </p:nvGraphicFramePr>
        <p:xfrm>
          <a:off x="3054350" y="919163"/>
          <a:ext cx="1416050" cy="1062037"/>
        </p:xfrm>
        <a:graphic>
          <a:graphicData uri="http://schemas.openxmlformats.org/presentationml/2006/ole">
            <p:oleObj spid="_x0000_s8206" name="包装程序外壳对象" showAsIcon="1" r:id="rId4" imgW="914400" imgH="685800" progId="Package">
              <p:embed/>
            </p:oleObj>
          </a:graphicData>
        </a:graphic>
      </p:graphicFrame>
      <p:graphicFrame>
        <p:nvGraphicFramePr>
          <p:cNvPr id="8195" name="Object 80">
            <a:hlinkClick r:id="" action="ppaction://ole?verb=0"/>
          </p:cNvPr>
          <p:cNvGraphicFramePr>
            <a:graphicFrameLocks noChangeAspect="1"/>
          </p:cNvGraphicFramePr>
          <p:nvPr/>
        </p:nvGraphicFramePr>
        <p:xfrm>
          <a:off x="5588000" y="989013"/>
          <a:ext cx="1447800" cy="1085850"/>
        </p:xfrm>
        <a:graphic>
          <a:graphicData uri="http://schemas.openxmlformats.org/presentationml/2006/ole">
            <p:oleObj spid="_x0000_s8207" name="包装程序外壳对象" showAsIcon="1" r:id="rId5" imgW="914400" imgH="685800" progId="Package">
              <p:embed/>
            </p:oleObj>
          </a:graphicData>
        </a:graphic>
      </p:graphicFrame>
      <p:graphicFrame>
        <p:nvGraphicFramePr>
          <p:cNvPr id="8196" name="Object 81">
            <a:hlinkClick r:id="" action="ppaction://ole?verb=0"/>
          </p:cNvPr>
          <p:cNvGraphicFramePr>
            <a:graphicFrameLocks noChangeAspect="1"/>
          </p:cNvGraphicFramePr>
          <p:nvPr/>
        </p:nvGraphicFramePr>
        <p:xfrm>
          <a:off x="7729538" y="989013"/>
          <a:ext cx="1447800" cy="1085850"/>
        </p:xfrm>
        <a:graphic>
          <a:graphicData uri="http://schemas.openxmlformats.org/presentationml/2006/ole">
            <p:oleObj spid="_x0000_s8208" name="包装程序外壳对象" showAsIcon="1" r:id="rId6" imgW="914400" imgH="685800" progId="Package">
              <p:embed/>
            </p:oleObj>
          </a:graphicData>
        </a:graphic>
      </p:graphicFrame>
      <p:sp>
        <p:nvSpPr>
          <p:cNvPr id="77" name="AutoShape 85"/>
          <p:cNvSpPr>
            <a:spLocks noChangeArrowheads="1"/>
          </p:cNvSpPr>
          <p:nvPr/>
        </p:nvSpPr>
        <p:spPr bwMode="auto">
          <a:xfrm>
            <a:off x="5327650" y="5734050"/>
            <a:ext cx="2160588" cy="1008063"/>
          </a:xfrm>
          <a:prstGeom prst="cloudCallout">
            <a:avLst>
              <a:gd name="adj1" fmla="val -112968"/>
              <a:gd name="adj2" fmla="val -18347"/>
            </a:avLst>
          </a:prstGeom>
          <a:solidFill>
            <a:srgbClr val="FFFFE9"/>
          </a:solidFill>
          <a:ln w="9525">
            <a:solidFill>
              <a:schemeClr val="tx1"/>
            </a:solidFill>
            <a:round/>
            <a:headEnd/>
            <a:tailEnd/>
          </a:ln>
        </p:spPr>
        <p:txBody>
          <a:bodyPr lIns="0" rIns="0" anchor="ctr"/>
          <a:lstStyle/>
          <a:p>
            <a:pPr algn="ctr" defTabSz="981075">
              <a:buFont typeface="Wingdings" pitchFamily="2" charset="2"/>
              <a:buNone/>
            </a:pPr>
            <a:r>
              <a:rPr lang="zh-CN" altLang="en-US" sz="2000" b="1"/>
              <a:t>记住最后访问的结点</a:t>
            </a:r>
          </a:p>
        </p:txBody>
      </p:sp>
      <p:sp>
        <p:nvSpPr>
          <p:cNvPr id="8199" name="Text Box 84"/>
          <p:cNvSpPr txBox="1">
            <a:spLocks noChangeArrowheads="1"/>
          </p:cNvSpPr>
          <p:nvPr/>
        </p:nvSpPr>
        <p:spPr bwMode="auto">
          <a:xfrm>
            <a:off x="4427538" y="1003300"/>
            <a:ext cx="1728787" cy="566738"/>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dirty="0"/>
              <a:t>插入需要：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up)">
                                      <p:cBhvr>
                                        <p:cTn id="52" dur="500"/>
                                        <p:tgtEl>
                                          <p:spTgt spid="14"/>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up)">
                                      <p:cBhvr>
                                        <p:cTn id="74" dur="500"/>
                                        <p:tgtEl>
                                          <p:spTgt spid="23"/>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up)">
                                      <p:cBhvr>
                                        <p:cTn id="78" dur="500"/>
                                        <p:tgtEl>
                                          <p:spTgt spid="21"/>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up)">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up)">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par>
                          <p:cTn id="97" fill="hold">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wipe(up)">
                                      <p:cBhvr>
                                        <p:cTn id="100" dur="500"/>
                                        <p:tgtEl>
                                          <p:spTgt spid="29"/>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up)">
                                      <p:cBhvr>
                                        <p:cTn id="104" dur="500"/>
                                        <p:tgtEl>
                                          <p:spTgt spid="3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up)">
                                      <p:cBhvr>
                                        <p:cTn id="109" dur="500"/>
                                        <p:tgtEl>
                                          <p:spTgt spid="27"/>
                                        </p:tgtEl>
                                      </p:cBhvr>
                                    </p:animEffect>
                                  </p:childTnLst>
                                </p:cTn>
                              </p:par>
                            </p:childTnLst>
                          </p:cTn>
                        </p:par>
                        <p:par>
                          <p:cTn id="110" fill="hold">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wipe(up)">
                                      <p:cBhvr>
                                        <p:cTn id="118" dur="500"/>
                                        <p:tgtEl>
                                          <p:spTgt spid="30"/>
                                        </p:tgtEl>
                                      </p:cBhvr>
                                    </p:animEffect>
                                  </p:childTnLst>
                                </p:cTn>
                              </p:par>
                            </p:childTnLst>
                          </p:cTn>
                        </p:par>
                        <p:par>
                          <p:cTn id="119" fill="hold">
                            <p:stCondLst>
                              <p:cond delay="500"/>
                            </p:stCondLst>
                            <p:childTnLst>
                              <p:par>
                                <p:cTn id="120" presetID="22" presetClass="entr" presetSubtype="1"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ipe(up)">
                                      <p:cBhvr>
                                        <p:cTn id="122" dur="500"/>
                                        <p:tgtEl>
                                          <p:spTgt spid="3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wipe(up)">
                                      <p:cBhvr>
                                        <p:cTn id="127" dur="500"/>
                                        <p:tgtEl>
                                          <p:spTgt spid="35"/>
                                        </p:tgtEl>
                                      </p:cBhvr>
                                    </p:animEffect>
                                  </p:childTnLst>
                                </p:cTn>
                              </p:par>
                            </p:childTnLst>
                          </p:cTn>
                        </p:par>
                        <p:par>
                          <p:cTn id="128" fill="hold">
                            <p:stCondLst>
                              <p:cond delay="500"/>
                            </p:stCondLst>
                            <p:childTnLst>
                              <p:par>
                                <p:cTn id="129" presetID="22" presetClass="entr" presetSubtype="1" fill="hold" grpId="0" nodeType="after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wipe(up)">
                                      <p:cBhvr>
                                        <p:cTn id="131" dur="500"/>
                                        <p:tgtEl>
                                          <p:spTgt spid="33"/>
                                        </p:tgtEl>
                                      </p:cBhvr>
                                    </p:animEffect>
                                  </p:childTnLst>
                                </p:cTn>
                              </p:par>
                            </p:childTnLst>
                          </p:cTn>
                        </p:par>
                        <p:par>
                          <p:cTn id="132" fill="hold">
                            <p:stCondLst>
                              <p:cond delay="1000"/>
                            </p:stCondLst>
                            <p:childTnLst>
                              <p:par>
                                <p:cTn id="133" presetID="22" presetClass="entr" presetSubtype="1"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wipe(up)">
                                      <p:cBhvr>
                                        <p:cTn id="135" dur="500"/>
                                        <p:tgtEl>
                                          <p:spTgt spid="3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wipe(up)">
                                      <p:cBhvr>
                                        <p:cTn id="140" dur="500"/>
                                        <p:tgtEl>
                                          <p:spTgt spid="38"/>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36"/>
                                        </p:tgtEl>
                                        <p:attrNameLst>
                                          <p:attrName>style.visibility</p:attrName>
                                        </p:attrNameLst>
                                      </p:cBhvr>
                                      <p:to>
                                        <p:strVal val="visible"/>
                                      </p:to>
                                    </p:set>
                                    <p:animEffect transition="in" filter="wipe(up)">
                                      <p:cBhvr>
                                        <p:cTn id="144" dur="500"/>
                                        <p:tgtEl>
                                          <p:spTgt spid="36"/>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wipe(up)">
                                      <p:cBhvr>
                                        <p:cTn id="148" dur="500"/>
                                        <p:tgtEl>
                                          <p:spTgt spid="3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51"/>
                                        </p:tgtEl>
                                        <p:attrNameLst>
                                          <p:attrName>style.visibility</p:attrName>
                                        </p:attrNameLst>
                                      </p:cBhvr>
                                      <p:to>
                                        <p:strVal val="visible"/>
                                      </p:to>
                                    </p:set>
                                    <p:animEffect transition="in" filter="wipe(up)">
                                      <p:cBhvr>
                                        <p:cTn id="153" dur="500"/>
                                        <p:tgtEl>
                                          <p:spTgt spid="51"/>
                                        </p:tgtEl>
                                      </p:cBhvr>
                                    </p:animEffect>
                                  </p:childTnLst>
                                </p:cTn>
                              </p:par>
                            </p:childTnLst>
                          </p:cTn>
                        </p:par>
                        <p:par>
                          <p:cTn id="154" fill="hold">
                            <p:stCondLst>
                              <p:cond delay="500"/>
                            </p:stCondLst>
                            <p:childTnLst>
                              <p:par>
                                <p:cTn id="155" presetID="22" presetClass="entr" presetSubtype="1" fill="hold" grpId="0" nodeType="afterEffect">
                                  <p:stCondLst>
                                    <p:cond delay="0"/>
                                  </p:stCondLst>
                                  <p:childTnLst>
                                    <p:set>
                                      <p:cBhvr>
                                        <p:cTn id="156" dur="1" fill="hold">
                                          <p:stCondLst>
                                            <p:cond delay="0"/>
                                          </p:stCondLst>
                                        </p:cTn>
                                        <p:tgtEl>
                                          <p:spTgt spid="45"/>
                                        </p:tgtEl>
                                        <p:attrNameLst>
                                          <p:attrName>style.visibility</p:attrName>
                                        </p:attrNameLst>
                                      </p:cBhvr>
                                      <p:to>
                                        <p:strVal val="visible"/>
                                      </p:to>
                                    </p:set>
                                    <p:animEffect transition="in" filter="wipe(up)">
                                      <p:cBhvr>
                                        <p:cTn id="157" dur="500"/>
                                        <p:tgtEl>
                                          <p:spTgt spid="45"/>
                                        </p:tgtEl>
                                      </p:cBhvr>
                                    </p:animEffect>
                                  </p:childTnLst>
                                </p:cTn>
                              </p:par>
                            </p:childTnLst>
                          </p:cTn>
                        </p:par>
                        <p:par>
                          <p:cTn id="158" fill="hold">
                            <p:stCondLst>
                              <p:cond delay="1000"/>
                            </p:stCondLst>
                            <p:childTnLst>
                              <p:par>
                                <p:cTn id="159" presetID="22" presetClass="entr" presetSubtype="1" fill="hold" grpId="0" nodeType="afterEffect">
                                  <p:stCondLst>
                                    <p:cond delay="0"/>
                                  </p:stCondLst>
                                  <p:childTnLst>
                                    <p:set>
                                      <p:cBhvr>
                                        <p:cTn id="160" dur="1" fill="hold">
                                          <p:stCondLst>
                                            <p:cond delay="0"/>
                                          </p:stCondLst>
                                        </p:cTn>
                                        <p:tgtEl>
                                          <p:spTgt spid="46"/>
                                        </p:tgtEl>
                                        <p:attrNameLst>
                                          <p:attrName>style.visibility</p:attrName>
                                        </p:attrNameLst>
                                      </p:cBhvr>
                                      <p:to>
                                        <p:strVal val="visible"/>
                                      </p:to>
                                    </p:set>
                                    <p:animEffect transition="in" filter="wipe(up)">
                                      <p:cBhvr>
                                        <p:cTn id="161" dur="500"/>
                                        <p:tgtEl>
                                          <p:spTgt spid="4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52"/>
                                        </p:tgtEl>
                                        <p:attrNameLst>
                                          <p:attrName>style.visibility</p:attrName>
                                        </p:attrNameLst>
                                      </p:cBhvr>
                                      <p:to>
                                        <p:strVal val="visible"/>
                                      </p:to>
                                    </p:set>
                                    <p:animEffect transition="in" filter="wipe(up)">
                                      <p:cBhvr>
                                        <p:cTn id="166" dur="500"/>
                                        <p:tgtEl>
                                          <p:spTgt spid="52"/>
                                        </p:tgtEl>
                                      </p:cBhvr>
                                    </p:animEffect>
                                  </p:childTnLst>
                                </p:cTn>
                              </p:par>
                            </p:childTnLst>
                          </p:cTn>
                        </p:par>
                        <p:par>
                          <p:cTn id="167" fill="hold">
                            <p:stCondLst>
                              <p:cond delay="500"/>
                            </p:stCondLst>
                            <p:childTnLst>
                              <p:par>
                                <p:cTn id="168" presetID="22" presetClass="entr" presetSubtype="1" fill="hold" grpId="0" nodeType="after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wipe(up)">
                                      <p:cBhvr>
                                        <p:cTn id="170" dur="500"/>
                                        <p:tgtEl>
                                          <p:spTgt spid="39"/>
                                        </p:tgtEl>
                                      </p:cBhvr>
                                    </p:animEffect>
                                  </p:childTnLst>
                                </p:cTn>
                              </p:par>
                            </p:childTnLst>
                          </p:cTn>
                        </p:par>
                        <p:par>
                          <p:cTn id="171" fill="hold">
                            <p:stCondLst>
                              <p:cond delay="1000"/>
                            </p:stCondLst>
                            <p:childTnLst>
                              <p:par>
                                <p:cTn id="172" presetID="22" presetClass="entr" presetSubtype="1" fill="hold" grpId="0" nodeType="afterEffect">
                                  <p:stCondLst>
                                    <p:cond delay="0"/>
                                  </p:stCondLst>
                                  <p:childTnLst>
                                    <p:set>
                                      <p:cBhvr>
                                        <p:cTn id="173" dur="1" fill="hold">
                                          <p:stCondLst>
                                            <p:cond delay="0"/>
                                          </p:stCondLst>
                                        </p:cTn>
                                        <p:tgtEl>
                                          <p:spTgt spid="40"/>
                                        </p:tgtEl>
                                        <p:attrNameLst>
                                          <p:attrName>style.visibility</p:attrName>
                                        </p:attrNameLst>
                                      </p:cBhvr>
                                      <p:to>
                                        <p:strVal val="visible"/>
                                      </p:to>
                                    </p:set>
                                    <p:animEffect transition="in" filter="wipe(up)">
                                      <p:cBhvr>
                                        <p:cTn id="174" dur="500"/>
                                        <p:tgtEl>
                                          <p:spTgt spid="4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wipe(up)">
                                      <p:cBhvr>
                                        <p:cTn id="179" dur="500"/>
                                        <p:tgtEl>
                                          <p:spTgt spid="53"/>
                                        </p:tgtEl>
                                      </p:cBhvr>
                                    </p:animEffect>
                                  </p:childTnLst>
                                </p:cTn>
                              </p:par>
                            </p:childTnLst>
                          </p:cTn>
                        </p:par>
                        <p:par>
                          <p:cTn id="180" fill="hold">
                            <p:stCondLst>
                              <p:cond delay="500"/>
                            </p:stCondLst>
                            <p:childTnLst>
                              <p:par>
                                <p:cTn id="181" presetID="22" presetClass="entr" presetSubtype="1" fill="hold" grpId="0" nodeType="afterEffect">
                                  <p:stCondLst>
                                    <p:cond delay="0"/>
                                  </p:stCondLst>
                                  <p:childTnLst>
                                    <p:set>
                                      <p:cBhvr>
                                        <p:cTn id="182" dur="1" fill="hold">
                                          <p:stCondLst>
                                            <p:cond delay="0"/>
                                          </p:stCondLst>
                                        </p:cTn>
                                        <p:tgtEl>
                                          <p:spTgt spid="47"/>
                                        </p:tgtEl>
                                        <p:attrNameLst>
                                          <p:attrName>style.visibility</p:attrName>
                                        </p:attrNameLst>
                                      </p:cBhvr>
                                      <p:to>
                                        <p:strVal val="visible"/>
                                      </p:to>
                                    </p:set>
                                    <p:animEffect transition="in" filter="wipe(up)">
                                      <p:cBhvr>
                                        <p:cTn id="183" dur="500"/>
                                        <p:tgtEl>
                                          <p:spTgt spid="47"/>
                                        </p:tgtEl>
                                      </p:cBhvr>
                                    </p:animEffect>
                                  </p:childTnLst>
                                </p:cTn>
                              </p:par>
                            </p:childTnLst>
                          </p:cTn>
                        </p:par>
                        <p:par>
                          <p:cTn id="184" fill="hold">
                            <p:stCondLst>
                              <p:cond delay="1000"/>
                            </p:stCondLst>
                            <p:childTnLst>
                              <p:par>
                                <p:cTn id="185" presetID="22" presetClass="entr" presetSubtype="1" fill="hold" grpId="0" nodeType="after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wipe(up)">
                                      <p:cBhvr>
                                        <p:cTn id="187" dur="500"/>
                                        <p:tgtEl>
                                          <p:spTgt spid="4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54"/>
                                        </p:tgtEl>
                                        <p:attrNameLst>
                                          <p:attrName>style.visibility</p:attrName>
                                        </p:attrNameLst>
                                      </p:cBhvr>
                                      <p:to>
                                        <p:strVal val="visible"/>
                                      </p:to>
                                    </p:set>
                                    <p:animEffect transition="in" filter="wipe(up)">
                                      <p:cBhvr>
                                        <p:cTn id="192" dur="500"/>
                                        <p:tgtEl>
                                          <p:spTgt spid="54"/>
                                        </p:tgtEl>
                                      </p:cBhvr>
                                    </p:animEffect>
                                  </p:childTnLst>
                                </p:cTn>
                              </p:par>
                            </p:childTnLst>
                          </p:cTn>
                        </p:par>
                        <p:par>
                          <p:cTn id="193" fill="hold">
                            <p:stCondLst>
                              <p:cond delay="500"/>
                            </p:stCondLst>
                            <p:childTnLst>
                              <p:par>
                                <p:cTn id="194" presetID="22" presetClass="entr" presetSubtype="1"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wipe(up)">
                                      <p:cBhvr>
                                        <p:cTn id="196" dur="500"/>
                                        <p:tgtEl>
                                          <p:spTgt spid="41"/>
                                        </p:tgtEl>
                                      </p:cBhvr>
                                    </p:animEffect>
                                  </p:childTnLst>
                                </p:cTn>
                              </p:par>
                            </p:childTnLst>
                          </p:cTn>
                        </p:par>
                        <p:par>
                          <p:cTn id="197" fill="hold">
                            <p:stCondLst>
                              <p:cond delay="1000"/>
                            </p:stCondLst>
                            <p:childTnLst>
                              <p:par>
                                <p:cTn id="198" presetID="22" presetClass="entr" presetSubtype="1" fill="hold" grpId="0" nodeType="afterEffect">
                                  <p:stCondLst>
                                    <p:cond delay="0"/>
                                  </p:stCondLst>
                                  <p:childTnLst>
                                    <p:set>
                                      <p:cBhvr>
                                        <p:cTn id="199" dur="1" fill="hold">
                                          <p:stCondLst>
                                            <p:cond delay="0"/>
                                          </p:stCondLst>
                                        </p:cTn>
                                        <p:tgtEl>
                                          <p:spTgt spid="42"/>
                                        </p:tgtEl>
                                        <p:attrNameLst>
                                          <p:attrName>style.visibility</p:attrName>
                                        </p:attrNameLst>
                                      </p:cBhvr>
                                      <p:to>
                                        <p:strVal val="visible"/>
                                      </p:to>
                                    </p:set>
                                    <p:animEffect transition="in" filter="wipe(up)">
                                      <p:cBhvr>
                                        <p:cTn id="200" dur="500"/>
                                        <p:tgtEl>
                                          <p:spTgt spid="4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wipe(up)">
                                      <p:cBhvr>
                                        <p:cTn id="205" dur="500"/>
                                        <p:tgtEl>
                                          <p:spTgt spid="55"/>
                                        </p:tgtEl>
                                      </p:cBhvr>
                                    </p:animEffect>
                                  </p:childTnLst>
                                </p:cTn>
                              </p:par>
                            </p:childTnLst>
                          </p:cTn>
                        </p:par>
                        <p:par>
                          <p:cTn id="206" fill="hold">
                            <p:stCondLst>
                              <p:cond delay="500"/>
                            </p:stCondLst>
                            <p:childTnLst>
                              <p:par>
                                <p:cTn id="207" presetID="22" presetClass="entr" presetSubtype="1" fill="hold" grpId="0" nodeType="afterEffect">
                                  <p:stCondLst>
                                    <p:cond delay="0"/>
                                  </p:stCondLst>
                                  <p:childTnLst>
                                    <p:set>
                                      <p:cBhvr>
                                        <p:cTn id="208" dur="1" fill="hold">
                                          <p:stCondLst>
                                            <p:cond delay="0"/>
                                          </p:stCondLst>
                                        </p:cTn>
                                        <p:tgtEl>
                                          <p:spTgt spid="49"/>
                                        </p:tgtEl>
                                        <p:attrNameLst>
                                          <p:attrName>style.visibility</p:attrName>
                                        </p:attrNameLst>
                                      </p:cBhvr>
                                      <p:to>
                                        <p:strVal val="visible"/>
                                      </p:to>
                                    </p:set>
                                    <p:animEffect transition="in" filter="wipe(up)">
                                      <p:cBhvr>
                                        <p:cTn id="209" dur="500"/>
                                        <p:tgtEl>
                                          <p:spTgt spid="49"/>
                                        </p:tgtEl>
                                      </p:cBhvr>
                                    </p:animEffect>
                                  </p:childTnLst>
                                </p:cTn>
                              </p:par>
                            </p:childTnLst>
                          </p:cTn>
                        </p:par>
                        <p:par>
                          <p:cTn id="210" fill="hold">
                            <p:stCondLst>
                              <p:cond delay="1000"/>
                            </p:stCondLst>
                            <p:childTnLst>
                              <p:par>
                                <p:cTn id="211" presetID="22" presetClass="entr" presetSubtype="1" fill="hold" grpId="0" nodeType="afterEffect">
                                  <p:stCondLst>
                                    <p:cond delay="0"/>
                                  </p:stCondLst>
                                  <p:childTnLst>
                                    <p:set>
                                      <p:cBhvr>
                                        <p:cTn id="212" dur="1" fill="hold">
                                          <p:stCondLst>
                                            <p:cond delay="0"/>
                                          </p:stCondLst>
                                        </p:cTn>
                                        <p:tgtEl>
                                          <p:spTgt spid="50"/>
                                        </p:tgtEl>
                                        <p:attrNameLst>
                                          <p:attrName>style.visibility</p:attrName>
                                        </p:attrNameLst>
                                      </p:cBhvr>
                                      <p:to>
                                        <p:strVal val="visible"/>
                                      </p:to>
                                    </p:set>
                                    <p:animEffect transition="in" filter="wipe(up)">
                                      <p:cBhvr>
                                        <p:cTn id="213" dur="500"/>
                                        <p:tgtEl>
                                          <p:spTgt spid="50"/>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grpId="0" nodeType="clickEffect">
                                  <p:stCondLst>
                                    <p:cond delay="0"/>
                                  </p:stCondLst>
                                  <p:childTnLst>
                                    <p:set>
                                      <p:cBhvr>
                                        <p:cTn id="217" dur="1" fill="hold">
                                          <p:stCondLst>
                                            <p:cond delay="0"/>
                                          </p:stCondLst>
                                        </p:cTn>
                                        <p:tgtEl>
                                          <p:spTgt spid="56"/>
                                        </p:tgtEl>
                                        <p:attrNameLst>
                                          <p:attrName>style.visibility</p:attrName>
                                        </p:attrNameLst>
                                      </p:cBhvr>
                                      <p:to>
                                        <p:strVal val="visible"/>
                                      </p:to>
                                    </p:set>
                                    <p:animEffect transition="in" filter="wipe(up)">
                                      <p:cBhvr>
                                        <p:cTn id="218" dur="500"/>
                                        <p:tgtEl>
                                          <p:spTgt spid="56"/>
                                        </p:tgtEl>
                                      </p:cBhvr>
                                    </p:animEffect>
                                  </p:childTnLst>
                                </p:cTn>
                              </p:par>
                            </p:childTnLst>
                          </p:cTn>
                        </p:par>
                        <p:par>
                          <p:cTn id="219" fill="hold">
                            <p:stCondLst>
                              <p:cond delay="500"/>
                            </p:stCondLst>
                            <p:childTnLst>
                              <p:par>
                                <p:cTn id="220" presetID="22" presetClass="entr" presetSubtype="1" fill="hold" grpId="0" nodeType="afterEffect">
                                  <p:stCondLst>
                                    <p:cond delay="0"/>
                                  </p:stCondLst>
                                  <p:childTnLst>
                                    <p:set>
                                      <p:cBhvr>
                                        <p:cTn id="221" dur="1" fill="hold">
                                          <p:stCondLst>
                                            <p:cond delay="0"/>
                                          </p:stCondLst>
                                        </p:cTn>
                                        <p:tgtEl>
                                          <p:spTgt spid="43"/>
                                        </p:tgtEl>
                                        <p:attrNameLst>
                                          <p:attrName>style.visibility</p:attrName>
                                        </p:attrNameLst>
                                      </p:cBhvr>
                                      <p:to>
                                        <p:strVal val="visible"/>
                                      </p:to>
                                    </p:set>
                                    <p:animEffect transition="in" filter="wipe(up)">
                                      <p:cBhvr>
                                        <p:cTn id="222" dur="500"/>
                                        <p:tgtEl>
                                          <p:spTgt spid="43"/>
                                        </p:tgtEl>
                                      </p:cBhvr>
                                    </p:animEffect>
                                  </p:childTnLst>
                                </p:cTn>
                              </p:par>
                            </p:childTnLst>
                          </p:cTn>
                        </p:par>
                        <p:par>
                          <p:cTn id="223" fill="hold">
                            <p:stCondLst>
                              <p:cond delay="1000"/>
                            </p:stCondLst>
                            <p:childTnLst>
                              <p:par>
                                <p:cTn id="224" presetID="22" presetClass="entr" presetSubtype="1" fill="hold" grpId="0" nodeType="afterEffect">
                                  <p:stCondLst>
                                    <p:cond delay="0"/>
                                  </p:stCondLst>
                                  <p:childTnLst>
                                    <p:set>
                                      <p:cBhvr>
                                        <p:cTn id="225" dur="1" fill="hold">
                                          <p:stCondLst>
                                            <p:cond delay="0"/>
                                          </p:stCondLst>
                                        </p:cTn>
                                        <p:tgtEl>
                                          <p:spTgt spid="44"/>
                                        </p:tgtEl>
                                        <p:attrNameLst>
                                          <p:attrName>style.visibility</p:attrName>
                                        </p:attrNameLst>
                                      </p:cBhvr>
                                      <p:to>
                                        <p:strVal val="visible"/>
                                      </p:to>
                                    </p:set>
                                    <p:animEffect transition="in" filter="wipe(up)">
                                      <p:cBhvr>
                                        <p:cTn id="226" dur="500"/>
                                        <p:tgtEl>
                                          <p:spTgt spid="44"/>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57"/>
                                        </p:tgtEl>
                                        <p:attrNameLst>
                                          <p:attrName>style.visibility</p:attrName>
                                        </p:attrNameLst>
                                      </p:cBhvr>
                                      <p:to>
                                        <p:strVal val="visible"/>
                                      </p:to>
                                    </p:set>
                                    <p:animEffect transition="in" filter="wipe(up)">
                                      <p:cBhvr>
                                        <p:cTn id="231" dur="500"/>
                                        <p:tgtEl>
                                          <p:spTgt spid="57"/>
                                        </p:tgtEl>
                                      </p:cBhvr>
                                    </p:animEffect>
                                  </p:childTnLst>
                                </p:cTn>
                              </p:par>
                            </p:childTnLst>
                          </p:cTn>
                        </p:par>
                        <p:par>
                          <p:cTn id="232" fill="hold">
                            <p:stCondLst>
                              <p:cond delay="500"/>
                            </p:stCondLst>
                            <p:childTnLst>
                              <p:par>
                                <p:cTn id="233" presetID="22" presetClass="entr" presetSubtype="1" fill="hold" grpId="0" nodeType="afterEffect">
                                  <p:stCondLst>
                                    <p:cond delay="0"/>
                                  </p:stCondLst>
                                  <p:childTnLst>
                                    <p:set>
                                      <p:cBhvr>
                                        <p:cTn id="234" dur="1" fill="hold">
                                          <p:stCondLst>
                                            <p:cond delay="0"/>
                                          </p:stCondLst>
                                        </p:cTn>
                                        <p:tgtEl>
                                          <p:spTgt spid="58"/>
                                        </p:tgtEl>
                                        <p:attrNameLst>
                                          <p:attrName>style.visibility</p:attrName>
                                        </p:attrNameLst>
                                      </p:cBhvr>
                                      <p:to>
                                        <p:strVal val="visible"/>
                                      </p:to>
                                    </p:set>
                                    <p:animEffect transition="in" filter="wipe(up)">
                                      <p:cBhvr>
                                        <p:cTn id="235" dur="500"/>
                                        <p:tgtEl>
                                          <p:spTgt spid="58"/>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77"/>
                                        </p:tgtEl>
                                        <p:attrNameLst>
                                          <p:attrName>style.visibility</p:attrName>
                                        </p:attrNameLst>
                                      </p:cBhvr>
                                      <p:to>
                                        <p:strVal val="visible"/>
                                      </p:to>
                                    </p:set>
                                    <p:animEffect transition="in" filter="wipe(down)">
                                      <p:cBhvr>
                                        <p:cTn id="2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9" grpId="0" animBg="1"/>
      <p:bldP spid="10" grpId="0" autoUpdateAnimBg="0"/>
      <p:bldP spid="11" grpId="0" autoUpdateAnimBg="0"/>
      <p:bldP spid="12" grpId="0" animBg="1"/>
      <p:bldP spid="13" grpId="0" autoUpdateAnimBg="0"/>
      <p:bldP spid="14" grpId="0" animBg="1"/>
      <p:bldP spid="15" grpId="0" autoUpdateAnimBg="0"/>
      <p:bldP spid="16" grpId="0" animBg="1"/>
      <p:bldP spid="17" grpId="0" animBg="1"/>
      <p:bldP spid="18" grpId="0" animBg="1"/>
      <p:bldP spid="19" grpId="0" autoUpdateAnimBg="0"/>
      <p:bldP spid="20" grpId="0" animBg="1"/>
      <p:bldP spid="21" grpId="0" animBg="1"/>
      <p:bldP spid="22" grpId="0" autoUpdateAnimBg="0"/>
      <p:bldP spid="23" grpId="0" animBg="1" autoUpdateAnimBg="0"/>
      <p:bldP spid="24" grpId="0" animBg="1" autoUpdateAnimBg="0"/>
      <p:bldP spid="25" grpId="0" animBg="1"/>
      <p:bldP spid="26" grpId="0" autoUpdateAnimBg="0"/>
      <p:bldP spid="27" grpId="0" animBg="1"/>
      <p:bldP spid="28" grpId="0" autoUpdateAnimBg="0"/>
      <p:bldP spid="29" grpId="0" animBg="1"/>
      <p:bldP spid="30" grpId="0" animBg="1"/>
      <p:bldP spid="31" grpId="0" autoUpdateAnimBg="0"/>
      <p:bldP spid="32" grpId="0" animBg="1"/>
      <p:bldP spid="33" grpId="0" animBg="1"/>
      <p:bldP spid="34" grpId="0" autoUpdateAnimBg="0"/>
      <p:bldP spid="35" grpId="0" animBg="1"/>
      <p:bldP spid="36" grpId="0" animBg="1"/>
      <p:bldP spid="37" grpId="0" autoUpdateAnimBg="0"/>
      <p:bldP spid="38" grpId="0" animBg="1"/>
      <p:bldP spid="39" grpId="0" animBg="1"/>
      <p:bldP spid="40" grpId="0" autoUpdateAnimBg="0"/>
      <p:bldP spid="41" grpId="0" animBg="1"/>
      <p:bldP spid="42" grpId="0" autoUpdateAnimBg="0"/>
      <p:bldP spid="43" grpId="0" animBg="1"/>
      <p:bldP spid="44" grpId="0" autoUpdateAnimBg="0"/>
      <p:bldP spid="45" grpId="0" animBg="1"/>
      <p:bldP spid="46" grpId="0" autoUpdateAnimBg="0"/>
      <p:bldP spid="47" grpId="0" animBg="1"/>
      <p:bldP spid="48" grpId="0" autoUpdateAnimBg="0"/>
      <p:bldP spid="49" grpId="0" animBg="1"/>
      <p:bldP spid="50" grpId="0" autoUpdateAnimBg="0"/>
      <p:bldP spid="51" grpId="0" animBg="1"/>
      <p:bldP spid="52" grpId="0" animBg="1"/>
      <p:bldP spid="53" grpId="0" animBg="1"/>
      <p:bldP spid="54" grpId="0" animBg="1"/>
      <p:bldP spid="55" grpId="0" animBg="1"/>
      <p:bldP spid="56" grpId="0" animBg="1"/>
      <p:bldP spid="57" grpId="0" animBg="1"/>
      <p:bldP spid="58" grpId="0" autoUpdateAnimBg="0"/>
      <p:bldP spid="7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73"/>
          <p:cNvSpPr>
            <a:spLocks noChangeArrowheads="1"/>
          </p:cNvSpPr>
          <p:nvPr/>
        </p:nvSpPr>
        <p:spPr bwMode="auto">
          <a:xfrm>
            <a:off x="441325" y="968375"/>
            <a:ext cx="8501063" cy="611188"/>
          </a:xfrm>
          <a:prstGeom prst="rect">
            <a:avLst/>
          </a:prstGeom>
          <a:noFill/>
          <a:ln w="9525">
            <a:noFill/>
            <a:miter lim="800000"/>
            <a:headEnd/>
            <a:tailEnd/>
          </a:ln>
        </p:spPr>
        <p:txBody>
          <a:bodyPr/>
          <a:lstStyle/>
          <a:p>
            <a:pPr marL="342900" indent="-342900">
              <a:spcBef>
                <a:spcPct val="20000"/>
              </a:spcBef>
              <a:buClr>
                <a:schemeClr val="tx1"/>
              </a:buClr>
            </a:pPr>
            <a:r>
              <a:rPr lang="zh-CN" altLang="en-US" b="1"/>
              <a:t>二叉排序树的插入</a:t>
            </a:r>
          </a:p>
        </p:txBody>
      </p:sp>
      <p:sp>
        <p:nvSpPr>
          <p:cNvPr id="4" name="Rectangle 74"/>
          <p:cNvSpPr>
            <a:spLocks noChangeArrowheads="1"/>
          </p:cNvSpPr>
          <p:nvPr/>
        </p:nvSpPr>
        <p:spPr bwMode="auto">
          <a:xfrm>
            <a:off x="685800" y="1590675"/>
            <a:ext cx="8172450" cy="4772025"/>
          </a:xfrm>
          <a:prstGeom prst="rect">
            <a:avLst/>
          </a:prstGeom>
          <a:noFill/>
          <a:ln w="9525">
            <a:noFill/>
            <a:miter lim="800000"/>
            <a:headEnd/>
            <a:tailEnd/>
          </a:ln>
        </p:spPr>
        <p:txBody>
          <a:bodyPr/>
          <a:lstStyle/>
          <a:p>
            <a:pPr marL="533400" indent="-533400">
              <a:lnSpc>
                <a:spcPct val="100000"/>
              </a:lnSpc>
              <a:spcBef>
                <a:spcPct val="0"/>
              </a:spcBef>
              <a:buClr>
                <a:srgbClr val="990000"/>
              </a:buClr>
              <a:buFont typeface="Wingdings" pitchFamily="2" charset="2"/>
              <a:buChar char="v"/>
            </a:pPr>
            <a:r>
              <a:rPr lang="zh-CN" altLang="en-US" sz="2800" b="1"/>
              <a:t>思想：</a:t>
            </a:r>
            <a:r>
              <a:rPr lang="zh-CN" altLang="en-US" sz="2800" b="1">
                <a:solidFill>
                  <a:srgbClr val="990000"/>
                </a:solidFill>
              </a:rPr>
              <a:t>插入的结点</a:t>
            </a:r>
            <a:r>
              <a:rPr lang="zh-CN" altLang="en-US" sz="2800" b="1"/>
              <a:t>一定是一个新添加的</a:t>
            </a:r>
            <a:r>
              <a:rPr lang="zh-CN" altLang="en-US" sz="2800" b="1">
                <a:solidFill>
                  <a:srgbClr val="990000"/>
                </a:solidFill>
              </a:rPr>
              <a:t>叶子结点，</a:t>
            </a:r>
            <a:r>
              <a:rPr lang="zh-CN" altLang="en-US" sz="2800" b="1"/>
              <a:t>且是</a:t>
            </a:r>
            <a:r>
              <a:rPr lang="zh-CN" altLang="en-US" sz="2800" b="1">
                <a:solidFill>
                  <a:srgbClr val="990000"/>
                </a:solidFill>
              </a:rPr>
              <a:t>查找不成功时</a:t>
            </a:r>
            <a:r>
              <a:rPr lang="zh-CN" altLang="en-US" sz="2800" b="1"/>
              <a:t>查找路径上访问的</a:t>
            </a:r>
            <a:r>
              <a:rPr lang="zh-CN" altLang="en-US" sz="2800" b="1">
                <a:solidFill>
                  <a:srgbClr val="990000"/>
                </a:solidFill>
              </a:rPr>
              <a:t>最后一个结点的左或右孩子</a:t>
            </a:r>
          </a:p>
          <a:p>
            <a:pPr marL="533400" indent="-533400">
              <a:lnSpc>
                <a:spcPct val="100000"/>
              </a:lnSpc>
              <a:spcBef>
                <a:spcPct val="0"/>
              </a:spcBef>
              <a:buClr>
                <a:srgbClr val="990000"/>
              </a:buClr>
              <a:buFont typeface="Wingdings" pitchFamily="2" charset="2"/>
              <a:buChar char="v"/>
            </a:pPr>
            <a:r>
              <a:rPr lang="zh-CN" altLang="en-US" sz="2800" b="1"/>
              <a:t>调用查找过程</a:t>
            </a:r>
            <a:r>
              <a:rPr lang="en-US" altLang="zh-CN" sz="2800" b="1"/>
              <a:t>SearchBST (root</a:t>
            </a:r>
            <a:r>
              <a:rPr lang="zh-CN" altLang="en-US" sz="2800" b="1"/>
              <a:t>，</a:t>
            </a:r>
            <a:r>
              <a:rPr lang="en-US" altLang="zh-CN" sz="2800" b="1"/>
              <a:t>k</a:t>
            </a:r>
            <a:r>
              <a:rPr lang="zh-CN" altLang="en-US" sz="2800" b="1"/>
              <a:t>，</a:t>
            </a:r>
            <a:r>
              <a:rPr lang="en-US" altLang="zh-CN" sz="2800" b="1"/>
              <a:t>null</a:t>
            </a:r>
            <a:r>
              <a:rPr lang="zh-CN" altLang="en-US" sz="2800" b="1"/>
              <a:t>，</a:t>
            </a:r>
            <a:r>
              <a:rPr lang="en-US" altLang="zh-CN" sz="2800" b="1"/>
              <a:t>p)</a:t>
            </a:r>
            <a:r>
              <a:rPr lang="zh-CN" altLang="en-US" sz="2800" b="1"/>
              <a:t>；</a:t>
            </a:r>
          </a:p>
          <a:p>
            <a:pPr marL="533400" indent="-533400">
              <a:lnSpc>
                <a:spcPct val="100000"/>
              </a:lnSpc>
              <a:spcBef>
                <a:spcPct val="0"/>
              </a:spcBef>
              <a:buClr>
                <a:srgbClr val="990000"/>
              </a:buClr>
              <a:buFont typeface="Wingdings" pitchFamily="2" charset="2"/>
              <a:buChar char="v"/>
            </a:pPr>
            <a:r>
              <a:rPr lang="zh-CN" altLang="en-US" sz="2800" b="1"/>
              <a:t>若查找不成功，即函数返回</a:t>
            </a:r>
            <a:r>
              <a:rPr lang="en-US" altLang="zh-CN" sz="2800" b="1"/>
              <a:t>FALSE</a:t>
            </a:r>
            <a:r>
              <a:rPr lang="zh-CN" altLang="en-US" sz="2800" b="1"/>
              <a:t>，</a:t>
            </a:r>
            <a:r>
              <a:rPr lang="en-US" altLang="zh-CN" sz="2800" b="1"/>
              <a:t>p</a:t>
            </a:r>
            <a:r>
              <a:rPr lang="zh-CN" altLang="en-US" sz="2800" b="1"/>
              <a:t>指向最后访问的结点时做：</a:t>
            </a:r>
          </a:p>
          <a:p>
            <a:pPr marL="533400" indent="-533400">
              <a:lnSpc>
                <a:spcPct val="100000"/>
              </a:lnSpc>
              <a:spcBef>
                <a:spcPct val="0"/>
              </a:spcBef>
              <a:buClr>
                <a:srgbClr val="990000"/>
              </a:buClr>
              <a:buFont typeface="Wingdings" pitchFamily="2" charset="2"/>
              <a:buNone/>
            </a:pPr>
            <a:r>
              <a:rPr lang="zh-CN" altLang="en-US" sz="2800" b="1"/>
              <a:t>　　① 动态生成一具有关键字值为</a:t>
            </a:r>
            <a:r>
              <a:rPr lang="en-US" altLang="zh-CN" sz="2800" b="1"/>
              <a:t>K</a:t>
            </a:r>
            <a:r>
              <a:rPr lang="zh-CN" altLang="en-US" sz="2800" b="1"/>
              <a:t>的新结点</a:t>
            </a:r>
            <a:r>
              <a:rPr lang="en-US" altLang="zh-CN" sz="2800" b="1"/>
              <a:t>s</a:t>
            </a:r>
            <a:r>
              <a:rPr lang="zh-CN" altLang="en-US" sz="2800" b="1"/>
              <a:t>；</a:t>
            </a:r>
          </a:p>
          <a:p>
            <a:pPr marL="533400" indent="-533400">
              <a:lnSpc>
                <a:spcPct val="100000"/>
              </a:lnSpc>
              <a:spcBef>
                <a:spcPct val="0"/>
              </a:spcBef>
              <a:buClr>
                <a:srgbClr val="990000"/>
              </a:buClr>
              <a:buFont typeface="Wingdings" pitchFamily="2" charset="2"/>
              <a:buNone/>
            </a:pPr>
            <a:r>
              <a:rPr lang="zh-CN" altLang="en-US" sz="2800" b="1"/>
              <a:t>　　② 若</a:t>
            </a:r>
            <a:r>
              <a:rPr lang="en-US" altLang="zh-CN" sz="2800" b="1"/>
              <a:t>p</a:t>
            </a:r>
            <a:r>
              <a:rPr lang="zh-CN" altLang="en-US" sz="2800" b="1"/>
              <a:t>为</a:t>
            </a:r>
            <a:r>
              <a:rPr lang="en-US" altLang="zh-CN" sz="2800" b="1"/>
              <a:t>NULL</a:t>
            </a:r>
            <a:r>
              <a:rPr lang="zh-CN" altLang="en-US" sz="2800" b="1"/>
              <a:t>（空树），则</a:t>
            </a:r>
            <a:r>
              <a:rPr lang="en-US" altLang="zh-CN" sz="2800" b="1"/>
              <a:t>root=s</a:t>
            </a:r>
            <a:r>
              <a:rPr lang="zh-CN" altLang="en-US" sz="2800" b="1"/>
              <a:t>；</a:t>
            </a:r>
          </a:p>
          <a:p>
            <a:pPr marL="533400" indent="-533400">
              <a:lnSpc>
                <a:spcPct val="100000"/>
              </a:lnSpc>
              <a:spcBef>
                <a:spcPct val="0"/>
              </a:spcBef>
              <a:buClr>
                <a:srgbClr val="990000"/>
              </a:buClr>
              <a:buFont typeface="Wingdings" pitchFamily="2" charset="2"/>
              <a:buNone/>
            </a:pPr>
            <a:r>
              <a:rPr lang="zh-CN" altLang="en-US" sz="2800" b="1"/>
              <a:t>　　③ 若</a:t>
            </a:r>
            <a:r>
              <a:rPr lang="en-US" altLang="zh-CN" sz="2800" b="1"/>
              <a:t>K</a:t>
            </a:r>
            <a:r>
              <a:rPr lang="zh-CN" altLang="en-US" sz="2800" b="1"/>
              <a:t>＜</a:t>
            </a:r>
            <a:r>
              <a:rPr lang="en-US" altLang="zh-CN" sz="2800" b="1"/>
              <a:t>p-&gt;key</a:t>
            </a:r>
            <a:r>
              <a:rPr lang="zh-CN" altLang="en-US" sz="2800" b="1"/>
              <a:t>，则</a:t>
            </a:r>
            <a:r>
              <a:rPr lang="en-US" altLang="zh-CN" sz="2800" b="1"/>
              <a:t>p-&gt;lchild=s</a:t>
            </a:r>
            <a:r>
              <a:rPr lang="zh-CN" altLang="en-US" sz="2800" b="1"/>
              <a:t>；</a:t>
            </a:r>
          </a:p>
          <a:p>
            <a:pPr marL="533400" indent="-533400">
              <a:lnSpc>
                <a:spcPct val="100000"/>
              </a:lnSpc>
              <a:spcBef>
                <a:spcPct val="0"/>
              </a:spcBef>
              <a:buClr>
                <a:srgbClr val="990000"/>
              </a:buClr>
              <a:buFont typeface="Wingdings" pitchFamily="2" charset="2"/>
              <a:buNone/>
            </a:pPr>
            <a:r>
              <a:rPr lang="zh-CN" altLang="en-US" sz="2800" b="1"/>
              <a:t>　　④ 若</a:t>
            </a:r>
            <a:r>
              <a:rPr lang="en-US" altLang="zh-CN" sz="2800" b="1"/>
              <a:t>K</a:t>
            </a:r>
            <a:r>
              <a:rPr lang="zh-CN" altLang="en-US" sz="2800" b="1"/>
              <a:t>＞</a:t>
            </a:r>
            <a:r>
              <a:rPr lang="en-US" altLang="zh-CN" sz="2800" b="1"/>
              <a:t>p-&gt;key</a:t>
            </a:r>
            <a:r>
              <a:rPr lang="zh-CN" altLang="en-US" sz="2800" b="1"/>
              <a:t>，则</a:t>
            </a:r>
            <a:r>
              <a:rPr lang="en-US" altLang="zh-CN" sz="2800" b="1"/>
              <a:t>p-&gt;rchild=s</a:t>
            </a:r>
            <a:r>
              <a:rPr lang="zh-CN" altLang="en-US" sz="2800" b="1"/>
              <a:t>；</a:t>
            </a:r>
          </a:p>
          <a:p>
            <a:pPr marL="533400" indent="-533400">
              <a:lnSpc>
                <a:spcPct val="100000"/>
              </a:lnSpc>
              <a:spcBef>
                <a:spcPct val="0"/>
              </a:spcBef>
              <a:buClr>
                <a:srgbClr val="990000"/>
              </a:buClr>
              <a:buFont typeface="Wingdings" pitchFamily="2" charset="2"/>
              <a:buChar char="v"/>
            </a:pPr>
            <a:r>
              <a:rPr lang="zh-CN" altLang="en-US" sz="2800" b="1"/>
              <a:t>算法结束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strips(downRight)">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strips(downRight)">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strips(downRight)">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strips(downRight)">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strips(downRight)">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strips(downRight)">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strips(downRight)">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strips(downRight)">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动态查找表                                                 二叉排序树</a:t>
            </a:r>
          </a:p>
        </p:txBody>
      </p:sp>
      <p:sp>
        <p:nvSpPr>
          <p:cNvPr id="9220" name="Text Box 7"/>
          <p:cNvSpPr txBox="1">
            <a:spLocks noChangeArrowheads="1"/>
          </p:cNvSpPr>
          <p:nvPr/>
        </p:nvSpPr>
        <p:spPr bwMode="auto">
          <a:xfrm>
            <a:off x="514350" y="3657600"/>
            <a:ext cx="2133600" cy="6413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b="1">
                <a:latin typeface="Tahoma" pitchFamily="34" charset="0"/>
              </a:rPr>
              <a:t>插入算法</a:t>
            </a:r>
          </a:p>
        </p:txBody>
      </p:sp>
      <p:graphicFrame>
        <p:nvGraphicFramePr>
          <p:cNvPr id="9218" name="Object 8">
            <a:hlinkClick r:id="" action="ppaction://ole?verb=0"/>
          </p:cNvPr>
          <p:cNvGraphicFramePr>
            <a:graphicFrameLocks noChangeAspect="1"/>
          </p:cNvGraphicFramePr>
          <p:nvPr/>
        </p:nvGraphicFramePr>
        <p:xfrm>
          <a:off x="2133600" y="3657600"/>
          <a:ext cx="1676400" cy="1257300"/>
        </p:xfrm>
        <a:graphic>
          <a:graphicData uri="http://schemas.openxmlformats.org/presentationml/2006/ole">
            <p:oleObj spid="_x0000_s9222" name="包装程序外壳对象" showAsIcon="1" r:id="rId4" imgW="914400" imgH="685800" progId="Package">
              <p:embed/>
            </p:oleObj>
          </a:graphicData>
        </a:graphic>
      </p:graphicFrame>
      <p:sp>
        <p:nvSpPr>
          <p:cNvPr id="9221" name="Text Box 9"/>
          <p:cNvSpPr txBox="1">
            <a:spLocks noChangeArrowheads="1"/>
          </p:cNvSpPr>
          <p:nvPr/>
        </p:nvSpPr>
        <p:spPr bwMode="auto">
          <a:xfrm>
            <a:off x="457200" y="1524000"/>
            <a:ext cx="8305800" cy="1176338"/>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b="1">
                <a:solidFill>
                  <a:srgbClr val="000000"/>
                </a:solidFill>
                <a:latin typeface="Tahoma" pitchFamily="34" charset="0"/>
              </a:rPr>
              <a:t>生成二叉排序树的过程就是一个查找、插入的过程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3"/>
          <p:cNvSpPr>
            <a:spLocks noChangeArrowheads="1"/>
          </p:cNvSpPr>
          <p:nvPr/>
        </p:nvSpPr>
        <p:spPr bwMode="auto">
          <a:xfrm>
            <a:off x="317500" y="920750"/>
            <a:ext cx="8501063" cy="611188"/>
          </a:xfrm>
          <a:prstGeom prst="rect">
            <a:avLst/>
          </a:prstGeom>
          <a:noFill/>
          <a:ln w="9525">
            <a:noFill/>
            <a:miter lim="800000"/>
            <a:headEnd/>
            <a:tailEnd/>
          </a:ln>
        </p:spPr>
        <p:txBody>
          <a:bodyPr/>
          <a:lstStyle/>
          <a:p>
            <a:pPr marL="342900" indent="-342900">
              <a:spcBef>
                <a:spcPct val="20000"/>
              </a:spcBef>
              <a:buClr>
                <a:schemeClr val="tx1"/>
              </a:buClr>
            </a:pPr>
            <a:r>
              <a:rPr lang="zh-CN" altLang="en-US" sz="3600" b="1"/>
              <a:t>二叉排序树的删除</a:t>
            </a:r>
          </a:p>
        </p:txBody>
      </p:sp>
      <p:sp>
        <p:nvSpPr>
          <p:cNvPr id="4" name="Rectangle 4"/>
          <p:cNvSpPr>
            <a:spLocks noChangeArrowheads="1"/>
          </p:cNvSpPr>
          <p:nvPr/>
        </p:nvSpPr>
        <p:spPr bwMode="auto">
          <a:xfrm>
            <a:off x="568325" y="1676400"/>
            <a:ext cx="8686800" cy="4648200"/>
          </a:xfrm>
          <a:prstGeom prst="rect">
            <a:avLst/>
          </a:prstGeom>
          <a:noFill/>
          <a:ln w="9525">
            <a:noFill/>
            <a:miter lim="800000"/>
            <a:headEnd/>
            <a:tailEnd/>
          </a:ln>
        </p:spPr>
        <p:txBody>
          <a:bodyPr/>
          <a:lstStyle/>
          <a:p>
            <a:pPr marL="342900" indent="-342900">
              <a:lnSpc>
                <a:spcPct val="115000"/>
              </a:lnSpc>
              <a:spcBef>
                <a:spcPct val="20000"/>
              </a:spcBef>
              <a:buClr>
                <a:schemeClr val="tx1"/>
              </a:buClr>
              <a:buFont typeface="Wingdings" pitchFamily="2" charset="2"/>
              <a:buNone/>
            </a:pPr>
            <a:r>
              <a:rPr lang="en-US" altLang="zh-CN" b="1" dirty="0">
                <a:solidFill>
                  <a:srgbClr val="A50021"/>
                </a:solidFill>
              </a:rPr>
              <a:t>           </a:t>
            </a:r>
            <a:r>
              <a:rPr lang="zh-CN" altLang="en-US" b="1" dirty="0"/>
              <a:t>和插入相反，删除在</a:t>
            </a:r>
            <a:r>
              <a:rPr lang="zh-CN" altLang="en-US" b="1" dirty="0">
                <a:solidFill>
                  <a:srgbClr val="FF0000"/>
                </a:solidFill>
              </a:rPr>
              <a:t>查找成功</a:t>
            </a:r>
            <a:r>
              <a:rPr lang="zh-CN" altLang="en-US" b="1" dirty="0"/>
              <a:t>之后进行，并且要求在删除二叉排序树上某个结点之后，</a:t>
            </a:r>
            <a:r>
              <a:rPr lang="zh-CN" altLang="en-US" b="1" dirty="0">
                <a:solidFill>
                  <a:srgbClr val="FF0000"/>
                </a:solidFill>
              </a:rPr>
              <a:t>仍然保持二叉排序树的特性</a:t>
            </a:r>
            <a:r>
              <a:rPr lang="zh-CN" altLang="en-US" b="1" dirty="0">
                <a:solidFill>
                  <a:srgbClr val="A50021"/>
                </a:solidFill>
              </a:rPr>
              <a:t>。</a:t>
            </a:r>
          </a:p>
          <a:p>
            <a:pPr marL="342900" indent="-342900">
              <a:lnSpc>
                <a:spcPct val="115000"/>
              </a:lnSpc>
              <a:spcBef>
                <a:spcPct val="20000"/>
              </a:spcBef>
              <a:buClr>
                <a:schemeClr val="tx1"/>
              </a:buClr>
              <a:buFont typeface="Wingdings" pitchFamily="2" charset="2"/>
              <a:buNone/>
            </a:pPr>
            <a:r>
              <a:rPr lang="zh-CN" altLang="en-US" b="1" dirty="0"/>
              <a:t>可分</a:t>
            </a:r>
            <a:r>
              <a:rPr lang="zh-CN" altLang="en-US" b="1" dirty="0">
                <a:solidFill>
                  <a:srgbClr val="FF0000"/>
                </a:solidFill>
              </a:rPr>
              <a:t>三种情况</a:t>
            </a:r>
            <a:r>
              <a:rPr lang="zh-CN" altLang="en-US" b="1" dirty="0"/>
              <a:t>讨论：</a:t>
            </a:r>
          </a:p>
          <a:p>
            <a:pPr marL="342900" indent="-342900">
              <a:spcBef>
                <a:spcPct val="20000"/>
              </a:spcBef>
              <a:buClr>
                <a:schemeClr val="tx1"/>
              </a:buClr>
              <a:buFont typeface="Wingdings" pitchFamily="2" charset="2"/>
              <a:buNone/>
            </a:pPr>
            <a:r>
              <a:rPr lang="zh-CN" altLang="en-US" b="1" dirty="0">
                <a:latin typeface="楷体_GB2312" pitchFamily="49" charset="-122"/>
              </a:rPr>
              <a:t>（</a:t>
            </a:r>
            <a:r>
              <a:rPr lang="en-US" altLang="zh-CN" b="1" dirty="0">
                <a:latin typeface="楷体_GB2312" pitchFamily="49" charset="-122"/>
              </a:rPr>
              <a:t>1</a:t>
            </a:r>
            <a:r>
              <a:rPr lang="zh-CN" altLang="en-US" b="1" dirty="0">
                <a:latin typeface="楷体_GB2312" pitchFamily="49" charset="-122"/>
              </a:rPr>
              <a:t>）被删除的结点</a:t>
            </a:r>
            <a:r>
              <a:rPr lang="zh-CN" altLang="en-US" b="1" dirty="0">
                <a:solidFill>
                  <a:srgbClr val="FF0000"/>
                </a:solidFill>
              </a:rPr>
              <a:t>是叶子</a:t>
            </a:r>
          </a:p>
          <a:p>
            <a:pPr marL="342900" indent="-342900">
              <a:spcBef>
                <a:spcPct val="20000"/>
              </a:spcBef>
              <a:buClr>
                <a:schemeClr val="tx1"/>
              </a:buClr>
              <a:buFont typeface="Wingdings" pitchFamily="2" charset="2"/>
              <a:buNone/>
            </a:pPr>
            <a:r>
              <a:rPr lang="zh-CN" altLang="en-US" b="1" dirty="0">
                <a:latin typeface="楷体_GB2312" pitchFamily="49" charset="-122"/>
              </a:rPr>
              <a:t>（</a:t>
            </a:r>
            <a:r>
              <a:rPr lang="en-US" altLang="zh-CN" b="1" dirty="0">
                <a:latin typeface="楷体_GB2312" pitchFamily="49" charset="-122"/>
              </a:rPr>
              <a:t>2</a:t>
            </a:r>
            <a:r>
              <a:rPr lang="zh-CN" altLang="en-US" b="1" dirty="0">
                <a:latin typeface="楷体_GB2312" pitchFamily="49" charset="-122"/>
              </a:rPr>
              <a:t>）被删除的结点</a:t>
            </a:r>
            <a:r>
              <a:rPr lang="zh-CN" altLang="en-US" b="1" dirty="0">
                <a:solidFill>
                  <a:srgbClr val="FF0000"/>
                </a:solidFill>
              </a:rPr>
              <a:t>只有左子树</a:t>
            </a:r>
            <a:r>
              <a:rPr lang="zh-CN" altLang="en-US" b="1" dirty="0">
                <a:latin typeface="楷体_GB2312" pitchFamily="49" charset="-122"/>
              </a:rPr>
              <a:t>或者</a:t>
            </a:r>
            <a:r>
              <a:rPr lang="zh-CN" altLang="en-US" b="1" dirty="0">
                <a:solidFill>
                  <a:srgbClr val="FF0000"/>
                </a:solidFill>
              </a:rPr>
              <a:t>只有右子树</a:t>
            </a:r>
          </a:p>
          <a:p>
            <a:pPr marL="342900" indent="-342900">
              <a:spcBef>
                <a:spcPct val="20000"/>
              </a:spcBef>
              <a:buClr>
                <a:schemeClr val="tx1"/>
              </a:buClr>
              <a:buFont typeface="Wingdings" pitchFamily="2" charset="2"/>
              <a:buNone/>
            </a:pPr>
            <a:r>
              <a:rPr lang="zh-CN" altLang="en-US" b="1" dirty="0">
                <a:latin typeface="楷体_GB2312" pitchFamily="49" charset="-122"/>
              </a:rPr>
              <a:t>（</a:t>
            </a:r>
            <a:r>
              <a:rPr lang="en-US" altLang="zh-CN" b="1" dirty="0">
                <a:latin typeface="楷体_GB2312" pitchFamily="49" charset="-122"/>
              </a:rPr>
              <a:t>3</a:t>
            </a:r>
            <a:r>
              <a:rPr lang="zh-CN" altLang="en-US" b="1" dirty="0">
                <a:latin typeface="楷体_GB2312" pitchFamily="49" charset="-122"/>
              </a:rPr>
              <a:t>）被删除的结点</a:t>
            </a:r>
            <a:r>
              <a:rPr lang="zh-CN" altLang="en-US" b="1" dirty="0">
                <a:solidFill>
                  <a:srgbClr val="FF0000"/>
                </a:solidFill>
              </a:rPr>
              <a:t>既有左子树</a:t>
            </a:r>
            <a:r>
              <a:rPr lang="zh-CN" altLang="en-US" b="1" dirty="0">
                <a:solidFill>
                  <a:schemeClr val="folHlink"/>
                </a:solidFill>
                <a:latin typeface="楷体_GB2312" pitchFamily="49" charset="-122"/>
              </a:rPr>
              <a:t>，</a:t>
            </a:r>
            <a:r>
              <a:rPr lang="zh-CN" altLang="en-US" b="1" dirty="0">
                <a:solidFill>
                  <a:srgbClr val="FF0000"/>
                </a:solidFill>
              </a:rPr>
              <a:t>也有右子树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strips(downRight)">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strips(downRight)">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strips(downRight)">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strips(downRight)">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strips(downRight)">
                                      <p:cBhvr>
                                        <p:cTn id="3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1"/>
          </p:nvPr>
        </p:nvSpPr>
        <p:spPr/>
        <p:txBody>
          <a:bodyPr/>
          <a:lstStyle/>
          <a:p>
            <a:pPr>
              <a:defRPr/>
            </a:pPr>
            <a:fld id="{7F70DB4D-B56B-47FD-A032-28563D000CF0}" type="datetime1">
              <a:rPr lang="zh-CN" altLang="en-US"/>
              <a:pPr>
                <a:defRPr/>
              </a:pPr>
              <a:t>2022/10/12</a:t>
            </a:fld>
            <a:r>
              <a:rPr lang="en-US" altLang="zh-CN"/>
              <a:t>http://cstcsjjg.hrbeu.edu.cn/</a:t>
            </a:r>
          </a:p>
        </p:txBody>
      </p:sp>
      <p:sp>
        <p:nvSpPr>
          <p:cNvPr id="20483" name="Rectangle 2"/>
          <p:cNvSpPr>
            <a:spLocks noGrp="1" noChangeArrowheads="1"/>
          </p:cNvSpPr>
          <p:nvPr>
            <p:ph type="title"/>
          </p:nvPr>
        </p:nvSpPr>
        <p:spPr/>
        <p:txBody>
          <a:bodyPr/>
          <a:lstStyle/>
          <a:p>
            <a:pPr eaLnBrk="1" hangingPunct="1"/>
            <a:r>
              <a:rPr lang="zh-CN" altLang="en-US"/>
              <a:t>第</a:t>
            </a:r>
            <a:r>
              <a:rPr lang="en-US" altLang="zh-CN"/>
              <a:t>9</a:t>
            </a:r>
            <a:r>
              <a:rPr lang="zh-CN" altLang="en-US"/>
              <a:t>章  查找                                                      本章说明</a:t>
            </a:r>
          </a:p>
        </p:txBody>
      </p:sp>
      <p:sp>
        <p:nvSpPr>
          <p:cNvPr id="97293" name="AutoShape 13"/>
          <p:cNvSpPr>
            <a:spLocks noChangeArrowheads="1"/>
          </p:cNvSpPr>
          <p:nvPr/>
        </p:nvSpPr>
        <p:spPr bwMode="gray">
          <a:xfrm>
            <a:off x="6010275" y="2487613"/>
            <a:ext cx="2674938" cy="3495675"/>
          </a:xfrm>
          <a:prstGeom prst="chevron">
            <a:avLst>
              <a:gd name="adj" fmla="val 16468"/>
            </a:avLst>
          </a:prstGeom>
          <a:gradFill rotWithShape="1">
            <a:gsLst>
              <a:gs pos="0">
                <a:schemeClr val="accent2"/>
              </a:gs>
              <a:gs pos="100000">
                <a:schemeClr val="accent2">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a:lnSpc>
                <a:spcPct val="100000"/>
              </a:lnSpc>
              <a:spcBef>
                <a:spcPct val="0"/>
              </a:spcBef>
              <a:buClrTx/>
              <a:buSzTx/>
              <a:buFontTx/>
              <a:buNone/>
              <a:defRPr/>
            </a:pPr>
            <a:r>
              <a:rPr kumimoji="1" lang="zh-CN" altLang="en-US" sz="2400" b="1">
                <a:latin typeface="Arial" pitchFamily="34" charset="0"/>
              </a:rPr>
              <a:t>     无</a:t>
            </a:r>
          </a:p>
        </p:txBody>
      </p:sp>
      <p:sp>
        <p:nvSpPr>
          <p:cNvPr id="97294" name="AutoShape 14"/>
          <p:cNvSpPr>
            <a:spLocks noChangeArrowheads="1"/>
          </p:cNvSpPr>
          <p:nvPr/>
        </p:nvSpPr>
        <p:spPr bwMode="gray">
          <a:xfrm>
            <a:off x="3230563" y="2487613"/>
            <a:ext cx="2819400" cy="3495675"/>
          </a:xfrm>
          <a:prstGeom prst="chevron">
            <a:avLst>
              <a:gd name="adj" fmla="val 17384"/>
            </a:avLst>
          </a:prstGeom>
          <a:gradFill rotWithShape="1">
            <a:gsLst>
              <a:gs pos="0">
                <a:srgbClr val="99CCFF">
                  <a:gamma/>
                  <a:shade val="89020"/>
                  <a:invGamma/>
                </a:srgbClr>
              </a:gs>
              <a:gs pos="100000">
                <a:srgbClr val="99CCFF"/>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lIns="0" rIns="0" anchor="ctr"/>
          <a:lstStyle/>
          <a:p>
            <a:pPr>
              <a:buFont typeface="Wingdings" pitchFamily="2" charset="2"/>
              <a:buNone/>
              <a:defRPr/>
            </a:pPr>
            <a:r>
              <a:rPr lang="zh-CN" altLang="en-US" sz="2400" b="1" dirty="0">
                <a:solidFill>
                  <a:srgbClr val="FF0000"/>
                </a:solidFill>
              </a:rPr>
              <a:t> 理解</a:t>
            </a:r>
            <a:r>
              <a:rPr lang="zh-CN" altLang="en-US" sz="2400" b="1" dirty="0"/>
              <a:t>查找表</a:t>
            </a:r>
            <a:endParaRPr lang="en-US" altLang="zh-CN" sz="2400" b="1" dirty="0"/>
          </a:p>
          <a:p>
            <a:pPr>
              <a:buFont typeface="Wingdings" pitchFamily="2" charset="2"/>
              <a:buNone/>
              <a:defRPr/>
            </a:pPr>
            <a:r>
              <a:rPr lang="zh-CN" altLang="en-US" sz="2400" b="1" dirty="0"/>
              <a:t>  的结构特点</a:t>
            </a:r>
            <a:endParaRPr lang="en-US" altLang="zh-CN" sz="2400" b="1" dirty="0"/>
          </a:p>
          <a:p>
            <a:pPr>
              <a:buFont typeface="Wingdings" pitchFamily="2" charset="2"/>
              <a:buNone/>
              <a:defRPr/>
            </a:pPr>
            <a:r>
              <a:rPr lang="zh-CN" altLang="en-US" sz="2400" b="1" dirty="0"/>
              <a:t>   </a:t>
            </a:r>
            <a:r>
              <a:rPr lang="zh-CN" altLang="en-US" sz="2400" b="1" dirty="0">
                <a:solidFill>
                  <a:srgbClr val="FF0000"/>
                </a:solidFill>
              </a:rPr>
              <a:t>掌握</a:t>
            </a:r>
            <a:r>
              <a:rPr lang="zh-CN" altLang="en-US" sz="2400" b="1" dirty="0"/>
              <a:t>其各种表示方法及其特点和适用场合</a:t>
            </a:r>
            <a:endParaRPr kumimoji="1" lang="zh-CN" altLang="en-US" sz="2400" b="1" dirty="0">
              <a:solidFill>
                <a:srgbClr val="000000"/>
              </a:solidFill>
            </a:endParaRPr>
          </a:p>
        </p:txBody>
      </p:sp>
      <p:sp>
        <p:nvSpPr>
          <p:cNvPr id="97295" name="AutoShape 15"/>
          <p:cNvSpPr>
            <a:spLocks noChangeArrowheads="1"/>
          </p:cNvSpPr>
          <p:nvPr/>
        </p:nvSpPr>
        <p:spPr bwMode="gray">
          <a:xfrm>
            <a:off x="438150" y="2487613"/>
            <a:ext cx="2819400" cy="3495675"/>
          </a:xfrm>
          <a:prstGeom prst="chevron">
            <a:avLst>
              <a:gd name="adj" fmla="val 17384"/>
            </a:avLst>
          </a:prstGeom>
          <a:gradFill rotWithShape="1">
            <a:gsLst>
              <a:gs pos="0">
                <a:schemeClr val="accent1"/>
              </a:gs>
              <a:gs pos="100000">
                <a:schemeClr val="accent1">
                  <a:gamma/>
                  <a:tint val="69804"/>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lIns="0" rIns="0"/>
          <a:lstStyle/>
          <a:p>
            <a:pPr>
              <a:lnSpc>
                <a:spcPct val="100000"/>
              </a:lnSpc>
              <a:spcBef>
                <a:spcPct val="0"/>
              </a:spcBef>
              <a:buClrTx/>
              <a:buSzTx/>
              <a:buFontTx/>
              <a:buNone/>
              <a:defRPr/>
            </a:pPr>
            <a:r>
              <a:rPr kumimoji="1" lang="zh-CN" altLang="en-US" sz="2000" b="1" dirty="0">
                <a:solidFill>
                  <a:srgbClr val="000000"/>
                </a:solidFill>
              </a:rPr>
              <a:t>    </a:t>
            </a:r>
            <a:endParaRPr kumimoji="1" lang="en-US" altLang="zh-CN" sz="2000" b="1" dirty="0">
              <a:solidFill>
                <a:srgbClr val="000000"/>
              </a:solidFill>
            </a:endParaRPr>
          </a:p>
          <a:p>
            <a:pPr>
              <a:lnSpc>
                <a:spcPct val="100000"/>
              </a:lnSpc>
              <a:spcBef>
                <a:spcPct val="0"/>
              </a:spcBef>
              <a:buClrTx/>
              <a:buSzTx/>
              <a:buFontTx/>
              <a:buNone/>
              <a:defRPr/>
            </a:pPr>
            <a:r>
              <a:rPr kumimoji="1" lang="en-US" altLang="zh-CN" sz="2000" b="1" dirty="0">
                <a:solidFill>
                  <a:srgbClr val="000000"/>
                </a:solidFill>
              </a:rPr>
              <a:t>      </a:t>
            </a:r>
            <a:r>
              <a:rPr lang="zh-CN" altLang="en-US" sz="2400" b="1" dirty="0"/>
              <a:t>顺序表</a:t>
            </a:r>
            <a:endParaRPr lang="en-US" altLang="zh-CN" sz="2400" b="1" dirty="0"/>
          </a:p>
          <a:p>
            <a:pPr>
              <a:lnSpc>
                <a:spcPct val="100000"/>
              </a:lnSpc>
              <a:spcBef>
                <a:spcPct val="0"/>
              </a:spcBef>
              <a:buClrTx/>
              <a:buSzTx/>
              <a:buFontTx/>
              <a:buNone/>
              <a:defRPr/>
            </a:pPr>
            <a:r>
              <a:rPr lang="en-US" altLang="zh-CN" sz="2400" b="1" dirty="0"/>
              <a:t>      </a:t>
            </a:r>
            <a:r>
              <a:rPr lang="zh-CN" altLang="en-US" sz="2400" b="1" dirty="0"/>
              <a:t>有序表</a:t>
            </a:r>
            <a:endParaRPr lang="en-US" altLang="zh-CN" sz="2400" b="1" dirty="0"/>
          </a:p>
          <a:p>
            <a:pPr>
              <a:lnSpc>
                <a:spcPct val="100000"/>
              </a:lnSpc>
              <a:spcBef>
                <a:spcPct val="0"/>
              </a:spcBef>
              <a:buClrTx/>
              <a:buSzTx/>
              <a:buFontTx/>
              <a:buNone/>
              <a:defRPr/>
            </a:pPr>
            <a:r>
              <a:rPr lang="en-US" altLang="zh-CN" sz="2400" b="1" dirty="0"/>
              <a:t>   </a:t>
            </a:r>
            <a:r>
              <a:rPr lang="zh-CN" altLang="en-US" sz="2400" b="1" dirty="0"/>
              <a:t>索引顺序表</a:t>
            </a:r>
            <a:endParaRPr lang="en-US" altLang="zh-CN" sz="2400" b="1" dirty="0"/>
          </a:p>
          <a:p>
            <a:pPr>
              <a:lnSpc>
                <a:spcPct val="100000"/>
              </a:lnSpc>
              <a:spcBef>
                <a:spcPct val="0"/>
              </a:spcBef>
              <a:buClrTx/>
              <a:buSzTx/>
              <a:buFontTx/>
              <a:buNone/>
              <a:defRPr/>
            </a:pPr>
            <a:r>
              <a:rPr lang="en-US" altLang="zh-CN" sz="2400" b="1" dirty="0"/>
              <a:t>       </a:t>
            </a:r>
            <a:r>
              <a:rPr lang="zh-CN" altLang="en-US" sz="2400" b="1" dirty="0"/>
              <a:t>判定树</a:t>
            </a:r>
            <a:endParaRPr lang="en-US" altLang="zh-CN" sz="2400" b="1" dirty="0"/>
          </a:p>
          <a:p>
            <a:pPr>
              <a:lnSpc>
                <a:spcPct val="100000"/>
              </a:lnSpc>
              <a:spcBef>
                <a:spcPct val="0"/>
              </a:spcBef>
              <a:buClrTx/>
              <a:buSzTx/>
              <a:buFontTx/>
              <a:buNone/>
              <a:defRPr/>
            </a:pPr>
            <a:r>
              <a:rPr lang="en-US" altLang="zh-CN" sz="2400" b="1" dirty="0"/>
              <a:t>    </a:t>
            </a:r>
            <a:r>
              <a:rPr lang="zh-CN" altLang="en-US" sz="2400" b="1" dirty="0"/>
              <a:t>二叉排序树</a:t>
            </a:r>
            <a:endParaRPr lang="en-US" altLang="zh-CN" sz="2400" b="1" dirty="0"/>
          </a:p>
          <a:p>
            <a:pPr>
              <a:lnSpc>
                <a:spcPct val="100000"/>
              </a:lnSpc>
              <a:spcBef>
                <a:spcPct val="0"/>
              </a:spcBef>
              <a:buClrTx/>
              <a:buSzTx/>
              <a:buFontTx/>
              <a:buNone/>
              <a:defRPr/>
            </a:pPr>
            <a:r>
              <a:rPr lang="en-US" altLang="zh-CN" sz="2400" b="1" dirty="0"/>
              <a:t>   </a:t>
            </a:r>
            <a:r>
              <a:rPr lang="zh-CN" altLang="en-US" sz="2400" b="1" dirty="0"/>
              <a:t>二叉平衡树</a:t>
            </a:r>
            <a:endParaRPr lang="en-US" altLang="zh-CN" sz="2400" b="1" dirty="0"/>
          </a:p>
          <a:p>
            <a:pPr>
              <a:lnSpc>
                <a:spcPct val="100000"/>
              </a:lnSpc>
              <a:spcBef>
                <a:spcPct val="0"/>
              </a:spcBef>
              <a:buClrTx/>
              <a:buSzTx/>
              <a:buFontTx/>
              <a:buNone/>
              <a:defRPr/>
            </a:pPr>
            <a:r>
              <a:rPr lang="en-US" altLang="zh-CN" sz="2400" b="1" dirty="0"/>
              <a:t>      </a:t>
            </a:r>
            <a:r>
              <a:rPr lang="zh-CN" altLang="en-US" sz="2400" b="1" dirty="0"/>
              <a:t>哈希表</a:t>
            </a:r>
          </a:p>
          <a:p>
            <a:pPr>
              <a:lnSpc>
                <a:spcPct val="100000"/>
              </a:lnSpc>
              <a:spcBef>
                <a:spcPct val="0"/>
              </a:spcBef>
              <a:buClrTx/>
              <a:buSzTx/>
              <a:buFontTx/>
              <a:buNone/>
              <a:defRPr/>
            </a:pPr>
            <a:endParaRPr kumimoji="1" lang="zh-CN" altLang="en-US" sz="2000" b="1" dirty="0">
              <a:solidFill>
                <a:srgbClr val="000000"/>
              </a:solidFill>
            </a:endParaRPr>
          </a:p>
        </p:txBody>
      </p:sp>
      <p:sp>
        <p:nvSpPr>
          <p:cNvPr id="97296" name="AutoShape 16"/>
          <p:cNvSpPr>
            <a:spLocks noChangeArrowheads="1"/>
          </p:cNvSpPr>
          <p:nvPr/>
        </p:nvSpPr>
        <p:spPr bwMode="gray">
          <a:xfrm>
            <a:off x="681038" y="1508125"/>
            <a:ext cx="1870075" cy="527050"/>
          </a:xfrm>
          <a:prstGeom prst="roundRect">
            <a:avLst>
              <a:gd name="adj" fmla="val 50000"/>
            </a:avLst>
          </a:prstGeom>
          <a:gradFill rotWithShape="1">
            <a:gsLst>
              <a:gs pos="0">
                <a:schemeClr val="accent1"/>
              </a:gs>
              <a:gs pos="100000">
                <a:schemeClr val="accent1">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r" eaLnBrk="0" hangingPunct="0">
              <a:lnSpc>
                <a:spcPct val="100000"/>
              </a:lnSpc>
              <a:spcBef>
                <a:spcPct val="0"/>
              </a:spcBef>
              <a:buClrTx/>
              <a:buSzTx/>
              <a:buFontTx/>
              <a:buNone/>
              <a:defRPr/>
            </a:pPr>
            <a:r>
              <a:rPr kumimoji="1" lang="zh-CN" altLang="en-US" sz="2400" b="1">
                <a:latin typeface="Arial" pitchFamily="34" charset="0"/>
              </a:rPr>
              <a:t>知识点    </a:t>
            </a:r>
            <a:endParaRPr kumimoji="1" lang="en-US" altLang="zh-CN" sz="2400" b="1">
              <a:latin typeface="Arial" pitchFamily="34" charset="0"/>
            </a:endParaRPr>
          </a:p>
        </p:txBody>
      </p:sp>
      <p:sp>
        <p:nvSpPr>
          <p:cNvPr id="97297" name="AutoShape 17"/>
          <p:cNvSpPr>
            <a:spLocks noChangeArrowheads="1"/>
          </p:cNvSpPr>
          <p:nvPr/>
        </p:nvSpPr>
        <p:spPr bwMode="gray">
          <a:xfrm>
            <a:off x="3482975" y="1508125"/>
            <a:ext cx="1870075" cy="527050"/>
          </a:xfrm>
          <a:prstGeom prst="roundRect">
            <a:avLst>
              <a:gd name="adj" fmla="val 50000"/>
            </a:avLst>
          </a:prstGeom>
          <a:gradFill rotWithShape="1">
            <a:gsLst>
              <a:gs pos="0">
                <a:srgbClr val="99CCFF">
                  <a:gamma/>
                  <a:shade val="89020"/>
                  <a:invGamma/>
                </a:srgbClr>
              </a:gs>
              <a:gs pos="100000">
                <a:srgbClr val="99CCFF"/>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nSpc>
                <a:spcPct val="100000"/>
              </a:lnSpc>
              <a:spcBef>
                <a:spcPct val="0"/>
              </a:spcBef>
              <a:buClrTx/>
              <a:buSzTx/>
              <a:buFontTx/>
              <a:buNone/>
              <a:defRPr/>
            </a:pPr>
            <a:r>
              <a:rPr kumimoji="1" lang="zh-CN" altLang="en-US" sz="2400" b="1">
                <a:latin typeface="Arial" pitchFamily="34" charset="0"/>
              </a:rPr>
              <a:t>    重    点</a:t>
            </a:r>
          </a:p>
        </p:txBody>
      </p:sp>
      <p:sp>
        <p:nvSpPr>
          <p:cNvPr id="97298" name="AutoShape 18"/>
          <p:cNvSpPr>
            <a:spLocks noChangeArrowheads="1"/>
          </p:cNvSpPr>
          <p:nvPr/>
        </p:nvSpPr>
        <p:spPr bwMode="gray">
          <a:xfrm>
            <a:off x="6196013" y="1508125"/>
            <a:ext cx="1870075" cy="527050"/>
          </a:xfrm>
          <a:prstGeom prst="roundRect">
            <a:avLst>
              <a:gd name="adj" fmla="val 50000"/>
            </a:avLst>
          </a:prstGeom>
          <a:gradFill rotWithShape="1">
            <a:gsLst>
              <a:gs pos="0">
                <a:schemeClr val="accent2"/>
              </a:gs>
              <a:gs pos="100000">
                <a:schemeClr val="accent2">
                  <a:gamma/>
                  <a:tint val="69804"/>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nSpc>
                <a:spcPct val="100000"/>
              </a:lnSpc>
              <a:spcBef>
                <a:spcPct val="0"/>
              </a:spcBef>
              <a:buClrTx/>
              <a:buSzTx/>
              <a:buFontTx/>
              <a:buNone/>
              <a:defRPr/>
            </a:pPr>
            <a:r>
              <a:rPr lang="zh-CN" altLang="en-US" sz="2400" b="1">
                <a:latin typeface="楷体_GB2312" pitchFamily="49" charset="-122"/>
              </a:rPr>
              <a:t>  难  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96"/>
                                        </p:tgtEl>
                                        <p:attrNameLst>
                                          <p:attrName>style.visibility</p:attrName>
                                        </p:attrNameLst>
                                      </p:cBhvr>
                                      <p:to>
                                        <p:strVal val="visible"/>
                                      </p:to>
                                    </p:set>
                                    <p:animEffect transition="in" filter="wipe(left)">
                                      <p:cBhvr>
                                        <p:cTn id="7" dur="500"/>
                                        <p:tgtEl>
                                          <p:spTgt spid="972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95">
                                            <p:bg/>
                                          </p:spTgt>
                                        </p:tgtEl>
                                        <p:attrNameLst>
                                          <p:attrName>style.visibility</p:attrName>
                                        </p:attrNameLst>
                                      </p:cBhvr>
                                      <p:to>
                                        <p:strVal val="visible"/>
                                      </p:to>
                                    </p:set>
                                    <p:animEffect transition="in" filter="wipe(left)">
                                      <p:cBhvr>
                                        <p:cTn id="12" dur="500"/>
                                        <p:tgtEl>
                                          <p:spTgt spid="9729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95">
                                            <p:txEl>
                                              <p:pRg st="0" end="0"/>
                                            </p:txEl>
                                          </p:spTgt>
                                        </p:tgtEl>
                                        <p:attrNameLst>
                                          <p:attrName>style.visibility</p:attrName>
                                        </p:attrNameLst>
                                      </p:cBhvr>
                                      <p:to>
                                        <p:strVal val="visible"/>
                                      </p:to>
                                    </p:set>
                                    <p:animEffect transition="in" filter="wipe(left)">
                                      <p:cBhvr>
                                        <p:cTn id="17" dur="500"/>
                                        <p:tgtEl>
                                          <p:spTgt spid="972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295">
                                            <p:txEl>
                                              <p:pRg st="1" end="1"/>
                                            </p:txEl>
                                          </p:spTgt>
                                        </p:tgtEl>
                                        <p:attrNameLst>
                                          <p:attrName>style.visibility</p:attrName>
                                        </p:attrNameLst>
                                      </p:cBhvr>
                                      <p:to>
                                        <p:strVal val="visible"/>
                                      </p:to>
                                    </p:set>
                                    <p:animEffect transition="in" filter="wipe(left)">
                                      <p:cBhvr>
                                        <p:cTn id="22" dur="500"/>
                                        <p:tgtEl>
                                          <p:spTgt spid="9729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295">
                                            <p:txEl>
                                              <p:pRg st="2" end="2"/>
                                            </p:txEl>
                                          </p:spTgt>
                                        </p:tgtEl>
                                        <p:attrNameLst>
                                          <p:attrName>style.visibility</p:attrName>
                                        </p:attrNameLst>
                                      </p:cBhvr>
                                      <p:to>
                                        <p:strVal val="visible"/>
                                      </p:to>
                                    </p:set>
                                    <p:animEffect transition="in" filter="wipe(left)">
                                      <p:cBhvr>
                                        <p:cTn id="27" dur="500"/>
                                        <p:tgtEl>
                                          <p:spTgt spid="972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295">
                                            <p:txEl>
                                              <p:pRg st="3" end="3"/>
                                            </p:txEl>
                                          </p:spTgt>
                                        </p:tgtEl>
                                        <p:attrNameLst>
                                          <p:attrName>style.visibility</p:attrName>
                                        </p:attrNameLst>
                                      </p:cBhvr>
                                      <p:to>
                                        <p:strVal val="visible"/>
                                      </p:to>
                                    </p:set>
                                    <p:animEffect transition="in" filter="wipe(left)">
                                      <p:cBhvr>
                                        <p:cTn id="32" dur="500"/>
                                        <p:tgtEl>
                                          <p:spTgt spid="9729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295">
                                            <p:txEl>
                                              <p:pRg st="4" end="4"/>
                                            </p:txEl>
                                          </p:spTgt>
                                        </p:tgtEl>
                                        <p:attrNameLst>
                                          <p:attrName>style.visibility</p:attrName>
                                        </p:attrNameLst>
                                      </p:cBhvr>
                                      <p:to>
                                        <p:strVal val="visible"/>
                                      </p:to>
                                    </p:set>
                                    <p:animEffect transition="in" filter="wipe(left)">
                                      <p:cBhvr>
                                        <p:cTn id="37" dur="500"/>
                                        <p:tgtEl>
                                          <p:spTgt spid="9729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295">
                                            <p:txEl>
                                              <p:pRg st="5" end="5"/>
                                            </p:txEl>
                                          </p:spTgt>
                                        </p:tgtEl>
                                        <p:attrNameLst>
                                          <p:attrName>style.visibility</p:attrName>
                                        </p:attrNameLst>
                                      </p:cBhvr>
                                      <p:to>
                                        <p:strVal val="visible"/>
                                      </p:to>
                                    </p:set>
                                    <p:animEffect transition="in" filter="wipe(left)">
                                      <p:cBhvr>
                                        <p:cTn id="42" dur="500"/>
                                        <p:tgtEl>
                                          <p:spTgt spid="9729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7295">
                                            <p:txEl>
                                              <p:pRg st="6" end="6"/>
                                            </p:txEl>
                                          </p:spTgt>
                                        </p:tgtEl>
                                        <p:attrNameLst>
                                          <p:attrName>style.visibility</p:attrName>
                                        </p:attrNameLst>
                                      </p:cBhvr>
                                      <p:to>
                                        <p:strVal val="visible"/>
                                      </p:to>
                                    </p:set>
                                    <p:animEffect transition="in" filter="wipe(left)">
                                      <p:cBhvr>
                                        <p:cTn id="47" dur="500"/>
                                        <p:tgtEl>
                                          <p:spTgt spid="9729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7295">
                                            <p:txEl>
                                              <p:pRg st="7" end="7"/>
                                            </p:txEl>
                                          </p:spTgt>
                                        </p:tgtEl>
                                        <p:attrNameLst>
                                          <p:attrName>style.visibility</p:attrName>
                                        </p:attrNameLst>
                                      </p:cBhvr>
                                      <p:to>
                                        <p:strVal val="visible"/>
                                      </p:to>
                                    </p:set>
                                    <p:animEffect transition="in" filter="wipe(left)">
                                      <p:cBhvr>
                                        <p:cTn id="52" dur="500"/>
                                        <p:tgtEl>
                                          <p:spTgt spid="9729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297"/>
                                        </p:tgtEl>
                                        <p:attrNameLst>
                                          <p:attrName>style.visibility</p:attrName>
                                        </p:attrNameLst>
                                      </p:cBhvr>
                                      <p:to>
                                        <p:strVal val="visible"/>
                                      </p:to>
                                    </p:set>
                                    <p:animEffect transition="in" filter="wipe(left)">
                                      <p:cBhvr>
                                        <p:cTn id="57" dur="500"/>
                                        <p:tgtEl>
                                          <p:spTgt spid="9729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7294">
                                            <p:bg/>
                                          </p:spTgt>
                                        </p:tgtEl>
                                        <p:attrNameLst>
                                          <p:attrName>style.visibility</p:attrName>
                                        </p:attrNameLst>
                                      </p:cBhvr>
                                      <p:to>
                                        <p:strVal val="visible"/>
                                      </p:to>
                                    </p:set>
                                    <p:animEffect transition="in" filter="wipe(left)">
                                      <p:cBhvr>
                                        <p:cTn id="62" dur="500"/>
                                        <p:tgtEl>
                                          <p:spTgt spid="97294">
                                            <p:bg/>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7294">
                                            <p:txEl>
                                              <p:pRg st="0" end="0"/>
                                            </p:txEl>
                                          </p:spTgt>
                                        </p:tgtEl>
                                        <p:attrNameLst>
                                          <p:attrName>style.visibility</p:attrName>
                                        </p:attrNameLst>
                                      </p:cBhvr>
                                      <p:to>
                                        <p:strVal val="visible"/>
                                      </p:to>
                                    </p:set>
                                    <p:animEffect transition="in" filter="wipe(left)">
                                      <p:cBhvr>
                                        <p:cTn id="67" dur="500"/>
                                        <p:tgtEl>
                                          <p:spTgt spid="9729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7294">
                                            <p:txEl>
                                              <p:pRg st="1" end="1"/>
                                            </p:txEl>
                                          </p:spTgt>
                                        </p:tgtEl>
                                        <p:attrNameLst>
                                          <p:attrName>style.visibility</p:attrName>
                                        </p:attrNameLst>
                                      </p:cBhvr>
                                      <p:to>
                                        <p:strVal val="visible"/>
                                      </p:to>
                                    </p:set>
                                    <p:animEffect transition="in" filter="wipe(left)">
                                      <p:cBhvr>
                                        <p:cTn id="72" dur="500"/>
                                        <p:tgtEl>
                                          <p:spTgt spid="9729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7294">
                                            <p:txEl>
                                              <p:pRg st="2" end="2"/>
                                            </p:txEl>
                                          </p:spTgt>
                                        </p:tgtEl>
                                        <p:attrNameLst>
                                          <p:attrName>style.visibility</p:attrName>
                                        </p:attrNameLst>
                                      </p:cBhvr>
                                      <p:to>
                                        <p:strVal val="visible"/>
                                      </p:to>
                                    </p:set>
                                    <p:animEffect transition="in" filter="wipe(left)">
                                      <p:cBhvr>
                                        <p:cTn id="77" dur="500"/>
                                        <p:tgtEl>
                                          <p:spTgt spid="9729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7298"/>
                                        </p:tgtEl>
                                        <p:attrNameLst>
                                          <p:attrName>style.visibility</p:attrName>
                                        </p:attrNameLst>
                                      </p:cBhvr>
                                      <p:to>
                                        <p:strVal val="visible"/>
                                      </p:to>
                                    </p:set>
                                    <p:animEffect transition="in" filter="wipe(left)">
                                      <p:cBhvr>
                                        <p:cTn id="82" dur="500"/>
                                        <p:tgtEl>
                                          <p:spTgt spid="9729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7293"/>
                                        </p:tgtEl>
                                        <p:attrNameLst>
                                          <p:attrName>style.visibility</p:attrName>
                                        </p:attrNameLst>
                                      </p:cBhvr>
                                      <p:to>
                                        <p:strVal val="visible"/>
                                      </p:to>
                                    </p:set>
                                    <p:animEffect transition="in" filter="wipe(left)">
                                      <p:cBhvr>
                                        <p:cTn id="87"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3" grpId="0" animBg="1"/>
      <p:bldP spid="97294" grpId="0" build="p" animBg="1"/>
      <p:bldP spid="97295" grpId="0" build="p" animBg="1"/>
      <p:bldP spid="97296" grpId="0" animBg="1"/>
      <p:bldP spid="97297" grpId="0" animBg="1"/>
      <p:bldP spid="9729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动态查找表                                                 二叉排序树</a:t>
            </a:r>
          </a:p>
        </p:txBody>
      </p:sp>
      <p:grpSp>
        <p:nvGrpSpPr>
          <p:cNvPr id="2" name="Group 5"/>
          <p:cNvGrpSpPr>
            <a:grpSpLocks/>
          </p:cNvGrpSpPr>
          <p:nvPr/>
        </p:nvGrpSpPr>
        <p:grpSpPr bwMode="auto">
          <a:xfrm>
            <a:off x="609600" y="2400300"/>
            <a:ext cx="6324600" cy="3429000"/>
            <a:chOff x="384" y="1056"/>
            <a:chExt cx="3984" cy="2160"/>
          </a:xfrm>
        </p:grpSpPr>
        <p:sp>
          <p:nvSpPr>
            <p:cNvPr id="48140" name="Oval 6"/>
            <p:cNvSpPr>
              <a:spLocks noChangeArrowheads="1"/>
            </p:cNvSpPr>
            <p:nvPr/>
          </p:nvSpPr>
          <p:spPr bwMode="auto">
            <a:xfrm>
              <a:off x="2016" y="105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48141" name="Oval 7"/>
            <p:cNvSpPr>
              <a:spLocks noChangeArrowheads="1"/>
            </p:cNvSpPr>
            <p:nvPr/>
          </p:nvSpPr>
          <p:spPr bwMode="auto">
            <a:xfrm>
              <a:off x="1104" y="139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30</a:t>
              </a:r>
              <a:endParaRPr lang="en-US" altLang="zh-CN"/>
            </a:p>
          </p:txBody>
        </p:sp>
        <p:sp>
          <p:nvSpPr>
            <p:cNvPr id="48142" name="Oval 8"/>
            <p:cNvSpPr>
              <a:spLocks noChangeArrowheads="1"/>
            </p:cNvSpPr>
            <p:nvPr/>
          </p:nvSpPr>
          <p:spPr bwMode="auto">
            <a:xfrm>
              <a:off x="2928" y="139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80</a:t>
              </a:r>
              <a:endParaRPr lang="en-US" altLang="zh-CN"/>
            </a:p>
          </p:txBody>
        </p:sp>
        <p:sp>
          <p:nvSpPr>
            <p:cNvPr id="48143" name="Oval 9"/>
            <p:cNvSpPr>
              <a:spLocks noChangeArrowheads="1"/>
            </p:cNvSpPr>
            <p:nvPr/>
          </p:nvSpPr>
          <p:spPr bwMode="auto">
            <a:xfrm>
              <a:off x="384"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20</a:t>
              </a:r>
              <a:endParaRPr lang="en-US" altLang="zh-CN"/>
            </a:p>
          </p:txBody>
        </p:sp>
        <p:sp>
          <p:nvSpPr>
            <p:cNvPr id="48144" name="Oval 10"/>
            <p:cNvSpPr>
              <a:spLocks noChangeArrowheads="1"/>
            </p:cNvSpPr>
            <p:nvPr/>
          </p:nvSpPr>
          <p:spPr bwMode="auto">
            <a:xfrm>
              <a:off x="3648"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90</a:t>
              </a:r>
              <a:endParaRPr lang="en-US" altLang="zh-CN"/>
            </a:p>
          </p:txBody>
        </p:sp>
        <p:sp>
          <p:nvSpPr>
            <p:cNvPr id="48145" name="Oval 11"/>
            <p:cNvSpPr>
              <a:spLocks noChangeArrowheads="1"/>
            </p:cNvSpPr>
            <p:nvPr/>
          </p:nvSpPr>
          <p:spPr bwMode="auto">
            <a:xfrm>
              <a:off x="3120" y="235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85</a:t>
              </a:r>
              <a:endParaRPr lang="en-US" altLang="zh-CN"/>
            </a:p>
          </p:txBody>
        </p:sp>
        <p:sp>
          <p:nvSpPr>
            <p:cNvPr id="48146" name="Oval 12"/>
            <p:cNvSpPr>
              <a:spLocks noChangeArrowheads="1"/>
            </p:cNvSpPr>
            <p:nvPr/>
          </p:nvSpPr>
          <p:spPr bwMode="auto">
            <a:xfrm>
              <a:off x="1824"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48147" name="Oval 13"/>
            <p:cNvSpPr>
              <a:spLocks noChangeArrowheads="1"/>
            </p:cNvSpPr>
            <p:nvPr/>
          </p:nvSpPr>
          <p:spPr bwMode="auto">
            <a:xfrm>
              <a:off x="1248" y="235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35</a:t>
              </a:r>
              <a:endParaRPr lang="en-US" altLang="zh-CN"/>
            </a:p>
          </p:txBody>
        </p:sp>
        <p:sp>
          <p:nvSpPr>
            <p:cNvPr id="48148" name="Oval 14"/>
            <p:cNvSpPr>
              <a:spLocks noChangeArrowheads="1"/>
            </p:cNvSpPr>
            <p:nvPr/>
          </p:nvSpPr>
          <p:spPr bwMode="auto">
            <a:xfrm>
              <a:off x="3936" y="28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88</a:t>
              </a:r>
              <a:endParaRPr lang="en-US" altLang="zh-CN"/>
            </a:p>
          </p:txBody>
        </p:sp>
        <p:sp>
          <p:nvSpPr>
            <p:cNvPr id="48149" name="Line 15"/>
            <p:cNvSpPr>
              <a:spLocks noChangeShapeType="1"/>
            </p:cNvSpPr>
            <p:nvPr/>
          </p:nvSpPr>
          <p:spPr bwMode="auto">
            <a:xfrm flipH="1">
              <a:off x="1488" y="1248"/>
              <a:ext cx="528" cy="240"/>
            </a:xfrm>
            <a:prstGeom prst="line">
              <a:avLst/>
            </a:prstGeom>
            <a:noFill/>
            <a:ln w="38100">
              <a:solidFill>
                <a:srgbClr val="336699"/>
              </a:solidFill>
              <a:round/>
              <a:headEnd/>
              <a:tailEnd/>
            </a:ln>
          </p:spPr>
          <p:txBody>
            <a:bodyPr wrap="none" anchor="ctr"/>
            <a:lstStyle/>
            <a:p>
              <a:endParaRPr lang="zh-CN" altLang="en-US"/>
            </a:p>
          </p:txBody>
        </p:sp>
        <p:sp>
          <p:nvSpPr>
            <p:cNvPr id="48150" name="Line 16"/>
            <p:cNvSpPr>
              <a:spLocks noChangeShapeType="1"/>
            </p:cNvSpPr>
            <p:nvPr/>
          </p:nvSpPr>
          <p:spPr bwMode="auto">
            <a:xfrm flipH="1">
              <a:off x="768" y="1680"/>
              <a:ext cx="336" cy="192"/>
            </a:xfrm>
            <a:prstGeom prst="line">
              <a:avLst/>
            </a:prstGeom>
            <a:noFill/>
            <a:ln w="38100">
              <a:solidFill>
                <a:srgbClr val="666699"/>
              </a:solidFill>
              <a:round/>
              <a:headEnd/>
              <a:tailEnd/>
            </a:ln>
          </p:spPr>
          <p:txBody>
            <a:bodyPr wrap="none" anchor="ctr"/>
            <a:lstStyle/>
            <a:p>
              <a:endParaRPr lang="zh-CN" altLang="en-US"/>
            </a:p>
          </p:txBody>
        </p:sp>
        <p:sp>
          <p:nvSpPr>
            <p:cNvPr id="48151" name="Line 17"/>
            <p:cNvSpPr>
              <a:spLocks noChangeShapeType="1"/>
            </p:cNvSpPr>
            <p:nvPr/>
          </p:nvSpPr>
          <p:spPr bwMode="auto">
            <a:xfrm>
              <a:off x="2448" y="1248"/>
              <a:ext cx="480" cy="240"/>
            </a:xfrm>
            <a:prstGeom prst="line">
              <a:avLst/>
            </a:prstGeom>
            <a:noFill/>
            <a:ln w="38100">
              <a:solidFill>
                <a:srgbClr val="336699"/>
              </a:solidFill>
              <a:round/>
              <a:headEnd/>
              <a:tailEnd/>
            </a:ln>
          </p:spPr>
          <p:txBody>
            <a:bodyPr wrap="none" anchor="ctr"/>
            <a:lstStyle/>
            <a:p>
              <a:endParaRPr lang="zh-CN" altLang="en-US"/>
            </a:p>
          </p:txBody>
        </p:sp>
        <p:sp>
          <p:nvSpPr>
            <p:cNvPr id="48152" name="Line 18"/>
            <p:cNvSpPr>
              <a:spLocks noChangeShapeType="1"/>
            </p:cNvSpPr>
            <p:nvPr/>
          </p:nvSpPr>
          <p:spPr bwMode="auto">
            <a:xfrm>
              <a:off x="1488" y="1632"/>
              <a:ext cx="384" cy="240"/>
            </a:xfrm>
            <a:prstGeom prst="line">
              <a:avLst/>
            </a:prstGeom>
            <a:noFill/>
            <a:ln w="38100">
              <a:solidFill>
                <a:srgbClr val="336699"/>
              </a:solidFill>
              <a:round/>
              <a:headEnd/>
              <a:tailEnd/>
            </a:ln>
          </p:spPr>
          <p:txBody>
            <a:bodyPr wrap="none" anchor="ctr"/>
            <a:lstStyle/>
            <a:p>
              <a:endParaRPr lang="zh-CN" altLang="en-US"/>
            </a:p>
          </p:txBody>
        </p:sp>
        <p:sp>
          <p:nvSpPr>
            <p:cNvPr id="48153" name="Line 19"/>
            <p:cNvSpPr>
              <a:spLocks noChangeShapeType="1"/>
            </p:cNvSpPr>
            <p:nvPr/>
          </p:nvSpPr>
          <p:spPr bwMode="auto">
            <a:xfrm flipH="1">
              <a:off x="1536" y="2112"/>
              <a:ext cx="336" cy="240"/>
            </a:xfrm>
            <a:prstGeom prst="line">
              <a:avLst/>
            </a:prstGeom>
            <a:noFill/>
            <a:ln w="38100">
              <a:solidFill>
                <a:srgbClr val="336699"/>
              </a:solidFill>
              <a:round/>
              <a:headEnd/>
              <a:tailEnd/>
            </a:ln>
          </p:spPr>
          <p:txBody>
            <a:bodyPr wrap="none" anchor="ctr"/>
            <a:lstStyle/>
            <a:p>
              <a:endParaRPr lang="zh-CN" altLang="en-US"/>
            </a:p>
          </p:txBody>
        </p:sp>
        <p:sp>
          <p:nvSpPr>
            <p:cNvPr id="48154" name="Line 20"/>
            <p:cNvSpPr>
              <a:spLocks noChangeShapeType="1"/>
            </p:cNvSpPr>
            <p:nvPr/>
          </p:nvSpPr>
          <p:spPr bwMode="auto">
            <a:xfrm>
              <a:off x="3312" y="1680"/>
              <a:ext cx="384" cy="192"/>
            </a:xfrm>
            <a:prstGeom prst="line">
              <a:avLst/>
            </a:prstGeom>
            <a:noFill/>
            <a:ln w="38100">
              <a:solidFill>
                <a:srgbClr val="336699"/>
              </a:solidFill>
              <a:round/>
              <a:headEnd/>
              <a:tailEnd/>
            </a:ln>
          </p:spPr>
          <p:txBody>
            <a:bodyPr wrap="none" anchor="ctr"/>
            <a:lstStyle/>
            <a:p>
              <a:endParaRPr lang="zh-CN" altLang="en-US"/>
            </a:p>
          </p:txBody>
        </p:sp>
        <p:sp>
          <p:nvSpPr>
            <p:cNvPr id="48155" name="Line 21"/>
            <p:cNvSpPr>
              <a:spLocks noChangeShapeType="1"/>
            </p:cNvSpPr>
            <p:nvPr/>
          </p:nvSpPr>
          <p:spPr bwMode="auto">
            <a:xfrm flipH="1">
              <a:off x="3408" y="2160"/>
              <a:ext cx="336" cy="240"/>
            </a:xfrm>
            <a:prstGeom prst="line">
              <a:avLst/>
            </a:prstGeom>
            <a:noFill/>
            <a:ln w="38100">
              <a:solidFill>
                <a:srgbClr val="336699"/>
              </a:solidFill>
              <a:round/>
              <a:headEnd/>
              <a:tailEnd/>
            </a:ln>
          </p:spPr>
          <p:txBody>
            <a:bodyPr wrap="none" anchor="ctr"/>
            <a:lstStyle/>
            <a:p>
              <a:endParaRPr lang="zh-CN" altLang="en-US"/>
            </a:p>
          </p:txBody>
        </p:sp>
        <p:sp>
          <p:nvSpPr>
            <p:cNvPr id="48156" name="Line 22"/>
            <p:cNvSpPr>
              <a:spLocks noChangeShapeType="1"/>
            </p:cNvSpPr>
            <p:nvPr/>
          </p:nvSpPr>
          <p:spPr bwMode="auto">
            <a:xfrm>
              <a:off x="3504" y="2640"/>
              <a:ext cx="480" cy="288"/>
            </a:xfrm>
            <a:prstGeom prst="line">
              <a:avLst/>
            </a:prstGeom>
            <a:noFill/>
            <a:ln w="38100">
              <a:solidFill>
                <a:srgbClr val="336699"/>
              </a:solidFill>
              <a:round/>
              <a:headEnd/>
              <a:tailEnd/>
            </a:ln>
          </p:spPr>
          <p:txBody>
            <a:bodyPr wrap="none" anchor="ctr"/>
            <a:lstStyle/>
            <a:p>
              <a:endParaRPr lang="zh-CN" altLang="en-US"/>
            </a:p>
          </p:txBody>
        </p:sp>
        <p:sp>
          <p:nvSpPr>
            <p:cNvPr id="48157" name="Oval 23"/>
            <p:cNvSpPr>
              <a:spLocks noChangeArrowheads="1"/>
            </p:cNvSpPr>
            <p:nvPr/>
          </p:nvSpPr>
          <p:spPr bwMode="auto">
            <a:xfrm>
              <a:off x="624" y="28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32</a:t>
              </a:r>
              <a:endParaRPr lang="en-US" altLang="zh-CN"/>
            </a:p>
          </p:txBody>
        </p:sp>
        <p:sp>
          <p:nvSpPr>
            <p:cNvPr id="48158" name="Line 24"/>
            <p:cNvSpPr>
              <a:spLocks noChangeShapeType="1"/>
            </p:cNvSpPr>
            <p:nvPr/>
          </p:nvSpPr>
          <p:spPr bwMode="auto">
            <a:xfrm flipH="1">
              <a:off x="912" y="2592"/>
              <a:ext cx="384" cy="288"/>
            </a:xfrm>
            <a:prstGeom prst="line">
              <a:avLst/>
            </a:prstGeom>
            <a:noFill/>
            <a:ln w="38100">
              <a:solidFill>
                <a:srgbClr val="336699"/>
              </a:solidFill>
              <a:round/>
              <a:headEnd/>
              <a:tailEnd/>
            </a:ln>
          </p:spPr>
          <p:txBody>
            <a:bodyPr wrap="none" anchor="ctr"/>
            <a:lstStyle/>
            <a:p>
              <a:endParaRPr lang="zh-CN" altLang="en-US"/>
            </a:p>
          </p:txBody>
        </p:sp>
      </p:grpSp>
      <p:sp useBgFill="1">
        <p:nvSpPr>
          <p:cNvPr id="23" name="Rectangle 26"/>
          <p:cNvSpPr>
            <a:spLocks noChangeArrowheads="1"/>
          </p:cNvSpPr>
          <p:nvPr/>
        </p:nvSpPr>
        <p:spPr bwMode="auto">
          <a:xfrm>
            <a:off x="457200" y="3314700"/>
            <a:ext cx="1295400" cy="1219200"/>
          </a:xfrm>
          <a:prstGeom prst="rect">
            <a:avLst/>
          </a:prstGeom>
          <a:ln w="9525">
            <a:noFill/>
            <a:miter lim="800000"/>
            <a:headEnd/>
            <a:tailEnd/>
          </a:ln>
        </p:spPr>
        <p:txBody>
          <a:bodyPr wrap="none" anchor="ctr"/>
          <a:lstStyle/>
          <a:p>
            <a:pPr>
              <a:buFont typeface="Wingdings" pitchFamily="2" charset="2"/>
              <a:buNone/>
            </a:pPr>
            <a:endParaRPr lang="zh-CN" altLang="en-US"/>
          </a:p>
        </p:txBody>
      </p:sp>
      <p:sp useBgFill="1">
        <p:nvSpPr>
          <p:cNvPr id="24" name="Rectangle 27"/>
          <p:cNvSpPr>
            <a:spLocks noChangeArrowheads="1"/>
          </p:cNvSpPr>
          <p:nvPr/>
        </p:nvSpPr>
        <p:spPr bwMode="auto">
          <a:xfrm>
            <a:off x="5562600" y="4914900"/>
            <a:ext cx="1447800" cy="9906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25" name="Text Box 28"/>
          <p:cNvSpPr txBox="1">
            <a:spLocks noChangeArrowheads="1"/>
          </p:cNvSpPr>
          <p:nvPr/>
        </p:nvSpPr>
        <p:spPr bwMode="auto">
          <a:xfrm>
            <a:off x="288925" y="1606550"/>
            <a:ext cx="1265238" cy="652463"/>
          </a:xfrm>
          <a:prstGeom prst="rect">
            <a:avLst/>
          </a:prstGeom>
          <a:noFill/>
          <a:ln w="9525">
            <a:noFill/>
            <a:miter lim="800000"/>
            <a:headEnd/>
            <a:tailEnd/>
          </a:ln>
        </p:spPr>
        <p:txBody>
          <a:bodyPr wrap="none">
            <a:spAutoFit/>
          </a:bodyPr>
          <a:lstStyle/>
          <a:p>
            <a:pPr>
              <a:buFont typeface="Wingdings" pitchFamily="2" charset="2"/>
              <a:buNone/>
            </a:pPr>
            <a:r>
              <a:rPr lang="zh-CN" altLang="en-US" sz="3600" b="1">
                <a:solidFill>
                  <a:srgbClr val="3333FF"/>
                </a:solidFill>
              </a:rPr>
              <a:t>例如</a:t>
            </a:r>
            <a:r>
              <a:rPr lang="en-US" altLang="zh-CN" sz="3600" b="1">
                <a:solidFill>
                  <a:srgbClr val="3333FF"/>
                </a:solidFill>
              </a:rPr>
              <a:t>:</a:t>
            </a:r>
            <a:endParaRPr lang="en-US" altLang="zh-CN" sz="3600"/>
          </a:p>
        </p:txBody>
      </p:sp>
      <p:sp>
        <p:nvSpPr>
          <p:cNvPr id="26" name="Text Box 29"/>
          <p:cNvSpPr txBox="1">
            <a:spLocks noChangeArrowheads="1"/>
          </p:cNvSpPr>
          <p:nvPr/>
        </p:nvSpPr>
        <p:spPr bwMode="auto">
          <a:xfrm>
            <a:off x="5241925" y="1682750"/>
            <a:ext cx="3094038" cy="633413"/>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3333FF"/>
                </a:solidFill>
              </a:rPr>
              <a:t>被删关键字 </a:t>
            </a:r>
            <a:r>
              <a:rPr lang="en-US" altLang="zh-CN" b="1">
                <a:solidFill>
                  <a:srgbClr val="3333FF"/>
                </a:solidFill>
              </a:rPr>
              <a:t>= 20</a:t>
            </a:r>
            <a:endParaRPr lang="en-US" altLang="zh-CN"/>
          </a:p>
        </p:txBody>
      </p:sp>
      <p:sp useBgFill="1">
        <p:nvSpPr>
          <p:cNvPr id="27" name="Text Box 30"/>
          <p:cNvSpPr txBox="1">
            <a:spLocks noChangeArrowheads="1"/>
          </p:cNvSpPr>
          <p:nvPr/>
        </p:nvSpPr>
        <p:spPr bwMode="auto">
          <a:xfrm>
            <a:off x="7750175" y="1682750"/>
            <a:ext cx="595313" cy="633413"/>
          </a:xfrm>
          <a:prstGeom prst="rect">
            <a:avLst/>
          </a:prstGeom>
          <a:ln w="9525">
            <a:noFill/>
            <a:miter lim="800000"/>
            <a:headEnd/>
            <a:tailEnd/>
          </a:ln>
        </p:spPr>
        <p:txBody>
          <a:bodyPr wrap="none">
            <a:spAutoFit/>
          </a:bodyPr>
          <a:lstStyle/>
          <a:p>
            <a:pPr>
              <a:buFont typeface="Wingdings" pitchFamily="2" charset="2"/>
              <a:buNone/>
            </a:pPr>
            <a:r>
              <a:rPr lang="en-US" altLang="zh-CN" b="1">
                <a:solidFill>
                  <a:srgbClr val="006600"/>
                </a:solidFill>
              </a:rPr>
              <a:t>88</a:t>
            </a:r>
            <a:endParaRPr lang="en-US" altLang="zh-CN"/>
          </a:p>
        </p:txBody>
      </p:sp>
      <p:sp>
        <p:nvSpPr>
          <p:cNvPr id="28" name="Text Box 31"/>
          <p:cNvSpPr txBox="1">
            <a:spLocks noChangeArrowheads="1"/>
          </p:cNvSpPr>
          <p:nvPr/>
        </p:nvSpPr>
        <p:spPr bwMode="auto">
          <a:xfrm>
            <a:off x="441325" y="5988050"/>
            <a:ext cx="8523288" cy="652463"/>
          </a:xfrm>
          <a:prstGeom prst="rect">
            <a:avLst/>
          </a:prstGeom>
          <a:noFill/>
          <a:ln w="9525">
            <a:noFill/>
            <a:miter lim="800000"/>
            <a:headEnd/>
            <a:tailEnd/>
          </a:ln>
        </p:spPr>
        <p:txBody>
          <a:bodyPr wrap="none">
            <a:spAutoFit/>
          </a:bodyPr>
          <a:lstStyle/>
          <a:p>
            <a:pPr>
              <a:buFont typeface="Wingdings" pitchFamily="2" charset="2"/>
              <a:buNone/>
            </a:pPr>
            <a:r>
              <a:rPr lang="zh-CN" altLang="en-US" sz="3600" b="1">
                <a:solidFill>
                  <a:srgbClr val="A50021"/>
                </a:solidFill>
              </a:rPr>
              <a:t>其双亲结点中相应指针域的值改为“空”</a:t>
            </a:r>
            <a:endParaRPr lang="zh-CN" altLang="en-US" sz="3600"/>
          </a:p>
        </p:txBody>
      </p:sp>
      <p:sp>
        <p:nvSpPr>
          <p:cNvPr id="29" name="Freeform 32"/>
          <p:cNvSpPr>
            <a:spLocks/>
          </p:cNvSpPr>
          <p:nvPr/>
        </p:nvSpPr>
        <p:spPr bwMode="auto">
          <a:xfrm>
            <a:off x="3505200" y="1638300"/>
            <a:ext cx="1066800" cy="762000"/>
          </a:xfrm>
          <a:custGeom>
            <a:avLst/>
            <a:gdLst>
              <a:gd name="T0" fmla="*/ 2147483647 w 672"/>
              <a:gd name="T1" fmla="*/ 0 h 480"/>
              <a:gd name="T2" fmla="*/ 2147483647 w 672"/>
              <a:gd name="T3" fmla="*/ 2147483647 h 480"/>
              <a:gd name="T4" fmla="*/ 2147483647 w 672"/>
              <a:gd name="T5" fmla="*/ 2147483647 h 480"/>
              <a:gd name="T6" fmla="*/ 0 w 672"/>
              <a:gd name="T7" fmla="*/ 2147483647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p:spPr>
        <p:txBody>
          <a:bodyPr wrap="none" anchor="ctr"/>
          <a:lstStyle/>
          <a:p>
            <a:endParaRPr lang="zh-CN" altLang="en-US"/>
          </a:p>
        </p:txBody>
      </p:sp>
      <p:sp>
        <p:nvSpPr>
          <p:cNvPr id="30" name="Rectangle 33"/>
          <p:cNvSpPr>
            <a:spLocks noChangeArrowheads="1"/>
          </p:cNvSpPr>
          <p:nvPr/>
        </p:nvSpPr>
        <p:spPr bwMode="auto">
          <a:xfrm>
            <a:off x="34925" y="968375"/>
            <a:ext cx="5745484" cy="589777"/>
          </a:xfrm>
          <a:prstGeom prst="rect">
            <a:avLst/>
          </a:prstGeom>
          <a:noFill/>
          <a:ln w="9525">
            <a:noFill/>
            <a:miter lim="800000"/>
            <a:headEnd/>
            <a:tailEnd/>
          </a:ln>
        </p:spPr>
        <p:txBody>
          <a:bodyPr wrap="none">
            <a:spAutoFit/>
          </a:bodyPr>
          <a:lstStyle/>
          <a:p>
            <a:pPr>
              <a:buFont typeface="Wingdings" pitchFamily="2" charset="2"/>
              <a:buNone/>
            </a:pPr>
            <a:r>
              <a:rPr lang="zh-CN" altLang="en-US" b="1" dirty="0"/>
              <a:t>（</a:t>
            </a:r>
            <a:r>
              <a:rPr lang="en-US" altLang="zh-CN" b="1" dirty="0"/>
              <a:t>1</a:t>
            </a:r>
            <a:r>
              <a:rPr lang="zh-CN" altLang="en-US" b="1" dirty="0"/>
              <a:t>）被删除的结点是</a:t>
            </a:r>
            <a:r>
              <a:rPr lang="zh-CN" altLang="en-US" b="1" dirty="0">
                <a:solidFill>
                  <a:srgbClr val="FF0000"/>
                </a:solidFill>
              </a:rPr>
              <a:t>叶子结点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up)">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utoUpdateAnimBg="0"/>
      <p:bldP spid="26" grpId="0" autoUpdateAnimBg="0"/>
      <p:bldP spid="27" grpId="0" animBg="1" autoUpdateAnimBg="0"/>
      <p:bldP spid="28" grpId="0" autoUpdateAnimBg="0"/>
      <p:bldP spid="29" grpId="0" animBg="1"/>
      <p:bldP spid="3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动态查找表                                                 二叉排序树</a:t>
            </a:r>
          </a:p>
        </p:txBody>
      </p:sp>
      <p:grpSp>
        <p:nvGrpSpPr>
          <p:cNvPr id="2" name="Group 1027"/>
          <p:cNvGrpSpPr>
            <a:grpSpLocks/>
          </p:cNvGrpSpPr>
          <p:nvPr/>
        </p:nvGrpSpPr>
        <p:grpSpPr bwMode="auto">
          <a:xfrm>
            <a:off x="685800" y="1581150"/>
            <a:ext cx="6324600" cy="4191000"/>
            <a:chOff x="432" y="576"/>
            <a:chExt cx="3984" cy="2640"/>
          </a:xfrm>
        </p:grpSpPr>
        <p:sp>
          <p:nvSpPr>
            <p:cNvPr id="49165" name="Oval 1028"/>
            <p:cNvSpPr>
              <a:spLocks noChangeArrowheads="1"/>
            </p:cNvSpPr>
            <p:nvPr/>
          </p:nvSpPr>
          <p:spPr bwMode="auto">
            <a:xfrm>
              <a:off x="2064" y="105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49166" name="Oval 1029"/>
            <p:cNvSpPr>
              <a:spLocks noChangeArrowheads="1"/>
            </p:cNvSpPr>
            <p:nvPr/>
          </p:nvSpPr>
          <p:spPr bwMode="auto">
            <a:xfrm>
              <a:off x="1152" y="139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30</a:t>
              </a:r>
              <a:endParaRPr lang="en-US" altLang="zh-CN"/>
            </a:p>
          </p:txBody>
        </p:sp>
        <p:sp>
          <p:nvSpPr>
            <p:cNvPr id="49167" name="Oval 1030"/>
            <p:cNvSpPr>
              <a:spLocks noChangeArrowheads="1"/>
            </p:cNvSpPr>
            <p:nvPr/>
          </p:nvSpPr>
          <p:spPr bwMode="auto">
            <a:xfrm>
              <a:off x="2976" y="139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80</a:t>
              </a:r>
              <a:endParaRPr lang="en-US" altLang="zh-CN"/>
            </a:p>
          </p:txBody>
        </p:sp>
        <p:sp>
          <p:nvSpPr>
            <p:cNvPr id="49168" name="Oval 1031"/>
            <p:cNvSpPr>
              <a:spLocks noChangeArrowheads="1"/>
            </p:cNvSpPr>
            <p:nvPr/>
          </p:nvSpPr>
          <p:spPr bwMode="auto">
            <a:xfrm>
              <a:off x="432"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20</a:t>
              </a:r>
              <a:endParaRPr lang="en-US" altLang="zh-CN"/>
            </a:p>
          </p:txBody>
        </p:sp>
        <p:sp>
          <p:nvSpPr>
            <p:cNvPr id="49169" name="Oval 1032"/>
            <p:cNvSpPr>
              <a:spLocks noChangeArrowheads="1"/>
            </p:cNvSpPr>
            <p:nvPr/>
          </p:nvSpPr>
          <p:spPr bwMode="auto">
            <a:xfrm>
              <a:off x="3696"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90</a:t>
              </a:r>
              <a:endParaRPr lang="en-US" altLang="zh-CN"/>
            </a:p>
          </p:txBody>
        </p:sp>
        <p:sp>
          <p:nvSpPr>
            <p:cNvPr id="49170" name="Oval 1033"/>
            <p:cNvSpPr>
              <a:spLocks noChangeArrowheads="1"/>
            </p:cNvSpPr>
            <p:nvPr/>
          </p:nvSpPr>
          <p:spPr bwMode="auto">
            <a:xfrm>
              <a:off x="3168" y="235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85</a:t>
              </a:r>
              <a:endParaRPr lang="en-US" altLang="zh-CN"/>
            </a:p>
          </p:txBody>
        </p:sp>
        <p:sp>
          <p:nvSpPr>
            <p:cNvPr id="49171" name="Oval 1034"/>
            <p:cNvSpPr>
              <a:spLocks noChangeArrowheads="1"/>
            </p:cNvSpPr>
            <p:nvPr/>
          </p:nvSpPr>
          <p:spPr bwMode="auto">
            <a:xfrm>
              <a:off x="1872" y="1824"/>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49172" name="Oval 1035"/>
            <p:cNvSpPr>
              <a:spLocks noChangeArrowheads="1"/>
            </p:cNvSpPr>
            <p:nvPr/>
          </p:nvSpPr>
          <p:spPr bwMode="auto">
            <a:xfrm>
              <a:off x="1296" y="235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35</a:t>
              </a:r>
              <a:endParaRPr lang="en-US" altLang="zh-CN"/>
            </a:p>
          </p:txBody>
        </p:sp>
        <p:sp>
          <p:nvSpPr>
            <p:cNvPr id="49173" name="Oval 1036"/>
            <p:cNvSpPr>
              <a:spLocks noChangeArrowheads="1"/>
            </p:cNvSpPr>
            <p:nvPr/>
          </p:nvSpPr>
          <p:spPr bwMode="auto">
            <a:xfrm>
              <a:off x="3984" y="28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88</a:t>
              </a:r>
              <a:endParaRPr lang="en-US" altLang="zh-CN"/>
            </a:p>
          </p:txBody>
        </p:sp>
        <p:sp>
          <p:nvSpPr>
            <p:cNvPr id="49174" name="Line 1037"/>
            <p:cNvSpPr>
              <a:spLocks noChangeShapeType="1"/>
            </p:cNvSpPr>
            <p:nvPr/>
          </p:nvSpPr>
          <p:spPr bwMode="auto">
            <a:xfrm flipH="1">
              <a:off x="1536" y="1248"/>
              <a:ext cx="528" cy="240"/>
            </a:xfrm>
            <a:prstGeom prst="line">
              <a:avLst/>
            </a:prstGeom>
            <a:noFill/>
            <a:ln w="38100">
              <a:solidFill>
                <a:srgbClr val="336699"/>
              </a:solidFill>
              <a:round/>
              <a:headEnd/>
              <a:tailEnd/>
            </a:ln>
          </p:spPr>
          <p:txBody>
            <a:bodyPr wrap="none" anchor="ctr"/>
            <a:lstStyle/>
            <a:p>
              <a:endParaRPr lang="zh-CN" altLang="en-US"/>
            </a:p>
          </p:txBody>
        </p:sp>
        <p:sp>
          <p:nvSpPr>
            <p:cNvPr id="49175" name="Line 1038"/>
            <p:cNvSpPr>
              <a:spLocks noChangeShapeType="1"/>
            </p:cNvSpPr>
            <p:nvPr/>
          </p:nvSpPr>
          <p:spPr bwMode="auto">
            <a:xfrm flipH="1">
              <a:off x="816" y="1632"/>
              <a:ext cx="384" cy="240"/>
            </a:xfrm>
            <a:prstGeom prst="line">
              <a:avLst/>
            </a:prstGeom>
            <a:noFill/>
            <a:ln w="38100">
              <a:solidFill>
                <a:srgbClr val="666699"/>
              </a:solidFill>
              <a:round/>
              <a:headEnd/>
              <a:tailEnd/>
            </a:ln>
          </p:spPr>
          <p:txBody>
            <a:bodyPr wrap="none" anchor="ctr"/>
            <a:lstStyle/>
            <a:p>
              <a:endParaRPr lang="zh-CN" altLang="en-US"/>
            </a:p>
          </p:txBody>
        </p:sp>
        <p:sp>
          <p:nvSpPr>
            <p:cNvPr id="49176" name="Line 1039"/>
            <p:cNvSpPr>
              <a:spLocks noChangeShapeType="1"/>
            </p:cNvSpPr>
            <p:nvPr/>
          </p:nvSpPr>
          <p:spPr bwMode="auto">
            <a:xfrm>
              <a:off x="2496" y="1248"/>
              <a:ext cx="480" cy="240"/>
            </a:xfrm>
            <a:prstGeom prst="line">
              <a:avLst/>
            </a:prstGeom>
            <a:noFill/>
            <a:ln w="38100">
              <a:solidFill>
                <a:srgbClr val="336699"/>
              </a:solidFill>
              <a:round/>
              <a:headEnd/>
              <a:tailEnd/>
            </a:ln>
          </p:spPr>
          <p:txBody>
            <a:bodyPr wrap="none" anchor="ctr"/>
            <a:lstStyle/>
            <a:p>
              <a:endParaRPr lang="zh-CN" altLang="en-US"/>
            </a:p>
          </p:txBody>
        </p:sp>
        <p:sp>
          <p:nvSpPr>
            <p:cNvPr id="49177" name="Line 1040"/>
            <p:cNvSpPr>
              <a:spLocks noChangeShapeType="1"/>
            </p:cNvSpPr>
            <p:nvPr/>
          </p:nvSpPr>
          <p:spPr bwMode="auto">
            <a:xfrm>
              <a:off x="1551" y="1644"/>
              <a:ext cx="369" cy="228"/>
            </a:xfrm>
            <a:prstGeom prst="line">
              <a:avLst/>
            </a:prstGeom>
            <a:noFill/>
            <a:ln w="38100">
              <a:solidFill>
                <a:srgbClr val="336699"/>
              </a:solidFill>
              <a:round/>
              <a:headEnd/>
              <a:tailEnd/>
            </a:ln>
          </p:spPr>
          <p:txBody>
            <a:bodyPr wrap="none" anchor="ctr"/>
            <a:lstStyle/>
            <a:p>
              <a:endParaRPr lang="zh-CN" altLang="en-US"/>
            </a:p>
          </p:txBody>
        </p:sp>
        <p:sp>
          <p:nvSpPr>
            <p:cNvPr id="49178" name="Line 1041"/>
            <p:cNvSpPr>
              <a:spLocks noChangeShapeType="1"/>
            </p:cNvSpPr>
            <p:nvPr/>
          </p:nvSpPr>
          <p:spPr bwMode="auto">
            <a:xfrm flipH="1">
              <a:off x="1584" y="2112"/>
              <a:ext cx="336" cy="240"/>
            </a:xfrm>
            <a:prstGeom prst="line">
              <a:avLst/>
            </a:prstGeom>
            <a:noFill/>
            <a:ln w="38100">
              <a:solidFill>
                <a:srgbClr val="336699"/>
              </a:solidFill>
              <a:round/>
              <a:headEnd/>
              <a:tailEnd/>
            </a:ln>
          </p:spPr>
          <p:txBody>
            <a:bodyPr wrap="none" anchor="ctr"/>
            <a:lstStyle/>
            <a:p>
              <a:endParaRPr lang="zh-CN" altLang="en-US"/>
            </a:p>
          </p:txBody>
        </p:sp>
        <p:sp>
          <p:nvSpPr>
            <p:cNvPr id="49179" name="Line 1042"/>
            <p:cNvSpPr>
              <a:spLocks noChangeShapeType="1"/>
            </p:cNvSpPr>
            <p:nvPr/>
          </p:nvSpPr>
          <p:spPr bwMode="auto">
            <a:xfrm>
              <a:off x="3360" y="1680"/>
              <a:ext cx="384" cy="192"/>
            </a:xfrm>
            <a:prstGeom prst="line">
              <a:avLst/>
            </a:prstGeom>
            <a:noFill/>
            <a:ln w="38100">
              <a:solidFill>
                <a:srgbClr val="336699"/>
              </a:solidFill>
              <a:round/>
              <a:headEnd/>
              <a:tailEnd/>
            </a:ln>
          </p:spPr>
          <p:txBody>
            <a:bodyPr wrap="none" anchor="ctr"/>
            <a:lstStyle/>
            <a:p>
              <a:endParaRPr lang="zh-CN" altLang="en-US"/>
            </a:p>
          </p:txBody>
        </p:sp>
        <p:sp>
          <p:nvSpPr>
            <p:cNvPr id="49180" name="Line 1043"/>
            <p:cNvSpPr>
              <a:spLocks noChangeShapeType="1"/>
            </p:cNvSpPr>
            <p:nvPr/>
          </p:nvSpPr>
          <p:spPr bwMode="auto">
            <a:xfrm flipH="1">
              <a:off x="3456" y="2124"/>
              <a:ext cx="308" cy="248"/>
            </a:xfrm>
            <a:prstGeom prst="line">
              <a:avLst/>
            </a:prstGeom>
            <a:noFill/>
            <a:ln w="38100">
              <a:solidFill>
                <a:srgbClr val="336699"/>
              </a:solidFill>
              <a:round/>
              <a:headEnd/>
              <a:tailEnd/>
            </a:ln>
          </p:spPr>
          <p:txBody>
            <a:bodyPr wrap="none" anchor="ctr"/>
            <a:lstStyle/>
            <a:p>
              <a:endParaRPr lang="zh-CN" altLang="en-US"/>
            </a:p>
          </p:txBody>
        </p:sp>
        <p:sp>
          <p:nvSpPr>
            <p:cNvPr id="49181" name="Line 1044"/>
            <p:cNvSpPr>
              <a:spLocks noChangeShapeType="1"/>
            </p:cNvSpPr>
            <p:nvPr/>
          </p:nvSpPr>
          <p:spPr bwMode="auto">
            <a:xfrm>
              <a:off x="3552" y="2640"/>
              <a:ext cx="480" cy="288"/>
            </a:xfrm>
            <a:prstGeom prst="line">
              <a:avLst/>
            </a:prstGeom>
            <a:noFill/>
            <a:ln w="38100">
              <a:solidFill>
                <a:srgbClr val="336699"/>
              </a:solidFill>
              <a:round/>
              <a:headEnd/>
              <a:tailEnd/>
            </a:ln>
          </p:spPr>
          <p:txBody>
            <a:bodyPr wrap="none" anchor="ctr"/>
            <a:lstStyle/>
            <a:p>
              <a:endParaRPr lang="zh-CN" altLang="en-US"/>
            </a:p>
          </p:txBody>
        </p:sp>
        <p:sp>
          <p:nvSpPr>
            <p:cNvPr id="49182" name="Oval 1045"/>
            <p:cNvSpPr>
              <a:spLocks noChangeArrowheads="1"/>
            </p:cNvSpPr>
            <p:nvPr/>
          </p:nvSpPr>
          <p:spPr bwMode="auto">
            <a:xfrm>
              <a:off x="672" y="28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32</a:t>
              </a:r>
              <a:endParaRPr lang="en-US" altLang="zh-CN"/>
            </a:p>
          </p:txBody>
        </p:sp>
        <p:sp>
          <p:nvSpPr>
            <p:cNvPr id="49183" name="Line 1046"/>
            <p:cNvSpPr>
              <a:spLocks noChangeShapeType="1"/>
            </p:cNvSpPr>
            <p:nvPr/>
          </p:nvSpPr>
          <p:spPr bwMode="auto">
            <a:xfrm flipH="1">
              <a:off x="960" y="2592"/>
              <a:ext cx="384" cy="288"/>
            </a:xfrm>
            <a:prstGeom prst="line">
              <a:avLst/>
            </a:prstGeom>
            <a:noFill/>
            <a:ln w="38100">
              <a:solidFill>
                <a:srgbClr val="336699"/>
              </a:solidFill>
              <a:round/>
              <a:headEnd/>
              <a:tailEnd/>
            </a:ln>
          </p:spPr>
          <p:txBody>
            <a:bodyPr wrap="none" anchor="ctr"/>
            <a:lstStyle/>
            <a:p>
              <a:endParaRPr lang="zh-CN" altLang="en-US"/>
            </a:p>
          </p:txBody>
        </p:sp>
        <p:sp>
          <p:nvSpPr>
            <p:cNvPr id="49184" name="Freeform 1047"/>
            <p:cNvSpPr>
              <a:spLocks/>
            </p:cNvSpPr>
            <p:nvPr/>
          </p:nvSpPr>
          <p:spPr bwMode="auto">
            <a:xfrm>
              <a:off x="2256" y="576"/>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p:spPr>
          <p:txBody>
            <a:bodyPr wrap="none" anchor="ctr"/>
            <a:lstStyle/>
            <a:p>
              <a:endParaRPr lang="zh-CN" altLang="en-US"/>
            </a:p>
          </p:txBody>
        </p:sp>
      </p:grpSp>
      <p:sp>
        <p:nvSpPr>
          <p:cNvPr id="24" name="Rectangle 1048"/>
          <p:cNvSpPr>
            <a:spLocks noChangeArrowheads="1"/>
          </p:cNvSpPr>
          <p:nvPr/>
        </p:nvSpPr>
        <p:spPr bwMode="auto">
          <a:xfrm>
            <a:off x="0" y="942975"/>
            <a:ext cx="9423400" cy="693738"/>
          </a:xfrm>
          <a:prstGeom prst="rect">
            <a:avLst/>
          </a:prstGeom>
          <a:noFill/>
          <a:ln w="9525">
            <a:noFill/>
            <a:miter lim="800000"/>
            <a:headEnd/>
            <a:tailEnd/>
          </a:ln>
        </p:spPr>
        <p:txBody>
          <a:bodyPr>
            <a:spAutoFit/>
          </a:bodyPr>
          <a:lstStyle/>
          <a:p>
            <a:pPr>
              <a:lnSpc>
                <a:spcPct val="120000"/>
              </a:lnSpc>
              <a:buFont typeface="Wingdings" pitchFamily="2" charset="2"/>
              <a:buNone/>
            </a:pPr>
            <a:r>
              <a:rPr lang="zh-CN" altLang="en-US" b="1"/>
              <a:t>（</a:t>
            </a:r>
            <a:r>
              <a:rPr lang="en-US" altLang="zh-CN" b="1"/>
              <a:t>2</a:t>
            </a:r>
            <a:r>
              <a:rPr lang="zh-CN" altLang="en-US" b="1"/>
              <a:t>）被删除的结点</a:t>
            </a:r>
            <a:r>
              <a:rPr lang="zh-CN" altLang="en-US" b="1">
                <a:solidFill>
                  <a:srgbClr val="CC0000"/>
                </a:solidFill>
              </a:rPr>
              <a:t>只有左子树</a:t>
            </a:r>
            <a:r>
              <a:rPr lang="zh-CN" altLang="en-US" b="1"/>
              <a:t>或</a:t>
            </a:r>
            <a:r>
              <a:rPr lang="zh-CN" altLang="en-US" b="1">
                <a:solidFill>
                  <a:srgbClr val="CC0000"/>
                </a:solidFill>
              </a:rPr>
              <a:t>只有右子树</a:t>
            </a:r>
          </a:p>
        </p:txBody>
      </p:sp>
      <p:sp useBgFill="1">
        <p:nvSpPr>
          <p:cNvPr id="26" name="Rectangle 1050"/>
          <p:cNvSpPr>
            <a:spLocks noChangeArrowheads="1"/>
          </p:cNvSpPr>
          <p:nvPr/>
        </p:nvSpPr>
        <p:spPr bwMode="auto">
          <a:xfrm>
            <a:off x="2581747" y="3257550"/>
            <a:ext cx="1143000" cy="11430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27" name="Line 1051"/>
          <p:cNvSpPr>
            <a:spLocks noChangeShapeType="1"/>
          </p:cNvSpPr>
          <p:nvPr/>
        </p:nvSpPr>
        <p:spPr bwMode="auto">
          <a:xfrm>
            <a:off x="3962400" y="2647950"/>
            <a:ext cx="1981200" cy="990600"/>
          </a:xfrm>
          <a:prstGeom prst="line">
            <a:avLst/>
          </a:prstGeom>
          <a:noFill/>
          <a:ln w="63500">
            <a:solidFill>
              <a:srgbClr val="FF00FF"/>
            </a:solidFill>
            <a:round/>
            <a:headEnd/>
            <a:tailEnd type="triangle" w="med" len="lg"/>
          </a:ln>
        </p:spPr>
        <p:txBody>
          <a:bodyPr wrap="none" anchor="ctr"/>
          <a:lstStyle/>
          <a:p>
            <a:endParaRPr lang="zh-CN" altLang="en-US"/>
          </a:p>
        </p:txBody>
      </p:sp>
      <p:sp useBgFill="1">
        <p:nvSpPr>
          <p:cNvPr id="28" name="Rectangle 1052"/>
          <p:cNvSpPr>
            <a:spLocks noChangeArrowheads="1"/>
          </p:cNvSpPr>
          <p:nvPr/>
        </p:nvSpPr>
        <p:spPr bwMode="auto">
          <a:xfrm>
            <a:off x="4648200" y="2800350"/>
            <a:ext cx="838200" cy="6858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29" name="Line 1053"/>
          <p:cNvSpPr>
            <a:spLocks noChangeShapeType="1"/>
          </p:cNvSpPr>
          <p:nvPr/>
        </p:nvSpPr>
        <p:spPr bwMode="auto">
          <a:xfrm>
            <a:off x="3962400" y="2647950"/>
            <a:ext cx="1981200" cy="990600"/>
          </a:xfrm>
          <a:prstGeom prst="line">
            <a:avLst/>
          </a:prstGeom>
          <a:noFill/>
          <a:ln w="63500">
            <a:solidFill>
              <a:srgbClr val="FF00FF"/>
            </a:solidFill>
            <a:round/>
            <a:headEnd/>
            <a:tailEnd type="triangle" w="med" len="lg"/>
          </a:ln>
        </p:spPr>
        <p:txBody>
          <a:bodyPr wrap="none" anchor="ctr"/>
          <a:lstStyle/>
          <a:p>
            <a:endParaRPr lang="zh-CN" altLang="en-US"/>
          </a:p>
        </p:txBody>
      </p:sp>
      <p:sp>
        <p:nvSpPr>
          <p:cNvPr id="30" name="Text Box 1054"/>
          <p:cNvSpPr txBox="1">
            <a:spLocks noChangeArrowheads="1"/>
          </p:cNvSpPr>
          <p:nvPr/>
        </p:nvSpPr>
        <p:spPr bwMode="auto">
          <a:xfrm>
            <a:off x="228600" y="5734050"/>
            <a:ext cx="8686800" cy="1077913"/>
          </a:xfrm>
          <a:prstGeom prst="rect">
            <a:avLst/>
          </a:prstGeom>
          <a:solidFill>
            <a:schemeClr val="tx2">
              <a:lumMod val="20000"/>
              <a:lumOff val="80000"/>
              <a:alpha val="52000"/>
            </a:schemeClr>
          </a:solidFill>
          <a:ln w="9525">
            <a:noFill/>
            <a:miter lim="800000"/>
            <a:headEnd/>
            <a:tailEnd/>
          </a:ln>
        </p:spPr>
        <p:txBody>
          <a:bodyPr>
            <a:spAutoFit/>
          </a:bodyPr>
          <a:lstStyle/>
          <a:p>
            <a:pPr>
              <a:lnSpc>
                <a:spcPct val="100000"/>
              </a:lnSpc>
              <a:spcBef>
                <a:spcPts val="0"/>
              </a:spcBef>
              <a:buFont typeface="Wingdings" pitchFamily="2" charset="2"/>
              <a:buNone/>
              <a:defRPr/>
            </a:pPr>
            <a:r>
              <a:rPr lang="en-US" altLang="zh-CN" b="1" dirty="0">
                <a:solidFill>
                  <a:srgbClr val="A50021"/>
                </a:solidFill>
              </a:rPr>
              <a:t> </a:t>
            </a:r>
            <a:r>
              <a:rPr lang="zh-CN" altLang="en-US" b="1" dirty="0"/>
              <a:t>其双亲结点的相应指针域的值改为</a:t>
            </a:r>
            <a:r>
              <a:rPr lang="zh-CN" altLang="en-US" b="1" dirty="0">
                <a:solidFill>
                  <a:srgbClr val="A50021"/>
                </a:solidFill>
              </a:rPr>
              <a:t> ：</a:t>
            </a:r>
            <a:endParaRPr lang="en-US" altLang="zh-CN" b="1" dirty="0">
              <a:solidFill>
                <a:srgbClr val="A50021"/>
              </a:solidFill>
            </a:endParaRPr>
          </a:p>
          <a:p>
            <a:pPr>
              <a:lnSpc>
                <a:spcPct val="100000"/>
              </a:lnSpc>
              <a:spcBef>
                <a:spcPts val="0"/>
              </a:spcBef>
              <a:buFont typeface="Wingdings" pitchFamily="2" charset="2"/>
              <a:buNone/>
              <a:defRPr/>
            </a:pPr>
            <a:r>
              <a:rPr lang="en-US" altLang="zh-CN" b="1" dirty="0">
                <a:solidFill>
                  <a:srgbClr val="A50021"/>
                </a:solidFill>
              </a:rPr>
              <a:t>               </a:t>
            </a:r>
            <a:r>
              <a:rPr lang="zh-CN" altLang="en-US" b="1" dirty="0">
                <a:solidFill>
                  <a:srgbClr val="A50021"/>
                </a:solidFill>
              </a:rPr>
              <a:t>        指向被删除结点的左子树或右子树</a:t>
            </a:r>
            <a:endParaRPr lang="zh-CN" altLang="en-US" dirty="0"/>
          </a:p>
        </p:txBody>
      </p:sp>
      <p:sp>
        <p:nvSpPr>
          <p:cNvPr id="31" name="Text Box 1055"/>
          <p:cNvSpPr txBox="1">
            <a:spLocks noChangeArrowheads="1"/>
          </p:cNvSpPr>
          <p:nvPr/>
        </p:nvSpPr>
        <p:spPr bwMode="auto">
          <a:xfrm>
            <a:off x="5486400" y="1625600"/>
            <a:ext cx="3094038" cy="633413"/>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008000"/>
                </a:solidFill>
              </a:rPr>
              <a:t>被删关键字</a:t>
            </a:r>
            <a:r>
              <a:rPr lang="zh-CN" altLang="en-US" b="1">
                <a:solidFill>
                  <a:srgbClr val="3333FF"/>
                </a:solidFill>
              </a:rPr>
              <a:t> </a:t>
            </a:r>
            <a:r>
              <a:rPr lang="en-US" altLang="zh-CN" b="1">
                <a:solidFill>
                  <a:srgbClr val="3333FF"/>
                </a:solidFill>
              </a:rPr>
              <a:t>= 40</a:t>
            </a:r>
            <a:endParaRPr lang="en-US" altLang="zh-CN"/>
          </a:p>
        </p:txBody>
      </p:sp>
      <p:sp useBgFill="1">
        <p:nvSpPr>
          <p:cNvPr id="32" name="Rectangle 1056"/>
          <p:cNvSpPr>
            <a:spLocks noChangeArrowheads="1"/>
          </p:cNvSpPr>
          <p:nvPr/>
        </p:nvSpPr>
        <p:spPr bwMode="auto">
          <a:xfrm>
            <a:off x="8020553" y="1589386"/>
            <a:ext cx="646113" cy="657225"/>
          </a:xfrm>
          <a:prstGeom prst="rect">
            <a:avLst/>
          </a:prstGeom>
          <a:ln w="9525">
            <a:noFill/>
            <a:miter lim="800000"/>
            <a:headEnd/>
            <a:tailEnd/>
          </a:ln>
        </p:spPr>
        <p:txBody>
          <a:bodyPr wrap="none">
            <a:spAutoFit/>
          </a:bodyPr>
          <a:lstStyle/>
          <a:p>
            <a:pPr>
              <a:buFont typeface="Wingdings" pitchFamily="2" charset="2"/>
              <a:buNone/>
            </a:pPr>
            <a:r>
              <a:rPr lang="en-US" altLang="zh-CN" sz="3600" b="1" dirty="0">
                <a:solidFill>
                  <a:srgbClr val="FF0000"/>
                </a:solidFill>
              </a:rPr>
              <a:t>80</a:t>
            </a:r>
            <a:endParaRPr lang="en-US" altLang="zh-CN" sz="3600" b="1" dirty="0">
              <a:solidFill>
                <a:srgbClr val="3333FF"/>
              </a:solidFill>
            </a:endParaRPr>
          </a:p>
        </p:txBody>
      </p:sp>
      <p:sp>
        <p:nvSpPr>
          <p:cNvPr id="25" name="AutoShape 1049"/>
          <p:cNvSpPr>
            <a:spLocks noChangeArrowheads="1"/>
          </p:cNvSpPr>
          <p:nvPr/>
        </p:nvSpPr>
        <p:spPr bwMode="auto">
          <a:xfrm>
            <a:off x="2447453" y="3266603"/>
            <a:ext cx="152400" cy="1143000"/>
          </a:xfrm>
          <a:prstGeom prst="downArrow">
            <a:avLst>
              <a:gd name="adj1" fmla="val 50000"/>
              <a:gd name="adj2" fmla="val 187500"/>
            </a:avLst>
          </a:prstGeom>
          <a:solidFill>
            <a:srgbClr val="FF00FF"/>
          </a:solidFill>
          <a:ln w="9525">
            <a:noFill/>
            <a:miter lim="800000"/>
            <a:headEnd/>
            <a:tailEnd/>
          </a:ln>
        </p:spPr>
        <p:txBody>
          <a:bodyPr vert="eaVert" wrap="none" anchor="ctr"/>
          <a:lstStyle/>
          <a:p>
            <a:pPr>
              <a:buFont typeface="Wingdings"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500"/>
                                        <p:tgtEl>
                                          <p:spTgt spid="28"/>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6" grpId="0" animBg="1"/>
      <p:bldP spid="27" grpId="0" animBg="1"/>
      <p:bldP spid="28" grpId="0" animBg="1"/>
      <p:bldP spid="29" grpId="0" animBg="1"/>
      <p:bldP spid="30" grpId="0" animBg="1" autoUpdateAnimBg="0"/>
      <p:bldP spid="31" grpId="0" autoUpdateAnimBg="0"/>
      <p:bldP spid="32" grpId="0" animBg="1" autoUpdateAnimBg="0"/>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动态查找表                                                 二叉排序树</a:t>
            </a:r>
          </a:p>
        </p:txBody>
      </p:sp>
      <p:grpSp>
        <p:nvGrpSpPr>
          <p:cNvPr id="2" name="Group 29"/>
          <p:cNvGrpSpPr>
            <a:grpSpLocks/>
          </p:cNvGrpSpPr>
          <p:nvPr/>
        </p:nvGrpSpPr>
        <p:grpSpPr bwMode="auto">
          <a:xfrm>
            <a:off x="838200" y="1143000"/>
            <a:ext cx="6324600" cy="4191000"/>
            <a:chOff x="528" y="432"/>
            <a:chExt cx="3984" cy="2640"/>
          </a:xfrm>
        </p:grpSpPr>
        <p:sp>
          <p:nvSpPr>
            <p:cNvPr id="50204" name="Oval 30"/>
            <p:cNvSpPr>
              <a:spLocks noChangeArrowheads="1"/>
            </p:cNvSpPr>
            <p:nvPr/>
          </p:nvSpPr>
          <p:spPr bwMode="auto">
            <a:xfrm>
              <a:off x="2160" y="912"/>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50</a:t>
              </a:r>
              <a:endParaRPr lang="en-US" altLang="zh-CN"/>
            </a:p>
          </p:txBody>
        </p:sp>
        <p:sp>
          <p:nvSpPr>
            <p:cNvPr id="50205" name="Oval 31"/>
            <p:cNvSpPr>
              <a:spLocks noChangeArrowheads="1"/>
            </p:cNvSpPr>
            <p:nvPr/>
          </p:nvSpPr>
          <p:spPr bwMode="auto">
            <a:xfrm>
              <a:off x="1248" y="124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30</a:t>
              </a:r>
              <a:endParaRPr lang="en-US" altLang="zh-CN"/>
            </a:p>
          </p:txBody>
        </p:sp>
        <p:sp>
          <p:nvSpPr>
            <p:cNvPr id="50206" name="Oval 32"/>
            <p:cNvSpPr>
              <a:spLocks noChangeArrowheads="1"/>
            </p:cNvSpPr>
            <p:nvPr/>
          </p:nvSpPr>
          <p:spPr bwMode="auto">
            <a:xfrm>
              <a:off x="3072" y="124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80</a:t>
              </a:r>
              <a:endParaRPr lang="en-US" altLang="zh-CN"/>
            </a:p>
          </p:txBody>
        </p:sp>
        <p:sp>
          <p:nvSpPr>
            <p:cNvPr id="50207" name="Oval 33"/>
            <p:cNvSpPr>
              <a:spLocks noChangeArrowheads="1"/>
            </p:cNvSpPr>
            <p:nvPr/>
          </p:nvSpPr>
          <p:spPr bwMode="auto">
            <a:xfrm>
              <a:off x="528" y="16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20</a:t>
              </a:r>
              <a:endParaRPr lang="en-US" altLang="zh-CN"/>
            </a:p>
          </p:txBody>
        </p:sp>
        <p:sp>
          <p:nvSpPr>
            <p:cNvPr id="50208" name="Oval 34"/>
            <p:cNvSpPr>
              <a:spLocks noChangeArrowheads="1"/>
            </p:cNvSpPr>
            <p:nvPr/>
          </p:nvSpPr>
          <p:spPr bwMode="auto">
            <a:xfrm>
              <a:off x="3792" y="16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90</a:t>
              </a:r>
              <a:endParaRPr lang="en-US" altLang="zh-CN"/>
            </a:p>
          </p:txBody>
        </p:sp>
        <p:sp>
          <p:nvSpPr>
            <p:cNvPr id="50209" name="Oval 35"/>
            <p:cNvSpPr>
              <a:spLocks noChangeArrowheads="1"/>
            </p:cNvSpPr>
            <p:nvPr/>
          </p:nvSpPr>
          <p:spPr bwMode="auto">
            <a:xfrm>
              <a:off x="3264" y="220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85</a:t>
              </a:r>
              <a:endParaRPr lang="en-US" altLang="zh-CN"/>
            </a:p>
          </p:txBody>
        </p:sp>
        <p:sp>
          <p:nvSpPr>
            <p:cNvPr id="50210" name="Oval 36"/>
            <p:cNvSpPr>
              <a:spLocks noChangeArrowheads="1"/>
            </p:cNvSpPr>
            <p:nvPr/>
          </p:nvSpPr>
          <p:spPr bwMode="auto">
            <a:xfrm>
              <a:off x="1968" y="1680"/>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50211" name="Oval 37"/>
            <p:cNvSpPr>
              <a:spLocks noChangeArrowheads="1"/>
            </p:cNvSpPr>
            <p:nvPr/>
          </p:nvSpPr>
          <p:spPr bwMode="auto">
            <a:xfrm>
              <a:off x="1392" y="2208"/>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35</a:t>
              </a:r>
              <a:endParaRPr lang="en-US" altLang="zh-CN"/>
            </a:p>
          </p:txBody>
        </p:sp>
        <p:sp>
          <p:nvSpPr>
            <p:cNvPr id="50212" name="Oval 38"/>
            <p:cNvSpPr>
              <a:spLocks noChangeArrowheads="1"/>
            </p:cNvSpPr>
            <p:nvPr/>
          </p:nvSpPr>
          <p:spPr bwMode="auto">
            <a:xfrm>
              <a:off x="4080" y="273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88</a:t>
              </a:r>
              <a:endParaRPr lang="en-US" altLang="zh-CN"/>
            </a:p>
          </p:txBody>
        </p:sp>
        <p:sp>
          <p:nvSpPr>
            <p:cNvPr id="50213" name="Line 39"/>
            <p:cNvSpPr>
              <a:spLocks noChangeShapeType="1"/>
            </p:cNvSpPr>
            <p:nvPr/>
          </p:nvSpPr>
          <p:spPr bwMode="auto">
            <a:xfrm flipH="1">
              <a:off x="1632" y="1104"/>
              <a:ext cx="528" cy="240"/>
            </a:xfrm>
            <a:prstGeom prst="line">
              <a:avLst/>
            </a:prstGeom>
            <a:noFill/>
            <a:ln w="38100">
              <a:solidFill>
                <a:srgbClr val="336699"/>
              </a:solidFill>
              <a:round/>
              <a:headEnd/>
              <a:tailEnd/>
            </a:ln>
          </p:spPr>
          <p:txBody>
            <a:bodyPr wrap="none" anchor="ctr"/>
            <a:lstStyle/>
            <a:p>
              <a:endParaRPr lang="zh-CN" altLang="en-US"/>
            </a:p>
          </p:txBody>
        </p:sp>
        <p:sp>
          <p:nvSpPr>
            <p:cNvPr id="50214" name="Line 40"/>
            <p:cNvSpPr>
              <a:spLocks noChangeShapeType="1"/>
            </p:cNvSpPr>
            <p:nvPr/>
          </p:nvSpPr>
          <p:spPr bwMode="auto">
            <a:xfrm flipH="1">
              <a:off x="912" y="1488"/>
              <a:ext cx="384" cy="240"/>
            </a:xfrm>
            <a:prstGeom prst="line">
              <a:avLst/>
            </a:prstGeom>
            <a:noFill/>
            <a:ln w="38100">
              <a:solidFill>
                <a:srgbClr val="666699"/>
              </a:solidFill>
              <a:round/>
              <a:headEnd/>
              <a:tailEnd/>
            </a:ln>
          </p:spPr>
          <p:txBody>
            <a:bodyPr wrap="none" anchor="ctr"/>
            <a:lstStyle/>
            <a:p>
              <a:endParaRPr lang="zh-CN" altLang="en-US"/>
            </a:p>
          </p:txBody>
        </p:sp>
        <p:sp>
          <p:nvSpPr>
            <p:cNvPr id="50215" name="Line 41"/>
            <p:cNvSpPr>
              <a:spLocks noChangeShapeType="1"/>
            </p:cNvSpPr>
            <p:nvPr/>
          </p:nvSpPr>
          <p:spPr bwMode="auto">
            <a:xfrm>
              <a:off x="2592" y="1104"/>
              <a:ext cx="480" cy="240"/>
            </a:xfrm>
            <a:prstGeom prst="line">
              <a:avLst/>
            </a:prstGeom>
            <a:noFill/>
            <a:ln w="38100">
              <a:solidFill>
                <a:srgbClr val="336699"/>
              </a:solidFill>
              <a:round/>
              <a:headEnd/>
              <a:tailEnd/>
            </a:ln>
          </p:spPr>
          <p:txBody>
            <a:bodyPr wrap="none" anchor="ctr"/>
            <a:lstStyle/>
            <a:p>
              <a:endParaRPr lang="zh-CN" altLang="en-US"/>
            </a:p>
          </p:txBody>
        </p:sp>
        <p:sp>
          <p:nvSpPr>
            <p:cNvPr id="50216" name="Line 42"/>
            <p:cNvSpPr>
              <a:spLocks noChangeShapeType="1"/>
            </p:cNvSpPr>
            <p:nvPr/>
          </p:nvSpPr>
          <p:spPr bwMode="auto">
            <a:xfrm>
              <a:off x="1632" y="1488"/>
              <a:ext cx="384" cy="240"/>
            </a:xfrm>
            <a:prstGeom prst="line">
              <a:avLst/>
            </a:prstGeom>
            <a:noFill/>
            <a:ln w="38100">
              <a:solidFill>
                <a:srgbClr val="336699"/>
              </a:solidFill>
              <a:round/>
              <a:headEnd/>
              <a:tailEnd/>
            </a:ln>
          </p:spPr>
          <p:txBody>
            <a:bodyPr wrap="none" anchor="ctr"/>
            <a:lstStyle/>
            <a:p>
              <a:endParaRPr lang="zh-CN" altLang="en-US"/>
            </a:p>
          </p:txBody>
        </p:sp>
        <p:sp>
          <p:nvSpPr>
            <p:cNvPr id="50217" name="Line 43"/>
            <p:cNvSpPr>
              <a:spLocks noChangeShapeType="1"/>
            </p:cNvSpPr>
            <p:nvPr/>
          </p:nvSpPr>
          <p:spPr bwMode="auto">
            <a:xfrm flipH="1">
              <a:off x="1680" y="1968"/>
              <a:ext cx="336" cy="240"/>
            </a:xfrm>
            <a:prstGeom prst="line">
              <a:avLst/>
            </a:prstGeom>
            <a:noFill/>
            <a:ln w="38100">
              <a:solidFill>
                <a:srgbClr val="336699"/>
              </a:solidFill>
              <a:round/>
              <a:headEnd/>
              <a:tailEnd/>
            </a:ln>
          </p:spPr>
          <p:txBody>
            <a:bodyPr wrap="none" anchor="ctr"/>
            <a:lstStyle/>
            <a:p>
              <a:endParaRPr lang="zh-CN" altLang="en-US"/>
            </a:p>
          </p:txBody>
        </p:sp>
        <p:sp>
          <p:nvSpPr>
            <p:cNvPr id="50218" name="Line 44"/>
            <p:cNvSpPr>
              <a:spLocks noChangeShapeType="1"/>
            </p:cNvSpPr>
            <p:nvPr/>
          </p:nvSpPr>
          <p:spPr bwMode="auto">
            <a:xfrm>
              <a:off x="3456" y="1536"/>
              <a:ext cx="384" cy="192"/>
            </a:xfrm>
            <a:prstGeom prst="line">
              <a:avLst/>
            </a:prstGeom>
            <a:noFill/>
            <a:ln w="38100">
              <a:solidFill>
                <a:srgbClr val="336699"/>
              </a:solidFill>
              <a:round/>
              <a:headEnd/>
              <a:tailEnd/>
            </a:ln>
          </p:spPr>
          <p:txBody>
            <a:bodyPr wrap="none" anchor="ctr"/>
            <a:lstStyle/>
            <a:p>
              <a:endParaRPr lang="zh-CN" altLang="en-US"/>
            </a:p>
          </p:txBody>
        </p:sp>
        <p:sp>
          <p:nvSpPr>
            <p:cNvPr id="50219" name="Line 45"/>
            <p:cNvSpPr>
              <a:spLocks noChangeShapeType="1"/>
            </p:cNvSpPr>
            <p:nvPr/>
          </p:nvSpPr>
          <p:spPr bwMode="auto">
            <a:xfrm flipH="1">
              <a:off x="3552" y="2016"/>
              <a:ext cx="336" cy="240"/>
            </a:xfrm>
            <a:prstGeom prst="line">
              <a:avLst/>
            </a:prstGeom>
            <a:noFill/>
            <a:ln w="38100">
              <a:solidFill>
                <a:srgbClr val="336699"/>
              </a:solidFill>
              <a:round/>
              <a:headEnd/>
              <a:tailEnd/>
            </a:ln>
          </p:spPr>
          <p:txBody>
            <a:bodyPr wrap="none" anchor="ctr"/>
            <a:lstStyle/>
            <a:p>
              <a:endParaRPr lang="zh-CN" altLang="en-US"/>
            </a:p>
          </p:txBody>
        </p:sp>
        <p:sp>
          <p:nvSpPr>
            <p:cNvPr id="50220" name="Line 46"/>
            <p:cNvSpPr>
              <a:spLocks noChangeShapeType="1"/>
            </p:cNvSpPr>
            <p:nvPr/>
          </p:nvSpPr>
          <p:spPr bwMode="auto">
            <a:xfrm>
              <a:off x="3648" y="2496"/>
              <a:ext cx="480" cy="288"/>
            </a:xfrm>
            <a:prstGeom prst="line">
              <a:avLst/>
            </a:prstGeom>
            <a:noFill/>
            <a:ln w="38100">
              <a:solidFill>
                <a:srgbClr val="336699"/>
              </a:solidFill>
              <a:round/>
              <a:headEnd/>
              <a:tailEnd/>
            </a:ln>
          </p:spPr>
          <p:txBody>
            <a:bodyPr wrap="none" anchor="ctr"/>
            <a:lstStyle/>
            <a:p>
              <a:endParaRPr lang="zh-CN" altLang="en-US"/>
            </a:p>
          </p:txBody>
        </p:sp>
        <p:sp>
          <p:nvSpPr>
            <p:cNvPr id="50221" name="Oval 47"/>
            <p:cNvSpPr>
              <a:spLocks noChangeArrowheads="1"/>
            </p:cNvSpPr>
            <p:nvPr/>
          </p:nvSpPr>
          <p:spPr bwMode="auto">
            <a:xfrm>
              <a:off x="768" y="2736"/>
              <a:ext cx="432" cy="336"/>
            </a:xfrm>
            <a:prstGeom prst="ellipse">
              <a:avLst/>
            </a:prstGeom>
            <a:noFill/>
            <a:ln w="25400"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32</a:t>
              </a:r>
              <a:endParaRPr lang="en-US" altLang="zh-CN"/>
            </a:p>
          </p:txBody>
        </p:sp>
        <p:sp>
          <p:nvSpPr>
            <p:cNvPr id="50222" name="Line 48"/>
            <p:cNvSpPr>
              <a:spLocks noChangeShapeType="1"/>
            </p:cNvSpPr>
            <p:nvPr/>
          </p:nvSpPr>
          <p:spPr bwMode="auto">
            <a:xfrm flipH="1">
              <a:off x="1056" y="2448"/>
              <a:ext cx="384" cy="288"/>
            </a:xfrm>
            <a:prstGeom prst="line">
              <a:avLst/>
            </a:prstGeom>
            <a:noFill/>
            <a:ln w="38100">
              <a:solidFill>
                <a:srgbClr val="336699"/>
              </a:solidFill>
              <a:round/>
              <a:headEnd/>
              <a:tailEnd/>
            </a:ln>
          </p:spPr>
          <p:txBody>
            <a:bodyPr wrap="none" anchor="ctr"/>
            <a:lstStyle/>
            <a:p>
              <a:endParaRPr lang="zh-CN" altLang="en-US"/>
            </a:p>
          </p:txBody>
        </p:sp>
        <p:sp>
          <p:nvSpPr>
            <p:cNvPr id="50223" name="Freeform 49"/>
            <p:cNvSpPr>
              <a:spLocks/>
            </p:cNvSpPr>
            <p:nvPr/>
          </p:nvSpPr>
          <p:spPr bwMode="auto">
            <a:xfrm>
              <a:off x="2400" y="432"/>
              <a:ext cx="672" cy="480"/>
            </a:xfrm>
            <a:custGeom>
              <a:avLst/>
              <a:gdLst>
                <a:gd name="T0" fmla="*/ 672 w 672"/>
                <a:gd name="T1" fmla="*/ 0 h 480"/>
                <a:gd name="T2" fmla="*/ 192 w 672"/>
                <a:gd name="T3" fmla="*/ 240 h 480"/>
                <a:gd name="T4" fmla="*/ 480 w 672"/>
                <a:gd name="T5" fmla="*/ 240 h 480"/>
                <a:gd name="T6" fmla="*/ 0 w 672"/>
                <a:gd name="T7" fmla="*/ 480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p:spPr>
          <p:txBody>
            <a:bodyPr wrap="none" anchor="ctr"/>
            <a:lstStyle/>
            <a:p>
              <a:endParaRPr lang="zh-CN" altLang="en-US"/>
            </a:p>
          </p:txBody>
        </p:sp>
      </p:grpSp>
      <p:sp>
        <p:nvSpPr>
          <p:cNvPr id="24" name="Oval 50"/>
          <p:cNvSpPr>
            <a:spLocks noChangeArrowheads="1"/>
          </p:cNvSpPr>
          <p:nvPr/>
        </p:nvSpPr>
        <p:spPr bwMode="auto">
          <a:xfrm>
            <a:off x="3124200" y="3124200"/>
            <a:ext cx="685800" cy="533400"/>
          </a:xfrm>
          <a:prstGeom prst="ellipse">
            <a:avLst/>
          </a:prstGeom>
          <a:solidFill>
            <a:srgbClr val="FFFF99">
              <a:alpha val="50195"/>
            </a:srgbClr>
          </a:solidFill>
          <a:ln w="34925" cap="sq">
            <a:solidFill>
              <a:srgbClr val="800000"/>
            </a:solidFill>
            <a:round/>
            <a:headEnd type="none" w="sm" len="sm"/>
            <a:tailEnd type="none" w="sm" len="sm"/>
          </a:ln>
        </p:spPr>
        <p:txBody>
          <a:bodyPr wrap="none" anchor="ctr"/>
          <a:lstStyle/>
          <a:p>
            <a:pPr algn="ctr">
              <a:buFont typeface="Wingdings" pitchFamily="2" charset="2"/>
              <a:buNone/>
            </a:pPr>
            <a:r>
              <a:rPr lang="en-US" altLang="zh-CN" sz="3600">
                <a:solidFill>
                  <a:srgbClr val="990033"/>
                </a:solidFill>
              </a:rPr>
              <a:t>40</a:t>
            </a:r>
            <a:endParaRPr lang="en-US" altLang="zh-CN"/>
          </a:p>
        </p:txBody>
      </p:sp>
      <p:sp>
        <p:nvSpPr>
          <p:cNvPr id="25" name="Oval 51"/>
          <p:cNvSpPr>
            <a:spLocks noChangeArrowheads="1"/>
          </p:cNvSpPr>
          <p:nvPr/>
        </p:nvSpPr>
        <p:spPr bwMode="auto">
          <a:xfrm>
            <a:off x="3429000" y="1905000"/>
            <a:ext cx="685800" cy="533400"/>
          </a:xfrm>
          <a:prstGeom prst="ellipse">
            <a:avLst/>
          </a:prstGeom>
          <a:solidFill>
            <a:srgbClr val="FFFF99"/>
          </a:solidFill>
          <a:ln w="34925" cap="sq">
            <a:solidFill>
              <a:srgbClr val="800000"/>
            </a:solidFill>
            <a:round/>
            <a:headEnd type="none" w="sm" len="sm"/>
            <a:tailEnd type="none" w="sm" len="sm"/>
          </a:ln>
        </p:spPr>
        <p:txBody>
          <a:bodyPr wrap="none" anchor="ctr"/>
          <a:lstStyle/>
          <a:p>
            <a:pPr algn="ctr">
              <a:buFont typeface="Wingdings" pitchFamily="2" charset="2"/>
              <a:buNone/>
            </a:pPr>
            <a:r>
              <a:rPr lang="en-US" altLang="zh-CN" sz="3600" b="1">
                <a:solidFill>
                  <a:srgbClr val="990033"/>
                </a:solidFill>
              </a:rPr>
              <a:t>40</a:t>
            </a:r>
            <a:endParaRPr lang="en-US" altLang="zh-CN"/>
          </a:p>
        </p:txBody>
      </p:sp>
      <p:sp>
        <p:nvSpPr>
          <p:cNvPr id="26" name="Rectangle 52"/>
          <p:cNvSpPr>
            <a:spLocks noChangeArrowheads="1"/>
          </p:cNvSpPr>
          <p:nvPr/>
        </p:nvSpPr>
        <p:spPr bwMode="auto">
          <a:xfrm>
            <a:off x="95250" y="6286500"/>
            <a:ext cx="4038600" cy="381000"/>
          </a:xfrm>
          <a:prstGeom prst="rect">
            <a:avLst/>
          </a:prstGeom>
          <a:solidFill>
            <a:srgbClr val="FFFF99"/>
          </a:solidFill>
          <a:ln w="9525">
            <a:solidFill>
              <a:srgbClr val="A50021"/>
            </a:solidFill>
            <a:miter lim="800000"/>
            <a:headEnd/>
            <a:tailEnd/>
          </a:ln>
        </p:spPr>
        <p:txBody>
          <a:bodyPr wrap="none" anchor="ctr"/>
          <a:lstStyle/>
          <a:p>
            <a:pPr>
              <a:buFont typeface="Wingdings" pitchFamily="2" charset="2"/>
              <a:buNone/>
            </a:pPr>
            <a:endParaRPr lang="zh-CN" altLang="en-US"/>
          </a:p>
        </p:txBody>
      </p:sp>
      <p:sp>
        <p:nvSpPr>
          <p:cNvPr id="27" name="Oval 53"/>
          <p:cNvSpPr>
            <a:spLocks noChangeArrowheads="1"/>
          </p:cNvSpPr>
          <p:nvPr/>
        </p:nvSpPr>
        <p:spPr bwMode="auto">
          <a:xfrm>
            <a:off x="2533650" y="6286500"/>
            <a:ext cx="381000" cy="381000"/>
          </a:xfrm>
          <a:prstGeom prst="ellipse">
            <a:avLst/>
          </a:prstGeom>
          <a:solidFill>
            <a:srgbClr val="FFEDCD"/>
          </a:solidFill>
          <a:ln w="9525">
            <a:solidFill>
              <a:srgbClr val="A50021"/>
            </a:solidFill>
            <a:round/>
            <a:headEnd/>
            <a:tailEnd/>
          </a:ln>
        </p:spPr>
        <p:txBody>
          <a:bodyPr wrap="none" anchor="ctr"/>
          <a:lstStyle/>
          <a:p>
            <a:pPr>
              <a:buFont typeface="Wingdings" pitchFamily="2" charset="2"/>
              <a:buNone/>
            </a:pPr>
            <a:endParaRPr lang="zh-CN" altLang="en-US"/>
          </a:p>
        </p:txBody>
      </p:sp>
      <p:sp>
        <p:nvSpPr>
          <p:cNvPr id="28" name="Oval 54"/>
          <p:cNvSpPr>
            <a:spLocks noChangeArrowheads="1"/>
          </p:cNvSpPr>
          <p:nvPr/>
        </p:nvSpPr>
        <p:spPr bwMode="auto">
          <a:xfrm>
            <a:off x="2076450" y="6286500"/>
            <a:ext cx="381000" cy="381000"/>
          </a:xfrm>
          <a:prstGeom prst="ellipse">
            <a:avLst/>
          </a:prstGeom>
          <a:solidFill>
            <a:srgbClr val="FFFF00"/>
          </a:solidFill>
          <a:ln w="9525">
            <a:solidFill>
              <a:srgbClr val="A50021"/>
            </a:solidFill>
            <a:round/>
            <a:headEnd/>
            <a:tailEnd/>
          </a:ln>
        </p:spPr>
        <p:txBody>
          <a:bodyPr wrap="none" anchor="ctr"/>
          <a:lstStyle/>
          <a:p>
            <a:pPr>
              <a:buFont typeface="Wingdings" pitchFamily="2" charset="2"/>
              <a:buNone/>
            </a:pPr>
            <a:endParaRPr lang="zh-CN" altLang="en-US"/>
          </a:p>
        </p:txBody>
      </p:sp>
      <p:sp>
        <p:nvSpPr>
          <p:cNvPr id="29" name="Oval 55"/>
          <p:cNvSpPr>
            <a:spLocks noChangeArrowheads="1"/>
          </p:cNvSpPr>
          <p:nvPr/>
        </p:nvSpPr>
        <p:spPr bwMode="auto">
          <a:xfrm>
            <a:off x="95250" y="6286500"/>
            <a:ext cx="381000" cy="381000"/>
          </a:xfrm>
          <a:prstGeom prst="ellipse">
            <a:avLst/>
          </a:prstGeom>
          <a:solidFill>
            <a:srgbClr val="BFFFBF"/>
          </a:solidFill>
          <a:ln w="9525">
            <a:solidFill>
              <a:srgbClr val="A50021"/>
            </a:solidFill>
            <a:round/>
            <a:headEnd/>
            <a:tailEnd/>
          </a:ln>
        </p:spPr>
        <p:txBody>
          <a:bodyPr wrap="none" anchor="ctr"/>
          <a:lstStyle/>
          <a:p>
            <a:pPr>
              <a:buFont typeface="Wingdings" pitchFamily="2" charset="2"/>
              <a:buNone/>
            </a:pPr>
            <a:endParaRPr lang="zh-CN" altLang="en-US"/>
          </a:p>
        </p:txBody>
      </p:sp>
      <p:sp>
        <p:nvSpPr>
          <p:cNvPr id="30" name="Oval 56"/>
          <p:cNvSpPr>
            <a:spLocks noChangeArrowheads="1"/>
          </p:cNvSpPr>
          <p:nvPr/>
        </p:nvSpPr>
        <p:spPr bwMode="auto">
          <a:xfrm>
            <a:off x="3752850" y="6286500"/>
            <a:ext cx="381000" cy="381000"/>
          </a:xfrm>
          <a:prstGeom prst="ellipse">
            <a:avLst/>
          </a:prstGeom>
          <a:solidFill>
            <a:srgbClr val="BFFFBF"/>
          </a:solidFill>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1" name="Oval 57"/>
          <p:cNvSpPr>
            <a:spLocks noChangeArrowheads="1"/>
          </p:cNvSpPr>
          <p:nvPr/>
        </p:nvSpPr>
        <p:spPr bwMode="auto">
          <a:xfrm>
            <a:off x="8572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2" name="Oval 58"/>
          <p:cNvSpPr>
            <a:spLocks noChangeArrowheads="1"/>
          </p:cNvSpPr>
          <p:nvPr/>
        </p:nvSpPr>
        <p:spPr bwMode="auto">
          <a:xfrm>
            <a:off x="10858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3" name="Oval 59"/>
          <p:cNvSpPr>
            <a:spLocks noChangeArrowheads="1"/>
          </p:cNvSpPr>
          <p:nvPr/>
        </p:nvSpPr>
        <p:spPr bwMode="auto">
          <a:xfrm>
            <a:off x="13144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4" name="Oval 60"/>
          <p:cNvSpPr>
            <a:spLocks noChangeArrowheads="1"/>
          </p:cNvSpPr>
          <p:nvPr/>
        </p:nvSpPr>
        <p:spPr bwMode="auto">
          <a:xfrm>
            <a:off x="30670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5" name="Oval 61"/>
          <p:cNvSpPr>
            <a:spLocks noChangeArrowheads="1"/>
          </p:cNvSpPr>
          <p:nvPr/>
        </p:nvSpPr>
        <p:spPr bwMode="auto">
          <a:xfrm>
            <a:off x="32956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useBgFill="1">
        <p:nvSpPr>
          <p:cNvPr id="36" name="Oval 62"/>
          <p:cNvSpPr>
            <a:spLocks noChangeArrowheads="1"/>
          </p:cNvSpPr>
          <p:nvPr/>
        </p:nvSpPr>
        <p:spPr bwMode="auto">
          <a:xfrm>
            <a:off x="3524250" y="6438900"/>
            <a:ext cx="76200" cy="76200"/>
          </a:xfrm>
          <a:prstGeom prst="ellipse">
            <a:avLst/>
          </a:prstGeom>
          <a:ln w="9525">
            <a:solidFill>
              <a:srgbClr val="A50021"/>
            </a:solidFill>
            <a:round/>
            <a:headEnd/>
            <a:tailEnd/>
          </a:ln>
        </p:spPr>
        <p:txBody>
          <a:bodyPr wrap="none" anchor="ctr"/>
          <a:lstStyle/>
          <a:p>
            <a:pPr>
              <a:buFont typeface="Wingdings" pitchFamily="2" charset="2"/>
              <a:buNone/>
            </a:pPr>
            <a:endParaRPr lang="zh-CN" altLang="en-US"/>
          </a:p>
        </p:txBody>
      </p:sp>
      <p:sp>
        <p:nvSpPr>
          <p:cNvPr id="37" name="Oval 63"/>
          <p:cNvSpPr>
            <a:spLocks noChangeArrowheads="1"/>
          </p:cNvSpPr>
          <p:nvPr/>
        </p:nvSpPr>
        <p:spPr bwMode="auto">
          <a:xfrm>
            <a:off x="2533650" y="6286500"/>
            <a:ext cx="381000" cy="381000"/>
          </a:xfrm>
          <a:prstGeom prst="ellipse">
            <a:avLst/>
          </a:prstGeom>
          <a:solidFill>
            <a:srgbClr val="FFFF00"/>
          </a:solidFill>
          <a:ln w="9525">
            <a:solidFill>
              <a:srgbClr val="A50021"/>
            </a:solidFill>
            <a:round/>
            <a:headEnd/>
            <a:tailEnd/>
          </a:ln>
        </p:spPr>
        <p:txBody>
          <a:bodyPr wrap="none" anchor="ctr"/>
          <a:lstStyle/>
          <a:p>
            <a:pPr>
              <a:buFont typeface="Wingdings" pitchFamily="2" charset="2"/>
              <a:buNone/>
            </a:pPr>
            <a:endParaRPr lang="zh-CN" altLang="en-US"/>
          </a:p>
        </p:txBody>
      </p:sp>
      <p:sp>
        <p:nvSpPr>
          <p:cNvPr id="38" name="Oval 64"/>
          <p:cNvSpPr>
            <a:spLocks noChangeArrowheads="1"/>
          </p:cNvSpPr>
          <p:nvPr/>
        </p:nvSpPr>
        <p:spPr bwMode="auto">
          <a:xfrm>
            <a:off x="2076450" y="6286500"/>
            <a:ext cx="381000" cy="381000"/>
          </a:xfrm>
          <a:prstGeom prst="ellipse">
            <a:avLst/>
          </a:prstGeom>
          <a:solidFill>
            <a:srgbClr val="FFFF99"/>
          </a:solidFill>
          <a:ln w="9525">
            <a:solidFill>
              <a:srgbClr val="FFFFB3"/>
            </a:solidFill>
            <a:round/>
            <a:headEnd/>
            <a:tailEnd/>
          </a:ln>
        </p:spPr>
        <p:txBody>
          <a:bodyPr wrap="none" anchor="ctr"/>
          <a:lstStyle/>
          <a:p>
            <a:pPr>
              <a:buFont typeface="Wingdings" pitchFamily="2" charset="2"/>
              <a:buNone/>
            </a:pPr>
            <a:endParaRPr lang="zh-CN" altLang="en-US"/>
          </a:p>
        </p:txBody>
      </p:sp>
      <p:sp>
        <p:nvSpPr>
          <p:cNvPr id="39" name="Text Box 65"/>
          <p:cNvSpPr txBox="1">
            <a:spLocks noChangeArrowheads="1"/>
          </p:cNvSpPr>
          <p:nvPr/>
        </p:nvSpPr>
        <p:spPr bwMode="auto">
          <a:xfrm>
            <a:off x="4752975" y="5391150"/>
            <a:ext cx="4359275" cy="1274763"/>
          </a:xfrm>
          <a:prstGeom prst="rect">
            <a:avLst/>
          </a:prstGeom>
          <a:noFill/>
          <a:ln w="9525">
            <a:noFill/>
            <a:miter lim="800000"/>
            <a:headEnd/>
            <a:tailEnd/>
          </a:ln>
        </p:spPr>
        <p:txBody>
          <a:bodyPr>
            <a:spAutoFit/>
          </a:bodyPr>
          <a:lstStyle/>
          <a:p>
            <a:pPr>
              <a:lnSpc>
                <a:spcPct val="120000"/>
              </a:lnSpc>
              <a:buFont typeface="Wingdings" pitchFamily="2" charset="2"/>
              <a:buNone/>
            </a:pPr>
            <a:r>
              <a:rPr lang="zh-CN" altLang="en-US" b="1">
                <a:solidFill>
                  <a:srgbClr val="000000"/>
                </a:solidFill>
              </a:rPr>
              <a:t>以其前驱替代之，然后再删除该前驱结点</a:t>
            </a:r>
          </a:p>
        </p:txBody>
      </p:sp>
      <p:sp>
        <p:nvSpPr>
          <p:cNvPr id="40" name="AutoShape 66"/>
          <p:cNvSpPr>
            <a:spLocks noChangeArrowheads="1"/>
          </p:cNvSpPr>
          <p:nvPr/>
        </p:nvSpPr>
        <p:spPr bwMode="auto">
          <a:xfrm>
            <a:off x="2514600" y="2819400"/>
            <a:ext cx="152400" cy="1143000"/>
          </a:xfrm>
          <a:prstGeom prst="downArrow">
            <a:avLst>
              <a:gd name="adj1" fmla="val 50000"/>
              <a:gd name="adj2" fmla="val 187500"/>
            </a:avLst>
          </a:prstGeom>
          <a:solidFill>
            <a:srgbClr val="FF00FF"/>
          </a:solidFill>
          <a:ln w="9525">
            <a:noFill/>
            <a:miter lim="800000"/>
            <a:headEnd/>
            <a:tailEnd/>
          </a:ln>
        </p:spPr>
        <p:txBody>
          <a:bodyPr vert="eaVert" wrap="none" anchor="ctr"/>
          <a:lstStyle/>
          <a:p>
            <a:pPr>
              <a:buFont typeface="Wingdings" pitchFamily="2" charset="2"/>
              <a:buNone/>
            </a:pPr>
            <a:endParaRPr lang="zh-CN" altLang="en-US"/>
          </a:p>
        </p:txBody>
      </p:sp>
      <p:sp useBgFill="1">
        <p:nvSpPr>
          <p:cNvPr id="41" name="Rectangle 67"/>
          <p:cNvSpPr>
            <a:spLocks noChangeArrowheads="1"/>
          </p:cNvSpPr>
          <p:nvPr/>
        </p:nvSpPr>
        <p:spPr bwMode="auto">
          <a:xfrm>
            <a:off x="2667000" y="2819400"/>
            <a:ext cx="1295400" cy="1143000"/>
          </a:xfrm>
          <a:prstGeom prst="rect">
            <a:avLst/>
          </a:prstGeom>
          <a:ln w="9525">
            <a:noFill/>
            <a:miter lim="800000"/>
            <a:headEnd/>
            <a:tailEnd/>
          </a:ln>
        </p:spPr>
        <p:txBody>
          <a:bodyPr wrap="none" anchor="ctr"/>
          <a:lstStyle/>
          <a:p>
            <a:pPr>
              <a:buFont typeface="Wingdings" pitchFamily="2" charset="2"/>
              <a:buNone/>
            </a:pPr>
            <a:endParaRPr lang="zh-CN" altLang="en-US"/>
          </a:p>
        </p:txBody>
      </p:sp>
      <p:sp>
        <p:nvSpPr>
          <p:cNvPr id="42" name="AutoShape 68"/>
          <p:cNvSpPr>
            <a:spLocks noChangeArrowheads="1"/>
          </p:cNvSpPr>
          <p:nvPr/>
        </p:nvSpPr>
        <p:spPr bwMode="auto">
          <a:xfrm>
            <a:off x="2686050" y="5676900"/>
            <a:ext cx="76200" cy="609600"/>
          </a:xfrm>
          <a:prstGeom prst="downArrow">
            <a:avLst>
              <a:gd name="adj1" fmla="val 50000"/>
              <a:gd name="adj2" fmla="val 200000"/>
            </a:avLst>
          </a:prstGeom>
          <a:solidFill>
            <a:srgbClr val="A50021"/>
          </a:solidFill>
          <a:ln w="9525">
            <a:solidFill>
              <a:srgbClr val="A50021"/>
            </a:solidFill>
            <a:miter lim="800000"/>
            <a:headEnd/>
            <a:tailEnd/>
          </a:ln>
        </p:spPr>
        <p:txBody>
          <a:bodyPr vert="eaVert" wrap="none" anchor="ctr"/>
          <a:lstStyle/>
          <a:p>
            <a:pPr>
              <a:buFont typeface="Wingdings" pitchFamily="2" charset="2"/>
              <a:buNone/>
            </a:pPr>
            <a:endParaRPr lang="zh-CN" altLang="en-US"/>
          </a:p>
        </p:txBody>
      </p:sp>
      <p:sp>
        <p:nvSpPr>
          <p:cNvPr id="43" name="Text Box 69"/>
          <p:cNvSpPr txBox="1">
            <a:spLocks noChangeArrowheads="1"/>
          </p:cNvSpPr>
          <p:nvPr/>
        </p:nvSpPr>
        <p:spPr bwMode="auto">
          <a:xfrm>
            <a:off x="2679700" y="5372100"/>
            <a:ext cx="1620838" cy="527050"/>
          </a:xfrm>
          <a:prstGeom prst="rect">
            <a:avLst/>
          </a:prstGeom>
          <a:noFill/>
          <a:ln w="9525">
            <a:noFill/>
            <a:miter lim="800000"/>
            <a:headEnd/>
            <a:tailEnd/>
          </a:ln>
        </p:spPr>
        <p:txBody>
          <a:bodyPr wrap="none">
            <a:spAutoFit/>
          </a:bodyPr>
          <a:lstStyle/>
          <a:p>
            <a:pPr>
              <a:buFont typeface="Wingdings" pitchFamily="2" charset="2"/>
              <a:buNone/>
            </a:pPr>
            <a:r>
              <a:rPr lang="zh-CN" altLang="en-US" sz="2800" b="1">
                <a:solidFill>
                  <a:srgbClr val="A50021"/>
                </a:solidFill>
              </a:rPr>
              <a:t>被删结点</a:t>
            </a:r>
            <a:endParaRPr lang="zh-CN" altLang="en-US" b="1"/>
          </a:p>
        </p:txBody>
      </p:sp>
      <p:sp>
        <p:nvSpPr>
          <p:cNvPr id="44" name="AutoShape 70"/>
          <p:cNvSpPr>
            <a:spLocks noChangeArrowheads="1"/>
          </p:cNvSpPr>
          <p:nvPr/>
        </p:nvSpPr>
        <p:spPr bwMode="auto">
          <a:xfrm>
            <a:off x="2235200" y="5676900"/>
            <a:ext cx="76200" cy="609600"/>
          </a:xfrm>
          <a:prstGeom prst="downArrow">
            <a:avLst>
              <a:gd name="adj1" fmla="val 50000"/>
              <a:gd name="adj2" fmla="val 200000"/>
            </a:avLst>
          </a:prstGeom>
          <a:solidFill>
            <a:srgbClr val="006600"/>
          </a:solidFill>
          <a:ln w="9525">
            <a:solidFill>
              <a:srgbClr val="006600"/>
            </a:solidFill>
            <a:miter lim="800000"/>
            <a:headEnd/>
            <a:tailEnd/>
          </a:ln>
        </p:spPr>
        <p:txBody>
          <a:bodyPr vert="eaVert" wrap="none" anchor="ctr"/>
          <a:lstStyle/>
          <a:p>
            <a:pPr>
              <a:buFont typeface="Wingdings" pitchFamily="2" charset="2"/>
              <a:buNone/>
            </a:pPr>
            <a:endParaRPr lang="zh-CN" altLang="en-US"/>
          </a:p>
        </p:txBody>
      </p:sp>
      <p:sp>
        <p:nvSpPr>
          <p:cNvPr id="45" name="Text Box 71"/>
          <p:cNvSpPr txBox="1">
            <a:spLocks noChangeArrowheads="1"/>
          </p:cNvSpPr>
          <p:nvPr/>
        </p:nvSpPr>
        <p:spPr bwMode="auto">
          <a:xfrm>
            <a:off x="698500" y="5372100"/>
            <a:ext cx="1620838" cy="527050"/>
          </a:xfrm>
          <a:prstGeom prst="rect">
            <a:avLst/>
          </a:prstGeom>
          <a:noFill/>
          <a:ln w="9525">
            <a:noFill/>
            <a:miter lim="800000"/>
            <a:headEnd/>
            <a:tailEnd/>
          </a:ln>
        </p:spPr>
        <p:txBody>
          <a:bodyPr wrap="none">
            <a:spAutoFit/>
          </a:bodyPr>
          <a:lstStyle/>
          <a:p>
            <a:pPr>
              <a:buFont typeface="Wingdings" pitchFamily="2" charset="2"/>
              <a:buNone/>
            </a:pPr>
            <a:r>
              <a:rPr lang="zh-CN" altLang="en-US" sz="2800" b="1">
                <a:solidFill>
                  <a:srgbClr val="006600"/>
                </a:solidFill>
              </a:rPr>
              <a:t>前驱结点</a:t>
            </a:r>
            <a:endParaRPr lang="zh-CN" altLang="en-US" b="1"/>
          </a:p>
        </p:txBody>
      </p:sp>
      <p:sp>
        <p:nvSpPr>
          <p:cNvPr id="46" name="Text Box 72"/>
          <p:cNvSpPr txBox="1">
            <a:spLocks noChangeArrowheads="1"/>
          </p:cNvSpPr>
          <p:nvPr/>
        </p:nvSpPr>
        <p:spPr bwMode="auto">
          <a:xfrm>
            <a:off x="5572125" y="1473200"/>
            <a:ext cx="3094038" cy="590550"/>
          </a:xfrm>
          <a:prstGeom prst="rect">
            <a:avLst/>
          </a:prstGeom>
          <a:noFill/>
          <a:ln w="9525">
            <a:noFill/>
            <a:miter lim="800000"/>
            <a:headEnd/>
            <a:tailEnd/>
          </a:ln>
        </p:spPr>
        <p:txBody>
          <a:bodyPr wrap="none">
            <a:spAutoFit/>
          </a:bodyPr>
          <a:lstStyle/>
          <a:p>
            <a:pPr>
              <a:buFont typeface="Wingdings" pitchFamily="2" charset="2"/>
              <a:buNone/>
            </a:pPr>
            <a:r>
              <a:rPr lang="zh-CN" altLang="en-US" b="1">
                <a:solidFill>
                  <a:srgbClr val="000000"/>
                </a:solidFill>
              </a:rPr>
              <a:t>被删关键字 </a:t>
            </a:r>
            <a:r>
              <a:rPr lang="en-US" altLang="zh-CN" b="1">
                <a:solidFill>
                  <a:srgbClr val="000000"/>
                </a:solidFill>
              </a:rPr>
              <a:t>= 50</a:t>
            </a:r>
            <a:endParaRPr lang="en-US" altLang="zh-CN">
              <a:solidFill>
                <a:srgbClr val="000000"/>
              </a:solidFill>
            </a:endParaRPr>
          </a:p>
        </p:txBody>
      </p:sp>
      <p:sp>
        <p:nvSpPr>
          <p:cNvPr id="47" name="Rectangle 73"/>
          <p:cNvSpPr>
            <a:spLocks noChangeArrowheads="1"/>
          </p:cNvSpPr>
          <p:nvPr/>
        </p:nvSpPr>
        <p:spPr bwMode="auto">
          <a:xfrm>
            <a:off x="-76200" y="930275"/>
            <a:ext cx="8216900" cy="633413"/>
          </a:xfrm>
          <a:prstGeom prst="rect">
            <a:avLst/>
          </a:prstGeom>
          <a:noFill/>
          <a:ln w="9525">
            <a:noFill/>
            <a:miter lim="800000"/>
            <a:headEnd/>
            <a:tailEnd/>
          </a:ln>
        </p:spPr>
        <p:txBody>
          <a:bodyPr wrap="none">
            <a:spAutoFit/>
          </a:bodyPr>
          <a:lstStyle/>
          <a:p>
            <a:pPr>
              <a:buFont typeface="Wingdings" pitchFamily="2" charset="2"/>
              <a:buNone/>
            </a:pPr>
            <a:r>
              <a:rPr lang="zh-CN" altLang="en-US" b="1"/>
              <a:t>（</a:t>
            </a:r>
            <a:r>
              <a:rPr lang="en-US" altLang="zh-CN" b="1"/>
              <a:t>3</a:t>
            </a:r>
            <a:r>
              <a:rPr lang="zh-CN" altLang="en-US" b="1"/>
              <a:t>）被删除的结点</a:t>
            </a:r>
            <a:r>
              <a:rPr lang="zh-CN" altLang="en-US" b="1">
                <a:solidFill>
                  <a:srgbClr val="008000"/>
                </a:solidFill>
              </a:rPr>
              <a:t>既有左子树，也有右子树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slide(fromBottom)">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p:cTn id="63" dur="500" fill="hold"/>
                                        <p:tgtEl>
                                          <p:spTgt spid="42"/>
                                        </p:tgtEl>
                                        <p:attrNameLst>
                                          <p:attrName>ppt_x</p:attrName>
                                        </p:attrNameLst>
                                      </p:cBhvr>
                                      <p:tavLst>
                                        <p:tav tm="0">
                                          <p:val>
                                            <p:strVal val="#ppt_x"/>
                                          </p:val>
                                        </p:tav>
                                        <p:tav tm="100000">
                                          <p:val>
                                            <p:strVal val="#ppt_x"/>
                                          </p:val>
                                        </p:tav>
                                      </p:tavLst>
                                    </p:anim>
                                    <p:anim calcmode="lin" valueType="num">
                                      <p:cBhvr>
                                        <p:cTn id="64" dur="500" fill="hold"/>
                                        <p:tgtEl>
                                          <p:spTgt spid="42"/>
                                        </p:tgtEl>
                                        <p:attrNameLst>
                                          <p:attrName>ppt_y</p:attrName>
                                        </p:attrNameLst>
                                      </p:cBhvr>
                                      <p:tavLst>
                                        <p:tav tm="0">
                                          <p:val>
                                            <p:strVal val="#ppt_y-#ppt_h/2"/>
                                          </p:val>
                                        </p:tav>
                                        <p:tav tm="100000">
                                          <p:val>
                                            <p:strVal val="#ppt_y"/>
                                          </p:val>
                                        </p:tav>
                                      </p:tavLst>
                                    </p:anim>
                                    <p:anim calcmode="lin" valueType="num">
                                      <p:cBhvr>
                                        <p:cTn id="65" dur="500" fill="hold"/>
                                        <p:tgtEl>
                                          <p:spTgt spid="42"/>
                                        </p:tgtEl>
                                        <p:attrNameLst>
                                          <p:attrName>ppt_w</p:attrName>
                                        </p:attrNameLst>
                                      </p:cBhvr>
                                      <p:tavLst>
                                        <p:tav tm="0">
                                          <p:val>
                                            <p:strVal val="#ppt_w"/>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p:cTn id="75" dur="500" fill="hold"/>
                                        <p:tgtEl>
                                          <p:spTgt spid="44"/>
                                        </p:tgtEl>
                                        <p:attrNameLst>
                                          <p:attrName>ppt_x</p:attrName>
                                        </p:attrNameLst>
                                      </p:cBhvr>
                                      <p:tavLst>
                                        <p:tav tm="0">
                                          <p:val>
                                            <p:strVal val="#ppt_x"/>
                                          </p:val>
                                        </p:tav>
                                        <p:tav tm="100000">
                                          <p:val>
                                            <p:strVal val="#ppt_x"/>
                                          </p:val>
                                        </p:tav>
                                      </p:tavLst>
                                    </p:anim>
                                    <p:anim calcmode="lin" valueType="num">
                                      <p:cBhvr>
                                        <p:cTn id="76" dur="500" fill="hold"/>
                                        <p:tgtEl>
                                          <p:spTgt spid="44"/>
                                        </p:tgtEl>
                                        <p:attrNameLst>
                                          <p:attrName>ppt_y</p:attrName>
                                        </p:attrNameLst>
                                      </p:cBhvr>
                                      <p:tavLst>
                                        <p:tav tm="0">
                                          <p:val>
                                            <p:strVal val="#ppt_y-#ppt_h/2"/>
                                          </p:val>
                                        </p:tav>
                                        <p:tav tm="100000">
                                          <p:val>
                                            <p:strVal val="#ppt_y"/>
                                          </p:val>
                                        </p:tav>
                                      </p:tavLst>
                                    </p:anim>
                                    <p:anim calcmode="lin" valueType="num">
                                      <p:cBhvr>
                                        <p:cTn id="77" dur="500" fill="hold"/>
                                        <p:tgtEl>
                                          <p:spTgt spid="44"/>
                                        </p:tgtEl>
                                        <p:attrNameLst>
                                          <p:attrName>ppt_w</p:attrName>
                                        </p:attrNameLst>
                                      </p:cBhvr>
                                      <p:tavLst>
                                        <p:tav tm="0">
                                          <p:val>
                                            <p:strVal val="#ppt_w"/>
                                          </p:val>
                                        </p:tav>
                                        <p:tav tm="100000">
                                          <p:val>
                                            <p:strVal val="#ppt_w"/>
                                          </p:val>
                                        </p:tav>
                                      </p:tavLst>
                                    </p:anim>
                                    <p:anim calcmode="lin" valueType="num">
                                      <p:cBhvr>
                                        <p:cTn id="78" dur="500" fill="hold"/>
                                        <p:tgtEl>
                                          <p:spTgt spid="44"/>
                                        </p:tgtEl>
                                        <p:attrNameLst>
                                          <p:attrName>ppt_h</p:attrName>
                                        </p:attrNameLst>
                                      </p:cBhvr>
                                      <p:tavLst>
                                        <p:tav tm="0">
                                          <p:val>
                                            <p:fltVal val="0"/>
                                          </p:val>
                                        </p:tav>
                                        <p:tav tm="100000">
                                          <p:val>
                                            <p:strVal val="#ppt_h"/>
                                          </p:val>
                                        </p:tav>
                                      </p:tavLst>
                                    </p:anim>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left)">
                                      <p:cBhvr>
                                        <p:cTn id="82" dur="500"/>
                                        <p:tgtEl>
                                          <p:spTgt spid="45"/>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left)">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wipe(up)">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up)">
                                      <p:cBhvr>
                                        <p:cTn id="116" dur="500"/>
                                        <p:tgtEl>
                                          <p:spTgt spid="4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left)">
                                      <p:cBhvr>
                                        <p:cTn id="1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utoUpdateAnimBg="0"/>
      <p:bldP spid="40" grpId="0" animBg="1"/>
      <p:bldP spid="41" grpId="0" animBg="1"/>
      <p:bldP spid="42" grpId="0" animBg="1"/>
      <p:bldP spid="43" grpId="0" autoUpdateAnimBg="0"/>
      <p:bldP spid="44" grpId="0" animBg="1"/>
      <p:bldP spid="45" grpId="0" autoUpdateAnimBg="0"/>
      <p:bldP spid="46" grpId="0" autoUpdateAnimBg="0"/>
      <p:bldP spid="4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1027"/>
          <p:cNvSpPr>
            <a:spLocks noChangeArrowheads="1"/>
          </p:cNvSpPr>
          <p:nvPr/>
        </p:nvSpPr>
        <p:spPr bwMode="auto">
          <a:xfrm>
            <a:off x="363538" y="1019175"/>
            <a:ext cx="8534400" cy="3209925"/>
          </a:xfrm>
          <a:prstGeom prst="rect">
            <a:avLst/>
          </a:prstGeom>
          <a:noFill/>
          <a:ln w="9525">
            <a:noFill/>
            <a:miter lim="800000"/>
            <a:headEnd/>
            <a:tailEnd/>
          </a:ln>
        </p:spPr>
        <p:txBody>
          <a:bodyPr/>
          <a:lstStyle/>
          <a:p>
            <a:pPr marL="72000" indent="-342900">
              <a:lnSpc>
                <a:spcPts val="4000"/>
              </a:lnSpc>
              <a:spcBef>
                <a:spcPts val="0"/>
              </a:spcBef>
              <a:buClr>
                <a:schemeClr val="tx1"/>
              </a:buClr>
              <a:buFont typeface="Wingdings" pitchFamily="2" charset="2"/>
              <a:buNone/>
              <a:defRPr/>
            </a:pPr>
            <a:r>
              <a:rPr lang="zh-CN" altLang="en-US" sz="3000" b="1" dirty="0">
                <a:latin typeface="+mj-lt"/>
              </a:rPr>
              <a:t>设要删除结点*</a:t>
            </a:r>
            <a:r>
              <a:rPr lang="en-US" altLang="zh-CN" sz="3000" b="1" dirty="0">
                <a:latin typeface="+mj-lt"/>
              </a:rPr>
              <a:t>p</a:t>
            </a:r>
            <a:r>
              <a:rPr lang="zh-CN" altLang="en-US" sz="3000" b="1" dirty="0">
                <a:latin typeface="+mj-lt"/>
              </a:rPr>
              <a:t>，*</a:t>
            </a:r>
            <a:r>
              <a:rPr lang="en-US" altLang="zh-CN" sz="3000" b="1" dirty="0">
                <a:latin typeface="+mj-lt"/>
              </a:rPr>
              <a:t>f</a:t>
            </a:r>
            <a:r>
              <a:rPr lang="zh-CN" altLang="en-US" sz="3000" b="1" dirty="0">
                <a:latin typeface="+mj-lt"/>
              </a:rPr>
              <a:t>为其双亲结点，且*</a:t>
            </a:r>
            <a:r>
              <a:rPr lang="en-US" altLang="zh-CN" sz="3000" b="1" dirty="0">
                <a:latin typeface="+mj-lt"/>
              </a:rPr>
              <a:t>p</a:t>
            </a:r>
            <a:r>
              <a:rPr lang="zh-CN" altLang="en-US" sz="3000" b="1" dirty="0">
                <a:latin typeface="+mj-lt"/>
              </a:rPr>
              <a:t>为*</a:t>
            </a:r>
            <a:r>
              <a:rPr lang="en-US" altLang="zh-CN" sz="3000" b="1" dirty="0">
                <a:latin typeface="+mj-lt"/>
              </a:rPr>
              <a:t>f</a:t>
            </a:r>
            <a:r>
              <a:rPr lang="zh-CN" altLang="en-US" sz="3000" b="1" dirty="0">
                <a:latin typeface="+mj-lt"/>
              </a:rPr>
              <a:t>的</a:t>
            </a:r>
            <a:r>
              <a:rPr lang="zh-CN" altLang="en-US" sz="3000" b="1" dirty="0">
                <a:solidFill>
                  <a:srgbClr val="CC0000"/>
                </a:solidFill>
                <a:latin typeface="+mj-lt"/>
              </a:rPr>
              <a:t>左孩子</a:t>
            </a:r>
            <a:r>
              <a:rPr lang="zh-CN" altLang="en-US" sz="3000" b="1" dirty="0">
                <a:latin typeface="+mj-lt"/>
              </a:rPr>
              <a:t>，则：</a:t>
            </a:r>
          </a:p>
          <a:p>
            <a:pPr marL="72000" indent="-342900">
              <a:lnSpc>
                <a:spcPts val="4000"/>
              </a:lnSpc>
              <a:spcBef>
                <a:spcPts val="0"/>
              </a:spcBef>
              <a:buClr>
                <a:schemeClr val="tx1"/>
              </a:buClr>
              <a:buFont typeface="Wingdings" pitchFamily="2" charset="2"/>
              <a:buNone/>
              <a:defRPr/>
            </a:pPr>
            <a:r>
              <a:rPr lang="en-US" altLang="zh-CN" sz="3000" b="1" dirty="0">
                <a:latin typeface="+mj-lt"/>
              </a:rPr>
              <a:t>1</a:t>
            </a:r>
            <a:r>
              <a:rPr lang="zh-CN" altLang="en-US" sz="3000" b="1" dirty="0">
                <a:latin typeface="+mj-lt"/>
              </a:rPr>
              <a:t>）若*</a:t>
            </a:r>
            <a:r>
              <a:rPr lang="en-US" altLang="zh-CN" sz="3000" b="1" dirty="0">
                <a:latin typeface="+mj-lt"/>
              </a:rPr>
              <a:t>p</a:t>
            </a:r>
            <a:r>
              <a:rPr lang="zh-CN" altLang="en-US" sz="3000" b="1" dirty="0">
                <a:latin typeface="+mj-lt"/>
              </a:rPr>
              <a:t>结点为</a:t>
            </a:r>
            <a:r>
              <a:rPr lang="zh-CN" altLang="en-US" sz="3000" b="1" dirty="0">
                <a:solidFill>
                  <a:srgbClr val="FF0000"/>
                </a:solidFill>
                <a:latin typeface="+mj-lt"/>
              </a:rPr>
              <a:t>叶子结点</a:t>
            </a:r>
            <a:r>
              <a:rPr lang="zh-CN" altLang="en-US" sz="3000" b="1" dirty="0">
                <a:latin typeface="+mj-lt"/>
              </a:rPr>
              <a:t>，即其</a:t>
            </a:r>
            <a:r>
              <a:rPr lang="en-US" altLang="zh-CN" sz="3000" b="1" dirty="0">
                <a:latin typeface="+mj-lt"/>
              </a:rPr>
              <a:t>P</a:t>
            </a:r>
            <a:r>
              <a:rPr lang="en-US" altLang="zh-CN" sz="3000" b="1" baseline="-25000" dirty="0">
                <a:latin typeface="+mj-lt"/>
              </a:rPr>
              <a:t>L</a:t>
            </a:r>
            <a:r>
              <a:rPr lang="zh-CN" altLang="en-US" sz="3000" b="1" dirty="0">
                <a:latin typeface="+mj-lt"/>
              </a:rPr>
              <a:t>和</a:t>
            </a:r>
            <a:r>
              <a:rPr lang="en-US" altLang="zh-CN" sz="3000" b="1" dirty="0">
                <a:latin typeface="+mj-lt"/>
              </a:rPr>
              <a:t>P</a:t>
            </a:r>
            <a:r>
              <a:rPr lang="en-US" altLang="zh-CN" sz="3000" b="1" baseline="-25000" dirty="0">
                <a:latin typeface="+mj-lt"/>
              </a:rPr>
              <a:t>R</a:t>
            </a:r>
            <a:r>
              <a:rPr lang="zh-CN" altLang="en-US" sz="3000" b="1" dirty="0">
                <a:latin typeface="+mj-lt"/>
              </a:rPr>
              <a:t>均为空，则</a:t>
            </a:r>
            <a:r>
              <a:rPr lang="zh-CN" altLang="en-US" sz="3000" b="1" dirty="0">
                <a:solidFill>
                  <a:srgbClr val="CC0000"/>
                </a:solidFill>
                <a:latin typeface="+mj-lt"/>
              </a:rPr>
              <a:t>修改其双亲指向该结点的指针为空</a:t>
            </a:r>
          </a:p>
          <a:p>
            <a:pPr marL="72000" indent="-342900">
              <a:lnSpc>
                <a:spcPts val="4000"/>
              </a:lnSpc>
              <a:spcBef>
                <a:spcPts val="0"/>
              </a:spcBef>
              <a:buClr>
                <a:schemeClr val="tx1"/>
              </a:buClr>
              <a:buFont typeface="Wingdings" pitchFamily="2" charset="2"/>
              <a:buNone/>
              <a:defRPr/>
            </a:pPr>
            <a:r>
              <a:rPr lang="en-US" altLang="zh-CN" sz="3000" b="1" dirty="0">
                <a:latin typeface="+mj-lt"/>
              </a:rPr>
              <a:t>2</a:t>
            </a:r>
            <a:r>
              <a:rPr lang="zh-CN" altLang="en-US" sz="3000" b="1" dirty="0">
                <a:latin typeface="+mj-lt"/>
              </a:rPr>
              <a:t>）若*</a:t>
            </a:r>
            <a:r>
              <a:rPr lang="en-US" altLang="zh-CN" sz="3000" b="1" dirty="0">
                <a:latin typeface="+mj-lt"/>
              </a:rPr>
              <a:t>p</a:t>
            </a:r>
            <a:r>
              <a:rPr lang="zh-CN" altLang="en-US" sz="3000" b="1" dirty="0">
                <a:latin typeface="+mj-lt"/>
              </a:rPr>
              <a:t>结点</a:t>
            </a:r>
            <a:r>
              <a:rPr lang="zh-CN" altLang="en-US" sz="3000" b="1" dirty="0">
                <a:solidFill>
                  <a:srgbClr val="FF0000"/>
                </a:solidFill>
                <a:latin typeface="+mj-lt"/>
              </a:rPr>
              <a:t>只有</a:t>
            </a:r>
            <a:r>
              <a:rPr lang="en-US" altLang="zh-CN" sz="3000" b="1" dirty="0">
                <a:solidFill>
                  <a:srgbClr val="FF0000"/>
                </a:solidFill>
                <a:latin typeface="+mj-lt"/>
              </a:rPr>
              <a:t>P</a:t>
            </a:r>
            <a:r>
              <a:rPr lang="en-US" altLang="zh-CN" sz="3000" b="1" baseline="-25000" dirty="0">
                <a:solidFill>
                  <a:srgbClr val="FF0000"/>
                </a:solidFill>
                <a:latin typeface="+mj-lt"/>
              </a:rPr>
              <a:t>L</a:t>
            </a:r>
            <a:r>
              <a:rPr lang="zh-CN" altLang="en-US" sz="3000" b="1" dirty="0">
                <a:latin typeface="+mj-lt"/>
              </a:rPr>
              <a:t>或</a:t>
            </a:r>
            <a:r>
              <a:rPr lang="zh-CN" altLang="en-US" sz="3000" b="1" dirty="0">
                <a:solidFill>
                  <a:srgbClr val="FF0000"/>
                </a:solidFill>
                <a:latin typeface="+mj-lt"/>
              </a:rPr>
              <a:t>只有</a:t>
            </a:r>
            <a:r>
              <a:rPr lang="en-US" altLang="zh-CN" sz="3000" b="1" dirty="0">
                <a:solidFill>
                  <a:srgbClr val="FF0000"/>
                </a:solidFill>
                <a:latin typeface="+mj-lt"/>
              </a:rPr>
              <a:t>P</a:t>
            </a:r>
            <a:r>
              <a:rPr lang="en-US" altLang="zh-CN" sz="3000" b="1" baseline="-25000" dirty="0">
                <a:solidFill>
                  <a:srgbClr val="FF0000"/>
                </a:solidFill>
                <a:latin typeface="+mj-lt"/>
              </a:rPr>
              <a:t>R</a:t>
            </a:r>
            <a:r>
              <a:rPr lang="zh-CN" altLang="en-US" sz="3000" b="1" dirty="0">
                <a:latin typeface="+mj-lt"/>
              </a:rPr>
              <a:t>，则</a:t>
            </a:r>
            <a:r>
              <a:rPr lang="en-US" altLang="zh-CN" sz="3000" b="1" dirty="0">
                <a:latin typeface="+mj-lt"/>
              </a:rPr>
              <a:t>P</a:t>
            </a:r>
            <a:r>
              <a:rPr lang="en-US" altLang="zh-CN" sz="3000" b="1" baseline="-25000" dirty="0">
                <a:latin typeface="+mj-lt"/>
              </a:rPr>
              <a:t>L</a:t>
            </a:r>
            <a:r>
              <a:rPr lang="zh-CN" altLang="en-US" sz="3000" b="1" dirty="0">
                <a:latin typeface="+mj-lt"/>
              </a:rPr>
              <a:t>或</a:t>
            </a:r>
            <a:r>
              <a:rPr lang="en-US" altLang="zh-CN" sz="3000" b="1" dirty="0">
                <a:latin typeface="+mj-lt"/>
              </a:rPr>
              <a:t>P</a:t>
            </a:r>
            <a:r>
              <a:rPr lang="en-US" altLang="zh-CN" sz="3000" b="1" baseline="-25000" dirty="0">
                <a:latin typeface="+mj-lt"/>
              </a:rPr>
              <a:t>R</a:t>
            </a:r>
            <a:r>
              <a:rPr lang="zh-CN" altLang="en-US" sz="3000" b="1" dirty="0">
                <a:latin typeface="+mj-lt"/>
              </a:rPr>
              <a:t>为其双亲*</a:t>
            </a:r>
            <a:r>
              <a:rPr lang="en-US" altLang="zh-CN" sz="3000" b="1" dirty="0">
                <a:latin typeface="+mj-lt"/>
              </a:rPr>
              <a:t>f</a:t>
            </a:r>
            <a:r>
              <a:rPr lang="zh-CN" altLang="en-US" sz="3000" b="1" dirty="0">
                <a:latin typeface="+mj-lt"/>
              </a:rPr>
              <a:t>的</a:t>
            </a:r>
            <a:r>
              <a:rPr lang="zh-CN" altLang="en-US" sz="3000" b="1" dirty="0">
                <a:solidFill>
                  <a:srgbClr val="CC0000"/>
                </a:solidFill>
                <a:latin typeface="+mj-lt"/>
              </a:rPr>
              <a:t>左子树</a:t>
            </a:r>
            <a:r>
              <a:rPr lang="zh-CN" altLang="en-US" sz="3000" b="1" dirty="0">
                <a:latin typeface="+mj-lt"/>
              </a:rPr>
              <a:t>或双亲*</a:t>
            </a:r>
            <a:r>
              <a:rPr lang="en-US" altLang="zh-CN" sz="3000" b="1" dirty="0">
                <a:latin typeface="+mj-lt"/>
              </a:rPr>
              <a:t>f</a:t>
            </a:r>
            <a:r>
              <a:rPr lang="zh-CN" altLang="en-US" sz="3000" b="1" dirty="0">
                <a:latin typeface="+mj-lt"/>
              </a:rPr>
              <a:t>的</a:t>
            </a:r>
            <a:r>
              <a:rPr lang="zh-CN" altLang="en-US" sz="3000" b="1" dirty="0">
                <a:solidFill>
                  <a:srgbClr val="CC0000"/>
                </a:solidFill>
                <a:latin typeface="+mj-lt"/>
              </a:rPr>
              <a:t>右子树</a:t>
            </a:r>
          </a:p>
        </p:txBody>
      </p:sp>
      <p:grpSp>
        <p:nvGrpSpPr>
          <p:cNvPr id="2" name="Group 1028"/>
          <p:cNvGrpSpPr>
            <a:grpSpLocks/>
          </p:cNvGrpSpPr>
          <p:nvPr/>
        </p:nvGrpSpPr>
        <p:grpSpPr bwMode="auto">
          <a:xfrm>
            <a:off x="1952625" y="4343400"/>
            <a:ext cx="2133600" cy="2057400"/>
            <a:chOff x="1776" y="2832"/>
            <a:chExt cx="1344" cy="1296"/>
          </a:xfrm>
        </p:grpSpPr>
        <p:sp>
          <p:nvSpPr>
            <p:cNvPr id="51217" name="Oval 1029"/>
            <p:cNvSpPr>
              <a:spLocks noChangeArrowheads="1"/>
            </p:cNvSpPr>
            <p:nvPr/>
          </p:nvSpPr>
          <p:spPr bwMode="auto">
            <a:xfrm>
              <a:off x="2592"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18</a:t>
              </a:r>
            </a:p>
          </p:txBody>
        </p:sp>
        <p:sp>
          <p:nvSpPr>
            <p:cNvPr id="51218" name="Oval 1030"/>
            <p:cNvSpPr>
              <a:spLocks noChangeArrowheads="1"/>
            </p:cNvSpPr>
            <p:nvPr/>
          </p:nvSpPr>
          <p:spPr bwMode="auto">
            <a:xfrm>
              <a:off x="2304" y="331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12</a:t>
              </a:r>
            </a:p>
          </p:txBody>
        </p:sp>
        <p:sp>
          <p:nvSpPr>
            <p:cNvPr id="51219" name="Line 1031"/>
            <p:cNvSpPr>
              <a:spLocks noChangeShapeType="1"/>
            </p:cNvSpPr>
            <p:nvPr/>
          </p:nvSpPr>
          <p:spPr bwMode="auto">
            <a:xfrm flipH="1">
              <a:off x="2496" y="3168"/>
              <a:ext cx="144" cy="144"/>
            </a:xfrm>
            <a:prstGeom prst="line">
              <a:avLst/>
            </a:prstGeom>
            <a:noFill/>
            <a:ln w="19050">
              <a:solidFill>
                <a:srgbClr val="8E8E8E"/>
              </a:solidFill>
              <a:miter lim="800000"/>
              <a:headEnd/>
              <a:tailEnd/>
            </a:ln>
          </p:spPr>
          <p:txBody>
            <a:bodyPr wrap="none"/>
            <a:lstStyle/>
            <a:p>
              <a:endParaRPr lang="zh-CN" altLang="en-US"/>
            </a:p>
          </p:txBody>
        </p:sp>
        <p:sp>
          <p:nvSpPr>
            <p:cNvPr id="51220" name="Line 1032"/>
            <p:cNvSpPr>
              <a:spLocks noChangeShapeType="1"/>
            </p:cNvSpPr>
            <p:nvPr/>
          </p:nvSpPr>
          <p:spPr bwMode="auto">
            <a:xfrm flipH="1">
              <a:off x="2208" y="3504"/>
              <a:ext cx="144" cy="144"/>
            </a:xfrm>
            <a:prstGeom prst="line">
              <a:avLst/>
            </a:prstGeom>
            <a:noFill/>
            <a:ln w="19050">
              <a:solidFill>
                <a:srgbClr val="8E8E8E"/>
              </a:solidFill>
              <a:miter lim="800000"/>
              <a:headEnd/>
              <a:tailEnd/>
            </a:ln>
          </p:spPr>
          <p:txBody>
            <a:bodyPr wrap="none"/>
            <a:lstStyle/>
            <a:p>
              <a:endParaRPr lang="zh-CN" altLang="en-US"/>
            </a:p>
          </p:txBody>
        </p:sp>
        <p:sp>
          <p:nvSpPr>
            <p:cNvPr id="51221" name="AutoShape 1033"/>
            <p:cNvSpPr>
              <a:spLocks noChangeArrowheads="1"/>
            </p:cNvSpPr>
            <p:nvPr/>
          </p:nvSpPr>
          <p:spPr bwMode="auto">
            <a:xfrm>
              <a:off x="1968" y="3648"/>
              <a:ext cx="480" cy="480"/>
            </a:xfrm>
            <a:prstGeom prst="triangle">
              <a:avLst>
                <a:gd name="adj" fmla="val 50000"/>
              </a:avLst>
            </a:prstGeom>
            <a:solidFill>
              <a:schemeClr val="accent2"/>
            </a:solidFill>
            <a:ln w="9525">
              <a:solidFill>
                <a:schemeClr val="tx1"/>
              </a:solidFill>
              <a:miter lim="800000"/>
              <a:headEnd/>
              <a:tailEnd/>
            </a:ln>
          </p:spPr>
          <p:txBody>
            <a:bodyPr wrap="none" anchor="ctr"/>
            <a:lstStyle/>
            <a:p>
              <a:pPr algn="r">
                <a:buFont typeface="Wingdings" pitchFamily="2" charset="2"/>
                <a:buNone/>
              </a:pPr>
              <a:r>
                <a:rPr lang="en-US" altLang="zh-CN" sz="2400" b="1"/>
                <a:t>P</a:t>
              </a:r>
              <a:r>
                <a:rPr lang="en-US" altLang="zh-CN" sz="2400" b="1" baseline="-25000"/>
                <a:t>L</a:t>
              </a:r>
            </a:p>
          </p:txBody>
        </p:sp>
        <p:sp>
          <p:nvSpPr>
            <p:cNvPr id="51222" name="Line 1034"/>
            <p:cNvSpPr>
              <a:spLocks noChangeShapeType="1"/>
            </p:cNvSpPr>
            <p:nvPr/>
          </p:nvSpPr>
          <p:spPr bwMode="auto">
            <a:xfrm>
              <a:off x="2208" y="3024"/>
              <a:ext cx="38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1223" name="Line 1035"/>
            <p:cNvSpPr>
              <a:spLocks noChangeShapeType="1"/>
            </p:cNvSpPr>
            <p:nvPr/>
          </p:nvSpPr>
          <p:spPr bwMode="auto">
            <a:xfrm>
              <a:off x="1920" y="3408"/>
              <a:ext cx="38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1224" name="Text Box 1036"/>
            <p:cNvSpPr txBox="1">
              <a:spLocks noChangeArrowheads="1"/>
            </p:cNvSpPr>
            <p:nvPr/>
          </p:nvSpPr>
          <p:spPr bwMode="auto">
            <a:xfrm>
              <a:off x="2064" y="2832"/>
              <a:ext cx="192"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1225" name="Text Box 1037"/>
            <p:cNvSpPr txBox="1">
              <a:spLocks noChangeArrowheads="1"/>
            </p:cNvSpPr>
            <p:nvPr/>
          </p:nvSpPr>
          <p:spPr bwMode="auto">
            <a:xfrm>
              <a:off x="1776" y="3168"/>
              <a:ext cx="192"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sp>
          <p:nvSpPr>
            <p:cNvPr id="51226" name="Oval 1038"/>
            <p:cNvSpPr>
              <a:spLocks noChangeArrowheads="1"/>
            </p:cNvSpPr>
            <p:nvPr/>
          </p:nvSpPr>
          <p:spPr bwMode="auto">
            <a:xfrm>
              <a:off x="2880" y="331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20</a:t>
              </a:r>
            </a:p>
          </p:txBody>
        </p:sp>
        <p:sp>
          <p:nvSpPr>
            <p:cNvPr id="51227" name="Line 1039"/>
            <p:cNvSpPr>
              <a:spLocks noChangeShapeType="1"/>
            </p:cNvSpPr>
            <p:nvPr/>
          </p:nvSpPr>
          <p:spPr bwMode="auto">
            <a:xfrm>
              <a:off x="2832" y="3168"/>
              <a:ext cx="144" cy="144"/>
            </a:xfrm>
            <a:prstGeom prst="line">
              <a:avLst/>
            </a:prstGeom>
            <a:noFill/>
            <a:ln w="9525">
              <a:solidFill>
                <a:schemeClr val="tx1"/>
              </a:solidFill>
              <a:miter lim="800000"/>
              <a:headEnd/>
              <a:tailEnd/>
            </a:ln>
          </p:spPr>
          <p:txBody>
            <a:bodyPr wrap="none"/>
            <a:lstStyle/>
            <a:p>
              <a:endParaRPr lang="zh-CN" altLang="en-US"/>
            </a:p>
          </p:txBody>
        </p:sp>
      </p:grpSp>
      <p:grpSp>
        <p:nvGrpSpPr>
          <p:cNvPr id="4" name="Group 1040"/>
          <p:cNvGrpSpPr>
            <a:grpSpLocks/>
          </p:cNvGrpSpPr>
          <p:nvPr/>
        </p:nvGrpSpPr>
        <p:grpSpPr bwMode="auto">
          <a:xfrm>
            <a:off x="4772025" y="4343400"/>
            <a:ext cx="2133600" cy="2057400"/>
            <a:chOff x="3168" y="2880"/>
            <a:chExt cx="1344" cy="1296"/>
          </a:xfrm>
        </p:grpSpPr>
        <p:sp>
          <p:nvSpPr>
            <p:cNvPr id="51206" name="Oval 1041"/>
            <p:cNvSpPr>
              <a:spLocks noChangeArrowheads="1"/>
            </p:cNvSpPr>
            <p:nvPr/>
          </p:nvSpPr>
          <p:spPr bwMode="auto">
            <a:xfrm>
              <a:off x="3984" y="302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18</a:t>
              </a:r>
            </a:p>
          </p:txBody>
        </p:sp>
        <p:sp>
          <p:nvSpPr>
            <p:cNvPr id="51207" name="Oval 1042"/>
            <p:cNvSpPr>
              <a:spLocks noChangeArrowheads="1"/>
            </p:cNvSpPr>
            <p:nvPr/>
          </p:nvSpPr>
          <p:spPr bwMode="auto">
            <a:xfrm>
              <a:off x="3696" y="336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12</a:t>
              </a:r>
            </a:p>
          </p:txBody>
        </p:sp>
        <p:sp>
          <p:nvSpPr>
            <p:cNvPr id="51208" name="Line 1043"/>
            <p:cNvSpPr>
              <a:spLocks noChangeShapeType="1"/>
            </p:cNvSpPr>
            <p:nvPr/>
          </p:nvSpPr>
          <p:spPr bwMode="auto">
            <a:xfrm flipH="1">
              <a:off x="3888" y="3216"/>
              <a:ext cx="144" cy="144"/>
            </a:xfrm>
            <a:prstGeom prst="line">
              <a:avLst/>
            </a:prstGeom>
            <a:noFill/>
            <a:ln w="19050">
              <a:solidFill>
                <a:srgbClr val="8E8E8E"/>
              </a:solidFill>
              <a:miter lim="800000"/>
              <a:headEnd/>
              <a:tailEnd/>
            </a:ln>
          </p:spPr>
          <p:txBody>
            <a:bodyPr wrap="none"/>
            <a:lstStyle/>
            <a:p>
              <a:endParaRPr lang="zh-CN" altLang="en-US"/>
            </a:p>
          </p:txBody>
        </p:sp>
        <p:sp>
          <p:nvSpPr>
            <p:cNvPr id="51209" name="AutoShape 1044"/>
            <p:cNvSpPr>
              <a:spLocks noChangeArrowheads="1"/>
            </p:cNvSpPr>
            <p:nvPr/>
          </p:nvSpPr>
          <p:spPr bwMode="auto">
            <a:xfrm>
              <a:off x="3792" y="3696"/>
              <a:ext cx="480" cy="480"/>
            </a:xfrm>
            <a:prstGeom prst="triangle">
              <a:avLst>
                <a:gd name="adj" fmla="val 50000"/>
              </a:avLst>
            </a:prstGeom>
            <a:solidFill>
              <a:schemeClr val="accent2"/>
            </a:solidFill>
            <a:ln w="9525">
              <a:solidFill>
                <a:schemeClr val="tx1"/>
              </a:solidFill>
              <a:miter lim="800000"/>
              <a:headEnd/>
              <a:tailEnd/>
            </a:ln>
          </p:spPr>
          <p:txBody>
            <a:bodyPr wrap="none" anchor="ctr"/>
            <a:lstStyle/>
            <a:p>
              <a:pPr algn="r">
                <a:buFont typeface="Wingdings" pitchFamily="2" charset="2"/>
                <a:buNone/>
              </a:pPr>
              <a:r>
                <a:rPr lang="en-US" altLang="zh-CN" sz="2400" b="1"/>
                <a:t>P</a:t>
              </a:r>
              <a:r>
                <a:rPr lang="en-US" altLang="zh-CN" sz="2400" b="1" baseline="-25000"/>
                <a:t>R</a:t>
              </a:r>
            </a:p>
          </p:txBody>
        </p:sp>
        <p:sp>
          <p:nvSpPr>
            <p:cNvPr id="51210" name="Line 1045"/>
            <p:cNvSpPr>
              <a:spLocks noChangeShapeType="1"/>
            </p:cNvSpPr>
            <p:nvPr/>
          </p:nvSpPr>
          <p:spPr bwMode="auto">
            <a:xfrm>
              <a:off x="3600" y="3072"/>
              <a:ext cx="38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1211" name="Line 1046"/>
            <p:cNvSpPr>
              <a:spLocks noChangeShapeType="1"/>
            </p:cNvSpPr>
            <p:nvPr/>
          </p:nvSpPr>
          <p:spPr bwMode="auto">
            <a:xfrm>
              <a:off x="3312" y="3456"/>
              <a:ext cx="38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1212" name="Text Box 1047"/>
            <p:cNvSpPr txBox="1">
              <a:spLocks noChangeArrowheads="1"/>
            </p:cNvSpPr>
            <p:nvPr/>
          </p:nvSpPr>
          <p:spPr bwMode="auto">
            <a:xfrm>
              <a:off x="3456" y="2880"/>
              <a:ext cx="192"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1213" name="Text Box 1048"/>
            <p:cNvSpPr txBox="1">
              <a:spLocks noChangeArrowheads="1"/>
            </p:cNvSpPr>
            <p:nvPr/>
          </p:nvSpPr>
          <p:spPr bwMode="auto">
            <a:xfrm>
              <a:off x="3168" y="3216"/>
              <a:ext cx="192"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sp>
          <p:nvSpPr>
            <p:cNvPr id="51214" name="Oval 1049"/>
            <p:cNvSpPr>
              <a:spLocks noChangeArrowheads="1"/>
            </p:cNvSpPr>
            <p:nvPr/>
          </p:nvSpPr>
          <p:spPr bwMode="auto">
            <a:xfrm>
              <a:off x="4272" y="336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20</a:t>
              </a:r>
            </a:p>
          </p:txBody>
        </p:sp>
        <p:sp>
          <p:nvSpPr>
            <p:cNvPr id="51215" name="Line 1050"/>
            <p:cNvSpPr>
              <a:spLocks noChangeShapeType="1"/>
            </p:cNvSpPr>
            <p:nvPr/>
          </p:nvSpPr>
          <p:spPr bwMode="auto">
            <a:xfrm>
              <a:off x="4224" y="3216"/>
              <a:ext cx="144" cy="144"/>
            </a:xfrm>
            <a:prstGeom prst="line">
              <a:avLst/>
            </a:prstGeom>
            <a:noFill/>
            <a:ln w="9525">
              <a:solidFill>
                <a:schemeClr val="tx1"/>
              </a:solidFill>
              <a:miter lim="800000"/>
              <a:headEnd/>
              <a:tailEnd/>
            </a:ln>
          </p:spPr>
          <p:txBody>
            <a:bodyPr wrap="none"/>
            <a:lstStyle/>
            <a:p>
              <a:endParaRPr lang="zh-CN" altLang="en-US"/>
            </a:p>
          </p:txBody>
        </p:sp>
        <p:sp>
          <p:nvSpPr>
            <p:cNvPr id="51216" name="Line 1051"/>
            <p:cNvSpPr>
              <a:spLocks noChangeShapeType="1"/>
            </p:cNvSpPr>
            <p:nvPr/>
          </p:nvSpPr>
          <p:spPr bwMode="auto">
            <a:xfrm>
              <a:off x="3936" y="3552"/>
              <a:ext cx="96" cy="144"/>
            </a:xfrm>
            <a:prstGeom prst="line">
              <a:avLst/>
            </a:prstGeom>
            <a:noFill/>
            <a:ln w="19050">
              <a:solidFill>
                <a:srgbClr val="8E8E8E"/>
              </a:solidFill>
              <a:miter lim="800000"/>
              <a:headEnd/>
              <a:tailEnd/>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3"/>
          <p:cNvSpPr>
            <a:spLocks noChangeArrowheads="1"/>
          </p:cNvSpPr>
          <p:nvPr/>
        </p:nvSpPr>
        <p:spPr bwMode="auto">
          <a:xfrm>
            <a:off x="371475" y="952500"/>
            <a:ext cx="8763000" cy="1905000"/>
          </a:xfrm>
          <a:prstGeom prst="rect">
            <a:avLst/>
          </a:prstGeom>
          <a:noFill/>
          <a:ln w="9525">
            <a:noFill/>
            <a:miter lim="800000"/>
            <a:headEnd/>
            <a:tailEnd/>
          </a:ln>
        </p:spPr>
        <p:txBody>
          <a:bodyPr/>
          <a:lstStyle/>
          <a:p>
            <a:pPr marL="342900" indent="-342900">
              <a:lnSpc>
                <a:spcPct val="115000"/>
              </a:lnSpc>
              <a:spcBef>
                <a:spcPct val="20000"/>
              </a:spcBef>
              <a:buClr>
                <a:schemeClr val="tx1"/>
              </a:buClr>
              <a:buFont typeface="Wingdings" pitchFamily="2" charset="2"/>
              <a:buNone/>
            </a:pPr>
            <a:r>
              <a:rPr lang="en-US" altLang="zh-CN" sz="3000" b="1" dirty="0"/>
              <a:t>3</a:t>
            </a:r>
            <a:r>
              <a:rPr lang="zh-CN" altLang="en-US" sz="3000" b="1" dirty="0"/>
              <a:t>）</a:t>
            </a:r>
            <a:r>
              <a:rPr lang="zh-CN" altLang="en-US" sz="3000" b="1" dirty="0">
                <a:latin typeface="楷体_GB2312" pitchFamily="49" charset="-122"/>
              </a:rPr>
              <a:t>若*</a:t>
            </a:r>
            <a:r>
              <a:rPr lang="en-US" altLang="zh-CN" sz="3000" b="1" dirty="0">
                <a:latin typeface="楷体_GB2312" pitchFamily="49" charset="-122"/>
              </a:rPr>
              <a:t>p</a:t>
            </a:r>
            <a:r>
              <a:rPr lang="zh-CN" altLang="en-US" sz="3000" b="1" dirty="0">
                <a:latin typeface="楷体_GB2312" pitchFamily="49" charset="-122"/>
              </a:rPr>
              <a:t>结点左右子树均不为空，</a:t>
            </a:r>
            <a:r>
              <a:rPr lang="zh-CN" altLang="en-US" sz="3000" b="1" dirty="0">
                <a:solidFill>
                  <a:srgbClr val="CC0000"/>
                </a:solidFill>
                <a:latin typeface="楷体_GB2312" pitchFamily="49" charset="-122"/>
              </a:rPr>
              <a:t>两种</a:t>
            </a:r>
            <a:r>
              <a:rPr lang="zh-CN" altLang="en-US" sz="3000" b="1" dirty="0">
                <a:latin typeface="楷体_GB2312" pitchFamily="49" charset="-122"/>
              </a:rPr>
              <a:t>做法：</a:t>
            </a:r>
          </a:p>
          <a:p>
            <a:pPr marL="342900" indent="-342900">
              <a:lnSpc>
                <a:spcPct val="115000"/>
              </a:lnSpc>
              <a:spcBef>
                <a:spcPct val="20000"/>
              </a:spcBef>
              <a:buClr>
                <a:schemeClr val="tx1"/>
              </a:buClr>
              <a:buFont typeface="Wingdings" pitchFamily="2" charset="2"/>
              <a:buNone/>
            </a:pPr>
            <a:r>
              <a:rPr lang="zh-CN" altLang="en-US" sz="3000" b="1" dirty="0">
                <a:latin typeface="楷体_GB2312" pitchFamily="49" charset="-122"/>
              </a:rPr>
              <a:t>  </a:t>
            </a:r>
            <a:r>
              <a:rPr lang="en-US" altLang="zh-CN" sz="3000" b="1" dirty="0">
                <a:solidFill>
                  <a:srgbClr val="990000"/>
                </a:solidFill>
                <a:latin typeface="楷体_GB2312" pitchFamily="49" charset="-122"/>
              </a:rPr>
              <a:t>a.</a:t>
            </a:r>
            <a:r>
              <a:rPr lang="zh-CN" altLang="en-US" sz="3000" b="1" dirty="0">
                <a:latin typeface="楷体_GB2312" pitchFamily="49" charset="-122"/>
              </a:rPr>
              <a:t>让*</a:t>
            </a:r>
            <a:r>
              <a:rPr lang="en-US" altLang="zh-CN" sz="3000" b="1" dirty="0">
                <a:latin typeface="楷体_GB2312" pitchFamily="49" charset="-122"/>
              </a:rPr>
              <a:t>p</a:t>
            </a:r>
            <a:r>
              <a:rPr lang="zh-CN" altLang="en-US" sz="3000" b="1" dirty="0">
                <a:latin typeface="楷体_GB2312" pitchFamily="49" charset="-122"/>
              </a:rPr>
              <a:t>的</a:t>
            </a:r>
            <a:r>
              <a:rPr lang="zh-CN" altLang="en-US" sz="3000" b="1" dirty="0">
                <a:solidFill>
                  <a:srgbClr val="FF0000"/>
                </a:solidFill>
                <a:latin typeface="楷体_GB2312" pitchFamily="49" charset="-122"/>
              </a:rPr>
              <a:t>左子树为*</a:t>
            </a:r>
            <a:r>
              <a:rPr lang="en-US" altLang="zh-CN" sz="3000" b="1" dirty="0">
                <a:solidFill>
                  <a:srgbClr val="FF0000"/>
                </a:solidFill>
                <a:latin typeface="楷体_GB2312" pitchFamily="49" charset="-122"/>
              </a:rPr>
              <a:t>f</a:t>
            </a:r>
            <a:r>
              <a:rPr lang="zh-CN" altLang="en-US" sz="3000" b="1" dirty="0">
                <a:solidFill>
                  <a:srgbClr val="FF0000"/>
                </a:solidFill>
                <a:latin typeface="楷体_GB2312" pitchFamily="49" charset="-122"/>
              </a:rPr>
              <a:t>的左子树</a:t>
            </a:r>
            <a:r>
              <a:rPr lang="zh-CN" altLang="en-US" sz="3000" b="1" dirty="0">
                <a:latin typeface="楷体_GB2312" pitchFamily="49" charset="-122"/>
              </a:rPr>
              <a:t>，*</a:t>
            </a:r>
            <a:r>
              <a:rPr lang="en-US" altLang="zh-CN" sz="3000" b="1" dirty="0">
                <a:latin typeface="楷体_GB2312" pitchFamily="49" charset="-122"/>
              </a:rPr>
              <a:t>p</a:t>
            </a:r>
            <a:r>
              <a:rPr lang="zh-CN" altLang="en-US" sz="3000" b="1" dirty="0">
                <a:latin typeface="楷体_GB2312" pitchFamily="49" charset="-122"/>
              </a:rPr>
              <a:t>的</a:t>
            </a:r>
            <a:r>
              <a:rPr lang="zh-CN" altLang="en-US" sz="3000" b="1" dirty="0">
                <a:solidFill>
                  <a:srgbClr val="FF0000"/>
                </a:solidFill>
                <a:latin typeface="楷体_GB2312" pitchFamily="49" charset="-122"/>
              </a:rPr>
              <a:t>右子树为*</a:t>
            </a:r>
            <a:r>
              <a:rPr lang="en-US" altLang="zh-CN" sz="3000" b="1" dirty="0">
                <a:solidFill>
                  <a:srgbClr val="FF0000"/>
                </a:solidFill>
                <a:latin typeface="楷体_GB2312" pitchFamily="49" charset="-122"/>
              </a:rPr>
              <a:t>s</a:t>
            </a:r>
            <a:r>
              <a:rPr lang="zh-CN" altLang="en-US" sz="3000" b="1" dirty="0">
                <a:solidFill>
                  <a:srgbClr val="FF0000"/>
                </a:solidFill>
                <a:latin typeface="楷体_GB2312" pitchFamily="49" charset="-122"/>
              </a:rPr>
              <a:t>的右子树</a:t>
            </a:r>
            <a:r>
              <a:rPr lang="zh-CN" altLang="en-US" sz="3000" b="1" dirty="0">
                <a:latin typeface="楷体_GB2312" pitchFamily="49" charset="-122"/>
              </a:rPr>
              <a:t>；</a:t>
            </a:r>
          </a:p>
        </p:txBody>
      </p:sp>
      <p:grpSp>
        <p:nvGrpSpPr>
          <p:cNvPr id="52228" name="Group 34"/>
          <p:cNvGrpSpPr>
            <a:grpSpLocks/>
          </p:cNvGrpSpPr>
          <p:nvPr/>
        </p:nvGrpSpPr>
        <p:grpSpPr bwMode="auto">
          <a:xfrm>
            <a:off x="1676400" y="2133600"/>
            <a:ext cx="3124200" cy="4419600"/>
            <a:chOff x="144" y="1488"/>
            <a:chExt cx="1968" cy="2784"/>
          </a:xfrm>
        </p:grpSpPr>
        <p:sp>
          <p:nvSpPr>
            <p:cNvPr id="52279" name="Oval 4"/>
            <p:cNvSpPr>
              <a:spLocks noChangeArrowheads="1"/>
            </p:cNvSpPr>
            <p:nvPr/>
          </p:nvSpPr>
          <p:spPr bwMode="auto">
            <a:xfrm>
              <a:off x="1488" y="1536"/>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F</a:t>
              </a:r>
            </a:p>
          </p:txBody>
        </p:sp>
        <p:sp>
          <p:nvSpPr>
            <p:cNvPr id="52280" name="Oval 5"/>
            <p:cNvSpPr>
              <a:spLocks noChangeArrowheads="1"/>
            </p:cNvSpPr>
            <p:nvPr/>
          </p:nvSpPr>
          <p:spPr bwMode="auto">
            <a:xfrm>
              <a:off x="1008" y="1920"/>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p>
          </p:txBody>
        </p:sp>
        <p:sp>
          <p:nvSpPr>
            <p:cNvPr id="52281" name="Oval 6"/>
            <p:cNvSpPr>
              <a:spLocks noChangeArrowheads="1"/>
            </p:cNvSpPr>
            <p:nvPr/>
          </p:nvSpPr>
          <p:spPr bwMode="auto">
            <a:xfrm>
              <a:off x="576" y="2352"/>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p>
          </p:txBody>
        </p:sp>
        <p:sp>
          <p:nvSpPr>
            <p:cNvPr id="52282" name="Oval 7"/>
            <p:cNvSpPr>
              <a:spLocks noChangeArrowheads="1"/>
            </p:cNvSpPr>
            <p:nvPr/>
          </p:nvSpPr>
          <p:spPr bwMode="auto">
            <a:xfrm>
              <a:off x="1008" y="292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p>
          </p:txBody>
        </p:sp>
        <p:sp>
          <p:nvSpPr>
            <p:cNvPr id="52283" name="Oval 8"/>
            <p:cNvSpPr>
              <a:spLocks noChangeArrowheads="1"/>
            </p:cNvSpPr>
            <p:nvPr/>
          </p:nvSpPr>
          <p:spPr bwMode="auto">
            <a:xfrm>
              <a:off x="1392" y="340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p>
          </p:txBody>
        </p:sp>
        <p:sp>
          <p:nvSpPr>
            <p:cNvPr id="52284" name="Line 10"/>
            <p:cNvSpPr>
              <a:spLocks noChangeShapeType="1"/>
            </p:cNvSpPr>
            <p:nvPr/>
          </p:nvSpPr>
          <p:spPr bwMode="auto">
            <a:xfrm flipH="1">
              <a:off x="1248" y="1728"/>
              <a:ext cx="240" cy="240"/>
            </a:xfrm>
            <a:prstGeom prst="line">
              <a:avLst/>
            </a:prstGeom>
            <a:noFill/>
            <a:ln w="19050">
              <a:solidFill>
                <a:srgbClr val="8E8E8E"/>
              </a:solidFill>
              <a:miter lim="800000"/>
              <a:headEnd/>
              <a:tailEnd/>
            </a:ln>
          </p:spPr>
          <p:txBody>
            <a:bodyPr wrap="none"/>
            <a:lstStyle/>
            <a:p>
              <a:endParaRPr lang="zh-CN" altLang="en-US"/>
            </a:p>
          </p:txBody>
        </p:sp>
        <p:sp>
          <p:nvSpPr>
            <p:cNvPr id="52285" name="Line 11"/>
            <p:cNvSpPr>
              <a:spLocks noChangeShapeType="1"/>
            </p:cNvSpPr>
            <p:nvPr/>
          </p:nvSpPr>
          <p:spPr bwMode="auto">
            <a:xfrm flipH="1">
              <a:off x="81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2286" name="Line 12"/>
            <p:cNvSpPr>
              <a:spLocks noChangeShapeType="1"/>
            </p:cNvSpPr>
            <p:nvPr/>
          </p:nvSpPr>
          <p:spPr bwMode="auto">
            <a:xfrm flipH="1">
              <a:off x="384" y="2592"/>
              <a:ext cx="240" cy="240"/>
            </a:xfrm>
            <a:prstGeom prst="line">
              <a:avLst/>
            </a:prstGeom>
            <a:noFill/>
            <a:ln w="19050">
              <a:solidFill>
                <a:srgbClr val="8E8E8E"/>
              </a:solidFill>
              <a:miter lim="800000"/>
              <a:headEnd/>
              <a:tailEnd/>
            </a:ln>
          </p:spPr>
          <p:txBody>
            <a:bodyPr wrap="none"/>
            <a:lstStyle/>
            <a:p>
              <a:endParaRPr lang="zh-CN" altLang="en-US"/>
            </a:p>
          </p:txBody>
        </p:sp>
        <p:sp>
          <p:nvSpPr>
            <p:cNvPr id="52287" name="AutoShape 15"/>
            <p:cNvSpPr>
              <a:spLocks noChangeArrowheads="1"/>
            </p:cNvSpPr>
            <p:nvPr/>
          </p:nvSpPr>
          <p:spPr bwMode="auto">
            <a:xfrm>
              <a:off x="192" y="2832"/>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r>
                <a:rPr lang="en-US" altLang="zh-CN" sz="2400" b="1" baseline="-25000"/>
                <a:t>L</a:t>
              </a:r>
            </a:p>
          </p:txBody>
        </p:sp>
        <p:sp>
          <p:nvSpPr>
            <p:cNvPr id="52288" name="Line 16"/>
            <p:cNvSpPr>
              <a:spLocks noChangeShapeType="1"/>
            </p:cNvSpPr>
            <p:nvPr/>
          </p:nvSpPr>
          <p:spPr bwMode="auto">
            <a:xfrm>
              <a:off x="816" y="2592"/>
              <a:ext cx="336" cy="336"/>
            </a:xfrm>
            <a:prstGeom prst="line">
              <a:avLst/>
            </a:prstGeom>
            <a:noFill/>
            <a:ln w="19050">
              <a:solidFill>
                <a:srgbClr val="8E8E8E"/>
              </a:solidFill>
              <a:prstDash val="lgDashDot"/>
              <a:miter lim="800000"/>
              <a:headEnd/>
              <a:tailEnd/>
            </a:ln>
          </p:spPr>
          <p:txBody>
            <a:bodyPr wrap="none"/>
            <a:lstStyle/>
            <a:p>
              <a:endParaRPr lang="zh-CN" altLang="en-US"/>
            </a:p>
          </p:txBody>
        </p:sp>
        <p:sp>
          <p:nvSpPr>
            <p:cNvPr id="52289" name="Line 17"/>
            <p:cNvSpPr>
              <a:spLocks noChangeShapeType="1"/>
            </p:cNvSpPr>
            <p:nvPr/>
          </p:nvSpPr>
          <p:spPr bwMode="auto">
            <a:xfrm>
              <a:off x="1248" y="3168"/>
              <a:ext cx="240" cy="240"/>
            </a:xfrm>
            <a:prstGeom prst="line">
              <a:avLst/>
            </a:prstGeom>
            <a:noFill/>
            <a:ln w="19050">
              <a:solidFill>
                <a:srgbClr val="8E8E8E"/>
              </a:solidFill>
              <a:miter lim="800000"/>
              <a:headEnd/>
              <a:tailEnd/>
            </a:ln>
          </p:spPr>
          <p:txBody>
            <a:bodyPr wrap="none"/>
            <a:lstStyle/>
            <a:p>
              <a:endParaRPr lang="zh-CN" altLang="en-US"/>
            </a:p>
          </p:txBody>
        </p:sp>
        <p:sp>
          <p:nvSpPr>
            <p:cNvPr id="52290" name="AutoShape 18"/>
            <p:cNvSpPr>
              <a:spLocks noChangeArrowheads="1"/>
            </p:cNvSpPr>
            <p:nvPr/>
          </p:nvSpPr>
          <p:spPr bwMode="auto">
            <a:xfrm>
              <a:off x="624" y="340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r>
                <a:rPr lang="en-US" altLang="zh-CN" sz="2400" b="1" baseline="-25000"/>
                <a:t>L</a:t>
              </a:r>
            </a:p>
          </p:txBody>
        </p:sp>
        <p:sp>
          <p:nvSpPr>
            <p:cNvPr id="52291" name="AutoShape 19"/>
            <p:cNvSpPr>
              <a:spLocks noChangeArrowheads="1"/>
            </p:cNvSpPr>
            <p:nvPr/>
          </p:nvSpPr>
          <p:spPr bwMode="auto">
            <a:xfrm>
              <a:off x="1008" y="388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r>
                <a:rPr lang="en-US" altLang="zh-CN" sz="2400" b="1" baseline="-25000"/>
                <a:t>L</a:t>
              </a:r>
            </a:p>
          </p:txBody>
        </p:sp>
        <p:sp>
          <p:nvSpPr>
            <p:cNvPr id="52292" name="Line 20"/>
            <p:cNvSpPr>
              <a:spLocks noChangeShapeType="1"/>
            </p:cNvSpPr>
            <p:nvPr/>
          </p:nvSpPr>
          <p:spPr bwMode="auto">
            <a:xfrm flipH="1">
              <a:off x="816" y="3168"/>
              <a:ext cx="240" cy="240"/>
            </a:xfrm>
            <a:prstGeom prst="line">
              <a:avLst/>
            </a:prstGeom>
            <a:noFill/>
            <a:ln w="19050">
              <a:solidFill>
                <a:srgbClr val="8E8E8E"/>
              </a:solidFill>
              <a:miter lim="800000"/>
              <a:headEnd/>
              <a:tailEnd/>
            </a:ln>
          </p:spPr>
          <p:txBody>
            <a:bodyPr wrap="none"/>
            <a:lstStyle/>
            <a:p>
              <a:endParaRPr lang="zh-CN" altLang="en-US"/>
            </a:p>
          </p:txBody>
        </p:sp>
        <p:sp>
          <p:nvSpPr>
            <p:cNvPr id="52293" name="Line 21"/>
            <p:cNvSpPr>
              <a:spLocks noChangeShapeType="1"/>
            </p:cNvSpPr>
            <p:nvPr/>
          </p:nvSpPr>
          <p:spPr bwMode="auto">
            <a:xfrm flipH="1">
              <a:off x="1200" y="3648"/>
              <a:ext cx="240" cy="240"/>
            </a:xfrm>
            <a:prstGeom prst="line">
              <a:avLst/>
            </a:prstGeom>
            <a:noFill/>
            <a:ln w="19050">
              <a:solidFill>
                <a:srgbClr val="8E8E8E"/>
              </a:solidFill>
              <a:miter lim="800000"/>
              <a:headEnd/>
              <a:tailEnd/>
            </a:ln>
          </p:spPr>
          <p:txBody>
            <a:bodyPr wrap="none"/>
            <a:lstStyle/>
            <a:p>
              <a:endParaRPr lang="zh-CN" altLang="en-US"/>
            </a:p>
          </p:txBody>
        </p:sp>
        <p:sp>
          <p:nvSpPr>
            <p:cNvPr id="52294" name="AutoShape 22"/>
            <p:cNvSpPr>
              <a:spLocks noChangeArrowheads="1"/>
            </p:cNvSpPr>
            <p:nvPr/>
          </p:nvSpPr>
          <p:spPr bwMode="auto">
            <a:xfrm>
              <a:off x="1344" y="2400"/>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r>
                <a:rPr lang="en-US" altLang="zh-CN" sz="2400" b="1" baseline="-25000"/>
                <a:t>R</a:t>
              </a:r>
            </a:p>
          </p:txBody>
        </p:sp>
        <p:sp>
          <p:nvSpPr>
            <p:cNvPr id="52295" name="Line 23"/>
            <p:cNvSpPr>
              <a:spLocks noChangeShapeType="1"/>
            </p:cNvSpPr>
            <p:nvPr/>
          </p:nvSpPr>
          <p:spPr bwMode="auto">
            <a:xfrm>
              <a:off x="129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2296" name="Line 24"/>
            <p:cNvSpPr>
              <a:spLocks noChangeShapeType="1"/>
            </p:cNvSpPr>
            <p:nvPr/>
          </p:nvSpPr>
          <p:spPr bwMode="auto">
            <a:xfrm>
              <a:off x="1200" y="1632"/>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97" name="Line 25"/>
            <p:cNvSpPr>
              <a:spLocks noChangeShapeType="1"/>
            </p:cNvSpPr>
            <p:nvPr/>
          </p:nvSpPr>
          <p:spPr bwMode="auto">
            <a:xfrm>
              <a:off x="720" y="2016"/>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98" name="Line 26"/>
            <p:cNvSpPr>
              <a:spLocks noChangeShapeType="1"/>
            </p:cNvSpPr>
            <p:nvPr/>
          </p:nvSpPr>
          <p:spPr bwMode="auto">
            <a:xfrm>
              <a:off x="288" y="2448"/>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99" name="Line 27"/>
            <p:cNvSpPr>
              <a:spLocks noChangeShapeType="1"/>
            </p:cNvSpPr>
            <p:nvPr/>
          </p:nvSpPr>
          <p:spPr bwMode="auto">
            <a:xfrm flipH="1">
              <a:off x="1296" y="302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300" name="Line 28"/>
            <p:cNvSpPr>
              <a:spLocks noChangeShapeType="1"/>
            </p:cNvSpPr>
            <p:nvPr/>
          </p:nvSpPr>
          <p:spPr bwMode="auto">
            <a:xfrm flipH="1">
              <a:off x="1680" y="350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301" name="Text Box 29"/>
            <p:cNvSpPr txBox="1">
              <a:spLocks noChangeArrowheads="1"/>
            </p:cNvSpPr>
            <p:nvPr/>
          </p:nvSpPr>
          <p:spPr bwMode="auto">
            <a:xfrm>
              <a:off x="1536" y="2832"/>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q</a:t>
              </a:r>
            </a:p>
          </p:txBody>
        </p:sp>
        <p:sp>
          <p:nvSpPr>
            <p:cNvPr id="52302" name="Text Box 30"/>
            <p:cNvSpPr txBox="1">
              <a:spLocks noChangeArrowheads="1"/>
            </p:cNvSpPr>
            <p:nvPr/>
          </p:nvSpPr>
          <p:spPr bwMode="auto">
            <a:xfrm>
              <a:off x="1872" y="326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s</a:t>
              </a:r>
            </a:p>
          </p:txBody>
        </p:sp>
        <p:sp>
          <p:nvSpPr>
            <p:cNvPr id="52303" name="Text Box 31"/>
            <p:cNvSpPr txBox="1">
              <a:spLocks noChangeArrowheads="1"/>
            </p:cNvSpPr>
            <p:nvPr/>
          </p:nvSpPr>
          <p:spPr bwMode="auto">
            <a:xfrm>
              <a:off x="1008" y="1488"/>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2304" name="Text Box 32"/>
            <p:cNvSpPr txBox="1">
              <a:spLocks noChangeArrowheads="1"/>
            </p:cNvSpPr>
            <p:nvPr/>
          </p:nvSpPr>
          <p:spPr bwMode="auto">
            <a:xfrm>
              <a:off x="528" y="182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sp>
          <p:nvSpPr>
            <p:cNvPr id="52305" name="Text Box 33"/>
            <p:cNvSpPr txBox="1">
              <a:spLocks noChangeArrowheads="1"/>
            </p:cNvSpPr>
            <p:nvPr/>
          </p:nvSpPr>
          <p:spPr bwMode="auto">
            <a:xfrm>
              <a:off x="144" y="2256"/>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c</a:t>
              </a:r>
            </a:p>
          </p:txBody>
        </p:sp>
      </p:grpSp>
      <p:grpSp>
        <p:nvGrpSpPr>
          <p:cNvPr id="52230" name="Group 95"/>
          <p:cNvGrpSpPr>
            <a:grpSpLocks/>
          </p:cNvGrpSpPr>
          <p:nvPr/>
        </p:nvGrpSpPr>
        <p:grpSpPr bwMode="auto">
          <a:xfrm>
            <a:off x="1676400" y="2133600"/>
            <a:ext cx="3124200" cy="4419600"/>
            <a:chOff x="1056" y="1344"/>
            <a:chExt cx="1968" cy="2784"/>
          </a:xfrm>
        </p:grpSpPr>
        <p:sp>
          <p:nvSpPr>
            <p:cNvPr id="52232" name="Line 63"/>
            <p:cNvSpPr>
              <a:spLocks noChangeShapeType="1"/>
            </p:cNvSpPr>
            <p:nvPr/>
          </p:nvSpPr>
          <p:spPr bwMode="auto">
            <a:xfrm>
              <a:off x="2688" y="1632"/>
              <a:ext cx="240" cy="240"/>
            </a:xfrm>
            <a:prstGeom prst="line">
              <a:avLst/>
            </a:prstGeom>
            <a:noFill/>
            <a:ln w="19050">
              <a:solidFill>
                <a:srgbClr val="8E8E8E"/>
              </a:solidFill>
              <a:miter lim="800000"/>
              <a:headEnd/>
              <a:tailEnd/>
            </a:ln>
          </p:spPr>
          <p:txBody>
            <a:bodyPr wrap="none"/>
            <a:lstStyle/>
            <a:p>
              <a:endParaRPr lang="zh-CN" altLang="en-US"/>
            </a:p>
          </p:txBody>
        </p:sp>
        <p:grpSp>
          <p:nvGrpSpPr>
            <p:cNvPr id="52233" name="Group 67"/>
            <p:cNvGrpSpPr>
              <a:grpSpLocks/>
            </p:cNvGrpSpPr>
            <p:nvPr/>
          </p:nvGrpSpPr>
          <p:grpSpPr bwMode="auto">
            <a:xfrm>
              <a:off x="1056" y="1344"/>
              <a:ext cx="1968" cy="2784"/>
              <a:chOff x="144" y="1488"/>
              <a:chExt cx="1968" cy="2784"/>
            </a:xfrm>
          </p:grpSpPr>
          <p:sp>
            <p:nvSpPr>
              <p:cNvPr id="52234" name="Oval 68"/>
              <p:cNvSpPr>
                <a:spLocks noChangeArrowheads="1"/>
              </p:cNvSpPr>
              <p:nvPr/>
            </p:nvSpPr>
            <p:spPr bwMode="auto">
              <a:xfrm>
                <a:off x="1488" y="1536"/>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F</a:t>
                </a:r>
              </a:p>
            </p:txBody>
          </p:sp>
          <p:sp>
            <p:nvSpPr>
              <p:cNvPr id="52235" name="Oval 69"/>
              <p:cNvSpPr>
                <a:spLocks noChangeArrowheads="1"/>
              </p:cNvSpPr>
              <p:nvPr/>
            </p:nvSpPr>
            <p:spPr bwMode="auto">
              <a:xfrm>
                <a:off x="1008" y="1920"/>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p>
            </p:txBody>
          </p:sp>
          <p:sp>
            <p:nvSpPr>
              <p:cNvPr id="52236" name="Oval 70"/>
              <p:cNvSpPr>
                <a:spLocks noChangeArrowheads="1"/>
              </p:cNvSpPr>
              <p:nvPr/>
            </p:nvSpPr>
            <p:spPr bwMode="auto">
              <a:xfrm>
                <a:off x="576" y="2352"/>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p>
            </p:txBody>
          </p:sp>
          <p:sp>
            <p:nvSpPr>
              <p:cNvPr id="52237" name="Oval 71"/>
              <p:cNvSpPr>
                <a:spLocks noChangeArrowheads="1"/>
              </p:cNvSpPr>
              <p:nvPr/>
            </p:nvSpPr>
            <p:spPr bwMode="auto">
              <a:xfrm>
                <a:off x="1008" y="292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p>
            </p:txBody>
          </p:sp>
          <p:sp>
            <p:nvSpPr>
              <p:cNvPr id="52238" name="Oval 72"/>
              <p:cNvSpPr>
                <a:spLocks noChangeArrowheads="1"/>
              </p:cNvSpPr>
              <p:nvPr/>
            </p:nvSpPr>
            <p:spPr bwMode="auto">
              <a:xfrm>
                <a:off x="1392" y="340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p>
            </p:txBody>
          </p:sp>
          <p:sp>
            <p:nvSpPr>
              <p:cNvPr id="52239" name="Line 73"/>
              <p:cNvSpPr>
                <a:spLocks noChangeShapeType="1"/>
              </p:cNvSpPr>
              <p:nvPr/>
            </p:nvSpPr>
            <p:spPr bwMode="auto">
              <a:xfrm flipH="1">
                <a:off x="1248" y="1728"/>
                <a:ext cx="240" cy="240"/>
              </a:xfrm>
              <a:prstGeom prst="line">
                <a:avLst/>
              </a:prstGeom>
              <a:noFill/>
              <a:ln w="19050">
                <a:solidFill>
                  <a:srgbClr val="8E8E8E"/>
                </a:solidFill>
                <a:miter lim="800000"/>
                <a:headEnd/>
                <a:tailEnd/>
              </a:ln>
            </p:spPr>
            <p:txBody>
              <a:bodyPr wrap="none"/>
              <a:lstStyle/>
              <a:p>
                <a:endParaRPr lang="zh-CN" altLang="en-US"/>
              </a:p>
            </p:txBody>
          </p:sp>
          <p:sp>
            <p:nvSpPr>
              <p:cNvPr id="52240" name="Line 74"/>
              <p:cNvSpPr>
                <a:spLocks noChangeShapeType="1"/>
              </p:cNvSpPr>
              <p:nvPr/>
            </p:nvSpPr>
            <p:spPr bwMode="auto">
              <a:xfrm flipH="1">
                <a:off x="81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2241" name="Line 75"/>
              <p:cNvSpPr>
                <a:spLocks noChangeShapeType="1"/>
              </p:cNvSpPr>
              <p:nvPr/>
            </p:nvSpPr>
            <p:spPr bwMode="auto">
              <a:xfrm flipH="1">
                <a:off x="384" y="2592"/>
                <a:ext cx="240" cy="240"/>
              </a:xfrm>
              <a:prstGeom prst="line">
                <a:avLst/>
              </a:prstGeom>
              <a:noFill/>
              <a:ln w="19050">
                <a:solidFill>
                  <a:srgbClr val="8E8E8E"/>
                </a:solidFill>
                <a:miter lim="800000"/>
                <a:headEnd/>
                <a:tailEnd/>
              </a:ln>
            </p:spPr>
            <p:txBody>
              <a:bodyPr wrap="none"/>
              <a:lstStyle/>
              <a:p>
                <a:endParaRPr lang="zh-CN" altLang="en-US"/>
              </a:p>
            </p:txBody>
          </p:sp>
          <p:sp>
            <p:nvSpPr>
              <p:cNvPr id="52242" name="AutoShape 76"/>
              <p:cNvSpPr>
                <a:spLocks noChangeArrowheads="1"/>
              </p:cNvSpPr>
              <p:nvPr/>
            </p:nvSpPr>
            <p:spPr bwMode="auto">
              <a:xfrm>
                <a:off x="192" y="2832"/>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r>
                  <a:rPr lang="en-US" altLang="zh-CN" sz="2400" b="1" baseline="-25000"/>
                  <a:t>L</a:t>
                </a:r>
              </a:p>
            </p:txBody>
          </p:sp>
          <p:sp>
            <p:nvSpPr>
              <p:cNvPr id="52243" name="Line 77"/>
              <p:cNvSpPr>
                <a:spLocks noChangeShapeType="1"/>
              </p:cNvSpPr>
              <p:nvPr/>
            </p:nvSpPr>
            <p:spPr bwMode="auto">
              <a:xfrm>
                <a:off x="816" y="2592"/>
                <a:ext cx="336" cy="336"/>
              </a:xfrm>
              <a:prstGeom prst="line">
                <a:avLst/>
              </a:prstGeom>
              <a:noFill/>
              <a:ln w="19050">
                <a:solidFill>
                  <a:srgbClr val="8E8E8E"/>
                </a:solidFill>
                <a:prstDash val="lgDashDot"/>
                <a:miter lim="800000"/>
                <a:headEnd/>
                <a:tailEnd/>
              </a:ln>
            </p:spPr>
            <p:txBody>
              <a:bodyPr wrap="none"/>
              <a:lstStyle/>
              <a:p>
                <a:endParaRPr lang="zh-CN" altLang="en-US"/>
              </a:p>
            </p:txBody>
          </p:sp>
          <p:sp>
            <p:nvSpPr>
              <p:cNvPr id="52244" name="Line 78"/>
              <p:cNvSpPr>
                <a:spLocks noChangeShapeType="1"/>
              </p:cNvSpPr>
              <p:nvPr/>
            </p:nvSpPr>
            <p:spPr bwMode="auto">
              <a:xfrm>
                <a:off x="1248" y="3168"/>
                <a:ext cx="240" cy="240"/>
              </a:xfrm>
              <a:prstGeom prst="line">
                <a:avLst/>
              </a:prstGeom>
              <a:noFill/>
              <a:ln w="19050">
                <a:solidFill>
                  <a:srgbClr val="8E8E8E"/>
                </a:solidFill>
                <a:miter lim="800000"/>
                <a:headEnd/>
                <a:tailEnd/>
              </a:ln>
            </p:spPr>
            <p:txBody>
              <a:bodyPr wrap="none"/>
              <a:lstStyle/>
              <a:p>
                <a:endParaRPr lang="zh-CN" altLang="en-US"/>
              </a:p>
            </p:txBody>
          </p:sp>
          <p:sp>
            <p:nvSpPr>
              <p:cNvPr id="52245" name="AutoShape 79"/>
              <p:cNvSpPr>
                <a:spLocks noChangeArrowheads="1"/>
              </p:cNvSpPr>
              <p:nvPr/>
            </p:nvSpPr>
            <p:spPr bwMode="auto">
              <a:xfrm>
                <a:off x="624" y="340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r>
                  <a:rPr lang="en-US" altLang="zh-CN" sz="2400" b="1" baseline="-25000"/>
                  <a:t>L</a:t>
                </a:r>
              </a:p>
            </p:txBody>
          </p:sp>
          <p:sp>
            <p:nvSpPr>
              <p:cNvPr id="52246" name="AutoShape 80"/>
              <p:cNvSpPr>
                <a:spLocks noChangeArrowheads="1"/>
              </p:cNvSpPr>
              <p:nvPr/>
            </p:nvSpPr>
            <p:spPr bwMode="auto">
              <a:xfrm>
                <a:off x="1008" y="388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r>
                  <a:rPr lang="en-US" altLang="zh-CN" sz="2400" b="1" baseline="-25000"/>
                  <a:t>L</a:t>
                </a:r>
              </a:p>
            </p:txBody>
          </p:sp>
          <p:sp>
            <p:nvSpPr>
              <p:cNvPr id="52247" name="Line 81"/>
              <p:cNvSpPr>
                <a:spLocks noChangeShapeType="1"/>
              </p:cNvSpPr>
              <p:nvPr/>
            </p:nvSpPr>
            <p:spPr bwMode="auto">
              <a:xfrm flipH="1">
                <a:off x="816" y="3168"/>
                <a:ext cx="240" cy="240"/>
              </a:xfrm>
              <a:prstGeom prst="line">
                <a:avLst/>
              </a:prstGeom>
              <a:noFill/>
              <a:ln w="19050">
                <a:solidFill>
                  <a:srgbClr val="8E8E8E"/>
                </a:solidFill>
                <a:miter lim="800000"/>
                <a:headEnd/>
                <a:tailEnd/>
              </a:ln>
            </p:spPr>
            <p:txBody>
              <a:bodyPr wrap="none"/>
              <a:lstStyle/>
              <a:p>
                <a:endParaRPr lang="zh-CN" altLang="en-US"/>
              </a:p>
            </p:txBody>
          </p:sp>
          <p:sp>
            <p:nvSpPr>
              <p:cNvPr id="52248" name="Line 82"/>
              <p:cNvSpPr>
                <a:spLocks noChangeShapeType="1"/>
              </p:cNvSpPr>
              <p:nvPr/>
            </p:nvSpPr>
            <p:spPr bwMode="auto">
              <a:xfrm flipH="1">
                <a:off x="1200" y="3648"/>
                <a:ext cx="240" cy="240"/>
              </a:xfrm>
              <a:prstGeom prst="line">
                <a:avLst/>
              </a:prstGeom>
              <a:noFill/>
              <a:ln w="19050">
                <a:solidFill>
                  <a:srgbClr val="8E8E8E"/>
                </a:solidFill>
                <a:miter lim="800000"/>
                <a:headEnd/>
                <a:tailEnd/>
              </a:ln>
            </p:spPr>
            <p:txBody>
              <a:bodyPr wrap="none"/>
              <a:lstStyle/>
              <a:p>
                <a:endParaRPr lang="zh-CN" altLang="en-US"/>
              </a:p>
            </p:txBody>
          </p:sp>
          <p:sp>
            <p:nvSpPr>
              <p:cNvPr id="52249" name="AutoShape 83"/>
              <p:cNvSpPr>
                <a:spLocks noChangeArrowheads="1"/>
              </p:cNvSpPr>
              <p:nvPr/>
            </p:nvSpPr>
            <p:spPr bwMode="auto">
              <a:xfrm>
                <a:off x="1344" y="2400"/>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dirty="0"/>
                  <a:t>P</a:t>
                </a:r>
                <a:r>
                  <a:rPr lang="en-US" altLang="zh-CN" sz="2400" b="1" baseline="-25000" dirty="0"/>
                  <a:t>R</a:t>
                </a:r>
              </a:p>
            </p:txBody>
          </p:sp>
          <p:sp>
            <p:nvSpPr>
              <p:cNvPr id="52250" name="Line 84"/>
              <p:cNvSpPr>
                <a:spLocks noChangeShapeType="1"/>
              </p:cNvSpPr>
              <p:nvPr/>
            </p:nvSpPr>
            <p:spPr bwMode="auto">
              <a:xfrm>
                <a:off x="129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2251" name="Line 85"/>
              <p:cNvSpPr>
                <a:spLocks noChangeShapeType="1"/>
              </p:cNvSpPr>
              <p:nvPr/>
            </p:nvSpPr>
            <p:spPr bwMode="auto">
              <a:xfrm>
                <a:off x="1200" y="1632"/>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52" name="Line 86"/>
              <p:cNvSpPr>
                <a:spLocks noChangeShapeType="1"/>
              </p:cNvSpPr>
              <p:nvPr/>
            </p:nvSpPr>
            <p:spPr bwMode="auto">
              <a:xfrm>
                <a:off x="720" y="2016"/>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53" name="Line 87"/>
              <p:cNvSpPr>
                <a:spLocks noChangeShapeType="1"/>
              </p:cNvSpPr>
              <p:nvPr/>
            </p:nvSpPr>
            <p:spPr bwMode="auto">
              <a:xfrm>
                <a:off x="288" y="2448"/>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54" name="Line 88"/>
              <p:cNvSpPr>
                <a:spLocks noChangeShapeType="1"/>
              </p:cNvSpPr>
              <p:nvPr/>
            </p:nvSpPr>
            <p:spPr bwMode="auto">
              <a:xfrm flipH="1">
                <a:off x="1296" y="302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55" name="Line 89"/>
              <p:cNvSpPr>
                <a:spLocks noChangeShapeType="1"/>
              </p:cNvSpPr>
              <p:nvPr/>
            </p:nvSpPr>
            <p:spPr bwMode="auto">
              <a:xfrm flipH="1">
                <a:off x="1680" y="350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2256" name="Text Box 90"/>
              <p:cNvSpPr txBox="1">
                <a:spLocks noChangeArrowheads="1"/>
              </p:cNvSpPr>
              <p:nvPr/>
            </p:nvSpPr>
            <p:spPr bwMode="auto">
              <a:xfrm>
                <a:off x="1536" y="2832"/>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q</a:t>
                </a:r>
              </a:p>
            </p:txBody>
          </p:sp>
          <p:sp>
            <p:nvSpPr>
              <p:cNvPr id="52257" name="Text Box 91"/>
              <p:cNvSpPr txBox="1">
                <a:spLocks noChangeArrowheads="1"/>
              </p:cNvSpPr>
              <p:nvPr/>
            </p:nvSpPr>
            <p:spPr bwMode="auto">
              <a:xfrm>
                <a:off x="1872" y="326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s</a:t>
                </a:r>
              </a:p>
            </p:txBody>
          </p:sp>
          <p:sp>
            <p:nvSpPr>
              <p:cNvPr id="52258" name="Text Box 92"/>
              <p:cNvSpPr txBox="1">
                <a:spLocks noChangeArrowheads="1"/>
              </p:cNvSpPr>
              <p:nvPr/>
            </p:nvSpPr>
            <p:spPr bwMode="auto">
              <a:xfrm>
                <a:off x="1008" y="1488"/>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2259" name="Text Box 93"/>
              <p:cNvSpPr txBox="1">
                <a:spLocks noChangeArrowheads="1"/>
              </p:cNvSpPr>
              <p:nvPr/>
            </p:nvSpPr>
            <p:spPr bwMode="auto">
              <a:xfrm>
                <a:off x="528" y="182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sp>
            <p:nvSpPr>
              <p:cNvPr id="52260" name="Text Box 94"/>
              <p:cNvSpPr txBox="1">
                <a:spLocks noChangeArrowheads="1"/>
              </p:cNvSpPr>
              <p:nvPr/>
            </p:nvSpPr>
            <p:spPr bwMode="auto">
              <a:xfrm>
                <a:off x="144" y="2256"/>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c</a:t>
                </a:r>
              </a:p>
            </p:txBody>
          </p:sp>
        </p:grpSp>
      </p:grpSp>
      <p:sp>
        <p:nvSpPr>
          <p:cNvPr id="81" name="AutoShape 96"/>
          <p:cNvSpPr>
            <a:spLocks noChangeArrowheads="1"/>
          </p:cNvSpPr>
          <p:nvPr/>
        </p:nvSpPr>
        <p:spPr bwMode="auto">
          <a:xfrm>
            <a:off x="4038600" y="5791200"/>
            <a:ext cx="1295400" cy="1066800"/>
          </a:xfrm>
          <a:prstGeom prst="cloudCallout">
            <a:avLst>
              <a:gd name="adj1" fmla="val -43384"/>
              <a:gd name="adj2" fmla="val -68750"/>
            </a:avLst>
          </a:prstGeom>
          <a:solidFill>
            <a:schemeClr val="tx2">
              <a:lumMod val="20000"/>
              <a:lumOff val="80000"/>
            </a:schemeClr>
          </a:solidFill>
          <a:ln w="9525">
            <a:solidFill>
              <a:srgbClr val="8E8E8E"/>
            </a:solidFill>
            <a:miter lim="800000"/>
            <a:headEnd/>
            <a:tailEnd/>
          </a:ln>
        </p:spPr>
        <p:txBody>
          <a:bodyPr/>
          <a:lstStyle/>
          <a:p>
            <a:pPr algn="ctr">
              <a:buFont typeface="Wingdings" pitchFamily="2" charset="2"/>
              <a:buNone/>
              <a:defRPr/>
            </a:pPr>
            <a:r>
              <a:rPr lang="zh-CN" altLang="en-US" sz="2400" b="1">
                <a:latin typeface="Tahoma" pitchFamily="34" charset="0"/>
              </a:rPr>
              <a:t>最大结点</a:t>
            </a:r>
          </a:p>
        </p:txBody>
      </p:sp>
      <p:grpSp>
        <p:nvGrpSpPr>
          <p:cNvPr id="113" name="组合 112"/>
          <p:cNvGrpSpPr/>
          <p:nvPr/>
        </p:nvGrpSpPr>
        <p:grpSpPr>
          <a:xfrm>
            <a:off x="5487904" y="2350883"/>
            <a:ext cx="3124200" cy="3785843"/>
            <a:chOff x="5487904" y="2323724"/>
            <a:chExt cx="3124200" cy="3785843"/>
          </a:xfrm>
        </p:grpSpPr>
        <p:sp>
          <p:nvSpPr>
            <p:cNvPr id="109" name="Text Box 92"/>
            <p:cNvSpPr txBox="1">
              <a:spLocks noChangeArrowheads="1"/>
            </p:cNvSpPr>
            <p:nvPr/>
          </p:nvSpPr>
          <p:spPr bwMode="auto">
            <a:xfrm>
              <a:off x="6080911" y="2323724"/>
              <a:ext cx="3810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dirty="0"/>
                <a:t>f</a:t>
              </a:r>
            </a:p>
          </p:txBody>
        </p:sp>
        <p:grpSp>
          <p:nvGrpSpPr>
            <p:cNvPr id="112" name="组合 111"/>
            <p:cNvGrpSpPr/>
            <p:nvPr/>
          </p:nvGrpSpPr>
          <p:grpSpPr>
            <a:xfrm>
              <a:off x="5487904" y="2408963"/>
              <a:ext cx="3124200" cy="3700604"/>
              <a:chOff x="6139758" y="2164533"/>
              <a:chExt cx="3124200" cy="3700604"/>
            </a:xfrm>
          </p:grpSpPr>
          <p:sp>
            <p:nvSpPr>
              <p:cNvPr id="83" name="Line 63"/>
              <p:cNvSpPr>
                <a:spLocks noChangeShapeType="1"/>
              </p:cNvSpPr>
              <p:nvPr/>
            </p:nvSpPr>
            <p:spPr bwMode="auto">
              <a:xfrm>
                <a:off x="8042495" y="2545533"/>
                <a:ext cx="381000" cy="381000"/>
              </a:xfrm>
              <a:prstGeom prst="line">
                <a:avLst/>
              </a:prstGeom>
              <a:noFill/>
              <a:ln w="19050">
                <a:solidFill>
                  <a:srgbClr val="8E8E8E"/>
                </a:solidFill>
                <a:miter lim="800000"/>
                <a:headEnd/>
                <a:tailEnd/>
              </a:ln>
            </p:spPr>
            <p:txBody>
              <a:bodyPr wrap="none"/>
              <a:lstStyle/>
              <a:p>
                <a:endParaRPr lang="zh-CN" altLang="en-US"/>
              </a:p>
            </p:txBody>
          </p:sp>
          <p:sp>
            <p:nvSpPr>
              <p:cNvPr id="85" name="Oval 68"/>
              <p:cNvSpPr>
                <a:spLocks noChangeArrowheads="1"/>
              </p:cNvSpPr>
              <p:nvPr/>
            </p:nvSpPr>
            <p:spPr bwMode="auto">
              <a:xfrm>
                <a:off x="7585295" y="2164533"/>
                <a:ext cx="457200" cy="45720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F</a:t>
                </a:r>
              </a:p>
            </p:txBody>
          </p:sp>
          <p:sp>
            <p:nvSpPr>
              <p:cNvPr id="87" name="Oval 70"/>
              <p:cNvSpPr>
                <a:spLocks noChangeArrowheads="1"/>
              </p:cNvSpPr>
              <p:nvPr/>
            </p:nvSpPr>
            <p:spPr bwMode="auto">
              <a:xfrm>
                <a:off x="6825558" y="2817137"/>
                <a:ext cx="457200" cy="45720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p>
            </p:txBody>
          </p:sp>
          <p:sp>
            <p:nvSpPr>
              <p:cNvPr id="88" name="Oval 71"/>
              <p:cNvSpPr>
                <a:spLocks noChangeArrowheads="1"/>
              </p:cNvSpPr>
              <p:nvPr/>
            </p:nvSpPr>
            <p:spPr bwMode="auto">
              <a:xfrm>
                <a:off x="7511358" y="3731537"/>
                <a:ext cx="457200" cy="45720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p>
            </p:txBody>
          </p:sp>
          <p:sp>
            <p:nvSpPr>
              <p:cNvPr id="89" name="Oval 72"/>
              <p:cNvSpPr>
                <a:spLocks noChangeArrowheads="1"/>
              </p:cNvSpPr>
              <p:nvPr/>
            </p:nvSpPr>
            <p:spPr bwMode="auto">
              <a:xfrm>
                <a:off x="8120958" y="4493537"/>
                <a:ext cx="457200" cy="45720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p>
            </p:txBody>
          </p:sp>
          <p:sp>
            <p:nvSpPr>
              <p:cNvPr id="90" name="Line 73"/>
              <p:cNvSpPr>
                <a:spLocks noChangeShapeType="1"/>
              </p:cNvSpPr>
              <p:nvPr/>
            </p:nvSpPr>
            <p:spPr bwMode="auto">
              <a:xfrm flipH="1">
                <a:off x="7204295" y="2469333"/>
                <a:ext cx="381000" cy="381000"/>
              </a:xfrm>
              <a:prstGeom prst="line">
                <a:avLst/>
              </a:prstGeom>
              <a:noFill/>
              <a:ln w="19050">
                <a:solidFill>
                  <a:srgbClr val="8E8E8E"/>
                </a:solidFill>
                <a:miter lim="800000"/>
                <a:headEnd/>
                <a:tailEnd/>
              </a:ln>
            </p:spPr>
            <p:txBody>
              <a:bodyPr wrap="none"/>
              <a:lstStyle/>
              <a:p>
                <a:endParaRPr lang="zh-CN" altLang="en-US"/>
              </a:p>
            </p:txBody>
          </p:sp>
          <p:sp>
            <p:nvSpPr>
              <p:cNvPr id="92" name="Line 75"/>
              <p:cNvSpPr>
                <a:spLocks noChangeShapeType="1"/>
              </p:cNvSpPr>
              <p:nvPr/>
            </p:nvSpPr>
            <p:spPr bwMode="auto">
              <a:xfrm flipH="1">
                <a:off x="6520758" y="3198137"/>
                <a:ext cx="381000" cy="381000"/>
              </a:xfrm>
              <a:prstGeom prst="line">
                <a:avLst/>
              </a:prstGeom>
              <a:noFill/>
              <a:ln w="19050">
                <a:solidFill>
                  <a:srgbClr val="8E8E8E"/>
                </a:solidFill>
                <a:miter lim="800000"/>
                <a:headEnd/>
                <a:tailEnd/>
              </a:ln>
            </p:spPr>
            <p:txBody>
              <a:bodyPr wrap="none"/>
              <a:lstStyle/>
              <a:p>
                <a:endParaRPr lang="zh-CN" altLang="en-US"/>
              </a:p>
            </p:txBody>
          </p:sp>
          <p:sp>
            <p:nvSpPr>
              <p:cNvPr id="93" name="AutoShape 76"/>
              <p:cNvSpPr>
                <a:spLocks noChangeArrowheads="1"/>
              </p:cNvSpPr>
              <p:nvPr/>
            </p:nvSpPr>
            <p:spPr bwMode="auto">
              <a:xfrm>
                <a:off x="6215958" y="3579137"/>
                <a:ext cx="609600" cy="609600"/>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r>
                  <a:rPr lang="en-US" altLang="zh-CN" sz="2400" b="1" baseline="-25000"/>
                  <a:t>L</a:t>
                </a:r>
              </a:p>
            </p:txBody>
          </p:sp>
          <p:sp>
            <p:nvSpPr>
              <p:cNvPr id="94" name="Line 77"/>
              <p:cNvSpPr>
                <a:spLocks noChangeShapeType="1"/>
              </p:cNvSpPr>
              <p:nvPr/>
            </p:nvSpPr>
            <p:spPr bwMode="auto">
              <a:xfrm>
                <a:off x="7206558" y="3198137"/>
                <a:ext cx="533400" cy="533400"/>
              </a:xfrm>
              <a:prstGeom prst="line">
                <a:avLst/>
              </a:prstGeom>
              <a:noFill/>
              <a:ln w="19050">
                <a:solidFill>
                  <a:srgbClr val="8E8E8E"/>
                </a:solidFill>
                <a:prstDash val="lgDashDot"/>
                <a:miter lim="800000"/>
                <a:headEnd/>
                <a:tailEnd/>
              </a:ln>
            </p:spPr>
            <p:txBody>
              <a:bodyPr wrap="none"/>
              <a:lstStyle/>
              <a:p>
                <a:endParaRPr lang="zh-CN" altLang="en-US"/>
              </a:p>
            </p:txBody>
          </p:sp>
          <p:sp>
            <p:nvSpPr>
              <p:cNvPr id="95" name="Line 78"/>
              <p:cNvSpPr>
                <a:spLocks noChangeShapeType="1"/>
              </p:cNvSpPr>
              <p:nvPr/>
            </p:nvSpPr>
            <p:spPr bwMode="auto">
              <a:xfrm>
                <a:off x="7892358" y="4112537"/>
                <a:ext cx="381000" cy="381000"/>
              </a:xfrm>
              <a:prstGeom prst="line">
                <a:avLst/>
              </a:prstGeom>
              <a:noFill/>
              <a:ln w="19050">
                <a:solidFill>
                  <a:srgbClr val="8E8E8E"/>
                </a:solidFill>
                <a:miter lim="800000"/>
                <a:headEnd/>
                <a:tailEnd/>
              </a:ln>
            </p:spPr>
            <p:txBody>
              <a:bodyPr wrap="none"/>
              <a:lstStyle/>
              <a:p>
                <a:endParaRPr lang="zh-CN" altLang="en-US"/>
              </a:p>
            </p:txBody>
          </p:sp>
          <p:sp>
            <p:nvSpPr>
              <p:cNvPr id="96" name="AutoShape 79"/>
              <p:cNvSpPr>
                <a:spLocks noChangeArrowheads="1"/>
              </p:cNvSpPr>
              <p:nvPr/>
            </p:nvSpPr>
            <p:spPr bwMode="auto">
              <a:xfrm>
                <a:off x="6901758" y="4493537"/>
                <a:ext cx="609600" cy="609600"/>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r>
                  <a:rPr lang="en-US" altLang="zh-CN" sz="2400" b="1" baseline="-25000"/>
                  <a:t>L</a:t>
                </a:r>
              </a:p>
            </p:txBody>
          </p:sp>
          <p:sp>
            <p:nvSpPr>
              <p:cNvPr id="97" name="AutoShape 80"/>
              <p:cNvSpPr>
                <a:spLocks noChangeArrowheads="1"/>
              </p:cNvSpPr>
              <p:nvPr/>
            </p:nvSpPr>
            <p:spPr bwMode="auto">
              <a:xfrm>
                <a:off x="7511358" y="5255537"/>
                <a:ext cx="609600" cy="609600"/>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r>
                  <a:rPr lang="en-US" altLang="zh-CN" sz="2400" b="1" baseline="-25000"/>
                  <a:t>L</a:t>
                </a:r>
              </a:p>
            </p:txBody>
          </p:sp>
          <p:sp>
            <p:nvSpPr>
              <p:cNvPr id="98" name="Line 81"/>
              <p:cNvSpPr>
                <a:spLocks noChangeShapeType="1"/>
              </p:cNvSpPr>
              <p:nvPr/>
            </p:nvSpPr>
            <p:spPr bwMode="auto">
              <a:xfrm flipH="1">
                <a:off x="7206558" y="4112537"/>
                <a:ext cx="381000" cy="381000"/>
              </a:xfrm>
              <a:prstGeom prst="line">
                <a:avLst/>
              </a:prstGeom>
              <a:noFill/>
              <a:ln w="19050">
                <a:solidFill>
                  <a:srgbClr val="8E8E8E"/>
                </a:solidFill>
                <a:miter lim="800000"/>
                <a:headEnd/>
                <a:tailEnd/>
              </a:ln>
            </p:spPr>
            <p:txBody>
              <a:bodyPr wrap="none"/>
              <a:lstStyle/>
              <a:p>
                <a:endParaRPr lang="zh-CN" altLang="en-US"/>
              </a:p>
            </p:txBody>
          </p:sp>
          <p:sp>
            <p:nvSpPr>
              <p:cNvPr id="99" name="Line 82"/>
              <p:cNvSpPr>
                <a:spLocks noChangeShapeType="1"/>
              </p:cNvSpPr>
              <p:nvPr/>
            </p:nvSpPr>
            <p:spPr bwMode="auto">
              <a:xfrm flipH="1">
                <a:off x="7816158" y="4874537"/>
                <a:ext cx="381000" cy="381000"/>
              </a:xfrm>
              <a:prstGeom prst="line">
                <a:avLst/>
              </a:prstGeom>
              <a:noFill/>
              <a:ln w="19050">
                <a:solidFill>
                  <a:srgbClr val="8E8E8E"/>
                </a:solidFill>
                <a:miter lim="800000"/>
                <a:headEnd/>
                <a:tailEnd/>
              </a:ln>
            </p:spPr>
            <p:txBody>
              <a:bodyPr wrap="none"/>
              <a:lstStyle/>
              <a:p>
                <a:endParaRPr lang="zh-CN" altLang="en-US"/>
              </a:p>
            </p:txBody>
          </p:sp>
          <p:sp>
            <p:nvSpPr>
              <p:cNvPr id="100" name="AutoShape 83"/>
              <p:cNvSpPr>
                <a:spLocks noChangeArrowheads="1"/>
              </p:cNvSpPr>
              <p:nvPr/>
            </p:nvSpPr>
            <p:spPr bwMode="auto">
              <a:xfrm>
                <a:off x="8633234" y="5192917"/>
                <a:ext cx="609600" cy="609600"/>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dirty="0"/>
                  <a:t>P</a:t>
                </a:r>
                <a:r>
                  <a:rPr lang="en-US" altLang="zh-CN" sz="2400" b="1" baseline="-25000" dirty="0"/>
                  <a:t>R</a:t>
                </a:r>
              </a:p>
            </p:txBody>
          </p:sp>
          <p:sp>
            <p:nvSpPr>
              <p:cNvPr id="101" name="Line 84"/>
              <p:cNvSpPr>
                <a:spLocks noChangeShapeType="1"/>
              </p:cNvSpPr>
              <p:nvPr/>
            </p:nvSpPr>
            <p:spPr bwMode="auto">
              <a:xfrm>
                <a:off x="8557034" y="4811917"/>
                <a:ext cx="381000" cy="381000"/>
              </a:xfrm>
              <a:prstGeom prst="line">
                <a:avLst/>
              </a:prstGeom>
              <a:noFill/>
              <a:ln w="19050">
                <a:solidFill>
                  <a:srgbClr val="8E8E8E"/>
                </a:solidFill>
                <a:miter lim="800000"/>
                <a:headEnd/>
                <a:tailEnd/>
              </a:ln>
            </p:spPr>
            <p:txBody>
              <a:bodyPr wrap="none"/>
              <a:lstStyle/>
              <a:p>
                <a:endParaRPr lang="zh-CN" altLang="en-US"/>
              </a:p>
            </p:txBody>
          </p:sp>
          <p:sp>
            <p:nvSpPr>
              <p:cNvPr id="102" name="Line 85"/>
              <p:cNvSpPr>
                <a:spLocks noChangeShapeType="1"/>
              </p:cNvSpPr>
              <p:nvPr/>
            </p:nvSpPr>
            <p:spPr bwMode="auto">
              <a:xfrm>
                <a:off x="7128095" y="2316933"/>
                <a:ext cx="4572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04" name="Line 87"/>
              <p:cNvSpPr>
                <a:spLocks noChangeShapeType="1"/>
              </p:cNvSpPr>
              <p:nvPr/>
            </p:nvSpPr>
            <p:spPr bwMode="auto">
              <a:xfrm>
                <a:off x="6368358" y="2969537"/>
                <a:ext cx="4572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05" name="Line 88"/>
              <p:cNvSpPr>
                <a:spLocks noChangeShapeType="1"/>
              </p:cNvSpPr>
              <p:nvPr/>
            </p:nvSpPr>
            <p:spPr bwMode="auto">
              <a:xfrm flipH="1">
                <a:off x="7968558" y="3883937"/>
                <a:ext cx="4572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06" name="Line 89"/>
              <p:cNvSpPr>
                <a:spLocks noChangeShapeType="1"/>
              </p:cNvSpPr>
              <p:nvPr/>
            </p:nvSpPr>
            <p:spPr bwMode="auto">
              <a:xfrm flipH="1">
                <a:off x="8578158" y="4645937"/>
                <a:ext cx="457200"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107" name="Text Box 90"/>
              <p:cNvSpPr txBox="1">
                <a:spLocks noChangeArrowheads="1"/>
              </p:cNvSpPr>
              <p:nvPr/>
            </p:nvSpPr>
            <p:spPr bwMode="auto">
              <a:xfrm>
                <a:off x="8349558" y="3579137"/>
                <a:ext cx="3810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q</a:t>
                </a:r>
              </a:p>
            </p:txBody>
          </p:sp>
          <p:sp>
            <p:nvSpPr>
              <p:cNvPr id="108" name="Text Box 91"/>
              <p:cNvSpPr txBox="1">
                <a:spLocks noChangeArrowheads="1"/>
              </p:cNvSpPr>
              <p:nvPr/>
            </p:nvSpPr>
            <p:spPr bwMode="auto">
              <a:xfrm>
                <a:off x="8882958" y="4264937"/>
                <a:ext cx="3810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s</a:t>
                </a:r>
              </a:p>
            </p:txBody>
          </p:sp>
          <p:sp>
            <p:nvSpPr>
              <p:cNvPr id="111" name="Text Box 94"/>
              <p:cNvSpPr txBox="1">
                <a:spLocks noChangeArrowheads="1"/>
              </p:cNvSpPr>
              <p:nvPr/>
            </p:nvSpPr>
            <p:spPr bwMode="auto">
              <a:xfrm>
                <a:off x="6139758" y="2664737"/>
                <a:ext cx="3810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c</a:t>
                </a:r>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3"/>
          <p:cNvSpPr>
            <a:spLocks noChangeArrowheads="1"/>
          </p:cNvSpPr>
          <p:nvPr/>
        </p:nvSpPr>
        <p:spPr bwMode="auto">
          <a:xfrm>
            <a:off x="800100" y="942975"/>
            <a:ext cx="8115300" cy="1752600"/>
          </a:xfrm>
          <a:prstGeom prst="rect">
            <a:avLst/>
          </a:prstGeom>
          <a:noFill/>
          <a:ln w="9525">
            <a:noFill/>
            <a:miter lim="800000"/>
            <a:headEnd/>
            <a:tailEnd/>
          </a:ln>
        </p:spPr>
        <p:txBody>
          <a:bodyPr/>
          <a:lstStyle/>
          <a:p>
            <a:pPr marL="342900" indent="-342900">
              <a:lnSpc>
                <a:spcPct val="115000"/>
              </a:lnSpc>
              <a:spcBef>
                <a:spcPct val="20000"/>
              </a:spcBef>
              <a:buClr>
                <a:schemeClr val="tx1"/>
              </a:buClr>
              <a:buFont typeface="Wingdings" pitchFamily="2" charset="2"/>
              <a:buNone/>
            </a:pPr>
            <a:r>
              <a:rPr lang="en-US" altLang="zh-CN" sz="3000" b="1">
                <a:solidFill>
                  <a:srgbClr val="990000"/>
                </a:solidFill>
                <a:latin typeface="楷体_GB2312" pitchFamily="49" charset="-122"/>
              </a:rPr>
              <a:t>b.</a:t>
            </a:r>
            <a:r>
              <a:rPr lang="zh-CN" altLang="en-US" sz="3000" b="1">
                <a:latin typeface="楷体_GB2312" pitchFamily="49" charset="-122"/>
              </a:rPr>
              <a:t>让*</a:t>
            </a:r>
            <a:r>
              <a:rPr lang="en-US" altLang="zh-CN" sz="3000" b="1">
                <a:latin typeface="楷体_GB2312" pitchFamily="49" charset="-122"/>
              </a:rPr>
              <a:t>p</a:t>
            </a:r>
            <a:r>
              <a:rPr lang="zh-CN" altLang="en-US" sz="3000" b="1">
                <a:latin typeface="楷体_GB2312" pitchFamily="49" charset="-122"/>
              </a:rPr>
              <a:t>的</a:t>
            </a:r>
            <a:r>
              <a:rPr lang="zh-CN" altLang="en-US" sz="3000" b="1">
                <a:solidFill>
                  <a:srgbClr val="CC0000"/>
                </a:solidFill>
                <a:latin typeface="楷体_GB2312" pitchFamily="49" charset="-122"/>
              </a:rPr>
              <a:t>直接前驱（或直接后继）替代*</a:t>
            </a:r>
            <a:r>
              <a:rPr lang="en-US" altLang="zh-CN" sz="3000" b="1">
                <a:solidFill>
                  <a:srgbClr val="CC0000"/>
                </a:solidFill>
                <a:latin typeface="楷体_GB2312" pitchFamily="49" charset="-122"/>
              </a:rPr>
              <a:t>p</a:t>
            </a:r>
            <a:r>
              <a:rPr lang="zh-CN" altLang="en-US" sz="3000" b="1">
                <a:latin typeface="楷体_GB2312" pitchFamily="49" charset="-122"/>
              </a:rPr>
              <a:t>，然后再从二叉排序树中</a:t>
            </a:r>
            <a:r>
              <a:rPr lang="zh-CN" altLang="en-US" sz="3000" b="1">
                <a:solidFill>
                  <a:srgbClr val="CC0000"/>
                </a:solidFill>
                <a:latin typeface="楷体_GB2312" pitchFamily="49" charset="-122"/>
              </a:rPr>
              <a:t>删去它的直接前驱（或直接后继）</a:t>
            </a:r>
          </a:p>
        </p:txBody>
      </p:sp>
      <p:grpSp>
        <p:nvGrpSpPr>
          <p:cNvPr id="53252" name="Group 4"/>
          <p:cNvGrpSpPr>
            <a:grpSpLocks/>
          </p:cNvGrpSpPr>
          <p:nvPr/>
        </p:nvGrpSpPr>
        <p:grpSpPr bwMode="auto">
          <a:xfrm>
            <a:off x="1676400" y="2125663"/>
            <a:ext cx="3124200" cy="4419600"/>
            <a:chOff x="1056" y="1344"/>
            <a:chExt cx="1968" cy="2784"/>
          </a:xfrm>
        </p:grpSpPr>
        <p:sp>
          <p:nvSpPr>
            <p:cNvPr id="53279" name="Line 5"/>
            <p:cNvSpPr>
              <a:spLocks noChangeShapeType="1"/>
            </p:cNvSpPr>
            <p:nvPr/>
          </p:nvSpPr>
          <p:spPr bwMode="auto">
            <a:xfrm>
              <a:off x="2688" y="1632"/>
              <a:ext cx="240" cy="240"/>
            </a:xfrm>
            <a:prstGeom prst="line">
              <a:avLst/>
            </a:prstGeom>
            <a:noFill/>
            <a:ln w="19050">
              <a:solidFill>
                <a:srgbClr val="8E8E8E"/>
              </a:solidFill>
              <a:miter lim="800000"/>
              <a:headEnd/>
              <a:tailEnd/>
            </a:ln>
          </p:spPr>
          <p:txBody>
            <a:bodyPr wrap="none"/>
            <a:lstStyle/>
            <a:p>
              <a:endParaRPr lang="zh-CN" altLang="en-US"/>
            </a:p>
          </p:txBody>
        </p:sp>
        <p:grpSp>
          <p:nvGrpSpPr>
            <p:cNvPr id="53280" name="Group 6"/>
            <p:cNvGrpSpPr>
              <a:grpSpLocks/>
            </p:cNvGrpSpPr>
            <p:nvPr/>
          </p:nvGrpSpPr>
          <p:grpSpPr bwMode="auto">
            <a:xfrm>
              <a:off x="1056" y="1344"/>
              <a:ext cx="1968" cy="2784"/>
              <a:chOff x="144" y="1488"/>
              <a:chExt cx="1968" cy="2784"/>
            </a:xfrm>
          </p:grpSpPr>
          <p:sp>
            <p:nvSpPr>
              <p:cNvPr id="53281" name="Oval 7"/>
              <p:cNvSpPr>
                <a:spLocks noChangeArrowheads="1"/>
              </p:cNvSpPr>
              <p:nvPr/>
            </p:nvSpPr>
            <p:spPr bwMode="auto">
              <a:xfrm>
                <a:off x="1488" y="1536"/>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F</a:t>
                </a:r>
              </a:p>
            </p:txBody>
          </p:sp>
          <p:sp>
            <p:nvSpPr>
              <p:cNvPr id="53282" name="Oval 8"/>
              <p:cNvSpPr>
                <a:spLocks noChangeArrowheads="1"/>
              </p:cNvSpPr>
              <p:nvPr/>
            </p:nvSpPr>
            <p:spPr bwMode="auto">
              <a:xfrm>
                <a:off x="1008" y="1920"/>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p>
            </p:txBody>
          </p:sp>
          <p:sp>
            <p:nvSpPr>
              <p:cNvPr id="53283" name="Oval 9"/>
              <p:cNvSpPr>
                <a:spLocks noChangeArrowheads="1"/>
              </p:cNvSpPr>
              <p:nvPr/>
            </p:nvSpPr>
            <p:spPr bwMode="auto">
              <a:xfrm>
                <a:off x="576" y="2352"/>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p>
            </p:txBody>
          </p:sp>
          <p:sp>
            <p:nvSpPr>
              <p:cNvPr id="53284" name="Oval 10"/>
              <p:cNvSpPr>
                <a:spLocks noChangeArrowheads="1"/>
              </p:cNvSpPr>
              <p:nvPr/>
            </p:nvSpPr>
            <p:spPr bwMode="auto">
              <a:xfrm>
                <a:off x="1008" y="292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p>
            </p:txBody>
          </p:sp>
          <p:sp>
            <p:nvSpPr>
              <p:cNvPr id="53285" name="Oval 11"/>
              <p:cNvSpPr>
                <a:spLocks noChangeArrowheads="1"/>
              </p:cNvSpPr>
              <p:nvPr/>
            </p:nvSpPr>
            <p:spPr bwMode="auto">
              <a:xfrm>
                <a:off x="1392" y="340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p>
            </p:txBody>
          </p:sp>
          <p:sp>
            <p:nvSpPr>
              <p:cNvPr id="53286" name="Line 12"/>
              <p:cNvSpPr>
                <a:spLocks noChangeShapeType="1"/>
              </p:cNvSpPr>
              <p:nvPr/>
            </p:nvSpPr>
            <p:spPr bwMode="auto">
              <a:xfrm flipH="1">
                <a:off x="1248" y="1728"/>
                <a:ext cx="240" cy="240"/>
              </a:xfrm>
              <a:prstGeom prst="line">
                <a:avLst/>
              </a:prstGeom>
              <a:noFill/>
              <a:ln w="19050">
                <a:solidFill>
                  <a:srgbClr val="8E8E8E"/>
                </a:solidFill>
                <a:miter lim="800000"/>
                <a:headEnd/>
                <a:tailEnd/>
              </a:ln>
            </p:spPr>
            <p:txBody>
              <a:bodyPr wrap="none"/>
              <a:lstStyle/>
              <a:p>
                <a:endParaRPr lang="zh-CN" altLang="en-US"/>
              </a:p>
            </p:txBody>
          </p:sp>
          <p:sp>
            <p:nvSpPr>
              <p:cNvPr id="53287" name="Line 13"/>
              <p:cNvSpPr>
                <a:spLocks noChangeShapeType="1"/>
              </p:cNvSpPr>
              <p:nvPr/>
            </p:nvSpPr>
            <p:spPr bwMode="auto">
              <a:xfrm flipH="1">
                <a:off x="81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3288" name="Line 14"/>
              <p:cNvSpPr>
                <a:spLocks noChangeShapeType="1"/>
              </p:cNvSpPr>
              <p:nvPr/>
            </p:nvSpPr>
            <p:spPr bwMode="auto">
              <a:xfrm flipH="1">
                <a:off x="384" y="2592"/>
                <a:ext cx="240" cy="240"/>
              </a:xfrm>
              <a:prstGeom prst="line">
                <a:avLst/>
              </a:prstGeom>
              <a:noFill/>
              <a:ln w="19050">
                <a:solidFill>
                  <a:srgbClr val="8E8E8E"/>
                </a:solidFill>
                <a:miter lim="800000"/>
                <a:headEnd/>
                <a:tailEnd/>
              </a:ln>
            </p:spPr>
            <p:txBody>
              <a:bodyPr wrap="none"/>
              <a:lstStyle/>
              <a:p>
                <a:endParaRPr lang="zh-CN" altLang="en-US"/>
              </a:p>
            </p:txBody>
          </p:sp>
          <p:sp>
            <p:nvSpPr>
              <p:cNvPr id="53289" name="AutoShape 15"/>
              <p:cNvSpPr>
                <a:spLocks noChangeArrowheads="1"/>
              </p:cNvSpPr>
              <p:nvPr/>
            </p:nvSpPr>
            <p:spPr bwMode="auto">
              <a:xfrm>
                <a:off x="192" y="2832"/>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r>
                  <a:rPr lang="en-US" altLang="zh-CN" sz="2400" b="1" baseline="-25000"/>
                  <a:t>L</a:t>
                </a:r>
              </a:p>
            </p:txBody>
          </p:sp>
          <p:sp>
            <p:nvSpPr>
              <p:cNvPr id="53290" name="Line 16"/>
              <p:cNvSpPr>
                <a:spLocks noChangeShapeType="1"/>
              </p:cNvSpPr>
              <p:nvPr/>
            </p:nvSpPr>
            <p:spPr bwMode="auto">
              <a:xfrm>
                <a:off x="816" y="2592"/>
                <a:ext cx="336" cy="336"/>
              </a:xfrm>
              <a:prstGeom prst="line">
                <a:avLst/>
              </a:prstGeom>
              <a:noFill/>
              <a:ln w="19050">
                <a:solidFill>
                  <a:srgbClr val="8E8E8E"/>
                </a:solidFill>
                <a:prstDash val="lgDashDot"/>
                <a:miter lim="800000"/>
                <a:headEnd/>
                <a:tailEnd/>
              </a:ln>
            </p:spPr>
            <p:txBody>
              <a:bodyPr wrap="none"/>
              <a:lstStyle/>
              <a:p>
                <a:endParaRPr lang="zh-CN" altLang="en-US"/>
              </a:p>
            </p:txBody>
          </p:sp>
          <p:sp>
            <p:nvSpPr>
              <p:cNvPr id="53291" name="Line 17"/>
              <p:cNvSpPr>
                <a:spLocks noChangeShapeType="1"/>
              </p:cNvSpPr>
              <p:nvPr/>
            </p:nvSpPr>
            <p:spPr bwMode="auto">
              <a:xfrm>
                <a:off x="1248" y="3168"/>
                <a:ext cx="240" cy="240"/>
              </a:xfrm>
              <a:prstGeom prst="line">
                <a:avLst/>
              </a:prstGeom>
              <a:noFill/>
              <a:ln w="19050">
                <a:solidFill>
                  <a:srgbClr val="8E8E8E"/>
                </a:solidFill>
                <a:miter lim="800000"/>
                <a:headEnd/>
                <a:tailEnd/>
              </a:ln>
            </p:spPr>
            <p:txBody>
              <a:bodyPr wrap="none"/>
              <a:lstStyle/>
              <a:p>
                <a:endParaRPr lang="zh-CN" altLang="en-US"/>
              </a:p>
            </p:txBody>
          </p:sp>
          <p:sp>
            <p:nvSpPr>
              <p:cNvPr id="53292" name="AutoShape 18"/>
              <p:cNvSpPr>
                <a:spLocks noChangeArrowheads="1"/>
              </p:cNvSpPr>
              <p:nvPr/>
            </p:nvSpPr>
            <p:spPr bwMode="auto">
              <a:xfrm>
                <a:off x="624" y="340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r>
                  <a:rPr lang="en-US" altLang="zh-CN" sz="2400" b="1" baseline="-25000"/>
                  <a:t>L</a:t>
                </a:r>
              </a:p>
            </p:txBody>
          </p:sp>
          <p:sp>
            <p:nvSpPr>
              <p:cNvPr id="53293" name="AutoShape 19"/>
              <p:cNvSpPr>
                <a:spLocks noChangeArrowheads="1"/>
              </p:cNvSpPr>
              <p:nvPr/>
            </p:nvSpPr>
            <p:spPr bwMode="auto">
              <a:xfrm>
                <a:off x="1008" y="388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r>
                  <a:rPr lang="en-US" altLang="zh-CN" sz="2400" b="1" baseline="-25000"/>
                  <a:t>L</a:t>
                </a:r>
              </a:p>
            </p:txBody>
          </p:sp>
          <p:sp>
            <p:nvSpPr>
              <p:cNvPr id="53294" name="Line 20"/>
              <p:cNvSpPr>
                <a:spLocks noChangeShapeType="1"/>
              </p:cNvSpPr>
              <p:nvPr/>
            </p:nvSpPr>
            <p:spPr bwMode="auto">
              <a:xfrm flipH="1">
                <a:off x="816" y="3168"/>
                <a:ext cx="240" cy="240"/>
              </a:xfrm>
              <a:prstGeom prst="line">
                <a:avLst/>
              </a:prstGeom>
              <a:noFill/>
              <a:ln w="19050">
                <a:solidFill>
                  <a:srgbClr val="8E8E8E"/>
                </a:solidFill>
                <a:miter lim="800000"/>
                <a:headEnd/>
                <a:tailEnd/>
              </a:ln>
            </p:spPr>
            <p:txBody>
              <a:bodyPr wrap="none"/>
              <a:lstStyle/>
              <a:p>
                <a:endParaRPr lang="zh-CN" altLang="en-US"/>
              </a:p>
            </p:txBody>
          </p:sp>
          <p:sp>
            <p:nvSpPr>
              <p:cNvPr id="53295" name="Line 21"/>
              <p:cNvSpPr>
                <a:spLocks noChangeShapeType="1"/>
              </p:cNvSpPr>
              <p:nvPr/>
            </p:nvSpPr>
            <p:spPr bwMode="auto">
              <a:xfrm flipH="1">
                <a:off x="1200" y="3648"/>
                <a:ext cx="240" cy="240"/>
              </a:xfrm>
              <a:prstGeom prst="line">
                <a:avLst/>
              </a:prstGeom>
              <a:noFill/>
              <a:ln w="19050">
                <a:solidFill>
                  <a:srgbClr val="8E8E8E"/>
                </a:solidFill>
                <a:miter lim="800000"/>
                <a:headEnd/>
                <a:tailEnd/>
              </a:ln>
            </p:spPr>
            <p:txBody>
              <a:bodyPr wrap="none"/>
              <a:lstStyle/>
              <a:p>
                <a:endParaRPr lang="zh-CN" altLang="en-US"/>
              </a:p>
            </p:txBody>
          </p:sp>
          <p:sp>
            <p:nvSpPr>
              <p:cNvPr id="53296" name="AutoShape 22"/>
              <p:cNvSpPr>
                <a:spLocks noChangeArrowheads="1"/>
              </p:cNvSpPr>
              <p:nvPr/>
            </p:nvSpPr>
            <p:spPr bwMode="auto">
              <a:xfrm>
                <a:off x="1344" y="2400"/>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r>
                  <a:rPr lang="en-US" altLang="zh-CN" sz="2400" b="1" baseline="-25000"/>
                  <a:t>R</a:t>
                </a:r>
              </a:p>
            </p:txBody>
          </p:sp>
          <p:sp>
            <p:nvSpPr>
              <p:cNvPr id="53297" name="Line 23"/>
              <p:cNvSpPr>
                <a:spLocks noChangeShapeType="1"/>
              </p:cNvSpPr>
              <p:nvPr/>
            </p:nvSpPr>
            <p:spPr bwMode="auto">
              <a:xfrm>
                <a:off x="1296" y="2160"/>
                <a:ext cx="240" cy="240"/>
              </a:xfrm>
              <a:prstGeom prst="line">
                <a:avLst/>
              </a:prstGeom>
              <a:noFill/>
              <a:ln w="19050">
                <a:solidFill>
                  <a:srgbClr val="8E8E8E"/>
                </a:solidFill>
                <a:miter lim="800000"/>
                <a:headEnd/>
                <a:tailEnd/>
              </a:ln>
            </p:spPr>
            <p:txBody>
              <a:bodyPr wrap="none"/>
              <a:lstStyle/>
              <a:p>
                <a:endParaRPr lang="zh-CN" altLang="en-US"/>
              </a:p>
            </p:txBody>
          </p:sp>
          <p:sp>
            <p:nvSpPr>
              <p:cNvPr id="53298" name="Line 24"/>
              <p:cNvSpPr>
                <a:spLocks noChangeShapeType="1"/>
              </p:cNvSpPr>
              <p:nvPr/>
            </p:nvSpPr>
            <p:spPr bwMode="auto">
              <a:xfrm>
                <a:off x="1200" y="1632"/>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299" name="Line 25"/>
              <p:cNvSpPr>
                <a:spLocks noChangeShapeType="1"/>
              </p:cNvSpPr>
              <p:nvPr/>
            </p:nvSpPr>
            <p:spPr bwMode="auto">
              <a:xfrm>
                <a:off x="720" y="2016"/>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300" name="Line 26"/>
              <p:cNvSpPr>
                <a:spLocks noChangeShapeType="1"/>
              </p:cNvSpPr>
              <p:nvPr/>
            </p:nvSpPr>
            <p:spPr bwMode="auto">
              <a:xfrm>
                <a:off x="288" y="2448"/>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301" name="Line 27"/>
              <p:cNvSpPr>
                <a:spLocks noChangeShapeType="1"/>
              </p:cNvSpPr>
              <p:nvPr/>
            </p:nvSpPr>
            <p:spPr bwMode="auto">
              <a:xfrm flipH="1">
                <a:off x="1296" y="302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302" name="Line 28"/>
              <p:cNvSpPr>
                <a:spLocks noChangeShapeType="1"/>
              </p:cNvSpPr>
              <p:nvPr/>
            </p:nvSpPr>
            <p:spPr bwMode="auto">
              <a:xfrm flipH="1">
                <a:off x="1680" y="350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303" name="Text Box 29"/>
              <p:cNvSpPr txBox="1">
                <a:spLocks noChangeArrowheads="1"/>
              </p:cNvSpPr>
              <p:nvPr/>
            </p:nvSpPr>
            <p:spPr bwMode="auto">
              <a:xfrm>
                <a:off x="1536" y="2832"/>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q</a:t>
                </a:r>
              </a:p>
            </p:txBody>
          </p:sp>
          <p:sp>
            <p:nvSpPr>
              <p:cNvPr id="53304" name="Text Box 30"/>
              <p:cNvSpPr txBox="1">
                <a:spLocks noChangeArrowheads="1"/>
              </p:cNvSpPr>
              <p:nvPr/>
            </p:nvSpPr>
            <p:spPr bwMode="auto">
              <a:xfrm>
                <a:off x="1872" y="326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s</a:t>
                </a:r>
              </a:p>
            </p:txBody>
          </p:sp>
          <p:sp>
            <p:nvSpPr>
              <p:cNvPr id="53305" name="Text Box 31"/>
              <p:cNvSpPr txBox="1">
                <a:spLocks noChangeArrowheads="1"/>
              </p:cNvSpPr>
              <p:nvPr/>
            </p:nvSpPr>
            <p:spPr bwMode="auto">
              <a:xfrm>
                <a:off x="1008" y="1488"/>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3306" name="Text Box 32"/>
              <p:cNvSpPr txBox="1">
                <a:spLocks noChangeArrowheads="1"/>
              </p:cNvSpPr>
              <p:nvPr/>
            </p:nvSpPr>
            <p:spPr bwMode="auto">
              <a:xfrm>
                <a:off x="528" y="182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sp>
            <p:nvSpPr>
              <p:cNvPr id="53307" name="Text Box 33"/>
              <p:cNvSpPr txBox="1">
                <a:spLocks noChangeArrowheads="1"/>
              </p:cNvSpPr>
              <p:nvPr/>
            </p:nvSpPr>
            <p:spPr bwMode="auto">
              <a:xfrm>
                <a:off x="144" y="2256"/>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c</a:t>
                </a:r>
              </a:p>
            </p:txBody>
          </p:sp>
        </p:grpSp>
      </p:grpSp>
      <p:sp>
        <p:nvSpPr>
          <p:cNvPr id="53253" name="AutoShape 34"/>
          <p:cNvSpPr>
            <a:spLocks noChangeArrowheads="1"/>
          </p:cNvSpPr>
          <p:nvPr/>
        </p:nvSpPr>
        <p:spPr bwMode="auto">
          <a:xfrm>
            <a:off x="4038600" y="5783263"/>
            <a:ext cx="1295400" cy="1066800"/>
          </a:xfrm>
          <a:prstGeom prst="cloudCallout">
            <a:avLst>
              <a:gd name="adj1" fmla="val -43384"/>
              <a:gd name="adj2" fmla="val -68750"/>
            </a:avLst>
          </a:prstGeom>
          <a:solidFill>
            <a:schemeClr val="tx2">
              <a:lumMod val="20000"/>
              <a:lumOff val="80000"/>
            </a:schemeClr>
          </a:solidFill>
          <a:ln w="9525">
            <a:solidFill>
              <a:srgbClr val="8E8E8E"/>
            </a:solidFill>
            <a:miter lim="800000"/>
            <a:headEnd/>
            <a:tailEnd/>
          </a:ln>
        </p:spPr>
        <p:txBody>
          <a:bodyPr/>
          <a:lstStyle/>
          <a:p>
            <a:pPr algn="ctr">
              <a:buFont typeface="Wingdings" pitchFamily="2" charset="2"/>
              <a:buNone/>
            </a:pPr>
            <a:r>
              <a:rPr lang="zh-CN" altLang="en-US" sz="2400" b="1">
                <a:latin typeface="Tahoma" pitchFamily="34" charset="0"/>
              </a:rPr>
              <a:t>最大结点</a:t>
            </a:r>
          </a:p>
        </p:txBody>
      </p:sp>
      <p:grpSp>
        <p:nvGrpSpPr>
          <p:cNvPr id="53254" name="Group 65"/>
          <p:cNvGrpSpPr>
            <a:grpSpLocks/>
          </p:cNvGrpSpPr>
          <p:nvPr/>
        </p:nvGrpSpPr>
        <p:grpSpPr bwMode="auto">
          <a:xfrm>
            <a:off x="5410200" y="2133600"/>
            <a:ext cx="2895600" cy="3657600"/>
            <a:chOff x="3408" y="1344"/>
            <a:chExt cx="1824" cy="2304"/>
          </a:xfrm>
        </p:grpSpPr>
        <p:sp>
          <p:nvSpPr>
            <p:cNvPr id="53256" name="Line 36"/>
            <p:cNvSpPr>
              <a:spLocks noChangeShapeType="1"/>
            </p:cNvSpPr>
            <p:nvPr/>
          </p:nvSpPr>
          <p:spPr bwMode="auto">
            <a:xfrm>
              <a:off x="4992" y="1632"/>
              <a:ext cx="240" cy="240"/>
            </a:xfrm>
            <a:prstGeom prst="line">
              <a:avLst/>
            </a:prstGeom>
            <a:noFill/>
            <a:ln w="19050">
              <a:solidFill>
                <a:srgbClr val="8E8E8E"/>
              </a:solidFill>
              <a:miter lim="800000"/>
              <a:headEnd/>
              <a:tailEnd/>
            </a:ln>
          </p:spPr>
          <p:txBody>
            <a:bodyPr wrap="none"/>
            <a:lstStyle/>
            <a:p>
              <a:endParaRPr lang="zh-CN" altLang="en-US"/>
            </a:p>
          </p:txBody>
        </p:sp>
        <p:sp>
          <p:nvSpPr>
            <p:cNvPr id="53257" name="Oval 38"/>
            <p:cNvSpPr>
              <a:spLocks noChangeArrowheads="1"/>
            </p:cNvSpPr>
            <p:nvPr/>
          </p:nvSpPr>
          <p:spPr bwMode="auto">
            <a:xfrm>
              <a:off x="4704" y="1392"/>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F</a:t>
              </a:r>
            </a:p>
          </p:txBody>
        </p:sp>
        <p:sp>
          <p:nvSpPr>
            <p:cNvPr id="53258" name="Oval 39"/>
            <p:cNvSpPr>
              <a:spLocks noChangeArrowheads="1"/>
            </p:cNvSpPr>
            <p:nvPr/>
          </p:nvSpPr>
          <p:spPr bwMode="auto">
            <a:xfrm>
              <a:off x="4224" y="1776"/>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p>
          </p:txBody>
        </p:sp>
        <p:sp>
          <p:nvSpPr>
            <p:cNvPr id="53259" name="Oval 40"/>
            <p:cNvSpPr>
              <a:spLocks noChangeArrowheads="1"/>
            </p:cNvSpPr>
            <p:nvPr/>
          </p:nvSpPr>
          <p:spPr bwMode="auto">
            <a:xfrm>
              <a:off x="3792" y="2208"/>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p>
          </p:txBody>
        </p:sp>
        <p:sp>
          <p:nvSpPr>
            <p:cNvPr id="53260" name="Oval 41"/>
            <p:cNvSpPr>
              <a:spLocks noChangeArrowheads="1"/>
            </p:cNvSpPr>
            <p:nvPr/>
          </p:nvSpPr>
          <p:spPr bwMode="auto">
            <a:xfrm>
              <a:off x="4224" y="2784"/>
              <a:ext cx="288" cy="288"/>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p>
          </p:txBody>
        </p:sp>
        <p:sp>
          <p:nvSpPr>
            <p:cNvPr id="53261" name="Line 43"/>
            <p:cNvSpPr>
              <a:spLocks noChangeShapeType="1"/>
            </p:cNvSpPr>
            <p:nvPr/>
          </p:nvSpPr>
          <p:spPr bwMode="auto">
            <a:xfrm flipH="1">
              <a:off x="4464" y="1584"/>
              <a:ext cx="240" cy="240"/>
            </a:xfrm>
            <a:prstGeom prst="line">
              <a:avLst/>
            </a:prstGeom>
            <a:noFill/>
            <a:ln w="19050">
              <a:solidFill>
                <a:srgbClr val="8E8E8E"/>
              </a:solidFill>
              <a:miter lim="800000"/>
              <a:headEnd/>
              <a:tailEnd/>
            </a:ln>
          </p:spPr>
          <p:txBody>
            <a:bodyPr wrap="none"/>
            <a:lstStyle/>
            <a:p>
              <a:endParaRPr lang="zh-CN" altLang="en-US"/>
            </a:p>
          </p:txBody>
        </p:sp>
        <p:sp>
          <p:nvSpPr>
            <p:cNvPr id="53262" name="Line 44"/>
            <p:cNvSpPr>
              <a:spLocks noChangeShapeType="1"/>
            </p:cNvSpPr>
            <p:nvPr/>
          </p:nvSpPr>
          <p:spPr bwMode="auto">
            <a:xfrm flipH="1">
              <a:off x="4032" y="2016"/>
              <a:ext cx="240" cy="240"/>
            </a:xfrm>
            <a:prstGeom prst="line">
              <a:avLst/>
            </a:prstGeom>
            <a:noFill/>
            <a:ln w="19050">
              <a:solidFill>
                <a:srgbClr val="8E8E8E"/>
              </a:solidFill>
              <a:miter lim="800000"/>
              <a:headEnd/>
              <a:tailEnd/>
            </a:ln>
          </p:spPr>
          <p:txBody>
            <a:bodyPr wrap="none"/>
            <a:lstStyle/>
            <a:p>
              <a:endParaRPr lang="zh-CN" altLang="en-US"/>
            </a:p>
          </p:txBody>
        </p:sp>
        <p:sp>
          <p:nvSpPr>
            <p:cNvPr id="53263" name="Line 45"/>
            <p:cNvSpPr>
              <a:spLocks noChangeShapeType="1"/>
            </p:cNvSpPr>
            <p:nvPr/>
          </p:nvSpPr>
          <p:spPr bwMode="auto">
            <a:xfrm flipH="1">
              <a:off x="3600" y="2448"/>
              <a:ext cx="240" cy="240"/>
            </a:xfrm>
            <a:prstGeom prst="line">
              <a:avLst/>
            </a:prstGeom>
            <a:noFill/>
            <a:ln w="19050">
              <a:solidFill>
                <a:srgbClr val="8E8E8E"/>
              </a:solidFill>
              <a:miter lim="800000"/>
              <a:headEnd/>
              <a:tailEnd/>
            </a:ln>
          </p:spPr>
          <p:txBody>
            <a:bodyPr wrap="none"/>
            <a:lstStyle/>
            <a:p>
              <a:endParaRPr lang="zh-CN" altLang="en-US"/>
            </a:p>
          </p:txBody>
        </p:sp>
        <p:sp>
          <p:nvSpPr>
            <p:cNvPr id="53264" name="AutoShape 46"/>
            <p:cNvSpPr>
              <a:spLocks noChangeArrowheads="1"/>
            </p:cNvSpPr>
            <p:nvPr/>
          </p:nvSpPr>
          <p:spPr bwMode="auto">
            <a:xfrm>
              <a:off x="3408" y="2688"/>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C</a:t>
              </a:r>
              <a:r>
                <a:rPr lang="en-US" altLang="zh-CN" sz="2400" b="1" baseline="-25000"/>
                <a:t>L</a:t>
              </a:r>
            </a:p>
          </p:txBody>
        </p:sp>
        <p:sp>
          <p:nvSpPr>
            <p:cNvPr id="53265" name="Line 47"/>
            <p:cNvSpPr>
              <a:spLocks noChangeShapeType="1"/>
            </p:cNvSpPr>
            <p:nvPr/>
          </p:nvSpPr>
          <p:spPr bwMode="auto">
            <a:xfrm>
              <a:off x="4032" y="2448"/>
              <a:ext cx="336" cy="336"/>
            </a:xfrm>
            <a:prstGeom prst="line">
              <a:avLst/>
            </a:prstGeom>
            <a:noFill/>
            <a:ln w="19050">
              <a:solidFill>
                <a:srgbClr val="8E8E8E"/>
              </a:solidFill>
              <a:prstDash val="lgDashDot"/>
              <a:miter lim="800000"/>
              <a:headEnd/>
              <a:tailEnd/>
            </a:ln>
          </p:spPr>
          <p:txBody>
            <a:bodyPr wrap="none"/>
            <a:lstStyle/>
            <a:p>
              <a:endParaRPr lang="zh-CN" altLang="en-US"/>
            </a:p>
          </p:txBody>
        </p:sp>
        <p:sp>
          <p:nvSpPr>
            <p:cNvPr id="53266" name="Line 48"/>
            <p:cNvSpPr>
              <a:spLocks noChangeShapeType="1"/>
            </p:cNvSpPr>
            <p:nvPr/>
          </p:nvSpPr>
          <p:spPr bwMode="auto">
            <a:xfrm>
              <a:off x="4464" y="3024"/>
              <a:ext cx="240" cy="240"/>
            </a:xfrm>
            <a:prstGeom prst="line">
              <a:avLst/>
            </a:prstGeom>
            <a:noFill/>
            <a:ln w="19050">
              <a:solidFill>
                <a:srgbClr val="8E8E8E"/>
              </a:solidFill>
              <a:miter lim="800000"/>
              <a:headEnd/>
              <a:tailEnd/>
            </a:ln>
          </p:spPr>
          <p:txBody>
            <a:bodyPr wrap="none"/>
            <a:lstStyle/>
            <a:p>
              <a:endParaRPr lang="zh-CN" altLang="en-US"/>
            </a:p>
          </p:txBody>
        </p:sp>
        <p:sp>
          <p:nvSpPr>
            <p:cNvPr id="53267" name="AutoShape 49"/>
            <p:cNvSpPr>
              <a:spLocks noChangeArrowheads="1"/>
            </p:cNvSpPr>
            <p:nvPr/>
          </p:nvSpPr>
          <p:spPr bwMode="auto">
            <a:xfrm>
              <a:off x="3840" y="3264"/>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Q</a:t>
              </a:r>
              <a:r>
                <a:rPr lang="en-US" altLang="zh-CN" sz="2400" b="1" baseline="-25000"/>
                <a:t>L</a:t>
              </a:r>
            </a:p>
          </p:txBody>
        </p:sp>
        <p:sp>
          <p:nvSpPr>
            <p:cNvPr id="53268" name="AutoShape 50"/>
            <p:cNvSpPr>
              <a:spLocks noChangeArrowheads="1"/>
            </p:cNvSpPr>
            <p:nvPr/>
          </p:nvSpPr>
          <p:spPr bwMode="auto">
            <a:xfrm>
              <a:off x="4512" y="3264"/>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S</a:t>
              </a:r>
              <a:r>
                <a:rPr lang="en-US" altLang="zh-CN" sz="2400" b="1" baseline="-25000"/>
                <a:t>L</a:t>
              </a:r>
            </a:p>
          </p:txBody>
        </p:sp>
        <p:sp>
          <p:nvSpPr>
            <p:cNvPr id="53269" name="Line 51"/>
            <p:cNvSpPr>
              <a:spLocks noChangeShapeType="1"/>
            </p:cNvSpPr>
            <p:nvPr/>
          </p:nvSpPr>
          <p:spPr bwMode="auto">
            <a:xfrm flipH="1">
              <a:off x="4032" y="3024"/>
              <a:ext cx="240" cy="240"/>
            </a:xfrm>
            <a:prstGeom prst="line">
              <a:avLst/>
            </a:prstGeom>
            <a:noFill/>
            <a:ln w="19050">
              <a:solidFill>
                <a:srgbClr val="8E8E8E"/>
              </a:solidFill>
              <a:miter lim="800000"/>
              <a:headEnd/>
              <a:tailEnd/>
            </a:ln>
          </p:spPr>
          <p:txBody>
            <a:bodyPr wrap="none"/>
            <a:lstStyle/>
            <a:p>
              <a:endParaRPr lang="zh-CN" altLang="en-US"/>
            </a:p>
          </p:txBody>
        </p:sp>
        <p:sp>
          <p:nvSpPr>
            <p:cNvPr id="53270" name="AutoShape 53"/>
            <p:cNvSpPr>
              <a:spLocks noChangeArrowheads="1"/>
            </p:cNvSpPr>
            <p:nvPr/>
          </p:nvSpPr>
          <p:spPr bwMode="auto">
            <a:xfrm>
              <a:off x="4560" y="2256"/>
              <a:ext cx="384" cy="384"/>
            </a:xfrm>
            <a:prstGeom prst="triangle">
              <a:avLst>
                <a:gd name="adj" fmla="val 50000"/>
              </a:avLst>
            </a:prstGeom>
            <a:solidFill>
              <a:schemeClr val="accent2"/>
            </a:solidFill>
            <a:ln w="19050">
              <a:solidFill>
                <a:srgbClr val="8E8E8E"/>
              </a:solidFill>
              <a:miter lim="800000"/>
              <a:headEnd/>
              <a:tailEnd/>
            </a:ln>
          </p:spPr>
          <p:txBody>
            <a:bodyPr wrap="none" anchor="ctr"/>
            <a:lstStyle/>
            <a:p>
              <a:pPr algn="ctr">
                <a:buFont typeface="Wingdings" pitchFamily="2" charset="2"/>
                <a:buNone/>
              </a:pPr>
              <a:r>
                <a:rPr lang="en-US" altLang="zh-CN" sz="2400" b="1"/>
                <a:t>P</a:t>
              </a:r>
              <a:r>
                <a:rPr lang="en-US" altLang="zh-CN" sz="2400" b="1" baseline="-25000"/>
                <a:t>R</a:t>
              </a:r>
            </a:p>
          </p:txBody>
        </p:sp>
        <p:sp>
          <p:nvSpPr>
            <p:cNvPr id="53271" name="Line 54"/>
            <p:cNvSpPr>
              <a:spLocks noChangeShapeType="1"/>
            </p:cNvSpPr>
            <p:nvPr/>
          </p:nvSpPr>
          <p:spPr bwMode="auto">
            <a:xfrm>
              <a:off x="4512" y="2016"/>
              <a:ext cx="240" cy="240"/>
            </a:xfrm>
            <a:prstGeom prst="line">
              <a:avLst/>
            </a:prstGeom>
            <a:noFill/>
            <a:ln w="19050">
              <a:solidFill>
                <a:srgbClr val="8E8E8E"/>
              </a:solidFill>
              <a:miter lim="800000"/>
              <a:headEnd/>
              <a:tailEnd/>
            </a:ln>
          </p:spPr>
          <p:txBody>
            <a:bodyPr wrap="none"/>
            <a:lstStyle/>
            <a:p>
              <a:endParaRPr lang="zh-CN" altLang="en-US"/>
            </a:p>
          </p:txBody>
        </p:sp>
        <p:sp>
          <p:nvSpPr>
            <p:cNvPr id="53272" name="Line 55"/>
            <p:cNvSpPr>
              <a:spLocks noChangeShapeType="1"/>
            </p:cNvSpPr>
            <p:nvPr/>
          </p:nvSpPr>
          <p:spPr bwMode="auto">
            <a:xfrm>
              <a:off x="4416" y="1488"/>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273" name="Line 56"/>
            <p:cNvSpPr>
              <a:spLocks noChangeShapeType="1"/>
            </p:cNvSpPr>
            <p:nvPr/>
          </p:nvSpPr>
          <p:spPr bwMode="auto">
            <a:xfrm>
              <a:off x="3936" y="1872"/>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274" name="Line 57"/>
            <p:cNvSpPr>
              <a:spLocks noChangeShapeType="1"/>
            </p:cNvSpPr>
            <p:nvPr/>
          </p:nvSpPr>
          <p:spPr bwMode="auto">
            <a:xfrm>
              <a:off x="3504" y="2304"/>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275" name="Line 58"/>
            <p:cNvSpPr>
              <a:spLocks noChangeShapeType="1"/>
            </p:cNvSpPr>
            <p:nvPr/>
          </p:nvSpPr>
          <p:spPr bwMode="auto">
            <a:xfrm flipH="1">
              <a:off x="4512" y="2880"/>
              <a:ext cx="288"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3276" name="Text Box 60"/>
            <p:cNvSpPr txBox="1">
              <a:spLocks noChangeArrowheads="1"/>
            </p:cNvSpPr>
            <p:nvPr/>
          </p:nvSpPr>
          <p:spPr bwMode="auto">
            <a:xfrm>
              <a:off x="4752" y="2688"/>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q</a:t>
              </a:r>
            </a:p>
          </p:txBody>
        </p:sp>
        <p:sp>
          <p:nvSpPr>
            <p:cNvPr id="53277" name="Text Box 62"/>
            <p:cNvSpPr txBox="1">
              <a:spLocks noChangeArrowheads="1"/>
            </p:cNvSpPr>
            <p:nvPr/>
          </p:nvSpPr>
          <p:spPr bwMode="auto">
            <a:xfrm>
              <a:off x="4224" y="1344"/>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f</a:t>
              </a:r>
            </a:p>
          </p:txBody>
        </p:sp>
        <p:sp>
          <p:nvSpPr>
            <p:cNvPr id="53278" name="Text Box 63"/>
            <p:cNvSpPr txBox="1">
              <a:spLocks noChangeArrowheads="1"/>
            </p:cNvSpPr>
            <p:nvPr/>
          </p:nvSpPr>
          <p:spPr bwMode="auto">
            <a:xfrm>
              <a:off x="3744" y="1680"/>
              <a:ext cx="240" cy="314"/>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p</a:t>
              </a:r>
            </a:p>
          </p:txBody>
        </p:sp>
      </p:grpSp>
      <p:sp>
        <p:nvSpPr>
          <p:cNvPr id="53255" name="Text Box 64"/>
          <p:cNvSpPr txBox="1">
            <a:spLocks noChangeArrowheads="1"/>
          </p:cNvSpPr>
          <p:nvPr/>
        </p:nvSpPr>
        <p:spPr bwMode="auto">
          <a:xfrm>
            <a:off x="5334000" y="3352800"/>
            <a:ext cx="3810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400" b="1"/>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3"/>
          <p:cNvSpPr>
            <a:spLocks noChangeArrowheads="1"/>
          </p:cNvSpPr>
          <p:nvPr/>
        </p:nvSpPr>
        <p:spPr bwMode="auto">
          <a:xfrm>
            <a:off x="107950" y="930275"/>
            <a:ext cx="8501063" cy="611188"/>
          </a:xfrm>
          <a:prstGeom prst="rect">
            <a:avLst/>
          </a:prstGeom>
          <a:noFill/>
          <a:ln w="9525">
            <a:noFill/>
            <a:miter lim="800000"/>
            <a:headEnd/>
            <a:tailEnd/>
          </a:ln>
        </p:spPr>
        <p:txBody>
          <a:bodyPr/>
          <a:lstStyle/>
          <a:p>
            <a:pPr marL="742950" lvl="1" indent="-285750">
              <a:spcBef>
                <a:spcPct val="20000"/>
              </a:spcBef>
              <a:buClr>
                <a:srgbClr val="800000"/>
              </a:buClr>
              <a:buSzPct val="80000"/>
              <a:buFont typeface="Wingdings" pitchFamily="2" charset="2"/>
              <a:buChar char="v"/>
            </a:pPr>
            <a:r>
              <a:rPr lang="zh-CN" altLang="en-US" sz="2800" b="1"/>
              <a:t>二叉排序树的删除算法</a:t>
            </a:r>
          </a:p>
        </p:txBody>
      </p:sp>
      <p:graphicFrame>
        <p:nvGraphicFramePr>
          <p:cNvPr id="10242" name="Object 4">
            <a:hlinkClick r:id="" action="ppaction://ole?verb=0"/>
          </p:cNvPr>
          <p:cNvGraphicFramePr>
            <a:graphicFrameLocks noChangeAspect="1"/>
          </p:cNvGraphicFramePr>
          <p:nvPr/>
        </p:nvGraphicFramePr>
        <p:xfrm>
          <a:off x="4719638" y="1008063"/>
          <a:ext cx="1371600" cy="1028700"/>
        </p:xfrm>
        <a:graphic>
          <a:graphicData uri="http://schemas.openxmlformats.org/presentationml/2006/ole">
            <p:oleObj spid="_x0000_s10250" name="包装程序外壳对象" showAsIcon="1" r:id="rId4" imgW="914400" imgH="685800" progId="Package">
              <p:embed/>
            </p:oleObj>
          </a:graphicData>
        </a:graphic>
      </p:graphicFrame>
      <p:sp>
        <p:nvSpPr>
          <p:cNvPr id="5" name="Rectangle 5"/>
          <p:cNvSpPr>
            <a:spLocks noChangeArrowheads="1"/>
          </p:cNvSpPr>
          <p:nvPr/>
        </p:nvSpPr>
        <p:spPr bwMode="auto">
          <a:xfrm>
            <a:off x="76200" y="1476375"/>
            <a:ext cx="8763000" cy="4419600"/>
          </a:xfrm>
          <a:prstGeom prst="rect">
            <a:avLst/>
          </a:prstGeom>
          <a:noFill/>
          <a:ln w="9525">
            <a:noFill/>
            <a:miter lim="800000"/>
            <a:headEnd/>
            <a:tailEnd/>
          </a:ln>
        </p:spPr>
        <p:txBody>
          <a:bodyPr/>
          <a:lstStyle/>
          <a:p>
            <a:pPr marL="742950" lvl="1" indent="-285750">
              <a:lnSpc>
                <a:spcPts val="3800"/>
              </a:lnSpc>
              <a:spcBef>
                <a:spcPct val="0"/>
              </a:spcBef>
              <a:buClr>
                <a:srgbClr val="800000"/>
              </a:buClr>
              <a:buSzPct val="80000"/>
              <a:buFont typeface="Wingdings" pitchFamily="2" charset="2"/>
              <a:buChar char="v"/>
            </a:pPr>
            <a:r>
              <a:rPr lang="zh-CN" altLang="en-US" sz="2800" b="1" dirty="0"/>
              <a:t>二叉排序树的查找分析</a:t>
            </a:r>
          </a:p>
          <a:p>
            <a:pPr marL="1143000" lvl="2" indent="-228600">
              <a:lnSpc>
                <a:spcPts val="3800"/>
              </a:lnSpc>
              <a:spcBef>
                <a:spcPct val="0"/>
              </a:spcBef>
              <a:buSzPct val="80000"/>
              <a:buFont typeface="Wingdings" pitchFamily="2" charset="2"/>
              <a:buChar char="Ø"/>
            </a:pPr>
            <a:r>
              <a:rPr lang="zh-CN" altLang="en-US" sz="2800" b="1" dirty="0"/>
              <a:t>若查找成功，则是从根结点出发走了一条从根到某个叶子的路径</a:t>
            </a:r>
          </a:p>
          <a:p>
            <a:pPr marL="1143000" lvl="2" indent="-228600">
              <a:lnSpc>
                <a:spcPts val="3800"/>
              </a:lnSpc>
              <a:spcBef>
                <a:spcPct val="0"/>
              </a:spcBef>
              <a:buSzPct val="80000"/>
              <a:buFont typeface="Wingdings" pitchFamily="2" charset="2"/>
              <a:buChar char="Ø"/>
            </a:pPr>
            <a:r>
              <a:rPr lang="zh-CN" altLang="en-US" sz="2800" b="1" dirty="0"/>
              <a:t>与关键字比较次数不超过该</a:t>
            </a:r>
            <a:r>
              <a:rPr lang="zh-CN" altLang="en-US" sz="2800" b="1" dirty="0">
                <a:solidFill>
                  <a:srgbClr val="CC0000"/>
                </a:solidFill>
              </a:rPr>
              <a:t>二叉树的深度</a:t>
            </a:r>
            <a:r>
              <a:rPr lang="zh-CN" altLang="en-US" sz="2800" b="1" dirty="0"/>
              <a:t>。深度为</a:t>
            </a:r>
            <a:r>
              <a:rPr lang="en-US" altLang="zh-CN" sz="2800" b="1" dirty="0" err="1"/>
              <a:t>i</a:t>
            </a:r>
            <a:r>
              <a:rPr lang="zh-CN" altLang="en-US" sz="2800" b="1" dirty="0"/>
              <a:t>的结点，查找成功时所需比较次数为</a:t>
            </a:r>
            <a:r>
              <a:rPr lang="en-US" altLang="zh-CN" sz="2800" b="1" dirty="0" err="1"/>
              <a:t>i</a:t>
            </a:r>
            <a:r>
              <a:rPr lang="zh-CN" altLang="en-US" sz="2800" b="1" dirty="0"/>
              <a:t>。因此，对于深度为</a:t>
            </a:r>
            <a:r>
              <a:rPr lang="en-US" altLang="zh-CN" sz="2800" b="1" dirty="0"/>
              <a:t>d</a:t>
            </a:r>
            <a:r>
              <a:rPr lang="zh-CN" altLang="en-US" sz="2800" b="1" dirty="0"/>
              <a:t>的二叉排序树，若设第</a:t>
            </a:r>
            <a:r>
              <a:rPr lang="en-US" altLang="zh-CN" sz="2800" b="1" dirty="0" err="1"/>
              <a:t>i</a:t>
            </a:r>
            <a:r>
              <a:rPr lang="zh-CN" altLang="en-US" sz="2800" b="1" dirty="0"/>
              <a:t>层有</a:t>
            </a:r>
            <a:r>
              <a:rPr lang="en-US" altLang="zh-CN" sz="2800" b="1" dirty="0" err="1"/>
              <a:t>n</a:t>
            </a:r>
            <a:r>
              <a:rPr lang="en-US" altLang="zh-CN" sz="2800" b="1" baseline="-30000" dirty="0" err="1"/>
              <a:t>i</a:t>
            </a:r>
            <a:r>
              <a:rPr lang="zh-CN" altLang="en-US" sz="2800" b="1" dirty="0"/>
              <a:t>个结点</a:t>
            </a:r>
            <a:r>
              <a:rPr lang="en-US" altLang="zh-CN" sz="2800" b="1" dirty="0"/>
              <a:t>(1≤i≤d)</a:t>
            </a:r>
            <a:r>
              <a:rPr lang="zh-CN" altLang="en-US" sz="2800" b="1" dirty="0"/>
              <a:t>，则在</a:t>
            </a:r>
            <a:r>
              <a:rPr lang="zh-CN" altLang="en-US" sz="2800" b="1" dirty="0">
                <a:solidFill>
                  <a:srgbClr val="990000"/>
                </a:solidFill>
              </a:rPr>
              <a:t>等概率</a:t>
            </a:r>
            <a:r>
              <a:rPr lang="zh-CN" altLang="en-US" sz="2800" b="1" dirty="0"/>
              <a:t>的情况下，其平均查找长度为 </a:t>
            </a:r>
          </a:p>
        </p:txBody>
      </p:sp>
      <p:graphicFrame>
        <p:nvGraphicFramePr>
          <p:cNvPr id="6" name="Object 7"/>
          <p:cNvGraphicFramePr>
            <a:graphicFrameLocks noChangeAspect="1"/>
          </p:cNvGraphicFramePr>
          <p:nvPr/>
        </p:nvGraphicFramePr>
        <p:xfrm>
          <a:off x="3190875" y="4876800"/>
          <a:ext cx="3048000" cy="1082675"/>
        </p:xfrm>
        <a:graphic>
          <a:graphicData uri="http://schemas.openxmlformats.org/presentationml/2006/ole">
            <p:oleObj spid="_x0000_s10251" name="Equation" r:id="rId5" imgW="23774400" imgH="10363200" progId="">
              <p:embed/>
            </p:oleObj>
          </a:graphicData>
        </a:graphic>
      </p:graphicFrame>
      <p:sp>
        <p:nvSpPr>
          <p:cNvPr id="7" name="Text Box 8"/>
          <p:cNvSpPr txBox="1">
            <a:spLocks noChangeArrowheads="1"/>
          </p:cNvSpPr>
          <p:nvPr/>
        </p:nvSpPr>
        <p:spPr bwMode="auto">
          <a:xfrm>
            <a:off x="1247775" y="5981700"/>
            <a:ext cx="6456363" cy="566738"/>
          </a:xfrm>
          <a:prstGeom prst="rect">
            <a:avLst/>
          </a:prstGeom>
          <a:noFill/>
          <a:ln w="9525">
            <a:noFill/>
            <a:miter lim="800000"/>
            <a:headEnd/>
            <a:tailEnd/>
          </a:ln>
        </p:spPr>
        <p:txBody>
          <a:bodyPr wrap="none">
            <a:spAutoFit/>
          </a:bodyPr>
          <a:lstStyle/>
          <a:p>
            <a:pPr>
              <a:buFont typeface="Wingdings" pitchFamily="2" charset="2"/>
              <a:buNone/>
            </a:pPr>
            <a:r>
              <a:rPr lang="zh-CN" altLang="en-US" sz="2800" b="1"/>
              <a:t>其中，</a:t>
            </a:r>
            <a:r>
              <a:rPr lang="en-US" altLang="zh-CN" sz="2800" b="1"/>
              <a:t>n=1+n</a:t>
            </a:r>
            <a:r>
              <a:rPr lang="en-US" altLang="zh-CN" sz="2800" b="1" baseline="-30000"/>
              <a:t>2</a:t>
            </a:r>
            <a:r>
              <a:rPr lang="en-US" altLang="zh-CN" sz="2800" b="1"/>
              <a:t>+…+n</a:t>
            </a:r>
            <a:r>
              <a:rPr lang="en-US" altLang="zh-CN" sz="2800" b="1" baseline="-30000"/>
              <a:t>d</a:t>
            </a:r>
            <a:r>
              <a:rPr lang="zh-CN" altLang="en-US" sz="2800" b="1"/>
              <a:t>为二叉树的结点数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3"/>
          <p:cNvSpPr>
            <a:spLocks noChangeArrowheads="1"/>
          </p:cNvSpPr>
          <p:nvPr/>
        </p:nvSpPr>
        <p:spPr bwMode="auto">
          <a:xfrm>
            <a:off x="260350" y="1073150"/>
            <a:ext cx="8883650" cy="1527175"/>
          </a:xfrm>
          <a:prstGeom prst="rect">
            <a:avLst/>
          </a:prstGeom>
          <a:noFill/>
          <a:ln w="9525">
            <a:noFill/>
            <a:miter lim="800000"/>
            <a:headEnd/>
            <a:tailEnd/>
          </a:ln>
        </p:spPr>
        <p:txBody>
          <a:bodyPr/>
          <a:lstStyle/>
          <a:p>
            <a:pPr marL="342900" indent="-342900">
              <a:lnSpc>
                <a:spcPct val="95000"/>
              </a:lnSpc>
              <a:spcBef>
                <a:spcPct val="20000"/>
              </a:spcBef>
              <a:buClr>
                <a:srgbClr val="990000"/>
              </a:buClr>
            </a:pPr>
            <a:r>
              <a:rPr lang="en-US" altLang="zh-CN" sz="2800" b="1">
                <a:latin typeface="楷体_GB2312" pitchFamily="49" charset="-122"/>
              </a:rPr>
              <a:t>n</a:t>
            </a:r>
            <a:r>
              <a:rPr lang="zh-CN" altLang="en-US" sz="2800" b="1">
                <a:latin typeface="楷体_GB2312" pitchFamily="49" charset="-122"/>
              </a:rPr>
              <a:t>个结点的二叉排序树</a:t>
            </a:r>
            <a:r>
              <a:rPr lang="zh-CN" altLang="en-US" sz="2800" b="1">
                <a:solidFill>
                  <a:srgbClr val="990000"/>
                </a:solidFill>
                <a:latin typeface="楷体_GB2312" pitchFamily="49" charset="-122"/>
              </a:rPr>
              <a:t>不唯一</a:t>
            </a:r>
            <a:r>
              <a:rPr lang="zh-CN" altLang="en-US" sz="2800" b="1">
                <a:latin typeface="楷体_GB2312" pitchFamily="49" charset="-122"/>
              </a:rPr>
              <a:t>，由关键字</a:t>
            </a:r>
            <a:r>
              <a:rPr lang="zh-CN" altLang="en-US" sz="2800" b="1">
                <a:solidFill>
                  <a:srgbClr val="CC0000"/>
                </a:solidFill>
                <a:latin typeface="楷体_GB2312" pitchFamily="49" charset="-122"/>
              </a:rPr>
              <a:t>插入</a:t>
            </a:r>
            <a:r>
              <a:rPr lang="zh-CN" altLang="en-US" sz="2800" b="1">
                <a:latin typeface="楷体_GB2312" pitchFamily="49" charset="-122"/>
              </a:rPr>
              <a:t>的先后</a:t>
            </a:r>
            <a:r>
              <a:rPr lang="zh-CN" altLang="en-US" sz="2800" b="1">
                <a:solidFill>
                  <a:srgbClr val="CC0000"/>
                </a:solidFill>
                <a:latin typeface="楷体_GB2312" pitchFamily="49" charset="-122"/>
              </a:rPr>
              <a:t>次序决定</a:t>
            </a:r>
            <a:r>
              <a:rPr lang="zh-CN" altLang="en-US" sz="2800" b="1">
                <a:latin typeface="楷体_GB2312" pitchFamily="49" charset="-122"/>
              </a:rPr>
              <a:t>。</a:t>
            </a:r>
          </a:p>
          <a:p>
            <a:pPr marL="342900" indent="-342900">
              <a:lnSpc>
                <a:spcPct val="95000"/>
              </a:lnSpc>
              <a:spcBef>
                <a:spcPct val="20000"/>
              </a:spcBef>
              <a:buClr>
                <a:srgbClr val="990000"/>
              </a:buClr>
            </a:pPr>
            <a:r>
              <a:rPr lang="zh-CN" altLang="en-US" sz="2800" b="1">
                <a:latin typeface="楷体_GB2312" pitchFamily="49" charset="-122"/>
              </a:rPr>
              <a:t>二叉排序树的</a:t>
            </a:r>
            <a:r>
              <a:rPr lang="zh-CN" altLang="en-US" sz="2800" b="1">
                <a:solidFill>
                  <a:srgbClr val="990000"/>
                </a:solidFill>
                <a:latin typeface="楷体_GB2312" pitchFamily="49" charset="-122"/>
              </a:rPr>
              <a:t>平均查找长度与树的形态</a:t>
            </a:r>
            <a:r>
              <a:rPr lang="zh-CN" altLang="en-US" sz="2800" b="1">
                <a:latin typeface="楷体_GB2312" pitchFamily="49" charset="-122"/>
              </a:rPr>
              <a:t>（深度）有关</a:t>
            </a:r>
          </a:p>
        </p:txBody>
      </p:sp>
      <p:sp>
        <p:nvSpPr>
          <p:cNvPr id="4" name="Text Box 8"/>
          <p:cNvSpPr txBox="1">
            <a:spLocks noChangeArrowheads="1"/>
          </p:cNvSpPr>
          <p:nvPr/>
        </p:nvSpPr>
        <p:spPr bwMode="auto">
          <a:xfrm>
            <a:off x="400050" y="2847975"/>
            <a:ext cx="8420100" cy="566738"/>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latin typeface="Tahoma" pitchFamily="34" charset="0"/>
                <a:ea typeface="黑体" pitchFamily="49" charset="-122"/>
              </a:rPr>
              <a:t>关键字序列</a:t>
            </a:r>
            <a:r>
              <a:rPr lang="en-US" altLang="zh-CN" sz="2800" b="1">
                <a:latin typeface="黑体" pitchFamily="49" charset="-122"/>
                <a:ea typeface="黑体" pitchFamily="49" charset="-122"/>
              </a:rPr>
              <a:t>(45,24,53,12,37,93)</a:t>
            </a:r>
            <a:r>
              <a:rPr lang="zh-CN" altLang="en-US" sz="2800" b="1">
                <a:latin typeface="Tahoma" pitchFamily="34" charset="0"/>
                <a:ea typeface="黑体" pitchFamily="49" charset="-122"/>
              </a:rPr>
              <a:t>构成二叉排序树</a:t>
            </a:r>
          </a:p>
        </p:txBody>
      </p:sp>
      <p:sp>
        <p:nvSpPr>
          <p:cNvPr id="5" name="Oval 9"/>
          <p:cNvSpPr>
            <a:spLocks noChangeArrowheads="1"/>
          </p:cNvSpPr>
          <p:nvPr/>
        </p:nvSpPr>
        <p:spPr bwMode="auto">
          <a:xfrm>
            <a:off x="1905000" y="37052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45</a:t>
            </a:r>
          </a:p>
        </p:txBody>
      </p:sp>
      <p:sp>
        <p:nvSpPr>
          <p:cNvPr id="6" name="Oval 10"/>
          <p:cNvSpPr>
            <a:spLocks noChangeArrowheads="1"/>
          </p:cNvSpPr>
          <p:nvPr/>
        </p:nvSpPr>
        <p:spPr bwMode="auto">
          <a:xfrm>
            <a:off x="990600" y="43910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24</a:t>
            </a:r>
          </a:p>
        </p:txBody>
      </p:sp>
      <p:sp>
        <p:nvSpPr>
          <p:cNvPr id="7" name="Oval 11"/>
          <p:cNvSpPr>
            <a:spLocks noChangeArrowheads="1"/>
          </p:cNvSpPr>
          <p:nvPr/>
        </p:nvSpPr>
        <p:spPr bwMode="auto">
          <a:xfrm>
            <a:off x="2743200" y="43910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53</a:t>
            </a:r>
          </a:p>
        </p:txBody>
      </p:sp>
      <p:sp>
        <p:nvSpPr>
          <p:cNvPr id="8" name="Oval 12"/>
          <p:cNvSpPr>
            <a:spLocks noChangeArrowheads="1"/>
          </p:cNvSpPr>
          <p:nvPr/>
        </p:nvSpPr>
        <p:spPr bwMode="auto">
          <a:xfrm>
            <a:off x="304800" y="52292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12</a:t>
            </a:r>
          </a:p>
        </p:txBody>
      </p:sp>
      <p:sp>
        <p:nvSpPr>
          <p:cNvPr id="9" name="Oval 13"/>
          <p:cNvSpPr>
            <a:spLocks noChangeArrowheads="1"/>
          </p:cNvSpPr>
          <p:nvPr/>
        </p:nvSpPr>
        <p:spPr bwMode="auto">
          <a:xfrm>
            <a:off x="1447800" y="52292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37</a:t>
            </a:r>
          </a:p>
        </p:txBody>
      </p:sp>
      <p:sp>
        <p:nvSpPr>
          <p:cNvPr id="10" name="Oval 14"/>
          <p:cNvSpPr>
            <a:spLocks noChangeArrowheads="1"/>
          </p:cNvSpPr>
          <p:nvPr/>
        </p:nvSpPr>
        <p:spPr bwMode="auto">
          <a:xfrm>
            <a:off x="3505200" y="5229225"/>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93</a:t>
            </a:r>
          </a:p>
        </p:txBody>
      </p:sp>
      <p:cxnSp>
        <p:nvCxnSpPr>
          <p:cNvPr id="11" name="AutoShape 15"/>
          <p:cNvCxnSpPr>
            <a:cxnSpLocks noChangeShapeType="1"/>
            <a:stCxn id="5" idx="3"/>
            <a:endCxn id="6" idx="7"/>
          </p:cNvCxnSpPr>
          <p:nvPr/>
        </p:nvCxnSpPr>
        <p:spPr bwMode="auto">
          <a:xfrm flipH="1">
            <a:off x="1381125" y="4114800"/>
            <a:ext cx="590550" cy="323850"/>
          </a:xfrm>
          <a:prstGeom prst="straightConnector1">
            <a:avLst/>
          </a:prstGeom>
          <a:noFill/>
          <a:ln w="38100">
            <a:solidFill>
              <a:schemeClr val="tx1"/>
            </a:solidFill>
            <a:miter lim="800000"/>
            <a:headEnd/>
            <a:tailEnd/>
          </a:ln>
        </p:spPr>
      </p:cxnSp>
      <p:cxnSp>
        <p:nvCxnSpPr>
          <p:cNvPr id="12" name="AutoShape 16"/>
          <p:cNvCxnSpPr>
            <a:cxnSpLocks noChangeShapeType="1"/>
            <a:stCxn id="6" idx="3"/>
            <a:endCxn id="8" idx="7"/>
          </p:cNvCxnSpPr>
          <p:nvPr/>
        </p:nvCxnSpPr>
        <p:spPr bwMode="auto">
          <a:xfrm flipH="1">
            <a:off x="695325" y="4800600"/>
            <a:ext cx="361950" cy="476250"/>
          </a:xfrm>
          <a:prstGeom prst="straightConnector1">
            <a:avLst/>
          </a:prstGeom>
          <a:noFill/>
          <a:ln w="38100">
            <a:solidFill>
              <a:schemeClr val="tx1"/>
            </a:solidFill>
            <a:miter lim="800000"/>
            <a:headEnd/>
            <a:tailEnd/>
          </a:ln>
        </p:spPr>
      </p:cxnSp>
      <p:cxnSp>
        <p:nvCxnSpPr>
          <p:cNvPr id="13" name="AutoShape 17"/>
          <p:cNvCxnSpPr>
            <a:cxnSpLocks noChangeShapeType="1"/>
            <a:stCxn id="6" idx="5"/>
            <a:endCxn id="9" idx="0"/>
          </p:cNvCxnSpPr>
          <p:nvPr/>
        </p:nvCxnSpPr>
        <p:spPr bwMode="auto">
          <a:xfrm>
            <a:off x="1381125" y="4800600"/>
            <a:ext cx="295275" cy="409575"/>
          </a:xfrm>
          <a:prstGeom prst="straightConnector1">
            <a:avLst/>
          </a:prstGeom>
          <a:noFill/>
          <a:ln w="38100">
            <a:solidFill>
              <a:schemeClr val="tx1"/>
            </a:solidFill>
            <a:miter lim="800000"/>
            <a:headEnd/>
            <a:tailEnd/>
          </a:ln>
        </p:spPr>
      </p:cxnSp>
      <p:cxnSp>
        <p:nvCxnSpPr>
          <p:cNvPr id="14" name="AutoShape 18"/>
          <p:cNvCxnSpPr>
            <a:cxnSpLocks noChangeShapeType="1"/>
            <a:stCxn id="5" idx="5"/>
            <a:endCxn id="7" idx="1"/>
          </p:cNvCxnSpPr>
          <p:nvPr/>
        </p:nvCxnSpPr>
        <p:spPr bwMode="auto">
          <a:xfrm>
            <a:off x="2295525" y="4114800"/>
            <a:ext cx="514350" cy="323850"/>
          </a:xfrm>
          <a:prstGeom prst="straightConnector1">
            <a:avLst/>
          </a:prstGeom>
          <a:noFill/>
          <a:ln w="38100">
            <a:solidFill>
              <a:schemeClr val="tx1"/>
            </a:solidFill>
            <a:miter lim="800000"/>
            <a:headEnd/>
            <a:tailEnd/>
          </a:ln>
        </p:spPr>
      </p:cxnSp>
      <p:cxnSp>
        <p:nvCxnSpPr>
          <p:cNvPr id="15" name="AutoShape 19"/>
          <p:cNvCxnSpPr>
            <a:cxnSpLocks noChangeShapeType="1"/>
            <a:stCxn id="7" idx="5"/>
            <a:endCxn id="10" idx="1"/>
          </p:cNvCxnSpPr>
          <p:nvPr/>
        </p:nvCxnSpPr>
        <p:spPr bwMode="auto">
          <a:xfrm>
            <a:off x="3133725" y="4800600"/>
            <a:ext cx="438150" cy="476250"/>
          </a:xfrm>
          <a:prstGeom prst="straightConnector1">
            <a:avLst/>
          </a:prstGeom>
          <a:noFill/>
          <a:ln w="38100">
            <a:solidFill>
              <a:schemeClr val="tx1"/>
            </a:solidFill>
            <a:miter lim="800000"/>
            <a:headEnd/>
            <a:tailEnd/>
          </a:ln>
        </p:spPr>
      </p:cxnSp>
      <p:sp>
        <p:nvSpPr>
          <p:cNvPr id="16" name="Text Box 20"/>
          <p:cNvSpPr txBox="1">
            <a:spLocks noChangeArrowheads="1"/>
          </p:cNvSpPr>
          <p:nvPr/>
        </p:nvSpPr>
        <p:spPr bwMode="auto">
          <a:xfrm>
            <a:off x="4171950" y="3895725"/>
            <a:ext cx="4819650" cy="519113"/>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latin typeface="Tahoma" pitchFamily="34" charset="0"/>
                <a:ea typeface="黑体" pitchFamily="49" charset="-122"/>
              </a:rPr>
              <a:t>在查找概率相等的情况下，</a:t>
            </a:r>
          </a:p>
        </p:txBody>
      </p:sp>
      <p:graphicFrame>
        <p:nvGraphicFramePr>
          <p:cNvPr id="17" name="Object 21"/>
          <p:cNvGraphicFramePr>
            <a:graphicFrameLocks noChangeAspect="1"/>
          </p:cNvGraphicFramePr>
          <p:nvPr/>
        </p:nvGraphicFramePr>
        <p:xfrm>
          <a:off x="4352925" y="4600575"/>
          <a:ext cx="4159250" cy="889000"/>
        </p:xfrm>
        <a:graphic>
          <a:graphicData uri="http://schemas.openxmlformats.org/presentationml/2006/ole">
            <p:oleObj spid="_x0000_s11270" name="Equation" r:id="rId5" imgW="48463200" imgH="10363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subTnLst>
                                    <p:audio>
                                      <p:cMediaNode>
                                        <p:cTn display="0" masterRel="sameClick">
                                          <p:stCondLst>
                                            <p:cond evt="begin" delay="0">
                                              <p:tn val="65"/>
                                            </p:cond>
                                          </p:stCondLst>
                                          <p:endCondLst>
                                            <p:cond evt="onStopAudio" delay="0">
                                              <p:tgtEl>
                                                <p:sldTgt/>
                                              </p:tgtEl>
                                            </p:cond>
                                          </p:endCondLst>
                                        </p:cTn>
                                        <p:tgtEl>
                                          <p:sndTgt r:embed="rId4"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up)">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动态查找表                                                 二叉排序树</a:t>
            </a:r>
          </a:p>
        </p:txBody>
      </p:sp>
      <p:sp>
        <p:nvSpPr>
          <p:cNvPr id="3" name="Text Box 19"/>
          <p:cNvSpPr txBox="1">
            <a:spLocks noChangeArrowheads="1"/>
          </p:cNvSpPr>
          <p:nvPr/>
        </p:nvSpPr>
        <p:spPr bwMode="auto">
          <a:xfrm>
            <a:off x="914400" y="2590800"/>
            <a:ext cx="7467600" cy="531813"/>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600" b="1">
                <a:latin typeface="Tahoma" pitchFamily="34" charset="0"/>
                <a:ea typeface="黑体" pitchFamily="49" charset="-122"/>
              </a:rPr>
              <a:t>关键字序列</a:t>
            </a:r>
            <a:r>
              <a:rPr lang="en-US" altLang="zh-CN" sz="2600" b="1">
                <a:latin typeface="黑体" pitchFamily="49" charset="-122"/>
                <a:ea typeface="黑体" pitchFamily="49" charset="-122"/>
              </a:rPr>
              <a:t>(12,24,37,45,53,93)</a:t>
            </a:r>
            <a:r>
              <a:rPr lang="zh-CN" altLang="en-US" sz="2600" b="1">
                <a:latin typeface="Tahoma" pitchFamily="34" charset="0"/>
                <a:ea typeface="黑体" pitchFamily="49" charset="-122"/>
              </a:rPr>
              <a:t>构成二叉排序树</a:t>
            </a:r>
          </a:p>
        </p:txBody>
      </p:sp>
      <p:sp>
        <p:nvSpPr>
          <p:cNvPr id="4" name="Oval 20"/>
          <p:cNvSpPr>
            <a:spLocks noChangeArrowheads="1"/>
          </p:cNvSpPr>
          <p:nvPr/>
        </p:nvSpPr>
        <p:spPr bwMode="auto">
          <a:xfrm>
            <a:off x="1752600" y="432435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37</a:t>
            </a:r>
          </a:p>
        </p:txBody>
      </p:sp>
      <p:sp>
        <p:nvSpPr>
          <p:cNvPr id="5" name="Oval 21"/>
          <p:cNvSpPr>
            <a:spLocks noChangeArrowheads="1"/>
          </p:cNvSpPr>
          <p:nvPr/>
        </p:nvSpPr>
        <p:spPr bwMode="auto">
          <a:xfrm>
            <a:off x="1219200" y="379095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24</a:t>
            </a:r>
          </a:p>
        </p:txBody>
      </p:sp>
      <p:sp>
        <p:nvSpPr>
          <p:cNvPr id="6" name="Oval 22"/>
          <p:cNvSpPr>
            <a:spLocks noChangeArrowheads="1"/>
          </p:cNvSpPr>
          <p:nvPr/>
        </p:nvSpPr>
        <p:spPr bwMode="auto">
          <a:xfrm>
            <a:off x="2286000" y="485775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45</a:t>
            </a:r>
          </a:p>
        </p:txBody>
      </p:sp>
      <p:sp>
        <p:nvSpPr>
          <p:cNvPr id="7" name="Oval 23"/>
          <p:cNvSpPr>
            <a:spLocks noChangeArrowheads="1"/>
          </p:cNvSpPr>
          <p:nvPr/>
        </p:nvSpPr>
        <p:spPr bwMode="auto">
          <a:xfrm>
            <a:off x="685800" y="325755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12</a:t>
            </a:r>
          </a:p>
        </p:txBody>
      </p:sp>
      <p:sp>
        <p:nvSpPr>
          <p:cNvPr id="8" name="Oval 24"/>
          <p:cNvSpPr>
            <a:spLocks noChangeArrowheads="1"/>
          </p:cNvSpPr>
          <p:nvPr/>
        </p:nvSpPr>
        <p:spPr bwMode="auto">
          <a:xfrm>
            <a:off x="2819400" y="539115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53</a:t>
            </a:r>
          </a:p>
        </p:txBody>
      </p:sp>
      <p:cxnSp>
        <p:nvCxnSpPr>
          <p:cNvPr id="9" name="AutoShape 25"/>
          <p:cNvCxnSpPr>
            <a:cxnSpLocks noChangeShapeType="1"/>
            <a:stCxn id="4" idx="1"/>
            <a:endCxn id="5" idx="5"/>
          </p:cNvCxnSpPr>
          <p:nvPr/>
        </p:nvCxnSpPr>
        <p:spPr bwMode="auto">
          <a:xfrm flipH="1" flipV="1">
            <a:off x="1609725" y="4200525"/>
            <a:ext cx="209550" cy="171450"/>
          </a:xfrm>
          <a:prstGeom prst="straightConnector1">
            <a:avLst/>
          </a:prstGeom>
          <a:noFill/>
          <a:ln w="38100">
            <a:solidFill>
              <a:schemeClr val="tx1"/>
            </a:solidFill>
            <a:miter lim="800000"/>
            <a:headEnd/>
            <a:tailEnd/>
          </a:ln>
        </p:spPr>
      </p:cxnSp>
      <p:cxnSp>
        <p:nvCxnSpPr>
          <p:cNvPr id="10" name="AutoShape 26"/>
          <p:cNvCxnSpPr>
            <a:cxnSpLocks noChangeShapeType="1"/>
            <a:stCxn id="5" idx="1"/>
            <a:endCxn id="7" idx="5"/>
          </p:cNvCxnSpPr>
          <p:nvPr/>
        </p:nvCxnSpPr>
        <p:spPr bwMode="auto">
          <a:xfrm flipH="1" flipV="1">
            <a:off x="1076325" y="3667125"/>
            <a:ext cx="209550" cy="171450"/>
          </a:xfrm>
          <a:prstGeom prst="straightConnector1">
            <a:avLst/>
          </a:prstGeom>
          <a:noFill/>
          <a:ln w="38100">
            <a:solidFill>
              <a:schemeClr val="tx1"/>
            </a:solidFill>
            <a:miter lim="800000"/>
            <a:headEnd/>
            <a:tailEnd/>
          </a:ln>
        </p:spPr>
      </p:cxnSp>
      <p:cxnSp>
        <p:nvCxnSpPr>
          <p:cNvPr id="11" name="AutoShape 27"/>
          <p:cNvCxnSpPr>
            <a:cxnSpLocks noChangeShapeType="1"/>
            <a:stCxn id="4" idx="5"/>
            <a:endCxn id="6" idx="1"/>
          </p:cNvCxnSpPr>
          <p:nvPr/>
        </p:nvCxnSpPr>
        <p:spPr bwMode="auto">
          <a:xfrm>
            <a:off x="2143125" y="4733925"/>
            <a:ext cx="209550" cy="171450"/>
          </a:xfrm>
          <a:prstGeom prst="straightConnector1">
            <a:avLst/>
          </a:prstGeom>
          <a:noFill/>
          <a:ln w="38100">
            <a:solidFill>
              <a:schemeClr val="tx1"/>
            </a:solidFill>
            <a:miter lim="800000"/>
            <a:headEnd/>
            <a:tailEnd/>
          </a:ln>
        </p:spPr>
      </p:cxnSp>
      <p:cxnSp>
        <p:nvCxnSpPr>
          <p:cNvPr id="12" name="AutoShape 28"/>
          <p:cNvCxnSpPr>
            <a:cxnSpLocks noChangeShapeType="1"/>
            <a:stCxn id="6" idx="5"/>
            <a:endCxn id="8" idx="1"/>
          </p:cNvCxnSpPr>
          <p:nvPr/>
        </p:nvCxnSpPr>
        <p:spPr bwMode="auto">
          <a:xfrm>
            <a:off x="2676525" y="5267325"/>
            <a:ext cx="209550" cy="171450"/>
          </a:xfrm>
          <a:prstGeom prst="straightConnector1">
            <a:avLst/>
          </a:prstGeom>
          <a:noFill/>
          <a:ln w="38100">
            <a:solidFill>
              <a:schemeClr val="tx1"/>
            </a:solidFill>
            <a:miter lim="800000"/>
            <a:headEnd/>
            <a:tailEnd/>
          </a:ln>
        </p:spPr>
      </p:cxnSp>
      <p:sp>
        <p:nvSpPr>
          <p:cNvPr id="13" name="Text Box 29"/>
          <p:cNvSpPr txBox="1">
            <a:spLocks noChangeArrowheads="1"/>
          </p:cNvSpPr>
          <p:nvPr/>
        </p:nvSpPr>
        <p:spPr bwMode="auto">
          <a:xfrm>
            <a:off x="4419600" y="3733800"/>
            <a:ext cx="4267200" cy="498475"/>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400" b="1">
                <a:latin typeface="Tahoma" pitchFamily="34" charset="0"/>
                <a:ea typeface="黑体" pitchFamily="49" charset="-122"/>
              </a:rPr>
              <a:t>在查找概率相等的情况下，</a:t>
            </a:r>
          </a:p>
        </p:txBody>
      </p:sp>
      <p:graphicFrame>
        <p:nvGraphicFramePr>
          <p:cNvPr id="14" name="Object 30"/>
          <p:cNvGraphicFramePr>
            <a:graphicFrameLocks noChangeAspect="1"/>
          </p:cNvGraphicFramePr>
          <p:nvPr/>
        </p:nvGraphicFramePr>
        <p:xfrm>
          <a:off x="4068763" y="4267200"/>
          <a:ext cx="4708525" cy="889000"/>
        </p:xfrm>
        <a:graphic>
          <a:graphicData uri="http://schemas.openxmlformats.org/presentationml/2006/ole">
            <p:oleObj spid="_x0000_s12294" name="Equation" r:id="rId5" imgW="54864000" imgH="10363200" progId="">
              <p:embed/>
            </p:oleObj>
          </a:graphicData>
        </a:graphic>
      </p:graphicFrame>
      <p:sp>
        <p:nvSpPr>
          <p:cNvPr id="15" name="Oval 31"/>
          <p:cNvSpPr>
            <a:spLocks noChangeArrowheads="1"/>
          </p:cNvSpPr>
          <p:nvPr/>
        </p:nvSpPr>
        <p:spPr bwMode="auto">
          <a:xfrm>
            <a:off x="3352800" y="5943600"/>
            <a:ext cx="457200" cy="457200"/>
          </a:xfrm>
          <a:prstGeom prst="ellipse">
            <a:avLst/>
          </a:prstGeom>
          <a:solidFill>
            <a:srgbClr val="FFCC66"/>
          </a:solidFill>
          <a:ln w="38100">
            <a:solidFill>
              <a:schemeClr val="tx1"/>
            </a:solidFill>
            <a:miter lim="800000"/>
            <a:headEnd/>
            <a:tailEnd/>
          </a:ln>
        </p:spPr>
        <p:txBody>
          <a:bodyPr wrap="none" anchor="ctr"/>
          <a:lstStyle/>
          <a:p>
            <a:pPr algn="ctr">
              <a:buFont typeface="Wingdings" pitchFamily="2" charset="2"/>
              <a:buNone/>
            </a:pPr>
            <a:r>
              <a:rPr lang="en-US" altLang="zh-CN" sz="2400" b="1">
                <a:latin typeface="黑体" pitchFamily="49" charset="-122"/>
                <a:ea typeface="黑体" pitchFamily="49" charset="-122"/>
              </a:rPr>
              <a:t>93</a:t>
            </a:r>
          </a:p>
        </p:txBody>
      </p:sp>
      <p:cxnSp>
        <p:nvCxnSpPr>
          <p:cNvPr id="16" name="AutoShape 32"/>
          <p:cNvCxnSpPr>
            <a:cxnSpLocks noChangeShapeType="1"/>
            <a:stCxn id="8" idx="5"/>
            <a:endCxn id="15" idx="1"/>
          </p:cNvCxnSpPr>
          <p:nvPr/>
        </p:nvCxnSpPr>
        <p:spPr bwMode="auto">
          <a:xfrm>
            <a:off x="3209925" y="5800725"/>
            <a:ext cx="209550" cy="190500"/>
          </a:xfrm>
          <a:prstGeom prst="straightConnector1">
            <a:avLst/>
          </a:prstGeom>
          <a:noFill/>
          <a:ln w="38100">
            <a:solidFill>
              <a:schemeClr val="tx1"/>
            </a:solidFill>
            <a:miter lim="800000"/>
            <a:headEnd/>
            <a:tailEnd/>
          </a:ln>
        </p:spPr>
      </p:cxnSp>
      <p:sp>
        <p:nvSpPr>
          <p:cNvPr id="12305" name="Rectangle 34"/>
          <p:cNvSpPr>
            <a:spLocks noChangeArrowheads="1"/>
          </p:cNvSpPr>
          <p:nvPr/>
        </p:nvSpPr>
        <p:spPr bwMode="auto">
          <a:xfrm>
            <a:off x="260350" y="1038225"/>
            <a:ext cx="8883650" cy="1504950"/>
          </a:xfrm>
          <a:prstGeom prst="rect">
            <a:avLst/>
          </a:prstGeom>
          <a:noFill/>
          <a:ln w="9525">
            <a:noFill/>
            <a:miter lim="800000"/>
            <a:headEnd/>
            <a:tailEnd/>
          </a:ln>
        </p:spPr>
        <p:txBody>
          <a:bodyPr/>
          <a:lstStyle/>
          <a:p>
            <a:pPr marL="342900" indent="-342900">
              <a:lnSpc>
                <a:spcPct val="95000"/>
              </a:lnSpc>
              <a:spcBef>
                <a:spcPct val="20000"/>
              </a:spcBef>
              <a:buClr>
                <a:srgbClr val="990000"/>
              </a:buClr>
            </a:pPr>
            <a:r>
              <a:rPr lang="en-US" altLang="zh-CN" sz="2800" b="1">
                <a:latin typeface="楷体_GB2312" pitchFamily="49" charset="-122"/>
              </a:rPr>
              <a:t>n</a:t>
            </a:r>
            <a:r>
              <a:rPr lang="zh-CN" altLang="en-US" sz="2800" b="1">
                <a:latin typeface="楷体_GB2312" pitchFamily="49" charset="-122"/>
              </a:rPr>
              <a:t>个结点的二叉排序树</a:t>
            </a:r>
            <a:r>
              <a:rPr lang="zh-CN" altLang="en-US" sz="2800" b="1">
                <a:solidFill>
                  <a:srgbClr val="990000"/>
                </a:solidFill>
                <a:latin typeface="楷体_GB2312" pitchFamily="49" charset="-122"/>
              </a:rPr>
              <a:t>不唯一</a:t>
            </a:r>
            <a:r>
              <a:rPr lang="zh-CN" altLang="en-US" sz="2800" b="1">
                <a:latin typeface="楷体_GB2312" pitchFamily="49" charset="-122"/>
              </a:rPr>
              <a:t>，由关键字插入的先后次序决定</a:t>
            </a:r>
          </a:p>
          <a:p>
            <a:pPr marL="342900" indent="-342900">
              <a:lnSpc>
                <a:spcPct val="95000"/>
              </a:lnSpc>
              <a:spcBef>
                <a:spcPct val="20000"/>
              </a:spcBef>
              <a:buClr>
                <a:srgbClr val="990000"/>
              </a:buClr>
            </a:pPr>
            <a:r>
              <a:rPr lang="zh-CN" altLang="en-US" sz="2800" b="1">
                <a:latin typeface="楷体_GB2312" pitchFamily="49" charset="-122"/>
              </a:rPr>
              <a:t>二叉排序树的</a:t>
            </a:r>
            <a:r>
              <a:rPr lang="zh-CN" altLang="en-US" sz="2800" b="1">
                <a:solidFill>
                  <a:srgbClr val="990000"/>
                </a:solidFill>
                <a:latin typeface="楷体_GB2312" pitchFamily="49" charset="-122"/>
              </a:rPr>
              <a:t>平均查找长度与树的形态</a:t>
            </a:r>
            <a:r>
              <a:rPr lang="zh-CN" altLang="en-US" sz="2800" b="1">
                <a:latin typeface="楷体_GB2312" pitchFamily="49" charset="-122"/>
              </a:rPr>
              <a:t>（深度）有关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up)">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autoUpdateAnimBg="0"/>
      <p:bldP spid="5" grpId="0" animBg="1" autoUpdateAnimBg="0"/>
      <p:bldP spid="6" grpId="0" animBg="1" autoUpdateAnimBg="0"/>
      <p:bldP spid="7" grpId="0" animBg="1" autoUpdateAnimBg="0"/>
      <p:bldP spid="8" grpId="0" animBg="1" autoUpdateAnimBg="0"/>
      <p:bldP spid="13" grpId="0" autoUpdateAnimBg="0"/>
      <p:bldP spid="1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动态查找表                                                 二叉排序树</a:t>
            </a:r>
          </a:p>
        </p:txBody>
      </p:sp>
      <p:sp>
        <p:nvSpPr>
          <p:cNvPr id="3" name="Rectangle 11"/>
          <p:cNvSpPr txBox="1">
            <a:spLocks noChangeArrowheads="1"/>
          </p:cNvSpPr>
          <p:nvPr/>
        </p:nvSpPr>
        <p:spPr bwMode="gray">
          <a:xfrm>
            <a:off x="457200" y="1104900"/>
            <a:ext cx="8382000" cy="5419725"/>
          </a:xfrm>
          <a:prstGeom prst="rect">
            <a:avLst/>
          </a:prstGeom>
          <a:noFill/>
          <a:ln w="9525">
            <a:noFill/>
            <a:miter lim="800000"/>
            <a:headEnd/>
            <a:tailEnd/>
          </a:ln>
        </p:spPr>
        <p:txBody>
          <a:bodyPr/>
          <a:lstStyle/>
          <a:p>
            <a:pPr marL="342900" indent="-342900">
              <a:lnSpc>
                <a:spcPct val="95000"/>
              </a:lnSpc>
              <a:spcBef>
                <a:spcPct val="20000"/>
              </a:spcBef>
              <a:buClr>
                <a:srgbClr val="990000"/>
              </a:buClr>
              <a:buFont typeface="Wingdings" pitchFamily="2" charset="2"/>
              <a:buChar char="v"/>
              <a:defRPr/>
            </a:pPr>
            <a:r>
              <a:rPr lang="zh-CN" altLang="en-US" sz="3000" b="1" kern="0">
                <a:latin typeface="楷体_GB2312" pitchFamily="49" charset="-122"/>
              </a:rPr>
              <a:t>关键字输入序列</a:t>
            </a:r>
          </a:p>
          <a:p>
            <a:pPr marL="742950" lvl="1" indent="-285750">
              <a:lnSpc>
                <a:spcPct val="95000"/>
              </a:lnSpc>
              <a:spcBef>
                <a:spcPct val="20000"/>
              </a:spcBef>
              <a:buClr>
                <a:srgbClr val="E69900"/>
              </a:buClr>
              <a:buSzTx/>
              <a:buFont typeface="Wingdings" pitchFamily="2" charset="2"/>
              <a:buChar char="Ø"/>
              <a:defRPr/>
            </a:pPr>
            <a:r>
              <a:rPr lang="zh-CN" altLang="en-US" sz="3000" b="1" kern="0">
                <a:solidFill>
                  <a:schemeClr val="hlink"/>
                </a:solidFill>
                <a:latin typeface="楷体_GB2312" pitchFamily="49" charset="-122"/>
              </a:rPr>
              <a:t>最差的情况</a:t>
            </a:r>
          </a:p>
          <a:p>
            <a:pPr marL="1143000" lvl="2" indent="-228600">
              <a:lnSpc>
                <a:spcPct val="95000"/>
              </a:lnSpc>
              <a:spcBef>
                <a:spcPct val="20000"/>
              </a:spcBef>
              <a:buClr>
                <a:schemeClr val="hlink"/>
              </a:buClr>
              <a:buSzTx/>
              <a:buFont typeface="Wingdings" pitchFamily="2" charset="2"/>
              <a:buChar char="w"/>
              <a:defRPr/>
            </a:pPr>
            <a:r>
              <a:rPr lang="zh-CN" altLang="en-US" sz="3000" b="1" kern="0">
                <a:latin typeface="楷体_GB2312" pitchFamily="49" charset="-122"/>
              </a:rPr>
              <a:t>二叉排序树为</a:t>
            </a:r>
            <a:r>
              <a:rPr lang="zh-CN" altLang="en-US" sz="3000" b="1" kern="0">
                <a:solidFill>
                  <a:srgbClr val="CC0000"/>
                </a:solidFill>
                <a:latin typeface="楷体_GB2312" pitchFamily="49" charset="-122"/>
              </a:rPr>
              <a:t>单支树</a:t>
            </a:r>
            <a:r>
              <a:rPr lang="zh-CN" altLang="en-US" sz="3000" b="1" kern="0">
                <a:latin typeface="楷体_GB2312" pitchFamily="49" charset="-122"/>
              </a:rPr>
              <a:t>，深度为</a:t>
            </a:r>
            <a:r>
              <a:rPr lang="en-US" altLang="zh-CN" sz="3000" b="1" kern="0">
                <a:latin typeface="楷体_GB2312" pitchFamily="49" charset="-122"/>
              </a:rPr>
              <a:t>n</a:t>
            </a:r>
          </a:p>
          <a:p>
            <a:pPr marL="742950" lvl="1" indent="-285750">
              <a:lnSpc>
                <a:spcPct val="95000"/>
              </a:lnSpc>
              <a:spcBef>
                <a:spcPct val="20000"/>
              </a:spcBef>
              <a:buClr>
                <a:srgbClr val="E69900"/>
              </a:buClr>
              <a:buSzTx/>
              <a:buFont typeface="Wingdings" pitchFamily="2" charset="2"/>
              <a:buChar char="Ø"/>
              <a:defRPr/>
            </a:pPr>
            <a:r>
              <a:rPr lang="zh-CN" altLang="en-US" sz="3000" b="1" kern="0">
                <a:solidFill>
                  <a:schemeClr val="hlink"/>
                </a:solidFill>
                <a:latin typeface="楷体_GB2312" pitchFamily="49" charset="-122"/>
              </a:rPr>
              <a:t>最好的情况</a:t>
            </a:r>
          </a:p>
          <a:p>
            <a:pPr marL="1143000" lvl="2" indent="-228600">
              <a:lnSpc>
                <a:spcPct val="95000"/>
              </a:lnSpc>
              <a:spcBef>
                <a:spcPct val="20000"/>
              </a:spcBef>
              <a:buClr>
                <a:schemeClr val="hlink"/>
              </a:buClr>
              <a:buSzTx/>
              <a:buFont typeface="Wingdings" pitchFamily="2" charset="2"/>
              <a:buChar char="w"/>
              <a:defRPr/>
            </a:pPr>
            <a:r>
              <a:rPr lang="zh-CN" altLang="en-US" sz="3000" b="1" kern="0">
                <a:latin typeface="楷体_GB2312" pitchFamily="49" charset="-122"/>
              </a:rPr>
              <a:t>树的形状比较</a:t>
            </a:r>
            <a:r>
              <a:rPr lang="zh-CN" altLang="en-US" sz="3000" b="1" kern="0">
                <a:solidFill>
                  <a:srgbClr val="CC0000"/>
                </a:solidFill>
                <a:latin typeface="楷体_GB2312" pitchFamily="49" charset="-122"/>
              </a:rPr>
              <a:t>匀称</a:t>
            </a:r>
            <a:r>
              <a:rPr lang="zh-CN" altLang="en-US" sz="3000" b="1" kern="0">
                <a:latin typeface="楷体_GB2312" pitchFamily="49" charset="-122"/>
              </a:rPr>
              <a:t>，二叉排序树和折半查找判定树相同，深度为</a:t>
            </a:r>
            <a:r>
              <a:rPr lang="zh-CN" altLang="en-US" sz="3000" b="1" kern="0">
                <a:latin typeface="楷体_GB2312" pitchFamily="49" charset="-122"/>
                <a:sym typeface="Symbol" pitchFamily="18" charset="2"/>
              </a:rPr>
              <a:t></a:t>
            </a:r>
            <a:r>
              <a:rPr lang="en-US" altLang="zh-CN" sz="3000" b="1" kern="0">
                <a:latin typeface="楷体_GB2312" pitchFamily="49" charset="-122"/>
                <a:sym typeface="Symbol" pitchFamily="18" charset="2"/>
              </a:rPr>
              <a:t>log</a:t>
            </a:r>
            <a:r>
              <a:rPr lang="en-US" altLang="zh-CN" sz="3000" b="1" kern="0" baseline="-25000">
                <a:latin typeface="楷体_GB2312" pitchFamily="49" charset="-122"/>
                <a:sym typeface="Symbol" pitchFamily="18" charset="2"/>
              </a:rPr>
              <a:t>2</a:t>
            </a:r>
            <a:r>
              <a:rPr lang="en-US" altLang="zh-CN" sz="3000" b="1" kern="0">
                <a:latin typeface="楷体_GB2312" pitchFamily="49" charset="-122"/>
                <a:sym typeface="Symbol" pitchFamily="18" charset="2"/>
              </a:rPr>
              <a:t>n+1</a:t>
            </a:r>
          </a:p>
          <a:p>
            <a:pPr marL="742950" lvl="1" indent="-285750">
              <a:lnSpc>
                <a:spcPct val="95000"/>
              </a:lnSpc>
              <a:spcBef>
                <a:spcPct val="20000"/>
              </a:spcBef>
              <a:buClr>
                <a:srgbClr val="E69900"/>
              </a:buClr>
              <a:buSzTx/>
              <a:buFont typeface="Wingdings" pitchFamily="2" charset="2"/>
              <a:buChar char="Ø"/>
              <a:defRPr/>
            </a:pPr>
            <a:r>
              <a:rPr lang="zh-CN" altLang="en-US" sz="3000" b="1" kern="0">
                <a:solidFill>
                  <a:schemeClr val="hlink"/>
                </a:solidFill>
                <a:latin typeface="楷体_GB2312" pitchFamily="49" charset="-122"/>
              </a:rPr>
              <a:t>平均性</a:t>
            </a:r>
          </a:p>
          <a:p>
            <a:pPr marL="1143000" lvl="2" indent="-228600">
              <a:lnSpc>
                <a:spcPct val="95000"/>
              </a:lnSpc>
              <a:spcBef>
                <a:spcPct val="20000"/>
              </a:spcBef>
              <a:buClr>
                <a:schemeClr val="hlink"/>
              </a:buClr>
              <a:buSzTx/>
              <a:buFont typeface="Wingdings" pitchFamily="2" charset="2"/>
              <a:buChar char="w"/>
              <a:defRPr/>
            </a:pPr>
            <a:r>
              <a:rPr lang="zh-CN" altLang="en-US" sz="3000" b="1" kern="0">
                <a:latin typeface="楷体_GB2312" pitchFamily="49" charset="-122"/>
              </a:rPr>
              <a:t>二叉排序树上的查找和折半查找相差不大，并且二叉排序树上的</a:t>
            </a:r>
            <a:r>
              <a:rPr lang="zh-CN" altLang="en-US" sz="3000" b="1" kern="0">
                <a:solidFill>
                  <a:srgbClr val="CC0000"/>
                </a:solidFill>
                <a:latin typeface="楷体_GB2312" pitchFamily="49" charset="-122"/>
              </a:rPr>
              <a:t>插入和删除</a:t>
            </a:r>
            <a:r>
              <a:rPr lang="zh-CN" altLang="en-US" sz="3000" b="1" kern="0">
                <a:latin typeface="楷体_GB2312" pitchFamily="49" charset="-122"/>
              </a:rPr>
              <a:t>结点十分</a:t>
            </a:r>
            <a:r>
              <a:rPr lang="zh-CN" altLang="en-US" sz="3000" b="1" kern="0">
                <a:solidFill>
                  <a:srgbClr val="CC0000"/>
                </a:solidFill>
                <a:latin typeface="楷体_GB2312" pitchFamily="49" charset="-122"/>
              </a:rPr>
              <a:t>方便</a:t>
            </a:r>
            <a:r>
              <a:rPr lang="zh-CN" altLang="en-US" sz="3000" b="1" kern="0">
                <a:latin typeface="楷体_GB2312" pitchFamily="49" charset="-122"/>
              </a:rPr>
              <a:t>，无须移动大量结点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日期占位符 4"/>
          <p:cNvSpPr>
            <a:spLocks noGrp="1"/>
          </p:cNvSpPr>
          <p:nvPr>
            <p:ph type="dt" sz="quarter" idx="11"/>
          </p:nvPr>
        </p:nvSpPr>
        <p:spPr/>
        <p:txBody>
          <a:bodyPr/>
          <a:lstStyle/>
          <a:p>
            <a:pPr>
              <a:defRPr/>
            </a:pPr>
            <a:fld id="{B65D44A9-AC2A-486C-848B-6C856A9908C6}" type="datetime1">
              <a:rPr lang="zh-CN" altLang="en-US"/>
              <a:pPr>
                <a:defRPr/>
              </a:pPr>
              <a:t>2022/10/12</a:t>
            </a:fld>
            <a:r>
              <a:rPr lang="en-US" altLang="zh-CN"/>
              <a:t>http://cstcsjjg.hrbeu.edu.cn/</a:t>
            </a:r>
          </a:p>
        </p:txBody>
      </p:sp>
      <p:sp>
        <p:nvSpPr>
          <p:cNvPr id="21507" name="Rectangle 3"/>
          <p:cNvSpPr>
            <a:spLocks noGrp="1" noChangeArrowheads="1"/>
          </p:cNvSpPr>
          <p:nvPr>
            <p:ph type="title"/>
          </p:nvPr>
        </p:nvSpPr>
        <p:spPr/>
        <p:txBody>
          <a:bodyPr/>
          <a:lstStyle/>
          <a:p>
            <a:pPr eaLnBrk="1" hangingPunct="1"/>
            <a:r>
              <a:rPr lang="zh-CN" altLang="en-US"/>
              <a:t>第</a:t>
            </a:r>
            <a:r>
              <a:rPr lang="en-US" altLang="zh-CN"/>
              <a:t>9</a:t>
            </a:r>
            <a:r>
              <a:rPr lang="zh-CN" altLang="en-US"/>
              <a:t>章  查找                                                      本章说明</a:t>
            </a:r>
          </a:p>
        </p:txBody>
      </p:sp>
      <p:pic>
        <p:nvPicPr>
          <p:cNvPr id="21508" name="Picture 252"/>
          <p:cNvPicPr>
            <a:picLocks noChangeAspect="1" noChangeArrowheads="1"/>
          </p:cNvPicPr>
          <p:nvPr/>
        </p:nvPicPr>
        <p:blipFill>
          <a:blip r:embed="rId3" cstate="print"/>
          <a:srcRect/>
          <a:stretch>
            <a:fillRect/>
          </a:stretch>
        </p:blipFill>
        <p:spPr bwMode="auto">
          <a:xfrm>
            <a:off x="7123113" y="1966913"/>
            <a:ext cx="2020887" cy="1819275"/>
          </a:xfrm>
          <a:prstGeom prst="rect">
            <a:avLst/>
          </a:prstGeom>
          <a:noFill/>
          <a:ln w="9525">
            <a:noFill/>
            <a:miter lim="800000"/>
            <a:headEnd/>
            <a:tailEnd/>
          </a:ln>
        </p:spPr>
      </p:pic>
      <p:sp>
        <p:nvSpPr>
          <p:cNvPr id="432381" name="Text Box 253"/>
          <p:cNvSpPr txBox="1">
            <a:spLocks noChangeArrowheads="1"/>
          </p:cNvSpPr>
          <p:nvPr/>
        </p:nvSpPr>
        <p:spPr bwMode="auto">
          <a:xfrm>
            <a:off x="7204075" y="4046538"/>
            <a:ext cx="1831975" cy="641350"/>
          </a:xfrm>
          <a:prstGeom prst="rect">
            <a:avLst/>
          </a:prstGeom>
          <a:noFill/>
          <a:ln w="9525" algn="ctr">
            <a:noFill/>
            <a:miter lim="800000"/>
            <a:headEnd/>
            <a:tailEnd/>
          </a:ln>
          <a:effectLst/>
        </p:spPr>
        <p:txBody>
          <a:bodyPr/>
          <a:lstStyle/>
          <a:p>
            <a:pPr>
              <a:lnSpc>
                <a:spcPct val="100000"/>
              </a:lnSpc>
              <a:spcBef>
                <a:spcPct val="0"/>
              </a:spcBef>
              <a:buClrTx/>
              <a:buSzTx/>
              <a:buFontTx/>
              <a:buNone/>
              <a:defRPr/>
            </a:pPr>
            <a:r>
              <a:rPr lang="zh-CN" altLang="en-US" b="1" dirty="0">
                <a:solidFill>
                  <a:srgbClr val="FF0000"/>
                </a:solidFill>
                <a:effectLst>
                  <a:outerShdw blurRad="38100" dist="38100" dir="2700000" algn="tl">
                    <a:srgbClr val="C0C0C0"/>
                  </a:outerShdw>
                </a:effectLst>
                <a:latin typeface="Arial" pitchFamily="34" charset="0"/>
                <a:ea typeface="楷体" pitchFamily="49" charset="-122"/>
              </a:rPr>
              <a:t>学习目标</a:t>
            </a:r>
            <a:endParaRPr lang="zh-CN" altLang="en-US" b="1" dirty="0">
              <a:solidFill>
                <a:srgbClr val="FF0000"/>
              </a:solidFill>
              <a:latin typeface="Arial" pitchFamily="34" charset="0"/>
              <a:ea typeface="楷体" pitchFamily="49" charset="-122"/>
            </a:endParaRPr>
          </a:p>
        </p:txBody>
      </p:sp>
      <p:sp>
        <p:nvSpPr>
          <p:cNvPr id="21510" name="TextBox 51"/>
          <p:cNvSpPr txBox="1">
            <a:spLocks noChangeArrowheads="1"/>
          </p:cNvSpPr>
          <p:nvPr/>
        </p:nvSpPr>
        <p:spPr bwMode="auto">
          <a:xfrm>
            <a:off x="228600" y="1009650"/>
            <a:ext cx="6877050" cy="5497513"/>
          </a:xfrm>
          <a:prstGeom prst="rect">
            <a:avLst/>
          </a:prstGeom>
          <a:noFill/>
          <a:ln w="9525">
            <a:noFill/>
            <a:miter lim="800000"/>
            <a:headEnd/>
            <a:tailEnd/>
          </a:ln>
        </p:spPr>
        <p:txBody>
          <a:bodyPr>
            <a:spAutoFit/>
          </a:bodyPr>
          <a:lstStyle/>
          <a:p>
            <a:pPr lvl="1" indent="-276225">
              <a:lnSpc>
                <a:spcPct val="120000"/>
              </a:lnSpc>
            </a:pPr>
            <a:r>
              <a:rPr lang="zh-CN" altLang="en-US" sz="2700" b="1" dirty="0">
                <a:solidFill>
                  <a:srgbClr val="FF0000"/>
                </a:solidFill>
              </a:rPr>
              <a:t>理解</a:t>
            </a:r>
            <a:r>
              <a:rPr lang="zh-CN" altLang="en-US" sz="2700" b="1" dirty="0"/>
              <a:t>“查找表”的结构特点以及各种表示方法的适用性；</a:t>
            </a:r>
          </a:p>
          <a:p>
            <a:pPr lvl="1" indent="-276225">
              <a:lnSpc>
                <a:spcPct val="120000"/>
              </a:lnSpc>
            </a:pPr>
            <a:r>
              <a:rPr lang="zh-CN" altLang="en-US" sz="2700" b="1" dirty="0">
                <a:solidFill>
                  <a:srgbClr val="FF0000"/>
                </a:solidFill>
              </a:rPr>
              <a:t>熟练掌握</a:t>
            </a:r>
            <a:r>
              <a:rPr lang="zh-CN" altLang="en-US" sz="2700" b="1" dirty="0"/>
              <a:t>以顺序表或有序表表示静态查找表时的查找方法；</a:t>
            </a:r>
          </a:p>
          <a:p>
            <a:pPr lvl="1" indent="-276225">
              <a:lnSpc>
                <a:spcPct val="120000"/>
              </a:lnSpc>
            </a:pPr>
            <a:r>
              <a:rPr lang="zh-CN" altLang="en-US" sz="2700" b="1" dirty="0">
                <a:solidFill>
                  <a:srgbClr val="FF0000"/>
                </a:solidFill>
              </a:rPr>
              <a:t>熟练掌握</a:t>
            </a:r>
            <a:r>
              <a:rPr lang="zh-CN" altLang="en-US" sz="2700" b="1" dirty="0"/>
              <a:t>二叉排序树的构造和查找方法；</a:t>
            </a:r>
          </a:p>
          <a:p>
            <a:pPr lvl="1" indent="-276225"/>
            <a:r>
              <a:rPr lang="zh-CN" altLang="en-US" sz="2700" b="1" dirty="0">
                <a:solidFill>
                  <a:srgbClr val="FF0000"/>
                </a:solidFill>
              </a:rPr>
              <a:t>理解掌握</a:t>
            </a:r>
            <a:r>
              <a:rPr lang="zh-CN" altLang="en-US" sz="2700" b="1" dirty="0"/>
              <a:t>二叉平衡树的构造过程；</a:t>
            </a:r>
          </a:p>
          <a:p>
            <a:pPr lvl="1" indent="-276225"/>
            <a:r>
              <a:rPr lang="zh-CN" altLang="en-US" sz="2700" b="1" dirty="0">
                <a:solidFill>
                  <a:srgbClr val="FF0000"/>
                </a:solidFill>
              </a:rPr>
              <a:t>熟练掌握</a:t>
            </a:r>
            <a:r>
              <a:rPr lang="zh-CN" altLang="en-US" sz="2700" b="1" dirty="0"/>
              <a:t>哈希表的构造方法，深刻理解哈希表与其它结构的表的实质性的差别；</a:t>
            </a:r>
            <a:endParaRPr lang="en-US" altLang="zh-CN" sz="2700" b="1" dirty="0"/>
          </a:p>
          <a:p>
            <a:pPr lvl="1" indent="-276225"/>
            <a:r>
              <a:rPr lang="zh-CN" altLang="en-US" sz="2700" b="1" dirty="0">
                <a:solidFill>
                  <a:srgbClr val="FF0000"/>
                </a:solidFill>
              </a:rPr>
              <a:t>掌握</a:t>
            </a:r>
            <a:r>
              <a:rPr lang="zh-CN" altLang="en-US" sz="2700" b="1" dirty="0"/>
              <a:t>描述查找过程的判定树的构造方法，以及按定义计算各种查找方法在等概率情况下查找成功时的平均查找长度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2381"/>
                                        </p:tgtEl>
                                        <p:attrNameLst>
                                          <p:attrName>style.visibility</p:attrName>
                                        </p:attrNameLst>
                                      </p:cBhvr>
                                      <p:to>
                                        <p:strVal val="visible"/>
                                      </p:to>
                                    </p:set>
                                    <p:animEffect transition="in" filter="wipe(left)">
                                      <p:cBhvr>
                                        <p:cTn id="7" dur="500"/>
                                        <p:tgtEl>
                                          <p:spTgt spid="432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38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动态查找表                                                 二叉排序树</a:t>
            </a:r>
          </a:p>
        </p:txBody>
      </p:sp>
      <p:sp>
        <p:nvSpPr>
          <p:cNvPr id="3" name="Text Box 3"/>
          <p:cNvSpPr txBox="1">
            <a:spLocks noChangeArrowheads="1"/>
          </p:cNvSpPr>
          <p:nvPr/>
        </p:nvSpPr>
        <p:spPr bwMode="auto">
          <a:xfrm>
            <a:off x="457200" y="985838"/>
            <a:ext cx="8362950" cy="1348061"/>
          </a:xfrm>
          <a:prstGeom prst="rect">
            <a:avLst/>
          </a:prstGeom>
          <a:solidFill>
            <a:srgbClr val="FFFFE9"/>
          </a:solidFill>
          <a:ln w="9525">
            <a:solidFill>
              <a:schemeClr val="tx1"/>
            </a:solidFill>
            <a:miter lim="800000"/>
            <a:headEnd/>
            <a:tailEnd/>
          </a:ln>
        </p:spPr>
        <p:txBody>
          <a:bodyPr>
            <a:spAutoFit/>
          </a:bodyPr>
          <a:lstStyle/>
          <a:p>
            <a:pPr>
              <a:spcBef>
                <a:spcPct val="5000"/>
              </a:spcBef>
              <a:buFont typeface="楷体_GB2312" pitchFamily="49" charset="-122"/>
              <a:buChar char="※"/>
            </a:pPr>
            <a:r>
              <a:rPr lang="zh-CN" altLang="en-US" sz="2400" b="1" dirty="0">
                <a:solidFill>
                  <a:srgbClr val="CC0000"/>
                </a:solidFill>
                <a:latin typeface="楷体_GB2312" pitchFamily="49" charset="-122"/>
              </a:rPr>
              <a:t>结论</a:t>
            </a:r>
            <a:r>
              <a:rPr lang="zh-CN" altLang="en-US" sz="2400" b="1" dirty="0">
                <a:latin typeface="楷体_GB2312" pitchFamily="49" charset="-122"/>
              </a:rPr>
              <a:t>：需要</a:t>
            </a:r>
            <a:r>
              <a:rPr lang="zh-CN" altLang="en-US" sz="2400" b="1" dirty="0">
                <a:solidFill>
                  <a:srgbClr val="CC0000"/>
                </a:solidFill>
                <a:latin typeface="楷体_GB2312" pitchFamily="49" charset="-122"/>
              </a:rPr>
              <a:t>经常做插入、删除和查找</a:t>
            </a:r>
            <a:r>
              <a:rPr lang="zh-CN" altLang="en-US" sz="2400" b="1" dirty="0">
                <a:latin typeface="楷体_GB2312" pitchFamily="49" charset="-122"/>
              </a:rPr>
              <a:t>运算的表，选择二叉排</a:t>
            </a:r>
            <a:endParaRPr lang="en-US" altLang="zh-CN" sz="2400" b="1" dirty="0">
              <a:latin typeface="楷体_GB2312" pitchFamily="49" charset="-122"/>
            </a:endParaRPr>
          </a:p>
          <a:p>
            <a:pPr>
              <a:spcBef>
                <a:spcPct val="5000"/>
              </a:spcBef>
              <a:buNone/>
            </a:pPr>
            <a:r>
              <a:rPr lang="en-US" altLang="zh-CN" sz="2400" b="1" dirty="0">
                <a:latin typeface="楷体_GB2312" pitchFamily="49" charset="-122"/>
              </a:rPr>
              <a:t>       </a:t>
            </a:r>
            <a:r>
              <a:rPr lang="zh-CN" altLang="en-US" sz="2400" b="1" dirty="0">
                <a:latin typeface="楷体_GB2312" pitchFamily="49" charset="-122"/>
              </a:rPr>
              <a:t>序树结构较好</a:t>
            </a:r>
          </a:p>
          <a:p>
            <a:pPr>
              <a:spcBef>
                <a:spcPct val="5000"/>
              </a:spcBef>
            </a:pPr>
            <a:r>
              <a:rPr lang="zh-CN" altLang="en-US" sz="2400" b="1" dirty="0">
                <a:latin typeface="楷体_GB2312" pitchFamily="49" charset="-122"/>
              </a:rPr>
              <a:t>由此，二叉排序树也称为</a:t>
            </a:r>
            <a:r>
              <a:rPr lang="zh-CN" altLang="en-US" sz="2400" b="1" dirty="0">
                <a:solidFill>
                  <a:srgbClr val="CC0000"/>
                </a:solidFill>
                <a:latin typeface="楷体_GB2312" pitchFamily="49" charset="-122"/>
              </a:rPr>
              <a:t>二叉查找树</a:t>
            </a:r>
            <a:r>
              <a:rPr lang="zh-CN" altLang="en-US" sz="2400" b="1" dirty="0">
                <a:latin typeface="楷体_GB2312" pitchFamily="49" charset="-122"/>
              </a:rPr>
              <a:t> </a:t>
            </a:r>
          </a:p>
        </p:txBody>
      </p:sp>
      <p:sp>
        <p:nvSpPr>
          <p:cNvPr id="4" name="Text Box 7"/>
          <p:cNvSpPr txBox="1">
            <a:spLocks noChangeArrowheads="1"/>
          </p:cNvSpPr>
          <p:nvPr/>
        </p:nvSpPr>
        <p:spPr bwMode="auto">
          <a:xfrm>
            <a:off x="503238" y="2355850"/>
            <a:ext cx="8382000" cy="2197100"/>
          </a:xfrm>
          <a:prstGeom prst="rect">
            <a:avLst/>
          </a:prstGeom>
          <a:noFill/>
          <a:ln w="9525">
            <a:noFill/>
            <a:miter lim="800000"/>
            <a:headEnd/>
            <a:tailEnd/>
          </a:ln>
        </p:spPr>
        <p:txBody>
          <a:bodyPr>
            <a:spAutoFit/>
          </a:bodyPr>
          <a:lstStyle/>
          <a:p>
            <a:pPr>
              <a:buClr>
                <a:srgbClr val="990000"/>
              </a:buClr>
              <a:buFont typeface="Wingdings" pitchFamily="2" charset="2"/>
              <a:buChar char="v"/>
            </a:pPr>
            <a:r>
              <a:rPr lang="en-US" altLang="zh-CN" sz="2400" b="1">
                <a:latin typeface="楷体_GB2312" pitchFamily="49" charset="-122"/>
              </a:rPr>
              <a:t> </a:t>
            </a:r>
            <a:r>
              <a:rPr lang="zh-CN" altLang="en-US" sz="2400" b="1">
                <a:latin typeface="楷体_GB2312" pitchFamily="49" charset="-122"/>
              </a:rPr>
              <a:t>能否用一个更简单的方法来</a:t>
            </a:r>
            <a:r>
              <a:rPr lang="zh-CN" altLang="en-US" sz="2400" b="1">
                <a:solidFill>
                  <a:srgbClr val="CC0000"/>
                </a:solidFill>
                <a:latin typeface="楷体_GB2312" pitchFamily="49" charset="-122"/>
              </a:rPr>
              <a:t>判别</a:t>
            </a:r>
            <a:r>
              <a:rPr lang="zh-CN" altLang="en-US" sz="2400" b="1">
                <a:latin typeface="楷体_GB2312" pitchFamily="49" charset="-122"/>
              </a:rPr>
              <a:t>给定的二叉树</a:t>
            </a:r>
            <a:r>
              <a:rPr lang="zh-CN" altLang="en-US" sz="2400" b="1">
                <a:solidFill>
                  <a:srgbClr val="CC0000"/>
                </a:solidFill>
                <a:latin typeface="楷体_GB2312" pitchFamily="49" charset="-122"/>
              </a:rPr>
              <a:t>是否是二叉排序（查找）树</a:t>
            </a:r>
            <a:r>
              <a:rPr lang="zh-CN" altLang="en-US" sz="2400" b="1">
                <a:latin typeface="楷体_GB2312" pitchFamily="49" charset="-122"/>
              </a:rPr>
              <a:t>呢？</a:t>
            </a:r>
          </a:p>
          <a:p>
            <a:pPr>
              <a:buClr>
                <a:srgbClr val="990000"/>
              </a:buClr>
              <a:buFont typeface="Wingdings" pitchFamily="2" charset="2"/>
              <a:buNone/>
            </a:pPr>
            <a:r>
              <a:rPr lang="zh-CN" altLang="en-US" sz="2400" b="1">
                <a:latin typeface="楷体_GB2312" pitchFamily="49" charset="-122"/>
              </a:rPr>
              <a:t>   若对二叉树进行</a:t>
            </a:r>
            <a:r>
              <a:rPr lang="zh-CN" altLang="en-US" sz="2400" b="1"/>
              <a:t>“</a:t>
            </a:r>
            <a:r>
              <a:rPr lang="zh-CN" altLang="en-US" sz="2400" b="1">
                <a:latin typeface="楷体_GB2312" pitchFamily="49" charset="-122"/>
              </a:rPr>
              <a:t>中序遍历</a:t>
            </a:r>
            <a:r>
              <a:rPr lang="zh-CN" altLang="en-US" sz="2400" b="1"/>
              <a:t>”</a:t>
            </a:r>
            <a:r>
              <a:rPr lang="zh-CN" altLang="en-US" sz="2400" b="1">
                <a:latin typeface="楷体_GB2312" pitchFamily="49" charset="-122"/>
              </a:rPr>
              <a:t>，得到的是一个有序序列，则为二叉查找树；否则，不是</a:t>
            </a:r>
          </a:p>
          <a:p>
            <a:pPr>
              <a:buClr>
                <a:srgbClr val="990000"/>
              </a:buClr>
              <a:buFont typeface="Wingdings" pitchFamily="2" charset="2"/>
              <a:buChar char="v"/>
            </a:pPr>
            <a:r>
              <a:rPr lang="zh-CN" altLang="en-US" sz="2400" b="1">
                <a:latin typeface="楷体_GB2312" pitchFamily="49" charset="-122"/>
              </a:rPr>
              <a:t>二叉查找树实质上是一个</a:t>
            </a:r>
            <a:r>
              <a:rPr lang="zh-CN" altLang="en-US" sz="2400" b="1"/>
              <a:t>“</a:t>
            </a:r>
            <a:r>
              <a:rPr lang="zh-CN" altLang="en-US" sz="2400" b="1">
                <a:latin typeface="楷体_GB2312" pitchFamily="49" charset="-122"/>
              </a:rPr>
              <a:t>有序表</a:t>
            </a:r>
            <a:r>
              <a:rPr lang="zh-CN" altLang="en-US" sz="2400" b="1"/>
              <a:t>”</a:t>
            </a:r>
            <a:endParaRPr lang="zh-CN" altLang="en-US" sz="2400" b="1">
              <a:latin typeface="楷体_GB2312" pitchFamily="49" charset="-122"/>
            </a:endParaRPr>
          </a:p>
        </p:txBody>
      </p:sp>
      <p:sp>
        <p:nvSpPr>
          <p:cNvPr id="5" name="Rectangle 9"/>
          <p:cNvSpPr>
            <a:spLocks noChangeArrowheads="1"/>
          </p:cNvSpPr>
          <p:nvPr/>
        </p:nvSpPr>
        <p:spPr bwMode="auto">
          <a:xfrm>
            <a:off x="493713" y="4565650"/>
            <a:ext cx="8245475" cy="2057400"/>
          </a:xfrm>
          <a:prstGeom prst="rect">
            <a:avLst/>
          </a:prstGeom>
          <a:solidFill>
            <a:srgbClr val="FFFFE9"/>
          </a:solidFill>
          <a:ln w="9525">
            <a:solidFill>
              <a:schemeClr val="tx1"/>
            </a:solidFill>
            <a:miter lim="800000"/>
            <a:headEnd/>
            <a:tailEnd/>
          </a:ln>
          <a:effectLst>
            <a:outerShdw dist="107763" dir="2700000" algn="ctr" rotWithShape="0">
              <a:schemeClr val="bg2"/>
            </a:outerShdw>
          </a:effectLst>
        </p:spPr>
        <p:txBody>
          <a:bodyPr/>
          <a:lstStyle/>
          <a:p>
            <a:pPr>
              <a:defRPr/>
            </a:pPr>
            <a:r>
              <a:rPr lang="zh-CN" altLang="en-US" sz="2400" b="1" dirty="0">
                <a:solidFill>
                  <a:srgbClr val="CC0000"/>
                </a:solidFill>
              </a:rPr>
              <a:t>问题</a:t>
            </a:r>
            <a:r>
              <a:rPr lang="zh-CN" altLang="en-US" sz="2400" b="1" dirty="0"/>
              <a:t>：单支树查找效率低，怎么办？</a:t>
            </a:r>
          </a:p>
          <a:p>
            <a:pPr>
              <a:lnSpc>
                <a:spcPct val="95000"/>
              </a:lnSpc>
              <a:spcBef>
                <a:spcPct val="20000"/>
              </a:spcBef>
              <a:buClr>
                <a:srgbClr val="990000"/>
              </a:buClr>
              <a:buNone/>
              <a:defRPr/>
            </a:pPr>
            <a:r>
              <a:rPr lang="zh-CN" altLang="en-US" sz="2400" b="1" dirty="0">
                <a:solidFill>
                  <a:srgbClr val="CC0000"/>
                </a:solidFill>
                <a:latin typeface="楷体_GB2312" pitchFamily="49" charset="-122"/>
              </a:rPr>
              <a:t> 思路</a:t>
            </a:r>
            <a:r>
              <a:rPr lang="zh-CN" altLang="en-US" sz="2400" b="1" dirty="0">
                <a:latin typeface="楷体_GB2312" pitchFamily="49" charset="-122"/>
              </a:rPr>
              <a:t>：在动态生成二叉排序树的过程中，进行</a:t>
            </a:r>
            <a:r>
              <a:rPr lang="zh-CN" altLang="en-US" sz="2400" b="1" dirty="0">
                <a:solidFill>
                  <a:srgbClr val="CC0000"/>
                </a:solidFill>
                <a:latin typeface="楷体_GB2312" pitchFamily="49" charset="-122"/>
              </a:rPr>
              <a:t>平衡化处理</a:t>
            </a:r>
            <a:r>
              <a:rPr lang="zh-CN" altLang="en-US" sz="2400" b="1" dirty="0">
                <a:latin typeface="楷体_GB2312" pitchFamily="49" charset="-122"/>
              </a:rPr>
              <a:t>，</a:t>
            </a:r>
            <a:endParaRPr lang="en-US" altLang="zh-CN" sz="2400" b="1" dirty="0">
              <a:latin typeface="楷体_GB2312" pitchFamily="49" charset="-122"/>
            </a:endParaRPr>
          </a:p>
          <a:p>
            <a:pPr>
              <a:lnSpc>
                <a:spcPct val="95000"/>
              </a:lnSpc>
              <a:spcBef>
                <a:spcPct val="20000"/>
              </a:spcBef>
              <a:buClr>
                <a:srgbClr val="990000"/>
              </a:buClr>
              <a:buFont typeface="Wingdings" pitchFamily="2" charset="2"/>
              <a:buNone/>
              <a:defRPr/>
            </a:pPr>
            <a:r>
              <a:rPr lang="zh-CN" altLang="en-US" sz="2400" b="1" dirty="0">
                <a:latin typeface="楷体_GB2312" pitchFamily="49" charset="-122"/>
              </a:rPr>
              <a:t>      使之成为</a:t>
            </a:r>
            <a:r>
              <a:rPr lang="zh-CN" altLang="en-US" sz="2400" b="1" dirty="0">
                <a:solidFill>
                  <a:srgbClr val="CC0000"/>
                </a:solidFill>
                <a:latin typeface="楷体_GB2312" pitchFamily="49" charset="-122"/>
              </a:rPr>
              <a:t>平衡二叉树</a:t>
            </a:r>
          </a:p>
          <a:p>
            <a:pPr>
              <a:lnSpc>
                <a:spcPct val="95000"/>
              </a:lnSpc>
              <a:spcBef>
                <a:spcPct val="20000"/>
              </a:spcBef>
              <a:buClr>
                <a:srgbClr val="800000"/>
              </a:buClr>
              <a:buSzPct val="80000"/>
              <a:buFont typeface="Wingdings" pitchFamily="2" charset="2"/>
              <a:buNone/>
              <a:defRPr/>
            </a:pPr>
            <a:r>
              <a:rPr lang="zh-CN" altLang="en-US" sz="2400" b="1" dirty="0">
                <a:solidFill>
                  <a:srgbClr val="CC0000"/>
                </a:solidFill>
                <a:latin typeface="楷体_GB2312" pitchFamily="49" charset="-122"/>
              </a:rPr>
              <a:t> 注意</a:t>
            </a:r>
            <a:r>
              <a:rPr lang="zh-CN" altLang="en-US" sz="2400" b="1" dirty="0">
                <a:latin typeface="楷体_GB2312" pitchFamily="49" charset="-122"/>
              </a:rPr>
              <a:t>：平衡二叉树与关键字序列无关</a:t>
            </a:r>
          </a:p>
        </p:txBody>
      </p:sp>
      <p:pic>
        <p:nvPicPr>
          <p:cNvPr id="7" name="Picture 51" descr="navigate-up256">
            <a:hlinkClick r:id="rId3" action="ppaction://hlinksldjump"/>
          </p:cNvPr>
          <p:cNvPicPr>
            <a:picLocks noChangeAspect="1" noChangeArrowheads="1"/>
          </p:cNvPicPr>
          <p:nvPr/>
        </p:nvPicPr>
        <p:blipFill>
          <a:blip r:embed="rId4"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up)">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up)">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Effect transition="in" filter="wipe(up)">
                                      <p:cBhvr>
                                        <p:cTn id="37" dur="500"/>
                                        <p:tgtEl>
                                          <p:spTgt spid="5">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up)">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wipe(up)">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wipe(up)">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wipe(up)">
                                      <p:cBhvr>
                                        <p:cTn id="57" dur="500"/>
                                        <p:tgtEl>
                                          <p:spTgt spid="5">
                                            <p:txEl>
                                              <p:pRg st="3" end="3"/>
                                            </p:txEl>
                                          </p:spTgt>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动态查找表                                                 平衡二叉树</a:t>
            </a:r>
          </a:p>
        </p:txBody>
      </p:sp>
      <p:sp>
        <p:nvSpPr>
          <p:cNvPr id="3" name="Rectangle 8"/>
          <p:cNvSpPr>
            <a:spLocks noChangeArrowheads="1"/>
          </p:cNvSpPr>
          <p:nvPr/>
        </p:nvSpPr>
        <p:spPr bwMode="auto">
          <a:xfrm>
            <a:off x="354013" y="882650"/>
            <a:ext cx="8501062" cy="611188"/>
          </a:xfrm>
          <a:prstGeom prst="rect">
            <a:avLst/>
          </a:prstGeom>
          <a:noFill/>
          <a:ln w="9525">
            <a:noFill/>
            <a:miter lim="800000"/>
            <a:headEnd/>
            <a:tailEnd/>
          </a:ln>
        </p:spPr>
        <p:txBody>
          <a:bodyPr/>
          <a:lstStyle/>
          <a:p>
            <a:pPr marL="342900" indent="-342900">
              <a:spcBef>
                <a:spcPct val="20000"/>
              </a:spcBef>
              <a:buClr>
                <a:schemeClr val="tx1"/>
              </a:buClr>
            </a:pPr>
            <a:r>
              <a:rPr lang="zh-CN" altLang="en-US" b="1"/>
              <a:t>平衡二叉排序树（</a:t>
            </a:r>
            <a:r>
              <a:rPr lang="en-US" altLang="zh-CN" b="1"/>
              <a:t>AVL</a:t>
            </a:r>
            <a:r>
              <a:rPr lang="zh-CN" altLang="en-US" b="1"/>
              <a:t>树）</a:t>
            </a:r>
          </a:p>
        </p:txBody>
      </p:sp>
      <p:sp>
        <p:nvSpPr>
          <p:cNvPr id="4" name="Text Box 9"/>
          <p:cNvSpPr txBox="1">
            <a:spLocks noChangeArrowheads="1"/>
          </p:cNvSpPr>
          <p:nvPr/>
        </p:nvSpPr>
        <p:spPr bwMode="auto">
          <a:xfrm>
            <a:off x="311150" y="1398588"/>
            <a:ext cx="8458200" cy="3724275"/>
          </a:xfrm>
          <a:prstGeom prst="rect">
            <a:avLst/>
          </a:prstGeom>
          <a:noFill/>
          <a:ln w="9525">
            <a:noFill/>
            <a:miter lim="800000"/>
            <a:headEnd/>
            <a:tailEnd/>
          </a:ln>
        </p:spPr>
        <p:txBody>
          <a:bodyPr>
            <a:spAutoFit/>
          </a:bodyPr>
          <a:lstStyle/>
          <a:p>
            <a:pPr lvl="1">
              <a:lnSpc>
                <a:spcPct val="95000"/>
              </a:lnSpc>
              <a:spcBef>
                <a:spcPct val="15000"/>
              </a:spcBef>
              <a:buClr>
                <a:srgbClr val="DB4325"/>
              </a:buClr>
              <a:buSzPct val="80000"/>
              <a:buFont typeface="Wingdings" pitchFamily="2" charset="2"/>
              <a:buChar char="v"/>
            </a:pPr>
            <a:r>
              <a:rPr lang="zh-CN" altLang="en-US" sz="2800" b="1" dirty="0">
                <a:solidFill>
                  <a:srgbClr val="002060"/>
                </a:solidFill>
                <a:latin typeface="楷体_GB2312" pitchFamily="49" charset="-122"/>
              </a:rPr>
              <a:t>结点的</a:t>
            </a:r>
            <a:r>
              <a:rPr lang="zh-CN" altLang="en-US" sz="2800" b="1" dirty="0">
                <a:solidFill>
                  <a:srgbClr val="990000"/>
                </a:solidFill>
                <a:latin typeface="楷体_GB2312" pitchFamily="49" charset="-122"/>
              </a:rPr>
              <a:t>平衡因子</a:t>
            </a:r>
          </a:p>
          <a:p>
            <a:pPr lvl="2">
              <a:lnSpc>
                <a:spcPct val="95000"/>
              </a:lnSpc>
              <a:spcBef>
                <a:spcPct val="15000"/>
              </a:spcBef>
              <a:buClr>
                <a:schemeClr val="tx1"/>
              </a:buClr>
              <a:buSzPct val="50000"/>
              <a:buFont typeface="Wingdings" pitchFamily="2" charset="2"/>
              <a:buChar char="Ø"/>
            </a:pPr>
            <a:r>
              <a:rPr lang="zh-CN" altLang="en-US" sz="2800" b="1" dirty="0">
                <a:latin typeface="楷体_GB2312" pitchFamily="49" charset="-122"/>
              </a:rPr>
              <a:t>结点的左子树的深度减去它的右子树的深度。</a:t>
            </a:r>
          </a:p>
          <a:p>
            <a:pPr lvl="1">
              <a:lnSpc>
                <a:spcPct val="95000"/>
              </a:lnSpc>
              <a:spcBef>
                <a:spcPct val="15000"/>
              </a:spcBef>
              <a:buClr>
                <a:srgbClr val="DB4325"/>
              </a:buClr>
              <a:buSzPct val="80000"/>
              <a:buFont typeface="Wingdings" pitchFamily="2" charset="2"/>
              <a:buChar char="v"/>
            </a:pPr>
            <a:r>
              <a:rPr lang="zh-CN" altLang="en-US" sz="2800" b="1" dirty="0">
                <a:solidFill>
                  <a:srgbClr val="990000"/>
                </a:solidFill>
                <a:latin typeface="楷体_GB2312" pitchFamily="49" charset="-122"/>
              </a:rPr>
              <a:t>定义</a:t>
            </a:r>
          </a:p>
          <a:p>
            <a:pPr lvl="2">
              <a:lnSpc>
                <a:spcPct val="95000"/>
              </a:lnSpc>
              <a:spcBef>
                <a:spcPct val="15000"/>
              </a:spcBef>
              <a:buClr>
                <a:schemeClr val="tx1"/>
              </a:buClr>
              <a:buSzPct val="50000"/>
              <a:buFont typeface="Wingdings" pitchFamily="2" charset="2"/>
              <a:buChar char="Ø"/>
            </a:pPr>
            <a:r>
              <a:rPr lang="zh-CN" altLang="en-US" sz="2800" b="1" dirty="0">
                <a:solidFill>
                  <a:srgbClr val="000000"/>
                </a:solidFill>
                <a:latin typeface="楷体_GB2312" pitchFamily="49" charset="-122"/>
              </a:rPr>
              <a:t>它或是空树，或具有下列特性：</a:t>
            </a:r>
          </a:p>
          <a:p>
            <a:pPr lvl="3">
              <a:lnSpc>
                <a:spcPct val="95000"/>
              </a:lnSpc>
              <a:spcBef>
                <a:spcPct val="15000"/>
              </a:spcBef>
              <a:buClr>
                <a:schemeClr val="tx1"/>
              </a:buClr>
              <a:buSzPct val="50000"/>
              <a:buFont typeface="Wingdings" pitchFamily="2" charset="2"/>
              <a:buChar char="ü"/>
            </a:pPr>
            <a:r>
              <a:rPr lang="zh-CN" altLang="en-US" sz="2800" b="1" dirty="0">
                <a:solidFill>
                  <a:srgbClr val="000000"/>
                </a:solidFill>
                <a:latin typeface="楷体_GB2312" pitchFamily="49" charset="-122"/>
              </a:rPr>
              <a:t>左子树和右子树都是平衡二叉树</a:t>
            </a:r>
          </a:p>
          <a:p>
            <a:pPr lvl="3">
              <a:lnSpc>
                <a:spcPct val="95000"/>
              </a:lnSpc>
              <a:spcBef>
                <a:spcPct val="15000"/>
              </a:spcBef>
              <a:buClr>
                <a:schemeClr val="tx1"/>
              </a:buClr>
              <a:buSzPct val="50000"/>
              <a:buFont typeface="Wingdings" pitchFamily="2" charset="2"/>
              <a:buChar char="ü"/>
            </a:pPr>
            <a:r>
              <a:rPr lang="zh-CN" altLang="en-US" sz="2800" b="1" dirty="0">
                <a:solidFill>
                  <a:srgbClr val="000000"/>
                </a:solidFill>
                <a:latin typeface="楷体_GB2312" pitchFamily="49" charset="-122"/>
              </a:rPr>
              <a:t>左右子树</a:t>
            </a:r>
            <a:r>
              <a:rPr lang="zh-CN" altLang="en-US" sz="2800" b="1" dirty="0">
                <a:solidFill>
                  <a:srgbClr val="FF0000"/>
                </a:solidFill>
                <a:latin typeface="楷体_GB2312" pitchFamily="49" charset="-122"/>
              </a:rPr>
              <a:t>深度之差</a:t>
            </a:r>
            <a:r>
              <a:rPr lang="zh-CN" altLang="en-US" sz="2800" b="1" dirty="0">
                <a:solidFill>
                  <a:srgbClr val="000000"/>
                </a:solidFill>
                <a:latin typeface="楷体_GB2312" pitchFamily="49" charset="-122"/>
              </a:rPr>
              <a:t>的绝对值</a:t>
            </a:r>
            <a:r>
              <a:rPr lang="zh-CN" altLang="en-US" sz="2800" b="1" dirty="0">
                <a:solidFill>
                  <a:srgbClr val="FF0000"/>
                </a:solidFill>
                <a:latin typeface="楷体_GB2312" pitchFamily="49" charset="-122"/>
              </a:rPr>
              <a:t>不大于</a:t>
            </a:r>
            <a:r>
              <a:rPr lang="en-US" altLang="zh-CN" sz="2800" b="1" dirty="0">
                <a:solidFill>
                  <a:srgbClr val="FF0000"/>
                </a:solidFill>
                <a:latin typeface="楷体_GB2312" pitchFamily="49" charset="-122"/>
              </a:rPr>
              <a:t>1</a:t>
            </a:r>
            <a:r>
              <a:rPr lang="zh-CN" altLang="en-US" sz="2800" b="1" dirty="0">
                <a:solidFill>
                  <a:schemeClr val="bg2"/>
                </a:solidFill>
                <a:latin typeface="楷体_GB2312" pitchFamily="49" charset="-122"/>
              </a:rPr>
              <a:t>。</a:t>
            </a:r>
          </a:p>
          <a:p>
            <a:pPr lvl="2">
              <a:lnSpc>
                <a:spcPct val="95000"/>
              </a:lnSpc>
              <a:spcBef>
                <a:spcPct val="15000"/>
              </a:spcBef>
              <a:buClr>
                <a:schemeClr val="tx1"/>
              </a:buClr>
              <a:buSzPct val="50000"/>
              <a:buFont typeface="Wingdings" pitchFamily="2" charset="2"/>
              <a:buChar char="Ø"/>
            </a:pPr>
            <a:r>
              <a:rPr lang="zh-CN" altLang="en-US" sz="2800" b="1" dirty="0">
                <a:solidFill>
                  <a:srgbClr val="000000"/>
                </a:solidFill>
                <a:latin typeface="楷体_GB2312" pitchFamily="49" charset="-122"/>
              </a:rPr>
              <a:t>即，</a:t>
            </a:r>
            <a:r>
              <a:rPr lang="zh-CN" altLang="en-US" sz="2800" b="1" dirty="0">
                <a:solidFill>
                  <a:srgbClr val="990000"/>
                </a:solidFill>
                <a:latin typeface="楷体_GB2312" pitchFamily="49" charset="-122"/>
              </a:rPr>
              <a:t>所有结点的平衡因子的绝对值不超过</a:t>
            </a:r>
            <a:r>
              <a:rPr lang="en-US" altLang="zh-CN" sz="2800" b="1" dirty="0">
                <a:solidFill>
                  <a:srgbClr val="990000"/>
                </a:solidFill>
                <a:latin typeface="楷体_GB2312" pitchFamily="49" charset="-122"/>
              </a:rPr>
              <a:t>1</a:t>
            </a:r>
            <a:r>
              <a:rPr lang="zh-CN" altLang="en-US" sz="2800" b="1" dirty="0">
                <a:solidFill>
                  <a:srgbClr val="990000"/>
                </a:solidFill>
                <a:latin typeface="楷体_GB2312" pitchFamily="49" charset="-122"/>
              </a:rPr>
              <a:t>的二叉树</a:t>
            </a:r>
            <a:endParaRPr lang="zh-CN" altLang="en-US" sz="2800" b="1" dirty="0">
              <a:latin typeface="楷体_GB2312" pitchFamily="49" charset="-122"/>
            </a:endParaRPr>
          </a:p>
        </p:txBody>
      </p:sp>
      <p:grpSp>
        <p:nvGrpSpPr>
          <p:cNvPr id="2" name="Group 10"/>
          <p:cNvGrpSpPr>
            <a:grpSpLocks/>
          </p:cNvGrpSpPr>
          <p:nvPr/>
        </p:nvGrpSpPr>
        <p:grpSpPr bwMode="auto">
          <a:xfrm>
            <a:off x="1901825" y="4960938"/>
            <a:ext cx="1905000" cy="1371600"/>
            <a:chOff x="624" y="2784"/>
            <a:chExt cx="1200" cy="864"/>
          </a:xfrm>
        </p:grpSpPr>
        <p:sp>
          <p:nvSpPr>
            <p:cNvPr id="56353" name="Oval 11"/>
            <p:cNvSpPr>
              <a:spLocks noChangeArrowheads="1"/>
            </p:cNvSpPr>
            <p:nvPr/>
          </p:nvSpPr>
          <p:spPr bwMode="auto">
            <a:xfrm>
              <a:off x="1296" y="2784"/>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54" name="Oval 12"/>
            <p:cNvSpPr>
              <a:spLocks noChangeArrowheads="1"/>
            </p:cNvSpPr>
            <p:nvPr/>
          </p:nvSpPr>
          <p:spPr bwMode="auto">
            <a:xfrm>
              <a:off x="960" y="3072"/>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55" name="Oval 13"/>
            <p:cNvSpPr>
              <a:spLocks noChangeArrowheads="1"/>
            </p:cNvSpPr>
            <p:nvPr/>
          </p:nvSpPr>
          <p:spPr bwMode="auto">
            <a:xfrm>
              <a:off x="624" y="3408"/>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56" name="Oval 14"/>
            <p:cNvSpPr>
              <a:spLocks noChangeArrowheads="1"/>
            </p:cNvSpPr>
            <p:nvPr/>
          </p:nvSpPr>
          <p:spPr bwMode="auto">
            <a:xfrm>
              <a:off x="1584" y="3072"/>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cxnSp>
          <p:nvCxnSpPr>
            <p:cNvPr id="56357" name="AutoShape 15"/>
            <p:cNvCxnSpPr>
              <a:cxnSpLocks noChangeShapeType="1"/>
              <a:stCxn id="56353" idx="3"/>
              <a:endCxn id="56354" idx="7"/>
            </p:cNvCxnSpPr>
            <p:nvPr/>
          </p:nvCxnSpPr>
          <p:spPr bwMode="auto">
            <a:xfrm flipH="1">
              <a:off x="1165" y="2989"/>
              <a:ext cx="166" cy="118"/>
            </a:xfrm>
            <a:prstGeom prst="straightConnector1">
              <a:avLst/>
            </a:prstGeom>
            <a:noFill/>
            <a:ln w="38100">
              <a:solidFill>
                <a:schemeClr val="tx1"/>
              </a:solidFill>
              <a:miter lim="800000"/>
              <a:headEnd/>
              <a:tailEnd/>
            </a:ln>
          </p:spPr>
        </p:cxnSp>
        <p:cxnSp>
          <p:nvCxnSpPr>
            <p:cNvPr id="56358" name="AutoShape 16"/>
            <p:cNvCxnSpPr>
              <a:cxnSpLocks noChangeShapeType="1"/>
              <a:stCxn id="56354" idx="3"/>
              <a:endCxn id="56355" idx="7"/>
            </p:cNvCxnSpPr>
            <p:nvPr/>
          </p:nvCxnSpPr>
          <p:spPr bwMode="auto">
            <a:xfrm flipH="1">
              <a:off x="829" y="3277"/>
              <a:ext cx="166" cy="166"/>
            </a:xfrm>
            <a:prstGeom prst="straightConnector1">
              <a:avLst/>
            </a:prstGeom>
            <a:noFill/>
            <a:ln w="38100">
              <a:solidFill>
                <a:schemeClr val="tx1"/>
              </a:solidFill>
              <a:miter lim="800000"/>
              <a:headEnd/>
              <a:tailEnd/>
            </a:ln>
          </p:spPr>
        </p:cxnSp>
        <p:cxnSp>
          <p:nvCxnSpPr>
            <p:cNvPr id="56359" name="AutoShape 17"/>
            <p:cNvCxnSpPr>
              <a:cxnSpLocks noChangeShapeType="1"/>
              <a:stCxn id="56353" idx="5"/>
              <a:endCxn id="56356" idx="1"/>
            </p:cNvCxnSpPr>
            <p:nvPr/>
          </p:nvCxnSpPr>
          <p:spPr bwMode="auto">
            <a:xfrm>
              <a:off x="1501" y="2989"/>
              <a:ext cx="118" cy="118"/>
            </a:xfrm>
            <a:prstGeom prst="straightConnector1">
              <a:avLst/>
            </a:prstGeom>
            <a:noFill/>
            <a:ln w="38100">
              <a:solidFill>
                <a:schemeClr val="tx1"/>
              </a:solidFill>
              <a:miter lim="800000"/>
              <a:headEnd/>
              <a:tailEnd/>
            </a:ln>
          </p:spPr>
        </p:cxnSp>
      </p:grpSp>
      <p:sp>
        <p:nvSpPr>
          <p:cNvPr id="13" name="Text Box 18"/>
          <p:cNvSpPr txBox="1">
            <a:spLocks noChangeArrowheads="1"/>
          </p:cNvSpPr>
          <p:nvPr/>
        </p:nvSpPr>
        <p:spPr bwMode="auto">
          <a:xfrm>
            <a:off x="1997075" y="5580063"/>
            <a:ext cx="304800" cy="431800"/>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4" name="Text Box 19"/>
          <p:cNvSpPr txBox="1">
            <a:spLocks noChangeArrowheads="1"/>
          </p:cNvSpPr>
          <p:nvPr/>
        </p:nvSpPr>
        <p:spPr bwMode="auto">
          <a:xfrm>
            <a:off x="2511425" y="5046663"/>
            <a:ext cx="304800" cy="431800"/>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15" name="Text Box 20"/>
          <p:cNvSpPr txBox="1">
            <a:spLocks noChangeArrowheads="1"/>
          </p:cNvSpPr>
          <p:nvPr/>
        </p:nvSpPr>
        <p:spPr bwMode="auto">
          <a:xfrm>
            <a:off x="3702050" y="5132388"/>
            <a:ext cx="3048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6" name="Text Box 21"/>
          <p:cNvSpPr txBox="1">
            <a:spLocks noChangeArrowheads="1"/>
          </p:cNvSpPr>
          <p:nvPr/>
        </p:nvSpPr>
        <p:spPr bwMode="auto">
          <a:xfrm>
            <a:off x="3244850" y="4694238"/>
            <a:ext cx="304800" cy="431800"/>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17" name="Text Box 22"/>
          <p:cNvSpPr txBox="1">
            <a:spLocks noChangeArrowheads="1"/>
          </p:cNvSpPr>
          <p:nvPr/>
        </p:nvSpPr>
        <p:spPr bwMode="auto">
          <a:xfrm>
            <a:off x="2282825" y="6408738"/>
            <a:ext cx="16764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黑体" pitchFamily="49" charset="-122"/>
                <a:ea typeface="黑体" pitchFamily="49" charset="-122"/>
              </a:rPr>
              <a:t>平衡二叉树</a:t>
            </a:r>
          </a:p>
        </p:txBody>
      </p:sp>
      <p:grpSp>
        <p:nvGrpSpPr>
          <p:cNvPr id="5" name="Group 23"/>
          <p:cNvGrpSpPr>
            <a:grpSpLocks/>
          </p:cNvGrpSpPr>
          <p:nvPr/>
        </p:nvGrpSpPr>
        <p:grpSpPr bwMode="auto">
          <a:xfrm>
            <a:off x="5711825" y="4884738"/>
            <a:ext cx="2286000" cy="1447800"/>
            <a:chOff x="3024" y="2736"/>
            <a:chExt cx="1440" cy="912"/>
          </a:xfrm>
        </p:grpSpPr>
        <p:sp>
          <p:nvSpPr>
            <p:cNvPr id="56340" name="Oval 24"/>
            <p:cNvSpPr>
              <a:spLocks noChangeArrowheads="1"/>
            </p:cNvSpPr>
            <p:nvPr/>
          </p:nvSpPr>
          <p:spPr bwMode="auto">
            <a:xfrm>
              <a:off x="3552" y="273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1" name="Oval 25"/>
            <p:cNvSpPr>
              <a:spLocks noChangeArrowheads="1"/>
            </p:cNvSpPr>
            <p:nvPr/>
          </p:nvSpPr>
          <p:spPr bwMode="auto">
            <a:xfrm>
              <a:off x="3264" y="297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2" name="Oval 26"/>
            <p:cNvSpPr>
              <a:spLocks noChangeArrowheads="1"/>
            </p:cNvSpPr>
            <p:nvPr/>
          </p:nvSpPr>
          <p:spPr bwMode="auto">
            <a:xfrm>
              <a:off x="3024" y="321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3" name="Oval 27"/>
            <p:cNvSpPr>
              <a:spLocks noChangeArrowheads="1"/>
            </p:cNvSpPr>
            <p:nvPr/>
          </p:nvSpPr>
          <p:spPr bwMode="auto">
            <a:xfrm>
              <a:off x="3894" y="2970"/>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4" name="Oval 28"/>
            <p:cNvSpPr>
              <a:spLocks noChangeArrowheads="1"/>
            </p:cNvSpPr>
            <p:nvPr/>
          </p:nvSpPr>
          <p:spPr bwMode="auto">
            <a:xfrm>
              <a:off x="4272" y="3168"/>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5" name="Oval 29"/>
            <p:cNvSpPr>
              <a:spLocks noChangeArrowheads="1"/>
            </p:cNvSpPr>
            <p:nvPr/>
          </p:nvSpPr>
          <p:spPr bwMode="auto">
            <a:xfrm>
              <a:off x="3600" y="321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6346" name="Oval 30"/>
            <p:cNvSpPr>
              <a:spLocks noChangeArrowheads="1"/>
            </p:cNvSpPr>
            <p:nvPr/>
          </p:nvSpPr>
          <p:spPr bwMode="auto">
            <a:xfrm>
              <a:off x="3984" y="345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cxnSp>
          <p:nvCxnSpPr>
            <p:cNvPr id="56347" name="AutoShape 31"/>
            <p:cNvCxnSpPr>
              <a:cxnSpLocks noChangeShapeType="1"/>
              <a:stCxn id="56340" idx="3"/>
              <a:endCxn id="56341" idx="7"/>
            </p:cNvCxnSpPr>
            <p:nvPr/>
          </p:nvCxnSpPr>
          <p:spPr bwMode="auto">
            <a:xfrm flipH="1">
              <a:off x="3428" y="2912"/>
              <a:ext cx="152" cy="80"/>
            </a:xfrm>
            <a:prstGeom prst="straightConnector1">
              <a:avLst/>
            </a:prstGeom>
            <a:noFill/>
            <a:ln w="38100">
              <a:solidFill>
                <a:schemeClr val="tx1"/>
              </a:solidFill>
              <a:miter lim="800000"/>
              <a:headEnd/>
              <a:tailEnd/>
            </a:ln>
          </p:spPr>
        </p:cxnSp>
        <p:cxnSp>
          <p:nvCxnSpPr>
            <p:cNvPr id="56348" name="AutoShape 32"/>
            <p:cNvCxnSpPr>
              <a:cxnSpLocks noChangeShapeType="1"/>
              <a:stCxn id="56341" idx="3"/>
              <a:endCxn id="56342" idx="7"/>
            </p:cNvCxnSpPr>
            <p:nvPr/>
          </p:nvCxnSpPr>
          <p:spPr bwMode="auto">
            <a:xfrm flipH="1">
              <a:off x="3188" y="3152"/>
              <a:ext cx="104" cy="80"/>
            </a:xfrm>
            <a:prstGeom prst="straightConnector1">
              <a:avLst/>
            </a:prstGeom>
            <a:noFill/>
            <a:ln w="38100">
              <a:solidFill>
                <a:schemeClr val="tx1"/>
              </a:solidFill>
              <a:miter lim="800000"/>
              <a:headEnd/>
              <a:tailEnd/>
            </a:ln>
          </p:spPr>
        </p:cxnSp>
        <p:cxnSp>
          <p:nvCxnSpPr>
            <p:cNvPr id="56349" name="AutoShape 33"/>
            <p:cNvCxnSpPr>
              <a:cxnSpLocks noChangeShapeType="1"/>
              <a:stCxn id="56340" idx="5"/>
              <a:endCxn id="56343" idx="1"/>
            </p:cNvCxnSpPr>
            <p:nvPr/>
          </p:nvCxnSpPr>
          <p:spPr bwMode="auto">
            <a:xfrm>
              <a:off x="3716" y="2912"/>
              <a:ext cx="206" cy="74"/>
            </a:xfrm>
            <a:prstGeom prst="straightConnector1">
              <a:avLst/>
            </a:prstGeom>
            <a:noFill/>
            <a:ln w="38100">
              <a:solidFill>
                <a:schemeClr val="tx1"/>
              </a:solidFill>
              <a:miter lim="800000"/>
              <a:headEnd/>
              <a:tailEnd/>
            </a:ln>
          </p:spPr>
        </p:cxnSp>
        <p:cxnSp>
          <p:nvCxnSpPr>
            <p:cNvPr id="56350" name="AutoShape 34"/>
            <p:cNvCxnSpPr>
              <a:cxnSpLocks noChangeShapeType="1"/>
              <a:stCxn id="56343" idx="3"/>
              <a:endCxn id="56345" idx="7"/>
            </p:cNvCxnSpPr>
            <p:nvPr/>
          </p:nvCxnSpPr>
          <p:spPr bwMode="auto">
            <a:xfrm flipH="1">
              <a:off x="3764" y="3146"/>
              <a:ext cx="158" cy="86"/>
            </a:xfrm>
            <a:prstGeom prst="straightConnector1">
              <a:avLst/>
            </a:prstGeom>
            <a:noFill/>
            <a:ln w="38100">
              <a:solidFill>
                <a:schemeClr val="tx1"/>
              </a:solidFill>
              <a:miter lim="800000"/>
              <a:headEnd/>
              <a:tailEnd/>
            </a:ln>
          </p:spPr>
        </p:cxnSp>
        <p:cxnSp>
          <p:nvCxnSpPr>
            <p:cNvPr id="56351" name="AutoShape 35"/>
            <p:cNvCxnSpPr>
              <a:cxnSpLocks noChangeShapeType="1"/>
              <a:stCxn id="56343" idx="5"/>
              <a:endCxn id="56344" idx="2"/>
            </p:cNvCxnSpPr>
            <p:nvPr/>
          </p:nvCxnSpPr>
          <p:spPr bwMode="auto">
            <a:xfrm>
              <a:off x="4058" y="3146"/>
              <a:ext cx="202" cy="118"/>
            </a:xfrm>
            <a:prstGeom prst="straightConnector1">
              <a:avLst/>
            </a:prstGeom>
            <a:noFill/>
            <a:ln w="38100">
              <a:solidFill>
                <a:schemeClr val="tx1"/>
              </a:solidFill>
              <a:miter lim="800000"/>
              <a:headEnd/>
              <a:tailEnd/>
            </a:ln>
          </p:spPr>
        </p:cxnSp>
        <p:cxnSp>
          <p:nvCxnSpPr>
            <p:cNvPr id="56352" name="AutoShape 36"/>
            <p:cNvCxnSpPr>
              <a:cxnSpLocks noChangeShapeType="1"/>
              <a:stCxn id="56344" idx="3"/>
              <a:endCxn id="56346" idx="7"/>
            </p:cNvCxnSpPr>
            <p:nvPr/>
          </p:nvCxnSpPr>
          <p:spPr bwMode="auto">
            <a:xfrm flipH="1">
              <a:off x="4148" y="3344"/>
              <a:ext cx="152" cy="128"/>
            </a:xfrm>
            <a:prstGeom prst="straightConnector1">
              <a:avLst/>
            </a:prstGeom>
            <a:noFill/>
            <a:ln w="38100">
              <a:solidFill>
                <a:schemeClr val="tx1"/>
              </a:solidFill>
              <a:miter lim="800000"/>
              <a:headEnd/>
              <a:tailEnd/>
            </a:ln>
          </p:spPr>
        </p:cxnSp>
      </p:grpSp>
      <p:sp>
        <p:nvSpPr>
          <p:cNvPr id="32" name="Text Box 37"/>
          <p:cNvSpPr txBox="1">
            <a:spLocks noChangeArrowheads="1"/>
          </p:cNvSpPr>
          <p:nvPr/>
        </p:nvSpPr>
        <p:spPr bwMode="auto">
          <a:xfrm>
            <a:off x="5578475" y="5332413"/>
            <a:ext cx="3810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33" name="Text Box 38"/>
          <p:cNvSpPr txBox="1">
            <a:spLocks noChangeArrowheads="1"/>
          </p:cNvSpPr>
          <p:nvPr/>
        </p:nvSpPr>
        <p:spPr bwMode="auto">
          <a:xfrm>
            <a:off x="6169025" y="4903788"/>
            <a:ext cx="3810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34" name="Text Box 39"/>
          <p:cNvSpPr txBox="1">
            <a:spLocks noChangeArrowheads="1"/>
          </p:cNvSpPr>
          <p:nvPr/>
        </p:nvSpPr>
        <p:spPr bwMode="auto">
          <a:xfrm>
            <a:off x="7235825" y="5675313"/>
            <a:ext cx="3810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35" name="Text Box 40"/>
          <p:cNvSpPr txBox="1">
            <a:spLocks noChangeArrowheads="1"/>
          </p:cNvSpPr>
          <p:nvPr/>
        </p:nvSpPr>
        <p:spPr bwMode="auto">
          <a:xfrm>
            <a:off x="7931150" y="5341938"/>
            <a:ext cx="3810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36" name="Text Box 41"/>
          <p:cNvSpPr txBox="1">
            <a:spLocks noChangeArrowheads="1"/>
          </p:cNvSpPr>
          <p:nvPr/>
        </p:nvSpPr>
        <p:spPr bwMode="auto">
          <a:xfrm>
            <a:off x="6626225" y="5265738"/>
            <a:ext cx="3810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37" name="Text Box 42"/>
          <p:cNvSpPr txBox="1">
            <a:spLocks noChangeArrowheads="1"/>
          </p:cNvSpPr>
          <p:nvPr/>
        </p:nvSpPr>
        <p:spPr bwMode="auto">
          <a:xfrm>
            <a:off x="7235825" y="4960938"/>
            <a:ext cx="6096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38" name="Text Box 43"/>
          <p:cNvSpPr txBox="1">
            <a:spLocks noChangeArrowheads="1"/>
          </p:cNvSpPr>
          <p:nvPr/>
        </p:nvSpPr>
        <p:spPr bwMode="auto">
          <a:xfrm>
            <a:off x="6226175" y="4598988"/>
            <a:ext cx="6096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39" name="Text Box 44"/>
          <p:cNvSpPr txBox="1">
            <a:spLocks noChangeArrowheads="1"/>
          </p:cNvSpPr>
          <p:nvPr/>
        </p:nvSpPr>
        <p:spPr bwMode="auto">
          <a:xfrm>
            <a:off x="6169025" y="6408738"/>
            <a:ext cx="1676400" cy="396875"/>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黑体" pitchFamily="49" charset="-122"/>
                <a:ea typeface="黑体" pitchFamily="49" charset="-122"/>
              </a:rPr>
              <a:t>平衡二叉树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up)">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up)">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up)">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up)">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up)">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up)">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up)">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up)">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up)">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up)">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up)">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up)">
                                      <p:cBhvr>
                                        <p:cTn id="1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bldLvl="4" autoUpdateAnimBg="0"/>
      <p:bldP spid="13" grpId="0" autoUpdateAnimBg="0"/>
      <p:bldP spid="14" grpId="0" autoUpdateAnimBg="0"/>
      <p:bldP spid="15" grpId="0" autoUpdateAnimBg="0"/>
      <p:bldP spid="16" grpId="0" autoUpdateAnimBg="0"/>
      <p:bldP spid="17"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动态查找表                                                 平衡二叉树</a:t>
            </a:r>
          </a:p>
        </p:txBody>
      </p:sp>
      <p:sp>
        <p:nvSpPr>
          <p:cNvPr id="57347" name="Rectangle 50"/>
          <p:cNvSpPr>
            <a:spLocks noChangeArrowheads="1"/>
          </p:cNvSpPr>
          <p:nvPr/>
        </p:nvSpPr>
        <p:spPr bwMode="auto">
          <a:xfrm>
            <a:off x="387350" y="1052513"/>
            <a:ext cx="8501063" cy="611187"/>
          </a:xfrm>
          <a:prstGeom prst="rect">
            <a:avLst/>
          </a:prstGeom>
          <a:noFill/>
          <a:ln w="9525">
            <a:noFill/>
            <a:miter lim="800000"/>
            <a:headEnd/>
            <a:tailEnd/>
          </a:ln>
        </p:spPr>
        <p:txBody>
          <a:bodyPr/>
          <a:lstStyle/>
          <a:p>
            <a:pPr marL="342900" indent="-342900">
              <a:spcBef>
                <a:spcPct val="20000"/>
              </a:spcBef>
              <a:buClr>
                <a:schemeClr val="tx1"/>
              </a:buClr>
            </a:pPr>
            <a:r>
              <a:rPr lang="zh-CN" altLang="en-US" sz="3600" b="1"/>
              <a:t>平衡二叉排序树</a:t>
            </a:r>
          </a:p>
        </p:txBody>
      </p:sp>
      <p:sp>
        <p:nvSpPr>
          <p:cNvPr id="4" name="Text Box 51"/>
          <p:cNvSpPr txBox="1">
            <a:spLocks noChangeArrowheads="1"/>
          </p:cNvSpPr>
          <p:nvPr/>
        </p:nvSpPr>
        <p:spPr bwMode="auto">
          <a:xfrm>
            <a:off x="304800" y="1783491"/>
            <a:ext cx="8458200" cy="1019175"/>
          </a:xfrm>
          <a:prstGeom prst="rect">
            <a:avLst/>
          </a:prstGeom>
          <a:noFill/>
          <a:ln w="9525">
            <a:noFill/>
            <a:miter lim="800000"/>
            <a:headEnd/>
            <a:tailEnd/>
          </a:ln>
        </p:spPr>
        <p:txBody>
          <a:bodyPr>
            <a:spAutoFit/>
          </a:bodyPr>
          <a:lstStyle/>
          <a:p>
            <a:pPr lvl="2">
              <a:lnSpc>
                <a:spcPct val="95000"/>
              </a:lnSpc>
              <a:spcBef>
                <a:spcPct val="20000"/>
              </a:spcBef>
              <a:buClr>
                <a:schemeClr val="tx1"/>
              </a:buClr>
              <a:buSzPct val="50000"/>
              <a:buNone/>
            </a:pPr>
            <a:r>
              <a:rPr lang="zh-CN" altLang="en-US" b="1" dirty="0">
                <a:solidFill>
                  <a:srgbClr val="990000"/>
                </a:solidFill>
                <a:latin typeface="楷体_GB2312" pitchFamily="49" charset="-122"/>
              </a:rPr>
              <a:t>所有结点的平衡因子的绝对值不超过</a:t>
            </a:r>
            <a:r>
              <a:rPr lang="en-US" altLang="zh-CN" b="1" dirty="0">
                <a:solidFill>
                  <a:srgbClr val="990000"/>
                </a:solidFill>
                <a:latin typeface="楷体_GB2312" pitchFamily="49" charset="-122"/>
              </a:rPr>
              <a:t>1</a:t>
            </a:r>
            <a:r>
              <a:rPr lang="zh-CN" altLang="en-US" b="1" dirty="0">
                <a:solidFill>
                  <a:srgbClr val="990000"/>
                </a:solidFill>
                <a:latin typeface="楷体_GB2312" pitchFamily="49" charset="-122"/>
              </a:rPr>
              <a:t>的二叉树</a:t>
            </a:r>
            <a:endParaRPr lang="zh-CN" altLang="en-US" b="1" dirty="0">
              <a:latin typeface="楷体_GB2312" pitchFamily="49" charset="-122"/>
            </a:endParaRPr>
          </a:p>
        </p:txBody>
      </p:sp>
      <p:sp>
        <p:nvSpPr>
          <p:cNvPr id="5" name="Text Box 52"/>
          <p:cNvSpPr txBox="1">
            <a:spLocks noChangeArrowheads="1"/>
          </p:cNvSpPr>
          <p:nvPr/>
        </p:nvSpPr>
        <p:spPr bwMode="auto">
          <a:xfrm>
            <a:off x="2190750" y="4054788"/>
            <a:ext cx="3048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6" name="Text Box 53"/>
          <p:cNvSpPr txBox="1">
            <a:spLocks noChangeArrowheads="1"/>
          </p:cNvSpPr>
          <p:nvPr/>
        </p:nvSpPr>
        <p:spPr bwMode="auto">
          <a:xfrm>
            <a:off x="2076450" y="3178488"/>
            <a:ext cx="5334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7" name="Text Box 54"/>
          <p:cNvSpPr txBox="1">
            <a:spLocks noChangeArrowheads="1"/>
          </p:cNvSpPr>
          <p:nvPr/>
        </p:nvSpPr>
        <p:spPr bwMode="auto">
          <a:xfrm>
            <a:off x="3295650" y="3311838"/>
            <a:ext cx="3048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8" name="Text Box 55"/>
          <p:cNvSpPr txBox="1">
            <a:spLocks noChangeArrowheads="1"/>
          </p:cNvSpPr>
          <p:nvPr/>
        </p:nvSpPr>
        <p:spPr bwMode="auto">
          <a:xfrm>
            <a:off x="2790825" y="2787963"/>
            <a:ext cx="3048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2</a:t>
            </a:r>
          </a:p>
        </p:txBody>
      </p:sp>
      <p:sp>
        <p:nvSpPr>
          <p:cNvPr id="9" name="Text Box 56"/>
          <p:cNvSpPr txBox="1">
            <a:spLocks noChangeArrowheads="1"/>
          </p:cNvSpPr>
          <p:nvPr/>
        </p:nvSpPr>
        <p:spPr bwMode="auto">
          <a:xfrm>
            <a:off x="1600200" y="4800913"/>
            <a:ext cx="19812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黑体" pitchFamily="49" charset="-122"/>
                <a:ea typeface="黑体" pitchFamily="49" charset="-122"/>
              </a:rPr>
              <a:t>非平衡二叉树</a:t>
            </a:r>
          </a:p>
        </p:txBody>
      </p:sp>
      <p:sp>
        <p:nvSpPr>
          <p:cNvPr id="10" name="Text Box 57"/>
          <p:cNvSpPr txBox="1">
            <a:spLocks noChangeArrowheads="1"/>
          </p:cNvSpPr>
          <p:nvPr/>
        </p:nvSpPr>
        <p:spPr bwMode="auto">
          <a:xfrm>
            <a:off x="5572125" y="3749988"/>
            <a:ext cx="3810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1" name="Text Box 58"/>
          <p:cNvSpPr txBox="1">
            <a:spLocks noChangeArrowheads="1"/>
          </p:cNvSpPr>
          <p:nvPr/>
        </p:nvSpPr>
        <p:spPr bwMode="auto">
          <a:xfrm>
            <a:off x="6162675" y="3321363"/>
            <a:ext cx="3810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2" name="Text Box 59"/>
          <p:cNvSpPr txBox="1">
            <a:spLocks noChangeArrowheads="1"/>
          </p:cNvSpPr>
          <p:nvPr/>
        </p:nvSpPr>
        <p:spPr bwMode="auto">
          <a:xfrm>
            <a:off x="7229475" y="4092888"/>
            <a:ext cx="3810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3" name="Text Box 60"/>
          <p:cNvSpPr txBox="1">
            <a:spLocks noChangeArrowheads="1"/>
          </p:cNvSpPr>
          <p:nvPr/>
        </p:nvSpPr>
        <p:spPr bwMode="auto">
          <a:xfrm>
            <a:off x="7924800" y="3759513"/>
            <a:ext cx="3810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14" name="Text Box 61"/>
          <p:cNvSpPr txBox="1">
            <a:spLocks noChangeArrowheads="1"/>
          </p:cNvSpPr>
          <p:nvPr/>
        </p:nvSpPr>
        <p:spPr bwMode="auto">
          <a:xfrm>
            <a:off x="6467475" y="3683313"/>
            <a:ext cx="3810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15" name="Text Box 62"/>
          <p:cNvSpPr txBox="1">
            <a:spLocks noChangeArrowheads="1"/>
          </p:cNvSpPr>
          <p:nvPr/>
        </p:nvSpPr>
        <p:spPr bwMode="auto">
          <a:xfrm>
            <a:off x="7229475" y="3378513"/>
            <a:ext cx="6096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-2</a:t>
            </a:r>
          </a:p>
        </p:txBody>
      </p:sp>
      <p:sp>
        <p:nvSpPr>
          <p:cNvPr id="16" name="Text Box 63"/>
          <p:cNvSpPr txBox="1">
            <a:spLocks noChangeArrowheads="1"/>
          </p:cNvSpPr>
          <p:nvPr/>
        </p:nvSpPr>
        <p:spPr bwMode="auto">
          <a:xfrm>
            <a:off x="6743700" y="3016563"/>
            <a:ext cx="6096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sp>
        <p:nvSpPr>
          <p:cNvPr id="17" name="Text Box 64"/>
          <p:cNvSpPr txBox="1">
            <a:spLocks noChangeArrowheads="1"/>
          </p:cNvSpPr>
          <p:nvPr/>
        </p:nvSpPr>
        <p:spPr bwMode="auto">
          <a:xfrm>
            <a:off x="6010275" y="4867588"/>
            <a:ext cx="21336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黑体" pitchFamily="49" charset="-122"/>
                <a:ea typeface="黑体" pitchFamily="49" charset="-122"/>
              </a:rPr>
              <a:t>非平衡二叉树</a:t>
            </a:r>
          </a:p>
        </p:txBody>
      </p:sp>
      <p:grpSp>
        <p:nvGrpSpPr>
          <p:cNvPr id="2" name="Group 65"/>
          <p:cNvGrpSpPr>
            <a:grpSpLocks/>
          </p:cNvGrpSpPr>
          <p:nvPr/>
        </p:nvGrpSpPr>
        <p:grpSpPr bwMode="auto">
          <a:xfrm>
            <a:off x="1676400" y="3140388"/>
            <a:ext cx="1676400" cy="1600200"/>
            <a:chOff x="624" y="2784"/>
            <a:chExt cx="1200" cy="1206"/>
          </a:xfrm>
        </p:grpSpPr>
        <p:sp>
          <p:nvSpPr>
            <p:cNvPr id="57379" name="Oval 66"/>
            <p:cNvSpPr>
              <a:spLocks noChangeArrowheads="1"/>
            </p:cNvSpPr>
            <p:nvPr/>
          </p:nvSpPr>
          <p:spPr bwMode="auto">
            <a:xfrm>
              <a:off x="1296" y="2784"/>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80" name="Oval 67"/>
            <p:cNvSpPr>
              <a:spLocks noChangeArrowheads="1"/>
            </p:cNvSpPr>
            <p:nvPr/>
          </p:nvSpPr>
          <p:spPr bwMode="auto">
            <a:xfrm>
              <a:off x="960" y="3072"/>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81" name="Oval 68"/>
            <p:cNvSpPr>
              <a:spLocks noChangeArrowheads="1"/>
            </p:cNvSpPr>
            <p:nvPr/>
          </p:nvSpPr>
          <p:spPr bwMode="auto">
            <a:xfrm>
              <a:off x="624" y="3408"/>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82" name="Oval 69"/>
            <p:cNvSpPr>
              <a:spLocks noChangeArrowheads="1"/>
            </p:cNvSpPr>
            <p:nvPr/>
          </p:nvSpPr>
          <p:spPr bwMode="auto">
            <a:xfrm>
              <a:off x="1584" y="3072"/>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cxnSp>
          <p:nvCxnSpPr>
            <p:cNvPr id="57383" name="AutoShape 70"/>
            <p:cNvCxnSpPr>
              <a:cxnSpLocks noChangeShapeType="1"/>
              <a:stCxn id="57379" idx="3"/>
              <a:endCxn id="57380" idx="7"/>
            </p:cNvCxnSpPr>
            <p:nvPr/>
          </p:nvCxnSpPr>
          <p:spPr bwMode="auto">
            <a:xfrm flipH="1">
              <a:off x="1165" y="2989"/>
              <a:ext cx="166" cy="118"/>
            </a:xfrm>
            <a:prstGeom prst="straightConnector1">
              <a:avLst/>
            </a:prstGeom>
            <a:noFill/>
            <a:ln w="38100">
              <a:solidFill>
                <a:schemeClr val="tx1"/>
              </a:solidFill>
              <a:miter lim="800000"/>
              <a:headEnd/>
              <a:tailEnd/>
            </a:ln>
          </p:spPr>
        </p:cxnSp>
        <p:cxnSp>
          <p:nvCxnSpPr>
            <p:cNvPr id="57384" name="AutoShape 71"/>
            <p:cNvCxnSpPr>
              <a:cxnSpLocks noChangeShapeType="1"/>
              <a:stCxn id="57380" idx="3"/>
              <a:endCxn id="57381" idx="7"/>
            </p:cNvCxnSpPr>
            <p:nvPr/>
          </p:nvCxnSpPr>
          <p:spPr bwMode="auto">
            <a:xfrm flipH="1">
              <a:off x="829" y="3277"/>
              <a:ext cx="166" cy="166"/>
            </a:xfrm>
            <a:prstGeom prst="straightConnector1">
              <a:avLst/>
            </a:prstGeom>
            <a:noFill/>
            <a:ln w="38100">
              <a:solidFill>
                <a:schemeClr val="tx1"/>
              </a:solidFill>
              <a:miter lim="800000"/>
              <a:headEnd/>
              <a:tailEnd/>
            </a:ln>
          </p:spPr>
        </p:cxnSp>
        <p:cxnSp>
          <p:nvCxnSpPr>
            <p:cNvPr id="57385" name="AutoShape 72"/>
            <p:cNvCxnSpPr>
              <a:cxnSpLocks noChangeShapeType="1"/>
              <a:stCxn id="57379" idx="5"/>
              <a:endCxn id="57382" idx="1"/>
            </p:cNvCxnSpPr>
            <p:nvPr/>
          </p:nvCxnSpPr>
          <p:spPr bwMode="auto">
            <a:xfrm>
              <a:off x="1501" y="2989"/>
              <a:ext cx="118" cy="118"/>
            </a:xfrm>
            <a:prstGeom prst="straightConnector1">
              <a:avLst/>
            </a:prstGeom>
            <a:noFill/>
            <a:ln w="38100">
              <a:solidFill>
                <a:schemeClr val="tx1"/>
              </a:solidFill>
              <a:miter lim="800000"/>
              <a:headEnd/>
              <a:tailEnd/>
            </a:ln>
          </p:spPr>
        </p:cxnSp>
        <p:sp>
          <p:nvSpPr>
            <p:cNvPr id="57386" name="Oval 73"/>
            <p:cNvSpPr>
              <a:spLocks noChangeArrowheads="1"/>
            </p:cNvSpPr>
            <p:nvPr/>
          </p:nvSpPr>
          <p:spPr bwMode="auto">
            <a:xfrm>
              <a:off x="1338" y="3414"/>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87" name="Oval 74"/>
            <p:cNvSpPr>
              <a:spLocks noChangeArrowheads="1"/>
            </p:cNvSpPr>
            <p:nvPr/>
          </p:nvSpPr>
          <p:spPr bwMode="auto">
            <a:xfrm>
              <a:off x="1002" y="3750"/>
              <a:ext cx="240" cy="240"/>
            </a:xfrm>
            <a:prstGeom prst="ellipse">
              <a:avLst/>
            </a:prstGeom>
            <a:solidFill>
              <a:srgbClr val="FF99FF"/>
            </a:solidFill>
            <a:ln w="38100">
              <a:solidFill>
                <a:schemeClr val="tx1"/>
              </a:solidFill>
              <a:miter lim="800000"/>
              <a:headEnd/>
              <a:tailEnd/>
            </a:ln>
          </p:spPr>
          <p:txBody>
            <a:bodyPr wrap="none" anchor="ctr"/>
            <a:lstStyle/>
            <a:p>
              <a:pPr>
                <a:buFont typeface="Wingdings" pitchFamily="2" charset="2"/>
                <a:buNone/>
              </a:pPr>
              <a:endParaRPr lang="zh-CN" altLang="en-US"/>
            </a:p>
          </p:txBody>
        </p:sp>
        <p:cxnSp>
          <p:nvCxnSpPr>
            <p:cNvPr id="57388" name="AutoShape 75"/>
            <p:cNvCxnSpPr>
              <a:cxnSpLocks noChangeShapeType="1"/>
              <a:stCxn id="57386" idx="3"/>
              <a:endCxn id="57387" idx="7"/>
            </p:cNvCxnSpPr>
            <p:nvPr/>
          </p:nvCxnSpPr>
          <p:spPr bwMode="auto">
            <a:xfrm flipH="1">
              <a:off x="1207" y="3631"/>
              <a:ext cx="166" cy="142"/>
            </a:xfrm>
            <a:prstGeom prst="straightConnector1">
              <a:avLst/>
            </a:prstGeom>
            <a:noFill/>
            <a:ln w="38100">
              <a:solidFill>
                <a:schemeClr val="tx1"/>
              </a:solidFill>
              <a:miter lim="800000"/>
              <a:headEnd/>
              <a:tailEnd/>
            </a:ln>
          </p:spPr>
        </p:cxnSp>
        <p:cxnSp>
          <p:nvCxnSpPr>
            <p:cNvPr id="57389" name="AutoShape 76"/>
            <p:cNvCxnSpPr>
              <a:cxnSpLocks noChangeShapeType="1"/>
              <a:stCxn id="57380" idx="5"/>
              <a:endCxn id="57386" idx="1"/>
            </p:cNvCxnSpPr>
            <p:nvPr/>
          </p:nvCxnSpPr>
          <p:spPr bwMode="auto">
            <a:xfrm>
              <a:off x="1165" y="3289"/>
              <a:ext cx="208" cy="148"/>
            </a:xfrm>
            <a:prstGeom prst="straightConnector1">
              <a:avLst/>
            </a:prstGeom>
            <a:noFill/>
            <a:ln w="38100">
              <a:solidFill>
                <a:schemeClr val="tx1"/>
              </a:solidFill>
              <a:miter lim="800000"/>
              <a:headEnd/>
              <a:tailEnd/>
            </a:ln>
          </p:spPr>
        </p:cxnSp>
      </p:grpSp>
      <p:sp>
        <p:nvSpPr>
          <p:cNvPr id="30" name="Text Box 77"/>
          <p:cNvSpPr txBox="1">
            <a:spLocks noChangeArrowheads="1"/>
          </p:cNvSpPr>
          <p:nvPr/>
        </p:nvSpPr>
        <p:spPr bwMode="auto">
          <a:xfrm>
            <a:off x="1676400" y="3616638"/>
            <a:ext cx="3048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0</a:t>
            </a:r>
          </a:p>
        </p:txBody>
      </p:sp>
      <p:sp>
        <p:nvSpPr>
          <p:cNvPr id="31" name="Text Box 78"/>
          <p:cNvSpPr txBox="1">
            <a:spLocks noChangeArrowheads="1"/>
          </p:cNvSpPr>
          <p:nvPr/>
        </p:nvSpPr>
        <p:spPr bwMode="auto">
          <a:xfrm>
            <a:off x="2676525" y="3635688"/>
            <a:ext cx="304800" cy="430213"/>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黑体" pitchFamily="49" charset="-122"/>
                <a:ea typeface="黑体" pitchFamily="49" charset="-122"/>
              </a:rPr>
              <a:t>1</a:t>
            </a:r>
          </a:p>
        </p:txBody>
      </p:sp>
      <p:grpSp>
        <p:nvGrpSpPr>
          <p:cNvPr id="18" name="Group 79"/>
          <p:cNvGrpSpPr>
            <a:grpSpLocks/>
          </p:cNvGrpSpPr>
          <p:nvPr/>
        </p:nvGrpSpPr>
        <p:grpSpPr bwMode="auto">
          <a:xfrm>
            <a:off x="5705475" y="3302313"/>
            <a:ext cx="2286000" cy="1447800"/>
            <a:chOff x="3024" y="2736"/>
            <a:chExt cx="1440" cy="912"/>
          </a:xfrm>
        </p:grpSpPr>
        <p:sp>
          <p:nvSpPr>
            <p:cNvPr id="57366" name="Oval 80"/>
            <p:cNvSpPr>
              <a:spLocks noChangeArrowheads="1"/>
            </p:cNvSpPr>
            <p:nvPr/>
          </p:nvSpPr>
          <p:spPr bwMode="auto">
            <a:xfrm>
              <a:off x="3552" y="273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67" name="Oval 81"/>
            <p:cNvSpPr>
              <a:spLocks noChangeArrowheads="1"/>
            </p:cNvSpPr>
            <p:nvPr/>
          </p:nvSpPr>
          <p:spPr bwMode="auto">
            <a:xfrm>
              <a:off x="3264" y="297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68" name="Oval 82"/>
            <p:cNvSpPr>
              <a:spLocks noChangeArrowheads="1"/>
            </p:cNvSpPr>
            <p:nvPr/>
          </p:nvSpPr>
          <p:spPr bwMode="auto">
            <a:xfrm>
              <a:off x="3024" y="321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69" name="Oval 83"/>
            <p:cNvSpPr>
              <a:spLocks noChangeArrowheads="1"/>
            </p:cNvSpPr>
            <p:nvPr/>
          </p:nvSpPr>
          <p:spPr bwMode="auto">
            <a:xfrm>
              <a:off x="3894" y="2970"/>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70" name="Oval 84"/>
            <p:cNvSpPr>
              <a:spLocks noChangeArrowheads="1"/>
            </p:cNvSpPr>
            <p:nvPr/>
          </p:nvSpPr>
          <p:spPr bwMode="auto">
            <a:xfrm>
              <a:off x="4272" y="3168"/>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71" name="Oval 85"/>
            <p:cNvSpPr>
              <a:spLocks noChangeArrowheads="1"/>
            </p:cNvSpPr>
            <p:nvPr/>
          </p:nvSpPr>
          <p:spPr bwMode="auto">
            <a:xfrm>
              <a:off x="3504" y="321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sp>
          <p:nvSpPr>
            <p:cNvPr id="57372" name="Oval 86"/>
            <p:cNvSpPr>
              <a:spLocks noChangeArrowheads="1"/>
            </p:cNvSpPr>
            <p:nvPr/>
          </p:nvSpPr>
          <p:spPr bwMode="auto">
            <a:xfrm>
              <a:off x="3984" y="3456"/>
              <a:ext cx="192" cy="192"/>
            </a:xfrm>
            <a:prstGeom prst="ellipse">
              <a:avLst/>
            </a:prstGeom>
            <a:solidFill>
              <a:srgbClr val="FF7C80"/>
            </a:solidFill>
            <a:ln w="38100">
              <a:solidFill>
                <a:schemeClr val="tx1"/>
              </a:solidFill>
              <a:miter lim="800000"/>
              <a:headEnd/>
              <a:tailEnd/>
            </a:ln>
          </p:spPr>
          <p:txBody>
            <a:bodyPr wrap="none" anchor="ctr"/>
            <a:lstStyle/>
            <a:p>
              <a:pPr>
                <a:buFont typeface="Wingdings" pitchFamily="2" charset="2"/>
                <a:buNone/>
              </a:pPr>
              <a:endParaRPr lang="zh-CN" altLang="en-US"/>
            </a:p>
          </p:txBody>
        </p:sp>
        <p:cxnSp>
          <p:nvCxnSpPr>
            <p:cNvPr id="57373" name="AutoShape 87"/>
            <p:cNvCxnSpPr>
              <a:cxnSpLocks noChangeShapeType="1"/>
              <a:stCxn id="57366" idx="3"/>
              <a:endCxn id="57367" idx="7"/>
            </p:cNvCxnSpPr>
            <p:nvPr/>
          </p:nvCxnSpPr>
          <p:spPr bwMode="auto">
            <a:xfrm flipH="1">
              <a:off x="3428" y="2912"/>
              <a:ext cx="152" cy="80"/>
            </a:xfrm>
            <a:prstGeom prst="straightConnector1">
              <a:avLst/>
            </a:prstGeom>
            <a:noFill/>
            <a:ln w="38100">
              <a:solidFill>
                <a:schemeClr val="tx1"/>
              </a:solidFill>
              <a:miter lim="800000"/>
              <a:headEnd/>
              <a:tailEnd/>
            </a:ln>
          </p:spPr>
        </p:cxnSp>
        <p:cxnSp>
          <p:nvCxnSpPr>
            <p:cNvPr id="57374" name="AutoShape 88"/>
            <p:cNvCxnSpPr>
              <a:cxnSpLocks noChangeShapeType="1"/>
              <a:stCxn id="57367" idx="3"/>
              <a:endCxn id="57368" idx="7"/>
            </p:cNvCxnSpPr>
            <p:nvPr/>
          </p:nvCxnSpPr>
          <p:spPr bwMode="auto">
            <a:xfrm flipH="1">
              <a:off x="3188" y="3152"/>
              <a:ext cx="104" cy="80"/>
            </a:xfrm>
            <a:prstGeom prst="straightConnector1">
              <a:avLst/>
            </a:prstGeom>
            <a:noFill/>
            <a:ln w="38100">
              <a:solidFill>
                <a:schemeClr val="tx1"/>
              </a:solidFill>
              <a:miter lim="800000"/>
              <a:headEnd/>
              <a:tailEnd/>
            </a:ln>
          </p:spPr>
        </p:cxnSp>
        <p:cxnSp>
          <p:nvCxnSpPr>
            <p:cNvPr id="57375" name="AutoShape 89"/>
            <p:cNvCxnSpPr>
              <a:cxnSpLocks noChangeShapeType="1"/>
              <a:stCxn id="57366" idx="5"/>
              <a:endCxn id="57369" idx="1"/>
            </p:cNvCxnSpPr>
            <p:nvPr/>
          </p:nvCxnSpPr>
          <p:spPr bwMode="auto">
            <a:xfrm>
              <a:off x="3716" y="2912"/>
              <a:ext cx="206" cy="74"/>
            </a:xfrm>
            <a:prstGeom prst="straightConnector1">
              <a:avLst/>
            </a:prstGeom>
            <a:noFill/>
            <a:ln w="38100">
              <a:solidFill>
                <a:schemeClr val="tx1"/>
              </a:solidFill>
              <a:miter lim="800000"/>
              <a:headEnd/>
              <a:tailEnd/>
            </a:ln>
          </p:spPr>
        </p:cxnSp>
        <p:cxnSp>
          <p:nvCxnSpPr>
            <p:cNvPr id="57376" name="AutoShape 90"/>
            <p:cNvCxnSpPr>
              <a:cxnSpLocks noChangeShapeType="1"/>
              <a:stCxn id="57369" idx="5"/>
              <a:endCxn id="57370" idx="2"/>
            </p:cNvCxnSpPr>
            <p:nvPr/>
          </p:nvCxnSpPr>
          <p:spPr bwMode="auto">
            <a:xfrm>
              <a:off x="4058" y="3146"/>
              <a:ext cx="202" cy="118"/>
            </a:xfrm>
            <a:prstGeom prst="straightConnector1">
              <a:avLst/>
            </a:prstGeom>
            <a:noFill/>
            <a:ln w="38100">
              <a:solidFill>
                <a:schemeClr val="tx1"/>
              </a:solidFill>
              <a:miter lim="800000"/>
              <a:headEnd/>
              <a:tailEnd/>
            </a:ln>
          </p:spPr>
        </p:cxnSp>
        <p:cxnSp>
          <p:nvCxnSpPr>
            <p:cNvPr id="57377" name="AutoShape 91"/>
            <p:cNvCxnSpPr>
              <a:cxnSpLocks noChangeShapeType="1"/>
              <a:stCxn id="57370" idx="3"/>
              <a:endCxn id="57372" idx="7"/>
            </p:cNvCxnSpPr>
            <p:nvPr/>
          </p:nvCxnSpPr>
          <p:spPr bwMode="auto">
            <a:xfrm flipH="1">
              <a:off x="4148" y="3344"/>
              <a:ext cx="152" cy="128"/>
            </a:xfrm>
            <a:prstGeom prst="straightConnector1">
              <a:avLst/>
            </a:prstGeom>
            <a:noFill/>
            <a:ln w="38100">
              <a:solidFill>
                <a:schemeClr val="tx1"/>
              </a:solidFill>
              <a:miter lim="800000"/>
              <a:headEnd/>
              <a:tailEnd/>
            </a:ln>
          </p:spPr>
        </p:cxnSp>
        <p:cxnSp>
          <p:nvCxnSpPr>
            <p:cNvPr id="57378" name="AutoShape 92"/>
            <p:cNvCxnSpPr>
              <a:cxnSpLocks noChangeShapeType="1"/>
              <a:stCxn id="57367" idx="5"/>
              <a:endCxn id="57371" idx="1"/>
            </p:cNvCxnSpPr>
            <p:nvPr/>
          </p:nvCxnSpPr>
          <p:spPr bwMode="auto">
            <a:xfrm>
              <a:off x="3428" y="3152"/>
              <a:ext cx="104" cy="80"/>
            </a:xfrm>
            <a:prstGeom prst="straightConnector1">
              <a:avLst/>
            </a:prstGeom>
            <a:noFill/>
            <a:ln w="38100">
              <a:solidFill>
                <a:schemeClr val="tx1"/>
              </a:solidFill>
              <a:miter lim="800000"/>
              <a:headEnd/>
              <a:tailEnd/>
            </a:ln>
          </p:spPr>
        </p:cxnSp>
      </p:grpSp>
      <p:sp>
        <p:nvSpPr>
          <p:cNvPr id="46" name="TextBox 45"/>
          <p:cNvSpPr txBox="1"/>
          <p:nvPr/>
        </p:nvSpPr>
        <p:spPr>
          <a:xfrm>
            <a:off x="535439" y="5377190"/>
            <a:ext cx="8303491" cy="498598"/>
          </a:xfrm>
          <a:prstGeom prst="rect">
            <a:avLst/>
          </a:prstGeom>
          <a:noFill/>
        </p:spPr>
        <p:txBody>
          <a:bodyPr wrap="square" rtlCol="0">
            <a:spAutoFit/>
          </a:bodyPr>
          <a:lstStyle/>
          <a:p>
            <a:pPr>
              <a:buNone/>
            </a:pPr>
            <a:r>
              <a:rPr lang="zh-CN" altLang="en-US" sz="2400" b="1" dirty="0">
                <a:ea typeface="黑体" pitchFamily="49" charset="-122"/>
              </a:rPr>
              <a:t>二叉树中各结点的平衡因子绝对值越大，</a:t>
            </a:r>
            <a:r>
              <a:rPr lang="en-US" altLang="zh-CN" sz="2400" b="1" dirty="0">
                <a:ea typeface="黑体" pitchFamily="49" charset="-122"/>
              </a:rPr>
              <a:t>ASL</a:t>
            </a:r>
            <a:r>
              <a:rPr lang="zh-CN" altLang="en-US" sz="2400" b="1" dirty="0">
                <a:ea typeface="黑体" pitchFamily="49" charset="-122"/>
              </a:rPr>
              <a:t>就越大</a:t>
            </a:r>
            <a:endParaRPr lang="zh-CN" altLang="en-US" sz="2400" dirty="0"/>
          </a:p>
        </p:txBody>
      </p:sp>
      <p:sp>
        <p:nvSpPr>
          <p:cNvPr id="48" name="TextBox 47"/>
          <p:cNvSpPr txBox="1"/>
          <p:nvPr/>
        </p:nvSpPr>
        <p:spPr>
          <a:xfrm>
            <a:off x="553098" y="5858024"/>
            <a:ext cx="8303491" cy="498598"/>
          </a:xfrm>
          <a:prstGeom prst="rect">
            <a:avLst/>
          </a:prstGeom>
          <a:noFill/>
        </p:spPr>
        <p:txBody>
          <a:bodyPr wrap="square" rtlCol="0">
            <a:spAutoFit/>
          </a:bodyPr>
          <a:lstStyle/>
          <a:p>
            <a:pPr>
              <a:buNone/>
            </a:pPr>
            <a:r>
              <a:rPr lang="zh-CN" altLang="en-US" sz="2400" b="1" dirty="0">
                <a:solidFill>
                  <a:srgbClr val="FF0000"/>
                </a:solidFill>
                <a:ea typeface="黑体" pitchFamily="49" charset="-122"/>
              </a:rPr>
              <a:t>希望</a:t>
            </a:r>
            <a:r>
              <a:rPr lang="zh-CN" altLang="en-US" sz="2400" b="1" dirty="0">
                <a:ea typeface="黑体" pitchFamily="49" charset="-122"/>
              </a:rPr>
              <a:t>，由任何初始序列构成的二叉排序树都是平衡二叉树</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up)">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up)">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up)">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up)">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up)">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wipe(left)">
                                      <p:cBhvr>
                                        <p:cTn id="97" dur="500"/>
                                        <p:tgtEl>
                                          <p:spTgt spid="4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left)">
                                      <p:cBhvr>
                                        <p:cTn id="10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30" grpId="0" autoUpdateAnimBg="0"/>
      <p:bldP spid="31" grpId="0" autoUpdateAnimBg="0"/>
      <p:bldP spid="46" grpId="0"/>
      <p:bldP spid="4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4"/>
          <p:cNvSpPr txBox="1">
            <a:spLocks noChangeArrowheads="1"/>
          </p:cNvSpPr>
          <p:nvPr/>
        </p:nvSpPr>
        <p:spPr bwMode="auto">
          <a:xfrm>
            <a:off x="304800" y="1658938"/>
            <a:ext cx="8610600" cy="5135252"/>
          </a:xfrm>
          <a:prstGeom prst="rect">
            <a:avLst/>
          </a:prstGeom>
          <a:noFill/>
          <a:ln w="9525">
            <a:noFill/>
            <a:miter lim="800000"/>
            <a:headEnd/>
            <a:tailEnd/>
          </a:ln>
        </p:spPr>
        <p:txBody>
          <a:bodyPr>
            <a:spAutoFit/>
          </a:bodyPr>
          <a:lstStyle/>
          <a:p>
            <a:pPr algn="just">
              <a:spcBef>
                <a:spcPct val="30000"/>
              </a:spcBef>
              <a:buClr>
                <a:srgbClr val="990000"/>
              </a:buClr>
              <a:buFont typeface="Wingdings" pitchFamily="2" charset="2"/>
              <a:buChar char="v"/>
            </a:pPr>
            <a:r>
              <a:rPr lang="zh-CN" altLang="en-US" b="1" dirty="0">
                <a:solidFill>
                  <a:srgbClr val="F65200"/>
                </a:solidFill>
                <a:latin typeface="楷体_GB2312" pitchFamily="49" charset="-122"/>
              </a:rPr>
              <a:t>基本思想</a:t>
            </a:r>
            <a:endParaRPr lang="zh-CN" altLang="en-US" b="1" dirty="0">
              <a:latin typeface="楷体_GB2312" pitchFamily="49" charset="-122"/>
            </a:endParaRPr>
          </a:p>
          <a:p>
            <a:pPr lvl="1">
              <a:lnSpc>
                <a:spcPct val="95000"/>
              </a:lnSpc>
              <a:spcBef>
                <a:spcPct val="20000"/>
              </a:spcBef>
              <a:buClr>
                <a:srgbClr val="990000"/>
              </a:buClr>
              <a:buSzPct val="80000"/>
              <a:buFont typeface="Wingdings" pitchFamily="2" charset="2"/>
              <a:buChar char="Ø"/>
            </a:pPr>
            <a:r>
              <a:rPr lang="zh-CN" altLang="en-US" sz="3000" b="1" dirty="0">
                <a:solidFill>
                  <a:srgbClr val="002060"/>
                </a:solidFill>
                <a:latin typeface=""/>
              </a:rPr>
              <a:t>从空树起</a:t>
            </a:r>
            <a:r>
              <a:rPr lang="zh-CN" altLang="en-US" sz="3000" b="1" dirty="0">
                <a:latin typeface=""/>
              </a:rPr>
              <a:t>（空树是平衡树），</a:t>
            </a:r>
            <a:r>
              <a:rPr lang="zh-CN" altLang="en-US" sz="3000" b="1" dirty="0">
                <a:solidFill>
                  <a:srgbClr val="002060"/>
                </a:solidFill>
                <a:latin typeface=""/>
              </a:rPr>
              <a:t>每插入一个关键字检查一次</a:t>
            </a:r>
            <a:r>
              <a:rPr lang="zh-CN" altLang="en-US" sz="3000" b="1" dirty="0">
                <a:latin typeface=""/>
              </a:rPr>
              <a:t>二叉排序树是否失去</a:t>
            </a:r>
            <a:r>
              <a:rPr lang="zh-CN" altLang="en-US" sz="3000" b="1" dirty="0">
                <a:solidFill>
                  <a:srgbClr val="002060"/>
                </a:solidFill>
                <a:latin typeface=""/>
              </a:rPr>
              <a:t>平衡</a:t>
            </a:r>
          </a:p>
          <a:p>
            <a:pPr lvl="1">
              <a:lnSpc>
                <a:spcPct val="95000"/>
              </a:lnSpc>
              <a:spcBef>
                <a:spcPct val="20000"/>
              </a:spcBef>
              <a:buClr>
                <a:srgbClr val="990000"/>
              </a:buClr>
              <a:buSzPct val="80000"/>
              <a:buFont typeface="Wingdings" pitchFamily="2" charset="2"/>
              <a:buChar char="Ø"/>
            </a:pPr>
            <a:r>
              <a:rPr lang="zh-CN" altLang="en-US" sz="3000" b="1" dirty="0">
                <a:latin typeface="楷体_GB2312" pitchFamily="49" charset="-122"/>
              </a:rPr>
              <a:t>如果是因插入结点而破坏了树的平衡性，则找出其中</a:t>
            </a:r>
            <a:r>
              <a:rPr lang="zh-CN" altLang="en-US" sz="3000" b="1" u="sng" dirty="0">
                <a:solidFill>
                  <a:srgbClr val="CC0000"/>
                </a:solidFill>
                <a:latin typeface="楷体_GB2312" pitchFamily="49" charset="-122"/>
              </a:rPr>
              <a:t>最小不平衡子树</a:t>
            </a:r>
          </a:p>
          <a:p>
            <a:pPr lvl="1">
              <a:lnSpc>
                <a:spcPct val="95000"/>
              </a:lnSpc>
              <a:spcBef>
                <a:spcPct val="20000"/>
              </a:spcBef>
              <a:buClr>
                <a:srgbClr val="990000"/>
              </a:buClr>
              <a:buSzPct val="80000"/>
              <a:buFont typeface="Wingdings" pitchFamily="2" charset="2"/>
              <a:buChar char="Ø"/>
            </a:pPr>
            <a:r>
              <a:rPr lang="zh-CN" altLang="en-US" sz="3000" b="1" dirty="0">
                <a:latin typeface=""/>
              </a:rPr>
              <a:t>对它进行</a:t>
            </a:r>
            <a:r>
              <a:rPr lang="zh-CN" altLang="en-US" sz="3000" b="1" dirty="0">
                <a:solidFill>
                  <a:srgbClr val="002060"/>
                </a:solidFill>
              </a:rPr>
              <a:t>“</a:t>
            </a:r>
            <a:r>
              <a:rPr lang="zh-CN" altLang="en-US" sz="3000" b="1" dirty="0">
                <a:solidFill>
                  <a:srgbClr val="002060"/>
                </a:solidFill>
                <a:latin typeface=""/>
              </a:rPr>
              <a:t>平衡旋转</a:t>
            </a:r>
            <a:r>
              <a:rPr lang="zh-CN" altLang="en-US" sz="3000" b="1" dirty="0">
                <a:solidFill>
                  <a:srgbClr val="002060"/>
                </a:solidFill>
              </a:rPr>
              <a:t>”</a:t>
            </a:r>
            <a:r>
              <a:rPr lang="zh-CN" altLang="en-US" sz="3000" b="1" dirty="0">
                <a:solidFill>
                  <a:srgbClr val="002060"/>
                </a:solidFill>
                <a:latin typeface=""/>
              </a:rPr>
              <a:t>处理</a:t>
            </a:r>
            <a:r>
              <a:rPr lang="zh-CN" altLang="en-US" sz="3000" b="1" dirty="0">
                <a:latin typeface=""/>
              </a:rPr>
              <a:t>。</a:t>
            </a:r>
            <a:r>
              <a:rPr lang="zh-CN" altLang="en-US" sz="3000" b="1" dirty="0">
                <a:latin typeface="楷体_GB2312" pitchFamily="49" charset="-122"/>
              </a:rPr>
              <a:t>在</a:t>
            </a:r>
            <a:r>
              <a:rPr lang="zh-CN" altLang="en-US" sz="3000" b="1" dirty="0">
                <a:solidFill>
                  <a:srgbClr val="FF0000"/>
                </a:solidFill>
                <a:latin typeface="楷体_GB2312" pitchFamily="49" charset="-122"/>
              </a:rPr>
              <a:t>保持排序树特性</a:t>
            </a:r>
            <a:r>
              <a:rPr lang="zh-CN" altLang="en-US" sz="3000" b="1" dirty="0">
                <a:latin typeface="楷体_GB2312" pitchFamily="49" charset="-122"/>
              </a:rPr>
              <a:t>的前提下，调整最小不平衡子树中各结点之间的连接关系，以达到新的平衡</a:t>
            </a:r>
            <a:endParaRPr lang="zh-CN" altLang="en-US" sz="3000" b="1" dirty="0">
              <a:latin typeface=""/>
            </a:endParaRPr>
          </a:p>
          <a:p>
            <a:pPr lvl="1" algn="just">
              <a:spcBef>
                <a:spcPct val="30000"/>
              </a:spcBef>
              <a:buClr>
                <a:srgbClr val="990000"/>
              </a:buClr>
              <a:buFont typeface="Wingdings" pitchFamily="2" charset="2"/>
              <a:buChar char="Ø"/>
            </a:pPr>
            <a:r>
              <a:rPr lang="zh-CN" altLang="en-US" sz="3000" b="1" dirty="0">
                <a:solidFill>
                  <a:srgbClr val="F65200"/>
                </a:solidFill>
                <a:latin typeface="楷体_GB2312" pitchFamily="49" charset="-122"/>
              </a:rPr>
              <a:t>最小不平衡子树</a:t>
            </a:r>
            <a:r>
              <a:rPr lang="zh-CN" altLang="en-US" sz="3000" b="1" dirty="0">
                <a:latin typeface="楷体_GB2312" pitchFamily="49" charset="-122"/>
              </a:rPr>
              <a:t>是指以</a:t>
            </a:r>
            <a:r>
              <a:rPr lang="zh-CN" altLang="en-US" sz="3000" b="1" dirty="0">
                <a:solidFill>
                  <a:srgbClr val="CC0000"/>
                </a:solidFill>
                <a:latin typeface="楷体_GB2312" pitchFamily="49" charset="-122"/>
              </a:rPr>
              <a:t>离插入结点最近</a:t>
            </a:r>
            <a:r>
              <a:rPr lang="zh-CN" altLang="en-US" sz="3000" b="1" dirty="0">
                <a:latin typeface="楷体_GB2312" pitchFamily="49" charset="-122"/>
              </a:rPr>
              <a:t>、且平衡因子绝对值</a:t>
            </a:r>
            <a:r>
              <a:rPr lang="zh-CN" altLang="en-US" sz="3000" b="1" dirty="0">
                <a:solidFill>
                  <a:srgbClr val="CC0000"/>
                </a:solidFill>
                <a:latin typeface="楷体_GB2312" pitchFamily="49" charset="-122"/>
              </a:rPr>
              <a:t>大于</a:t>
            </a:r>
            <a:r>
              <a:rPr lang="en-US" altLang="zh-CN" sz="3000" b="1" dirty="0">
                <a:solidFill>
                  <a:srgbClr val="CC0000"/>
                </a:solidFill>
                <a:latin typeface="楷体_GB2312" pitchFamily="49" charset="-122"/>
              </a:rPr>
              <a:t>1</a:t>
            </a:r>
            <a:r>
              <a:rPr lang="zh-CN" altLang="en-US" sz="3000" b="1" dirty="0">
                <a:latin typeface="楷体_GB2312" pitchFamily="49" charset="-122"/>
              </a:rPr>
              <a:t>的结点</a:t>
            </a:r>
            <a:r>
              <a:rPr lang="zh-CN" altLang="en-US" sz="3000" b="1" dirty="0">
                <a:solidFill>
                  <a:srgbClr val="F65200"/>
                </a:solidFill>
                <a:latin typeface="楷体_GB2312" pitchFamily="49" charset="-122"/>
              </a:rPr>
              <a:t>作根结点</a:t>
            </a:r>
            <a:r>
              <a:rPr lang="zh-CN" altLang="en-US" sz="3000" b="1" dirty="0">
                <a:latin typeface="楷体_GB2312" pitchFamily="49" charset="-122"/>
              </a:rPr>
              <a:t>的子树。</a:t>
            </a:r>
          </a:p>
        </p:txBody>
      </p:sp>
      <p:sp>
        <p:nvSpPr>
          <p:cNvPr id="4" name="Rectangle 5"/>
          <p:cNvSpPr>
            <a:spLocks noChangeArrowheads="1"/>
          </p:cNvSpPr>
          <p:nvPr/>
        </p:nvSpPr>
        <p:spPr bwMode="auto">
          <a:xfrm>
            <a:off x="107950" y="958850"/>
            <a:ext cx="8501063" cy="611188"/>
          </a:xfrm>
          <a:prstGeom prst="rect">
            <a:avLst/>
          </a:prstGeom>
          <a:noFill/>
          <a:ln w="9525">
            <a:noFill/>
            <a:miter lim="800000"/>
            <a:headEnd/>
            <a:tailEnd/>
          </a:ln>
        </p:spPr>
        <p:txBody>
          <a:bodyPr/>
          <a:lstStyle/>
          <a:p>
            <a:pPr marL="342900" indent="-342900">
              <a:spcBef>
                <a:spcPct val="20000"/>
              </a:spcBef>
              <a:buClr>
                <a:schemeClr val="tx1"/>
              </a:buClr>
            </a:pPr>
            <a:r>
              <a:rPr lang="zh-CN" altLang="en-US" sz="3600" b="1"/>
              <a:t>动态平衡技术构造平衡二叉树</a:t>
            </a:r>
          </a:p>
        </p:txBody>
      </p:sp>
      <p:sp>
        <p:nvSpPr>
          <p:cNvPr id="5" name="Rectangle 6"/>
          <p:cNvSpPr>
            <a:spLocks noChangeArrowheads="1"/>
          </p:cNvSpPr>
          <p:nvPr/>
        </p:nvSpPr>
        <p:spPr bwMode="auto">
          <a:xfrm>
            <a:off x="503238" y="4706471"/>
            <a:ext cx="8229600" cy="1914992"/>
          </a:xfrm>
          <a:prstGeom prst="rect">
            <a:avLst/>
          </a:prstGeom>
          <a:solidFill>
            <a:srgbClr val="FFFFE9"/>
          </a:solidFill>
          <a:ln w="9525">
            <a:solidFill>
              <a:schemeClr val="tx1"/>
            </a:solidFill>
            <a:miter lim="800000"/>
            <a:headEnd/>
            <a:tailEnd/>
          </a:ln>
          <a:effectLst>
            <a:outerShdw dist="107763" dir="2700000" algn="ctr" rotWithShape="0">
              <a:schemeClr val="bg2"/>
            </a:outerShdw>
          </a:effectLst>
        </p:spPr>
        <p:txBody>
          <a:bodyPr/>
          <a:lstStyle/>
          <a:p>
            <a:pPr marL="3175" indent="-3175">
              <a:spcBef>
                <a:spcPct val="30000"/>
              </a:spcBef>
              <a:defRPr/>
            </a:pPr>
            <a:r>
              <a:rPr lang="zh-CN" altLang="en-US" sz="2600" b="1" dirty="0">
                <a:latin typeface="楷体_GB2312" pitchFamily="49" charset="-122"/>
              </a:rPr>
              <a:t> 为什么只需要对</a:t>
            </a:r>
            <a:r>
              <a:rPr lang="en-US" altLang="zh-CN" sz="2600" b="1" dirty="0">
                <a:latin typeface="楷体_GB2312" pitchFamily="49" charset="-122"/>
              </a:rPr>
              <a:t>"</a:t>
            </a:r>
            <a:r>
              <a:rPr lang="zh-CN" altLang="en-US" sz="2600" b="1" dirty="0">
                <a:latin typeface="楷体_GB2312" pitchFamily="49" charset="-122"/>
              </a:rPr>
              <a:t>最小不平衡子树</a:t>
            </a:r>
            <a:r>
              <a:rPr lang="en-US" altLang="zh-CN" sz="2600" b="1" dirty="0">
                <a:latin typeface="楷体_GB2312" pitchFamily="49" charset="-122"/>
              </a:rPr>
              <a:t>"</a:t>
            </a:r>
            <a:r>
              <a:rPr lang="zh-CN" altLang="en-US" sz="2600" b="1" dirty="0">
                <a:latin typeface="楷体_GB2312" pitchFamily="49" charset="-122"/>
              </a:rPr>
              <a:t>进行旋转处理？</a:t>
            </a:r>
          </a:p>
          <a:p>
            <a:pPr marL="3175" indent="-3175">
              <a:spcBef>
                <a:spcPct val="30000"/>
              </a:spcBef>
              <a:defRPr/>
            </a:pPr>
            <a:r>
              <a:rPr lang="zh-CN" altLang="en-US" sz="2600" b="1" dirty="0">
                <a:latin typeface="楷体_GB2312" pitchFamily="49" charset="-122"/>
              </a:rPr>
              <a:t> 因为经过</a:t>
            </a:r>
            <a:r>
              <a:rPr lang="zh-CN" altLang="en-US" sz="2600" b="1" dirty="0">
                <a:solidFill>
                  <a:srgbClr val="CC0000"/>
                </a:solidFill>
                <a:latin typeface="楷体_GB2312" pitchFamily="49" charset="-122"/>
              </a:rPr>
              <a:t>旋转处理之后</a:t>
            </a:r>
            <a:r>
              <a:rPr lang="zh-CN" altLang="en-US" sz="2600" b="1" dirty="0">
                <a:latin typeface="楷体_GB2312" pitchFamily="49" charset="-122"/>
              </a:rPr>
              <a:t>的子树的</a:t>
            </a:r>
            <a:r>
              <a:rPr lang="zh-CN" altLang="en-US" sz="2600" b="1" dirty="0">
                <a:solidFill>
                  <a:srgbClr val="CC0000"/>
                </a:solidFill>
                <a:latin typeface="楷体_GB2312" pitchFamily="49" charset="-122"/>
              </a:rPr>
              <a:t>深度</a:t>
            </a:r>
            <a:r>
              <a:rPr lang="zh-CN" altLang="en-US" sz="2600" b="1" dirty="0">
                <a:latin typeface="楷体_GB2312" pitchFamily="49" charset="-122"/>
              </a:rPr>
              <a:t>和插入新的关键字之前的子树</a:t>
            </a:r>
            <a:r>
              <a:rPr lang="zh-CN" altLang="en-US" sz="2600" b="1" dirty="0">
                <a:solidFill>
                  <a:srgbClr val="CC0000"/>
                </a:solidFill>
                <a:latin typeface="楷体_GB2312" pitchFamily="49" charset="-122"/>
              </a:rPr>
              <a:t>深度相同</a:t>
            </a:r>
            <a:r>
              <a:rPr lang="zh-CN" altLang="en-US" sz="2600" b="1" dirty="0">
                <a:latin typeface="楷体_GB2312" pitchFamily="49" charset="-122"/>
              </a:rPr>
              <a:t>，因而不因插入而改变其所有祖先结点的平衡因子的值。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bg/>
                                          </p:spTgt>
                                        </p:tgtEl>
                                        <p:attrNameLst>
                                          <p:attrName>style.visibility</p:attrName>
                                        </p:attrNameLst>
                                      </p:cBhvr>
                                      <p:to>
                                        <p:strVal val="visible"/>
                                      </p:to>
                                    </p:set>
                                    <p:animEffect transition="in" filter="wipe(up)">
                                      <p:cBhvr>
                                        <p:cTn id="37" dur="500"/>
                                        <p:tgtEl>
                                          <p:spTgt spid="5">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up)">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wipe(up)">
                                      <p:cBhvr>
                                        <p:cTn id="4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P spid="4" grpId="0" build="p" autoUpdateAnimBg="0"/>
      <p:bldP spid="5"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1027"/>
          <p:cNvSpPr txBox="1">
            <a:spLocks noChangeArrowheads="1"/>
          </p:cNvSpPr>
          <p:nvPr/>
        </p:nvSpPr>
        <p:spPr bwMode="auto">
          <a:xfrm>
            <a:off x="304800" y="938213"/>
            <a:ext cx="8686800" cy="2403475"/>
          </a:xfrm>
          <a:prstGeom prst="rect">
            <a:avLst/>
          </a:prstGeom>
          <a:noFill/>
          <a:ln w="9525">
            <a:noFill/>
            <a:miter lim="800000"/>
            <a:headEnd/>
            <a:tailEnd/>
          </a:ln>
        </p:spPr>
        <p:txBody>
          <a:bodyPr>
            <a:spAutoFit/>
          </a:bodyPr>
          <a:lstStyle/>
          <a:p>
            <a:pPr marL="363538" indent="-363538">
              <a:lnSpc>
                <a:spcPct val="95000"/>
              </a:lnSpc>
              <a:spcBef>
                <a:spcPct val="15000"/>
              </a:spcBef>
              <a:buClr>
                <a:srgbClr val="990000"/>
              </a:buClr>
              <a:buFont typeface="Wingdings" pitchFamily="2" charset="2"/>
              <a:buChar char="v"/>
            </a:pPr>
            <a:r>
              <a:rPr lang="zh-CN" altLang="en-US" sz="3000" b="1" dirty="0">
                <a:latin typeface="楷体_GB2312" pitchFamily="49" charset="-122"/>
              </a:rPr>
              <a:t>平衡处理</a:t>
            </a:r>
          </a:p>
          <a:p>
            <a:pPr marL="363538" indent="-363538">
              <a:lnSpc>
                <a:spcPct val="95000"/>
              </a:lnSpc>
              <a:spcBef>
                <a:spcPct val="15000"/>
              </a:spcBef>
              <a:buClr>
                <a:srgbClr val="990000"/>
              </a:buClr>
              <a:buFont typeface="Wingdings" pitchFamily="2" charset="2"/>
              <a:buChar char="v"/>
            </a:pPr>
            <a:r>
              <a:rPr lang="zh-CN" altLang="en-US" sz="3000" b="1" dirty="0">
                <a:latin typeface="楷体_GB2312" pitchFamily="49" charset="-122"/>
              </a:rPr>
              <a:t>设二叉排序树的</a:t>
            </a:r>
            <a:r>
              <a:rPr lang="zh-CN" altLang="en-US" sz="3000" b="1" dirty="0">
                <a:solidFill>
                  <a:srgbClr val="990000"/>
                </a:solidFill>
                <a:latin typeface="楷体_GB2312" pitchFamily="49" charset="-122"/>
              </a:rPr>
              <a:t>最小不平衡子树</a:t>
            </a:r>
            <a:r>
              <a:rPr lang="zh-CN" altLang="en-US" sz="3000" b="1" dirty="0">
                <a:latin typeface="楷体_GB2312" pitchFamily="49" charset="-122"/>
              </a:rPr>
              <a:t>的</a:t>
            </a:r>
            <a:r>
              <a:rPr lang="zh-CN" altLang="en-US" sz="3000" b="1" u="sng" dirty="0">
                <a:solidFill>
                  <a:srgbClr val="CC0000"/>
                </a:solidFill>
                <a:latin typeface="楷体_GB2312" pitchFamily="49" charset="-122"/>
              </a:rPr>
              <a:t>根结点为</a:t>
            </a:r>
            <a:r>
              <a:rPr lang="en-US" altLang="zh-CN" sz="3000" b="1" u="sng" dirty="0">
                <a:solidFill>
                  <a:srgbClr val="CC0000"/>
                </a:solidFill>
                <a:latin typeface="楷体_GB2312" pitchFamily="49" charset="-122"/>
              </a:rPr>
              <a:t>A</a:t>
            </a:r>
            <a:r>
              <a:rPr lang="zh-CN" altLang="en-US" sz="3000" b="1" dirty="0">
                <a:latin typeface="楷体_GB2312" pitchFamily="49" charset="-122"/>
              </a:rPr>
              <a:t>，则调整该子树的规律可归纳为下列四种情况：</a:t>
            </a:r>
          </a:p>
          <a:p>
            <a:pPr marL="363538" indent="-363538" algn="just">
              <a:lnSpc>
                <a:spcPct val="95000"/>
              </a:lnSpc>
              <a:spcBef>
                <a:spcPct val="15000"/>
              </a:spcBef>
              <a:buFont typeface="Wingdings" pitchFamily="2" charset="2"/>
              <a:buNone/>
            </a:pPr>
            <a:r>
              <a:rPr lang="zh-CN" altLang="en-US" sz="3000" b="1" dirty="0">
                <a:latin typeface="楷体_GB2312" pitchFamily="49" charset="-122"/>
              </a:rPr>
              <a:t>    </a:t>
            </a:r>
            <a:r>
              <a:rPr lang="en-US" altLang="zh-CN" sz="3000" b="1" dirty="0">
                <a:latin typeface="楷体_GB2312" pitchFamily="49" charset="-122"/>
              </a:rPr>
              <a:t>(1) </a:t>
            </a:r>
            <a:r>
              <a:rPr lang="en-US" altLang="zh-CN" sz="3000" b="1" dirty="0">
                <a:solidFill>
                  <a:srgbClr val="CC0000"/>
                </a:solidFill>
                <a:latin typeface="楷体_GB2312" pitchFamily="49" charset="-122"/>
              </a:rPr>
              <a:t>LL</a:t>
            </a:r>
            <a:r>
              <a:rPr lang="zh-CN" altLang="en-US" sz="3000" b="1" dirty="0">
                <a:solidFill>
                  <a:srgbClr val="CC0000"/>
                </a:solidFill>
                <a:latin typeface="楷体_GB2312" pitchFamily="49" charset="-122"/>
              </a:rPr>
              <a:t>型</a:t>
            </a:r>
            <a:r>
              <a:rPr lang="zh-CN" altLang="en-US" sz="3000" b="1" dirty="0">
                <a:latin typeface="楷体_GB2312" pitchFamily="49" charset="-122"/>
              </a:rPr>
              <a:t>：新结点</a:t>
            </a:r>
            <a:r>
              <a:rPr lang="en-US" altLang="zh-CN" sz="3000" b="1" dirty="0">
                <a:latin typeface="楷体_GB2312" pitchFamily="49" charset="-122"/>
              </a:rPr>
              <a:t>X</a:t>
            </a:r>
            <a:r>
              <a:rPr lang="zh-CN" altLang="en-US" sz="3000" b="1" dirty="0">
                <a:solidFill>
                  <a:srgbClr val="FF0000"/>
                </a:solidFill>
                <a:latin typeface="楷体_GB2312" pitchFamily="49" charset="-122"/>
              </a:rPr>
              <a:t>插在</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的左孩子</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的左子树</a:t>
            </a:r>
            <a:r>
              <a:rPr lang="zh-CN" altLang="en-US" sz="3000" b="1" dirty="0">
                <a:solidFill>
                  <a:srgbClr val="002060"/>
                </a:solidFill>
                <a:latin typeface="楷体_GB2312" pitchFamily="49" charset="-122"/>
              </a:rPr>
              <a:t>里</a:t>
            </a:r>
            <a:r>
              <a:rPr lang="zh-CN" altLang="en-US" sz="3000" b="1" dirty="0">
                <a:latin typeface="楷体_GB2312" pitchFamily="49" charset="-122"/>
              </a:rPr>
              <a:t>，</a:t>
            </a:r>
            <a:r>
              <a:rPr lang="en-US" altLang="zh-CN" sz="3000" b="1" dirty="0">
                <a:latin typeface="楷体_GB2312" pitchFamily="49" charset="-122"/>
              </a:rPr>
              <a:t>A</a:t>
            </a:r>
            <a:r>
              <a:rPr lang="zh-CN" altLang="en-US" sz="3000" b="1" dirty="0">
                <a:latin typeface="楷体_GB2312" pitchFamily="49" charset="-122"/>
              </a:rPr>
              <a:t>的平衡因子由</a:t>
            </a:r>
            <a:r>
              <a:rPr lang="en-US" altLang="zh-CN" sz="3000" b="1" dirty="0">
                <a:latin typeface="楷体_GB2312" pitchFamily="49" charset="-122"/>
              </a:rPr>
              <a:t>1</a:t>
            </a:r>
            <a:r>
              <a:rPr lang="zh-CN" altLang="en-US" sz="3000" b="1" dirty="0">
                <a:latin typeface="楷体_GB2312" pitchFamily="49" charset="-122"/>
              </a:rPr>
              <a:t>增至</a:t>
            </a:r>
            <a:r>
              <a:rPr lang="en-US" altLang="zh-CN" sz="3000" b="1" dirty="0">
                <a:latin typeface="楷体_GB2312" pitchFamily="49" charset="-122"/>
              </a:rPr>
              <a:t>2</a:t>
            </a:r>
            <a:r>
              <a:rPr lang="zh-CN" altLang="en-US" sz="3000" b="1" dirty="0">
                <a:latin typeface="楷体_GB2312" pitchFamily="49" charset="-122"/>
              </a:rPr>
              <a:t>。</a:t>
            </a:r>
          </a:p>
        </p:txBody>
      </p:sp>
      <p:grpSp>
        <p:nvGrpSpPr>
          <p:cNvPr id="2" name="Group 1048"/>
          <p:cNvGrpSpPr>
            <a:grpSpLocks/>
          </p:cNvGrpSpPr>
          <p:nvPr/>
        </p:nvGrpSpPr>
        <p:grpSpPr bwMode="auto">
          <a:xfrm>
            <a:off x="76200" y="4161665"/>
            <a:ext cx="1655763" cy="1944688"/>
            <a:chOff x="272" y="2704"/>
            <a:chExt cx="1043" cy="1225"/>
          </a:xfrm>
        </p:grpSpPr>
        <p:sp>
          <p:nvSpPr>
            <p:cNvPr id="59442" name="Oval 1029"/>
            <p:cNvSpPr>
              <a:spLocks noChangeArrowheads="1"/>
            </p:cNvSpPr>
            <p:nvPr/>
          </p:nvSpPr>
          <p:spPr bwMode="auto">
            <a:xfrm>
              <a:off x="1066" y="284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59443" name="Oval 1030"/>
            <p:cNvSpPr>
              <a:spLocks noChangeArrowheads="1"/>
            </p:cNvSpPr>
            <p:nvPr/>
          </p:nvSpPr>
          <p:spPr bwMode="auto">
            <a:xfrm>
              <a:off x="680" y="327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59444" name="Oval 1031"/>
            <p:cNvSpPr>
              <a:spLocks noChangeArrowheads="1"/>
            </p:cNvSpPr>
            <p:nvPr/>
          </p:nvSpPr>
          <p:spPr bwMode="auto">
            <a:xfrm>
              <a:off x="272" y="368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59445" name="Line 1032"/>
            <p:cNvSpPr>
              <a:spLocks noChangeShapeType="1"/>
            </p:cNvSpPr>
            <p:nvPr/>
          </p:nvSpPr>
          <p:spPr bwMode="auto">
            <a:xfrm flipH="1">
              <a:off x="862" y="3045"/>
              <a:ext cx="226" cy="226"/>
            </a:xfrm>
            <a:prstGeom prst="line">
              <a:avLst/>
            </a:prstGeom>
            <a:noFill/>
            <a:ln w="9525">
              <a:solidFill>
                <a:schemeClr val="tx1"/>
              </a:solidFill>
              <a:miter lim="800000"/>
              <a:headEnd/>
              <a:tailEnd/>
            </a:ln>
          </p:spPr>
          <p:txBody>
            <a:bodyPr wrap="none"/>
            <a:lstStyle/>
            <a:p>
              <a:endParaRPr lang="zh-CN" altLang="en-US"/>
            </a:p>
          </p:txBody>
        </p:sp>
        <p:sp>
          <p:nvSpPr>
            <p:cNvPr id="59446" name="Line 1033"/>
            <p:cNvSpPr>
              <a:spLocks noChangeShapeType="1"/>
            </p:cNvSpPr>
            <p:nvPr/>
          </p:nvSpPr>
          <p:spPr bwMode="auto">
            <a:xfrm flipH="1">
              <a:off x="476" y="3475"/>
              <a:ext cx="226" cy="226"/>
            </a:xfrm>
            <a:prstGeom prst="line">
              <a:avLst/>
            </a:prstGeom>
            <a:noFill/>
            <a:ln w="9525">
              <a:solidFill>
                <a:schemeClr val="tx1"/>
              </a:solidFill>
              <a:miter lim="800000"/>
              <a:headEnd/>
              <a:tailEnd/>
            </a:ln>
          </p:spPr>
          <p:txBody>
            <a:bodyPr wrap="none"/>
            <a:lstStyle/>
            <a:p>
              <a:endParaRPr lang="zh-CN" altLang="en-US"/>
            </a:p>
          </p:txBody>
        </p:sp>
        <p:sp>
          <p:nvSpPr>
            <p:cNvPr id="59447" name="Text Box 1034"/>
            <p:cNvSpPr txBox="1">
              <a:spLocks noChangeArrowheads="1"/>
            </p:cNvSpPr>
            <p:nvPr/>
          </p:nvSpPr>
          <p:spPr bwMode="auto">
            <a:xfrm>
              <a:off x="340" y="3475"/>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48" name="Text Box 1035"/>
            <p:cNvSpPr txBox="1">
              <a:spLocks noChangeArrowheads="1"/>
            </p:cNvSpPr>
            <p:nvPr/>
          </p:nvSpPr>
          <p:spPr bwMode="auto">
            <a:xfrm>
              <a:off x="635" y="3067"/>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59449" name="Text Box 1036"/>
            <p:cNvSpPr txBox="1">
              <a:spLocks noChangeArrowheads="1"/>
            </p:cNvSpPr>
            <p:nvPr/>
          </p:nvSpPr>
          <p:spPr bwMode="auto">
            <a:xfrm>
              <a:off x="952" y="2704"/>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grpSp>
      <p:grpSp>
        <p:nvGrpSpPr>
          <p:cNvPr id="4" name="Group 1049"/>
          <p:cNvGrpSpPr>
            <a:grpSpLocks/>
          </p:cNvGrpSpPr>
          <p:nvPr/>
        </p:nvGrpSpPr>
        <p:grpSpPr bwMode="auto">
          <a:xfrm>
            <a:off x="2057400" y="4629978"/>
            <a:ext cx="1655763" cy="1403350"/>
            <a:chOff x="1587" y="3135"/>
            <a:chExt cx="1043" cy="884"/>
          </a:xfrm>
        </p:grpSpPr>
        <p:sp>
          <p:nvSpPr>
            <p:cNvPr id="59434" name="Oval 1039"/>
            <p:cNvSpPr>
              <a:spLocks noChangeArrowheads="1"/>
            </p:cNvSpPr>
            <p:nvPr/>
          </p:nvSpPr>
          <p:spPr bwMode="auto">
            <a:xfrm>
              <a:off x="1995" y="333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59435" name="Oval 1040"/>
            <p:cNvSpPr>
              <a:spLocks noChangeArrowheads="1"/>
            </p:cNvSpPr>
            <p:nvPr/>
          </p:nvSpPr>
          <p:spPr bwMode="auto">
            <a:xfrm>
              <a:off x="1587" y="374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59436" name="Line 1042"/>
            <p:cNvSpPr>
              <a:spLocks noChangeShapeType="1"/>
            </p:cNvSpPr>
            <p:nvPr/>
          </p:nvSpPr>
          <p:spPr bwMode="auto">
            <a:xfrm flipH="1">
              <a:off x="1791" y="3543"/>
              <a:ext cx="226" cy="226"/>
            </a:xfrm>
            <a:prstGeom prst="line">
              <a:avLst/>
            </a:prstGeom>
            <a:noFill/>
            <a:ln w="9525">
              <a:solidFill>
                <a:schemeClr val="tx1"/>
              </a:solidFill>
              <a:miter lim="800000"/>
              <a:headEnd/>
              <a:tailEnd/>
            </a:ln>
          </p:spPr>
          <p:txBody>
            <a:bodyPr wrap="none"/>
            <a:lstStyle/>
            <a:p>
              <a:endParaRPr lang="zh-CN" altLang="en-US"/>
            </a:p>
          </p:txBody>
        </p:sp>
        <p:sp>
          <p:nvSpPr>
            <p:cNvPr id="59437" name="Text Box 1043"/>
            <p:cNvSpPr txBox="1">
              <a:spLocks noChangeArrowheads="1"/>
            </p:cNvSpPr>
            <p:nvPr/>
          </p:nvSpPr>
          <p:spPr bwMode="auto">
            <a:xfrm>
              <a:off x="1655" y="354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38" name="Text Box 1044"/>
            <p:cNvSpPr txBox="1">
              <a:spLocks noChangeArrowheads="1"/>
            </p:cNvSpPr>
            <p:nvPr/>
          </p:nvSpPr>
          <p:spPr bwMode="auto">
            <a:xfrm>
              <a:off x="1950" y="3135"/>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39" name="Text Box 1045"/>
            <p:cNvSpPr txBox="1">
              <a:spLocks noChangeArrowheads="1"/>
            </p:cNvSpPr>
            <p:nvPr/>
          </p:nvSpPr>
          <p:spPr bwMode="auto">
            <a:xfrm>
              <a:off x="2404" y="3589"/>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40" name="Line 1047"/>
            <p:cNvSpPr>
              <a:spLocks noChangeShapeType="1"/>
            </p:cNvSpPr>
            <p:nvPr/>
          </p:nvSpPr>
          <p:spPr bwMode="auto">
            <a:xfrm>
              <a:off x="2222" y="3543"/>
              <a:ext cx="250" cy="250"/>
            </a:xfrm>
            <a:prstGeom prst="line">
              <a:avLst/>
            </a:prstGeom>
            <a:noFill/>
            <a:ln w="9525">
              <a:solidFill>
                <a:schemeClr val="tx1"/>
              </a:solidFill>
              <a:miter lim="800000"/>
              <a:headEnd/>
              <a:tailEnd/>
            </a:ln>
          </p:spPr>
          <p:txBody>
            <a:bodyPr wrap="none"/>
            <a:lstStyle/>
            <a:p>
              <a:endParaRPr lang="zh-CN" altLang="en-US"/>
            </a:p>
          </p:txBody>
        </p:sp>
        <p:sp>
          <p:nvSpPr>
            <p:cNvPr id="59441" name="Oval 1038"/>
            <p:cNvSpPr>
              <a:spLocks noChangeArrowheads="1"/>
            </p:cNvSpPr>
            <p:nvPr/>
          </p:nvSpPr>
          <p:spPr bwMode="auto">
            <a:xfrm>
              <a:off x="2381" y="377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grpSp>
      <p:grpSp>
        <p:nvGrpSpPr>
          <p:cNvPr id="13" name="Group 1052"/>
          <p:cNvGrpSpPr>
            <a:grpSpLocks/>
          </p:cNvGrpSpPr>
          <p:nvPr/>
        </p:nvGrpSpPr>
        <p:grpSpPr bwMode="auto">
          <a:xfrm>
            <a:off x="1157288" y="5061778"/>
            <a:ext cx="1079500" cy="935037"/>
            <a:chOff x="1269" y="3362"/>
            <a:chExt cx="680" cy="589"/>
          </a:xfrm>
        </p:grpSpPr>
        <p:sp>
          <p:nvSpPr>
            <p:cNvPr id="59431" name="Line 1037"/>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9432" name="Text Box 1050"/>
            <p:cNvSpPr txBox="1">
              <a:spLocks noChangeArrowheads="1"/>
            </p:cNvSpPr>
            <p:nvPr/>
          </p:nvSpPr>
          <p:spPr bwMode="auto">
            <a:xfrm>
              <a:off x="1382" y="3362"/>
              <a:ext cx="45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59433" name="Text Box 1051"/>
            <p:cNvSpPr txBox="1">
              <a:spLocks noChangeArrowheads="1"/>
            </p:cNvSpPr>
            <p:nvPr/>
          </p:nvSpPr>
          <p:spPr bwMode="auto">
            <a:xfrm>
              <a:off x="1269" y="3680"/>
              <a:ext cx="680"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顺时针</a:t>
              </a:r>
            </a:p>
          </p:txBody>
        </p:sp>
      </p:grpSp>
      <p:grpSp>
        <p:nvGrpSpPr>
          <p:cNvPr id="22" name="Group 1080"/>
          <p:cNvGrpSpPr>
            <a:grpSpLocks/>
          </p:cNvGrpSpPr>
          <p:nvPr/>
        </p:nvGrpSpPr>
        <p:grpSpPr bwMode="auto">
          <a:xfrm>
            <a:off x="3965575" y="4087813"/>
            <a:ext cx="2160588" cy="2447925"/>
            <a:chOff x="2472" y="2523"/>
            <a:chExt cx="1361" cy="1542"/>
          </a:xfrm>
        </p:grpSpPr>
        <p:sp>
          <p:nvSpPr>
            <p:cNvPr id="59418" name="Oval 1054"/>
            <p:cNvSpPr>
              <a:spLocks noChangeArrowheads="1"/>
            </p:cNvSpPr>
            <p:nvPr/>
          </p:nvSpPr>
          <p:spPr bwMode="auto">
            <a:xfrm>
              <a:off x="3198" y="265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59419" name="Oval 1055"/>
            <p:cNvSpPr>
              <a:spLocks noChangeArrowheads="1"/>
            </p:cNvSpPr>
            <p:nvPr/>
          </p:nvSpPr>
          <p:spPr bwMode="auto">
            <a:xfrm>
              <a:off x="2812" y="309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59420" name="Line 1057"/>
            <p:cNvSpPr>
              <a:spLocks noChangeShapeType="1"/>
            </p:cNvSpPr>
            <p:nvPr/>
          </p:nvSpPr>
          <p:spPr bwMode="auto">
            <a:xfrm flipH="1">
              <a:off x="2994" y="2864"/>
              <a:ext cx="226" cy="226"/>
            </a:xfrm>
            <a:prstGeom prst="line">
              <a:avLst/>
            </a:prstGeom>
            <a:noFill/>
            <a:ln w="9525">
              <a:solidFill>
                <a:schemeClr val="tx1"/>
              </a:solidFill>
              <a:miter lim="800000"/>
              <a:headEnd/>
              <a:tailEnd/>
            </a:ln>
          </p:spPr>
          <p:txBody>
            <a:bodyPr wrap="none"/>
            <a:lstStyle/>
            <a:p>
              <a:endParaRPr lang="zh-CN" altLang="en-US"/>
            </a:p>
          </p:txBody>
        </p:sp>
        <p:sp>
          <p:nvSpPr>
            <p:cNvPr id="59421" name="Line 1058"/>
            <p:cNvSpPr>
              <a:spLocks noChangeShapeType="1"/>
            </p:cNvSpPr>
            <p:nvPr/>
          </p:nvSpPr>
          <p:spPr bwMode="auto">
            <a:xfrm flipH="1">
              <a:off x="2608" y="3294"/>
              <a:ext cx="226" cy="226"/>
            </a:xfrm>
            <a:prstGeom prst="line">
              <a:avLst/>
            </a:prstGeom>
            <a:noFill/>
            <a:ln w="9525">
              <a:solidFill>
                <a:schemeClr val="tx1"/>
              </a:solidFill>
              <a:miter lim="800000"/>
              <a:headEnd/>
              <a:tailEnd/>
            </a:ln>
          </p:spPr>
          <p:txBody>
            <a:bodyPr wrap="none"/>
            <a:lstStyle/>
            <a:p>
              <a:endParaRPr lang="zh-CN" altLang="en-US"/>
            </a:p>
          </p:txBody>
        </p:sp>
        <p:sp>
          <p:nvSpPr>
            <p:cNvPr id="59422" name="Text Box 1059"/>
            <p:cNvSpPr txBox="1">
              <a:spLocks noChangeArrowheads="1"/>
            </p:cNvSpPr>
            <p:nvPr/>
          </p:nvSpPr>
          <p:spPr bwMode="auto">
            <a:xfrm>
              <a:off x="2472" y="3294"/>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23" name="Text Box 1060"/>
            <p:cNvSpPr txBox="1">
              <a:spLocks noChangeArrowheads="1"/>
            </p:cNvSpPr>
            <p:nvPr/>
          </p:nvSpPr>
          <p:spPr bwMode="auto">
            <a:xfrm>
              <a:off x="2767" y="2886"/>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59424" name="Text Box 1061"/>
            <p:cNvSpPr txBox="1">
              <a:spLocks noChangeArrowheads="1"/>
            </p:cNvSpPr>
            <p:nvPr/>
          </p:nvSpPr>
          <p:spPr bwMode="auto">
            <a:xfrm>
              <a:off x="3084" y="252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59425" name="Rectangle 1062"/>
            <p:cNvSpPr>
              <a:spLocks noChangeArrowheads="1"/>
            </p:cNvSpPr>
            <p:nvPr/>
          </p:nvSpPr>
          <p:spPr bwMode="auto">
            <a:xfrm>
              <a:off x="2472" y="3521"/>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59426" name="Rectangle 1063"/>
            <p:cNvSpPr>
              <a:spLocks noChangeArrowheads="1"/>
            </p:cNvSpPr>
            <p:nvPr/>
          </p:nvSpPr>
          <p:spPr bwMode="auto">
            <a:xfrm>
              <a:off x="3107" y="3521"/>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sp>
          <p:nvSpPr>
            <p:cNvPr id="59427" name="Line 1064"/>
            <p:cNvSpPr>
              <a:spLocks noChangeShapeType="1"/>
            </p:cNvSpPr>
            <p:nvPr/>
          </p:nvSpPr>
          <p:spPr bwMode="auto">
            <a:xfrm>
              <a:off x="3447" y="2863"/>
              <a:ext cx="227" cy="227"/>
            </a:xfrm>
            <a:prstGeom prst="line">
              <a:avLst/>
            </a:prstGeom>
            <a:noFill/>
            <a:ln w="9525">
              <a:solidFill>
                <a:schemeClr val="tx1"/>
              </a:solidFill>
              <a:miter lim="800000"/>
              <a:headEnd/>
              <a:tailEnd/>
            </a:ln>
          </p:spPr>
          <p:txBody>
            <a:bodyPr wrap="none"/>
            <a:lstStyle/>
            <a:p>
              <a:endParaRPr lang="zh-CN" altLang="en-US"/>
            </a:p>
          </p:txBody>
        </p:sp>
        <p:sp>
          <p:nvSpPr>
            <p:cNvPr id="59428" name="Rectangle 1065"/>
            <p:cNvSpPr>
              <a:spLocks noChangeArrowheads="1"/>
            </p:cNvSpPr>
            <p:nvPr/>
          </p:nvSpPr>
          <p:spPr bwMode="auto">
            <a:xfrm>
              <a:off x="2472" y="3952"/>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59429" name="Rectangle 1066"/>
            <p:cNvSpPr>
              <a:spLocks noChangeArrowheads="1"/>
            </p:cNvSpPr>
            <p:nvPr/>
          </p:nvSpPr>
          <p:spPr bwMode="auto">
            <a:xfrm>
              <a:off x="3538" y="309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R</a:t>
              </a:r>
            </a:p>
          </p:txBody>
        </p:sp>
        <p:sp>
          <p:nvSpPr>
            <p:cNvPr id="59430" name="Line 1067"/>
            <p:cNvSpPr>
              <a:spLocks noChangeShapeType="1"/>
            </p:cNvSpPr>
            <p:nvPr/>
          </p:nvSpPr>
          <p:spPr bwMode="auto">
            <a:xfrm>
              <a:off x="3039" y="3294"/>
              <a:ext cx="227" cy="227"/>
            </a:xfrm>
            <a:prstGeom prst="line">
              <a:avLst/>
            </a:prstGeom>
            <a:noFill/>
            <a:ln w="9525">
              <a:solidFill>
                <a:schemeClr val="tx1"/>
              </a:solidFill>
              <a:miter lim="800000"/>
              <a:headEnd/>
              <a:tailEnd/>
            </a:ln>
          </p:spPr>
          <p:txBody>
            <a:bodyPr wrap="none"/>
            <a:lstStyle/>
            <a:p>
              <a:endParaRPr lang="zh-CN" altLang="en-US"/>
            </a:p>
          </p:txBody>
        </p:sp>
      </p:grpSp>
      <p:grpSp>
        <p:nvGrpSpPr>
          <p:cNvPr id="26" name="Group 1085"/>
          <p:cNvGrpSpPr>
            <a:grpSpLocks/>
          </p:cNvGrpSpPr>
          <p:nvPr/>
        </p:nvGrpSpPr>
        <p:grpSpPr bwMode="auto">
          <a:xfrm>
            <a:off x="6916738" y="4159250"/>
            <a:ext cx="2125662" cy="2341563"/>
            <a:chOff x="4490" y="2568"/>
            <a:chExt cx="1339" cy="1475"/>
          </a:xfrm>
        </p:grpSpPr>
        <p:sp>
          <p:nvSpPr>
            <p:cNvPr id="59406" name="Oval 1068"/>
            <p:cNvSpPr>
              <a:spLocks noChangeArrowheads="1"/>
            </p:cNvSpPr>
            <p:nvPr/>
          </p:nvSpPr>
          <p:spPr bwMode="auto">
            <a:xfrm>
              <a:off x="4876" y="275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59407" name="Oval 1069"/>
            <p:cNvSpPr>
              <a:spLocks noChangeArrowheads="1"/>
            </p:cNvSpPr>
            <p:nvPr/>
          </p:nvSpPr>
          <p:spPr bwMode="auto">
            <a:xfrm>
              <a:off x="5261" y="318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59408" name="Line 1070"/>
            <p:cNvSpPr>
              <a:spLocks noChangeShapeType="1"/>
            </p:cNvSpPr>
            <p:nvPr/>
          </p:nvSpPr>
          <p:spPr bwMode="auto">
            <a:xfrm flipH="1">
              <a:off x="4672" y="2955"/>
              <a:ext cx="226" cy="226"/>
            </a:xfrm>
            <a:prstGeom prst="line">
              <a:avLst/>
            </a:prstGeom>
            <a:noFill/>
            <a:ln w="9525">
              <a:solidFill>
                <a:schemeClr val="tx1"/>
              </a:solidFill>
              <a:miter lim="800000"/>
              <a:headEnd/>
              <a:tailEnd/>
            </a:ln>
          </p:spPr>
          <p:txBody>
            <a:bodyPr wrap="none"/>
            <a:lstStyle/>
            <a:p>
              <a:endParaRPr lang="zh-CN" altLang="en-US"/>
            </a:p>
          </p:txBody>
        </p:sp>
        <p:sp>
          <p:nvSpPr>
            <p:cNvPr id="59409" name="Line 1071"/>
            <p:cNvSpPr>
              <a:spLocks noChangeShapeType="1"/>
            </p:cNvSpPr>
            <p:nvPr/>
          </p:nvSpPr>
          <p:spPr bwMode="auto">
            <a:xfrm flipH="1">
              <a:off x="5057" y="3385"/>
              <a:ext cx="226" cy="226"/>
            </a:xfrm>
            <a:prstGeom prst="line">
              <a:avLst/>
            </a:prstGeom>
            <a:noFill/>
            <a:ln w="9525">
              <a:solidFill>
                <a:schemeClr val="tx1"/>
              </a:solidFill>
              <a:miter lim="800000"/>
              <a:headEnd/>
              <a:tailEnd/>
            </a:ln>
          </p:spPr>
          <p:txBody>
            <a:bodyPr wrap="none"/>
            <a:lstStyle/>
            <a:p>
              <a:endParaRPr lang="zh-CN" altLang="en-US"/>
            </a:p>
          </p:txBody>
        </p:sp>
        <p:sp>
          <p:nvSpPr>
            <p:cNvPr id="59410" name="Text Box 1072"/>
            <p:cNvSpPr txBox="1">
              <a:spLocks noChangeArrowheads="1"/>
            </p:cNvSpPr>
            <p:nvPr/>
          </p:nvSpPr>
          <p:spPr bwMode="auto">
            <a:xfrm>
              <a:off x="5012" y="2568"/>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11" name="Text Box 1073"/>
            <p:cNvSpPr txBox="1">
              <a:spLocks noChangeArrowheads="1"/>
            </p:cNvSpPr>
            <p:nvPr/>
          </p:nvSpPr>
          <p:spPr bwMode="auto">
            <a:xfrm>
              <a:off x="5329" y="2976"/>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59412" name="Rectangle 1074"/>
            <p:cNvSpPr>
              <a:spLocks noChangeArrowheads="1"/>
            </p:cNvSpPr>
            <p:nvPr/>
          </p:nvSpPr>
          <p:spPr bwMode="auto">
            <a:xfrm>
              <a:off x="4490" y="3181"/>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59413" name="Rectangle 1075"/>
            <p:cNvSpPr>
              <a:spLocks noChangeArrowheads="1"/>
            </p:cNvSpPr>
            <p:nvPr/>
          </p:nvSpPr>
          <p:spPr bwMode="auto">
            <a:xfrm>
              <a:off x="4921" y="361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sp>
          <p:nvSpPr>
            <p:cNvPr id="59414" name="Line 1076"/>
            <p:cNvSpPr>
              <a:spLocks noChangeShapeType="1"/>
            </p:cNvSpPr>
            <p:nvPr/>
          </p:nvSpPr>
          <p:spPr bwMode="auto">
            <a:xfrm>
              <a:off x="5125" y="2954"/>
              <a:ext cx="227" cy="227"/>
            </a:xfrm>
            <a:prstGeom prst="line">
              <a:avLst/>
            </a:prstGeom>
            <a:noFill/>
            <a:ln w="9525">
              <a:solidFill>
                <a:schemeClr val="tx1"/>
              </a:solidFill>
              <a:miter lim="800000"/>
              <a:headEnd/>
              <a:tailEnd/>
            </a:ln>
          </p:spPr>
          <p:txBody>
            <a:bodyPr wrap="none"/>
            <a:lstStyle/>
            <a:p>
              <a:endParaRPr lang="zh-CN" altLang="en-US"/>
            </a:p>
          </p:txBody>
        </p:sp>
        <p:sp>
          <p:nvSpPr>
            <p:cNvPr id="59415" name="Rectangle 1077"/>
            <p:cNvSpPr>
              <a:spLocks noChangeArrowheads="1"/>
            </p:cNvSpPr>
            <p:nvPr/>
          </p:nvSpPr>
          <p:spPr bwMode="auto">
            <a:xfrm>
              <a:off x="4490" y="3612"/>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59416" name="Rectangle 1078"/>
            <p:cNvSpPr>
              <a:spLocks noChangeArrowheads="1"/>
            </p:cNvSpPr>
            <p:nvPr/>
          </p:nvSpPr>
          <p:spPr bwMode="auto">
            <a:xfrm>
              <a:off x="5534" y="361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R</a:t>
              </a:r>
            </a:p>
          </p:txBody>
        </p:sp>
        <p:sp>
          <p:nvSpPr>
            <p:cNvPr id="59417" name="Line 1079"/>
            <p:cNvSpPr>
              <a:spLocks noChangeShapeType="1"/>
            </p:cNvSpPr>
            <p:nvPr/>
          </p:nvSpPr>
          <p:spPr bwMode="auto">
            <a:xfrm>
              <a:off x="5488" y="3362"/>
              <a:ext cx="227" cy="227"/>
            </a:xfrm>
            <a:prstGeom prst="line">
              <a:avLst/>
            </a:prstGeom>
            <a:noFill/>
            <a:ln w="9525">
              <a:solidFill>
                <a:schemeClr val="tx1"/>
              </a:solidFill>
              <a:miter lim="800000"/>
              <a:headEnd/>
              <a:tailEnd/>
            </a:ln>
          </p:spPr>
          <p:txBody>
            <a:bodyPr wrap="none"/>
            <a:lstStyle/>
            <a:p>
              <a:endParaRPr lang="zh-CN" altLang="en-US"/>
            </a:p>
          </p:txBody>
        </p:sp>
      </p:grpSp>
      <p:grpSp>
        <p:nvGrpSpPr>
          <p:cNvPr id="40" name="Group 1081"/>
          <p:cNvGrpSpPr>
            <a:grpSpLocks/>
          </p:cNvGrpSpPr>
          <p:nvPr/>
        </p:nvGrpSpPr>
        <p:grpSpPr bwMode="auto">
          <a:xfrm>
            <a:off x="5837238" y="5816600"/>
            <a:ext cx="1079500" cy="935038"/>
            <a:chOff x="1269" y="3362"/>
            <a:chExt cx="680" cy="589"/>
          </a:xfrm>
        </p:grpSpPr>
        <p:sp>
          <p:nvSpPr>
            <p:cNvPr id="59403" name="Line 1082"/>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59404" name="Text Box 1083"/>
            <p:cNvSpPr txBox="1">
              <a:spLocks noChangeArrowheads="1"/>
            </p:cNvSpPr>
            <p:nvPr/>
          </p:nvSpPr>
          <p:spPr bwMode="auto">
            <a:xfrm>
              <a:off x="1382" y="3362"/>
              <a:ext cx="45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59405" name="Text Box 1084"/>
            <p:cNvSpPr txBox="1">
              <a:spLocks noChangeArrowheads="1"/>
            </p:cNvSpPr>
            <p:nvPr/>
          </p:nvSpPr>
          <p:spPr bwMode="auto">
            <a:xfrm>
              <a:off x="1269" y="3680"/>
              <a:ext cx="680"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dirty="0">
                  <a:latin typeface="Tahoma" pitchFamily="34" charset="0"/>
                </a:rPr>
                <a:t>顺时针</a:t>
              </a:r>
            </a:p>
          </p:txBody>
        </p:sp>
      </p:grpSp>
      <p:sp>
        <p:nvSpPr>
          <p:cNvPr id="57" name="Text Box 1086"/>
          <p:cNvSpPr txBox="1">
            <a:spLocks noChangeArrowheads="1"/>
          </p:cNvSpPr>
          <p:nvPr/>
        </p:nvSpPr>
        <p:spPr bwMode="auto">
          <a:xfrm>
            <a:off x="381000" y="3300413"/>
            <a:ext cx="8534400" cy="962025"/>
          </a:xfrm>
          <a:prstGeom prst="rect">
            <a:avLst/>
          </a:prstGeom>
          <a:noFill/>
          <a:ln w="9525">
            <a:noFill/>
            <a:miter lim="800000"/>
            <a:headEnd/>
            <a:tailEnd/>
          </a:ln>
        </p:spPr>
        <p:txBody>
          <a:bodyPr>
            <a:spAutoFit/>
          </a:bodyPr>
          <a:lstStyle/>
          <a:p>
            <a:pPr marL="363538" indent="-363538" algn="just">
              <a:lnSpc>
                <a:spcPct val="95000"/>
              </a:lnSpc>
              <a:spcBef>
                <a:spcPct val="15000"/>
              </a:spcBef>
              <a:buClr>
                <a:schemeClr val="tx1"/>
              </a:buClr>
              <a:buFont typeface="Wingdings" pitchFamily="2" charset="2"/>
              <a:buChar char="Ø"/>
            </a:pPr>
            <a:r>
              <a:rPr lang="zh-CN" altLang="en-US" sz="3000" b="1" u="sng" dirty="0">
                <a:solidFill>
                  <a:srgbClr val="CC0000"/>
                </a:solidFill>
                <a:latin typeface="楷体_GB2312" pitchFamily="49" charset="-122"/>
              </a:rPr>
              <a:t>调整方法</a:t>
            </a:r>
            <a:r>
              <a:rPr lang="en-US" altLang="zh-CN" sz="3000" b="1" dirty="0">
                <a:latin typeface="楷体_GB2312" pitchFamily="49" charset="-122"/>
              </a:rPr>
              <a:t>:</a:t>
            </a:r>
            <a:r>
              <a:rPr lang="zh-CN" altLang="en-US" sz="3000" b="1" dirty="0">
                <a:latin typeface="楷体_GB2312" pitchFamily="49" charset="-122"/>
              </a:rPr>
              <a:t>以</a:t>
            </a:r>
            <a:r>
              <a:rPr lang="en-US" altLang="zh-CN" sz="3000" b="1" dirty="0">
                <a:latin typeface="楷体_GB2312" pitchFamily="49" charset="-122"/>
              </a:rPr>
              <a:t>B</a:t>
            </a:r>
            <a:r>
              <a:rPr lang="zh-CN" altLang="en-US" sz="3000" b="1" dirty="0">
                <a:latin typeface="楷体_GB2312" pitchFamily="49" charset="-122"/>
              </a:rPr>
              <a:t>为轴心，将</a:t>
            </a:r>
            <a:r>
              <a:rPr lang="en-US" altLang="zh-CN" sz="3000" b="1" dirty="0">
                <a:latin typeface="楷体_GB2312" pitchFamily="49" charset="-122"/>
              </a:rPr>
              <a:t>A</a:t>
            </a:r>
            <a:r>
              <a:rPr lang="zh-CN" altLang="en-US" sz="3000" b="1" dirty="0">
                <a:latin typeface="楷体_GB2312" pitchFamily="49" charset="-122"/>
              </a:rPr>
              <a:t>结点从</a:t>
            </a:r>
            <a:r>
              <a:rPr lang="en-US" altLang="zh-CN" sz="3000" b="1" dirty="0">
                <a:latin typeface="楷体_GB2312" pitchFamily="49" charset="-122"/>
              </a:rPr>
              <a:t>B</a:t>
            </a:r>
            <a:r>
              <a:rPr lang="zh-CN" altLang="en-US" sz="3000" b="1" dirty="0">
                <a:latin typeface="楷体_GB2312" pitchFamily="49" charset="-122"/>
              </a:rPr>
              <a:t>的右上方转到</a:t>
            </a:r>
            <a:r>
              <a:rPr lang="en-US" altLang="zh-CN" sz="3000" b="1" dirty="0">
                <a:latin typeface="楷体_GB2312" pitchFamily="49" charset="-122"/>
              </a:rPr>
              <a:t>B</a:t>
            </a:r>
            <a:r>
              <a:rPr lang="zh-CN" altLang="en-US" sz="3000" b="1" dirty="0">
                <a:latin typeface="楷体_GB2312" pitchFamily="49" charset="-122"/>
              </a:rPr>
              <a:t>的右下侧，</a:t>
            </a:r>
            <a:r>
              <a:rPr lang="zh-CN" altLang="en-US" sz="3000" b="1" dirty="0">
                <a:solidFill>
                  <a:srgbClr val="FF0000"/>
                </a:solidFill>
                <a:latin typeface="楷体_GB2312" pitchFamily="49" charset="-122"/>
              </a:rPr>
              <a:t>使</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成为</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的右孩子</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4"/>
          <p:cNvSpPr txBox="1">
            <a:spLocks noChangeArrowheads="1"/>
          </p:cNvSpPr>
          <p:nvPr/>
        </p:nvSpPr>
        <p:spPr bwMode="auto">
          <a:xfrm>
            <a:off x="304800" y="993775"/>
            <a:ext cx="8686800" cy="962025"/>
          </a:xfrm>
          <a:prstGeom prst="rect">
            <a:avLst/>
          </a:prstGeom>
          <a:noFill/>
          <a:ln w="9525">
            <a:noFill/>
            <a:miter lim="800000"/>
            <a:headEnd/>
            <a:tailEnd/>
          </a:ln>
        </p:spPr>
        <p:txBody>
          <a:bodyPr>
            <a:spAutoFit/>
          </a:bodyPr>
          <a:lstStyle/>
          <a:p>
            <a:pPr>
              <a:lnSpc>
                <a:spcPct val="95000"/>
              </a:lnSpc>
              <a:spcBef>
                <a:spcPct val="20000"/>
              </a:spcBef>
              <a:buFont typeface="Wingdings" pitchFamily="2" charset="2"/>
              <a:buNone/>
            </a:pPr>
            <a:r>
              <a:rPr lang="en-US" altLang="zh-CN" sz="3000" b="1" dirty="0">
                <a:latin typeface="楷体_GB2312" pitchFamily="49" charset="-122"/>
              </a:rPr>
              <a:t>    (2)</a:t>
            </a:r>
            <a:r>
              <a:rPr lang="en-US" altLang="zh-CN" sz="3000" b="1" dirty="0">
                <a:solidFill>
                  <a:srgbClr val="CC0000"/>
                </a:solidFill>
                <a:latin typeface="楷体_GB2312" pitchFamily="49" charset="-122"/>
              </a:rPr>
              <a:t>RR</a:t>
            </a:r>
            <a:r>
              <a:rPr lang="zh-CN" altLang="en-US" sz="3000" b="1" dirty="0">
                <a:solidFill>
                  <a:srgbClr val="CC0000"/>
                </a:solidFill>
                <a:latin typeface="楷体_GB2312" pitchFamily="49" charset="-122"/>
              </a:rPr>
              <a:t>型</a:t>
            </a:r>
            <a:r>
              <a:rPr lang="zh-CN" altLang="en-US" sz="3000" b="1" dirty="0">
                <a:latin typeface="楷体_GB2312" pitchFamily="49" charset="-122"/>
              </a:rPr>
              <a:t>：新结点</a:t>
            </a:r>
            <a:r>
              <a:rPr lang="en-US" altLang="zh-CN" sz="3000" b="1" dirty="0">
                <a:latin typeface="楷体_GB2312" pitchFamily="49" charset="-122"/>
              </a:rPr>
              <a:t>X</a:t>
            </a:r>
            <a:r>
              <a:rPr lang="zh-CN" altLang="en-US" sz="3000" b="1" dirty="0">
                <a:solidFill>
                  <a:srgbClr val="FF0000"/>
                </a:solidFill>
                <a:latin typeface="楷体_GB2312" pitchFamily="49" charset="-122"/>
              </a:rPr>
              <a:t>插在</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的右孩子</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的右子树里</a:t>
            </a:r>
            <a:r>
              <a:rPr lang="zh-CN" altLang="en-US" sz="3000" b="1" dirty="0">
                <a:latin typeface="楷体_GB2312" pitchFamily="49" charset="-122"/>
              </a:rPr>
              <a:t>，</a:t>
            </a:r>
            <a:r>
              <a:rPr lang="en-US" altLang="zh-CN" sz="3000" b="1" dirty="0">
                <a:latin typeface="楷体_GB2312" pitchFamily="49" charset="-122"/>
              </a:rPr>
              <a:t>A</a:t>
            </a:r>
            <a:r>
              <a:rPr lang="zh-CN" altLang="en-US" sz="3000" b="1" dirty="0">
                <a:latin typeface="楷体_GB2312" pitchFamily="49" charset="-122"/>
              </a:rPr>
              <a:t>的平衡因子由</a:t>
            </a:r>
            <a:r>
              <a:rPr lang="en-US" altLang="zh-CN" sz="3000" b="1" dirty="0">
                <a:latin typeface="楷体_GB2312" pitchFamily="49" charset="-122"/>
              </a:rPr>
              <a:t>-1</a:t>
            </a:r>
            <a:r>
              <a:rPr lang="zh-CN" altLang="en-US" sz="3000" b="1" dirty="0">
                <a:latin typeface="楷体_GB2312" pitchFamily="49" charset="-122"/>
              </a:rPr>
              <a:t>增至</a:t>
            </a:r>
            <a:r>
              <a:rPr lang="en-US" altLang="zh-CN" sz="3000" b="1" dirty="0">
                <a:latin typeface="楷体_GB2312" pitchFamily="49" charset="-122"/>
              </a:rPr>
              <a:t>-2</a:t>
            </a:r>
            <a:r>
              <a:rPr lang="zh-CN" altLang="en-US" sz="3000" b="1" dirty="0">
                <a:latin typeface="楷体_GB2312" pitchFamily="49" charset="-122"/>
              </a:rPr>
              <a:t>。</a:t>
            </a:r>
          </a:p>
        </p:txBody>
      </p:sp>
      <p:grpSp>
        <p:nvGrpSpPr>
          <p:cNvPr id="2" name="Group 15"/>
          <p:cNvGrpSpPr>
            <a:grpSpLocks/>
          </p:cNvGrpSpPr>
          <p:nvPr/>
        </p:nvGrpSpPr>
        <p:grpSpPr bwMode="auto">
          <a:xfrm>
            <a:off x="3144838" y="2846388"/>
            <a:ext cx="1655762" cy="1403350"/>
            <a:chOff x="1587" y="3135"/>
            <a:chExt cx="1043" cy="884"/>
          </a:xfrm>
        </p:grpSpPr>
        <p:sp>
          <p:nvSpPr>
            <p:cNvPr id="60466" name="Oval 16"/>
            <p:cNvSpPr>
              <a:spLocks noChangeArrowheads="1"/>
            </p:cNvSpPr>
            <p:nvPr/>
          </p:nvSpPr>
          <p:spPr bwMode="auto">
            <a:xfrm>
              <a:off x="1995" y="333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0467" name="Oval 17"/>
            <p:cNvSpPr>
              <a:spLocks noChangeArrowheads="1"/>
            </p:cNvSpPr>
            <p:nvPr/>
          </p:nvSpPr>
          <p:spPr bwMode="auto">
            <a:xfrm>
              <a:off x="1587" y="374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0468" name="Line 18"/>
            <p:cNvSpPr>
              <a:spLocks noChangeShapeType="1"/>
            </p:cNvSpPr>
            <p:nvPr/>
          </p:nvSpPr>
          <p:spPr bwMode="auto">
            <a:xfrm flipH="1">
              <a:off x="1791" y="3543"/>
              <a:ext cx="226" cy="226"/>
            </a:xfrm>
            <a:prstGeom prst="line">
              <a:avLst/>
            </a:prstGeom>
            <a:noFill/>
            <a:ln w="9525">
              <a:solidFill>
                <a:schemeClr val="tx1"/>
              </a:solidFill>
              <a:miter lim="800000"/>
              <a:headEnd/>
              <a:tailEnd/>
            </a:ln>
          </p:spPr>
          <p:txBody>
            <a:bodyPr wrap="none"/>
            <a:lstStyle/>
            <a:p>
              <a:endParaRPr lang="zh-CN" altLang="en-US"/>
            </a:p>
          </p:txBody>
        </p:sp>
        <p:sp>
          <p:nvSpPr>
            <p:cNvPr id="60469" name="Text Box 19"/>
            <p:cNvSpPr txBox="1">
              <a:spLocks noChangeArrowheads="1"/>
            </p:cNvSpPr>
            <p:nvPr/>
          </p:nvSpPr>
          <p:spPr bwMode="auto">
            <a:xfrm>
              <a:off x="1655" y="354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0470" name="Text Box 20"/>
            <p:cNvSpPr txBox="1">
              <a:spLocks noChangeArrowheads="1"/>
            </p:cNvSpPr>
            <p:nvPr/>
          </p:nvSpPr>
          <p:spPr bwMode="auto">
            <a:xfrm>
              <a:off x="1950" y="3135"/>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0471" name="Text Box 21"/>
            <p:cNvSpPr txBox="1">
              <a:spLocks noChangeArrowheads="1"/>
            </p:cNvSpPr>
            <p:nvPr/>
          </p:nvSpPr>
          <p:spPr bwMode="auto">
            <a:xfrm>
              <a:off x="2404" y="3589"/>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0472" name="Line 22"/>
            <p:cNvSpPr>
              <a:spLocks noChangeShapeType="1"/>
            </p:cNvSpPr>
            <p:nvPr/>
          </p:nvSpPr>
          <p:spPr bwMode="auto">
            <a:xfrm>
              <a:off x="2222" y="3543"/>
              <a:ext cx="250" cy="250"/>
            </a:xfrm>
            <a:prstGeom prst="line">
              <a:avLst/>
            </a:prstGeom>
            <a:noFill/>
            <a:ln w="9525">
              <a:solidFill>
                <a:schemeClr val="tx1"/>
              </a:solidFill>
              <a:miter lim="800000"/>
              <a:headEnd/>
              <a:tailEnd/>
            </a:ln>
          </p:spPr>
          <p:txBody>
            <a:bodyPr wrap="none"/>
            <a:lstStyle/>
            <a:p>
              <a:endParaRPr lang="zh-CN" altLang="en-US"/>
            </a:p>
          </p:txBody>
        </p:sp>
        <p:sp>
          <p:nvSpPr>
            <p:cNvPr id="60473" name="Oval 23"/>
            <p:cNvSpPr>
              <a:spLocks noChangeArrowheads="1"/>
            </p:cNvSpPr>
            <p:nvPr/>
          </p:nvSpPr>
          <p:spPr bwMode="auto">
            <a:xfrm>
              <a:off x="2381" y="377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grpSp>
      <p:grpSp>
        <p:nvGrpSpPr>
          <p:cNvPr id="4" name="Group 24"/>
          <p:cNvGrpSpPr>
            <a:grpSpLocks/>
          </p:cNvGrpSpPr>
          <p:nvPr/>
        </p:nvGrpSpPr>
        <p:grpSpPr bwMode="auto">
          <a:xfrm>
            <a:off x="2101850" y="3171825"/>
            <a:ext cx="1079500" cy="935038"/>
            <a:chOff x="1269" y="3362"/>
            <a:chExt cx="680" cy="589"/>
          </a:xfrm>
        </p:grpSpPr>
        <p:sp>
          <p:nvSpPr>
            <p:cNvPr id="60463" name="Line 25"/>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0464" name="Text Box 26"/>
            <p:cNvSpPr txBox="1">
              <a:spLocks noChangeArrowheads="1"/>
            </p:cNvSpPr>
            <p:nvPr/>
          </p:nvSpPr>
          <p:spPr bwMode="auto">
            <a:xfrm>
              <a:off x="1382" y="3362"/>
              <a:ext cx="45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0465" name="Text Box 27"/>
            <p:cNvSpPr txBox="1">
              <a:spLocks noChangeArrowheads="1"/>
            </p:cNvSpPr>
            <p:nvPr/>
          </p:nvSpPr>
          <p:spPr bwMode="auto">
            <a:xfrm>
              <a:off x="1269" y="3680"/>
              <a:ext cx="680"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grpSp>
        <p:nvGrpSpPr>
          <p:cNvPr id="13" name="Group 64"/>
          <p:cNvGrpSpPr>
            <a:grpSpLocks/>
          </p:cNvGrpSpPr>
          <p:nvPr/>
        </p:nvGrpSpPr>
        <p:grpSpPr bwMode="auto">
          <a:xfrm>
            <a:off x="6624638" y="4256088"/>
            <a:ext cx="2089150" cy="2376487"/>
            <a:chOff x="3447" y="2001"/>
            <a:chExt cx="1316" cy="1497"/>
          </a:xfrm>
        </p:grpSpPr>
        <p:sp>
          <p:nvSpPr>
            <p:cNvPr id="60451" name="Oval 43"/>
            <p:cNvSpPr>
              <a:spLocks noChangeArrowheads="1"/>
            </p:cNvSpPr>
            <p:nvPr/>
          </p:nvSpPr>
          <p:spPr bwMode="auto">
            <a:xfrm>
              <a:off x="4128" y="2183"/>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0452" name="Oval 44"/>
            <p:cNvSpPr>
              <a:spLocks noChangeArrowheads="1"/>
            </p:cNvSpPr>
            <p:nvPr/>
          </p:nvSpPr>
          <p:spPr bwMode="auto">
            <a:xfrm>
              <a:off x="3765" y="2614"/>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0453" name="Line 45"/>
            <p:cNvSpPr>
              <a:spLocks noChangeShapeType="1"/>
            </p:cNvSpPr>
            <p:nvPr/>
          </p:nvSpPr>
          <p:spPr bwMode="auto">
            <a:xfrm flipH="1">
              <a:off x="3924" y="2388"/>
              <a:ext cx="226" cy="226"/>
            </a:xfrm>
            <a:prstGeom prst="line">
              <a:avLst/>
            </a:prstGeom>
            <a:noFill/>
            <a:ln w="9525">
              <a:solidFill>
                <a:schemeClr val="tx1"/>
              </a:solidFill>
              <a:miter lim="800000"/>
              <a:headEnd/>
              <a:tailEnd/>
            </a:ln>
          </p:spPr>
          <p:txBody>
            <a:bodyPr wrap="none"/>
            <a:lstStyle/>
            <a:p>
              <a:endParaRPr lang="zh-CN" altLang="en-US"/>
            </a:p>
          </p:txBody>
        </p:sp>
        <p:sp>
          <p:nvSpPr>
            <p:cNvPr id="60454" name="Line 46"/>
            <p:cNvSpPr>
              <a:spLocks noChangeShapeType="1"/>
            </p:cNvSpPr>
            <p:nvPr/>
          </p:nvSpPr>
          <p:spPr bwMode="auto">
            <a:xfrm flipH="1">
              <a:off x="3584" y="2840"/>
              <a:ext cx="226" cy="226"/>
            </a:xfrm>
            <a:prstGeom prst="line">
              <a:avLst/>
            </a:prstGeom>
            <a:noFill/>
            <a:ln w="9525">
              <a:solidFill>
                <a:schemeClr val="tx1"/>
              </a:solidFill>
              <a:miter lim="800000"/>
              <a:headEnd/>
              <a:tailEnd/>
            </a:ln>
          </p:spPr>
          <p:txBody>
            <a:bodyPr wrap="none"/>
            <a:lstStyle/>
            <a:p>
              <a:endParaRPr lang="zh-CN" altLang="en-US"/>
            </a:p>
          </p:txBody>
        </p:sp>
        <p:sp>
          <p:nvSpPr>
            <p:cNvPr id="60455" name="Text Box 47"/>
            <p:cNvSpPr txBox="1">
              <a:spLocks noChangeArrowheads="1"/>
            </p:cNvSpPr>
            <p:nvPr/>
          </p:nvSpPr>
          <p:spPr bwMode="auto">
            <a:xfrm>
              <a:off x="4264" y="2001"/>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0456" name="Text Box 48"/>
            <p:cNvSpPr txBox="1">
              <a:spLocks noChangeArrowheads="1"/>
            </p:cNvSpPr>
            <p:nvPr/>
          </p:nvSpPr>
          <p:spPr bwMode="auto">
            <a:xfrm>
              <a:off x="3787" y="2409"/>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0457" name="Rectangle 49"/>
            <p:cNvSpPr>
              <a:spLocks noChangeArrowheads="1"/>
            </p:cNvSpPr>
            <p:nvPr/>
          </p:nvSpPr>
          <p:spPr bwMode="auto">
            <a:xfrm>
              <a:off x="3447" y="3067"/>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L</a:t>
              </a:r>
            </a:p>
          </p:txBody>
        </p:sp>
        <p:sp>
          <p:nvSpPr>
            <p:cNvPr id="60458" name="Rectangle 50"/>
            <p:cNvSpPr>
              <a:spLocks noChangeArrowheads="1"/>
            </p:cNvSpPr>
            <p:nvPr/>
          </p:nvSpPr>
          <p:spPr bwMode="auto">
            <a:xfrm>
              <a:off x="4037" y="3067"/>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60459" name="Line 51"/>
            <p:cNvSpPr>
              <a:spLocks noChangeShapeType="1"/>
            </p:cNvSpPr>
            <p:nvPr/>
          </p:nvSpPr>
          <p:spPr bwMode="auto">
            <a:xfrm>
              <a:off x="4377" y="2387"/>
              <a:ext cx="227" cy="227"/>
            </a:xfrm>
            <a:prstGeom prst="line">
              <a:avLst/>
            </a:prstGeom>
            <a:noFill/>
            <a:ln w="9525">
              <a:solidFill>
                <a:schemeClr val="tx1"/>
              </a:solidFill>
              <a:miter lim="800000"/>
              <a:headEnd/>
              <a:tailEnd/>
            </a:ln>
          </p:spPr>
          <p:txBody>
            <a:bodyPr wrap="none"/>
            <a:lstStyle/>
            <a:p>
              <a:endParaRPr lang="zh-CN" altLang="en-US"/>
            </a:p>
          </p:txBody>
        </p:sp>
        <p:sp>
          <p:nvSpPr>
            <p:cNvPr id="60460" name="Rectangle 52"/>
            <p:cNvSpPr>
              <a:spLocks noChangeArrowheads="1"/>
            </p:cNvSpPr>
            <p:nvPr/>
          </p:nvSpPr>
          <p:spPr bwMode="auto">
            <a:xfrm>
              <a:off x="4468" y="3045"/>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0461" name="Rectangle 53"/>
            <p:cNvSpPr>
              <a:spLocks noChangeArrowheads="1"/>
            </p:cNvSpPr>
            <p:nvPr/>
          </p:nvSpPr>
          <p:spPr bwMode="auto">
            <a:xfrm>
              <a:off x="4468" y="2614"/>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sp>
          <p:nvSpPr>
            <p:cNvPr id="60462" name="Line 54"/>
            <p:cNvSpPr>
              <a:spLocks noChangeShapeType="1"/>
            </p:cNvSpPr>
            <p:nvPr/>
          </p:nvSpPr>
          <p:spPr bwMode="auto">
            <a:xfrm>
              <a:off x="3969" y="2840"/>
              <a:ext cx="227" cy="227"/>
            </a:xfrm>
            <a:prstGeom prst="line">
              <a:avLst/>
            </a:prstGeom>
            <a:noFill/>
            <a:ln w="9525">
              <a:solidFill>
                <a:schemeClr val="tx1"/>
              </a:solidFill>
              <a:miter lim="800000"/>
              <a:headEnd/>
              <a:tailEnd/>
            </a:ln>
          </p:spPr>
          <p:txBody>
            <a:bodyPr wrap="none"/>
            <a:lstStyle/>
            <a:p>
              <a:endParaRPr lang="zh-CN" altLang="en-US"/>
            </a:p>
          </p:txBody>
        </p:sp>
      </p:grpSp>
      <p:grpSp>
        <p:nvGrpSpPr>
          <p:cNvPr id="17" name="Group 55"/>
          <p:cNvGrpSpPr>
            <a:grpSpLocks/>
          </p:cNvGrpSpPr>
          <p:nvPr/>
        </p:nvGrpSpPr>
        <p:grpSpPr bwMode="auto">
          <a:xfrm>
            <a:off x="5549900" y="5248275"/>
            <a:ext cx="1079500" cy="935038"/>
            <a:chOff x="1269" y="3362"/>
            <a:chExt cx="680" cy="589"/>
          </a:xfrm>
        </p:grpSpPr>
        <p:sp>
          <p:nvSpPr>
            <p:cNvPr id="60448" name="Line 56"/>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0449" name="Text Box 57"/>
            <p:cNvSpPr txBox="1">
              <a:spLocks noChangeArrowheads="1"/>
            </p:cNvSpPr>
            <p:nvPr/>
          </p:nvSpPr>
          <p:spPr bwMode="auto">
            <a:xfrm>
              <a:off x="1382" y="3362"/>
              <a:ext cx="45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0450" name="Text Box 58"/>
            <p:cNvSpPr txBox="1">
              <a:spLocks noChangeArrowheads="1"/>
            </p:cNvSpPr>
            <p:nvPr/>
          </p:nvSpPr>
          <p:spPr bwMode="auto">
            <a:xfrm>
              <a:off x="1269" y="3680"/>
              <a:ext cx="680"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grpSp>
        <p:nvGrpSpPr>
          <p:cNvPr id="30" name="Group 62"/>
          <p:cNvGrpSpPr>
            <a:grpSpLocks/>
          </p:cNvGrpSpPr>
          <p:nvPr/>
        </p:nvGrpSpPr>
        <p:grpSpPr bwMode="auto">
          <a:xfrm>
            <a:off x="517525" y="2882900"/>
            <a:ext cx="1908175" cy="1908175"/>
            <a:chOff x="861" y="1525"/>
            <a:chExt cx="1202" cy="1202"/>
          </a:xfrm>
        </p:grpSpPr>
        <p:sp>
          <p:nvSpPr>
            <p:cNvPr id="60439" name="Oval 7"/>
            <p:cNvSpPr>
              <a:spLocks noChangeArrowheads="1"/>
            </p:cNvSpPr>
            <p:nvPr/>
          </p:nvSpPr>
          <p:spPr bwMode="auto">
            <a:xfrm>
              <a:off x="975" y="166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0440" name="Oval 8"/>
            <p:cNvSpPr>
              <a:spLocks noChangeArrowheads="1"/>
            </p:cNvSpPr>
            <p:nvPr/>
          </p:nvSpPr>
          <p:spPr bwMode="auto">
            <a:xfrm>
              <a:off x="1383" y="206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grpSp>
          <p:nvGrpSpPr>
            <p:cNvPr id="60441" name="Group 61"/>
            <p:cNvGrpSpPr>
              <a:grpSpLocks/>
            </p:cNvGrpSpPr>
            <p:nvPr/>
          </p:nvGrpSpPr>
          <p:grpSpPr bwMode="auto">
            <a:xfrm>
              <a:off x="1791" y="2273"/>
              <a:ext cx="272" cy="454"/>
              <a:chOff x="1791" y="2363"/>
              <a:chExt cx="272" cy="454"/>
            </a:xfrm>
          </p:grpSpPr>
          <p:sp>
            <p:nvSpPr>
              <p:cNvPr id="60446" name="Oval 9"/>
              <p:cNvSpPr>
                <a:spLocks noChangeArrowheads="1"/>
              </p:cNvSpPr>
              <p:nvPr/>
            </p:nvSpPr>
            <p:spPr bwMode="auto">
              <a:xfrm>
                <a:off x="1791" y="256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0447" name="Text Box 12"/>
              <p:cNvSpPr txBox="1">
                <a:spLocks noChangeArrowheads="1"/>
              </p:cNvSpPr>
              <p:nvPr/>
            </p:nvSpPr>
            <p:spPr bwMode="auto">
              <a:xfrm>
                <a:off x="1859" y="236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sp>
          <p:nvSpPr>
            <p:cNvPr id="60442" name="Text Box 13"/>
            <p:cNvSpPr txBox="1">
              <a:spLocks noChangeArrowheads="1"/>
            </p:cNvSpPr>
            <p:nvPr/>
          </p:nvSpPr>
          <p:spPr bwMode="auto">
            <a:xfrm>
              <a:off x="1338" y="1865"/>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0443" name="Text Box 14"/>
            <p:cNvSpPr txBox="1">
              <a:spLocks noChangeArrowheads="1"/>
            </p:cNvSpPr>
            <p:nvPr/>
          </p:nvSpPr>
          <p:spPr bwMode="auto">
            <a:xfrm>
              <a:off x="861" y="1525"/>
              <a:ext cx="295"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0444" name="Line 59"/>
            <p:cNvSpPr>
              <a:spLocks noChangeShapeType="1"/>
            </p:cNvSpPr>
            <p:nvPr/>
          </p:nvSpPr>
          <p:spPr bwMode="auto">
            <a:xfrm>
              <a:off x="1202" y="1842"/>
              <a:ext cx="227" cy="227"/>
            </a:xfrm>
            <a:prstGeom prst="line">
              <a:avLst/>
            </a:prstGeom>
            <a:noFill/>
            <a:ln w="9525">
              <a:solidFill>
                <a:srgbClr val="000000"/>
              </a:solidFill>
              <a:round/>
              <a:headEnd/>
              <a:tailEnd/>
            </a:ln>
          </p:spPr>
          <p:txBody>
            <a:bodyPr/>
            <a:lstStyle/>
            <a:p>
              <a:endParaRPr lang="zh-CN" altLang="en-US"/>
            </a:p>
          </p:txBody>
        </p:sp>
        <p:sp>
          <p:nvSpPr>
            <p:cNvPr id="60445" name="Line 60"/>
            <p:cNvSpPr>
              <a:spLocks noChangeShapeType="1"/>
            </p:cNvSpPr>
            <p:nvPr/>
          </p:nvSpPr>
          <p:spPr bwMode="auto">
            <a:xfrm>
              <a:off x="1610" y="2273"/>
              <a:ext cx="227" cy="227"/>
            </a:xfrm>
            <a:prstGeom prst="line">
              <a:avLst/>
            </a:prstGeom>
            <a:noFill/>
            <a:ln w="9525">
              <a:solidFill>
                <a:srgbClr val="000000"/>
              </a:solidFill>
              <a:round/>
              <a:headEnd/>
              <a:tailEnd/>
            </a:ln>
          </p:spPr>
          <p:txBody>
            <a:bodyPr/>
            <a:lstStyle/>
            <a:p>
              <a:endParaRPr lang="zh-CN" altLang="en-US"/>
            </a:p>
          </p:txBody>
        </p:sp>
      </p:grpSp>
      <p:grpSp>
        <p:nvGrpSpPr>
          <p:cNvPr id="37" name="Group 63"/>
          <p:cNvGrpSpPr>
            <a:grpSpLocks/>
          </p:cNvGrpSpPr>
          <p:nvPr/>
        </p:nvGrpSpPr>
        <p:grpSpPr bwMode="auto">
          <a:xfrm>
            <a:off x="3419475" y="4437063"/>
            <a:ext cx="2160588" cy="2411412"/>
            <a:chOff x="1769" y="2455"/>
            <a:chExt cx="1361" cy="1519"/>
          </a:xfrm>
        </p:grpSpPr>
        <p:sp>
          <p:nvSpPr>
            <p:cNvPr id="60427" name="Oval 29"/>
            <p:cNvSpPr>
              <a:spLocks noChangeArrowheads="1"/>
            </p:cNvSpPr>
            <p:nvPr/>
          </p:nvSpPr>
          <p:spPr bwMode="auto">
            <a:xfrm>
              <a:off x="2132" y="259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0428" name="Oval 30"/>
            <p:cNvSpPr>
              <a:spLocks noChangeArrowheads="1"/>
            </p:cNvSpPr>
            <p:nvPr/>
          </p:nvSpPr>
          <p:spPr bwMode="auto">
            <a:xfrm>
              <a:off x="2540" y="3022"/>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0429" name="Line 31"/>
            <p:cNvSpPr>
              <a:spLocks noChangeShapeType="1"/>
            </p:cNvSpPr>
            <p:nvPr/>
          </p:nvSpPr>
          <p:spPr bwMode="auto">
            <a:xfrm flipH="1">
              <a:off x="1928" y="2796"/>
              <a:ext cx="226" cy="226"/>
            </a:xfrm>
            <a:prstGeom prst="line">
              <a:avLst/>
            </a:prstGeom>
            <a:noFill/>
            <a:ln w="9525">
              <a:solidFill>
                <a:schemeClr val="tx1"/>
              </a:solidFill>
              <a:miter lim="800000"/>
              <a:headEnd/>
              <a:tailEnd/>
            </a:ln>
          </p:spPr>
          <p:txBody>
            <a:bodyPr wrap="none"/>
            <a:lstStyle/>
            <a:p>
              <a:endParaRPr lang="zh-CN" altLang="en-US"/>
            </a:p>
          </p:txBody>
        </p:sp>
        <p:sp>
          <p:nvSpPr>
            <p:cNvPr id="60430" name="Line 32"/>
            <p:cNvSpPr>
              <a:spLocks noChangeShapeType="1"/>
            </p:cNvSpPr>
            <p:nvPr/>
          </p:nvSpPr>
          <p:spPr bwMode="auto">
            <a:xfrm flipH="1">
              <a:off x="2336" y="3226"/>
              <a:ext cx="226" cy="226"/>
            </a:xfrm>
            <a:prstGeom prst="line">
              <a:avLst/>
            </a:prstGeom>
            <a:noFill/>
            <a:ln w="9525">
              <a:solidFill>
                <a:schemeClr val="tx1"/>
              </a:solidFill>
              <a:miter lim="800000"/>
              <a:headEnd/>
              <a:tailEnd/>
            </a:ln>
          </p:spPr>
          <p:txBody>
            <a:bodyPr wrap="none"/>
            <a:lstStyle/>
            <a:p>
              <a:endParaRPr lang="zh-CN" altLang="en-US"/>
            </a:p>
          </p:txBody>
        </p:sp>
        <p:sp>
          <p:nvSpPr>
            <p:cNvPr id="60431" name="Text Box 34"/>
            <p:cNvSpPr txBox="1">
              <a:spLocks noChangeArrowheads="1"/>
            </p:cNvSpPr>
            <p:nvPr/>
          </p:nvSpPr>
          <p:spPr bwMode="auto">
            <a:xfrm>
              <a:off x="2608" y="2818"/>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0432" name="Text Box 35"/>
            <p:cNvSpPr txBox="1">
              <a:spLocks noChangeArrowheads="1"/>
            </p:cNvSpPr>
            <p:nvPr/>
          </p:nvSpPr>
          <p:spPr bwMode="auto">
            <a:xfrm>
              <a:off x="1950" y="2455"/>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0433" name="Rectangle 36"/>
            <p:cNvSpPr>
              <a:spLocks noChangeArrowheads="1"/>
            </p:cNvSpPr>
            <p:nvPr/>
          </p:nvSpPr>
          <p:spPr bwMode="auto">
            <a:xfrm>
              <a:off x="1769" y="302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L</a:t>
              </a:r>
            </a:p>
          </p:txBody>
        </p:sp>
        <p:sp>
          <p:nvSpPr>
            <p:cNvPr id="60434" name="Rectangle 37"/>
            <p:cNvSpPr>
              <a:spLocks noChangeArrowheads="1"/>
            </p:cNvSpPr>
            <p:nvPr/>
          </p:nvSpPr>
          <p:spPr bwMode="auto">
            <a:xfrm>
              <a:off x="2222" y="343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60435" name="Line 38"/>
            <p:cNvSpPr>
              <a:spLocks noChangeShapeType="1"/>
            </p:cNvSpPr>
            <p:nvPr/>
          </p:nvSpPr>
          <p:spPr bwMode="auto">
            <a:xfrm>
              <a:off x="2381" y="2795"/>
              <a:ext cx="227" cy="227"/>
            </a:xfrm>
            <a:prstGeom prst="line">
              <a:avLst/>
            </a:prstGeom>
            <a:noFill/>
            <a:ln w="9525">
              <a:solidFill>
                <a:schemeClr val="tx1"/>
              </a:solidFill>
              <a:miter lim="800000"/>
              <a:headEnd/>
              <a:tailEnd/>
            </a:ln>
          </p:spPr>
          <p:txBody>
            <a:bodyPr wrap="none"/>
            <a:lstStyle/>
            <a:p>
              <a:endParaRPr lang="zh-CN" altLang="en-US"/>
            </a:p>
          </p:txBody>
        </p:sp>
        <p:sp>
          <p:nvSpPr>
            <p:cNvPr id="60436" name="Line 41"/>
            <p:cNvSpPr>
              <a:spLocks noChangeShapeType="1"/>
            </p:cNvSpPr>
            <p:nvPr/>
          </p:nvSpPr>
          <p:spPr bwMode="auto">
            <a:xfrm>
              <a:off x="2767" y="3226"/>
              <a:ext cx="227" cy="227"/>
            </a:xfrm>
            <a:prstGeom prst="line">
              <a:avLst/>
            </a:prstGeom>
            <a:noFill/>
            <a:ln w="9525">
              <a:solidFill>
                <a:schemeClr val="tx1"/>
              </a:solidFill>
              <a:miter lim="800000"/>
              <a:headEnd/>
              <a:tailEnd/>
            </a:ln>
          </p:spPr>
          <p:txBody>
            <a:bodyPr wrap="none"/>
            <a:lstStyle/>
            <a:p>
              <a:endParaRPr lang="zh-CN" altLang="en-US"/>
            </a:p>
          </p:txBody>
        </p:sp>
        <p:sp>
          <p:nvSpPr>
            <p:cNvPr id="60437" name="Rectangle 39"/>
            <p:cNvSpPr>
              <a:spLocks noChangeArrowheads="1"/>
            </p:cNvSpPr>
            <p:nvPr/>
          </p:nvSpPr>
          <p:spPr bwMode="auto">
            <a:xfrm>
              <a:off x="2835" y="3861"/>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0438" name="Rectangle 40"/>
            <p:cNvSpPr>
              <a:spLocks noChangeArrowheads="1"/>
            </p:cNvSpPr>
            <p:nvPr/>
          </p:nvSpPr>
          <p:spPr bwMode="auto">
            <a:xfrm>
              <a:off x="2835" y="343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grpSp>
      <p:sp>
        <p:nvSpPr>
          <p:cNvPr id="57" name="Text Box 65"/>
          <p:cNvSpPr txBox="1">
            <a:spLocks noChangeArrowheads="1"/>
          </p:cNvSpPr>
          <p:nvPr/>
        </p:nvSpPr>
        <p:spPr bwMode="auto">
          <a:xfrm>
            <a:off x="381000" y="1906588"/>
            <a:ext cx="8610600" cy="1107996"/>
          </a:xfrm>
          <a:prstGeom prst="rect">
            <a:avLst/>
          </a:prstGeom>
          <a:noFill/>
          <a:ln w="9525">
            <a:noFill/>
            <a:miter lim="800000"/>
            <a:headEnd/>
            <a:tailEnd/>
          </a:ln>
        </p:spPr>
        <p:txBody>
          <a:bodyPr>
            <a:spAutoFit/>
          </a:bodyPr>
          <a:lstStyle/>
          <a:p>
            <a:pPr marL="265113" indent="-265113">
              <a:spcBef>
                <a:spcPct val="50000"/>
              </a:spcBef>
              <a:buClr>
                <a:schemeClr val="tx1"/>
              </a:buClr>
              <a:buFont typeface="Wingdings" pitchFamily="2" charset="2"/>
              <a:buChar char="Ø"/>
            </a:pPr>
            <a:r>
              <a:rPr lang="zh-CN" altLang="en-US" sz="3000" b="1" u="sng" dirty="0">
                <a:solidFill>
                  <a:srgbClr val="CC0000"/>
                </a:solidFill>
                <a:latin typeface="楷体_GB2312" pitchFamily="49" charset="-122"/>
              </a:rPr>
              <a:t>调整方法</a:t>
            </a:r>
            <a:r>
              <a:rPr lang="en-US" altLang="zh-CN" sz="3000" b="1" dirty="0">
                <a:solidFill>
                  <a:srgbClr val="CC0000"/>
                </a:solidFill>
                <a:latin typeface="楷体_GB2312" pitchFamily="49" charset="-122"/>
              </a:rPr>
              <a:t>:</a:t>
            </a:r>
            <a:r>
              <a:rPr lang="zh-CN" altLang="en-US" sz="3000" b="1" dirty="0">
                <a:latin typeface="楷体_GB2312" pitchFamily="49" charset="-122"/>
              </a:rPr>
              <a:t>以</a:t>
            </a:r>
            <a:r>
              <a:rPr lang="en-US" altLang="zh-CN" sz="3000" b="1" dirty="0">
                <a:latin typeface="楷体_GB2312" pitchFamily="49" charset="-122"/>
              </a:rPr>
              <a:t>B</a:t>
            </a:r>
            <a:r>
              <a:rPr lang="zh-CN" altLang="en-US" sz="3000" b="1" dirty="0">
                <a:latin typeface="楷体_GB2312" pitchFamily="49" charset="-122"/>
              </a:rPr>
              <a:t>为轴心，将</a:t>
            </a:r>
            <a:r>
              <a:rPr lang="en-US" altLang="zh-CN" sz="3000" b="1" dirty="0">
                <a:latin typeface="楷体_GB2312" pitchFamily="49" charset="-122"/>
              </a:rPr>
              <a:t>A</a:t>
            </a:r>
            <a:r>
              <a:rPr lang="zh-CN" altLang="en-US" sz="3000" b="1" dirty="0">
                <a:latin typeface="楷体_GB2312" pitchFamily="49" charset="-122"/>
              </a:rPr>
              <a:t>结点从</a:t>
            </a:r>
            <a:r>
              <a:rPr lang="en-US" altLang="zh-CN" sz="3000" b="1" dirty="0">
                <a:latin typeface="楷体_GB2312" pitchFamily="49" charset="-122"/>
              </a:rPr>
              <a:t>B</a:t>
            </a:r>
            <a:r>
              <a:rPr lang="zh-CN" altLang="en-US" sz="3000" b="1" dirty="0">
                <a:latin typeface="楷体_GB2312" pitchFamily="49" charset="-122"/>
              </a:rPr>
              <a:t>的左上方转到</a:t>
            </a:r>
            <a:r>
              <a:rPr lang="en-US" altLang="zh-CN" sz="3000" b="1" dirty="0">
                <a:latin typeface="楷体_GB2312" pitchFamily="49" charset="-122"/>
              </a:rPr>
              <a:t>B</a:t>
            </a:r>
            <a:r>
              <a:rPr lang="zh-CN" altLang="en-US" sz="3000" b="1" dirty="0">
                <a:latin typeface="楷体_GB2312" pitchFamily="49" charset="-122"/>
              </a:rPr>
              <a:t>的左下侧，</a:t>
            </a:r>
            <a:r>
              <a:rPr lang="zh-CN" altLang="en-US" sz="3000" b="1" dirty="0">
                <a:solidFill>
                  <a:srgbClr val="FF0000"/>
                </a:solidFill>
                <a:latin typeface="楷体_GB2312" pitchFamily="49" charset="-122"/>
              </a:rPr>
              <a:t>使</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成为</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的左孩子</a:t>
            </a:r>
            <a:r>
              <a:rPr lang="zh-CN" altLang="en-US" sz="3000" b="1" dirty="0">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4"/>
          <p:cNvSpPr txBox="1">
            <a:spLocks noChangeArrowheads="1"/>
          </p:cNvSpPr>
          <p:nvPr/>
        </p:nvSpPr>
        <p:spPr bwMode="auto">
          <a:xfrm>
            <a:off x="293688" y="1046163"/>
            <a:ext cx="8621712" cy="1107996"/>
          </a:xfrm>
          <a:prstGeom prst="rect">
            <a:avLst/>
          </a:prstGeom>
          <a:noFill/>
          <a:ln w="9525">
            <a:noFill/>
            <a:miter lim="800000"/>
            <a:headEnd/>
            <a:tailEnd/>
          </a:ln>
        </p:spPr>
        <p:txBody>
          <a:bodyPr>
            <a:spAutoFit/>
          </a:bodyPr>
          <a:lstStyle/>
          <a:p>
            <a:pPr algn="just">
              <a:spcBef>
                <a:spcPct val="20000"/>
              </a:spcBef>
              <a:buFont typeface="Wingdings" pitchFamily="2" charset="2"/>
              <a:buNone/>
            </a:pPr>
            <a:r>
              <a:rPr lang="en-US" altLang="zh-CN" sz="3000" b="1" dirty="0">
                <a:latin typeface="楷体_GB2312" pitchFamily="49" charset="-122"/>
              </a:rPr>
              <a:t>    (3)</a:t>
            </a:r>
            <a:r>
              <a:rPr lang="en-US" altLang="zh-CN" sz="3000" b="1" dirty="0">
                <a:solidFill>
                  <a:srgbClr val="CC0000"/>
                </a:solidFill>
                <a:latin typeface="楷体_GB2312" pitchFamily="49" charset="-122"/>
              </a:rPr>
              <a:t>LR</a:t>
            </a:r>
            <a:r>
              <a:rPr lang="zh-CN" altLang="en-US" sz="3000" b="1" dirty="0">
                <a:solidFill>
                  <a:srgbClr val="CC0000"/>
                </a:solidFill>
                <a:latin typeface="楷体_GB2312" pitchFamily="49" charset="-122"/>
              </a:rPr>
              <a:t>型</a:t>
            </a:r>
            <a:r>
              <a:rPr lang="zh-CN" altLang="en-US" sz="3000" b="1" dirty="0">
                <a:latin typeface="楷体_GB2312" pitchFamily="49" charset="-122"/>
              </a:rPr>
              <a:t>：新结点</a:t>
            </a:r>
            <a:r>
              <a:rPr lang="en-US" altLang="zh-CN" sz="3000" b="1" dirty="0">
                <a:latin typeface="楷体_GB2312" pitchFamily="49" charset="-122"/>
              </a:rPr>
              <a:t>X</a:t>
            </a:r>
            <a:r>
              <a:rPr lang="zh-CN" altLang="en-US" sz="3000" b="1" dirty="0">
                <a:solidFill>
                  <a:srgbClr val="FF0000"/>
                </a:solidFill>
                <a:latin typeface="楷体_GB2312" pitchFamily="49" charset="-122"/>
              </a:rPr>
              <a:t>插在</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的左孩子</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的右子树里</a:t>
            </a:r>
            <a:r>
              <a:rPr lang="zh-CN" altLang="en-US" sz="3000" b="1" dirty="0">
                <a:latin typeface="楷体_GB2312" pitchFamily="49" charset="-122"/>
              </a:rPr>
              <a:t>，</a:t>
            </a:r>
            <a:r>
              <a:rPr lang="en-US" altLang="zh-CN" sz="3000" b="1" dirty="0">
                <a:latin typeface="楷体_GB2312" pitchFamily="49" charset="-122"/>
              </a:rPr>
              <a:t>A</a:t>
            </a:r>
            <a:r>
              <a:rPr lang="zh-CN" altLang="en-US" sz="3000" b="1" dirty="0">
                <a:latin typeface="楷体_GB2312" pitchFamily="49" charset="-122"/>
              </a:rPr>
              <a:t>的平衡因子由</a:t>
            </a:r>
            <a:r>
              <a:rPr lang="en-US" altLang="zh-CN" sz="3000" b="1" dirty="0">
                <a:latin typeface="楷体_GB2312" pitchFamily="49" charset="-122"/>
              </a:rPr>
              <a:t>1</a:t>
            </a:r>
            <a:r>
              <a:rPr lang="zh-CN" altLang="en-US" sz="3000" b="1" dirty="0">
                <a:latin typeface="楷体_GB2312" pitchFamily="49" charset="-122"/>
              </a:rPr>
              <a:t>增至</a:t>
            </a:r>
            <a:r>
              <a:rPr lang="en-US" altLang="zh-CN" sz="3000" b="1" dirty="0">
                <a:latin typeface="楷体_GB2312" pitchFamily="49" charset="-122"/>
              </a:rPr>
              <a:t>2</a:t>
            </a:r>
            <a:r>
              <a:rPr lang="zh-CN" altLang="en-US" sz="3000" b="1" dirty="0">
                <a:latin typeface="楷体_GB2312" pitchFamily="49" charset="-122"/>
              </a:rPr>
              <a:t>。</a:t>
            </a:r>
          </a:p>
        </p:txBody>
      </p:sp>
      <p:grpSp>
        <p:nvGrpSpPr>
          <p:cNvPr id="2" name="Group 27"/>
          <p:cNvGrpSpPr>
            <a:grpSpLocks/>
          </p:cNvGrpSpPr>
          <p:nvPr/>
        </p:nvGrpSpPr>
        <p:grpSpPr bwMode="auto">
          <a:xfrm>
            <a:off x="2955925" y="4325938"/>
            <a:ext cx="1655763" cy="1944687"/>
            <a:chOff x="272" y="2704"/>
            <a:chExt cx="1043" cy="1225"/>
          </a:xfrm>
        </p:grpSpPr>
        <p:sp>
          <p:nvSpPr>
            <p:cNvPr id="61472" name="Oval 28"/>
            <p:cNvSpPr>
              <a:spLocks noChangeArrowheads="1"/>
            </p:cNvSpPr>
            <p:nvPr/>
          </p:nvSpPr>
          <p:spPr bwMode="auto">
            <a:xfrm>
              <a:off x="1066" y="284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1473" name="Oval 29"/>
            <p:cNvSpPr>
              <a:spLocks noChangeArrowheads="1"/>
            </p:cNvSpPr>
            <p:nvPr/>
          </p:nvSpPr>
          <p:spPr bwMode="auto">
            <a:xfrm>
              <a:off x="680" y="327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1474" name="Oval 30"/>
            <p:cNvSpPr>
              <a:spLocks noChangeArrowheads="1"/>
            </p:cNvSpPr>
            <p:nvPr/>
          </p:nvSpPr>
          <p:spPr bwMode="auto">
            <a:xfrm>
              <a:off x="272" y="368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1475" name="Line 31"/>
            <p:cNvSpPr>
              <a:spLocks noChangeShapeType="1"/>
            </p:cNvSpPr>
            <p:nvPr/>
          </p:nvSpPr>
          <p:spPr bwMode="auto">
            <a:xfrm flipH="1">
              <a:off x="862" y="3045"/>
              <a:ext cx="226" cy="226"/>
            </a:xfrm>
            <a:prstGeom prst="line">
              <a:avLst/>
            </a:prstGeom>
            <a:noFill/>
            <a:ln w="9525">
              <a:solidFill>
                <a:schemeClr val="tx1"/>
              </a:solidFill>
              <a:miter lim="800000"/>
              <a:headEnd/>
              <a:tailEnd/>
            </a:ln>
          </p:spPr>
          <p:txBody>
            <a:bodyPr wrap="none"/>
            <a:lstStyle/>
            <a:p>
              <a:endParaRPr lang="zh-CN" altLang="en-US"/>
            </a:p>
          </p:txBody>
        </p:sp>
        <p:sp>
          <p:nvSpPr>
            <p:cNvPr id="61476" name="Line 32"/>
            <p:cNvSpPr>
              <a:spLocks noChangeShapeType="1"/>
            </p:cNvSpPr>
            <p:nvPr/>
          </p:nvSpPr>
          <p:spPr bwMode="auto">
            <a:xfrm flipH="1">
              <a:off x="476" y="3475"/>
              <a:ext cx="226" cy="226"/>
            </a:xfrm>
            <a:prstGeom prst="line">
              <a:avLst/>
            </a:prstGeom>
            <a:noFill/>
            <a:ln w="9525">
              <a:solidFill>
                <a:schemeClr val="tx1"/>
              </a:solidFill>
              <a:miter lim="800000"/>
              <a:headEnd/>
              <a:tailEnd/>
            </a:ln>
          </p:spPr>
          <p:txBody>
            <a:bodyPr wrap="none"/>
            <a:lstStyle/>
            <a:p>
              <a:endParaRPr lang="zh-CN" altLang="en-US"/>
            </a:p>
          </p:txBody>
        </p:sp>
        <p:sp>
          <p:nvSpPr>
            <p:cNvPr id="61477" name="Text Box 33"/>
            <p:cNvSpPr txBox="1">
              <a:spLocks noChangeArrowheads="1"/>
            </p:cNvSpPr>
            <p:nvPr/>
          </p:nvSpPr>
          <p:spPr bwMode="auto">
            <a:xfrm>
              <a:off x="340" y="3475"/>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1478" name="Text Box 34"/>
            <p:cNvSpPr txBox="1">
              <a:spLocks noChangeArrowheads="1"/>
            </p:cNvSpPr>
            <p:nvPr/>
          </p:nvSpPr>
          <p:spPr bwMode="auto">
            <a:xfrm>
              <a:off x="635" y="3067"/>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1479" name="Text Box 35"/>
            <p:cNvSpPr txBox="1">
              <a:spLocks noChangeArrowheads="1"/>
            </p:cNvSpPr>
            <p:nvPr/>
          </p:nvSpPr>
          <p:spPr bwMode="auto">
            <a:xfrm>
              <a:off x="952" y="2704"/>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grpSp>
      <p:grpSp>
        <p:nvGrpSpPr>
          <p:cNvPr id="4" name="Group 37"/>
          <p:cNvGrpSpPr>
            <a:grpSpLocks/>
          </p:cNvGrpSpPr>
          <p:nvPr/>
        </p:nvGrpSpPr>
        <p:grpSpPr bwMode="auto">
          <a:xfrm>
            <a:off x="1039813" y="4217988"/>
            <a:ext cx="1079500" cy="2014537"/>
            <a:chOff x="703" y="1956"/>
            <a:chExt cx="680" cy="1269"/>
          </a:xfrm>
        </p:grpSpPr>
        <p:sp>
          <p:nvSpPr>
            <p:cNvPr id="61464" name="Oval 19"/>
            <p:cNvSpPr>
              <a:spLocks noChangeArrowheads="1"/>
            </p:cNvSpPr>
            <p:nvPr/>
          </p:nvSpPr>
          <p:spPr bwMode="auto">
            <a:xfrm>
              <a:off x="1134" y="2092"/>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1465" name="Oval 20"/>
            <p:cNvSpPr>
              <a:spLocks noChangeArrowheads="1"/>
            </p:cNvSpPr>
            <p:nvPr/>
          </p:nvSpPr>
          <p:spPr bwMode="auto">
            <a:xfrm>
              <a:off x="748" y="2523"/>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1466" name="Oval 21"/>
            <p:cNvSpPr>
              <a:spLocks noChangeArrowheads="1"/>
            </p:cNvSpPr>
            <p:nvPr/>
          </p:nvSpPr>
          <p:spPr bwMode="auto">
            <a:xfrm>
              <a:off x="1111" y="297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1467" name="Line 22"/>
            <p:cNvSpPr>
              <a:spLocks noChangeShapeType="1"/>
            </p:cNvSpPr>
            <p:nvPr/>
          </p:nvSpPr>
          <p:spPr bwMode="auto">
            <a:xfrm flipH="1">
              <a:off x="930" y="2297"/>
              <a:ext cx="226" cy="226"/>
            </a:xfrm>
            <a:prstGeom prst="line">
              <a:avLst/>
            </a:prstGeom>
            <a:noFill/>
            <a:ln w="9525">
              <a:solidFill>
                <a:schemeClr val="tx1"/>
              </a:solidFill>
              <a:miter lim="800000"/>
              <a:headEnd/>
              <a:tailEnd/>
            </a:ln>
          </p:spPr>
          <p:txBody>
            <a:bodyPr wrap="none"/>
            <a:lstStyle/>
            <a:p>
              <a:endParaRPr lang="zh-CN" altLang="en-US"/>
            </a:p>
          </p:txBody>
        </p:sp>
        <p:sp>
          <p:nvSpPr>
            <p:cNvPr id="61468" name="Text Box 24"/>
            <p:cNvSpPr txBox="1">
              <a:spLocks noChangeArrowheads="1"/>
            </p:cNvSpPr>
            <p:nvPr/>
          </p:nvSpPr>
          <p:spPr bwMode="auto">
            <a:xfrm>
              <a:off x="1179" y="2772"/>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1469" name="Text Box 25"/>
            <p:cNvSpPr txBox="1">
              <a:spLocks noChangeArrowheads="1"/>
            </p:cNvSpPr>
            <p:nvPr/>
          </p:nvSpPr>
          <p:spPr bwMode="auto">
            <a:xfrm>
              <a:off x="703" y="2319"/>
              <a:ext cx="317"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1470" name="Text Box 26"/>
            <p:cNvSpPr txBox="1">
              <a:spLocks noChangeArrowheads="1"/>
            </p:cNvSpPr>
            <p:nvPr/>
          </p:nvSpPr>
          <p:spPr bwMode="auto">
            <a:xfrm>
              <a:off x="1020" y="1956"/>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1471" name="Line 36"/>
            <p:cNvSpPr>
              <a:spLocks noChangeShapeType="1"/>
            </p:cNvSpPr>
            <p:nvPr/>
          </p:nvSpPr>
          <p:spPr bwMode="auto">
            <a:xfrm>
              <a:off x="952" y="2727"/>
              <a:ext cx="227" cy="227"/>
            </a:xfrm>
            <a:prstGeom prst="line">
              <a:avLst/>
            </a:prstGeom>
            <a:noFill/>
            <a:ln w="9525">
              <a:solidFill>
                <a:srgbClr val="000000"/>
              </a:solidFill>
              <a:round/>
              <a:headEnd/>
              <a:tailEnd/>
            </a:ln>
          </p:spPr>
          <p:txBody>
            <a:bodyPr/>
            <a:lstStyle/>
            <a:p>
              <a:endParaRPr lang="zh-CN" altLang="en-US"/>
            </a:p>
          </p:txBody>
        </p:sp>
      </p:grpSp>
      <p:grpSp>
        <p:nvGrpSpPr>
          <p:cNvPr id="13" name="Group 50"/>
          <p:cNvGrpSpPr>
            <a:grpSpLocks/>
          </p:cNvGrpSpPr>
          <p:nvPr/>
        </p:nvGrpSpPr>
        <p:grpSpPr bwMode="auto">
          <a:xfrm>
            <a:off x="6269038" y="4470400"/>
            <a:ext cx="1655762" cy="1403350"/>
            <a:chOff x="3175" y="2092"/>
            <a:chExt cx="1043" cy="884"/>
          </a:xfrm>
        </p:grpSpPr>
        <p:sp>
          <p:nvSpPr>
            <p:cNvPr id="61456" name="Oval 41"/>
            <p:cNvSpPr>
              <a:spLocks noChangeArrowheads="1"/>
            </p:cNvSpPr>
            <p:nvPr/>
          </p:nvSpPr>
          <p:spPr bwMode="auto">
            <a:xfrm>
              <a:off x="3969" y="2727"/>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1457" name="Oval 42"/>
            <p:cNvSpPr>
              <a:spLocks noChangeArrowheads="1"/>
            </p:cNvSpPr>
            <p:nvPr/>
          </p:nvSpPr>
          <p:spPr bwMode="auto">
            <a:xfrm>
              <a:off x="3583" y="229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1458" name="Oval 43"/>
            <p:cNvSpPr>
              <a:spLocks noChangeArrowheads="1"/>
            </p:cNvSpPr>
            <p:nvPr/>
          </p:nvSpPr>
          <p:spPr bwMode="auto">
            <a:xfrm>
              <a:off x="3175" y="2705"/>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1459" name="Line 45"/>
            <p:cNvSpPr>
              <a:spLocks noChangeShapeType="1"/>
            </p:cNvSpPr>
            <p:nvPr/>
          </p:nvSpPr>
          <p:spPr bwMode="auto">
            <a:xfrm flipH="1">
              <a:off x="3379" y="2500"/>
              <a:ext cx="226" cy="226"/>
            </a:xfrm>
            <a:prstGeom prst="line">
              <a:avLst/>
            </a:prstGeom>
            <a:noFill/>
            <a:ln w="9525">
              <a:solidFill>
                <a:schemeClr val="tx1"/>
              </a:solidFill>
              <a:miter lim="800000"/>
              <a:headEnd/>
              <a:tailEnd/>
            </a:ln>
          </p:spPr>
          <p:txBody>
            <a:bodyPr wrap="none"/>
            <a:lstStyle/>
            <a:p>
              <a:endParaRPr lang="zh-CN" altLang="en-US"/>
            </a:p>
          </p:txBody>
        </p:sp>
        <p:sp>
          <p:nvSpPr>
            <p:cNvPr id="61460" name="Text Box 46"/>
            <p:cNvSpPr txBox="1">
              <a:spLocks noChangeArrowheads="1"/>
            </p:cNvSpPr>
            <p:nvPr/>
          </p:nvSpPr>
          <p:spPr bwMode="auto">
            <a:xfrm>
              <a:off x="3243" y="2500"/>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1461" name="Text Box 47"/>
            <p:cNvSpPr txBox="1">
              <a:spLocks noChangeArrowheads="1"/>
            </p:cNvSpPr>
            <p:nvPr/>
          </p:nvSpPr>
          <p:spPr bwMode="auto">
            <a:xfrm>
              <a:off x="3538" y="2092"/>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1462" name="Text Box 48"/>
            <p:cNvSpPr txBox="1">
              <a:spLocks noChangeArrowheads="1"/>
            </p:cNvSpPr>
            <p:nvPr/>
          </p:nvSpPr>
          <p:spPr bwMode="auto">
            <a:xfrm>
              <a:off x="3855" y="2591"/>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1463" name="Line 49"/>
            <p:cNvSpPr>
              <a:spLocks noChangeShapeType="1"/>
            </p:cNvSpPr>
            <p:nvPr/>
          </p:nvSpPr>
          <p:spPr bwMode="auto">
            <a:xfrm>
              <a:off x="3810" y="2500"/>
              <a:ext cx="227" cy="227"/>
            </a:xfrm>
            <a:prstGeom prst="line">
              <a:avLst/>
            </a:prstGeom>
            <a:noFill/>
            <a:ln w="9525">
              <a:solidFill>
                <a:srgbClr val="000000"/>
              </a:solidFill>
              <a:round/>
              <a:headEnd/>
              <a:tailEnd/>
            </a:ln>
          </p:spPr>
          <p:txBody>
            <a:bodyPr/>
            <a:lstStyle/>
            <a:p>
              <a:endParaRPr lang="zh-CN" altLang="en-US"/>
            </a:p>
          </p:txBody>
        </p:sp>
      </p:grpSp>
      <p:grpSp>
        <p:nvGrpSpPr>
          <p:cNvPr id="22" name="Group 51"/>
          <p:cNvGrpSpPr>
            <a:grpSpLocks/>
          </p:cNvGrpSpPr>
          <p:nvPr/>
        </p:nvGrpSpPr>
        <p:grpSpPr bwMode="auto">
          <a:xfrm>
            <a:off x="2119313" y="4722813"/>
            <a:ext cx="1079500" cy="901700"/>
            <a:chOff x="1269" y="3362"/>
            <a:chExt cx="680" cy="568"/>
          </a:xfrm>
        </p:grpSpPr>
        <p:sp>
          <p:nvSpPr>
            <p:cNvPr id="61453" name="Line 52"/>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1454" name="Text Box 53"/>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1455" name="Text Box 54"/>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grpSp>
        <p:nvGrpSpPr>
          <p:cNvPr id="31" name="Group 55"/>
          <p:cNvGrpSpPr>
            <a:grpSpLocks/>
          </p:cNvGrpSpPr>
          <p:nvPr/>
        </p:nvGrpSpPr>
        <p:grpSpPr bwMode="auto">
          <a:xfrm>
            <a:off x="4864100" y="4865688"/>
            <a:ext cx="1079500" cy="901700"/>
            <a:chOff x="1269" y="3362"/>
            <a:chExt cx="680" cy="568"/>
          </a:xfrm>
        </p:grpSpPr>
        <p:sp>
          <p:nvSpPr>
            <p:cNvPr id="61450" name="Line 56"/>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1451" name="Text Box 57"/>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61452" name="Text Box 58"/>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顺时针</a:t>
              </a:r>
            </a:p>
          </p:txBody>
        </p:sp>
      </p:grpSp>
      <p:sp>
        <p:nvSpPr>
          <p:cNvPr id="39" name="Text Box 59"/>
          <p:cNvSpPr txBox="1">
            <a:spLocks noChangeArrowheads="1"/>
          </p:cNvSpPr>
          <p:nvPr/>
        </p:nvSpPr>
        <p:spPr bwMode="auto">
          <a:xfrm>
            <a:off x="304800" y="2108200"/>
            <a:ext cx="8686800" cy="2082173"/>
          </a:xfrm>
          <a:prstGeom prst="rect">
            <a:avLst/>
          </a:prstGeom>
          <a:noFill/>
          <a:ln w="9525">
            <a:noFill/>
            <a:miter lim="800000"/>
            <a:headEnd/>
            <a:tailEnd/>
          </a:ln>
        </p:spPr>
        <p:txBody>
          <a:bodyPr>
            <a:spAutoFit/>
          </a:bodyPr>
          <a:lstStyle/>
          <a:p>
            <a:pPr marL="363538" indent="-363538" algn="just">
              <a:spcBef>
                <a:spcPct val="20000"/>
              </a:spcBef>
              <a:buClr>
                <a:schemeClr val="tx1"/>
              </a:buClr>
              <a:buFont typeface="Wingdings" pitchFamily="2" charset="2"/>
              <a:buChar char="Ø"/>
            </a:pPr>
            <a:r>
              <a:rPr lang="zh-CN" altLang="en-US" sz="3000" b="1" u="sng" dirty="0">
                <a:solidFill>
                  <a:srgbClr val="CC0000"/>
                </a:solidFill>
                <a:latin typeface="楷体_GB2312" pitchFamily="49" charset="-122"/>
              </a:rPr>
              <a:t>调整方法</a:t>
            </a:r>
            <a:r>
              <a:rPr lang="zh-CN" altLang="en-US" sz="3000" b="1" dirty="0">
                <a:latin typeface="楷体_GB2312" pitchFamily="49" charset="-122"/>
              </a:rPr>
              <a:t>分为两步进行：第一步以</a:t>
            </a:r>
            <a:r>
              <a:rPr lang="en-US" altLang="zh-CN" sz="3000" b="1" dirty="0">
                <a:latin typeface="楷体_GB2312" pitchFamily="49" charset="-122"/>
              </a:rPr>
              <a:t>X</a:t>
            </a:r>
            <a:r>
              <a:rPr lang="zh-CN" altLang="en-US" sz="3000" b="1" dirty="0">
                <a:latin typeface="楷体_GB2312" pitchFamily="49" charset="-122"/>
              </a:rPr>
              <a:t>为轴心，将</a:t>
            </a:r>
            <a:r>
              <a:rPr lang="en-US" altLang="zh-CN" sz="3000" b="1" dirty="0">
                <a:latin typeface="楷体_GB2312" pitchFamily="49" charset="-122"/>
              </a:rPr>
              <a:t>B</a:t>
            </a:r>
            <a:r>
              <a:rPr lang="zh-CN" altLang="en-US" sz="3000" b="1" dirty="0">
                <a:latin typeface="楷体_GB2312" pitchFamily="49" charset="-122"/>
              </a:rPr>
              <a:t>从</a:t>
            </a:r>
            <a:r>
              <a:rPr lang="en-US" altLang="zh-CN" sz="3000" b="1" dirty="0">
                <a:latin typeface="楷体_GB2312" pitchFamily="49" charset="-122"/>
              </a:rPr>
              <a:t>X</a:t>
            </a:r>
            <a:r>
              <a:rPr lang="zh-CN" altLang="en-US" sz="3000" b="1" dirty="0">
                <a:latin typeface="楷体_GB2312" pitchFamily="49" charset="-122"/>
              </a:rPr>
              <a:t>的左上方转到</a:t>
            </a:r>
            <a:r>
              <a:rPr lang="en-US" altLang="zh-CN" sz="3000" b="1" dirty="0">
                <a:latin typeface="楷体_GB2312" pitchFamily="49" charset="-122"/>
              </a:rPr>
              <a:t>X</a:t>
            </a:r>
            <a:r>
              <a:rPr lang="zh-CN" altLang="en-US" sz="3000" b="1" dirty="0">
                <a:latin typeface="楷体_GB2312" pitchFamily="49" charset="-122"/>
              </a:rPr>
              <a:t>的左下侧，使</a:t>
            </a:r>
            <a:r>
              <a:rPr lang="en-US" altLang="zh-CN" sz="3000" b="1" dirty="0">
                <a:latin typeface="楷体_GB2312" pitchFamily="49" charset="-122"/>
              </a:rPr>
              <a:t>B</a:t>
            </a:r>
            <a:r>
              <a:rPr lang="zh-CN" altLang="en-US" sz="3000" b="1" dirty="0">
                <a:latin typeface="楷体_GB2312" pitchFamily="49" charset="-122"/>
              </a:rPr>
              <a:t>成为</a:t>
            </a:r>
            <a:r>
              <a:rPr lang="en-US" altLang="zh-CN" sz="3000" b="1" dirty="0">
                <a:latin typeface="楷体_GB2312" pitchFamily="49" charset="-122"/>
              </a:rPr>
              <a:t>X</a:t>
            </a:r>
            <a:r>
              <a:rPr lang="zh-CN" altLang="en-US" sz="3000" b="1" dirty="0">
                <a:latin typeface="楷体_GB2312" pitchFamily="49" charset="-122"/>
              </a:rPr>
              <a:t>的左孩子，</a:t>
            </a:r>
            <a:r>
              <a:rPr lang="en-US" altLang="zh-CN" sz="3000" b="1" dirty="0">
                <a:latin typeface="楷体_GB2312" pitchFamily="49" charset="-122"/>
              </a:rPr>
              <a:t>X</a:t>
            </a:r>
            <a:r>
              <a:rPr lang="zh-CN" altLang="en-US" sz="3000" b="1" dirty="0">
                <a:latin typeface="楷体_GB2312" pitchFamily="49" charset="-122"/>
              </a:rPr>
              <a:t>成为</a:t>
            </a:r>
            <a:r>
              <a:rPr lang="en-US" altLang="zh-CN" sz="3000" b="1" dirty="0">
                <a:latin typeface="楷体_GB2312" pitchFamily="49" charset="-122"/>
              </a:rPr>
              <a:t>A</a:t>
            </a:r>
            <a:r>
              <a:rPr lang="zh-CN" altLang="en-US" sz="3000" b="1" dirty="0">
                <a:latin typeface="楷体_GB2312" pitchFamily="49" charset="-122"/>
              </a:rPr>
              <a:t>的左孩子。第二步跟</a:t>
            </a:r>
            <a:r>
              <a:rPr lang="en-US" altLang="zh-CN" sz="3000" b="1" dirty="0">
                <a:solidFill>
                  <a:srgbClr val="FF0000"/>
                </a:solidFill>
                <a:latin typeface="楷体_GB2312" pitchFamily="49" charset="-122"/>
              </a:rPr>
              <a:t>LL</a:t>
            </a:r>
            <a:r>
              <a:rPr lang="zh-CN" altLang="en-US" sz="3000" b="1" dirty="0">
                <a:solidFill>
                  <a:srgbClr val="FF0000"/>
                </a:solidFill>
                <a:latin typeface="楷体_GB2312" pitchFamily="49" charset="-122"/>
              </a:rPr>
              <a:t>型</a:t>
            </a:r>
            <a:r>
              <a:rPr lang="zh-CN" altLang="en-US" sz="3000" b="1" dirty="0">
                <a:latin typeface="楷体_GB2312" pitchFamily="49" charset="-122"/>
              </a:rPr>
              <a:t>一样处理</a:t>
            </a:r>
            <a:r>
              <a:rPr lang="en-US" altLang="zh-CN" sz="3000" b="1" dirty="0">
                <a:latin typeface="楷体_GB2312" pitchFamily="49" charset="-122"/>
              </a:rPr>
              <a:t>(</a:t>
            </a:r>
            <a:r>
              <a:rPr lang="zh-CN" altLang="en-US" sz="3000" b="1" dirty="0">
                <a:latin typeface="楷体_GB2312" pitchFamily="49" charset="-122"/>
              </a:rPr>
              <a:t>应以</a:t>
            </a:r>
            <a:r>
              <a:rPr lang="en-US" altLang="zh-CN" sz="3000" b="1" dirty="0">
                <a:latin typeface="楷体_GB2312" pitchFamily="49" charset="-122"/>
              </a:rPr>
              <a:t>X</a:t>
            </a:r>
            <a:r>
              <a:rPr lang="zh-CN" altLang="en-US" sz="3000" b="1" dirty="0">
                <a:latin typeface="楷体_GB2312" pitchFamily="49" charset="-122"/>
              </a:rPr>
              <a:t>为轴心</a:t>
            </a:r>
            <a:r>
              <a:rPr lang="en-US" altLang="zh-CN" sz="3000" b="1" dirty="0">
                <a:latin typeface="楷体_GB2312" pitchFamily="49" charset="-122"/>
              </a:rPr>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动态查找表                                                 平衡二叉树</a:t>
            </a:r>
          </a:p>
        </p:txBody>
      </p:sp>
      <p:grpSp>
        <p:nvGrpSpPr>
          <p:cNvPr id="2" name="Group 41"/>
          <p:cNvGrpSpPr>
            <a:grpSpLocks/>
          </p:cNvGrpSpPr>
          <p:nvPr/>
        </p:nvGrpSpPr>
        <p:grpSpPr bwMode="auto">
          <a:xfrm>
            <a:off x="684213" y="830263"/>
            <a:ext cx="2182812" cy="3060700"/>
            <a:chOff x="408" y="1071"/>
            <a:chExt cx="1375" cy="1928"/>
          </a:xfrm>
        </p:grpSpPr>
        <p:sp>
          <p:nvSpPr>
            <p:cNvPr id="62511" name="Oval 7"/>
            <p:cNvSpPr>
              <a:spLocks noChangeArrowheads="1"/>
            </p:cNvSpPr>
            <p:nvPr/>
          </p:nvSpPr>
          <p:spPr bwMode="auto">
            <a:xfrm>
              <a:off x="771" y="161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2512" name="Oval 8"/>
            <p:cNvSpPr>
              <a:spLocks noChangeArrowheads="1"/>
            </p:cNvSpPr>
            <p:nvPr/>
          </p:nvSpPr>
          <p:spPr bwMode="auto">
            <a:xfrm>
              <a:off x="1179" y="2047"/>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2513" name="Line 9"/>
            <p:cNvSpPr>
              <a:spLocks noChangeShapeType="1"/>
            </p:cNvSpPr>
            <p:nvPr/>
          </p:nvSpPr>
          <p:spPr bwMode="auto">
            <a:xfrm flipH="1">
              <a:off x="567" y="1821"/>
              <a:ext cx="226" cy="226"/>
            </a:xfrm>
            <a:prstGeom prst="line">
              <a:avLst/>
            </a:prstGeom>
            <a:noFill/>
            <a:ln w="9525">
              <a:solidFill>
                <a:schemeClr val="tx1"/>
              </a:solidFill>
              <a:miter lim="800000"/>
              <a:headEnd/>
              <a:tailEnd/>
            </a:ln>
          </p:spPr>
          <p:txBody>
            <a:bodyPr wrap="none"/>
            <a:lstStyle/>
            <a:p>
              <a:endParaRPr lang="zh-CN" altLang="en-US"/>
            </a:p>
          </p:txBody>
        </p:sp>
        <p:sp>
          <p:nvSpPr>
            <p:cNvPr id="62514" name="Line 10"/>
            <p:cNvSpPr>
              <a:spLocks noChangeShapeType="1"/>
            </p:cNvSpPr>
            <p:nvPr/>
          </p:nvSpPr>
          <p:spPr bwMode="auto">
            <a:xfrm flipH="1">
              <a:off x="975" y="2251"/>
              <a:ext cx="226" cy="226"/>
            </a:xfrm>
            <a:prstGeom prst="line">
              <a:avLst/>
            </a:prstGeom>
            <a:noFill/>
            <a:ln w="9525">
              <a:solidFill>
                <a:schemeClr val="tx1"/>
              </a:solidFill>
              <a:miter lim="800000"/>
              <a:headEnd/>
              <a:tailEnd/>
            </a:ln>
          </p:spPr>
          <p:txBody>
            <a:bodyPr wrap="none"/>
            <a:lstStyle/>
            <a:p>
              <a:endParaRPr lang="zh-CN" altLang="en-US"/>
            </a:p>
          </p:txBody>
        </p:sp>
        <p:sp>
          <p:nvSpPr>
            <p:cNvPr id="62515" name="Text Box 11"/>
            <p:cNvSpPr txBox="1">
              <a:spLocks noChangeArrowheads="1"/>
            </p:cNvSpPr>
            <p:nvPr/>
          </p:nvSpPr>
          <p:spPr bwMode="auto">
            <a:xfrm>
              <a:off x="1247" y="1843"/>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2516" name="Text Box 12"/>
            <p:cNvSpPr txBox="1">
              <a:spLocks noChangeArrowheads="1"/>
            </p:cNvSpPr>
            <p:nvPr/>
          </p:nvSpPr>
          <p:spPr bwMode="auto">
            <a:xfrm>
              <a:off x="589" y="1480"/>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2517" name="Rectangle 13"/>
            <p:cNvSpPr>
              <a:spLocks noChangeArrowheads="1"/>
            </p:cNvSpPr>
            <p:nvPr/>
          </p:nvSpPr>
          <p:spPr bwMode="auto">
            <a:xfrm>
              <a:off x="408" y="2047"/>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62518" name="Rectangle 14"/>
            <p:cNvSpPr>
              <a:spLocks noChangeArrowheads="1"/>
            </p:cNvSpPr>
            <p:nvPr/>
          </p:nvSpPr>
          <p:spPr bwMode="auto">
            <a:xfrm>
              <a:off x="861" y="245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2519" name="Line 15"/>
            <p:cNvSpPr>
              <a:spLocks noChangeShapeType="1"/>
            </p:cNvSpPr>
            <p:nvPr/>
          </p:nvSpPr>
          <p:spPr bwMode="auto">
            <a:xfrm>
              <a:off x="1020" y="1820"/>
              <a:ext cx="227" cy="227"/>
            </a:xfrm>
            <a:prstGeom prst="line">
              <a:avLst/>
            </a:prstGeom>
            <a:noFill/>
            <a:ln w="9525">
              <a:solidFill>
                <a:schemeClr val="tx1"/>
              </a:solidFill>
              <a:miter lim="800000"/>
              <a:headEnd/>
              <a:tailEnd/>
            </a:ln>
          </p:spPr>
          <p:txBody>
            <a:bodyPr wrap="none"/>
            <a:lstStyle/>
            <a:p>
              <a:endParaRPr lang="zh-CN" altLang="en-US"/>
            </a:p>
          </p:txBody>
        </p:sp>
        <p:sp>
          <p:nvSpPr>
            <p:cNvPr id="62520" name="Line 16"/>
            <p:cNvSpPr>
              <a:spLocks noChangeShapeType="1"/>
            </p:cNvSpPr>
            <p:nvPr/>
          </p:nvSpPr>
          <p:spPr bwMode="auto">
            <a:xfrm>
              <a:off x="1406" y="2251"/>
              <a:ext cx="227" cy="227"/>
            </a:xfrm>
            <a:prstGeom prst="line">
              <a:avLst/>
            </a:prstGeom>
            <a:noFill/>
            <a:ln w="9525">
              <a:solidFill>
                <a:schemeClr val="tx1"/>
              </a:solidFill>
              <a:miter lim="800000"/>
              <a:headEnd/>
              <a:tailEnd/>
            </a:ln>
          </p:spPr>
          <p:txBody>
            <a:bodyPr wrap="none"/>
            <a:lstStyle/>
            <a:p>
              <a:endParaRPr lang="zh-CN" altLang="en-US"/>
            </a:p>
          </p:txBody>
        </p:sp>
        <p:sp>
          <p:nvSpPr>
            <p:cNvPr id="62521" name="Rectangle 17"/>
            <p:cNvSpPr>
              <a:spLocks noChangeArrowheads="1"/>
            </p:cNvSpPr>
            <p:nvPr/>
          </p:nvSpPr>
          <p:spPr bwMode="auto">
            <a:xfrm>
              <a:off x="862" y="2886"/>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2522" name="Rectangle 18"/>
            <p:cNvSpPr>
              <a:spLocks noChangeArrowheads="1"/>
            </p:cNvSpPr>
            <p:nvPr/>
          </p:nvSpPr>
          <p:spPr bwMode="auto">
            <a:xfrm>
              <a:off x="1474" y="245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sp>
          <p:nvSpPr>
            <p:cNvPr id="62523" name="Oval 19"/>
            <p:cNvSpPr>
              <a:spLocks noChangeArrowheads="1"/>
            </p:cNvSpPr>
            <p:nvPr/>
          </p:nvSpPr>
          <p:spPr bwMode="auto">
            <a:xfrm>
              <a:off x="1180" y="1207"/>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2524" name="Line 20"/>
            <p:cNvSpPr>
              <a:spLocks noChangeShapeType="1"/>
            </p:cNvSpPr>
            <p:nvPr/>
          </p:nvSpPr>
          <p:spPr bwMode="auto">
            <a:xfrm flipH="1">
              <a:off x="976" y="1412"/>
              <a:ext cx="226" cy="226"/>
            </a:xfrm>
            <a:prstGeom prst="line">
              <a:avLst/>
            </a:prstGeom>
            <a:noFill/>
            <a:ln w="9525">
              <a:solidFill>
                <a:schemeClr val="tx1"/>
              </a:solidFill>
              <a:miter lim="800000"/>
              <a:headEnd/>
              <a:tailEnd/>
            </a:ln>
          </p:spPr>
          <p:txBody>
            <a:bodyPr wrap="none"/>
            <a:lstStyle/>
            <a:p>
              <a:endParaRPr lang="zh-CN" altLang="en-US"/>
            </a:p>
          </p:txBody>
        </p:sp>
        <p:sp>
          <p:nvSpPr>
            <p:cNvPr id="62525" name="Text Box 21"/>
            <p:cNvSpPr txBox="1">
              <a:spLocks noChangeArrowheads="1"/>
            </p:cNvSpPr>
            <p:nvPr/>
          </p:nvSpPr>
          <p:spPr bwMode="auto">
            <a:xfrm>
              <a:off x="998" y="1071"/>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2526" name="Line 22"/>
            <p:cNvSpPr>
              <a:spLocks noChangeShapeType="1"/>
            </p:cNvSpPr>
            <p:nvPr/>
          </p:nvSpPr>
          <p:spPr bwMode="auto">
            <a:xfrm>
              <a:off x="1420" y="1380"/>
              <a:ext cx="227" cy="227"/>
            </a:xfrm>
            <a:prstGeom prst="line">
              <a:avLst/>
            </a:prstGeom>
            <a:noFill/>
            <a:ln w="9525">
              <a:solidFill>
                <a:schemeClr val="tx1"/>
              </a:solidFill>
              <a:miter lim="800000"/>
              <a:headEnd/>
              <a:tailEnd/>
            </a:ln>
          </p:spPr>
          <p:txBody>
            <a:bodyPr wrap="none"/>
            <a:lstStyle/>
            <a:p>
              <a:endParaRPr lang="zh-CN" altLang="en-US"/>
            </a:p>
          </p:txBody>
        </p:sp>
        <p:sp>
          <p:nvSpPr>
            <p:cNvPr id="62527" name="Rectangle 23"/>
            <p:cNvSpPr>
              <a:spLocks noChangeArrowheads="1"/>
            </p:cNvSpPr>
            <p:nvPr/>
          </p:nvSpPr>
          <p:spPr bwMode="auto">
            <a:xfrm>
              <a:off x="1488" y="1584"/>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R</a:t>
              </a:r>
            </a:p>
          </p:txBody>
        </p:sp>
      </p:grpSp>
      <p:grpSp>
        <p:nvGrpSpPr>
          <p:cNvPr id="3" name="Group 42"/>
          <p:cNvGrpSpPr>
            <a:grpSpLocks/>
          </p:cNvGrpSpPr>
          <p:nvPr/>
        </p:nvGrpSpPr>
        <p:grpSpPr bwMode="auto">
          <a:xfrm>
            <a:off x="5111750" y="4214813"/>
            <a:ext cx="2770188" cy="2451100"/>
            <a:chOff x="3014" y="1016"/>
            <a:chExt cx="1745" cy="1544"/>
          </a:xfrm>
        </p:grpSpPr>
        <p:sp>
          <p:nvSpPr>
            <p:cNvPr id="62494" name="Oval 24"/>
            <p:cNvSpPr>
              <a:spLocks noChangeArrowheads="1"/>
            </p:cNvSpPr>
            <p:nvPr/>
          </p:nvSpPr>
          <p:spPr bwMode="auto">
            <a:xfrm>
              <a:off x="3377" y="156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2495" name="Oval 25"/>
            <p:cNvSpPr>
              <a:spLocks noChangeArrowheads="1"/>
            </p:cNvSpPr>
            <p:nvPr/>
          </p:nvSpPr>
          <p:spPr bwMode="auto">
            <a:xfrm>
              <a:off x="4176" y="153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2496" name="Line 26"/>
            <p:cNvSpPr>
              <a:spLocks noChangeShapeType="1"/>
            </p:cNvSpPr>
            <p:nvPr/>
          </p:nvSpPr>
          <p:spPr bwMode="auto">
            <a:xfrm flipH="1">
              <a:off x="3173" y="1766"/>
              <a:ext cx="226" cy="226"/>
            </a:xfrm>
            <a:prstGeom prst="line">
              <a:avLst/>
            </a:prstGeom>
            <a:noFill/>
            <a:ln w="9525">
              <a:solidFill>
                <a:schemeClr val="tx1"/>
              </a:solidFill>
              <a:miter lim="800000"/>
              <a:headEnd/>
              <a:tailEnd/>
            </a:ln>
          </p:spPr>
          <p:txBody>
            <a:bodyPr wrap="none"/>
            <a:lstStyle/>
            <a:p>
              <a:endParaRPr lang="zh-CN" altLang="en-US"/>
            </a:p>
          </p:txBody>
        </p:sp>
        <p:sp>
          <p:nvSpPr>
            <p:cNvPr id="62497" name="Line 27"/>
            <p:cNvSpPr>
              <a:spLocks noChangeShapeType="1"/>
            </p:cNvSpPr>
            <p:nvPr/>
          </p:nvSpPr>
          <p:spPr bwMode="auto">
            <a:xfrm flipH="1">
              <a:off x="3984" y="1776"/>
              <a:ext cx="226" cy="226"/>
            </a:xfrm>
            <a:prstGeom prst="line">
              <a:avLst/>
            </a:prstGeom>
            <a:noFill/>
            <a:ln w="9525">
              <a:solidFill>
                <a:schemeClr val="tx1"/>
              </a:solidFill>
              <a:miter lim="800000"/>
              <a:headEnd/>
              <a:tailEnd/>
            </a:ln>
          </p:spPr>
          <p:txBody>
            <a:bodyPr wrap="none"/>
            <a:lstStyle/>
            <a:p>
              <a:endParaRPr lang="zh-CN" altLang="en-US"/>
            </a:p>
          </p:txBody>
        </p:sp>
        <p:sp>
          <p:nvSpPr>
            <p:cNvPr id="62498" name="Text Box 28"/>
            <p:cNvSpPr txBox="1">
              <a:spLocks noChangeArrowheads="1"/>
            </p:cNvSpPr>
            <p:nvPr/>
          </p:nvSpPr>
          <p:spPr bwMode="auto">
            <a:xfrm>
              <a:off x="4237" y="1356"/>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2499" name="Text Box 29"/>
            <p:cNvSpPr txBox="1">
              <a:spLocks noChangeArrowheads="1"/>
            </p:cNvSpPr>
            <p:nvPr/>
          </p:nvSpPr>
          <p:spPr bwMode="auto">
            <a:xfrm>
              <a:off x="3195" y="1425"/>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2500" name="Rectangle 30"/>
            <p:cNvSpPr>
              <a:spLocks noChangeArrowheads="1"/>
            </p:cNvSpPr>
            <p:nvPr/>
          </p:nvSpPr>
          <p:spPr bwMode="auto">
            <a:xfrm>
              <a:off x="3014" y="199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62501" name="Rectangle 31"/>
            <p:cNvSpPr>
              <a:spLocks noChangeArrowheads="1"/>
            </p:cNvSpPr>
            <p:nvPr/>
          </p:nvSpPr>
          <p:spPr bwMode="auto">
            <a:xfrm>
              <a:off x="3552" y="2016"/>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2502" name="Line 32"/>
            <p:cNvSpPr>
              <a:spLocks noChangeShapeType="1"/>
            </p:cNvSpPr>
            <p:nvPr/>
          </p:nvSpPr>
          <p:spPr bwMode="auto">
            <a:xfrm>
              <a:off x="4010" y="1333"/>
              <a:ext cx="227" cy="227"/>
            </a:xfrm>
            <a:prstGeom prst="line">
              <a:avLst/>
            </a:prstGeom>
            <a:noFill/>
            <a:ln w="9525">
              <a:solidFill>
                <a:schemeClr val="tx1"/>
              </a:solidFill>
              <a:miter lim="800000"/>
              <a:headEnd/>
              <a:tailEnd/>
            </a:ln>
          </p:spPr>
          <p:txBody>
            <a:bodyPr wrap="none"/>
            <a:lstStyle/>
            <a:p>
              <a:endParaRPr lang="zh-CN" altLang="en-US"/>
            </a:p>
          </p:txBody>
        </p:sp>
        <p:sp>
          <p:nvSpPr>
            <p:cNvPr id="62503" name="Line 33"/>
            <p:cNvSpPr>
              <a:spLocks noChangeShapeType="1"/>
            </p:cNvSpPr>
            <p:nvPr/>
          </p:nvSpPr>
          <p:spPr bwMode="auto">
            <a:xfrm>
              <a:off x="3600" y="1776"/>
              <a:ext cx="227" cy="227"/>
            </a:xfrm>
            <a:prstGeom prst="line">
              <a:avLst/>
            </a:prstGeom>
            <a:noFill/>
            <a:ln w="9525">
              <a:solidFill>
                <a:schemeClr val="tx1"/>
              </a:solidFill>
              <a:miter lim="800000"/>
              <a:headEnd/>
              <a:tailEnd/>
            </a:ln>
          </p:spPr>
          <p:txBody>
            <a:bodyPr wrap="none"/>
            <a:lstStyle/>
            <a:p>
              <a:endParaRPr lang="zh-CN" altLang="en-US"/>
            </a:p>
          </p:txBody>
        </p:sp>
        <p:sp>
          <p:nvSpPr>
            <p:cNvPr id="62504" name="Rectangle 34"/>
            <p:cNvSpPr>
              <a:spLocks noChangeArrowheads="1"/>
            </p:cNvSpPr>
            <p:nvPr/>
          </p:nvSpPr>
          <p:spPr bwMode="auto">
            <a:xfrm>
              <a:off x="3553" y="2447"/>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2505" name="Rectangle 35"/>
            <p:cNvSpPr>
              <a:spLocks noChangeArrowheads="1"/>
            </p:cNvSpPr>
            <p:nvPr/>
          </p:nvSpPr>
          <p:spPr bwMode="auto">
            <a:xfrm>
              <a:off x="3936" y="1968"/>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sp>
          <p:nvSpPr>
            <p:cNvPr id="62506" name="Oval 36"/>
            <p:cNvSpPr>
              <a:spLocks noChangeArrowheads="1"/>
            </p:cNvSpPr>
            <p:nvPr/>
          </p:nvSpPr>
          <p:spPr bwMode="auto">
            <a:xfrm>
              <a:off x="3786" y="1152"/>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2507" name="Line 37"/>
            <p:cNvSpPr>
              <a:spLocks noChangeShapeType="1"/>
            </p:cNvSpPr>
            <p:nvPr/>
          </p:nvSpPr>
          <p:spPr bwMode="auto">
            <a:xfrm flipH="1">
              <a:off x="3582" y="1357"/>
              <a:ext cx="226" cy="226"/>
            </a:xfrm>
            <a:prstGeom prst="line">
              <a:avLst/>
            </a:prstGeom>
            <a:noFill/>
            <a:ln w="9525">
              <a:solidFill>
                <a:schemeClr val="tx1"/>
              </a:solidFill>
              <a:miter lim="800000"/>
              <a:headEnd/>
              <a:tailEnd/>
            </a:ln>
          </p:spPr>
          <p:txBody>
            <a:bodyPr wrap="none"/>
            <a:lstStyle/>
            <a:p>
              <a:endParaRPr lang="zh-CN" altLang="en-US"/>
            </a:p>
          </p:txBody>
        </p:sp>
        <p:sp>
          <p:nvSpPr>
            <p:cNvPr id="62508" name="Text Box 38"/>
            <p:cNvSpPr txBox="1">
              <a:spLocks noChangeArrowheads="1"/>
            </p:cNvSpPr>
            <p:nvPr/>
          </p:nvSpPr>
          <p:spPr bwMode="auto">
            <a:xfrm>
              <a:off x="3604" y="1016"/>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2509" name="Line 39"/>
            <p:cNvSpPr>
              <a:spLocks noChangeShapeType="1"/>
            </p:cNvSpPr>
            <p:nvPr/>
          </p:nvSpPr>
          <p:spPr bwMode="auto">
            <a:xfrm>
              <a:off x="4396" y="1716"/>
              <a:ext cx="227" cy="227"/>
            </a:xfrm>
            <a:prstGeom prst="line">
              <a:avLst/>
            </a:prstGeom>
            <a:noFill/>
            <a:ln w="9525">
              <a:solidFill>
                <a:schemeClr val="tx1"/>
              </a:solidFill>
              <a:miter lim="800000"/>
              <a:headEnd/>
              <a:tailEnd/>
            </a:ln>
          </p:spPr>
          <p:txBody>
            <a:bodyPr wrap="none"/>
            <a:lstStyle/>
            <a:p>
              <a:endParaRPr lang="zh-CN" altLang="en-US"/>
            </a:p>
          </p:txBody>
        </p:sp>
        <p:sp>
          <p:nvSpPr>
            <p:cNvPr id="62510" name="Rectangle 40"/>
            <p:cNvSpPr>
              <a:spLocks noChangeArrowheads="1"/>
            </p:cNvSpPr>
            <p:nvPr/>
          </p:nvSpPr>
          <p:spPr bwMode="auto">
            <a:xfrm>
              <a:off x="4464" y="192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R</a:t>
              </a:r>
            </a:p>
          </p:txBody>
        </p:sp>
      </p:grpSp>
      <p:grpSp>
        <p:nvGrpSpPr>
          <p:cNvPr id="21" name="Group 64"/>
          <p:cNvGrpSpPr>
            <a:grpSpLocks/>
          </p:cNvGrpSpPr>
          <p:nvPr/>
        </p:nvGrpSpPr>
        <p:grpSpPr bwMode="auto">
          <a:xfrm>
            <a:off x="4584700" y="1046163"/>
            <a:ext cx="2759075" cy="2879725"/>
            <a:chOff x="2880" y="595"/>
            <a:chExt cx="1738" cy="1814"/>
          </a:xfrm>
        </p:grpSpPr>
        <p:sp>
          <p:nvSpPr>
            <p:cNvPr id="62480" name="Line 62"/>
            <p:cNvSpPr>
              <a:spLocks noChangeShapeType="1"/>
            </p:cNvSpPr>
            <p:nvPr/>
          </p:nvSpPr>
          <p:spPr bwMode="auto">
            <a:xfrm flipH="1">
              <a:off x="3424" y="1230"/>
              <a:ext cx="226" cy="226"/>
            </a:xfrm>
            <a:prstGeom prst="line">
              <a:avLst/>
            </a:prstGeom>
            <a:noFill/>
            <a:ln w="9525">
              <a:solidFill>
                <a:schemeClr val="tx1"/>
              </a:solidFill>
              <a:miter lim="800000"/>
              <a:headEnd/>
              <a:tailEnd/>
            </a:ln>
          </p:spPr>
          <p:txBody>
            <a:bodyPr wrap="none"/>
            <a:lstStyle/>
            <a:p>
              <a:endParaRPr lang="zh-CN" altLang="en-US"/>
            </a:p>
          </p:txBody>
        </p:sp>
        <p:sp>
          <p:nvSpPr>
            <p:cNvPr id="62481" name="Oval 45"/>
            <p:cNvSpPr>
              <a:spLocks noChangeArrowheads="1"/>
            </p:cNvSpPr>
            <p:nvPr/>
          </p:nvSpPr>
          <p:spPr bwMode="auto">
            <a:xfrm>
              <a:off x="3243" y="1434"/>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2482" name="Oval 46"/>
            <p:cNvSpPr>
              <a:spLocks noChangeArrowheads="1"/>
            </p:cNvSpPr>
            <p:nvPr/>
          </p:nvSpPr>
          <p:spPr bwMode="auto">
            <a:xfrm>
              <a:off x="3628" y="102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2483" name="Line 47"/>
            <p:cNvSpPr>
              <a:spLocks noChangeShapeType="1"/>
            </p:cNvSpPr>
            <p:nvPr/>
          </p:nvSpPr>
          <p:spPr bwMode="auto">
            <a:xfrm flipH="1">
              <a:off x="3039" y="1639"/>
              <a:ext cx="226" cy="226"/>
            </a:xfrm>
            <a:prstGeom prst="line">
              <a:avLst/>
            </a:prstGeom>
            <a:noFill/>
            <a:ln w="9525">
              <a:solidFill>
                <a:schemeClr val="tx1"/>
              </a:solidFill>
              <a:miter lim="800000"/>
              <a:headEnd/>
              <a:tailEnd/>
            </a:ln>
          </p:spPr>
          <p:txBody>
            <a:bodyPr wrap="none"/>
            <a:lstStyle/>
            <a:p>
              <a:endParaRPr lang="zh-CN" altLang="en-US"/>
            </a:p>
          </p:txBody>
        </p:sp>
        <p:sp>
          <p:nvSpPr>
            <p:cNvPr id="62484" name="Rectangle 51"/>
            <p:cNvSpPr>
              <a:spLocks noChangeArrowheads="1"/>
            </p:cNvSpPr>
            <p:nvPr/>
          </p:nvSpPr>
          <p:spPr bwMode="auto">
            <a:xfrm>
              <a:off x="2880" y="186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L</a:t>
              </a:r>
            </a:p>
          </p:txBody>
        </p:sp>
        <p:sp>
          <p:nvSpPr>
            <p:cNvPr id="62485" name="Rectangle 52"/>
            <p:cNvSpPr>
              <a:spLocks noChangeArrowheads="1"/>
            </p:cNvSpPr>
            <p:nvPr/>
          </p:nvSpPr>
          <p:spPr bwMode="auto">
            <a:xfrm>
              <a:off x="3559" y="186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2486" name="Line 53"/>
            <p:cNvSpPr>
              <a:spLocks noChangeShapeType="1"/>
            </p:cNvSpPr>
            <p:nvPr/>
          </p:nvSpPr>
          <p:spPr bwMode="auto">
            <a:xfrm>
              <a:off x="3855" y="1208"/>
              <a:ext cx="227" cy="227"/>
            </a:xfrm>
            <a:prstGeom prst="line">
              <a:avLst/>
            </a:prstGeom>
            <a:noFill/>
            <a:ln w="9525">
              <a:solidFill>
                <a:schemeClr val="tx1"/>
              </a:solidFill>
              <a:miter lim="800000"/>
              <a:headEnd/>
              <a:tailEnd/>
            </a:ln>
          </p:spPr>
          <p:txBody>
            <a:bodyPr wrap="none"/>
            <a:lstStyle/>
            <a:p>
              <a:endParaRPr lang="zh-CN" altLang="en-US"/>
            </a:p>
          </p:txBody>
        </p:sp>
        <p:sp>
          <p:nvSpPr>
            <p:cNvPr id="62487" name="Rectangle 55"/>
            <p:cNvSpPr>
              <a:spLocks noChangeArrowheads="1"/>
            </p:cNvSpPr>
            <p:nvPr/>
          </p:nvSpPr>
          <p:spPr bwMode="auto">
            <a:xfrm>
              <a:off x="3560" y="2296"/>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2488" name="Rectangle 56"/>
            <p:cNvSpPr>
              <a:spLocks noChangeArrowheads="1"/>
            </p:cNvSpPr>
            <p:nvPr/>
          </p:nvSpPr>
          <p:spPr bwMode="auto">
            <a:xfrm>
              <a:off x="3946" y="1434"/>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sp>
          <p:nvSpPr>
            <p:cNvPr id="62489" name="Oval 57"/>
            <p:cNvSpPr>
              <a:spLocks noChangeArrowheads="1"/>
            </p:cNvSpPr>
            <p:nvPr/>
          </p:nvSpPr>
          <p:spPr bwMode="auto">
            <a:xfrm>
              <a:off x="4015" y="595"/>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2490" name="Line 58"/>
            <p:cNvSpPr>
              <a:spLocks noChangeShapeType="1"/>
            </p:cNvSpPr>
            <p:nvPr/>
          </p:nvSpPr>
          <p:spPr bwMode="auto">
            <a:xfrm flipH="1">
              <a:off x="3811" y="800"/>
              <a:ext cx="226" cy="226"/>
            </a:xfrm>
            <a:prstGeom prst="line">
              <a:avLst/>
            </a:prstGeom>
            <a:noFill/>
            <a:ln w="9525">
              <a:solidFill>
                <a:schemeClr val="tx1"/>
              </a:solidFill>
              <a:miter lim="800000"/>
              <a:headEnd/>
              <a:tailEnd/>
            </a:ln>
          </p:spPr>
          <p:txBody>
            <a:bodyPr wrap="none"/>
            <a:lstStyle/>
            <a:p>
              <a:endParaRPr lang="zh-CN" altLang="en-US"/>
            </a:p>
          </p:txBody>
        </p:sp>
        <p:sp>
          <p:nvSpPr>
            <p:cNvPr id="62491" name="Line 60"/>
            <p:cNvSpPr>
              <a:spLocks noChangeShapeType="1"/>
            </p:cNvSpPr>
            <p:nvPr/>
          </p:nvSpPr>
          <p:spPr bwMode="auto">
            <a:xfrm>
              <a:off x="4255" y="768"/>
              <a:ext cx="227" cy="227"/>
            </a:xfrm>
            <a:prstGeom prst="line">
              <a:avLst/>
            </a:prstGeom>
            <a:noFill/>
            <a:ln w="9525">
              <a:solidFill>
                <a:schemeClr val="tx1"/>
              </a:solidFill>
              <a:miter lim="800000"/>
              <a:headEnd/>
              <a:tailEnd/>
            </a:ln>
          </p:spPr>
          <p:txBody>
            <a:bodyPr wrap="none"/>
            <a:lstStyle/>
            <a:p>
              <a:endParaRPr lang="zh-CN" altLang="en-US"/>
            </a:p>
          </p:txBody>
        </p:sp>
        <p:sp>
          <p:nvSpPr>
            <p:cNvPr id="62492" name="Rectangle 61"/>
            <p:cNvSpPr>
              <a:spLocks noChangeArrowheads="1"/>
            </p:cNvSpPr>
            <p:nvPr/>
          </p:nvSpPr>
          <p:spPr bwMode="auto">
            <a:xfrm>
              <a:off x="4323" y="97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R</a:t>
              </a:r>
            </a:p>
          </p:txBody>
        </p:sp>
        <p:sp>
          <p:nvSpPr>
            <p:cNvPr id="62493" name="Line 63"/>
            <p:cNvSpPr>
              <a:spLocks noChangeShapeType="1"/>
            </p:cNvSpPr>
            <p:nvPr/>
          </p:nvSpPr>
          <p:spPr bwMode="auto">
            <a:xfrm>
              <a:off x="3470" y="1638"/>
              <a:ext cx="227" cy="227"/>
            </a:xfrm>
            <a:prstGeom prst="line">
              <a:avLst/>
            </a:prstGeom>
            <a:noFill/>
            <a:ln w="9525">
              <a:solidFill>
                <a:schemeClr val="tx1"/>
              </a:solidFill>
              <a:miter lim="800000"/>
              <a:headEnd/>
              <a:tailEnd/>
            </a:ln>
          </p:spPr>
          <p:txBody>
            <a:bodyPr wrap="none"/>
            <a:lstStyle/>
            <a:p>
              <a:endParaRPr lang="zh-CN" altLang="en-US"/>
            </a:p>
          </p:txBody>
        </p:sp>
      </p:grpSp>
      <p:grpSp>
        <p:nvGrpSpPr>
          <p:cNvPr id="39" name="Group 65"/>
          <p:cNvGrpSpPr>
            <a:grpSpLocks/>
          </p:cNvGrpSpPr>
          <p:nvPr/>
        </p:nvGrpSpPr>
        <p:grpSpPr bwMode="auto">
          <a:xfrm>
            <a:off x="3455988" y="1838325"/>
            <a:ext cx="1079500" cy="901700"/>
            <a:chOff x="1269" y="3362"/>
            <a:chExt cx="680" cy="568"/>
          </a:xfrm>
        </p:grpSpPr>
        <p:sp>
          <p:nvSpPr>
            <p:cNvPr id="62477" name="Line 66"/>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2478" name="Text Box 67"/>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2479" name="Text Box 68"/>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grpSp>
        <p:nvGrpSpPr>
          <p:cNvPr id="54" name="Group 69"/>
          <p:cNvGrpSpPr>
            <a:grpSpLocks/>
          </p:cNvGrpSpPr>
          <p:nvPr/>
        </p:nvGrpSpPr>
        <p:grpSpPr bwMode="auto">
          <a:xfrm>
            <a:off x="3527425" y="4970463"/>
            <a:ext cx="1079500" cy="901700"/>
            <a:chOff x="1269" y="3362"/>
            <a:chExt cx="680" cy="568"/>
          </a:xfrm>
        </p:grpSpPr>
        <p:sp>
          <p:nvSpPr>
            <p:cNvPr id="62474" name="Line 70"/>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2475" name="Text Box 71"/>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62476" name="Text Box 72"/>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顺时针</a:t>
              </a:r>
            </a:p>
          </p:txBody>
        </p:sp>
      </p:grpSp>
      <p:sp>
        <p:nvSpPr>
          <p:cNvPr id="62" name="Text Box 73"/>
          <p:cNvSpPr txBox="1">
            <a:spLocks noChangeArrowheads="1"/>
          </p:cNvSpPr>
          <p:nvPr/>
        </p:nvSpPr>
        <p:spPr bwMode="auto">
          <a:xfrm>
            <a:off x="1476375" y="4143375"/>
            <a:ext cx="1349375" cy="63500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en-US" altLang="zh-CN" b="1"/>
              <a:t>LR</a:t>
            </a:r>
            <a:r>
              <a:rPr lang="zh-CN" altLang="en-US" b="1"/>
              <a:t>型</a:t>
            </a:r>
          </a:p>
        </p:txBody>
      </p:sp>
      <p:sp>
        <p:nvSpPr>
          <p:cNvPr id="63" name="Text Box 74"/>
          <p:cNvSpPr txBox="1">
            <a:spLocks noChangeArrowheads="1"/>
          </p:cNvSpPr>
          <p:nvPr/>
        </p:nvSpPr>
        <p:spPr bwMode="auto">
          <a:xfrm>
            <a:off x="7596188" y="2522538"/>
            <a:ext cx="1254125" cy="63500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en-US" altLang="zh-CN" b="1"/>
              <a:t>LL</a:t>
            </a:r>
            <a:r>
              <a:rPr lang="zh-CN" altLang="en-US" b="1"/>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1027"/>
          <p:cNvSpPr txBox="1">
            <a:spLocks noChangeArrowheads="1"/>
          </p:cNvSpPr>
          <p:nvPr/>
        </p:nvSpPr>
        <p:spPr bwMode="auto">
          <a:xfrm>
            <a:off x="381000" y="1028700"/>
            <a:ext cx="8382000" cy="962025"/>
          </a:xfrm>
          <a:prstGeom prst="rect">
            <a:avLst/>
          </a:prstGeom>
          <a:noFill/>
          <a:ln w="9525">
            <a:noFill/>
            <a:miter lim="800000"/>
            <a:headEnd/>
            <a:tailEnd/>
          </a:ln>
        </p:spPr>
        <p:txBody>
          <a:bodyPr>
            <a:spAutoFit/>
          </a:bodyPr>
          <a:lstStyle/>
          <a:p>
            <a:pPr algn="just">
              <a:lnSpc>
                <a:spcPct val="95000"/>
              </a:lnSpc>
              <a:spcBef>
                <a:spcPct val="20000"/>
              </a:spcBef>
              <a:buFont typeface="Wingdings" pitchFamily="2" charset="2"/>
              <a:buNone/>
            </a:pPr>
            <a:r>
              <a:rPr lang="en-US" altLang="zh-CN" sz="3000" b="1" dirty="0">
                <a:latin typeface="楷体_GB2312" pitchFamily="49" charset="-122"/>
              </a:rPr>
              <a:t>    (4)</a:t>
            </a:r>
            <a:r>
              <a:rPr lang="en-US" altLang="zh-CN" sz="3000" b="1" dirty="0">
                <a:solidFill>
                  <a:srgbClr val="CC0000"/>
                </a:solidFill>
                <a:latin typeface="楷体_GB2312" pitchFamily="49" charset="-122"/>
              </a:rPr>
              <a:t>RL</a:t>
            </a:r>
            <a:r>
              <a:rPr lang="zh-CN" altLang="en-US" sz="3000" b="1" dirty="0">
                <a:solidFill>
                  <a:srgbClr val="CC0000"/>
                </a:solidFill>
                <a:latin typeface="楷体_GB2312" pitchFamily="49" charset="-122"/>
              </a:rPr>
              <a:t>型</a:t>
            </a:r>
            <a:r>
              <a:rPr lang="zh-CN" altLang="en-US" sz="3000" b="1" dirty="0">
                <a:latin typeface="楷体_GB2312" pitchFamily="49" charset="-122"/>
              </a:rPr>
              <a:t>：新结点</a:t>
            </a:r>
            <a:r>
              <a:rPr lang="en-US" altLang="zh-CN" sz="3000" b="1" dirty="0">
                <a:latin typeface="楷体_GB2312" pitchFamily="49" charset="-122"/>
              </a:rPr>
              <a:t>X</a:t>
            </a:r>
            <a:r>
              <a:rPr lang="zh-CN" altLang="en-US" sz="3000" b="1" dirty="0">
                <a:solidFill>
                  <a:srgbClr val="FF0000"/>
                </a:solidFill>
                <a:latin typeface="楷体_GB2312" pitchFamily="49" charset="-122"/>
              </a:rPr>
              <a:t>插在</a:t>
            </a:r>
            <a:r>
              <a:rPr lang="en-US" altLang="zh-CN" sz="3000" b="1" dirty="0">
                <a:solidFill>
                  <a:srgbClr val="FF0000"/>
                </a:solidFill>
                <a:latin typeface="楷体_GB2312" pitchFamily="49" charset="-122"/>
              </a:rPr>
              <a:t>A</a:t>
            </a:r>
            <a:r>
              <a:rPr lang="zh-CN" altLang="en-US" sz="3000" b="1" dirty="0">
                <a:solidFill>
                  <a:srgbClr val="FF0000"/>
                </a:solidFill>
                <a:latin typeface="楷体_GB2312" pitchFamily="49" charset="-122"/>
              </a:rPr>
              <a:t>的右孩子</a:t>
            </a:r>
            <a:r>
              <a:rPr lang="en-US" altLang="zh-CN" sz="3000" b="1" dirty="0">
                <a:solidFill>
                  <a:srgbClr val="FF0000"/>
                </a:solidFill>
                <a:latin typeface="楷体_GB2312" pitchFamily="49" charset="-122"/>
              </a:rPr>
              <a:t>B</a:t>
            </a:r>
            <a:r>
              <a:rPr lang="zh-CN" altLang="en-US" sz="3000" b="1" dirty="0">
                <a:solidFill>
                  <a:srgbClr val="FF0000"/>
                </a:solidFill>
                <a:latin typeface="楷体_GB2312" pitchFamily="49" charset="-122"/>
              </a:rPr>
              <a:t>的左子树里</a:t>
            </a:r>
            <a:r>
              <a:rPr lang="zh-CN" altLang="en-US" sz="3000" b="1" dirty="0">
                <a:latin typeface="楷体_GB2312" pitchFamily="49" charset="-122"/>
              </a:rPr>
              <a:t>，</a:t>
            </a:r>
            <a:r>
              <a:rPr lang="en-US" altLang="zh-CN" sz="3000" b="1" dirty="0">
                <a:latin typeface="楷体_GB2312" pitchFamily="49" charset="-122"/>
              </a:rPr>
              <a:t>A</a:t>
            </a:r>
            <a:r>
              <a:rPr lang="zh-CN" altLang="en-US" sz="3000" b="1" dirty="0">
                <a:latin typeface="楷体_GB2312" pitchFamily="49" charset="-122"/>
              </a:rPr>
              <a:t>的平衡因子由</a:t>
            </a:r>
            <a:r>
              <a:rPr lang="en-US" altLang="zh-CN" sz="3000" b="1" dirty="0">
                <a:latin typeface="楷体_GB2312" pitchFamily="49" charset="-122"/>
              </a:rPr>
              <a:t>-1</a:t>
            </a:r>
            <a:r>
              <a:rPr lang="zh-CN" altLang="en-US" sz="3000" b="1" dirty="0">
                <a:latin typeface="楷体_GB2312" pitchFamily="49" charset="-122"/>
              </a:rPr>
              <a:t>增至</a:t>
            </a:r>
            <a:r>
              <a:rPr lang="en-US" altLang="zh-CN" sz="3000" b="1" dirty="0">
                <a:latin typeface="楷体_GB2312" pitchFamily="49" charset="-122"/>
              </a:rPr>
              <a:t>-2</a:t>
            </a:r>
            <a:r>
              <a:rPr lang="zh-CN" altLang="en-US" sz="3000" b="1" dirty="0">
                <a:latin typeface="楷体_GB2312" pitchFamily="49" charset="-122"/>
              </a:rPr>
              <a:t>。</a:t>
            </a:r>
          </a:p>
        </p:txBody>
      </p:sp>
      <p:grpSp>
        <p:nvGrpSpPr>
          <p:cNvPr id="2" name="Group 1028"/>
          <p:cNvGrpSpPr>
            <a:grpSpLocks/>
          </p:cNvGrpSpPr>
          <p:nvPr/>
        </p:nvGrpSpPr>
        <p:grpSpPr bwMode="auto">
          <a:xfrm>
            <a:off x="6613525" y="4352925"/>
            <a:ext cx="1655763" cy="1403350"/>
            <a:chOff x="1587" y="3135"/>
            <a:chExt cx="1043" cy="884"/>
          </a:xfrm>
        </p:grpSpPr>
        <p:sp>
          <p:nvSpPr>
            <p:cNvPr id="63522" name="Oval 1029"/>
            <p:cNvSpPr>
              <a:spLocks noChangeArrowheads="1"/>
            </p:cNvSpPr>
            <p:nvPr/>
          </p:nvSpPr>
          <p:spPr bwMode="auto">
            <a:xfrm>
              <a:off x="1995" y="333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3523" name="Oval 1030"/>
            <p:cNvSpPr>
              <a:spLocks noChangeArrowheads="1"/>
            </p:cNvSpPr>
            <p:nvPr/>
          </p:nvSpPr>
          <p:spPr bwMode="auto">
            <a:xfrm>
              <a:off x="1587" y="374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3524" name="Line 1031"/>
            <p:cNvSpPr>
              <a:spLocks noChangeShapeType="1"/>
            </p:cNvSpPr>
            <p:nvPr/>
          </p:nvSpPr>
          <p:spPr bwMode="auto">
            <a:xfrm flipH="1">
              <a:off x="1791" y="3543"/>
              <a:ext cx="226" cy="226"/>
            </a:xfrm>
            <a:prstGeom prst="line">
              <a:avLst/>
            </a:prstGeom>
            <a:noFill/>
            <a:ln w="9525">
              <a:solidFill>
                <a:schemeClr val="tx1"/>
              </a:solidFill>
              <a:miter lim="800000"/>
              <a:headEnd/>
              <a:tailEnd/>
            </a:ln>
          </p:spPr>
          <p:txBody>
            <a:bodyPr wrap="none"/>
            <a:lstStyle/>
            <a:p>
              <a:endParaRPr lang="zh-CN" altLang="en-US"/>
            </a:p>
          </p:txBody>
        </p:sp>
        <p:sp>
          <p:nvSpPr>
            <p:cNvPr id="63525" name="Text Box 1032"/>
            <p:cNvSpPr txBox="1">
              <a:spLocks noChangeArrowheads="1"/>
            </p:cNvSpPr>
            <p:nvPr/>
          </p:nvSpPr>
          <p:spPr bwMode="auto">
            <a:xfrm>
              <a:off x="1655" y="354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3526" name="Text Box 1033"/>
            <p:cNvSpPr txBox="1">
              <a:spLocks noChangeArrowheads="1"/>
            </p:cNvSpPr>
            <p:nvPr/>
          </p:nvSpPr>
          <p:spPr bwMode="auto">
            <a:xfrm>
              <a:off x="1950" y="3135"/>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3527" name="Text Box 1034"/>
            <p:cNvSpPr txBox="1">
              <a:spLocks noChangeArrowheads="1"/>
            </p:cNvSpPr>
            <p:nvPr/>
          </p:nvSpPr>
          <p:spPr bwMode="auto">
            <a:xfrm>
              <a:off x="2404" y="3589"/>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3528" name="Line 1035"/>
            <p:cNvSpPr>
              <a:spLocks noChangeShapeType="1"/>
            </p:cNvSpPr>
            <p:nvPr/>
          </p:nvSpPr>
          <p:spPr bwMode="auto">
            <a:xfrm>
              <a:off x="2222" y="3543"/>
              <a:ext cx="250" cy="250"/>
            </a:xfrm>
            <a:prstGeom prst="line">
              <a:avLst/>
            </a:prstGeom>
            <a:noFill/>
            <a:ln w="9525">
              <a:solidFill>
                <a:schemeClr val="tx1"/>
              </a:solidFill>
              <a:miter lim="800000"/>
              <a:headEnd/>
              <a:tailEnd/>
            </a:ln>
          </p:spPr>
          <p:txBody>
            <a:bodyPr wrap="none"/>
            <a:lstStyle/>
            <a:p>
              <a:endParaRPr lang="zh-CN" altLang="en-US"/>
            </a:p>
          </p:txBody>
        </p:sp>
        <p:sp>
          <p:nvSpPr>
            <p:cNvPr id="63529" name="Oval 1036"/>
            <p:cNvSpPr>
              <a:spLocks noChangeArrowheads="1"/>
            </p:cNvSpPr>
            <p:nvPr/>
          </p:nvSpPr>
          <p:spPr bwMode="auto">
            <a:xfrm>
              <a:off x="2381" y="377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grpSp>
      <p:grpSp>
        <p:nvGrpSpPr>
          <p:cNvPr id="4" name="Group 1037"/>
          <p:cNvGrpSpPr>
            <a:grpSpLocks/>
          </p:cNvGrpSpPr>
          <p:nvPr/>
        </p:nvGrpSpPr>
        <p:grpSpPr bwMode="auto">
          <a:xfrm>
            <a:off x="3228975" y="4244975"/>
            <a:ext cx="1908175" cy="1908175"/>
            <a:chOff x="861" y="1525"/>
            <a:chExt cx="1202" cy="1202"/>
          </a:xfrm>
        </p:grpSpPr>
        <p:sp>
          <p:nvSpPr>
            <p:cNvPr id="63513" name="Oval 1038"/>
            <p:cNvSpPr>
              <a:spLocks noChangeArrowheads="1"/>
            </p:cNvSpPr>
            <p:nvPr/>
          </p:nvSpPr>
          <p:spPr bwMode="auto">
            <a:xfrm>
              <a:off x="975" y="1661"/>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3514" name="Oval 1039"/>
            <p:cNvSpPr>
              <a:spLocks noChangeArrowheads="1"/>
            </p:cNvSpPr>
            <p:nvPr/>
          </p:nvSpPr>
          <p:spPr bwMode="auto">
            <a:xfrm>
              <a:off x="1383" y="2069"/>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grpSp>
          <p:nvGrpSpPr>
            <p:cNvPr id="63515" name="Group 1040"/>
            <p:cNvGrpSpPr>
              <a:grpSpLocks/>
            </p:cNvGrpSpPr>
            <p:nvPr/>
          </p:nvGrpSpPr>
          <p:grpSpPr bwMode="auto">
            <a:xfrm>
              <a:off x="1791" y="2273"/>
              <a:ext cx="272" cy="454"/>
              <a:chOff x="1791" y="2363"/>
              <a:chExt cx="272" cy="454"/>
            </a:xfrm>
          </p:grpSpPr>
          <p:sp>
            <p:nvSpPr>
              <p:cNvPr id="63520" name="Oval 1041"/>
              <p:cNvSpPr>
                <a:spLocks noChangeArrowheads="1"/>
              </p:cNvSpPr>
              <p:nvPr/>
            </p:nvSpPr>
            <p:spPr bwMode="auto">
              <a:xfrm>
                <a:off x="1791" y="256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3521" name="Text Box 1042"/>
              <p:cNvSpPr txBox="1">
                <a:spLocks noChangeArrowheads="1"/>
              </p:cNvSpPr>
              <p:nvPr/>
            </p:nvSpPr>
            <p:spPr bwMode="auto">
              <a:xfrm>
                <a:off x="1859" y="236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sp>
          <p:nvSpPr>
            <p:cNvPr id="63516" name="Text Box 1043"/>
            <p:cNvSpPr txBox="1">
              <a:spLocks noChangeArrowheads="1"/>
            </p:cNvSpPr>
            <p:nvPr/>
          </p:nvSpPr>
          <p:spPr bwMode="auto">
            <a:xfrm>
              <a:off x="1338" y="1865"/>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3517" name="Text Box 1044"/>
            <p:cNvSpPr txBox="1">
              <a:spLocks noChangeArrowheads="1"/>
            </p:cNvSpPr>
            <p:nvPr/>
          </p:nvSpPr>
          <p:spPr bwMode="auto">
            <a:xfrm>
              <a:off x="861" y="1525"/>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3518" name="Line 1045"/>
            <p:cNvSpPr>
              <a:spLocks noChangeShapeType="1"/>
            </p:cNvSpPr>
            <p:nvPr/>
          </p:nvSpPr>
          <p:spPr bwMode="auto">
            <a:xfrm>
              <a:off x="1202" y="1842"/>
              <a:ext cx="227" cy="227"/>
            </a:xfrm>
            <a:prstGeom prst="line">
              <a:avLst/>
            </a:prstGeom>
            <a:noFill/>
            <a:ln w="9525">
              <a:solidFill>
                <a:srgbClr val="000000"/>
              </a:solidFill>
              <a:round/>
              <a:headEnd/>
              <a:tailEnd/>
            </a:ln>
          </p:spPr>
          <p:txBody>
            <a:bodyPr/>
            <a:lstStyle/>
            <a:p>
              <a:endParaRPr lang="zh-CN" altLang="en-US"/>
            </a:p>
          </p:txBody>
        </p:sp>
        <p:sp>
          <p:nvSpPr>
            <p:cNvPr id="63519" name="Line 1046"/>
            <p:cNvSpPr>
              <a:spLocks noChangeShapeType="1"/>
            </p:cNvSpPr>
            <p:nvPr/>
          </p:nvSpPr>
          <p:spPr bwMode="auto">
            <a:xfrm>
              <a:off x="1610" y="2273"/>
              <a:ext cx="227" cy="227"/>
            </a:xfrm>
            <a:prstGeom prst="line">
              <a:avLst/>
            </a:prstGeom>
            <a:noFill/>
            <a:ln w="9525">
              <a:solidFill>
                <a:srgbClr val="000000"/>
              </a:solidFill>
              <a:round/>
              <a:headEnd/>
              <a:tailEnd/>
            </a:ln>
          </p:spPr>
          <p:txBody>
            <a:bodyPr/>
            <a:lstStyle/>
            <a:p>
              <a:endParaRPr lang="zh-CN" altLang="en-US"/>
            </a:p>
          </p:txBody>
        </p:sp>
      </p:grpSp>
      <p:grpSp>
        <p:nvGrpSpPr>
          <p:cNvPr id="16" name="Group 1058"/>
          <p:cNvGrpSpPr>
            <a:grpSpLocks/>
          </p:cNvGrpSpPr>
          <p:nvPr/>
        </p:nvGrpSpPr>
        <p:grpSpPr bwMode="auto">
          <a:xfrm>
            <a:off x="889000" y="4208463"/>
            <a:ext cx="1225550" cy="1873250"/>
            <a:chOff x="317" y="2228"/>
            <a:chExt cx="772" cy="1180"/>
          </a:xfrm>
        </p:grpSpPr>
        <p:sp>
          <p:nvSpPr>
            <p:cNvPr id="63504" name="Oval 1048"/>
            <p:cNvSpPr>
              <a:spLocks noChangeArrowheads="1"/>
            </p:cNvSpPr>
            <p:nvPr/>
          </p:nvSpPr>
          <p:spPr bwMode="auto">
            <a:xfrm>
              <a:off x="431" y="2364"/>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3505" name="Oval 1049"/>
            <p:cNvSpPr>
              <a:spLocks noChangeArrowheads="1"/>
            </p:cNvSpPr>
            <p:nvPr/>
          </p:nvSpPr>
          <p:spPr bwMode="auto">
            <a:xfrm>
              <a:off x="839" y="2772"/>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grpSp>
          <p:nvGrpSpPr>
            <p:cNvPr id="63506" name="Group 1050"/>
            <p:cNvGrpSpPr>
              <a:grpSpLocks/>
            </p:cNvGrpSpPr>
            <p:nvPr/>
          </p:nvGrpSpPr>
          <p:grpSpPr bwMode="auto">
            <a:xfrm>
              <a:off x="431" y="2954"/>
              <a:ext cx="272" cy="454"/>
              <a:chOff x="1791" y="2363"/>
              <a:chExt cx="272" cy="454"/>
            </a:xfrm>
          </p:grpSpPr>
          <p:sp>
            <p:nvSpPr>
              <p:cNvPr id="63511" name="Oval 1051"/>
              <p:cNvSpPr>
                <a:spLocks noChangeArrowheads="1"/>
              </p:cNvSpPr>
              <p:nvPr/>
            </p:nvSpPr>
            <p:spPr bwMode="auto">
              <a:xfrm>
                <a:off x="1791" y="256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X</a:t>
                </a:r>
              </a:p>
            </p:txBody>
          </p:sp>
          <p:sp>
            <p:nvSpPr>
              <p:cNvPr id="63512" name="Text Box 1052"/>
              <p:cNvSpPr txBox="1">
                <a:spLocks noChangeArrowheads="1"/>
              </p:cNvSpPr>
              <p:nvPr/>
            </p:nvSpPr>
            <p:spPr bwMode="auto">
              <a:xfrm>
                <a:off x="1859" y="2363"/>
                <a:ext cx="204"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sp>
          <p:nvSpPr>
            <p:cNvPr id="63507" name="Text Box 1053"/>
            <p:cNvSpPr txBox="1">
              <a:spLocks noChangeArrowheads="1"/>
            </p:cNvSpPr>
            <p:nvPr/>
          </p:nvSpPr>
          <p:spPr bwMode="auto">
            <a:xfrm>
              <a:off x="794" y="2568"/>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3508" name="Text Box 1054"/>
            <p:cNvSpPr txBox="1">
              <a:spLocks noChangeArrowheads="1"/>
            </p:cNvSpPr>
            <p:nvPr/>
          </p:nvSpPr>
          <p:spPr bwMode="auto">
            <a:xfrm>
              <a:off x="317" y="2228"/>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3509" name="Line 1055"/>
            <p:cNvSpPr>
              <a:spLocks noChangeShapeType="1"/>
            </p:cNvSpPr>
            <p:nvPr/>
          </p:nvSpPr>
          <p:spPr bwMode="auto">
            <a:xfrm>
              <a:off x="658" y="2545"/>
              <a:ext cx="227" cy="227"/>
            </a:xfrm>
            <a:prstGeom prst="line">
              <a:avLst/>
            </a:prstGeom>
            <a:noFill/>
            <a:ln w="9525">
              <a:solidFill>
                <a:srgbClr val="000000"/>
              </a:solidFill>
              <a:round/>
              <a:headEnd/>
              <a:tailEnd/>
            </a:ln>
          </p:spPr>
          <p:txBody>
            <a:bodyPr/>
            <a:lstStyle/>
            <a:p>
              <a:endParaRPr lang="zh-CN" altLang="en-US"/>
            </a:p>
          </p:txBody>
        </p:sp>
        <p:sp>
          <p:nvSpPr>
            <p:cNvPr id="63510" name="Line 1057"/>
            <p:cNvSpPr>
              <a:spLocks noChangeShapeType="1"/>
            </p:cNvSpPr>
            <p:nvPr/>
          </p:nvSpPr>
          <p:spPr bwMode="auto">
            <a:xfrm flipH="1">
              <a:off x="635" y="2976"/>
              <a:ext cx="204" cy="204"/>
            </a:xfrm>
            <a:prstGeom prst="line">
              <a:avLst/>
            </a:prstGeom>
            <a:noFill/>
            <a:ln w="9525">
              <a:solidFill>
                <a:srgbClr val="000000"/>
              </a:solidFill>
              <a:round/>
              <a:headEnd/>
              <a:tailEnd/>
            </a:ln>
          </p:spPr>
          <p:txBody>
            <a:bodyPr/>
            <a:lstStyle/>
            <a:p>
              <a:endParaRPr lang="zh-CN" altLang="en-US"/>
            </a:p>
          </p:txBody>
        </p:sp>
      </p:grpSp>
      <p:grpSp>
        <p:nvGrpSpPr>
          <p:cNvPr id="26" name="Group 1061"/>
          <p:cNvGrpSpPr>
            <a:grpSpLocks/>
          </p:cNvGrpSpPr>
          <p:nvPr/>
        </p:nvGrpSpPr>
        <p:grpSpPr bwMode="auto">
          <a:xfrm>
            <a:off x="5210175" y="4713288"/>
            <a:ext cx="1079500" cy="901700"/>
            <a:chOff x="1269" y="3362"/>
            <a:chExt cx="680" cy="568"/>
          </a:xfrm>
        </p:grpSpPr>
        <p:sp>
          <p:nvSpPr>
            <p:cNvPr id="63501" name="Line 1062"/>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3502" name="Text Box 1063"/>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3503" name="Text Box 1064"/>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grpSp>
        <p:nvGrpSpPr>
          <p:cNvPr id="33" name="Group 1065"/>
          <p:cNvGrpSpPr>
            <a:grpSpLocks/>
          </p:cNvGrpSpPr>
          <p:nvPr/>
        </p:nvGrpSpPr>
        <p:grpSpPr bwMode="auto">
          <a:xfrm>
            <a:off x="2473325" y="4892675"/>
            <a:ext cx="1079500" cy="901700"/>
            <a:chOff x="1269" y="3362"/>
            <a:chExt cx="680" cy="568"/>
          </a:xfrm>
        </p:grpSpPr>
        <p:sp>
          <p:nvSpPr>
            <p:cNvPr id="63498" name="Line 1066"/>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3499" name="Text Box 1067"/>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63500" name="Text Box 1068"/>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顺时针</a:t>
              </a:r>
            </a:p>
          </p:txBody>
        </p:sp>
      </p:grpSp>
      <p:sp>
        <p:nvSpPr>
          <p:cNvPr id="41" name="Text Box 1069"/>
          <p:cNvSpPr txBox="1">
            <a:spLocks noChangeArrowheads="1"/>
          </p:cNvSpPr>
          <p:nvPr/>
        </p:nvSpPr>
        <p:spPr bwMode="auto">
          <a:xfrm>
            <a:off x="381000" y="2101850"/>
            <a:ext cx="8534400" cy="1831975"/>
          </a:xfrm>
          <a:prstGeom prst="rect">
            <a:avLst/>
          </a:prstGeom>
          <a:noFill/>
          <a:ln w="9525">
            <a:noFill/>
            <a:miter lim="800000"/>
            <a:headEnd/>
            <a:tailEnd/>
          </a:ln>
        </p:spPr>
        <p:txBody>
          <a:bodyPr>
            <a:spAutoFit/>
          </a:bodyPr>
          <a:lstStyle/>
          <a:p>
            <a:pPr marL="265113" indent="-265113" algn="just">
              <a:lnSpc>
                <a:spcPct val="95000"/>
              </a:lnSpc>
              <a:spcBef>
                <a:spcPct val="20000"/>
              </a:spcBef>
              <a:buClr>
                <a:schemeClr val="tx1"/>
              </a:buClr>
              <a:buFont typeface="Wingdings" pitchFamily="2" charset="2"/>
              <a:buChar char="Ø"/>
            </a:pPr>
            <a:r>
              <a:rPr lang="zh-CN" altLang="en-US" sz="3000" b="1" u="sng" dirty="0">
                <a:solidFill>
                  <a:srgbClr val="CC0000"/>
                </a:solidFill>
                <a:latin typeface="楷体_GB2312" pitchFamily="49" charset="-122"/>
              </a:rPr>
              <a:t>调整方法</a:t>
            </a:r>
            <a:r>
              <a:rPr lang="zh-CN" altLang="en-US" sz="3000" b="1" dirty="0">
                <a:latin typeface="楷体_GB2312" pitchFamily="49" charset="-122"/>
              </a:rPr>
              <a:t>分为两步进行：第一步以</a:t>
            </a:r>
            <a:r>
              <a:rPr lang="en-US" altLang="zh-CN" sz="3000" b="1" dirty="0">
                <a:latin typeface="楷体_GB2312" pitchFamily="49" charset="-122"/>
              </a:rPr>
              <a:t>X</a:t>
            </a:r>
            <a:r>
              <a:rPr lang="zh-CN" altLang="en-US" sz="3000" b="1" dirty="0">
                <a:latin typeface="楷体_GB2312" pitchFamily="49" charset="-122"/>
              </a:rPr>
              <a:t>为轴心，将</a:t>
            </a:r>
            <a:r>
              <a:rPr lang="en-US" altLang="zh-CN" sz="3000" b="1" dirty="0">
                <a:latin typeface="楷体_GB2312" pitchFamily="49" charset="-122"/>
              </a:rPr>
              <a:t>B</a:t>
            </a:r>
            <a:r>
              <a:rPr lang="zh-CN" altLang="en-US" sz="3000" b="1" dirty="0">
                <a:latin typeface="楷体_GB2312" pitchFamily="49" charset="-122"/>
              </a:rPr>
              <a:t>从</a:t>
            </a:r>
            <a:r>
              <a:rPr lang="en-US" altLang="zh-CN" sz="3000" b="1" dirty="0">
                <a:latin typeface="楷体_GB2312" pitchFamily="49" charset="-122"/>
              </a:rPr>
              <a:t>X</a:t>
            </a:r>
            <a:r>
              <a:rPr lang="zh-CN" altLang="en-US" sz="3000" b="1" dirty="0">
                <a:latin typeface="楷体_GB2312" pitchFamily="49" charset="-122"/>
              </a:rPr>
              <a:t>的右上方转到</a:t>
            </a:r>
            <a:r>
              <a:rPr lang="en-US" altLang="zh-CN" sz="3000" b="1" dirty="0">
                <a:latin typeface="楷体_GB2312" pitchFamily="49" charset="-122"/>
              </a:rPr>
              <a:t>X</a:t>
            </a:r>
            <a:r>
              <a:rPr lang="zh-CN" altLang="en-US" sz="3000" b="1" dirty="0">
                <a:latin typeface="楷体_GB2312" pitchFamily="49" charset="-122"/>
              </a:rPr>
              <a:t>的右下侧，使</a:t>
            </a:r>
            <a:r>
              <a:rPr lang="en-US" altLang="zh-CN" sz="3000" b="1" dirty="0">
                <a:latin typeface="楷体_GB2312" pitchFamily="49" charset="-122"/>
              </a:rPr>
              <a:t>B</a:t>
            </a:r>
            <a:r>
              <a:rPr lang="zh-CN" altLang="en-US" sz="3000" b="1" dirty="0">
                <a:latin typeface="楷体_GB2312" pitchFamily="49" charset="-122"/>
              </a:rPr>
              <a:t>成为</a:t>
            </a:r>
            <a:r>
              <a:rPr lang="en-US" altLang="zh-CN" sz="3000" b="1" dirty="0">
                <a:latin typeface="楷体_GB2312" pitchFamily="49" charset="-122"/>
              </a:rPr>
              <a:t>X</a:t>
            </a:r>
            <a:r>
              <a:rPr lang="zh-CN" altLang="en-US" sz="3000" b="1" dirty="0">
                <a:latin typeface="楷体_GB2312" pitchFamily="49" charset="-122"/>
              </a:rPr>
              <a:t>的右孩子，</a:t>
            </a:r>
            <a:r>
              <a:rPr lang="en-US" altLang="zh-CN" sz="3000" b="1" dirty="0">
                <a:latin typeface="楷体_GB2312" pitchFamily="49" charset="-122"/>
              </a:rPr>
              <a:t>X</a:t>
            </a:r>
            <a:r>
              <a:rPr lang="zh-CN" altLang="en-US" sz="3000" b="1" dirty="0">
                <a:latin typeface="楷体_GB2312" pitchFamily="49" charset="-122"/>
              </a:rPr>
              <a:t>成为</a:t>
            </a:r>
            <a:r>
              <a:rPr lang="en-US" altLang="zh-CN" sz="3000" b="1" dirty="0">
                <a:latin typeface="楷体_GB2312" pitchFamily="49" charset="-122"/>
              </a:rPr>
              <a:t>A</a:t>
            </a:r>
            <a:r>
              <a:rPr lang="zh-CN" altLang="en-US" sz="3000" b="1" dirty="0">
                <a:latin typeface="楷体_GB2312" pitchFamily="49" charset="-122"/>
              </a:rPr>
              <a:t>的右孩子。第二步跟</a:t>
            </a:r>
            <a:r>
              <a:rPr lang="en-US" altLang="zh-CN" sz="3000" b="1" dirty="0">
                <a:solidFill>
                  <a:srgbClr val="FF0000"/>
                </a:solidFill>
                <a:latin typeface="楷体_GB2312" pitchFamily="49" charset="-122"/>
              </a:rPr>
              <a:t>RR</a:t>
            </a:r>
            <a:r>
              <a:rPr lang="zh-CN" altLang="en-US" sz="3000" b="1" dirty="0">
                <a:solidFill>
                  <a:srgbClr val="FF0000"/>
                </a:solidFill>
                <a:latin typeface="楷体_GB2312" pitchFamily="49" charset="-122"/>
              </a:rPr>
              <a:t>型</a:t>
            </a:r>
            <a:r>
              <a:rPr lang="zh-CN" altLang="en-US" sz="3000" b="1" dirty="0">
                <a:latin typeface="楷体_GB2312" pitchFamily="49" charset="-122"/>
              </a:rPr>
              <a:t>一样处理</a:t>
            </a:r>
            <a:r>
              <a:rPr lang="en-US" altLang="zh-CN" sz="3000" b="1" dirty="0">
                <a:latin typeface="楷体_GB2312" pitchFamily="49" charset="-122"/>
              </a:rPr>
              <a:t>(</a:t>
            </a:r>
            <a:r>
              <a:rPr lang="zh-CN" altLang="en-US" sz="3000" b="1" dirty="0">
                <a:latin typeface="楷体_GB2312" pitchFamily="49" charset="-122"/>
              </a:rPr>
              <a:t>应以</a:t>
            </a:r>
            <a:r>
              <a:rPr lang="en-US" altLang="zh-CN" sz="3000" b="1" dirty="0">
                <a:latin typeface="楷体_GB2312" pitchFamily="49" charset="-122"/>
              </a:rPr>
              <a:t>X</a:t>
            </a:r>
            <a:r>
              <a:rPr lang="zh-CN" altLang="en-US" sz="3000" b="1" dirty="0">
                <a:latin typeface="楷体_GB2312" pitchFamily="49" charset="-122"/>
              </a:rPr>
              <a:t>为轴心</a:t>
            </a:r>
            <a:r>
              <a:rPr lang="en-US" altLang="zh-CN" sz="3000" b="1" dirty="0">
                <a:latin typeface="楷体_GB2312" pitchFamily="49" charset="-122"/>
              </a:rPr>
              <a:t>)</a:t>
            </a:r>
            <a:r>
              <a:rPr lang="zh-CN" altLang="en-US" sz="3000" b="1" dirty="0">
                <a:latin typeface="楷体_GB2312" pitchFamily="49" charset="-12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动态查找表                                                 平衡二叉树</a:t>
            </a:r>
          </a:p>
        </p:txBody>
      </p:sp>
      <p:grpSp>
        <p:nvGrpSpPr>
          <p:cNvPr id="2" name="Group 39"/>
          <p:cNvGrpSpPr>
            <a:grpSpLocks/>
          </p:cNvGrpSpPr>
          <p:nvPr/>
        </p:nvGrpSpPr>
        <p:grpSpPr bwMode="auto">
          <a:xfrm>
            <a:off x="1187450" y="892175"/>
            <a:ext cx="2236788" cy="3149600"/>
            <a:chOff x="768" y="960"/>
            <a:chExt cx="1409" cy="1984"/>
          </a:xfrm>
        </p:grpSpPr>
        <p:sp>
          <p:nvSpPr>
            <p:cNvPr id="64559" name="Oval 4"/>
            <p:cNvSpPr>
              <a:spLocks noChangeArrowheads="1"/>
            </p:cNvSpPr>
            <p:nvPr/>
          </p:nvSpPr>
          <p:spPr bwMode="auto">
            <a:xfrm>
              <a:off x="1200" y="192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4560" name="Oval 5"/>
            <p:cNvSpPr>
              <a:spLocks noChangeArrowheads="1"/>
            </p:cNvSpPr>
            <p:nvPr/>
          </p:nvSpPr>
          <p:spPr bwMode="auto">
            <a:xfrm>
              <a:off x="1594" y="148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4561" name="Line 6"/>
            <p:cNvSpPr>
              <a:spLocks noChangeShapeType="1"/>
            </p:cNvSpPr>
            <p:nvPr/>
          </p:nvSpPr>
          <p:spPr bwMode="auto">
            <a:xfrm flipH="1">
              <a:off x="975" y="1262"/>
              <a:ext cx="226" cy="226"/>
            </a:xfrm>
            <a:prstGeom prst="line">
              <a:avLst/>
            </a:prstGeom>
            <a:noFill/>
            <a:ln w="9525">
              <a:solidFill>
                <a:schemeClr val="tx1"/>
              </a:solidFill>
              <a:miter lim="800000"/>
              <a:headEnd/>
              <a:tailEnd/>
            </a:ln>
          </p:spPr>
          <p:txBody>
            <a:bodyPr wrap="none"/>
            <a:lstStyle/>
            <a:p>
              <a:endParaRPr lang="zh-CN" altLang="en-US"/>
            </a:p>
          </p:txBody>
        </p:sp>
        <p:sp>
          <p:nvSpPr>
            <p:cNvPr id="64562" name="Line 7"/>
            <p:cNvSpPr>
              <a:spLocks noChangeShapeType="1"/>
            </p:cNvSpPr>
            <p:nvPr/>
          </p:nvSpPr>
          <p:spPr bwMode="auto">
            <a:xfrm flipH="1">
              <a:off x="1008" y="2160"/>
              <a:ext cx="226" cy="226"/>
            </a:xfrm>
            <a:prstGeom prst="line">
              <a:avLst/>
            </a:prstGeom>
            <a:noFill/>
            <a:ln w="9525">
              <a:solidFill>
                <a:schemeClr val="tx1"/>
              </a:solidFill>
              <a:miter lim="800000"/>
              <a:headEnd/>
              <a:tailEnd/>
            </a:ln>
          </p:spPr>
          <p:txBody>
            <a:bodyPr wrap="none"/>
            <a:lstStyle/>
            <a:p>
              <a:endParaRPr lang="zh-CN" altLang="en-US"/>
            </a:p>
          </p:txBody>
        </p:sp>
        <p:sp>
          <p:nvSpPr>
            <p:cNvPr id="64563" name="Text Box 8"/>
            <p:cNvSpPr txBox="1">
              <a:spLocks noChangeArrowheads="1"/>
            </p:cNvSpPr>
            <p:nvPr/>
          </p:nvSpPr>
          <p:spPr bwMode="auto">
            <a:xfrm>
              <a:off x="1655" y="1300"/>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4564" name="Text Box 9"/>
            <p:cNvSpPr txBox="1">
              <a:spLocks noChangeArrowheads="1"/>
            </p:cNvSpPr>
            <p:nvPr/>
          </p:nvSpPr>
          <p:spPr bwMode="auto">
            <a:xfrm>
              <a:off x="1104" y="1824"/>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4565" name="Rectangle 10"/>
            <p:cNvSpPr>
              <a:spLocks noChangeArrowheads="1"/>
            </p:cNvSpPr>
            <p:nvPr/>
          </p:nvSpPr>
          <p:spPr bwMode="auto">
            <a:xfrm>
              <a:off x="816" y="1488"/>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L</a:t>
              </a:r>
            </a:p>
          </p:txBody>
        </p:sp>
        <p:sp>
          <p:nvSpPr>
            <p:cNvPr id="64566" name="Rectangle 11"/>
            <p:cNvSpPr>
              <a:spLocks noChangeArrowheads="1"/>
            </p:cNvSpPr>
            <p:nvPr/>
          </p:nvSpPr>
          <p:spPr bwMode="auto">
            <a:xfrm>
              <a:off x="768" y="240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4567" name="Line 12"/>
            <p:cNvSpPr>
              <a:spLocks noChangeShapeType="1"/>
            </p:cNvSpPr>
            <p:nvPr/>
          </p:nvSpPr>
          <p:spPr bwMode="auto">
            <a:xfrm>
              <a:off x="1428" y="1277"/>
              <a:ext cx="227" cy="227"/>
            </a:xfrm>
            <a:prstGeom prst="line">
              <a:avLst/>
            </a:prstGeom>
            <a:noFill/>
            <a:ln w="9525">
              <a:solidFill>
                <a:schemeClr val="tx1"/>
              </a:solidFill>
              <a:miter lim="800000"/>
              <a:headEnd/>
              <a:tailEnd/>
            </a:ln>
          </p:spPr>
          <p:txBody>
            <a:bodyPr wrap="none"/>
            <a:lstStyle/>
            <a:p>
              <a:endParaRPr lang="zh-CN" altLang="en-US"/>
            </a:p>
          </p:txBody>
        </p:sp>
        <p:sp>
          <p:nvSpPr>
            <p:cNvPr id="64568" name="Line 13"/>
            <p:cNvSpPr>
              <a:spLocks noChangeShapeType="1"/>
            </p:cNvSpPr>
            <p:nvPr/>
          </p:nvSpPr>
          <p:spPr bwMode="auto">
            <a:xfrm>
              <a:off x="1392" y="2160"/>
              <a:ext cx="227" cy="227"/>
            </a:xfrm>
            <a:prstGeom prst="line">
              <a:avLst/>
            </a:prstGeom>
            <a:noFill/>
            <a:ln w="9525">
              <a:solidFill>
                <a:schemeClr val="tx1"/>
              </a:solidFill>
              <a:miter lim="800000"/>
              <a:headEnd/>
              <a:tailEnd/>
            </a:ln>
          </p:spPr>
          <p:txBody>
            <a:bodyPr wrap="none"/>
            <a:lstStyle/>
            <a:p>
              <a:endParaRPr lang="zh-CN" altLang="en-US"/>
            </a:p>
          </p:txBody>
        </p:sp>
        <p:sp>
          <p:nvSpPr>
            <p:cNvPr id="64569" name="Rectangle 14"/>
            <p:cNvSpPr>
              <a:spLocks noChangeArrowheads="1"/>
            </p:cNvSpPr>
            <p:nvPr/>
          </p:nvSpPr>
          <p:spPr bwMode="auto">
            <a:xfrm>
              <a:off x="769" y="2831"/>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4570" name="Rectangle 15"/>
            <p:cNvSpPr>
              <a:spLocks noChangeArrowheads="1"/>
            </p:cNvSpPr>
            <p:nvPr/>
          </p:nvSpPr>
          <p:spPr bwMode="auto">
            <a:xfrm>
              <a:off x="1440" y="2400"/>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sp>
          <p:nvSpPr>
            <p:cNvPr id="64571" name="Oval 16"/>
            <p:cNvSpPr>
              <a:spLocks noChangeArrowheads="1"/>
            </p:cNvSpPr>
            <p:nvPr/>
          </p:nvSpPr>
          <p:spPr bwMode="auto">
            <a:xfrm>
              <a:off x="1204" y="109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4572" name="Line 17"/>
            <p:cNvSpPr>
              <a:spLocks noChangeShapeType="1"/>
            </p:cNvSpPr>
            <p:nvPr/>
          </p:nvSpPr>
          <p:spPr bwMode="auto">
            <a:xfrm flipH="1">
              <a:off x="1405" y="1716"/>
              <a:ext cx="226" cy="226"/>
            </a:xfrm>
            <a:prstGeom prst="line">
              <a:avLst/>
            </a:prstGeom>
            <a:noFill/>
            <a:ln w="9525">
              <a:solidFill>
                <a:schemeClr val="tx1"/>
              </a:solidFill>
              <a:miter lim="800000"/>
              <a:headEnd/>
              <a:tailEnd/>
            </a:ln>
          </p:spPr>
          <p:txBody>
            <a:bodyPr wrap="none"/>
            <a:lstStyle/>
            <a:p>
              <a:endParaRPr lang="zh-CN" altLang="en-US"/>
            </a:p>
          </p:txBody>
        </p:sp>
        <p:sp>
          <p:nvSpPr>
            <p:cNvPr id="64573" name="Text Box 18"/>
            <p:cNvSpPr txBox="1">
              <a:spLocks noChangeArrowheads="1"/>
            </p:cNvSpPr>
            <p:nvPr/>
          </p:nvSpPr>
          <p:spPr bwMode="auto">
            <a:xfrm>
              <a:off x="1022" y="960"/>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4574" name="Line 19"/>
            <p:cNvSpPr>
              <a:spLocks noChangeShapeType="1"/>
            </p:cNvSpPr>
            <p:nvPr/>
          </p:nvSpPr>
          <p:spPr bwMode="auto">
            <a:xfrm>
              <a:off x="1814" y="1660"/>
              <a:ext cx="227" cy="227"/>
            </a:xfrm>
            <a:prstGeom prst="line">
              <a:avLst/>
            </a:prstGeom>
            <a:noFill/>
            <a:ln w="9525">
              <a:solidFill>
                <a:schemeClr val="tx1"/>
              </a:solidFill>
              <a:miter lim="800000"/>
              <a:headEnd/>
              <a:tailEnd/>
            </a:ln>
          </p:spPr>
          <p:txBody>
            <a:bodyPr wrap="none"/>
            <a:lstStyle/>
            <a:p>
              <a:endParaRPr lang="zh-CN" altLang="en-US"/>
            </a:p>
          </p:txBody>
        </p:sp>
        <p:sp>
          <p:nvSpPr>
            <p:cNvPr id="64575" name="Rectangle 20"/>
            <p:cNvSpPr>
              <a:spLocks noChangeArrowheads="1"/>
            </p:cNvSpPr>
            <p:nvPr/>
          </p:nvSpPr>
          <p:spPr bwMode="auto">
            <a:xfrm>
              <a:off x="1882" y="1864"/>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grpSp>
      <p:grpSp>
        <p:nvGrpSpPr>
          <p:cNvPr id="3" name="Group 38"/>
          <p:cNvGrpSpPr>
            <a:grpSpLocks/>
          </p:cNvGrpSpPr>
          <p:nvPr/>
        </p:nvGrpSpPr>
        <p:grpSpPr bwMode="auto">
          <a:xfrm>
            <a:off x="5832475" y="4168775"/>
            <a:ext cx="2717800" cy="2389188"/>
            <a:chOff x="3249" y="912"/>
            <a:chExt cx="1712" cy="1505"/>
          </a:xfrm>
        </p:grpSpPr>
        <p:sp>
          <p:nvSpPr>
            <p:cNvPr id="64542" name="Oval 21"/>
            <p:cNvSpPr>
              <a:spLocks noChangeArrowheads="1"/>
            </p:cNvSpPr>
            <p:nvPr/>
          </p:nvSpPr>
          <p:spPr bwMode="auto">
            <a:xfrm>
              <a:off x="3600" y="1440"/>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4543" name="Oval 22"/>
            <p:cNvSpPr>
              <a:spLocks noChangeArrowheads="1"/>
            </p:cNvSpPr>
            <p:nvPr/>
          </p:nvSpPr>
          <p:spPr bwMode="auto">
            <a:xfrm>
              <a:off x="4378" y="1432"/>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4544" name="Line 23"/>
            <p:cNvSpPr>
              <a:spLocks noChangeShapeType="1"/>
            </p:cNvSpPr>
            <p:nvPr/>
          </p:nvSpPr>
          <p:spPr bwMode="auto">
            <a:xfrm flipH="1">
              <a:off x="3408" y="1632"/>
              <a:ext cx="226" cy="226"/>
            </a:xfrm>
            <a:prstGeom prst="line">
              <a:avLst/>
            </a:prstGeom>
            <a:noFill/>
            <a:ln w="9525">
              <a:solidFill>
                <a:schemeClr val="tx1"/>
              </a:solidFill>
              <a:miter lim="800000"/>
              <a:headEnd/>
              <a:tailEnd/>
            </a:ln>
          </p:spPr>
          <p:txBody>
            <a:bodyPr wrap="none"/>
            <a:lstStyle/>
            <a:p>
              <a:endParaRPr lang="zh-CN" altLang="en-US"/>
            </a:p>
          </p:txBody>
        </p:sp>
        <p:sp>
          <p:nvSpPr>
            <p:cNvPr id="64545" name="Line 24"/>
            <p:cNvSpPr>
              <a:spLocks noChangeShapeType="1"/>
            </p:cNvSpPr>
            <p:nvPr/>
          </p:nvSpPr>
          <p:spPr bwMode="auto">
            <a:xfrm flipH="1">
              <a:off x="4224" y="1680"/>
              <a:ext cx="226" cy="226"/>
            </a:xfrm>
            <a:prstGeom prst="line">
              <a:avLst/>
            </a:prstGeom>
            <a:noFill/>
            <a:ln w="9525">
              <a:solidFill>
                <a:schemeClr val="tx1"/>
              </a:solidFill>
              <a:miter lim="800000"/>
              <a:headEnd/>
              <a:tailEnd/>
            </a:ln>
          </p:spPr>
          <p:txBody>
            <a:bodyPr wrap="none"/>
            <a:lstStyle/>
            <a:p>
              <a:endParaRPr lang="zh-CN" altLang="en-US"/>
            </a:p>
          </p:txBody>
        </p:sp>
        <p:sp>
          <p:nvSpPr>
            <p:cNvPr id="64546" name="Text Box 25"/>
            <p:cNvSpPr txBox="1">
              <a:spLocks noChangeArrowheads="1"/>
            </p:cNvSpPr>
            <p:nvPr/>
          </p:nvSpPr>
          <p:spPr bwMode="auto">
            <a:xfrm>
              <a:off x="4439" y="1252"/>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4547" name="Text Box 26"/>
            <p:cNvSpPr txBox="1">
              <a:spLocks noChangeArrowheads="1"/>
            </p:cNvSpPr>
            <p:nvPr/>
          </p:nvSpPr>
          <p:spPr bwMode="auto">
            <a:xfrm>
              <a:off x="3504" y="1344"/>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4548" name="Rectangle 27"/>
            <p:cNvSpPr>
              <a:spLocks noChangeArrowheads="1"/>
            </p:cNvSpPr>
            <p:nvPr/>
          </p:nvSpPr>
          <p:spPr bwMode="auto">
            <a:xfrm>
              <a:off x="3249" y="1858"/>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L</a:t>
              </a:r>
            </a:p>
          </p:txBody>
        </p:sp>
        <p:sp>
          <p:nvSpPr>
            <p:cNvPr id="64549" name="Rectangle 28"/>
            <p:cNvSpPr>
              <a:spLocks noChangeArrowheads="1"/>
            </p:cNvSpPr>
            <p:nvPr/>
          </p:nvSpPr>
          <p:spPr bwMode="auto">
            <a:xfrm>
              <a:off x="3791" y="1873"/>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4550" name="Line 29"/>
            <p:cNvSpPr>
              <a:spLocks noChangeShapeType="1"/>
            </p:cNvSpPr>
            <p:nvPr/>
          </p:nvSpPr>
          <p:spPr bwMode="auto">
            <a:xfrm>
              <a:off x="4212" y="1229"/>
              <a:ext cx="227" cy="227"/>
            </a:xfrm>
            <a:prstGeom prst="line">
              <a:avLst/>
            </a:prstGeom>
            <a:noFill/>
            <a:ln w="9525">
              <a:solidFill>
                <a:schemeClr val="tx1"/>
              </a:solidFill>
              <a:miter lim="800000"/>
              <a:headEnd/>
              <a:tailEnd/>
            </a:ln>
          </p:spPr>
          <p:txBody>
            <a:bodyPr wrap="none"/>
            <a:lstStyle/>
            <a:p>
              <a:endParaRPr lang="zh-CN" altLang="en-US"/>
            </a:p>
          </p:txBody>
        </p:sp>
        <p:sp>
          <p:nvSpPr>
            <p:cNvPr id="64551" name="Line 30"/>
            <p:cNvSpPr>
              <a:spLocks noChangeShapeType="1"/>
            </p:cNvSpPr>
            <p:nvPr/>
          </p:nvSpPr>
          <p:spPr bwMode="auto">
            <a:xfrm>
              <a:off x="3792" y="1632"/>
              <a:ext cx="227" cy="227"/>
            </a:xfrm>
            <a:prstGeom prst="line">
              <a:avLst/>
            </a:prstGeom>
            <a:noFill/>
            <a:ln w="9525">
              <a:solidFill>
                <a:schemeClr val="tx1"/>
              </a:solidFill>
              <a:miter lim="800000"/>
              <a:headEnd/>
              <a:tailEnd/>
            </a:ln>
          </p:spPr>
          <p:txBody>
            <a:bodyPr wrap="none"/>
            <a:lstStyle/>
            <a:p>
              <a:endParaRPr lang="zh-CN" altLang="en-US"/>
            </a:p>
          </p:txBody>
        </p:sp>
        <p:sp>
          <p:nvSpPr>
            <p:cNvPr id="64552" name="Rectangle 31"/>
            <p:cNvSpPr>
              <a:spLocks noChangeArrowheads="1"/>
            </p:cNvSpPr>
            <p:nvPr/>
          </p:nvSpPr>
          <p:spPr bwMode="auto">
            <a:xfrm>
              <a:off x="3792" y="2304"/>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4553" name="Rectangle 32"/>
            <p:cNvSpPr>
              <a:spLocks noChangeArrowheads="1"/>
            </p:cNvSpPr>
            <p:nvPr/>
          </p:nvSpPr>
          <p:spPr bwMode="auto">
            <a:xfrm>
              <a:off x="4128" y="1872"/>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sp>
          <p:nvSpPr>
            <p:cNvPr id="64554" name="Oval 33"/>
            <p:cNvSpPr>
              <a:spLocks noChangeArrowheads="1"/>
            </p:cNvSpPr>
            <p:nvPr/>
          </p:nvSpPr>
          <p:spPr bwMode="auto">
            <a:xfrm>
              <a:off x="3988" y="1048"/>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4555" name="Line 34"/>
            <p:cNvSpPr>
              <a:spLocks noChangeShapeType="1"/>
            </p:cNvSpPr>
            <p:nvPr/>
          </p:nvSpPr>
          <p:spPr bwMode="auto">
            <a:xfrm flipH="1">
              <a:off x="3792" y="1248"/>
              <a:ext cx="226" cy="226"/>
            </a:xfrm>
            <a:prstGeom prst="line">
              <a:avLst/>
            </a:prstGeom>
            <a:noFill/>
            <a:ln w="9525">
              <a:solidFill>
                <a:schemeClr val="tx1"/>
              </a:solidFill>
              <a:miter lim="800000"/>
              <a:headEnd/>
              <a:tailEnd/>
            </a:ln>
          </p:spPr>
          <p:txBody>
            <a:bodyPr wrap="none"/>
            <a:lstStyle/>
            <a:p>
              <a:endParaRPr lang="zh-CN" altLang="en-US"/>
            </a:p>
          </p:txBody>
        </p:sp>
        <p:sp>
          <p:nvSpPr>
            <p:cNvPr id="64556" name="Text Box 35"/>
            <p:cNvSpPr txBox="1">
              <a:spLocks noChangeArrowheads="1"/>
            </p:cNvSpPr>
            <p:nvPr/>
          </p:nvSpPr>
          <p:spPr bwMode="auto">
            <a:xfrm>
              <a:off x="3806" y="912"/>
              <a:ext cx="295"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4557" name="Line 36"/>
            <p:cNvSpPr>
              <a:spLocks noChangeShapeType="1"/>
            </p:cNvSpPr>
            <p:nvPr/>
          </p:nvSpPr>
          <p:spPr bwMode="auto">
            <a:xfrm>
              <a:off x="4598" y="1612"/>
              <a:ext cx="227" cy="227"/>
            </a:xfrm>
            <a:prstGeom prst="line">
              <a:avLst/>
            </a:prstGeom>
            <a:noFill/>
            <a:ln w="9525">
              <a:solidFill>
                <a:schemeClr val="tx1"/>
              </a:solidFill>
              <a:miter lim="800000"/>
              <a:headEnd/>
              <a:tailEnd/>
            </a:ln>
          </p:spPr>
          <p:txBody>
            <a:bodyPr wrap="none"/>
            <a:lstStyle/>
            <a:p>
              <a:endParaRPr lang="zh-CN" altLang="en-US"/>
            </a:p>
          </p:txBody>
        </p:sp>
        <p:sp>
          <p:nvSpPr>
            <p:cNvPr id="64558" name="Rectangle 37"/>
            <p:cNvSpPr>
              <a:spLocks noChangeArrowheads="1"/>
            </p:cNvSpPr>
            <p:nvPr/>
          </p:nvSpPr>
          <p:spPr bwMode="auto">
            <a:xfrm>
              <a:off x="4666" y="1816"/>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grpSp>
      <p:grpSp>
        <p:nvGrpSpPr>
          <p:cNvPr id="21" name="Group 59"/>
          <p:cNvGrpSpPr>
            <a:grpSpLocks/>
          </p:cNvGrpSpPr>
          <p:nvPr/>
        </p:nvGrpSpPr>
        <p:grpSpPr bwMode="auto">
          <a:xfrm>
            <a:off x="5548313" y="1108075"/>
            <a:ext cx="2660650" cy="2700338"/>
            <a:chOff x="3495" y="595"/>
            <a:chExt cx="1676" cy="1701"/>
          </a:xfrm>
        </p:grpSpPr>
        <p:sp>
          <p:nvSpPr>
            <p:cNvPr id="64528" name="Oval 42"/>
            <p:cNvSpPr>
              <a:spLocks noChangeArrowheads="1"/>
            </p:cNvSpPr>
            <p:nvPr/>
          </p:nvSpPr>
          <p:spPr bwMode="auto">
            <a:xfrm>
              <a:off x="4241" y="1004"/>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C</a:t>
              </a:r>
            </a:p>
          </p:txBody>
        </p:sp>
        <p:sp>
          <p:nvSpPr>
            <p:cNvPr id="64529" name="Oval 43"/>
            <p:cNvSpPr>
              <a:spLocks noChangeArrowheads="1"/>
            </p:cNvSpPr>
            <p:nvPr/>
          </p:nvSpPr>
          <p:spPr bwMode="auto">
            <a:xfrm>
              <a:off x="4604" y="1436"/>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B</a:t>
              </a:r>
            </a:p>
          </p:txBody>
        </p:sp>
        <p:sp>
          <p:nvSpPr>
            <p:cNvPr id="64530" name="Line 44"/>
            <p:cNvSpPr>
              <a:spLocks noChangeShapeType="1"/>
            </p:cNvSpPr>
            <p:nvPr/>
          </p:nvSpPr>
          <p:spPr bwMode="auto">
            <a:xfrm flipH="1">
              <a:off x="3654" y="761"/>
              <a:ext cx="226" cy="226"/>
            </a:xfrm>
            <a:prstGeom prst="line">
              <a:avLst/>
            </a:prstGeom>
            <a:noFill/>
            <a:ln w="9525">
              <a:solidFill>
                <a:schemeClr val="tx1"/>
              </a:solidFill>
              <a:miter lim="800000"/>
              <a:headEnd/>
              <a:tailEnd/>
            </a:ln>
          </p:spPr>
          <p:txBody>
            <a:bodyPr wrap="none"/>
            <a:lstStyle/>
            <a:p>
              <a:endParaRPr lang="zh-CN" altLang="en-US"/>
            </a:p>
          </p:txBody>
        </p:sp>
        <p:sp>
          <p:nvSpPr>
            <p:cNvPr id="64531" name="Line 45"/>
            <p:cNvSpPr>
              <a:spLocks noChangeShapeType="1"/>
            </p:cNvSpPr>
            <p:nvPr/>
          </p:nvSpPr>
          <p:spPr bwMode="auto">
            <a:xfrm flipH="1">
              <a:off x="4027" y="1217"/>
              <a:ext cx="226" cy="226"/>
            </a:xfrm>
            <a:prstGeom prst="line">
              <a:avLst/>
            </a:prstGeom>
            <a:noFill/>
            <a:ln w="9525">
              <a:solidFill>
                <a:schemeClr val="tx1"/>
              </a:solidFill>
              <a:miter lim="800000"/>
              <a:headEnd/>
              <a:tailEnd/>
            </a:ln>
          </p:spPr>
          <p:txBody>
            <a:bodyPr wrap="none"/>
            <a:lstStyle/>
            <a:p>
              <a:endParaRPr lang="zh-CN" altLang="en-US"/>
            </a:p>
          </p:txBody>
        </p:sp>
        <p:sp>
          <p:nvSpPr>
            <p:cNvPr id="64532" name="Rectangle 48"/>
            <p:cNvSpPr>
              <a:spLocks noChangeArrowheads="1"/>
            </p:cNvSpPr>
            <p:nvPr/>
          </p:nvSpPr>
          <p:spPr bwMode="auto">
            <a:xfrm>
              <a:off x="3495" y="987"/>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A</a:t>
              </a:r>
              <a:r>
                <a:rPr lang="en-US" altLang="zh-CN" baseline="-25000"/>
                <a:t>L</a:t>
              </a:r>
            </a:p>
          </p:txBody>
        </p:sp>
        <p:sp>
          <p:nvSpPr>
            <p:cNvPr id="64533" name="Rectangle 49"/>
            <p:cNvSpPr>
              <a:spLocks noChangeArrowheads="1"/>
            </p:cNvSpPr>
            <p:nvPr/>
          </p:nvSpPr>
          <p:spPr bwMode="auto">
            <a:xfrm>
              <a:off x="3787" y="1457"/>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L</a:t>
              </a:r>
            </a:p>
          </p:txBody>
        </p:sp>
        <p:sp>
          <p:nvSpPr>
            <p:cNvPr id="64534" name="Line 50"/>
            <p:cNvSpPr>
              <a:spLocks noChangeShapeType="1"/>
            </p:cNvSpPr>
            <p:nvPr/>
          </p:nvSpPr>
          <p:spPr bwMode="auto">
            <a:xfrm>
              <a:off x="4107" y="776"/>
              <a:ext cx="227" cy="227"/>
            </a:xfrm>
            <a:prstGeom prst="line">
              <a:avLst/>
            </a:prstGeom>
            <a:noFill/>
            <a:ln w="9525">
              <a:solidFill>
                <a:schemeClr val="tx1"/>
              </a:solidFill>
              <a:miter lim="800000"/>
              <a:headEnd/>
              <a:tailEnd/>
            </a:ln>
          </p:spPr>
          <p:txBody>
            <a:bodyPr wrap="none"/>
            <a:lstStyle/>
            <a:p>
              <a:endParaRPr lang="zh-CN" altLang="en-US"/>
            </a:p>
          </p:txBody>
        </p:sp>
        <p:sp>
          <p:nvSpPr>
            <p:cNvPr id="64535" name="Line 51"/>
            <p:cNvSpPr>
              <a:spLocks noChangeShapeType="1"/>
            </p:cNvSpPr>
            <p:nvPr/>
          </p:nvSpPr>
          <p:spPr bwMode="auto">
            <a:xfrm>
              <a:off x="4468" y="1207"/>
              <a:ext cx="227" cy="227"/>
            </a:xfrm>
            <a:prstGeom prst="line">
              <a:avLst/>
            </a:prstGeom>
            <a:noFill/>
            <a:ln w="9525">
              <a:solidFill>
                <a:schemeClr val="tx1"/>
              </a:solidFill>
              <a:miter lim="800000"/>
              <a:headEnd/>
              <a:tailEnd/>
            </a:ln>
          </p:spPr>
          <p:txBody>
            <a:bodyPr wrap="none"/>
            <a:lstStyle/>
            <a:p>
              <a:endParaRPr lang="zh-CN" altLang="en-US"/>
            </a:p>
          </p:txBody>
        </p:sp>
        <p:sp>
          <p:nvSpPr>
            <p:cNvPr id="64536" name="Rectangle 52"/>
            <p:cNvSpPr>
              <a:spLocks noChangeArrowheads="1"/>
            </p:cNvSpPr>
            <p:nvPr/>
          </p:nvSpPr>
          <p:spPr bwMode="auto">
            <a:xfrm>
              <a:off x="3788" y="1888"/>
              <a:ext cx="295" cy="113"/>
            </a:xfrm>
            <a:prstGeom prst="rect">
              <a:avLst/>
            </a:prstGeom>
            <a:solidFill>
              <a:srgbClr val="F65200"/>
            </a:solidFill>
            <a:ln w="9525">
              <a:solidFill>
                <a:schemeClr val="accent2"/>
              </a:solidFill>
              <a:miter lim="800000"/>
              <a:headEnd/>
              <a:tailEnd/>
            </a:ln>
          </p:spPr>
          <p:txBody>
            <a:bodyPr wrap="none" anchor="ctr"/>
            <a:lstStyle/>
            <a:p>
              <a:pPr>
                <a:buFont typeface="Wingdings" pitchFamily="2" charset="2"/>
                <a:buNone/>
              </a:pPr>
              <a:endParaRPr lang="zh-CN" altLang="en-US"/>
            </a:p>
          </p:txBody>
        </p:sp>
        <p:sp>
          <p:nvSpPr>
            <p:cNvPr id="64537" name="Oval 54"/>
            <p:cNvSpPr>
              <a:spLocks noChangeArrowheads="1"/>
            </p:cNvSpPr>
            <p:nvPr/>
          </p:nvSpPr>
          <p:spPr bwMode="auto">
            <a:xfrm>
              <a:off x="3883" y="595"/>
              <a:ext cx="249" cy="249"/>
            </a:xfrm>
            <a:prstGeom prst="ellipse">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b="1"/>
                <a:t>A</a:t>
              </a:r>
            </a:p>
          </p:txBody>
        </p:sp>
        <p:sp>
          <p:nvSpPr>
            <p:cNvPr id="64538" name="Line 55"/>
            <p:cNvSpPr>
              <a:spLocks noChangeShapeType="1"/>
            </p:cNvSpPr>
            <p:nvPr/>
          </p:nvSpPr>
          <p:spPr bwMode="auto">
            <a:xfrm flipH="1">
              <a:off x="4422" y="1661"/>
              <a:ext cx="226" cy="226"/>
            </a:xfrm>
            <a:prstGeom prst="line">
              <a:avLst/>
            </a:prstGeom>
            <a:noFill/>
            <a:ln w="9525">
              <a:solidFill>
                <a:schemeClr val="tx1"/>
              </a:solidFill>
              <a:miter lim="800000"/>
              <a:headEnd/>
              <a:tailEnd/>
            </a:ln>
          </p:spPr>
          <p:txBody>
            <a:bodyPr wrap="none"/>
            <a:lstStyle/>
            <a:p>
              <a:endParaRPr lang="zh-CN" altLang="en-US"/>
            </a:p>
          </p:txBody>
        </p:sp>
        <p:sp>
          <p:nvSpPr>
            <p:cNvPr id="64539" name="Line 57"/>
            <p:cNvSpPr>
              <a:spLocks noChangeShapeType="1"/>
            </p:cNvSpPr>
            <p:nvPr/>
          </p:nvSpPr>
          <p:spPr bwMode="auto">
            <a:xfrm>
              <a:off x="4808" y="1661"/>
              <a:ext cx="227" cy="227"/>
            </a:xfrm>
            <a:prstGeom prst="line">
              <a:avLst/>
            </a:prstGeom>
            <a:noFill/>
            <a:ln w="9525">
              <a:solidFill>
                <a:schemeClr val="tx1"/>
              </a:solidFill>
              <a:miter lim="800000"/>
              <a:headEnd/>
              <a:tailEnd/>
            </a:ln>
          </p:spPr>
          <p:txBody>
            <a:bodyPr wrap="none"/>
            <a:lstStyle/>
            <a:p>
              <a:endParaRPr lang="zh-CN" altLang="en-US"/>
            </a:p>
          </p:txBody>
        </p:sp>
        <p:sp>
          <p:nvSpPr>
            <p:cNvPr id="64540" name="Rectangle 58"/>
            <p:cNvSpPr>
              <a:spLocks noChangeArrowheads="1"/>
            </p:cNvSpPr>
            <p:nvPr/>
          </p:nvSpPr>
          <p:spPr bwMode="auto">
            <a:xfrm>
              <a:off x="4876" y="186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B</a:t>
              </a:r>
              <a:r>
                <a:rPr lang="en-US" altLang="zh-CN" baseline="-25000"/>
                <a:t>R</a:t>
              </a:r>
            </a:p>
          </p:txBody>
        </p:sp>
        <p:sp>
          <p:nvSpPr>
            <p:cNvPr id="64541" name="Rectangle 53"/>
            <p:cNvSpPr>
              <a:spLocks noChangeArrowheads="1"/>
            </p:cNvSpPr>
            <p:nvPr/>
          </p:nvSpPr>
          <p:spPr bwMode="auto">
            <a:xfrm>
              <a:off x="4286" y="1865"/>
              <a:ext cx="295" cy="431"/>
            </a:xfrm>
            <a:prstGeom prst="rect">
              <a:avLst/>
            </a:prstGeom>
            <a:solidFill>
              <a:srgbClr val="FFFF99"/>
            </a:solidFill>
            <a:ln w="9525">
              <a:solidFill>
                <a:schemeClr val="accent2"/>
              </a:solidFill>
              <a:miter lim="800000"/>
              <a:headEnd/>
              <a:tailEnd/>
            </a:ln>
          </p:spPr>
          <p:txBody>
            <a:bodyPr wrap="none" anchor="ctr"/>
            <a:lstStyle/>
            <a:p>
              <a:pPr algn="ctr">
                <a:buFont typeface="Wingdings" pitchFamily="2" charset="2"/>
                <a:buNone/>
              </a:pPr>
              <a:r>
                <a:rPr lang="en-US" altLang="zh-CN"/>
                <a:t>C</a:t>
              </a:r>
              <a:r>
                <a:rPr lang="en-US" altLang="zh-CN" baseline="-25000"/>
                <a:t>R</a:t>
              </a:r>
            </a:p>
          </p:txBody>
        </p:sp>
      </p:grpSp>
      <p:grpSp>
        <p:nvGrpSpPr>
          <p:cNvPr id="39" name="Group 60"/>
          <p:cNvGrpSpPr>
            <a:grpSpLocks/>
          </p:cNvGrpSpPr>
          <p:nvPr/>
        </p:nvGrpSpPr>
        <p:grpSpPr bwMode="auto">
          <a:xfrm>
            <a:off x="3924300" y="2079625"/>
            <a:ext cx="1079500" cy="901700"/>
            <a:chOff x="1269" y="3362"/>
            <a:chExt cx="680" cy="568"/>
          </a:xfrm>
        </p:grpSpPr>
        <p:sp>
          <p:nvSpPr>
            <p:cNvPr id="64525" name="Line 61"/>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4526" name="Text Box 62"/>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右旋</a:t>
              </a:r>
            </a:p>
          </p:txBody>
        </p:sp>
        <p:sp>
          <p:nvSpPr>
            <p:cNvPr id="64527" name="Text Box 63"/>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顺时针</a:t>
              </a:r>
            </a:p>
          </p:txBody>
        </p:sp>
      </p:grpSp>
      <p:grpSp>
        <p:nvGrpSpPr>
          <p:cNvPr id="54" name="Group 64"/>
          <p:cNvGrpSpPr>
            <a:grpSpLocks/>
          </p:cNvGrpSpPr>
          <p:nvPr/>
        </p:nvGrpSpPr>
        <p:grpSpPr bwMode="auto">
          <a:xfrm>
            <a:off x="3995738" y="4814888"/>
            <a:ext cx="1079500" cy="901700"/>
            <a:chOff x="1269" y="3362"/>
            <a:chExt cx="680" cy="568"/>
          </a:xfrm>
        </p:grpSpPr>
        <p:sp>
          <p:nvSpPr>
            <p:cNvPr id="64522" name="Line 65"/>
            <p:cNvSpPr>
              <a:spLocks noChangeShapeType="1"/>
            </p:cNvSpPr>
            <p:nvPr/>
          </p:nvSpPr>
          <p:spPr bwMode="auto">
            <a:xfrm>
              <a:off x="1360" y="3634"/>
              <a:ext cx="453"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64523" name="Text Box 66"/>
            <p:cNvSpPr txBox="1">
              <a:spLocks noChangeArrowheads="1"/>
            </p:cNvSpPr>
            <p:nvPr/>
          </p:nvSpPr>
          <p:spPr bwMode="auto">
            <a:xfrm>
              <a:off x="1382" y="3362"/>
              <a:ext cx="454"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左旋</a:t>
              </a:r>
            </a:p>
          </p:txBody>
        </p:sp>
        <p:sp>
          <p:nvSpPr>
            <p:cNvPr id="64524" name="Text Box 67"/>
            <p:cNvSpPr txBox="1">
              <a:spLocks noChangeArrowheads="1"/>
            </p:cNvSpPr>
            <p:nvPr/>
          </p:nvSpPr>
          <p:spPr bwMode="auto">
            <a:xfrm>
              <a:off x="1269" y="3680"/>
              <a:ext cx="680" cy="250"/>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Tahoma" pitchFamily="34" charset="0"/>
                </a:rPr>
                <a:t>逆时针</a:t>
              </a:r>
            </a:p>
          </p:txBody>
        </p:sp>
      </p:grpSp>
      <p:sp>
        <p:nvSpPr>
          <p:cNvPr id="62" name="Text Box 68"/>
          <p:cNvSpPr txBox="1">
            <a:spLocks noChangeArrowheads="1"/>
          </p:cNvSpPr>
          <p:nvPr/>
        </p:nvSpPr>
        <p:spPr bwMode="auto">
          <a:xfrm>
            <a:off x="1476375" y="4205288"/>
            <a:ext cx="1539875" cy="63500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en-US" altLang="zh-CN" b="1"/>
              <a:t>RL</a:t>
            </a:r>
            <a:r>
              <a:rPr lang="zh-CN" altLang="en-US" b="1"/>
              <a:t>型</a:t>
            </a:r>
          </a:p>
        </p:txBody>
      </p:sp>
      <p:sp>
        <p:nvSpPr>
          <p:cNvPr id="63" name="Text Box 69"/>
          <p:cNvSpPr txBox="1">
            <a:spLocks noChangeArrowheads="1"/>
          </p:cNvSpPr>
          <p:nvPr/>
        </p:nvSpPr>
        <p:spPr bwMode="auto">
          <a:xfrm>
            <a:off x="7380288" y="1360488"/>
            <a:ext cx="1457325" cy="63500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en-US" altLang="zh-CN" b="1"/>
              <a:t>RR</a:t>
            </a:r>
            <a:r>
              <a:rPr lang="zh-CN" altLang="en-US" b="1"/>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4"/>
          <p:cNvSpPr>
            <a:spLocks noGrp="1"/>
          </p:cNvSpPr>
          <p:nvPr>
            <p:ph type="dt" sz="quarter" idx="11"/>
          </p:nvPr>
        </p:nvSpPr>
        <p:spPr>
          <a:xfrm>
            <a:off x="5522913" y="6672263"/>
            <a:ext cx="3621087" cy="338137"/>
          </a:xfrm>
        </p:spPr>
        <p:txBody>
          <a:bodyPr/>
          <a:lstStyle/>
          <a:p>
            <a:pPr>
              <a:defRPr/>
            </a:pPr>
            <a:fld id="{E30F8E07-D638-49CF-A64C-91548472D762}" type="datetime1">
              <a:rPr lang="zh-CN" altLang="en-US"/>
              <a:pPr>
                <a:defRPr/>
              </a:pPr>
              <a:t>2022/10/12</a:t>
            </a:fld>
            <a:r>
              <a:rPr lang="en-US" altLang="zh-CN"/>
              <a:t>http://cstcsjjg.hrbeu.edu.cn/</a:t>
            </a:r>
          </a:p>
        </p:txBody>
      </p:sp>
      <p:sp>
        <p:nvSpPr>
          <p:cNvPr id="22531" name="Rectangle 3" descr="单个小人61"/>
          <p:cNvSpPr>
            <a:spLocks noGrp="1" noChangeAspect="1" noChangeArrowheads="1"/>
          </p:cNvSpPr>
          <p:nvPr isPhoto="1"/>
        </p:nvSpPr>
        <p:spPr bwMode="auto">
          <a:xfrm>
            <a:off x="6999288" y="938213"/>
            <a:ext cx="2233612" cy="1852612"/>
          </a:xfrm>
          <a:prstGeom prst="rect">
            <a:avLst/>
          </a:prstGeom>
          <a:blipFill dpi="0" rotWithShape="1">
            <a:blip r:embed="rId2" cstate="print"/>
            <a:srcRect/>
            <a:stretch>
              <a:fillRect/>
            </a:stretch>
          </a:blipFill>
          <a:ln w="9525">
            <a:noFill/>
            <a:miter lim="800000"/>
            <a:headEnd/>
            <a:tailEnd/>
          </a:ln>
        </p:spPr>
        <p:txBody>
          <a:bodyPr/>
          <a:lstStyle/>
          <a:p>
            <a:pPr>
              <a:lnSpc>
                <a:spcPct val="100000"/>
              </a:lnSpc>
              <a:spcBef>
                <a:spcPct val="0"/>
              </a:spcBef>
              <a:buClrTx/>
              <a:buSzTx/>
              <a:buFontTx/>
              <a:buNone/>
            </a:pPr>
            <a:endParaRPr lang="zh-CN" altLang="en-US" sz="1800">
              <a:solidFill>
                <a:schemeClr val="tx1"/>
              </a:solidFill>
              <a:latin typeface="Calibri" pitchFamily="34" charset="0"/>
              <a:ea typeface="宋体" pitchFamily="2" charset="-122"/>
            </a:endParaRPr>
          </a:p>
        </p:txBody>
      </p:sp>
      <p:sp>
        <p:nvSpPr>
          <p:cNvPr id="22532" name="Rectangle 2"/>
          <p:cNvSpPr>
            <a:spLocks noGrp="1" noChangeArrowheads="1"/>
          </p:cNvSpPr>
          <p:nvPr>
            <p:ph type="title"/>
          </p:nvPr>
        </p:nvSpPr>
        <p:spPr/>
        <p:txBody>
          <a:bodyPr/>
          <a:lstStyle/>
          <a:p>
            <a:pPr eaLnBrk="1" hangingPunct="1"/>
            <a:r>
              <a:rPr lang="zh-CN" altLang="en-US"/>
              <a:t>本章内容</a:t>
            </a:r>
            <a:endParaRPr lang="zh-CN" altLang="en-US">
              <a:solidFill>
                <a:schemeClr val="accent1"/>
              </a:solidFill>
            </a:endParaRPr>
          </a:p>
        </p:txBody>
      </p:sp>
      <p:grpSp>
        <p:nvGrpSpPr>
          <p:cNvPr id="22533" name="Group 3"/>
          <p:cNvGrpSpPr>
            <a:grpSpLocks/>
          </p:cNvGrpSpPr>
          <p:nvPr/>
        </p:nvGrpSpPr>
        <p:grpSpPr bwMode="auto">
          <a:xfrm>
            <a:off x="1828800" y="1617663"/>
            <a:ext cx="762000" cy="665162"/>
            <a:chOff x="1110" y="2656"/>
            <a:chExt cx="1549" cy="1351"/>
          </a:xfrm>
        </p:grpSpPr>
        <p:sp>
          <p:nvSpPr>
            <p:cNvPr id="2257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57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2534" name="Line 11"/>
          <p:cNvSpPr>
            <a:spLocks noChangeShapeType="1"/>
          </p:cNvSpPr>
          <p:nvPr/>
        </p:nvSpPr>
        <p:spPr bwMode="auto">
          <a:xfrm>
            <a:off x="2438400" y="2227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0972" name="Text Box 12"/>
          <p:cNvSpPr txBox="1">
            <a:spLocks noChangeArrowheads="1"/>
          </p:cNvSpPr>
          <p:nvPr/>
        </p:nvSpPr>
        <p:spPr bwMode="auto">
          <a:xfrm>
            <a:off x="2736850" y="1636713"/>
            <a:ext cx="4924425" cy="579437"/>
          </a:xfrm>
          <a:prstGeom prst="rect">
            <a:avLst/>
          </a:prstGeom>
          <a:noFill/>
          <a:ln w="9525" algn="ctr">
            <a:noFill/>
            <a:miter lim="800000"/>
            <a:headEnd/>
            <a:tailEnd/>
          </a:ln>
          <a:effectLst/>
        </p:spPr>
        <p:txBody>
          <a:bodyPr/>
          <a:lstStyle/>
          <a:p>
            <a:pPr eaLnBrk="0" hangingPunct="0">
              <a:lnSpc>
                <a:spcPct val="100000"/>
              </a:lnSpc>
              <a:spcBef>
                <a:spcPct val="0"/>
              </a:spcBef>
              <a:buClrTx/>
              <a:buSzTx/>
              <a:buFontTx/>
              <a:buNone/>
              <a:defRPr/>
            </a:pPr>
            <a:r>
              <a:rPr kumimoji="1" lang="zh-CN" altLang="en-US" b="1" dirty="0">
                <a:solidFill>
                  <a:schemeClr val="tx1"/>
                </a:solidFill>
                <a:effectLst>
                  <a:outerShdw blurRad="38100" dist="38100" dir="2700000" algn="tl">
                    <a:srgbClr val="C0C0C0"/>
                  </a:outerShdw>
                </a:effectLst>
                <a:hlinkClick r:id="rId3" action="ppaction://hlinksldjump"/>
              </a:rPr>
              <a:t>基   本  概   念</a:t>
            </a:r>
            <a:endParaRPr kumimoji="1" lang="en-US" altLang="zh-CN" b="1" dirty="0">
              <a:solidFill>
                <a:schemeClr val="tx1"/>
              </a:solidFill>
              <a:effectLst>
                <a:outerShdw blurRad="38100" dist="38100" dir="2700000" algn="tl">
                  <a:srgbClr val="C0C0C0"/>
                </a:outerShdw>
              </a:effectLst>
            </a:endParaRPr>
          </a:p>
        </p:txBody>
      </p:sp>
      <p:sp>
        <p:nvSpPr>
          <p:cNvPr id="22536" name="Text Box 13"/>
          <p:cNvSpPr txBox="1">
            <a:spLocks noChangeArrowheads="1"/>
          </p:cNvSpPr>
          <p:nvPr/>
        </p:nvSpPr>
        <p:spPr bwMode="gray">
          <a:xfrm>
            <a:off x="2025650" y="1716088"/>
            <a:ext cx="354013" cy="457200"/>
          </a:xfrm>
          <a:prstGeom prst="rect">
            <a:avLst/>
          </a:prstGeom>
          <a:noFill/>
          <a:ln w="9525" algn="ctr">
            <a:noFill/>
            <a:miter lim="800000"/>
            <a:headEnd/>
            <a:tailEnd/>
          </a:ln>
        </p:spPr>
        <p:txBody>
          <a:bodyPr wrap="none">
            <a:spAutoFit/>
          </a:bodyPr>
          <a:lstStyle/>
          <a:p>
            <a:pPr algn="ctr" eaLnBrk="0" hangingPunct="0">
              <a:lnSpc>
                <a:spcPct val="100000"/>
              </a:lnSpc>
              <a:spcBef>
                <a:spcPct val="0"/>
              </a:spcBef>
              <a:buClrTx/>
              <a:buSzTx/>
              <a:buFontTx/>
              <a:buNone/>
            </a:pPr>
            <a:r>
              <a:rPr lang="en-US" altLang="zh-CN" sz="2400" b="1">
                <a:solidFill>
                  <a:schemeClr val="bg1"/>
                </a:solidFill>
                <a:latin typeface="Arial" pitchFamily="34" charset="0"/>
                <a:ea typeface="宋体" pitchFamily="2" charset="-122"/>
              </a:rPr>
              <a:t>1</a:t>
            </a:r>
          </a:p>
        </p:txBody>
      </p:sp>
      <p:grpSp>
        <p:nvGrpSpPr>
          <p:cNvPr id="22537" name="Group 60"/>
          <p:cNvGrpSpPr>
            <a:grpSpLocks/>
          </p:cNvGrpSpPr>
          <p:nvPr/>
        </p:nvGrpSpPr>
        <p:grpSpPr bwMode="auto">
          <a:xfrm>
            <a:off x="1828800" y="2406650"/>
            <a:ext cx="6016625" cy="712788"/>
            <a:chOff x="1152" y="1504"/>
            <a:chExt cx="3790" cy="449"/>
          </a:xfrm>
        </p:grpSpPr>
        <p:grpSp>
          <p:nvGrpSpPr>
            <p:cNvPr id="22563" name="Group 7"/>
            <p:cNvGrpSpPr>
              <a:grpSpLocks/>
            </p:cNvGrpSpPr>
            <p:nvPr/>
          </p:nvGrpSpPr>
          <p:grpSpPr bwMode="auto">
            <a:xfrm>
              <a:off x="1152" y="1534"/>
              <a:ext cx="480" cy="419"/>
              <a:chOff x="3174" y="2656"/>
              <a:chExt cx="1549" cy="1351"/>
            </a:xfrm>
          </p:grpSpPr>
          <p:sp>
            <p:nvSpPr>
              <p:cNvPr id="2256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56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2564" name="Line 14"/>
            <p:cNvSpPr>
              <a:spLocks noChangeShapeType="1"/>
            </p:cNvSpPr>
            <p:nvPr/>
          </p:nvSpPr>
          <p:spPr bwMode="auto">
            <a:xfrm>
              <a:off x="1536" y="1918"/>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0975" name="Text Box 15"/>
            <p:cNvSpPr txBox="1">
              <a:spLocks noChangeArrowheads="1"/>
            </p:cNvSpPr>
            <p:nvPr/>
          </p:nvSpPr>
          <p:spPr bwMode="auto">
            <a:xfrm>
              <a:off x="1714" y="1504"/>
              <a:ext cx="3228" cy="365"/>
            </a:xfrm>
            <a:prstGeom prst="rect">
              <a:avLst/>
            </a:prstGeom>
            <a:noFill/>
            <a:ln w="9525" algn="ctr">
              <a:noFill/>
              <a:miter lim="800000"/>
              <a:headEnd/>
              <a:tailEnd/>
            </a:ln>
            <a:effectLst/>
          </p:spPr>
          <p:txBody>
            <a:bodyPr/>
            <a:lstStyle/>
            <a:p>
              <a:pPr eaLnBrk="0" hangingPunct="0">
                <a:lnSpc>
                  <a:spcPct val="100000"/>
                </a:lnSpc>
                <a:spcBef>
                  <a:spcPct val="0"/>
                </a:spcBef>
                <a:buClrTx/>
                <a:buSzTx/>
                <a:buFontTx/>
                <a:buNone/>
                <a:defRPr/>
              </a:pPr>
              <a:r>
                <a:rPr kumimoji="1" lang="zh-CN" altLang="en-US" b="1" dirty="0">
                  <a:solidFill>
                    <a:schemeClr val="tx1"/>
                  </a:solidFill>
                  <a:effectLst>
                    <a:outerShdw blurRad="38100" dist="38100" dir="2700000" algn="tl">
                      <a:srgbClr val="C0C0C0"/>
                    </a:outerShdw>
                  </a:effectLst>
                  <a:hlinkClick r:id="rId4" action="ppaction://hlinksldjump"/>
                </a:rPr>
                <a:t>线性表的查找</a:t>
              </a:r>
              <a:endParaRPr kumimoji="1" lang="en-US" altLang="zh-CN" b="1" dirty="0">
                <a:solidFill>
                  <a:schemeClr val="tx1"/>
                </a:solidFill>
                <a:effectLst>
                  <a:outerShdw blurRad="38100" dist="38100" dir="2700000" algn="tl">
                    <a:srgbClr val="C0C0C0"/>
                  </a:outerShdw>
                </a:effectLst>
              </a:endParaRPr>
            </a:p>
          </p:txBody>
        </p:sp>
        <p:sp>
          <p:nvSpPr>
            <p:cNvPr id="22566" name="Text Box 16"/>
            <p:cNvSpPr txBox="1">
              <a:spLocks noChangeArrowheads="1"/>
            </p:cNvSpPr>
            <p:nvPr/>
          </p:nvSpPr>
          <p:spPr bwMode="gray">
            <a:xfrm>
              <a:off x="1276" y="1596"/>
              <a:ext cx="223" cy="288"/>
            </a:xfrm>
            <a:prstGeom prst="rect">
              <a:avLst/>
            </a:prstGeom>
            <a:noFill/>
            <a:ln w="9525" algn="ctr">
              <a:noFill/>
              <a:miter lim="800000"/>
              <a:headEnd/>
              <a:tailEnd/>
            </a:ln>
          </p:spPr>
          <p:txBody>
            <a:bodyPr wrap="none">
              <a:spAutoFit/>
            </a:bodyPr>
            <a:lstStyle/>
            <a:p>
              <a:pPr algn="ctr" eaLnBrk="0" hangingPunct="0">
                <a:lnSpc>
                  <a:spcPct val="100000"/>
                </a:lnSpc>
                <a:spcBef>
                  <a:spcPct val="0"/>
                </a:spcBef>
                <a:buClrTx/>
                <a:buSzTx/>
                <a:buFontTx/>
                <a:buNone/>
              </a:pPr>
              <a:r>
                <a:rPr lang="en-US" altLang="zh-CN" sz="2400" b="1">
                  <a:solidFill>
                    <a:schemeClr val="bg1"/>
                  </a:solidFill>
                  <a:latin typeface="Arial" pitchFamily="34" charset="0"/>
                  <a:ea typeface="宋体" pitchFamily="2" charset="-122"/>
                </a:rPr>
                <a:t>2</a:t>
              </a:r>
            </a:p>
          </p:txBody>
        </p:sp>
      </p:grpSp>
      <p:grpSp>
        <p:nvGrpSpPr>
          <p:cNvPr id="22538" name="Group 61"/>
          <p:cNvGrpSpPr>
            <a:grpSpLocks/>
          </p:cNvGrpSpPr>
          <p:nvPr/>
        </p:nvGrpSpPr>
        <p:grpSpPr bwMode="auto">
          <a:xfrm>
            <a:off x="1828800" y="3268663"/>
            <a:ext cx="6659563" cy="720725"/>
            <a:chOff x="1152" y="2180"/>
            <a:chExt cx="4195" cy="454"/>
          </a:xfrm>
        </p:grpSpPr>
        <p:grpSp>
          <p:nvGrpSpPr>
            <p:cNvPr id="22556" name="Group 17"/>
            <p:cNvGrpSpPr>
              <a:grpSpLocks/>
            </p:cNvGrpSpPr>
            <p:nvPr/>
          </p:nvGrpSpPr>
          <p:grpSpPr bwMode="auto">
            <a:xfrm>
              <a:off x="1152" y="2193"/>
              <a:ext cx="480" cy="441"/>
              <a:chOff x="1110" y="2968"/>
              <a:chExt cx="1548" cy="1420"/>
            </a:xfrm>
          </p:grpSpPr>
          <p:sp>
            <p:nvSpPr>
              <p:cNvPr id="22560" name="AutoShape 18"/>
              <p:cNvSpPr>
                <a:spLocks noChangeArrowheads="1"/>
              </p:cNvSpPr>
              <p:nvPr/>
            </p:nvSpPr>
            <p:spPr bwMode="gray">
              <a:xfrm>
                <a:off x="1123" y="2968"/>
                <a:ext cx="1535" cy="1326"/>
              </a:xfrm>
              <a:prstGeom prst="hexagon">
                <a:avLst>
                  <a:gd name="adj" fmla="val 28914"/>
                  <a:gd name="vf" fmla="val 115470"/>
                </a:avLst>
              </a:prstGeom>
              <a:solidFill>
                <a:srgbClr val="808080"/>
              </a:solidFill>
              <a:ln w="9525">
                <a:noFill/>
                <a:miter lim="800000"/>
                <a:headEnd/>
                <a:tailEnd/>
              </a:ln>
            </p:spPr>
            <p:txBody>
              <a:bodyPr wrap="none" anchor="ctr"/>
              <a:lstStyle/>
              <a:p>
                <a:endParaRPr lang="zh-CN" altLang="en-US"/>
              </a:p>
            </p:txBody>
          </p:sp>
          <p:sp>
            <p:nvSpPr>
              <p:cNvPr id="22561" name="AutoShape 19"/>
              <p:cNvSpPr>
                <a:spLocks noChangeArrowheads="1"/>
              </p:cNvSpPr>
              <p:nvPr/>
            </p:nvSpPr>
            <p:spPr bwMode="gray">
              <a:xfrm>
                <a:off x="1110" y="3061"/>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80" name="AutoShape 20"/>
              <p:cNvSpPr>
                <a:spLocks noChangeArrowheads="1"/>
              </p:cNvSpPr>
              <p:nvPr/>
            </p:nvSpPr>
            <p:spPr bwMode="gray">
              <a:xfrm>
                <a:off x="1200" y="3068"/>
                <a:ext cx="1348" cy="1169"/>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2557" name="Line 25"/>
            <p:cNvSpPr>
              <a:spLocks noChangeShapeType="1"/>
            </p:cNvSpPr>
            <p:nvPr/>
          </p:nvSpPr>
          <p:spPr bwMode="auto">
            <a:xfrm>
              <a:off x="1536" y="2594"/>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0986" name="Text Box 26"/>
            <p:cNvSpPr txBox="1">
              <a:spLocks noChangeArrowheads="1"/>
            </p:cNvSpPr>
            <p:nvPr/>
          </p:nvSpPr>
          <p:spPr bwMode="auto">
            <a:xfrm>
              <a:off x="1752" y="2180"/>
              <a:ext cx="3595" cy="365"/>
            </a:xfrm>
            <a:prstGeom prst="rect">
              <a:avLst/>
            </a:prstGeom>
            <a:noFill/>
            <a:ln w="9525" algn="ctr">
              <a:noFill/>
              <a:miter lim="800000"/>
              <a:headEnd/>
              <a:tailEnd/>
            </a:ln>
            <a:effectLst/>
          </p:spPr>
          <p:txBody>
            <a:bodyPr/>
            <a:lstStyle/>
            <a:p>
              <a:pPr eaLnBrk="0" hangingPunct="0">
                <a:lnSpc>
                  <a:spcPct val="100000"/>
                </a:lnSpc>
                <a:spcBef>
                  <a:spcPct val="0"/>
                </a:spcBef>
                <a:buClrTx/>
                <a:buSzTx/>
                <a:buFontTx/>
                <a:buNone/>
                <a:defRPr/>
              </a:pPr>
              <a:r>
                <a:rPr kumimoji="1" lang="zh-CN" altLang="en-US" b="1" dirty="0">
                  <a:solidFill>
                    <a:schemeClr val="tx1"/>
                  </a:solidFill>
                  <a:effectLst>
                    <a:outerShdw blurRad="38100" dist="38100" dir="2700000" algn="tl">
                      <a:srgbClr val="C0C0C0"/>
                    </a:outerShdw>
                  </a:effectLst>
                  <a:hlinkClick r:id="rId5" action="ppaction://hlinksldjump"/>
                </a:rPr>
                <a:t>动 态 查 找 表</a:t>
              </a:r>
              <a:endParaRPr kumimoji="1" lang="en-US" altLang="zh-CN" b="1" dirty="0">
                <a:solidFill>
                  <a:schemeClr val="tx1"/>
                </a:solidFill>
                <a:effectLst>
                  <a:outerShdw blurRad="38100" dist="38100" dir="2700000" algn="tl">
                    <a:srgbClr val="C0C0C0"/>
                  </a:outerShdw>
                </a:effectLst>
              </a:endParaRPr>
            </a:p>
          </p:txBody>
        </p:sp>
        <p:sp>
          <p:nvSpPr>
            <p:cNvPr id="22559" name="Text Box 27"/>
            <p:cNvSpPr txBox="1">
              <a:spLocks noChangeArrowheads="1"/>
            </p:cNvSpPr>
            <p:nvPr/>
          </p:nvSpPr>
          <p:spPr bwMode="gray">
            <a:xfrm>
              <a:off x="1276" y="2260"/>
              <a:ext cx="223" cy="288"/>
            </a:xfrm>
            <a:prstGeom prst="rect">
              <a:avLst/>
            </a:prstGeom>
            <a:noFill/>
            <a:ln w="9525" algn="ctr">
              <a:noFill/>
              <a:miter lim="800000"/>
              <a:headEnd/>
              <a:tailEnd/>
            </a:ln>
          </p:spPr>
          <p:txBody>
            <a:bodyPr wrap="none">
              <a:spAutoFit/>
            </a:bodyPr>
            <a:lstStyle/>
            <a:p>
              <a:pPr algn="ctr" eaLnBrk="0" hangingPunct="0">
                <a:lnSpc>
                  <a:spcPct val="100000"/>
                </a:lnSpc>
                <a:spcBef>
                  <a:spcPct val="0"/>
                </a:spcBef>
                <a:buClrTx/>
                <a:buSzTx/>
                <a:buFontTx/>
                <a:buNone/>
              </a:pPr>
              <a:r>
                <a:rPr lang="en-US" altLang="zh-CN" sz="2400" b="1">
                  <a:solidFill>
                    <a:schemeClr val="bg1"/>
                  </a:solidFill>
                  <a:latin typeface="Arial" pitchFamily="34" charset="0"/>
                  <a:ea typeface="宋体" pitchFamily="2" charset="-122"/>
                </a:rPr>
                <a:t>3</a:t>
              </a:r>
            </a:p>
          </p:txBody>
        </p:sp>
      </p:grpSp>
      <p:grpSp>
        <p:nvGrpSpPr>
          <p:cNvPr id="22539" name="Group 62"/>
          <p:cNvGrpSpPr>
            <a:grpSpLocks/>
          </p:cNvGrpSpPr>
          <p:nvPr/>
        </p:nvGrpSpPr>
        <p:grpSpPr bwMode="auto">
          <a:xfrm>
            <a:off x="1828800" y="4057650"/>
            <a:ext cx="5946775" cy="712788"/>
            <a:chOff x="1152" y="2642"/>
            <a:chExt cx="3746" cy="449"/>
          </a:xfrm>
        </p:grpSpPr>
        <p:grpSp>
          <p:nvGrpSpPr>
            <p:cNvPr id="22549" name="Group 21"/>
            <p:cNvGrpSpPr>
              <a:grpSpLocks/>
            </p:cNvGrpSpPr>
            <p:nvPr/>
          </p:nvGrpSpPr>
          <p:grpSpPr bwMode="auto">
            <a:xfrm>
              <a:off x="1152" y="2672"/>
              <a:ext cx="480" cy="419"/>
              <a:chOff x="3174" y="2656"/>
              <a:chExt cx="1549" cy="1351"/>
            </a:xfrm>
          </p:grpSpPr>
          <p:sp>
            <p:nvSpPr>
              <p:cNvPr id="2255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55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2550" name="Line 28"/>
            <p:cNvSpPr>
              <a:spLocks noChangeShapeType="1"/>
            </p:cNvSpPr>
            <p:nvPr/>
          </p:nvSpPr>
          <p:spPr bwMode="auto">
            <a:xfrm>
              <a:off x="1536" y="3056"/>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0989" name="Text Box 29"/>
            <p:cNvSpPr txBox="1">
              <a:spLocks noChangeArrowheads="1"/>
            </p:cNvSpPr>
            <p:nvPr/>
          </p:nvSpPr>
          <p:spPr bwMode="auto">
            <a:xfrm>
              <a:off x="1748" y="2642"/>
              <a:ext cx="3150" cy="365"/>
            </a:xfrm>
            <a:prstGeom prst="rect">
              <a:avLst/>
            </a:prstGeom>
            <a:noFill/>
            <a:ln w="9525" algn="ctr">
              <a:noFill/>
              <a:miter lim="800000"/>
              <a:headEnd/>
              <a:tailEnd/>
            </a:ln>
            <a:effectLst/>
          </p:spPr>
          <p:txBody>
            <a:bodyPr/>
            <a:lstStyle/>
            <a:p>
              <a:pPr eaLnBrk="0" hangingPunct="0">
                <a:lnSpc>
                  <a:spcPct val="100000"/>
                </a:lnSpc>
                <a:spcBef>
                  <a:spcPct val="0"/>
                </a:spcBef>
                <a:buClrTx/>
                <a:buSzTx/>
                <a:buFontTx/>
                <a:buNone/>
                <a:defRPr/>
              </a:pPr>
              <a:r>
                <a:rPr kumimoji="1" lang="zh-CN" altLang="en-US" b="1" dirty="0">
                  <a:solidFill>
                    <a:schemeClr val="tx1"/>
                  </a:solidFill>
                  <a:effectLst>
                    <a:outerShdw blurRad="38100" dist="38100" dir="2700000" algn="tl">
                      <a:srgbClr val="C0C0C0"/>
                    </a:outerShdw>
                  </a:effectLst>
                  <a:hlinkClick r:id="rId6" action="ppaction://hlinksldjump"/>
                </a:rPr>
                <a:t>哈      希      表</a:t>
              </a:r>
              <a:endParaRPr kumimoji="1" lang="en-US" altLang="zh-CN" b="1" dirty="0">
                <a:solidFill>
                  <a:schemeClr val="tx1"/>
                </a:solidFill>
                <a:effectLst>
                  <a:outerShdw blurRad="38100" dist="38100" dir="2700000" algn="tl">
                    <a:srgbClr val="C0C0C0"/>
                  </a:outerShdw>
                </a:effectLst>
              </a:endParaRPr>
            </a:p>
          </p:txBody>
        </p:sp>
        <p:sp>
          <p:nvSpPr>
            <p:cNvPr id="22552" name="Text Box 30"/>
            <p:cNvSpPr txBox="1">
              <a:spLocks noChangeArrowheads="1"/>
            </p:cNvSpPr>
            <p:nvPr/>
          </p:nvSpPr>
          <p:spPr bwMode="gray">
            <a:xfrm>
              <a:off x="1276" y="2734"/>
              <a:ext cx="223" cy="288"/>
            </a:xfrm>
            <a:prstGeom prst="rect">
              <a:avLst/>
            </a:prstGeom>
            <a:noFill/>
            <a:ln w="9525" algn="ctr">
              <a:noFill/>
              <a:miter lim="800000"/>
              <a:headEnd/>
              <a:tailEnd/>
            </a:ln>
          </p:spPr>
          <p:txBody>
            <a:bodyPr wrap="none">
              <a:spAutoFit/>
            </a:bodyPr>
            <a:lstStyle/>
            <a:p>
              <a:pPr algn="ctr" eaLnBrk="0" hangingPunct="0">
                <a:lnSpc>
                  <a:spcPct val="100000"/>
                </a:lnSpc>
                <a:spcBef>
                  <a:spcPct val="0"/>
                </a:spcBef>
                <a:buClrTx/>
                <a:buSzTx/>
                <a:buFontTx/>
                <a:buNone/>
              </a:pPr>
              <a:r>
                <a:rPr lang="en-US" altLang="zh-CN" sz="2400" b="1">
                  <a:solidFill>
                    <a:schemeClr val="bg1"/>
                  </a:solidFill>
                  <a:latin typeface="Arial" pitchFamily="34" charset="0"/>
                  <a:ea typeface="宋体" pitchFamily="2" charset="-122"/>
                </a:rPr>
                <a:t>4</a:t>
              </a:r>
            </a:p>
          </p:txBody>
        </p:sp>
      </p:grpSp>
      <p:sp>
        <p:nvSpPr>
          <p:cNvPr id="22540" name="Text Box 32"/>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pP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grpSp>
        <p:nvGrpSpPr>
          <p:cNvPr id="22541" name="Group 63"/>
          <p:cNvGrpSpPr>
            <a:grpSpLocks/>
          </p:cNvGrpSpPr>
          <p:nvPr/>
        </p:nvGrpSpPr>
        <p:grpSpPr bwMode="auto">
          <a:xfrm>
            <a:off x="1843088" y="4887913"/>
            <a:ext cx="6240462" cy="712787"/>
            <a:chOff x="1161" y="3214"/>
            <a:chExt cx="3931" cy="449"/>
          </a:xfrm>
        </p:grpSpPr>
        <p:grpSp>
          <p:nvGrpSpPr>
            <p:cNvPr id="22542" name="Group 48"/>
            <p:cNvGrpSpPr>
              <a:grpSpLocks/>
            </p:cNvGrpSpPr>
            <p:nvPr/>
          </p:nvGrpSpPr>
          <p:grpSpPr bwMode="auto">
            <a:xfrm>
              <a:off x="1161" y="3244"/>
              <a:ext cx="480" cy="419"/>
              <a:chOff x="1110" y="2656"/>
              <a:chExt cx="1549" cy="1351"/>
            </a:xfrm>
          </p:grpSpPr>
          <p:sp>
            <p:nvSpPr>
              <p:cNvPr id="22546" name="AutoShape 49"/>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2547" name="AutoShape 5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41011" name="AutoShape 5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2543" name="Line 52"/>
            <p:cNvSpPr>
              <a:spLocks noChangeShapeType="1"/>
            </p:cNvSpPr>
            <p:nvPr/>
          </p:nvSpPr>
          <p:spPr bwMode="auto">
            <a:xfrm>
              <a:off x="1545" y="3628"/>
              <a:ext cx="3024"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41013" name="Text Box 53"/>
            <p:cNvSpPr txBox="1">
              <a:spLocks noChangeArrowheads="1"/>
            </p:cNvSpPr>
            <p:nvPr/>
          </p:nvSpPr>
          <p:spPr bwMode="auto">
            <a:xfrm>
              <a:off x="1742" y="3214"/>
              <a:ext cx="3350" cy="365"/>
            </a:xfrm>
            <a:prstGeom prst="rect">
              <a:avLst/>
            </a:prstGeom>
            <a:noFill/>
            <a:ln w="9525" algn="ctr">
              <a:noFill/>
              <a:miter lim="800000"/>
              <a:headEnd/>
              <a:tailEnd/>
            </a:ln>
            <a:effectLst/>
          </p:spPr>
          <p:txBody>
            <a:bodyPr/>
            <a:lstStyle/>
            <a:p>
              <a:pPr eaLnBrk="0" hangingPunct="0">
                <a:lnSpc>
                  <a:spcPct val="100000"/>
                </a:lnSpc>
                <a:spcBef>
                  <a:spcPct val="0"/>
                </a:spcBef>
                <a:buClrTx/>
                <a:buSzTx/>
                <a:buFontTx/>
                <a:buNone/>
                <a:defRPr/>
              </a:pPr>
              <a:r>
                <a:rPr kumimoji="1" lang="zh-CN" altLang="en-US" b="1" dirty="0">
                  <a:solidFill>
                    <a:schemeClr val="tx1"/>
                  </a:solidFill>
                  <a:effectLst>
                    <a:outerShdw blurRad="38100" dist="38100" dir="2700000" algn="tl">
                      <a:srgbClr val="C0C0C0"/>
                    </a:outerShdw>
                  </a:effectLst>
                  <a:hlinkClick r:id="rId7" action="ppaction://hlinksldjump"/>
                </a:rPr>
                <a:t>本   章  小   结</a:t>
              </a:r>
              <a:endParaRPr kumimoji="1" lang="zh-CN" altLang="en-US" b="1" dirty="0">
                <a:solidFill>
                  <a:schemeClr val="tx1"/>
                </a:solidFill>
                <a:effectLst>
                  <a:outerShdw blurRad="38100" dist="38100" dir="2700000" algn="tl">
                    <a:srgbClr val="C0C0C0"/>
                  </a:outerShdw>
                </a:effectLst>
              </a:endParaRPr>
            </a:p>
          </p:txBody>
        </p:sp>
        <p:sp>
          <p:nvSpPr>
            <p:cNvPr id="22545" name="Text Box 54"/>
            <p:cNvSpPr txBox="1">
              <a:spLocks noChangeArrowheads="1"/>
            </p:cNvSpPr>
            <p:nvPr/>
          </p:nvSpPr>
          <p:spPr bwMode="gray">
            <a:xfrm>
              <a:off x="1285" y="3306"/>
              <a:ext cx="223" cy="288"/>
            </a:xfrm>
            <a:prstGeom prst="rect">
              <a:avLst/>
            </a:prstGeom>
            <a:noFill/>
            <a:ln w="9525" algn="ctr">
              <a:noFill/>
              <a:miter lim="800000"/>
              <a:headEnd/>
              <a:tailEnd/>
            </a:ln>
          </p:spPr>
          <p:txBody>
            <a:bodyPr wrap="none">
              <a:spAutoFit/>
            </a:bodyPr>
            <a:lstStyle/>
            <a:p>
              <a:pPr algn="ctr" eaLnBrk="0" hangingPunct="0">
                <a:lnSpc>
                  <a:spcPct val="100000"/>
                </a:lnSpc>
                <a:spcBef>
                  <a:spcPct val="0"/>
                </a:spcBef>
                <a:buClrTx/>
                <a:buSzTx/>
                <a:buFontTx/>
                <a:buNone/>
              </a:pPr>
              <a:r>
                <a:rPr lang="en-US" altLang="zh-CN" sz="2400" b="1">
                  <a:solidFill>
                    <a:schemeClr val="bg1"/>
                  </a:solidFill>
                  <a:latin typeface="Arial" pitchFamily="34" charset="0"/>
                  <a:ea typeface="宋体" pitchFamily="2" charset="-122"/>
                </a:rPr>
                <a:t>5</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动态查找表                                                 平衡二叉树</a:t>
            </a:r>
          </a:p>
        </p:txBody>
      </p:sp>
      <p:sp>
        <p:nvSpPr>
          <p:cNvPr id="3" name="Text Box 4"/>
          <p:cNvSpPr txBox="1">
            <a:spLocks noChangeArrowheads="1"/>
          </p:cNvSpPr>
          <p:nvPr/>
        </p:nvSpPr>
        <p:spPr bwMode="auto">
          <a:xfrm>
            <a:off x="457200" y="1050925"/>
            <a:ext cx="8382000" cy="1555750"/>
          </a:xfrm>
          <a:prstGeom prst="rect">
            <a:avLst/>
          </a:prstGeom>
          <a:noFill/>
          <a:ln w="9525">
            <a:noFill/>
            <a:miter lim="800000"/>
            <a:headEnd/>
            <a:tailEnd/>
          </a:ln>
        </p:spPr>
        <p:txBody>
          <a:bodyPr>
            <a:spAutoFit/>
          </a:bodyPr>
          <a:lstStyle/>
          <a:p>
            <a:pPr algn="just">
              <a:spcBef>
                <a:spcPct val="20000"/>
              </a:spcBef>
              <a:buClr>
                <a:srgbClr val="990000"/>
              </a:buClr>
              <a:buFont typeface="Wingdings" pitchFamily="2" charset="2"/>
              <a:buChar char="v"/>
            </a:pPr>
            <a:r>
              <a:rPr lang="zh-CN" altLang="en-US" sz="3000" b="1">
                <a:latin typeface="楷体_GB2312" pitchFamily="49" charset="-122"/>
              </a:rPr>
              <a:t>实际的插入情况可能要复杂</a:t>
            </a:r>
          </a:p>
          <a:p>
            <a:pPr algn="just">
              <a:spcBef>
                <a:spcPct val="20000"/>
              </a:spcBef>
              <a:buClr>
                <a:srgbClr val="990000"/>
              </a:buClr>
              <a:buFont typeface="Wingdings" pitchFamily="2" charset="2"/>
              <a:buChar char="v"/>
            </a:pPr>
            <a:r>
              <a:rPr lang="zh-CN" altLang="en-US" sz="3000" b="1">
                <a:latin typeface="楷体_GB2312" pitchFamily="49" charset="-122"/>
              </a:rPr>
              <a:t>例，设一组记录的关键字按以下次序进行插入：</a:t>
            </a:r>
            <a:r>
              <a:rPr lang="en-US" altLang="zh-CN" sz="3000" b="1">
                <a:latin typeface="楷体_GB2312" pitchFamily="49" charset="-122"/>
              </a:rPr>
              <a:t>4</a:t>
            </a:r>
            <a:r>
              <a:rPr lang="zh-CN" altLang="en-US" sz="3000" b="1">
                <a:latin typeface="楷体_GB2312" pitchFamily="49" charset="-122"/>
              </a:rPr>
              <a:t>、</a:t>
            </a:r>
            <a:r>
              <a:rPr lang="en-US" altLang="zh-CN" sz="3000" b="1">
                <a:latin typeface="楷体_GB2312" pitchFamily="49" charset="-122"/>
              </a:rPr>
              <a:t>5</a:t>
            </a:r>
            <a:r>
              <a:rPr lang="zh-CN" altLang="en-US" sz="3000" b="1">
                <a:latin typeface="楷体_GB2312" pitchFamily="49" charset="-122"/>
              </a:rPr>
              <a:t>、</a:t>
            </a:r>
            <a:r>
              <a:rPr lang="en-US" altLang="zh-CN" sz="3000" b="1">
                <a:latin typeface="楷体_GB2312" pitchFamily="49" charset="-122"/>
              </a:rPr>
              <a:t>7</a:t>
            </a:r>
            <a:r>
              <a:rPr lang="zh-CN" altLang="en-US" sz="3000" b="1">
                <a:latin typeface="楷体_GB2312" pitchFamily="49" charset="-122"/>
              </a:rPr>
              <a:t>、</a:t>
            </a:r>
            <a:r>
              <a:rPr lang="en-US" altLang="zh-CN" sz="3000" b="1">
                <a:latin typeface="楷体_GB2312" pitchFamily="49" charset="-122"/>
              </a:rPr>
              <a:t>2</a:t>
            </a:r>
            <a:r>
              <a:rPr lang="zh-CN" altLang="en-US" sz="3000" b="1">
                <a:latin typeface="楷体_GB2312" pitchFamily="49" charset="-122"/>
              </a:rPr>
              <a:t>、</a:t>
            </a:r>
            <a:r>
              <a:rPr lang="en-US" altLang="zh-CN" sz="3000" b="1">
                <a:latin typeface="楷体_GB2312" pitchFamily="49" charset="-122"/>
              </a:rPr>
              <a:t>1</a:t>
            </a:r>
            <a:r>
              <a:rPr lang="zh-CN" altLang="en-US" sz="3000" b="1">
                <a:latin typeface="楷体_GB2312" pitchFamily="49" charset="-122"/>
              </a:rPr>
              <a:t>、</a:t>
            </a:r>
            <a:r>
              <a:rPr lang="en-US" altLang="zh-CN" sz="3000" b="1">
                <a:latin typeface="楷体_GB2312" pitchFamily="49" charset="-122"/>
              </a:rPr>
              <a:t>3</a:t>
            </a:r>
            <a:r>
              <a:rPr lang="zh-CN" altLang="en-US" sz="3000" b="1">
                <a:latin typeface="楷体_GB2312" pitchFamily="49" charset="-122"/>
              </a:rPr>
              <a:t>、</a:t>
            </a:r>
            <a:r>
              <a:rPr lang="en-US" altLang="zh-CN" sz="3000" b="1">
                <a:latin typeface="楷体_GB2312" pitchFamily="49" charset="-122"/>
              </a:rPr>
              <a:t>6</a:t>
            </a:r>
            <a:r>
              <a:rPr lang="zh-CN" altLang="en-US" sz="3000" b="1">
                <a:latin typeface="楷体_GB2312" pitchFamily="49" charset="-122"/>
              </a:rPr>
              <a:t>构造二叉平衡树的过程</a:t>
            </a:r>
          </a:p>
        </p:txBody>
      </p:sp>
      <p:sp>
        <p:nvSpPr>
          <p:cNvPr id="4" name="Text Box 5"/>
          <p:cNvSpPr txBox="1">
            <a:spLocks noChangeArrowheads="1"/>
          </p:cNvSpPr>
          <p:nvPr/>
        </p:nvSpPr>
        <p:spPr bwMode="auto">
          <a:xfrm>
            <a:off x="381000" y="2871788"/>
            <a:ext cx="8534400" cy="3097212"/>
          </a:xfrm>
          <a:prstGeom prst="rect">
            <a:avLst/>
          </a:prstGeom>
          <a:noFill/>
          <a:ln w="9525">
            <a:noFill/>
            <a:miter lim="800000"/>
            <a:headEnd/>
            <a:tailEnd/>
          </a:ln>
        </p:spPr>
        <p:txBody>
          <a:bodyPr>
            <a:spAutoFit/>
          </a:bodyPr>
          <a:lstStyle/>
          <a:p>
            <a:pPr>
              <a:spcBef>
                <a:spcPct val="20000"/>
              </a:spcBef>
              <a:buClr>
                <a:srgbClr val="990000"/>
              </a:buClr>
              <a:buFont typeface="Wingdings" pitchFamily="2" charset="2"/>
              <a:buChar char="v"/>
            </a:pPr>
            <a:r>
              <a:rPr lang="zh-CN" altLang="en-US" sz="3000" b="1">
                <a:latin typeface="楷体_GB2312" pitchFamily="49" charset="-122"/>
              </a:rPr>
              <a:t>插入关键字为</a:t>
            </a:r>
            <a:r>
              <a:rPr lang="en-US" altLang="zh-CN" sz="3000" b="1">
                <a:latin typeface="楷体_GB2312" pitchFamily="49" charset="-122"/>
              </a:rPr>
              <a:t>3</a:t>
            </a:r>
            <a:r>
              <a:rPr lang="zh-CN" altLang="en-US" sz="3000" b="1">
                <a:latin typeface="楷体_GB2312" pitchFamily="49" charset="-122"/>
              </a:rPr>
              <a:t>的结点后，由于离结点</a:t>
            </a:r>
            <a:r>
              <a:rPr lang="en-US" altLang="zh-CN" sz="3000" b="1">
                <a:latin typeface="楷体_GB2312" pitchFamily="49" charset="-122"/>
              </a:rPr>
              <a:t>3</a:t>
            </a:r>
            <a:r>
              <a:rPr lang="zh-CN" altLang="en-US" sz="3000" b="1">
                <a:latin typeface="楷体_GB2312" pitchFamily="49" charset="-122"/>
              </a:rPr>
              <a:t>最近的平衡因子为</a:t>
            </a:r>
            <a:r>
              <a:rPr lang="en-US" altLang="zh-CN" sz="3000" b="1">
                <a:latin typeface="楷体_GB2312" pitchFamily="49" charset="-122"/>
              </a:rPr>
              <a:t>2</a:t>
            </a:r>
            <a:r>
              <a:rPr lang="zh-CN" altLang="en-US" sz="3000" b="1">
                <a:latin typeface="楷体_GB2312" pitchFamily="49" charset="-122"/>
              </a:rPr>
              <a:t>的祖先是根结点</a:t>
            </a:r>
            <a:r>
              <a:rPr lang="en-US" altLang="zh-CN" sz="3000" b="1">
                <a:latin typeface="楷体_GB2312" pitchFamily="49" charset="-122"/>
              </a:rPr>
              <a:t>5</a:t>
            </a:r>
            <a:r>
              <a:rPr lang="zh-CN" altLang="en-US" sz="3000" b="1">
                <a:latin typeface="楷体_GB2312" pitchFamily="49" charset="-122"/>
              </a:rPr>
              <a:t>，因此第一次旋转应以结点</a:t>
            </a:r>
            <a:r>
              <a:rPr lang="en-US" altLang="zh-CN" sz="3000" b="1">
                <a:latin typeface="楷体_GB2312" pitchFamily="49" charset="-122"/>
              </a:rPr>
              <a:t>4</a:t>
            </a:r>
            <a:r>
              <a:rPr lang="zh-CN" altLang="en-US" sz="3000" b="1">
                <a:latin typeface="楷体_GB2312" pitchFamily="49" charset="-122"/>
              </a:rPr>
              <a:t>为轴心，把结点</a:t>
            </a:r>
            <a:r>
              <a:rPr lang="en-US" altLang="zh-CN" sz="3000" b="1">
                <a:latin typeface="楷体_GB2312" pitchFamily="49" charset="-122"/>
              </a:rPr>
              <a:t>2</a:t>
            </a:r>
            <a:r>
              <a:rPr lang="zh-CN" altLang="en-US" sz="3000" b="1">
                <a:latin typeface="楷体_GB2312" pitchFamily="49" charset="-122"/>
              </a:rPr>
              <a:t>从结点</a:t>
            </a:r>
            <a:r>
              <a:rPr lang="en-US" altLang="zh-CN" sz="3000" b="1">
                <a:latin typeface="楷体_GB2312" pitchFamily="49" charset="-122"/>
              </a:rPr>
              <a:t>4</a:t>
            </a:r>
            <a:r>
              <a:rPr lang="zh-CN" altLang="en-US" sz="3000" b="1">
                <a:latin typeface="楷体_GB2312" pitchFamily="49" charset="-122"/>
              </a:rPr>
              <a:t>的左上方转到左下侧，从而结点</a:t>
            </a:r>
            <a:r>
              <a:rPr lang="en-US" altLang="zh-CN" sz="3000" b="1">
                <a:latin typeface="楷体_GB2312" pitchFamily="49" charset="-122"/>
              </a:rPr>
              <a:t>5</a:t>
            </a:r>
            <a:r>
              <a:rPr lang="zh-CN" altLang="en-US" sz="3000" b="1">
                <a:latin typeface="楷体_GB2312" pitchFamily="49" charset="-122"/>
              </a:rPr>
              <a:t>的左孩子是结点</a:t>
            </a:r>
            <a:r>
              <a:rPr lang="en-US" altLang="zh-CN" sz="3000" b="1">
                <a:latin typeface="楷体_GB2312" pitchFamily="49" charset="-122"/>
              </a:rPr>
              <a:t>4</a:t>
            </a:r>
            <a:r>
              <a:rPr lang="zh-CN" altLang="en-US" sz="3000" b="1">
                <a:latin typeface="楷体_GB2312" pitchFamily="49" charset="-122"/>
              </a:rPr>
              <a:t>，结点</a:t>
            </a:r>
            <a:r>
              <a:rPr lang="en-US" altLang="zh-CN" sz="3000" b="1">
                <a:latin typeface="楷体_GB2312" pitchFamily="49" charset="-122"/>
              </a:rPr>
              <a:t>4</a:t>
            </a:r>
            <a:r>
              <a:rPr lang="zh-CN" altLang="en-US" sz="3000" b="1">
                <a:latin typeface="楷体_GB2312" pitchFamily="49" charset="-122"/>
              </a:rPr>
              <a:t>的左孩子是结点</a:t>
            </a:r>
            <a:r>
              <a:rPr lang="en-US" altLang="zh-CN" sz="3000" b="1">
                <a:latin typeface="楷体_GB2312" pitchFamily="49" charset="-122"/>
              </a:rPr>
              <a:t>2</a:t>
            </a:r>
            <a:r>
              <a:rPr lang="zh-CN" altLang="en-US" sz="3000" b="1">
                <a:latin typeface="楷体_GB2312" pitchFamily="49" charset="-122"/>
              </a:rPr>
              <a:t>，原结点</a:t>
            </a:r>
            <a:r>
              <a:rPr lang="en-US" altLang="zh-CN" sz="3000" b="1">
                <a:latin typeface="楷体_GB2312" pitchFamily="49" charset="-122"/>
              </a:rPr>
              <a:t>4</a:t>
            </a:r>
            <a:r>
              <a:rPr lang="zh-CN" altLang="en-US" sz="3000" b="1">
                <a:latin typeface="楷体_GB2312" pitchFamily="49" charset="-122"/>
              </a:rPr>
              <a:t>的左孩子变成了结点</a:t>
            </a:r>
            <a:r>
              <a:rPr lang="en-US" altLang="zh-CN" sz="3000" b="1">
                <a:latin typeface="楷体_GB2312" pitchFamily="49" charset="-122"/>
              </a:rPr>
              <a:t>2</a:t>
            </a:r>
            <a:r>
              <a:rPr lang="zh-CN" altLang="en-US" sz="3000" b="1">
                <a:latin typeface="楷体_GB2312" pitchFamily="49" charset="-122"/>
              </a:rPr>
              <a:t>的右孩子。第二步再以结点</a:t>
            </a:r>
            <a:r>
              <a:rPr lang="en-US" altLang="zh-CN" sz="3000" b="1">
                <a:latin typeface="楷体_GB2312" pitchFamily="49" charset="-122"/>
              </a:rPr>
              <a:t>4</a:t>
            </a:r>
            <a:r>
              <a:rPr lang="zh-CN" altLang="en-US" sz="3000" b="1">
                <a:latin typeface="楷体_GB2312" pitchFamily="49" charset="-122"/>
              </a:rPr>
              <a:t>为轴心，按</a:t>
            </a:r>
            <a:r>
              <a:rPr lang="en-US" altLang="zh-CN" sz="3000" b="1">
                <a:latin typeface="楷体_GB2312" pitchFamily="49" charset="-122"/>
              </a:rPr>
              <a:t>LL</a:t>
            </a:r>
            <a:r>
              <a:rPr lang="zh-CN" altLang="en-US" sz="3000" b="1">
                <a:latin typeface="楷体_GB2312" pitchFamily="49" charset="-122"/>
              </a:rPr>
              <a:t>类型进行转换</a:t>
            </a:r>
            <a:endParaRPr lang="zh-CN" altLang="en-US"/>
          </a:p>
        </p:txBody>
      </p:sp>
      <p:sp>
        <p:nvSpPr>
          <p:cNvPr id="5" name="AutoShape 6">
            <a:hlinkClick r:id="" action="ppaction://hlinkshowjump?jump=nextslide" highlightClick="1"/>
          </p:cNvPr>
          <p:cNvSpPr>
            <a:spLocks noChangeArrowheads="1"/>
          </p:cNvSpPr>
          <p:nvPr/>
        </p:nvSpPr>
        <p:spPr bwMode="auto">
          <a:xfrm>
            <a:off x="1219200" y="6453188"/>
            <a:ext cx="304800" cy="304800"/>
          </a:xfrm>
          <a:prstGeom prst="actionButtonForwardNext">
            <a:avLst/>
          </a:prstGeom>
          <a:solidFill>
            <a:srgbClr val="E5FFE5"/>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动态查找表                                                 平衡二叉树</a:t>
            </a:r>
          </a:p>
        </p:txBody>
      </p:sp>
      <p:grpSp>
        <p:nvGrpSpPr>
          <p:cNvPr id="2" name="Group 12"/>
          <p:cNvGrpSpPr>
            <a:grpSpLocks/>
          </p:cNvGrpSpPr>
          <p:nvPr/>
        </p:nvGrpSpPr>
        <p:grpSpPr bwMode="auto">
          <a:xfrm>
            <a:off x="1320800" y="1866900"/>
            <a:ext cx="457200" cy="685800"/>
            <a:chOff x="624" y="624"/>
            <a:chExt cx="288" cy="432"/>
          </a:xfrm>
        </p:grpSpPr>
        <p:sp>
          <p:nvSpPr>
            <p:cNvPr id="66652" name="Oval 5"/>
            <p:cNvSpPr>
              <a:spLocks noChangeArrowheads="1"/>
            </p:cNvSpPr>
            <p:nvPr/>
          </p:nvSpPr>
          <p:spPr bwMode="auto">
            <a:xfrm>
              <a:off x="624" y="8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653" name="Text Box 7"/>
            <p:cNvSpPr txBox="1">
              <a:spLocks noChangeArrowheads="1"/>
            </p:cNvSpPr>
            <p:nvPr/>
          </p:nvSpPr>
          <p:spPr bwMode="auto">
            <a:xfrm>
              <a:off x="720" y="62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grpSp>
        <p:nvGrpSpPr>
          <p:cNvPr id="3" name="Group 11"/>
          <p:cNvGrpSpPr>
            <a:grpSpLocks/>
          </p:cNvGrpSpPr>
          <p:nvPr/>
        </p:nvGrpSpPr>
        <p:grpSpPr bwMode="auto">
          <a:xfrm>
            <a:off x="330200" y="1866900"/>
            <a:ext cx="838200" cy="533400"/>
            <a:chOff x="288" y="1392"/>
            <a:chExt cx="528" cy="336"/>
          </a:xfrm>
        </p:grpSpPr>
        <p:sp>
          <p:nvSpPr>
            <p:cNvPr id="66650" name="AutoShape 9"/>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51" name="Text Box 10"/>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4</a:t>
              </a:r>
            </a:p>
          </p:txBody>
        </p:sp>
      </p:grpSp>
      <p:grpSp>
        <p:nvGrpSpPr>
          <p:cNvPr id="6" name="Group 13"/>
          <p:cNvGrpSpPr>
            <a:grpSpLocks/>
          </p:cNvGrpSpPr>
          <p:nvPr/>
        </p:nvGrpSpPr>
        <p:grpSpPr bwMode="auto">
          <a:xfrm>
            <a:off x="1854200" y="1866900"/>
            <a:ext cx="838200" cy="533400"/>
            <a:chOff x="288" y="1392"/>
            <a:chExt cx="528" cy="336"/>
          </a:xfrm>
        </p:grpSpPr>
        <p:sp>
          <p:nvSpPr>
            <p:cNvPr id="66648" name="AutoShape 14"/>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49" name="Text Box 15"/>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5</a:t>
              </a:r>
            </a:p>
          </p:txBody>
        </p:sp>
      </p:grpSp>
      <p:grpSp>
        <p:nvGrpSpPr>
          <p:cNvPr id="9" name="Group 21"/>
          <p:cNvGrpSpPr>
            <a:grpSpLocks/>
          </p:cNvGrpSpPr>
          <p:nvPr/>
        </p:nvGrpSpPr>
        <p:grpSpPr bwMode="auto">
          <a:xfrm>
            <a:off x="2844800" y="1714500"/>
            <a:ext cx="990600" cy="1295400"/>
            <a:chOff x="1824" y="720"/>
            <a:chExt cx="624" cy="816"/>
          </a:xfrm>
        </p:grpSpPr>
        <p:sp>
          <p:nvSpPr>
            <p:cNvPr id="66643" name="Oval 6"/>
            <p:cNvSpPr>
              <a:spLocks noChangeArrowheads="1"/>
            </p:cNvSpPr>
            <p:nvPr/>
          </p:nvSpPr>
          <p:spPr bwMode="auto">
            <a:xfrm>
              <a:off x="2112" y="129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644" name="Oval 17"/>
            <p:cNvSpPr>
              <a:spLocks noChangeArrowheads="1"/>
            </p:cNvSpPr>
            <p:nvPr/>
          </p:nvSpPr>
          <p:spPr bwMode="auto">
            <a:xfrm>
              <a:off x="1824" y="91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645" name="Text Box 18"/>
            <p:cNvSpPr txBox="1">
              <a:spLocks noChangeArrowheads="1"/>
            </p:cNvSpPr>
            <p:nvPr/>
          </p:nvSpPr>
          <p:spPr bwMode="auto">
            <a:xfrm>
              <a:off x="1920" y="72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646" name="Line 19"/>
            <p:cNvSpPr>
              <a:spLocks noChangeShapeType="1"/>
            </p:cNvSpPr>
            <p:nvPr/>
          </p:nvSpPr>
          <p:spPr bwMode="auto">
            <a:xfrm>
              <a:off x="2016" y="1104"/>
              <a:ext cx="192" cy="192"/>
            </a:xfrm>
            <a:prstGeom prst="line">
              <a:avLst/>
            </a:prstGeom>
            <a:noFill/>
            <a:ln w="19050">
              <a:solidFill>
                <a:srgbClr val="8E8E8E"/>
              </a:solidFill>
              <a:miter lim="800000"/>
              <a:headEnd/>
              <a:tailEnd/>
            </a:ln>
          </p:spPr>
          <p:txBody>
            <a:bodyPr wrap="none"/>
            <a:lstStyle/>
            <a:p>
              <a:endParaRPr lang="zh-CN" altLang="en-US"/>
            </a:p>
          </p:txBody>
        </p:sp>
        <p:sp>
          <p:nvSpPr>
            <p:cNvPr id="66647" name="Text Box 20"/>
            <p:cNvSpPr txBox="1">
              <a:spLocks noChangeArrowheads="1"/>
            </p:cNvSpPr>
            <p:nvPr/>
          </p:nvSpPr>
          <p:spPr bwMode="auto">
            <a:xfrm>
              <a:off x="2160" y="105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grpSp>
        <p:nvGrpSpPr>
          <p:cNvPr id="12" name="Group 22"/>
          <p:cNvGrpSpPr>
            <a:grpSpLocks/>
          </p:cNvGrpSpPr>
          <p:nvPr/>
        </p:nvGrpSpPr>
        <p:grpSpPr bwMode="auto">
          <a:xfrm>
            <a:off x="3987800" y="1866900"/>
            <a:ext cx="838200" cy="533400"/>
            <a:chOff x="288" y="1392"/>
            <a:chExt cx="528" cy="336"/>
          </a:xfrm>
        </p:grpSpPr>
        <p:sp>
          <p:nvSpPr>
            <p:cNvPr id="66641" name="AutoShape 23"/>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42" name="Text Box 24"/>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7</a:t>
              </a:r>
            </a:p>
          </p:txBody>
        </p:sp>
      </p:grpSp>
      <p:grpSp>
        <p:nvGrpSpPr>
          <p:cNvPr id="18" name="Group 34"/>
          <p:cNvGrpSpPr>
            <a:grpSpLocks/>
          </p:cNvGrpSpPr>
          <p:nvPr/>
        </p:nvGrpSpPr>
        <p:grpSpPr bwMode="auto">
          <a:xfrm>
            <a:off x="4978400" y="1790700"/>
            <a:ext cx="1524000" cy="1905000"/>
            <a:chOff x="3072" y="624"/>
            <a:chExt cx="960" cy="1200"/>
          </a:xfrm>
        </p:grpSpPr>
        <p:sp>
          <p:nvSpPr>
            <p:cNvPr id="66633" name="Oval 26"/>
            <p:cNvSpPr>
              <a:spLocks noChangeArrowheads="1"/>
            </p:cNvSpPr>
            <p:nvPr/>
          </p:nvSpPr>
          <p:spPr bwMode="auto">
            <a:xfrm>
              <a:off x="3360" y="120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634" name="Oval 27"/>
            <p:cNvSpPr>
              <a:spLocks noChangeArrowheads="1"/>
            </p:cNvSpPr>
            <p:nvPr/>
          </p:nvSpPr>
          <p:spPr bwMode="auto">
            <a:xfrm>
              <a:off x="3072" y="8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635" name="Text Box 28"/>
            <p:cNvSpPr txBox="1">
              <a:spLocks noChangeArrowheads="1"/>
            </p:cNvSpPr>
            <p:nvPr/>
          </p:nvSpPr>
          <p:spPr bwMode="auto">
            <a:xfrm>
              <a:off x="3168" y="624"/>
              <a:ext cx="336"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6636" name="Line 29"/>
            <p:cNvSpPr>
              <a:spLocks noChangeShapeType="1"/>
            </p:cNvSpPr>
            <p:nvPr/>
          </p:nvSpPr>
          <p:spPr bwMode="auto">
            <a:xfrm>
              <a:off x="3264" y="1008"/>
              <a:ext cx="192" cy="192"/>
            </a:xfrm>
            <a:prstGeom prst="line">
              <a:avLst/>
            </a:prstGeom>
            <a:noFill/>
            <a:ln w="19050">
              <a:solidFill>
                <a:srgbClr val="8E8E8E"/>
              </a:solidFill>
              <a:miter lim="800000"/>
              <a:headEnd/>
              <a:tailEnd/>
            </a:ln>
          </p:spPr>
          <p:txBody>
            <a:bodyPr wrap="none"/>
            <a:lstStyle/>
            <a:p>
              <a:endParaRPr lang="zh-CN" altLang="en-US"/>
            </a:p>
          </p:txBody>
        </p:sp>
        <p:sp>
          <p:nvSpPr>
            <p:cNvPr id="66637" name="Text Box 30"/>
            <p:cNvSpPr txBox="1">
              <a:spLocks noChangeArrowheads="1"/>
            </p:cNvSpPr>
            <p:nvPr/>
          </p:nvSpPr>
          <p:spPr bwMode="auto">
            <a:xfrm>
              <a:off x="3408" y="960"/>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638" name="Oval 31"/>
            <p:cNvSpPr>
              <a:spLocks noChangeArrowheads="1"/>
            </p:cNvSpPr>
            <p:nvPr/>
          </p:nvSpPr>
          <p:spPr bwMode="auto">
            <a:xfrm>
              <a:off x="3696" y="158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6639" name="Line 32"/>
            <p:cNvSpPr>
              <a:spLocks noChangeShapeType="1"/>
            </p:cNvSpPr>
            <p:nvPr/>
          </p:nvSpPr>
          <p:spPr bwMode="auto">
            <a:xfrm>
              <a:off x="3600" y="1392"/>
              <a:ext cx="192" cy="192"/>
            </a:xfrm>
            <a:prstGeom prst="line">
              <a:avLst/>
            </a:prstGeom>
            <a:noFill/>
            <a:ln w="19050">
              <a:solidFill>
                <a:srgbClr val="8E8E8E"/>
              </a:solidFill>
              <a:miter lim="800000"/>
              <a:headEnd/>
              <a:tailEnd/>
            </a:ln>
          </p:spPr>
          <p:txBody>
            <a:bodyPr wrap="none"/>
            <a:lstStyle/>
            <a:p>
              <a:endParaRPr lang="zh-CN" altLang="en-US"/>
            </a:p>
          </p:txBody>
        </p:sp>
        <p:sp>
          <p:nvSpPr>
            <p:cNvPr id="66640" name="Text Box 33"/>
            <p:cNvSpPr txBox="1">
              <a:spLocks noChangeArrowheads="1"/>
            </p:cNvSpPr>
            <p:nvPr/>
          </p:nvSpPr>
          <p:spPr bwMode="auto">
            <a:xfrm>
              <a:off x="3744" y="1344"/>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grpSp>
      <p:grpSp>
        <p:nvGrpSpPr>
          <p:cNvPr id="21" name="Group 38"/>
          <p:cNvGrpSpPr>
            <a:grpSpLocks/>
          </p:cNvGrpSpPr>
          <p:nvPr/>
        </p:nvGrpSpPr>
        <p:grpSpPr bwMode="auto">
          <a:xfrm>
            <a:off x="6121400" y="1866900"/>
            <a:ext cx="838200" cy="533400"/>
            <a:chOff x="3792" y="720"/>
            <a:chExt cx="528" cy="336"/>
          </a:xfrm>
        </p:grpSpPr>
        <p:sp>
          <p:nvSpPr>
            <p:cNvPr id="66631" name="AutoShape 36"/>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32" name="Text Box 37"/>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RR</a:t>
              </a:r>
              <a:r>
                <a:rPr lang="zh-CN" altLang="en-US" sz="2000" b="1">
                  <a:latin typeface="宋体" pitchFamily="2" charset="-122"/>
                </a:rPr>
                <a:t>型</a:t>
              </a:r>
            </a:p>
          </p:txBody>
        </p:sp>
      </p:grpSp>
      <p:grpSp>
        <p:nvGrpSpPr>
          <p:cNvPr id="30" name="Group 49"/>
          <p:cNvGrpSpPr>
            <a:grpSpLocks/>
          </p:cNvGrpSpPr>
          <p:nvPr/>
        </p:nvGrpSpPr>
        <p:grpSpPr bwMode="auto">
          <a:xfrm>
            <a:off x="7188200" y="1943100"/>
            <a:ext cx="1676400" cy="1371600"/>
            <a:chOff x="4368" y="912"/>
            <a:chExt cx="1056" cy="864"/>
          </a:xfrm>
        </p:grpSpPr>
        <p:sp>
          <p:nvSpPr>
            <p:cNvPr id="66623" name="Oval 40"/>
            <p:cNvSpPr>
              <a:spLocks noChangeArrowheads="1"/>
            </p:cNvSpPr>
            <p:nvPr/>
          </p:nvSpPr>
          <p:spPr bwMode="auto">
            <a:xfrm>
              <a:off x="4752" y="115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624" name="Oval 41"/>
            <p:cNvSpPr>
              <a:spLocks noChangeArrowheads="1"/>
            </p:cNvSpPr>
            <p:nvPr/>
          </p:nvSpPr>
          <p:spPr bwMode="auto">
            <a:xfrm>
              <a:off x="4416" y="153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625" name="Text Box 42"/>
            <p:cNvSpPr txBox="1">
              <a:spLocks noChangeArrowheads="1"/>
            </p:cNvSpPr>
            <p:nvPr/>
          </p:nvSpPr>
          <p:spPr bwMode="auto">
            <a:xfrm>
              <a:off x="4368" y="134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26" name="Text Box 44"/>
            <p:cNvSpPr txBox="1">
              <a:spLocks noChangeArrowheads="1"/>
            </p:cNvSpPr>
            <p:nvPr/>
          </p:nvSpPr>
          <p:spPr bwMode="auto">
            <a:xfrm>
              <a:off x="4800" y="91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27" name="Oval 45"/>
            <p:cNvSpPr>
              <a:spLocks noChangeArrowheads="1"/>
            </p:cNvSpPr>
            <p:nvPr/>
          </p:nvSpPr>
          <p:spPr bwMode="auto">
            <a:xfrm>
              <a:off x="5088" y="153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6628" name="Line 46"/>
            <p:cNvSpPr>
              <a:spLocks noChangeShapeType="1"/>
            </p:cNvSpPr>
            <p:nvPr/>
          </p:nvSpPr>
          <p:spPr bwMode="auto">
            <a:xfrm>
              <a:off x="4992" y="1344"/>
              <a:ext cx="192" cy="192"/>
            </a:xfrm>
            <a:prstGeom prst="line">
              <a:avLst/>
            </a:prstGeom>
            <a:noFill/>
            <a:ln w="19050">
              <a:solidFill>
                <a:srgbClr val="8E8E8E"/>
              </a:solidFill>
              <a:miter lim="800000"/>
              <a:headEnd/>
              <a:tailEnd/>
            </a:ln>
          </p:spPr>
          <p:txBody>
            <a:bodyPr wrap="none"/>
            <a:lstStyle/>
            <a:p>
              <a:endParaRPr lang="zh-CN" altLang="en-US"/>
            </a:p>
          </p:txBody>
        </p:sp>
        <p:sp>
          <p:nvSpPr>
            <p:cNvPr id="66629" name="Text Box 47"/>
            <p:cNvSpPr txBox="1">
              <a:spLocks noChangeArrowheads="1"/>
            </p:cNvSpPr>
            <p:nvPr/>
          </p:nvSpPr>
          <p:spPr bwMode="auto">
            <a:xfrm>
              <a:off x="5136" y="129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30" name="Line 48"/>
            <p:cNvSpPr>
              <a:spLocks noChangeShapeType="1"/>
            </p:cNvSpPr>
            <p:nvPr/>
          </p:nvSpPr>
          <p:spPr bwMode="auto">
            <a:xfrm flipH="1">
              <a:off x="4608" y="1344"/>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33" name="Group 50"/>
          <p:cNvGrpSpPr>
            <a:grpSpLocks/>
          </p:cNvGrpSpPr>
          <p:nvPr/>
        </p:nvGrpSpPr>
        <p:grpSpPr bwMode="auto">
          <a:xfrm>
            <a:off x="350838" y="4273550"/>
            <a:ext cx="838200" cy="533400"/>
            <a:chOff x="288" y="1392"/>
            <a:chExt cx="528" cy="336"/>
          </a:xfrm>
        </p:grpSpPr>
        <p:sp>
          <p:nvSpPr>
            <p:cNvPr id="66621" name="AutoShape 51"/>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22" name="Text Box 52"/>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2</a:t>
              </a:r>
            </a:p>
          </p:txBody>
        </p:sp>
      </p:grpSp>
      <p:grpSp>
        <p:nvGrpSpPr>
          <p:cNvPr id="42" name="Group 66"/>
          <p:cNvGrpSpPr>
            <a:grpSpLocks/>
          </p:cNvGrpSpPr>
          <p:nvPr/>
        </p:nvGrpSpPr>
        <p:grpSpPr bwMode="auto">
          <a:xfrm>
            <a:off x="731838" y="3740150"/>
            <a:ext cx="2209800" cy="1981200"/>
            <a:chOff x="480" y="1968"/>
            <a:chExt cx="1392" cy="1248"/>
          </a:xfrm>
        </p:grpSpPr>
        <p:sp>
          <p:nvSpPr>
            <p:cNvPr id="66610" name="Oval 54"/>
            <p:cNvSpPr>
              <a:spLocks noChangeArrowheads="1"/>
            </p:cNvSpPr>
            <p:nvPr/>
          </p:nvSpPr>
          <p:spPr bwMode="auto">
            <a:xfrm>
              <a:off x="1200" y="220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611" name="Oval 55"/>
            <p:cNvSpPr>
              <a:spLocks noChangeArrowheads="1"/>
            </p:cNvSpPr>
            <p:nvPr/>
          </p:nvSpPr>
          <p:spPr bwMode="auto">
            <a:xfrm>
              <a:off x="864"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612" name="Text Box 56"/>
            <p:cNvSpPr txBox="1">
              <a:spLocks noChangeArrowheads="1"/>
            </p:cNvSpPr>
            <p:nvPr/>
          </p:nvSpPr>
          <p:spPr bwMode="auto">
            <a:xfrm>
              <a:off x="816" y="240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613" name="Text Box 57"/>
            <p:cNvSpPr txBox="1">
              <a:spLocks noChangeArrowheads="1"/>
            </p:cNvSpPr>
            <p:nvPr/>
          </p:nvSpPr>
          <p:spPr bwMode="auto">
            <a:xfrm>
              <a:off x="1248" y="1968"/>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614" name="Oval 58"/>
            <p:cNvSpPr>
              <a:spLocks noChangeArrowheads="1"/>
            </p:cNvSpPr>
            <p:nvPr/>
          </p:nvSpPr>
          <p:spPr bwMode="auto">
            <a:xfrm>
              <a:off x="1536"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6615" name="Line 59"/>
            <p:cNvSpPr>
              <a:spLocks noChangeShapeType="1"/>
            </p:cNvSpPr>
            <p:nvPr/>
          </p:nvSpPr>
          <p:spPr bwMode="auto">
            <a:xfrm>
              <a:off x="1440" y="2400"/>
              <a:ext cx="192" cy="192"/>
            </a:xfrm>
            <a:prstGeom prst="line">
              <a:avLst/>
            </a:prstGeom>
            <a:noFill/>
            <a:ln w="19050">
              <a:solidFill>
                <a:srgbClr val="8E8E8E"/>
              </a:solidFill>
              <a:miter lim="800000"/>
              <a:headEnd/>
              <a:tailEnd/>
            </a:ln>
          </p:spPr>
          <p:txBody>
            <a:bodyPr wrap="none"/>
            <a:lstStyle/>
            <a:p>
              <a:endParaRPr lang="zh-CN" altLang="en-US"/>
            </a:p>
          </p:txBody>
        </p:sp>
        <p:sp>
          <p:nvSpPr>
            <p:cNvPr id="66616" name="Text Box 60"/>
            <p:cNvSpPr txBox="1">
              <a:spLocks noChangeArrowheads="1"/>
            </p:cNvSpPr>
            <p:nvPr/>
          </p:nvSpPr>
          <p:spPr bwMode="auto">
            <a:xfrm>
              <a:off x="1584" y="235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17" name="Line 61"/>
            <p:cNvSpPr>
              <a:spLocks noChangeShapeType="1"/>
            </p:cNvSpPr>
            <p:nvPr/>
          </p:nvSpPr>
          <p:spPr bwMode="auto">
            <a:xfrm flipH="1">
              <a:off x="1056" y="2400"/>
              <a:ext cx="192" cy="192"/>
            </a:xfrm>
            <a:prstGeom prst="line">
              <a:avLst/>
            </a:prstGeom>
            <a:noFill/>
            <a:ln w="19050">
              <a:solidFill>
                <a:srgbClr val="8E8E8E"/>
              </a:solidFill>
              <a:miter lim="800000"/>
              <a:headEnd/>
              <a:tailEnd/>
            </a:ln>
          </p:spPr>
          <p:txBody>
            <a:bodyPr wrap="none"/>
            <a:lstStyle/>
            <a:p>
              <a:endParaRPr lang="zh-CN" altLang="en-US"/>
            </a:p>
          </p:txBody>
        </p:sp>
        <p:sp>
          <p:nvSpPr>
            <p:cNvPr id="66618" name="Oval 63"/>
            <p:cNvSpPr>
              <a:spLocks noChangeArrowheads="1"/>
            </p:cNvSpPr>
            <p:nvPr/>
          </p:nvSpPr>
          <p:spPr bwMode="auto">
            <a:xfrm>
              <a:off x="52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6619" name="Text Box 64"/>
            <p:cNvSpPr txBox="1">
              <a:spLocks noChangeArrowheads="1"/>
            </p:cNvSpPr>
            <p:nvPr/>
          </p:nvSpPr>
          <p:spPr bwMode="auto">
            <a:xfrm>
              <a:off x="480"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20" name="Line 65"/>
            <p:cNvSpPr>
              <a:spLocks noChangeShapeType="1"/>
            </p:cNvSpPr>
            <p:nvPr/>
          </p:nvSpPr>
          <p:spPr bwMode="auto">
            <a:xfrm flipH="1">
              <a:off x="720" y="2784"/>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45" name="Group 67"/>
          <p:cNvGrpSpPr>
            <a:grpSpLocks/>
          </p:cNvGrpSpPr>
          <p:nvPr/>
        </p:nvGrpSpPr>
        <p:grpSpPr bwMode="auto">
          <a:xfrm>
            <a:off x="3017838" y="4349750"/>
            <a:ext cx="838200" cy="533400"/>
            <a:chOff x="288" y="1392"/>
            <a:chExt cx="528" cy="336"/>
          </a:xfrm>
        </p:grpSpPr>
        <p:sp>
          <p:nvSpPr>
            <p:cNvPr id="66608" name="AutoShape 68"/>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609" name="Text Box 69"/>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1</a:t>
              </a:r>
            </a:p>
          </p:txBody>
        </p:sp>
      </p:grpSp>
      <p:grpSp>
        <p:nvGrpSpPr>
          <p:cNvPr id="57" name="Group 85"/>
          <p:cNvGrpSpPr>
            <a:grpSpLocks/>
          </p:cNvGrpSpPr>
          <p:nvPr/>
        </p:nvGrpSpPr>
        <p:grpSpPr bwMode="auto">
          <a:xfrm>
            <a:off x="2941638" y="3816350"/>
            <a:ext cx="2819400" cy="2590800"/>
            <a:chOff x="1776" y="2016"/>
            <a:chExt cx="1776" cy="1632"/>
          </a:xfrm>
        </p:grpSpPr>
        <p:sp>
          <p:nvSpPr>
            <p:cNvPr id="66594" name="Oval 71"/>
            <p:cNvSpPr>
              <a:spLocks noChangeArrowheads="1"/>
            </p:cNvSpPr>
            <p:nvPr/>
          </p:nvSpPr>
          <p:spPr bwMode="auto">
            <a:xfrm>
              <a:off x="2880" y="225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595" name="Oval 72"/>
            <p:cNvSpPr>
              <a:spLocks noChangeArrowheads="1"/>
            </p:cNvSpPr>
            <p:nvPr/>
          </p:nvSpPr>
          <p:spPr bwMode="auto">
            <a:xfrm>
              <a:off x="2544" y="264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596" name="Text Box 73"/>
            <p:cNvSpPr txBox="1">
              <a:spLocks noChangeArrowheads="1"/>
            </p:cNvSpPr>
            <p:nvPr/>
          </p:nvSpPr>
          <p:spPr bwMode="auto">
            <a:xfrm>
              <a:off x="2496" y="2448"/>
              <a:ext cx="336"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6597" name="Text Box 74"/>
            <p:cNvSpPr txBox="1">
              <a:spLocks noChangeArrowheads="1"/>
            </p:cNvSpPr>
            <p:nvPr/>
          </p:nvSpPr>
          <p:spPr bwMode="auto">
            <a:xfrm>
              <a:off x="2928" y="201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2</a:t>
              </a:r>
            </a:p>
          </p:txBody>
        </p:sp>
        <p:sp>
          <p:nvSpPr>
            <p:cNvPr id="66598" name="Oval 75"/>
            <p:cNvSpPr>
              <a:spLocks noChangeArrowheads="1"/>
            </p:cNvSpPr>
            <p:nvPr/>
          </p:nvSpPr>
          <p:spPr bwMode="auto">
            <a:xfrm>
              <a:off x="3216" y="264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6599" name="Line 76"/>
            <p:cNvSpPr>
              <a:spLocks noChangeShapeType="1"/>
            </p:cNvSpPr>
            <p:nvPr/>
          </p:nvSpPr>
          <p:spPr bwMode="auto">
            <a:xfrm>
              <a:off x="3120" y="2448"/>
              <a:ext cx="192" cy="192"/>
            </a:xfrm>
            <a:prstGeom prst="line">
              <a:avLst/>
            </a:prstGeom>
            <a:noFill/>
            <a:ln w="19050">
              <a:solidFill>
                <a:srgbClr val="8E8E8E"/>
              </a:solidFill>
              <a:miter lim="800000"/>
              <a:headEnd/>
              <a:tailEnd/>
            </a:ln>
          </p:spPr>
          <p:txBody>
            <a:bodyPr wrap="none"/>
            <a:lstStyle/>
            <a:p>
              <a:endParaRPr lang="zh-CN" altLang="en-US"/>
            </a:p>
          </p:txBody>
        </p:sp>
        <p:sp>
          <p:nvSpPr>
            <p:cNvPr id="66600" name="Text Box 77"/>
            <p:cNvSpPr txBox="1">
              <a:spLocks noChangeArrowheads="1"/>
            </p:cNvSpPr>
            <p:nvPr/>
          </p:nvSpPr>
          <p:spPr bwMode="auto">
            <a:xfrm>
              <a:off x="3264" y="2400"/>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01" name="Line 78"/>
            <p:cNvSpPr>
              <a:spLocks noChangeShapeType="1"/>
            </p:cNvSpPr>
            <p:nvPr/>
          </p:nvSpPr>
          <p:spPr bwMode="auto">
            <a:xfrm flipH="1">
              <a:off x="2736" y="2448"/>
              <a:ext cx="192" cy="192"/>
            </a:xfrm>
            <a:prstGeom prst="line">
              <a:avLst/>
            </a:prstGeom>
            <a:noFill/>
            <a:ln w="19050">
              <a:solidFill>
                <a:srgbClr val="8E8E8E"/>
              </a:solidFill>
              <a:miter lim="800000"/>
              <a:headEnd/>
              <a:tailEnd/>
            </a:ln>
          </p:spPr>
          <p:txBody>
            <a:bodyPr wrap="none"/>
            <a:lstStyle/>
            <a:p>
              <a:endParaRPr lang="zh-CN" altLang="en-US"/>
            </a:p>
          </p:txBody>
        </p:sp>
        <p:sp>
          <p:nvSpPr>
            <p:cNvPr id="66602" name="Oval 79"/>
            <p:cNvSpPr>
              <a:spLocks noChangeArrowheads="1"/>
            </p:cNvSpPr>
            <p:nvPr/>
          </p:nvSpPr>
          <p:spPr bwMode="auto">
            <a:xfrm>
              <a:off x="2208" y="302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6603" name="Text Box 80"/>
            <p:cNvSpPr txBox="1">
              <a:spLocks noChangeArrowheads="1"/>
            </p:cNvSpPr>
            <p:nvPr/>
          </p:nvSpPr>
          <p:spPr bwMode="auto">
            <a:xfrm>
              <a:off x="2160" y="2832"/>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604" name="Line 81"/>
            <p:cNvSpPr>
              <a:spLocks noChangeShapeType="1"/>
            </p:cNvSpPr>
            <p:nvPr/>
          </p:nvSpPr>
          <p:spPr bwMode="auto">
            <a:xfrm flipH="1">
              <a:off x="2400" y="2832"/>
              <a:ext cx="192" cy="192"/>
            </a:xfrm>
            <a:prstGeom prst="line">
              <a:avLst/>
            </a:prstGeom>
            <a:noFill/>
            <a:ln w="19050">
              <a:solidFill>
                <a:srgbClr val="8E8E8E"/>
              </a:solidFill>
              <a:miter lim="800000"/>
              <a:headEnd/>
              <a:tailEnd/>
            </a:ln>
          </p:spPr>
          <p:txBody>
            <a:bodyPr wrap="none"/>
            <a:lstStyle/>
            <a:p>
              <a:endParaRPr lang="zh-CN" altLang="en-US"/>
            </a:p>
          </p:txBody>
        </p:sp>
        <p:sp>
          <p:nvSpPr>
            <p:cNvPr id="66605" name="Oval 82"/>
            <p:cNvSpPr>
              <a:spLocks noChangeArrowheads="1"/>
            </p:cNvSpPr>
            <p:nvPr/>
          </p:nvSpPr>
          <p:spPr bwMode="auto">
            <a:xfrm>
              <a:off x="1824" y="340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6606" name="Text Box 83"/>
            <p:cNvSpPr txBox="1">
              <a:spLocks noChangeArrowheads="1"/>
            </p:cNvSpPr>
            <p:nvPr/>
          </p:nvSpPr>
          <p:spPr bwMode="auto">
            <a:xfrm>
              <a:off x="1776" y="321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607" name="Line 84"/>
            <p:cNvSpPr>
              <a:spLocks noChangeShapeType="1"/>
            </p:cNvSpPr>
            <p:nvPr/>
          </p:nvSpPr>
          <p:spPr bwMode="auto">
            <a:xfrm flipH="1">
              <a:off x="2016" y="3216"/>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60" name="Group 86"/>
          <p:cNvGrpSpPr>
            <a:grpSpLocks/>
          </p:cNvGrpSpPr>
          <p:nvPr/>
        </p:nvGrpSpPr>
        <p:grpSpPr bwMode="auto">
          <a:xfrm>
            <a:off x="5913438" y="4425950"/>
            <a:ext cx="838200" cy="533400"/>
            <a:chOff x="3792" y="720"/>
            <a:chExt cx="528" cy="336"/>
          </a:xfrm>
        </p:grpSpPr>
        <p:sp>
          <p:nvSpPr>
            <p:cNvPr id="66592" name="AutoShape 87"/>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6593" name="Text Box 88"/>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LL</a:t>
              </a:r>
              <a:r>
                <a:rPr lang="zh-CN" altLang="en-US" sz="2000" b="1">
                  <a:latin typeface="宋体" pitchFamily="2" charset="-122"/>
                </a:rPr>
                <a:t>型</a:t>
              </a:r>
            </a:p>
          </p:txBody>
        </p:sp>
      </p:grpSp>
      <p:grpSp>
        <p:nvGrpSpPr>
          <p:cNvPr id="68608" name="Group 105"/>
          <p:cNvGrpSpPr>
            <a:grpSpLocks/>
          </p:cNvGrpSpPr>
          <p:nvPr/>
        </p:nvGrpSpPr>
        <p:grpSpPr bwMode="auto">
          <a:xfrm>
            <a:off x="6599238" y="3740150"/>
            <a:ext cx="2209800" cy="1981200"/>
            <a:chOff x="4080" y="1968"/>
            <a:chExt cx="1392" cy="1248"/>
          </a:xfrm>
        </p:grpSpPr>
        <p:sp>
          <p:nvSpPr>
            <p:cNvPr id="66578" name="Oval 90"/>
            <p:cNvSpPr>
              <a:spLocks noChangeArrowheads="1"/>
            </p:cNvSpPr>
            <p:nvPr/>
          </p:nvSpPr>
          <p:spPr bwMode="auto">
            <a:xfrm>
              <a:off x="4800" y="220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6579" name="Oval 91"/>
            <p:cNvSpPr>
              <a:spLocks noChangeArrowheads="1"/>
            </p:cNvSpPr>
            <p:nvPr/>
          </p:nvSpPr>
          <p:spPr bwMode="auto">
            <a:xfrm>
              <a:off x="484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6580" name="Text Box 92"/>
            <p:cNvSpPr txBox="1">
              <a:spLocks noChangeArrowheads="1"/>
            </p:cNvSpPr>
            <p:nvPr/>
          </p:nvSpPr>
          <p:spPr bwMode="auto">
            <a:xfrm>
              <a:off x="4944"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581" name="Text Box 93"/>
            <p:cNvSpPr txBox="1">
              <a:spLocks noChangeArrowheads="1"/>
            </p:cNvSpPr>
            <p:nvPr/>
          </p:nvSpPr>
          <p:spPr bwMode="auto">
            <a:xfrm>
              <a:off x="4848" y="1968"/>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6582" name="Oval 94"/>
            <p:cNvSpPr>
              <a:spLocks noChangeArrowheads="1"/>
            </p:cNvSpPr>
            <p:nvPr/>
          </p:nvSpPr>
          <p:spPr bwMode="auto">
            <a:xfrm>
              <a:off x="5136"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6583" name="Line 95"/>
            <p:cNvSpPr>
              <a:spLocks noChangeShapeType="1"/>
            </p:cNvSpPr>
            <p:nvPr/>
          </p:nvSpPr>
          <p:spPr bwMode="auto">
            <a:xfrm>
              <a:off x="5040" y="2400"/>
              <a:ext cx="192" cy="192"/>
            </a:xfrm>
            <a:prstGeom prst="line">
              <a:avLst/>
            </a:prstGeom>
            <a:noFill/>
            <a:ln w="19050">
              <a:solidFill>
                <a:srgbClr val="8E8E8E"/>
              </a:solidFill>
              <a:miter lim="800000"/>
              <a:headEnd/>
              <a:tailEnd/>
            </a:ln>
          </p:spPr>
          <p:txBody>
            <a:bodyPr wrap="none"/>
            <a:lstStyle/>
            <a:p>
              <a:endParaRPr lang="zh-CN" altLang="en-US"/>
            </a:p>
          </p:txBody>
        </p:sp>
        <p:sp>
          <p:nvSpPr>
            <p:cNvPr id="66584" name="Text Box 96"/>
            <p:cNvSpPr txBox="1">
              <a:spLocks noChangeArrowheads="1"/>
            </p:cNvSpPr>
            <p:nvPr/>
          </p:nvSpPr>
          <p:spPr bwMode="auto">
            <a:xfrm>
              <a:off x="5184" y="235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585" name="Line 97"/>
            <p:cNvSpPr>
              <a:spLocks noChangeShapeType="1"/>
            </p:cNvSpPr>
            <p:nvPr/>
          </p:nvSpPr>
          <p:spPr bwMode="auto">
            <a:xfrm flipH="1">
              <a:off x="4656" y="2400"/>
              <a:ext cx="192" cy="192"/>
            </a:xfrm>
            <a:prstGeom prst="line">
              <a:avLst/>
            </a:prstGeom>
            <a:noFill/>
            <a:ln w="19050">
              <a:solidFill>
                <a:srgbClr val="8E8E8E"/>
              </a:solidFill>
              <a:miter lim="800000"/>
              <a:headEnd/>
              <a:tailEnd/>
            </a:ln>
          </p:spPr>
          <p:txBody>
            <a:bodyPr wrap="none"/>
            <a:lstStyle/>
            <a:p>
              <a:endParaRPr lang="zh-CN" altLang="en-US"/>
            </a:p>
          </p:txBody>
        </p:sp>
        <p:sp>
          <p:nvSpPr>
            <p:cNvPr id="66586" name="Oval 98"/>
            <p:cNvSpPr>
              <a:spLocks noChangeArrowheads="1"/>
            </p:cNvSpPr>
            <p:nvPr/>
          </p:nvSpPr>
          <p:spPr bwMode="auto">
            <a:xfrm>
              <a:off x="4512"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6587" name="Text Box 99"/>
            <p:cNvSpPr txBox="1">
              <a:spLocks noChangeArrowheads="1"/>
            </p:cNvSpPr>
            <p:nvPr/>
          </p:nvSpPr>
          <p:spPr bwMode="auto">
            <a:xfrm>
              <a:off x="4464" y="240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588" name="Oval 101"/>
            <p:cNvSpPr>
              <a:spLocks noChangeArrowheads="1"/>
            </p:cNvSpPr>
            <p:nvPr/>
          </p:nvSpPr>
          <p:spPr bwMode="auto">
            <a:xfrm>
              <a:off x="412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6589" name="Text Box 102"/>
            <p:cNvSpPr txBox="1">
              <a:spLocks noChangeArrowheads="1"/>
            </p:cNvSpPr>
            <p:nvPr/>
          </p:nvSpPr>
          <p:spPr bwMode="auto">
            <a:xfrm>
              <a:off x="4080"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6590" name="Line 103"/>
            <p:cNvSpPr>
              <a:spLocks noChangeShapeType="1"/>
            </p:cNvSpPr>
            <p:nvPr/>
          </p:nvSpPr>
          <p:spPr bwMode="auto">
            <a:xfrm flipH="1">
              <a:off x="4320" y="2784"/>
              <a:ext cx="192" cy="192"/>
            </a:xfrm>
            <a:prstGeom prst="line">
              <a:avLst/>
            </a:prstGeom>
            <a:noFill/>
            <a:ln w="19050">
              <a:solidFill>
                <a:srgbClr val="8E8E8E"/>
              </a:solidFill>
              <a:miter lim="800000"/>
              <a:headEnd/>
              <a:tailEnd/>
            </a:ln>
          </p:spPr>
          <p:txBody>
            <a:bodyPr wrap="none"/>
            <a:lstStyle/>
            <a:p>
              <a:endParaRPr lang="zh-CN" altLang="en-US"/>
            </a:p>
          </p:txBody>
        </p:sp>
        <p:sp>
          <p:nvSpPr>
            <p:cNvPr id="66591" name="Line 104"/>
            <p:cNvSpPr>
              <a:spLocks noChangeShapeType="1"/>
            </p:cNvSpPr>
            <p:nvPr/>
          </p:nvSpPr>
          <p:spPr bwMode="auto">
            <a:xfrm>
              <a:off x="4752" y="2784"/>
              <a:ext cx="192" cy="192"/>
            </a:xfrm>
            <a:prstGeom prst="line">
              <a:avLst/>
            </a:prstGeom>
            <a:noFill/>
            <a:ln w="19050">
              <a:solidFill>
                <a:srgbClr val="8E8E8E"/>
              </a:solidFill>
              <a:miter lim="800000"/>
              <a:headEnd/>
              <a:tailEnd/>
            </a:ln>
          </p:spPr>
          <p:txBody>
            <a:bodyPr wrap="none"/>
            <a:lstStyle/>
            <a:p>
              <a:endParaRPr lang="zh-CN" altLang="en-US"/>
            </a:p>
          </p:txBody>
        </p:sp>
      </p:grpSp>
      <p:sp>
        <p:nvSpPr>
          <p:cNvPr id="66577" name="Text Box 106"/>
          <p:cNvSpPr txBox="1">
            <a:spLocks noChangeArrowheads="1"/>
          </p:cNvSpPr>
          <p:nvPr/>
        </p:nvSpPr>
        <p:spPr bwMode="auto">
          <a:xfrm>
            <a:off x="228600" y="1012825"/>
            <a:ext cx="6629400" cy="566309"/>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latin typeface="+mj-lt"/>
              </a:rPr>
              <a:t>例：插入（</a:t>
            </a:r>
            <a:r>
              <a:rPr lang="en-US" altLang="zh-CN" sz="2800" b="1">
                <a:latin typeface="+mj-lt"/>
              </a:rPr>
              <a:t>4</a:t>
            </a:r>
            <a:r>
              <a:rPr lang="zh-CN" altLang="en-US" sz="2800" b="1">
                <a:latin typeface="+mj-lt"/>
              </a:rPr>
              <a:t>、</a:t>
            </a:r>
            <a:r>
              <a:rPr lang="en-US" altLang="zh-CN" sz="2800" b="1">
                <a:latin typeface="+mj-lt"/>
              </a:rPr>
              <a:t>5</a:t>
            </a:r>
            <a:r>
              <a:rPr lang="zh-CN" altLang="en-US" sz="2800" b="1">
                <a:latin typeface="+mj-lt"/>
              </a:rPr>
              <a:t>、</a:t>
            </a:r>
            <a:r>
              <a:rPr lang="en-US" altLang="zh-CN" sz="2800" b="1">
                <a:latin typeface="+mj-lt"/>
              </a:rPr>
              <a:t>7</a:t>
            </a:r>
            <a:r>
              <a:rPr lang="zh-CN" altLang="en-US" sz="2800" b="1">
                <a:latin typeface="+mj-lt"/>
              </a:rPr>
              <a:t>、</a:t>
            </a:r>
            <a:r>
              <a:rPr lang="en-US" altLang="zh-CN" sz="2800" b="1">
                <a:latin typeface="+mj-lt"/>
              </a:rPr>
              <a:t>2</a:t>
            </a:r>
            <a:r>
              <a:rPr lang="zh-CN" altLang="en-US" sz="2800" b="1">
                <a:latin typeface="+mj-lt"/>
              </a:rPr>
              <a:t>、</a:t>
            </a:r>
            <a:r>
              <a:rPr lang="en-US" altLang="zh-CN" sz="2800" b="1">
                <a:latin typeface="+mj-lt"/>
              </a:rPr>
              <a:t>1</a:t>
            </a:r>
            <a:r>
              <a:rPr lang="zh-CN" altLang="en-US" sz="2800" b="1">
                <a:latin typeface="+mj-lt"/>
              </a:rPr>
              <a:t>、</a:t>
            </a:r>
            <a:r>
              <a:rPr lang="en-US" altLang="zh-CN" sz="2800" b="1">
                <a:latin typeface="+mj-lt"/>
              </a:rPr>
              <a:t>3</a:t>
            </a:r>
            <a:r>
              <a:rPr lang="zh-CN" altLang="en-US" sz="2800" b="1">
                <a:latin typeface="+mj-lt"/>
              </a:rPr>
              <a:t>、</a:t>
            </a:r>
            <a:r>
              <a:rPr lang="en-US" altLang="zh-CN" sz="2800" b="1">
                <a:latin typeface="+mj-lt"/>
              </a:rPr>
              <a:t>6</a:t>
            </a:r>
            <a:r>
              <a:rPr lang="zh-CN" altLang="en-US" sz="2800" b="1">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ou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checkerboard(across)">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checkerboard(across)">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left)">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checkerboard(across)">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68608"/>
                                        </p:tgtEl>
                                        <p:attrNameLst>
                                          <p:attrName>style.visibility</p:attrName>
                                        </p:attrNameLst>
                                      </p:cBhvr>
                                      <p:to>
                                        <p:strVal val="visible"/>
                                      </p:to>
                                    </p:set>
                                    <p:animEffect transition="in" filter="checkerboard(across)">
                                      <p:cBhvr>
                                        <p:cTn id="72" dur="500"/>
                                        <p:tgtEl>
                                          <p:spTgt spid="6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动态查找表                                                 平衡二叉树</a:t>
            </a:r>
          </a:p>
        </p:txBody>
      </p:sp>
      <p:grpSp>
        <p:nvGrpSpPr>
          <p:cNvPr id="2" name="Group 4"/>
          <p:cNvGrpSpPr>
            <a:grpSpLocks/>
          </p:cNvGrpSpPr>
          <p:nvPr/>
        </p:nvGrpSpPr>
        <p:grpSpPr bwMode="auto">
          <a:xfrm>
            <a:off x="331788" y="1504950"/>
            <a:ext cx="2209800" cy="1981200"/>
            <a:chOff x="4080" y="1968"/>
            <a:chExt cx="1392" cy="1248"/>
          </a:xfrm>
        </p:grpSpPr>
        <p:sp>
          <p:nvSpPr>
            <p:cNvPr id="67676" name="Oval 5"/>
            <p:cNvSpPr>
              <a:spLocks noChangeArrowheads="1"/>
            </p:cNvSpPr>
            <p:nvPr/>
          </p:nvSpPr>
          <p:spPr bwMode="auto">
            <a:xfrm>
              <a:off x="4800" y="220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7677" name="Oval 6"/>
            <p:cNvSpPr>
              <a:spLocks noChangeArrowheads="1"/>
            </p:cNvSpPr>
            <p:nvPr/>
          </p:nvSpPr>
          <p:spPr bwMode="auto">
            <a:xfrm>
              <a:off x="484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7678" name="Text Box 7"/>
            <p:cNvSpPr txBox="1">
              <a:spLocks noChangeArrowheads="1"/>
            </p:cNvSpPr>
            <p:nvPr/>
          </p:nvSpPr>
          <p:spPr bwMode="auto">
            <a:xfrm>
              <a:off x="4944"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79" name="Text Box 8"/>
            <p:cNvSpPr txBox="1">
              <a:spLocks noChangeArrowheads="1"/>
            </p:cNvSpPr>
            <p:nvPr/>
          </p:nvSpPr>
          <p:spPr bwMode="auto">
            <a:xfrm>
              <a:off x="4848" y="1968"/>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80" name="Oval 9"/>
            <p:cNvSpPr>
              <a:spLocks noChangeArrowheads="1"/>
            </p:cNvSpPr>
            <p:nvPr/>
          </p:nvSpPr>
          <p:spPr bwMode="auto">
            <a:xfrm>
              <a:off x="5136"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7681" name="Line 10"/>
            <p:cNvSpPr>
              <a:spLocks noChangeShapeType="1"/>
            </p:cNvSpPr>
            <p:nvPr/>
          </p:nvSpPr>
          <p:spPr bwMode="auto">
            <a:xfrm>
              <a:off x="5040" y="2400"/>
              <a:ext cx="192" cy="192"/>
            </a:xfrm>
            <a:prstGeom prst="line">
              <a:avLst/>
            </a:prstGeom>
            <a:noFill/>
            <a:ln w="19050">
              <a:solidFill>
                <a:srgbClr val="8E8E8E"/>
              </a:solidFill>
              <a:miter lim="800000"/>
              <a:headEnd/>
              <a:tailEnd/>
            </a:ln>
          </p:spPr>
          <p:txBody>
            <a:bodyPr wrap="none"/>
            <a:lstStyle/>
            <a:p>
              <a:endParaRPr lang="zh-CN" altLang="en-US"/>
            </a:p>
          </p:txBody>
        </p:sp>
        <p:sp>
          <p:nvSpPr>
            <p:cNvPr id="67682" name="Text Box 11"/>
            <p:cNvSpPr txBox="1">
              <a:spLocks noChangeArrowheads="1"/>
            </p:cNvSpPr>
            <p:nvPr/>
          </p:nvSpPr>
          <p:spPr bwMode="auto">
            <a:xfrm>
              <a:off x="5184" y="235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83" name="Line 12"/>
            <p:cNvSpPr>
              <a:spLocks noChangeShapeType="1"/>
            </p:cNvSpPr>
            <p:nvPr/>
          </p:nvSpPr>
          <p:spPr bwMode="auto">
            <a:xfrm flipH="1">
              <a:off x="4656" y="2400"/>
              <a:ext cx="192" cy="192"/>
            </a:xfrm>
            <a:prstGeom prst="line">
              <a:avLst/>
            </a:prstGeom>
            <a:noFill/>
            <a:ln w="19050">
              <a:solidFill>
                <a:srgbClr val="8E8E8E"/>
              </a:solidFill>
              <a:miter lim="800000"/>
              <a:headEnd/>
              <a:tailEnd/>
            </a:ln>
          </p:spPr>
          <p:txBody>
            <a:bodyPr wrap="none"/>
            <a:lstStyle/>
            <a:p>
              <a:endParaRPr lang="zh-CN" altLang="en-US"/>
            </a:p>
          </p:txBody>
        </p:sp>
        <p:sp>
          <p:nvSpPr>
            <p:cNvPr id="67684" name="Oval 13"/>
            <p:cNvSpPr>
              <a:spLocks noChangeArrowheads="1"/>
            </p:cNvSpPr>
            <p:nvPr/>
          </p:nvSpPr>
          <p:spPr bwMode="auto">
            <a:xfrm>
              <a:off x="4512"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7685" name="Text Box 14"/>
            <p:cNvSpPr txBox="1">
              <a:spLocks noChangeArrowheads="1"/>
            </p:cNvSpPr>
            <p:nvPr/>
          </p:nvSpPr>
          <p:spPr bwMode="auto">
            <a:xfrm>
              <a:off x="4464" y="2400"/>
              <a:ext cx="336"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86" name="Oval 15"/>
            <p:cNvSpPr>
              <a:spLocks noChangeArrowheads="1"/>
            </p:cNvSpPr>
            <p:nvPr/>
          </p:nvSpPr>
          <p:spPr bwMode="auto">
            <a:xfrm>
              <a:off x="412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7687" name="Text Box 16"/>
            <p:cNvSpPr txBox="1">
              <a:spLocks noChangeArrowheads="1"/>
            </p:cNvSpPr>
            <p:nvPr/>
          </p:nvSpPr>
          <p:spPr bwMode="auto">
            <a:xfrm>
              <a:off x="4080"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88" name="Line 17"/>
            <p:cNvSpPr>
              <a:spLocks noChangeShapeType="1"/>
            </p:cNvSpPr>
            <p:nvPr/>
          </p:nvSpPr>
          <p:spPr bwMode="auto">
            <a:xfrm flipH="1">
              <a:off x="4320" y="2784"/>
              <a:ext cx="192" cy="192"/>
            </a:xfrm>
            <a:prstGeom prst="line">
              <a:avLst/>
            </a:prstGeom>
            <a:noFill/>
            <a:ln w="19050">
              <a:solidFill>
                <a:srgbClr val="8E8E8E"/>
              </a:solidFill>
              <a:miter lim="800000"/>
              <a:headEnd/>
              <a:tailEnd/>
            </a:ln>
          </p:spPr>
          <p:txBody>
            <a:bodyPr wrap="none"/>
            <a:lstStyle/>
            <a:p>
              <a:endParaRPr lang="zh-CN" altLang="en-US"/>
            </a:p>
          </p:txBody>
        </p:sp>
        <p:sp>
          <p:nvSpPr>
            <p:cNvPr id="67689" name="Line 18"/>
            <p:cNvSpPr>
              <a:spLocks noChangeShapeType="1"/>
            </p:cNvSpPr>
            <p:nvPr/>
          </p:nvSpPr>
          <p:spPr bwMode="auto">
            <a:xfrm>
              <a:off x="4752" y="2784"/>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3" name="Group 19"/>
          <p:cNvGrpSpPr>
            <a:grpSpLocks/>
          </p:cNvGrpSpPr>
          <p:nvPr/>
        </p:nvGrpSpPr>
        <p:grpSpPr bwMode="auto">
          <a:xfrm>
            <a:off x="2541588" y="2266950"/>
            <a:ext cx="838200" cy="533400"/>
            <a:chOff x="288" y="1392"/>
            <a:chExt cx="528" cy="336"/>
          </a:xfrm>
        </p:grpSpPr>
        <p:sp>
          <p:nvSpPr>
            <p:cNvPr id="67674" name="AutoShape 20"/>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7675" name="Text Box 21"/>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3</a:t>
              </a:r>
            </a:p>
          </p:txBody>
        </p:sp>
      </p:grpSp>
      <p:grpSp>
        <p:nvGrpSpPr>
          <p:cNvPr id="18" name="Group 43"/>
          <p:cNvGrpSpPr>
            <a:grpSpLocks/>
          </p:cNvGrpSpPr>
          <p:nvPr/>
        </p:nvGrpSpPr>
        <p:grpSpPr bwMode="auto">
          <a:xfrm>
            <a:off x="3303588" y="1428750"/>
            <a:ext cx="2209800" cy="2590800"/>
            <a:chOff x="2400" y="576"/>
            <a:chExt cx="1392" cy="1632"/>
          </a:xfrm>
        </p:grpSpPr>
        <p:sp>
          <p:nvSpPr>
            <p:cNvPr id="67657" name="Oval 23"/>
            <p:cNvSpPr>
              <a:spLocks noChangeArrowheads="1"/>
            </p:cNvSpPr>
            <p:nvPr/>
          </p:nvSpPr>
          <p:spPr bwMode="auto">
            <a:xfrm>
              <a:off x="3120" y="8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7658" name="Oval 24"/>
            <p:cNvSpPr>
              <a:spLocks noChangeArrowheads="1"/>
            </p:cNvSpPr>
            <p:nvPr/>
          </p:nvSpPr>
          <p:spPr bwMode="auto">
            <a:xfrm>
              <a:off x="3168" y="1584"/>
              <a:ext cx="240" cy="240"/>
            </a:xfrm>
            <a:prstGeom prst="ellipse">
              <a:avLst/>
            </a:prstGeom>
            <a:solidFill>
              <a:srgbClr val="FF0000"/>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7659" name="Text Box 25"/>
            <p:cNvSpPr txBox="1">
              <a:spLocks noChangeArrowheads="1"/>
            </p:cNvSpPr>
            <p:nvPr/>
          </p:nvSpPr>
          <p:spPr bwMode="auto">
            <a:xfrm>
              <a:off x="3264" y="1392"/>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60" name="Text Box 26"/>
            <p:cNvSpPr txBox="1">
              <a:spLocks noChangeArrowheads="1"/>
            </p:cNvSpPr>
            <p:nvPr/>
          </p:nvSpPr>
          <p:spPr bwMode="auto">
            <a:xfrm>
              <a:off x="3168" y="576"/>
              <a:ext cx="288"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7661" name="Oval 27"/>
            <p:cNvSpPr>
              <a:spLocks noChangeArrowheads="1"/>
            </p:cNvSpPr>
            <p:nvPr/>
          </p:nvSpPr>
          <p:spPr bwMode="auto">
            <a:xfrm>
              <a:off x="3456" y="120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7662" name="Line 28"/>
            <p:cNvSpPr>
              <a:spLocks noChangeShapeType="1"/>
            </p:cNvSpPr>
            <p:nvPr/>
          </p:nvSpPr>
          <p:spPr bwMode="auto">
            <a:xfrm>
              <a:off x="3360" y="1008"/>
              <a:ext cx="192" cy="192"/>
            </a:xfrm>
            <a:prstGeom prst="line">
              <a:avLst/>
            </a:prstGeom>
            <a:noFill/>
            <a:ln w="19050">
              <a:solidFill>
                <a:srgbClr val="8E8E8E"/>
              </a:solidFill>
              <a:miter lim="800000"/>
              <a:headEnd/>
              <a:tailEnd/>
            </a:ln>
          </p:spPr>
          <p:txBody>
            <a:bodyPr wrap="none"/>
            <a:lstStyle/>
            <a:p>
              <a:endParaRPr lang="zh-CN" altLang="en-US"/>
            </a:p>
          </p:txBody>
        </p:sp>
        <p:sp>
          <p:nvSpPr>
            <p:cNvPr id="67663" name="Text Box 29"/>
            <p:cNvSpPr txBox="1">
              <a:spLocks noChangeArrowheads="1"/>
            </p:cNvSpPr>
            <p:nvPr/>
          </p:nvSpPr>
          <p:spPr bwMode="auto">
            <a:xfrm>
              <a:off x="3504" y="960"/>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64" name="Line 30"/>
            <p:cNvSpPr>
              <a:spLocks noChangeShapeType="1"/>
            </p:cNvSpPr>
            <p:nvPr/>
          </p:nvSpPr>
          <p:spPr bwMode="auto">
            <a:xfrm flipH="1">
              <a:off x="2976" y="1008"/>
              <a:ext cx="192" cy="192"/>
            </a:xfrm>
            <a:prstGeom prst="line">
              <a:avLst/>
            </a:prstGeom>
            <a:noFill/>
            <a:ln w="19050">
              <a:solidFill>
                <a:srgbClr val="8E8E8E"/>
              </a:solidFill>
              <a:miter lim="800000"/>
              <a:headEnd/>
              <a:tailEnd/>
            </a:ln>
          </p:spPr>
          <p:txBody>
            <a:bodyPr wrap="none"/>
            <a:lstStyle/>
            <a:p>
              <a:endParaRPr lang="zh-CN" altLang="en-US"/>
            </a:p>
          </p:txBody>
        </p:sp>
        <p:sp>
          <p:nvSpPr>
            <p:cNvPr id="67665" name="Oval 31"/>
            <p:cNvSpPr>
              <a:spLocks noChangeArrowheads="1"/>
            </p:cNvSpPr>
            <p:nvPr/>
          </p:nvSpPr>
          <p:spPr bwMode="auto">
            <a:xfrm>
              <a:off x="2832" y="120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dirty="0"/>
                <a:t>2</a:t>
              </a:r>
            </a:p>
          </p:txBody>
        </p:sp>
        <p:sp>
          <p:nvSpPr>
            <p:cNvPr id="67666" name="Text Box 32"/>
            <p:cNvSpPr txBox="1">
              <a:spLocks noChangeArrowheads="1"/>
            </p:cNvSpPr>
            <p:nvPr/>
          </p:nvSpPr>
          <p:spPr bwMode="auto">
            <a:xfrm>
              <a:off x="2784" y="100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67" name="Oval 33"/>
            <p:cNvSpPr>
              <a:spLocks noChangeArrowheads="1"/>
            </p:cNvSpPr>
            <p:nvPr/>
          </p:nvSpPr>
          <p:spPr bwMode="auto">
            <a:xfrm>
              <a:off x="2448" y="158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7668" name="Text Box 34"/>
            <p:cNvSpPr txBox="1">
              <a:spLocks noChangeArrowheads="1"/>
            </p:cNvSpPr>
            <p:nvPr/>
          </p:nvSpPr>
          <p:spPr bwMode="auto">
            <a:xfrm>
              <a:off x="2400" y="1392"/>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69" name="Line 35"/>
            <p:cNvSpPr>
              <a:spLocks noChangeShapeType="1"/>
            </p:cNvSpPr>
            <p:nvPr/>
          </p:nvSpPr>
          <p:spPr bwMode="auto">
            <a:xfrm flipH="1">
              <a:off x="2640" y="1392"/>
              <a:ext cx="192" cy="192"/>
            </a:xfrm>
            <a:prstGeom prst="line">
              <a:avLst/>
            </a:prstGeom>
            <a:noFill/>
            <a:ln w="19050">
              <a:solidFill>
                <a:srgbClr val="8E8E8E"/>
              </a:solidFill>
              <a:miter lim="800000"/>
              <a:headEnd/>
              <a:tailEnd/>
            </a:ln>
          </p:spPr>
          <p:txBody>
            <a:bodyPr wrap="none"/>
            <a:lstStyle/>
            <a:p>
              <a:endParaRPr lang="zh-CN" altLang="en-US"/>
            </a:p>
          </p:txBody>
        </p:sp>
        <p:sp>
          <p:nvSpPr>
            <p:cNvPr id="67670" name="Line 36"/>
            <p:cNvSpPr>
              <a:spLocks noChangeShapeType="1"/>
            </p:cNvSpPr>
            <p:nvPr/>
          </p:nvSpPr>
          <p:spPr bwMode="auto">
            <a:xfrm>
              <a:off x="3072" y="1392"/>
              <a:ext cx="192" cy="192"/>
            </a:xfrm>
            <a:prstGeom prst="line">
              <a:avLst/>
            </a:prstGeom>
            <a:noFill/>
            <a:ln w="19050">
              <a:solidFill>
                <a:srgbClr val="8E8E8E"/>
              </a:solidFill>
              <a:miter lim="800000"/>
              <a:headEnd/>
              <a:tailEnd/>
            </a:ln>
          </p:spPr>
          <p:txBody>
            <a:bodyPr wrap="none"/>
            <a:lstStyle/>
            <a:p>
              <a:endParaRPr lang="zh-CN" altLang="en-US"/>
            </a:p>
          </p:txBody>
        </p:sp>
        <p:sp>
          <p:nvSpPr>
            <p:cNvPr id="67671" name="Oval 37"/>
            <p:cNvSpPr>
              <a:spLocks noChangeArrowheads="1"/>
            </p:cNvSpPr>
            <p:nvPr/>
          </p:nvSpPr>
          <p:spPr bwMode="auto">
            <a:xfrm>
              <a:off x="2784" y="1968"/>
              <a:ext cx="240" cy="240"/>
            </a:xfrm>
            <a:prstGeom prst="ellipse">
              <a:avLst/>
            </a:prstGeom>
            <a:solidFill>
              <a:srgbClr val="FF0000"/>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7672" name="Text Box 38"/>
            <p:cNvSpPr txBox="1">
              <a:spLocks noChangeArrowheads="1"/>
            </p:cNvSpPr>
            <p:nvPr/>
          </p:nvSpPr>
          <p:spPr bwMode="auto">
            <a:xfrm>
              <a:off x="2736" y="177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73" name="Line 39"/>
            <p:cNvSpPr>
              <a:spLocks noChangeShapeType="1"/>
            </p:cNvSpPr>
            <p:nvPr/>
          </p:nvSpPr>
          <p:spPr bwMode="auto">
            <a:xfrm flipH="1">
              <a:off x="2976" y="1776"/>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21" name="Group 40"/>
          <p:cNvGrpSpPr>
            <a:grpSpLocks/>
          </p:cNvGrpSpPr>
          <p:nvPr/>
        </p:nvGrpSpPr>
        <p:grpSpPr bwMode="auto">
          <a:xfrm>
            <a:off x="5437188" y="2266950"/>
            <a:ext cx="838200" cy="533400"/>
            <a:chOff x="3792" y="720"/>
            <a:chExt cx="528" cy="336"/>
          </a:xfrm>
        </p:grpSpPr>
        <p:sp>
          <p:nvSpPr>
            <p:cNvPr id="67655" name="AutoShape 41"/>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7656" name="Text Box 42"/>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LR</a:t>
              </a:r>
              <a:r>
                <a:rPr lang="zh-CN" altLang="en-US" sz="2000" b="1">
                  <a:latin typeface="宋体" pitchFamily="2" charset="-122"/>
                </a:rPr>
                <a:t>型</a:t>
              </a:r>
            </a:p>
          </p:txBody>
        </p:sp>
      </p:grpSp>
      <p:grpSp>
        <p:nvGrpSpPr>
          <p:cNvPr id="39" name="Group 62"/>
          <p:cNvGrpSpPr>
            <a:grpSpLocks/>
          </p:cNvGrpSpPr>
          <p:nvPr/>
        </p:nvGrpSpPr>
        <p:grpSpPr bwMode="auto">
          <a:xfrm>
            <a:off x="5970588" y="1428750"/>
            <a:ext cx="2819400" cy="2590800"/>
            <a:chOff x="3504" y="480"/>
            <a:chExt cx="1776" cy="1632"/>
          </a:xfrm>
        </p:grpSpPr>
        <p:sp>
          <p:nvSpPr>
            <p:cNvPr id="67638" name="Oval 45"/>
            <p:cNvSpPr>
              <a:spLocks noChangeArrowheads="1"/>
            </p:cNvSpPr>
            <p:nvPr/>
          </p:nvSpPr>
          <p:spPr bwMode="auto">
            <a:xfrm>
              <a:off x="4608" y="72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7639" name="Oval 46"/>
            <p:cNvSpPr>
              <a:spLocks noChangeArrowheads="1"/>
            </p:cNvSpPr>
            <p:nvPr/>
          </p:nvSpPr>
          <p:spPr bwMode="auto">
            <a:xfrm>
              <a:off x="4272" y="1872"/>
              <a:ext cx="240" cy="240"/>
            </a:xfrm>
            <a:prstGeom prst="ellipse">
              <a:avLst/>
            </a:prstGeom>
            <a:solidFill>
              <a:srgbClr val="FF0000"/>
            </a:solidFill>
            <a:ln w="19050">
              <a:solidFill>
                <a:srgbClr val="8E8E8E"/>
              </a:solidFill>
              <a:miter lim="800000"/>
              <a:headEnd/>
              <a:tailEnd/>
            </a:ln>
          </p:spPr>
          <p:txBody>
            <a:bodyPr wrap="none" anchor="ctr"/>
            <a:lstStyle/>
            <a:p>
              <a:pPr algn="ctr">
                <a:buFont typeface="Wingdings" pitchFamily="2" charset="2"/>
                <a:buNone/>
              </a:pPr>
              <a:r>
                <a:rPr lang="en-US" altLang="zh-CN" dirty="0"/>
                <a:t>3</a:t>
              </a:r>
            </a:p>
          </p:txBody>
        </p:sp>
        <p:sp>
          <p:nvSpPr>
            <p:cNvPr id="67640" name="Text Box 47"/>
            <p:cNvSpPr txBox="1">
              <a:spLocks noChangeArrowheads="1"/>
            </p:cNvSpPr>
            <p:nvPr/>
          </p:nvSpPr>
          <p:spPr bwMode="auto">
            <a:xfrm>
              <a:off x="4368" y="168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41" name="Text Box 48"/>
            <p:cNvSpPr txBox="1">
              <a:spLocks noChangeArrowheads="1"/>
            </p:cNvSpPr>
            <p:nvPr/>
          </p:nvSpPr>
          <p:spPr bwMode="auto">
            <a:xfrm>
              <a:off x="4656" y="480"/>
              <a:ext cx="288"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7642" name="Oval 49"/>
            <p:cNvSpPr>
              <a:spLocks noChangeArrowheads="1"/>
            </p:cNvSpPr>
            <p:nvPr/>
          </p:nvSpPr>
          <p:spPr bwMode="auto">
            <a:xfrm>
              <a:off x="4944" y="110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7643" name="Line 50"/>
            <p:cNvSpPr>
              <a:spLocks noChangeShapeType="1"/>
            </p:cNvSpPr>
            <p:nvPr/>
          </p:nvSpPr>
          <p:spPr bwMode="auto">
            <a:xfrm>
              <a:off x="4848" y="912"/>
              <a:ext cx="192" cy="192"/>
            </a:xfrm>
            <a:prstGeom prst="line">
              <a:avLst/>
            </a:prstGeom>
            <a:noFill/>
            <a:ln w="19050">
              <a:solidFill>
                <a:srgbClr val="8E8E8E"/>
              </a:solidFill>
              <a:miter lim="800000"/>
              <a:headEnd/>
              <a:tailEnd/>
            </a:ln>
          </p:spPr>
          <p:txBody>
            <a:bodyPr wrap="none"/>
            <a:lstStyle/>
            <a:p>
              <a:endParaRPr lang="zh-CN" altLang="en-US"/>
            </a:p>
          </p:txBody>
        </p:sp>
        <p:sp>
          <p:nvSpPr>
            <p:cNvPr id="67644" name="Text Box 51"/>
            <p:cNvSpPr txBox="1">
              <a:spLocks noChangeArrowheads="1"/>
            </p:cNvSpPr>
            <p:nvPr/>
          </p:nvSpPr>
          <p:spPr bwMode="auto">
            <a:xfrm>
              <a:off x="4992" y="864"/>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45" name="Line 52"/>
            <p:cNvSpPr>
              <a:spLocks noChangeShapeType="1"/>
            </p:cNvSpPr>
            <p:nvPr/>
          </p:nvSpPr>
          <p:spPr bwMode="auto">
            <a:xfrm flipH="1">
              <a:off x="4464" y="912"/>
              <a:ext cx="192" cy="192"/>
            </a:xfrm>
            <a:prstGeom prst="line">
              <a:avLst/>
            </a:prstGeom>
            <a:noFill/>
            <a:ln w="19050">
              <a:solidFill>
                <a:srgbClr val="8E8E8E"/>
              </a:solidFill>
              <a:miter lim="800000"/>
              <a:headEnd/>
              <a:tailEnd/>
            </a:ln>
          </p:spPr>
          <p:txBody>
            <a:bodyPr wrap="none"/>
            <a:lstStyle/>
            <a:p>
              <a:endParaRPr lang="zh-CN" altLang="en-US"/>
            </a:p>
          </p:txBody>
        </p:sp>
        <p:sp>
          <p:nvSpPr>
            <p:cNvPr id="67646" name="Oval 53"/>
            <p:cNvSpPr>
              <a:spLocks noChangeArrowheads="1"/>
            </p:cNvSpPr>
            <p:nvPr/>
          </p:nvSpPr>
          <p:spPr bwMode="auto">
            <a:xfrm>
              <a:off x="4320" y="1104"/>
              <a:ext cx="240" cy="240"/>
            </a:xfrm>
            <a:prstGeom prst="ellipse">
              <a:avLst/>
            </a:prstGeom>
            <a:solidFill>
              <a:srgbClr val="FF0000"/>
            </a:solidFill>
            <a:ln w="19050">
              <a:solidFill>
                <a:srgbClr val="8E8E8E"/>
              </a:solidFill>
              <a:miter lim="800000"/>
              <a:headEnd/>
              <a:tailEnd/>
            </a:ln>
          </p:spPr>
          <p:txBody>
            <a:bodyPr wrap="none" anchor="ctr"/>
            <a:lstStyle/>
            <a:p>
              <a:pPr algn="ctr">
                <a:buFont typeface="Wingdings" pitchFamily="2" charset="2"/>
                <a:buNone/>
              </a:pPr>
              <a:r>
                <a:rPr lang="en-US" altLang="zh-CN" dirty="0"/>
                <a:t>4</a:t>
              </a:r>
            </a:p>
          </p:txBody>
        </p:sp>
        <p:sp>
          <p:nvSpPr>
            <p:cNvPr id="67647" name="Text Box 54"/>
            <p:cNvSpPr txBox="1">
              <a:spLocks noChangeArrowheads="1"/>
            </p:cNvSpPr>
            <p:nvPr/>
          </p:nvSpPr>
          <p:spPr bwMode="auto">
            <a:xfrm>
              <a:off x="4272" y="912"/>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t>2</a:t>
              </a:r>
            </a:p>
          </p:txBody>
        </p:sp>
        <p:sp>
          <p:nvSpPr>
            <p:cNvPr id="67648" name="Oval 55"/>
            <p:cNvSpPr>
              <a:spLocks noChangeArrowheads="1"/>
            </p:cNvSpPr>
            <p:nvPr/>
          </p:nvSpPr>
          <p:spPr bwMode="auto">
            <a:xfrm>
              <a:off x="3936" y="148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7649" name="Text Box 56"/>
            <p:cNvSpPr txBox="1">
              <a:spLocks noChangeArrowheads="1"/>
            </p:cNvSpPr>
            <p:nvPr/>
          </p:nvSpPr>
          <p:spPr bwMode="auto">
            <a:xfrm>
              <a:off x="3888" y="129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50" name="Line 57"/>
            <p:cNvSpPr>
              <a:spLocks noChangeShapeType="1"/>
            </p:cNvSpPr>
            <p:nvPr/>
          </p:nvSpPr>
          <p:spPr bwMode="auto">
            <a:xfrm flipH="1">
              <a:off x="4128" y="1296"/>
              <a:ext cx="192" cy="192"/>
            </a:xfrm>
            <a:prstGeom prst="line">
              <a:avLst/>
            </a:prstGeom>
            <a:noFill/>
            <a:ln w="19050">
              <a:solidFill>
                <a:srgbClr val="8E8E8E"/>
              </a:solidFill>
              <a:miter lim="800000"/>
              <a:headEnd/>
              <a:tailEnd/>
            </a:ln>
          </p:spPr>
          <p:txBody>
            <a:bodyPr wrap="none"/>
            <a:lstStyle/>
            <a:p>
              <a:endParaRPr lang="zh-CN" altLang="en-US"/>
            </a:p>
          </p:txBody>
        </p:sp>
        <p:sp>
          <p:nvSpPr>
            <p:cNvPr id="67651" name="Line 58"/>
            <p:cNvSpPr>
              <a:spLocks noChangeShapeType="1"/>
            </p:cNvSpPr>
            <p:nvPr/>
          </p:nvSpPr>
          <p:spPr bwMode="auto">
            <a:xfrm>
              <a:off x="4176" y="1680"/>
              <a:ext cx="192" cy="192"/>
            </a:xfrm>
            <a:prstGeom prst="line">
              <a:avLst/>
            </a:prstGeom>
            <a:noFill/>
            <a:ln w="19050">
              <a:solidFill>
                <a:srgbClr val="8E8E8E"/>
              </a:solidFill>
              <a:miter lim="800000"/>
              <a:headEnd/>
              <a:tailEnd/>
            </a:ln>
          </p:spPr>
          <p:txBody>
            <a:bodyPr wrap="none"/>
            <a:lstStyle/>
            <a:p>
              <a:endParaRPr lang="zh-CN" altLang="en-US"/>
            </a:p>
          </p:txBody>
        </p:sp>
        <p:sp>
          <p:nvSpPr>
            <p:cNvPr id="67652" name="Oval 59"/>
            <p:cNvSpPr>
              <a:spLocks noChangeArrowheads="1"/>
            </p:cNvSpPr>
            <p:nvPr/>
          </p:nvSpPr>
          <p:spPr bwMode="auto">
            <a:xfrm>
              <a:off x="3552" y="187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7653" name="Text Box 60"/>
            <p:cNvSpPr txBox="1">
              <a:spLocks noChangeArrowheads="1"/>
            </p:cNvSpPr>
            <p:nvPr/>
          </p:nvSpPr>
          <p:spPr bwMode="auto">
            <a:xfrm>
              <a:off x="3504" y="168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54" name="Line 61"/>
            <p:cNvSpPr>
              <a:spLocks noChangeShapeType="1"/>
            </p:cNvSpPr>
            <p:nvPr/>
          </p:nvSpPr>
          <p:spPr bwMode="auto">
            <a:xfrm flipH="1">
              <a:off x="3744" y="1680"/>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42" name="Group 63"/>
          <p:cNvGrpSpPr>
            <a:grpSpLocks/>
          </p:cNvGrpSpPr>
          <p:nvPr/>
        </p:nvGrpSpPr>
        <p:grpSpPr bwMode="auto">
          <a:xfrm>
            <a:off x="693738" y="4786313"/>
            <a:ext cx="838200" cy="533400"/>
            <a:chOff x="3792" y="720"/>
            <a:chExt cx="528" cy="336"/>
          </a:xfrm>
        </p:grpSpPr>
        <p:sp>
          <p:nvSpPr>
            <p:cNvPr id="67636" name="AutoShape 64"/>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7637" name="Text Box 65"/>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LL</a:t>
              </a:r>
              <a:r>
                <a:rPr lang="zh-CN" altLang="en-US" sz="2000" b="1">
                  <a:latin typeface="宋体" pitchFamily="2" charset="-122"/>
                </a:rPr>
                <a:t>型</a:t>
              </a:r>
            </a:p>
          </p:txBody>
        </p:sp>
      </p:grpSp>
      <p:grpSp>
        <p:nvGrpSpPr>
          <p:cNvPr id="60" name="Group 85"/>
          <p:cNvGrpSpPr>
            <a:grpSpLocks/>
          </p:cNvGrpSpPr>
          <p:nvPr/>
        </p:nvGrpSpPr>
        <p:grpSpPr bwMode="auto">
          <a:xfrm>
            <a:off x="1227138" y="4176713"/>
            <a:ext cx="2971800" cy="1905000"/>
            <a:chOff x="528" y="2400"/>
            <a:chExt cx="1872" cy="1200"/>
          </a:xfrm>
        </p:grpSpPr>
        <p:sp>
          <p:nvSpPr>
            <p:cNvPr id="67619" name="Oval 67"/>
            <p:cNvSpPr>
              <a:spLocks noChangeArrowheads="1"/>
            </p:cNvSpPr>
            <p:nvPr/>
          </p:nvSpPr>
          <p:spPr bwMode="auto">
            <a:xfrm>
              <a:off x="1728"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7620" name="Oval 68"/>
            <p:cNvSpPr>
              <a:spLocks noChangeArrowheads="1"/>
            </p:cNvSpPr>
            <p:nvPr/>
          </p:nvSpPr>
          <p:spPr bwMode="auto">
            <a:xfrm>
              <a:off x="1296" y="336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7621" name="Text Box 69"/>
            <p:cNvSpPr txBox="1">
              <a:spLocks noChangeArrowheads="1"/>
            </p:cNvSpPr>
            <p:nvPr/>
          </p:nvSpPr>
          <p:spPr bwMode="auto">
            <a:xfrm>
              <a:off x="1392" y="316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22" name="Text Box 70"/>
            <p:cNvSpPr txBox="1">
              <a:spLocks noChangeArrowheads="1"/>
            </p:cNvSpPr>
            <p:nvPr/>
          </p:nvSpPr>
          <p:spPr bwMode="auto">
            <a:xfrm>
              <a:off x="1776" y="273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23" name="Oval 71"/>
            <p:cNvSpPr>
              <a:spLocks noChangeArrowheads="1"/>
            </p:cNvSpPr>
            <p:nvPr/>
          </p:nvSpPr>
          <p:spPr bwMode="auto">
            <a:xfrm>
              <a:off x="2064" y="336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7624" name="Line 72"/>
            <p:cNvSpPr>
              <a:spLocks noChangeShapeType="1"/>
            </p:cNvSpPr>
            <p:nvPr/>
          </p:nvSpPr>
          <p:spPr bwMode="auto">
            <a:xfrm>
              <a:off x="1968" y="3168"/>
              <a:ext cx="192" cy="192"/>
            </a:xfrm>
            <a:prstGeom prst="line">
              <a:avLst/>
            </a:prstGeom>
            <a:noFill/>
            <a:ln w="19050">
              <a:solidFill>
                <a:srgbClr val="8E8E8E"/>
              </a:solidFill>
              <a:miter lim="800000"/>
              <a:headEnd/>
              <a:tailEnd/>
            </a:ln>
          </p:spPr>
          <p:txBody>
            <a:bodyPr wrap="none"/>
            <a:lstStyle/>
            <a:p>
              <a:endParaRPr lang="zh-CN" altLang="en-US"/>
            </a:p>
          </p:txBody>
        </p:sp>
        <p:sp>
          <p:nvSpPr>
            <p:cNvPr id="67625" name="Text Box 73"/>
            <p:cNvSpPr txBox="1">
              <a:spLocks noChangeArrowheads="1"/>
            </p:cNvSpPr>
            <p:nvPr/>
          </p:nvSpPr>
          <p:spPr bwMode="auto">
            <a:xfrm>
              <a:off x="2112" y="3120"/>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26" name="Oval 75"/>
            <p:cNvSpPr>
              <a:spLocks noChangeArrowheads="1"/>
            </p:cNvSpPr>
            <p:nvPr/>
          </p:nvSpPr>
          <p:spPr bwMode="auto">
            <a:xfrm>
              <a:off x="1344" y="259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7627" name="Text Box 76"/>
            <p:cNvSpPr txBox="1">
              <a:spLocks noChangeArrowheads="1"/>
            </p:cNvSpPr>
            <p:nvPr/>
          </p:nvSpPr>
          <p:spPr bwMode="auto">
            <a:xfrm>
              <a:off x="1296" y="240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28" name="Oval 77"/>
            <p:cNvSpPr>
              <a:spLocks noChangeArrowheads="1"/>
            </p:cNvSpPr>
            <p:nvPr/>
          </p:nvSpPr>
          <p:spPr bwMode="auto">
            <a:xfrm>
              <a:off x="960" y="297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7629" name="Text Box 78"/>
            <p:cNvSpPr txBox="1">
              <a:spLocks noChangeArrowheads="1"/>
            </p:cNvSpPr>
            <p:nvPr/>
          </p:nvSpPr>
          <p:spPr bwMode="auto">
            <a:xfrm>
              <a:off x="912" y="278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30" name="Line 79"/>
            <p:cNvSpPr>
              <a:spLocks noChangeShapeType="1"/>
            </p:cNvSpPr>
            <p:nvPr/>
          </p:nvSpPr>
          <p:spPr bwMode="auto">
            <a:xfrm flipH="1">
              <a:off x="1152" y="2784"/>
              <a:ext cx="192" cy="192"/>
            </a:xfrm>
            <a:prstGeom prst="line">
              <a:avLst/>
            </a:prstGeom>
            <a:noFill/>
            <a:ln w="19050">
              <a:solidFill>
                <a:srgbClr val="8E8E8E"/>
              </a:solidFill>
              <a:miter lim="800000"/>
              <a:headEnd/>
              <a:tailEnd/>
            </a:ln>
          </p:spPr>
          <p:txBody>
            <a:bodyPr wrap="none"/>
            <a:lstStyle/>
            <a:p>
              <a:endParaRPr lang="zh-CN" altLang="en-US"/>
            </a:p>
          </p:txBody>
        </p:sp>
        <p:sp>
          <p:nvSpPr>
            <p:cNvPr id="67631" name="Line 80"/>
            <p:cNvSpPr>
              <a:spLocks noChangeShapeType="1"/>
            </p:cNvSpPr>
            <p:nvPr/>
          </p:nvSpPr>
          <p:spPr bwMode="auto">
            <a:xfrm>
              <a:off x="1200" y="3168"/>
              <a:ext cx="192" cy="192"/>
            </a:xfrm>
            <a:prstGeom prst="line">
              <a:avLst/>
            </a:prstGeom>
            <a:noFill/>
            <a:ln w="19050">
              <a:solidFill>
                <a:srgbClr val="8E8E8E"/>
              </a:solidFill>
              <a:miter lim="800000"/>
              <a:headEnd/>
              <a:tailEnd/>
            </a:ln>
          </p:spPr>
          <p:txBody>
            <a:bodyPr wrap="none"/>
            <a:lstStyle/>
            <a:p>
              <a:endParaRPr lang="zh-CN" altLang="en-US"/>
            </a:p>
          </p:txBody>
        </p:sp>
        <p:sp>
          <p:nvSpPr>
            <p:cNvPr id="67632" name="Oval 81"/>
            <p:cNvSpPr>
              <a:spLocks noChangeArrowheads="1"/>
            </p:cNvSpPr>
            <p:nvPr/>
          </p:nvSpPr>
          <p:spPr bwMode="auto">
            <a:xfrm>
              <a:off x="576" y="336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7633" name="Text Box 82"/>
            <p:cNvSpPr txBox="1">
              <a:spLocks noChangeArrowheads="1"/>
            </p:cNvSpPr>
            <p:nvPr/>
          </p:nvSpPr>
          <p:spPr bwMode="auto">
            <a:xfrm>
              <a:off x="528" y="316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34" name="Line 83"/>
            <p:cNvSpPr>
              <a:spLocks noChangeShapeType="1"/>
            </p:cNvSpPr>
            <p:nvPr/>
          </p:nvSpPr>
          <p:spPr bwMode="auto">
            <a:xfrm flipH="1">
              <a:off x="768" y="3168"/>
              <a:ext cx="192" cy="192"/>
            </a:xfrm>
            <a:prstGeom prst="line">
              <a:avLst/>
            </a:prstGeom>
            <a:noFill/>
            <a:ln w="19050">
              <a:solidFill>
                <a:srgbClr val="8E8E8E"/>
              </a:solidFill>
              <a:miter lim="800000"/>
              <a:headEnd/>
              <a:tailEnd/>
            </a:ln>
          </p:spPr>
          <p:txBody>
            <a:bodyPr wrap="none"/>
            <a:lstStyle/>
            <a:p>
              <a:endParaRPr lang="zh-CN" altLang="en-US"/>
            </a:p>
          </p:txBody>
        </p:sp>
        <p:sp>
          <p:nvSpPr>
            <p:cNvPr id="67635" name="Line 84"/>
            <p:cNvSpPr>
              <a:spLocks noChangeShapeType="1"/>
            </p:cNvSpPr>
            <p:nvPr/>
          </p:nvSpPr>
          <p:spPr bwMode="auto">
            <a:xfrm>
              <a:off x="1584" y="2784"/>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63" name="Group 86"/>
          <p:cNvGrpSpPr>
            <a:grpSpLocks/>
          </p:cNvGrpSpPr>
          <p:nvPr/>
        </p:nvGrpSpPr>
        <p:grpSpPr bwMode="auto">
          <a:xfrm>
            <a:off x="4198938" y="4862513"/>
            <a:ext cx="838200" cy="533400"/>
            <a:chOff x="288" y="1392"/>
            <a:chExt cx="528" cy="336"/>
          </a:xfrm>
        </p:grpSpPr>
        <p:sp>
          <p:nvSpPr>
            <p:cNvPr id="67617" name="AutoShape 87"/>
            <p:cNvSpPr>
              <a:spLocks noChangeArrowheads="1"/>
            </p:cNvSpPr>
            <p:nvPr/>
          </p:nvSpPr>
          <p:spPr bwMode="auto">
            <a:xfrm>
              <a:off x="336" y="1632"/>
              <a:ext cx="480" cy="96"/>
            </a:xfrm>
            <a:prstGeom prst="rightArrow">
              <a:avLst>
                <a:gd name="adj1" fmla="val 50000"/>
                <a:gd name="adj2" fmla="val 125000"/>
              </a:avLst>
            </a:prstGeom>
            <a:solidFill>
              <a:schemeClr val="accent2"/>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7618" name="Text Box 88"/>
            <p:cNvSpPr txBox="1">
              <a:spLocks noChangeArrowheads="1"/>
            </p:cNvSpPr>
            <p:nvPr/>
          </p:nvSpPr>
          <p:spPr bwMode="auto">
            <a:xfrm>
              <a:off x="288" y="1392"/>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000" b="1">
                  <a:latin typeface="宋体" pitchFamily="2" charset="-122"/>
                </a:rPr>
                <a:t>输入</a:t>
              </a:r>
              <a:r>
                <a:rPr lang="en-US" altLang="zh-CN" sz="2000" b="1">
                  <a:latin typeface="宋体" pitchFamily="2" charset="-122"/>
                </a:rPr>
                <a:t>6</a:t>
              </a:r>
            </a:p>
          </p:txBody>
        </p:sp>
      </p:grpSp>
      <p:grpSp>
        <p:nvGrpSpPr>
          <p:cNvPr id="68608" name="Group 110"/>
          <p:cNvGrpSpPr>
            <a:grpSpLocks/>
          </p:cNvGrpSpPr>
          <p:nvPr/>
        </p:nvGrpSpPr>
        <p:grpSpPr bwMode="auto">
          <a:xfrm>
            <a:off x="5265738" y="4176713"/>
            <a:ext cx="2971800" cy="2514600"/>
            <a:chOff x="3024" y="2256"/>
            <a:chExt cx="1872" cy="1584"/>
          </a:xfrm>
        </p:grpSpPr>
        <p:sp>
          <p:nvSpPr>
            <p:cNvPr id="67597" name="Oval 90"/>
            <p:cNvSpPr>
              <a:spLocks noChangeArrowheads="1"/>
            </p:cNvSpPr>
            <p:nvPr/>
          </p:nvSpPr>
          <p:spPr bwMode="auto">
            <a:xfrm>
              <a:off x="4224"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7598" name="Oval 91"/>
            <p:cNvSpPr>
              <a:spLocks noChangeArrowheads="1"/>
            </p:cNvSpPr>
            <p:nvPr/>
          </p:nvSpPr>
          <p:spPr bwMode="auto">
            <a:xfrm>
              <a:off x="3792"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7599" name="Text Box 92"/>
            <p:cNvSpPr txBox="1">
              <a:spLocks noChangeArrowheads="1"/>
            </p:cNvSpPr>
            <p:nvPr/>
          </p:nvSpPr>
          <p:spPr bwMode="auto">
            <a:xfrm>
              <a:off x="3888"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00" name="Text Box 93"/>
            <p:cNvSpPr txBox="1">
              <a:spLocks noChangeArrowheads="1"/>
            </p:cNvSpPr>
            <p:nvPr/>
          </p:nvSpPr>
          <p:spPr bwMode="auto">
            <a:xfrm>
              <a:off x="4272" y="2592"/>
              <a:ext cx="288"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7601" name="Oval 94"/>
            <p:cNvSpPr>
              <a:spLocks noChangeArrowheads="1"/>
            </p:cNvSpPr>
            <p:nvPr/>
          </p:nvSpPr>
          <p:spPr bwMode="auto">
            <a:xfrm>
              <a:off x="4560"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7602" name="Line 95"/>
            <p:cNvSpPr>
              <a:spLocks noChangeShapeType="1"/>
            </p:cNvSpPr>
            <p:nvPr/>
          </p:nvSpPr>
          <p:spPr bwMode="auto">
            <a:xfrm>
              <a:off x="446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7603" name="Text Box 96"/>
            <p:cNvSpPr txBox="1">
              <a:spLocks noChangeArrowheads="1"/>
            </p:cNvSpPr>
            <p:nvPr/>
          </p:nvSpPr>
          <p:spPr bwMode="auto">
            <a:xfrm>
              <a:off x="4608" y="297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04" name="Oval 97"/>
            <p:cNvSpPr>
              <a:spLocks noChangeArrowheads="1"/>
            </p:cNvSpPr>
            <p:nvPr/>
          </p:nvSpPr>
          <p:spPr bwMode="auto">
            <a:xfrm>
              <a:off x="3840" y="244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7605" name="Text Box 98"/>
            <p:cNvSpPr txBox="1">
              <a:spLocks noChangeArrowheads="1"/>
            </p:cNvSpPr>
            <p:nvPr/>
          </p:nvSpPr>
          <p:spPr bwMode="auto">
            <a:xfrm>
              <a:off x="3792" y="225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7606" name="Oval 99"/>
            <p:cNvSpPr>
              <a:spLocks noChangeArrowheads="1"/>
            </p:cNvSpPr>
            <p:nvPr/>
          </p:nvSpPr>
          <p:spPr bwMode="auto">
            <a:xfrm>
              <a:off x="3456"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7607" name="Text Box 100"/>
            <p:cNvSpPr txBox="1">
              <a:spLocks noChangeArrowheads="1"/>
            </p:cNvSpPr>
            <p:nvPr/>
          </p:nvSpPr>
          <p:spPr bwMode="auto">
            <a:xfrm>
              <a:off x="3408" y="264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08" name="Line 101"/>
            <p:cNvSpPr>
              <a:spLocks noChangeShapeType="1"/>
            </p:cNvSpPr>
            <p:nvPr/>
          </p:nvSpPr>
          <p:spPr bwMode="auto">
            <a:xfrm flipH="1">
              <a:off x="3648" y="2640"/>
              <a:ext cx="192" cy="192"/>
            </a:xfrm>
            <a:prstGeom prst="line">
              <a:avLst/>
            </a:prstGeom>
            <a:noFill/>
            <a:ln w="19050">
              <a:solidFill>
                <a:srgbClr val="8E8E8E"/>
              </a:solidFill>
              <a:miter lim="800000"/>
              <a:headEnd/>
              <a:tailEnd/>
            </a:ln>
          </p:spPr>
          <p:txBody>
            <a:bodyPr wrap="none"/>
            <a:lstStyle/>
            <a:p>
              <a:endParaRPr lang="zh-CN" altLang="en-US"/>
            </a:p>
          </p:txBody>
        </p:sp>
        <p:sp>
          <p:nvSpPr>
            <p:cNvPr id="67609" name="Line 102"/>
            <p:cNvSpPr>
              <a:spLocks noChangeShapeType="1"/>
            </p:cNvSpPr>
            <p:nvPr/>
          </p:nvSpPr>
          <p:spPr bwMode="auto">
            <a:xfrm>
              <a:off x="3696" y="3024"/>
              <a:ext cx="192" cy="192"/>
            </a:xfrm>
            <a:prstGeom prst="line">
              <a:avLst/>
            </a:prstGeom>
            <a:noFill/>
            <a:ln w="19050">
              <a:solidFill>
                <a:srgbClr val="8E8E8E"/>
              </a:solidFill>
              <a:miter lim="800000"/>
              <a:headEnd/>
              <a:tailEnd/>
            </a:ln>
          </p:spPr>
          <p:txBody>
            <a:bodyPr wrap="none"/>
            <a:lstStyle/>
            <a:p>
              <a:endParaRPr lang="zh-CN" altLang="en-US"/>
            </a:p>
          </p:txBody>
        </p:sp>
        <p:sp>
          <p:nvSpPr>
            <p:cNvPr id="67610" name="Oval 103"/>
            <p:cNvSpPr>
              <a:spLocks noChangeArrowheads="1"/>
            </p:cNvSpPr>
            <p:nvPr/>
          </p:nvSpPr>
          <p:spPr bwMode="auto">
            <a:xfrm>
              <a:off x="3072"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7611" name="Text Box 104"/>
            <p:cNvSpPr txBox="1">
              <a:spLocks noChangeArrowheads="1"/>
            </p:cNvSpPr>
            <p:nvPr/>
          </p:nvSpPr>
          <p:spPr bwMode="auto">
            <a:xfrm>
              <a:off x="3024"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12" name="Line 105"/>
            <p:cNvSpPr>
              <a:spLocks noChangeShapeType="1"/>
            </p:cNvSpPr>
            <p:nvPr/>
          </p:nvSpPr>
          <p:spPr bwMode="auto">
            <a:xfrm flipH="1">
              <a:off x="326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7613" name="Line 106"/>
            <p:cNvSpPr>
              <a:spLocks noChangeShapeType="1"/>
            </p:cNvSpPr>
            <p:nvPr/>
          </p:nvSpPr>
          <p:spPr bwMode="auto">
            <a:xfrm>
              <a:off x="4080" y="2640"/>
              <a:ext cx="192" cy="192"/>
            </a:xfrm>
            <a:prstGeom prst="line">
              <a:avLst/>
            </a:prstGeom>
            <a:noFill/>
            <a:ln w="19050">
              <a:solidFill>
                <a:srgbClr val="8E8E8E"/>
              </a:solidFill>
              <a:miter lim="800000"/>
              <a:headEnd/>
              <a:tailEnd/>
            </a:ln>
          </p:spPr>
          <p:txBody>
            <a:bodyPr wrap="none"/>
            <a:lstStyle/>
            <a:p>
              <a:endParaRPr lang="zh-CN" altLang="en-US"/>
            </a:p>
          </p:txBody>
        </p:sp>
        <p:sp>
          <p:nvSpPr>
            <p:cNvPr id="67614" name="Oval 107"/>
            <p:cNvSpPr>
              <a:spLocks noChangeArrowheads="1"/>
            </p:cNvSpPr>
            <p:nvPr/>
          </p:nvSpPr>
          <p:spPr bwMode="auto">
            <a:xfrm>
              <a:off x="4176" y="360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6</a:t>
              </a:r>
            </a:p>
          </p:txBody>
        </p:sp>
        <p:sp>
          <p:nvSpPr>
            <p:cNvPr id="67615" name="Text Box 108"/>
            <p:cNvSpPr txBox="1">
              <a:spLocks noChangeArrowheads="1"/>
            </p:cNvSpPr>
            <p:nvPr/>
          </p:nvSpPr>
          <p:spPr bwMode="auto">
            <a:xfrm>
              <a:off x="4128" y="340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7616" name="Line 109"/>
            <p:cNvSpPr>
              <a:spLocks noChangeShapeType="1"/>
            </p:cNvSpPr>
            <p:nvPr/>
          </p:nvSpPr>
          <p:spPr bwMode="auto">
            <a:xfrm flipH="1">
              <a:off x="4368" y="3408"/>
              <a:ext cx="192" cy="192"/>
            </a:xfrm>
            <a:prstGeom prst="line">
              <a:avLst/>
            </a:prstGeom>
            <a:noFill/>
            <a:ln w="19050">
              <a:solidFill>
                <a:srgbClr val="8E8E8E"/>
              </a:solidFill>
              <a:miter lim="800000"/>
              <a:headEnd/>
              <a:tailEnd/>
            </a:ln>
          </p:spPr>
          <p:txBody>
            <a:bodyPr wrap="none"/>
            <a:lstStyle/>
            <a:p>
              <a:endParaRPr lang="zh-CN" altLang="en-US"/>
            </a:p>
          </p:txBody>
        </p:sp>
      </p:grpSp>
      <p:sp>
        <p:nvSpPr>
          <p:cNvPr id="67596" name="Text Box 111"/>
          <p:cNvSpPr txBox="1">
            <a:spLocks noChangeArrowheads="1"/>
          </p:cNvSpPr>
          <p:nvPr/>
        </p:nvSpPr>
        <p:spPr bwMode="auto">
          <a:xfrm>
            <a:off x="407988" y="963613"/>
            <a:ext cx="6629400" cy="566737"/>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latin typeface="+mj-lt"/>
              </a:rPr>
              <a:t>例：插入（</a:t>
            </a:r>
            <a:r>
              <a:rPr lang="en-US" altLang="zh-CN" sz="2800" b="1">
                <a:latin typeface="+mj-lt"/>
              </a:rPr>
              <a:t>4</a:t>
            </a:r>
            <a:r>
              <a:rPr lang="zh-CN" altLang="en-US" sz="2800" b="1">
                <a:latin typeface="+mj-lt"/>
              </a:rPr>
              <a:t>、</a:t>
            </a:r>
            <a:r>
              <a:rPr lang="en-US" altLang="zh-CN" sz="2800" b="1">
                <a:latin typeface="+mj-lt"/>
              </a:rPr>
              <a:t>5</a:t>
            </a:r>
            <a:r>
              <a:rPr lang="zh-CN" altLang="en-US" sz="2800" b="1">
                <a:latin typeface="+mj-lt"/>
              </a:rPr>
              <a:t>、</a:t>
            </a:r>
            <a:r>
              <a:rPr lang="en-US" altLang="zh-CN" sz="2800" b="1">
                <a:latin typeface="+mj-lt"/>
              </a:rPr>
              <a:t>7</a:t>
            </a:r>
            <a:r>
              <a:rPr lang="zh-CN" altLang="en-US" sz="2800" b="1">
                <a:latin typeface="+mj-lt"/>
              </a:rPr>
              <a:t>、</a:t>
            </a:r>
            <a:r>
              <a:rPr lang="en-US" altLang="zh-CN" sz="2800" b="1">
                <a:latin typeface="+mj-lt"/>
              </a:rPr>
              <a:t>2</a:t>
            </a:r>
            <a:r>
              <a:rPr lang="zh-CN" altLang="en-US" sz="2800" b="1">
                <a:latin typeface="+mj-lt"/>
              </a:rPr>
              <a:t>、</a:t>
            </a:r>
            <a:r>
              <a:rPr lang="en-US" altLang="zh-CN" sz="2800" b="1">
                <a:latin typeface="+mj-lt"/>
              </a:rPr>
              <a:t>1</a:t>
            </a:r>
            <a:r>
              <a:rPr lang="zh-CN" altLang="en-US" sz="2800" b="1">
                <a:latin typeface="+mj-lt"/>
              </a:rPr>
              <a:t>、</a:t>
            </a:r>
            <a:r>
              <a:rPr lang="en-US" altLang="zh-CN" sz="2800" b="1">
                <a:latin typeface="+mj-lt"/>
              </a:rPr>
              <a:t>3</a:t>
            </a:r>
            <a:r>
              <a:rPr lang="zh-CN" altLang="en-US" sz="2800" b="1">
                <a:latin typeface="+mj-lt"/>
              </a:rPr>
              <a:t>、</a:t>
            </a:r>
            <a:r>
              <a:rPr lang="en-US" altLang="zh-CN" sz="2800" b="1">
                <a:latin typeface="+mj-lt"/>
              </a:rPr>
              <a:t>6</a:t>
            </a:r>
            <a:r>
              <a:rPr lang="zh-CN" altLang="en-US" sz="2800" b="1">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ox(in)">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checkerboard(across)">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8608"/>
                                        </p:tgtEl>
                                        <p:attrNameLst>
                                          <p:attrName>style.visibility</p:attrName>
                                        </p:attrNameLst>
                                      </p:cBhvr>
                                      <p:to>
                                        <p:strVal val="visible"/>
                                      </p:to>
                                    </p:set>
                                    <p:animEffect transition="in" filter="checkerboard(across)">
                                      <p:cBhvr>
                                        <p:cTn id="47" dur="500"/>
                                        <p:tgtEl>
                                          <p:spTgt spid="6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动态查找表                                                 平衡二叉树</a:t>
            </a:r>
          </a:p>
        </p:txBody>
      </p:sp>
      <p:grpSp>
        <p:nvGrpSpPr>
          <p:cNvPr id="2" name="Group 4"/>
          <p:cNvGrpSpPr>
            <a:grpSpLocks/>
          </p:cNvGrpSpPr>
          <p:nvPr/>
        </p:nvGrpSpPr>
        <p:grpSpPr bwMode="auto">
          <a:xfrm>
            <a:off x="762000" y="1712913"/>
            <a:ext cx="2971800" cy="2514600"/>
            <a:chOff x="3024" y="2256"/>
            <a:chExt cx="1872" cy="1584"/>
          </a:xfrm>
        </p:grpSpPr>
        <p:sp>
          <p:nvSpPr>
            <p:cNvPr id="68661" name="Oval 5"/>
            <p:cNvSpPr>
              <a:spLocks noChangeArrowheads="1"/>
            </p:cNvSpPr>
            <p:nvPr/>
          </p:nvSpPr>
          <p:spPr bwMode="auto">
            <a:xfrm>
              <a:off x="4224"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8662" name="Oval 6"/>
            <p:cNvSpPr>
              <a:spLocks noChangeArrowheads="1"/>
            </p:cNvSpPr>
            <p:nvPr/>
          </p:nvSpPr>
          <p:spPr bwMode="auto">
            <a:xfrm>
              <a:off x="3792"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8663" name="Text Box 7"/>
            <p:cNvSpPr txBox="1">
              <a:spLocks noChangeArrowheads="1"/>
            </p:cNvSpPr>
            <p:nvPr/>
          </p:nvSpPr>
          <p:spPr bwMode="auto">
            <a:xfrm>
              <a:off x="3888"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64" name="Text Box 8"/>
            <p:cNvSpPr txBox="1">
              <a:spLocks noChangeArrowheads="1"/>
            </p:cNvSpPr>
            <p:nvPr/>
          </p:nvSpPr>
          <p:spPr bwMode="auto">
            <a:xfrm>
              <a:off x="4272" y="2592"/>
              <a:ext cx="288"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8665" name="Oval 9"/>
            <p:cNvSpPr>
              <a:spLocks noChangeArrowheads="1"/>
            </p:cNvSpPr>
            <p:nvPr/>
          </p:nvSpPr>
          <p:spPr bwMode="auto">
            <a:xfrm>
              <a:off x="4560"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8666" name="Line 10"/>
            <p:cNvSpPr>
              <a:spLocks noChangeShapeType="1"/>
            </p:cNvSpPr>
            <p:nvPr/>
          </p:nvSpPr>
          <p:spPr bwMode="auto">
            <a:xfrm>
              <a:off x="446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67" name="Text Box 11"/>
            <p:cNvSpPr txBox="1">
              <a:spLocks noChangeArrowheads="1"/>
            </p:cNvSpPr>
            <p:nvPr/>
          </p:nvSpPr>
          <p:spPr bwMode="auto">
            <a:xfrm>
              <a:off x="4608" y="2976"/>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8668" name="Oval 12"/>
            <p:cNvSpPr>
              <a:spLocks noChangeArrowheads="1"/>
            </p:cNvSpPr>
            <p:nvPr/>
          </p:nvSpPr>
          <p:spPr bwMode="auto">
            <a:xfrm>
              <a:off x="3840" y="244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8669" name="Text Box 13"/>
            <p:cNvSpPr txBox="1">
              <a:spLocks noChangeArrowheads="1"/>
            </p:cNvSpPr>
            <p:nvPr/>
          </p:nvSpPr>
          <p:spPr bwMode="auto">
            <a:xfrm>
              <a:off x="3792" y="225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8670" name="Oval 14"/>
            <p:cNvSpPr>
              <a:spLocks noChangeArrowheads="1"/>
            </p:cNvSpPr>
            <p:nvPr/>
          </p:nvSpPr>
          <p:spPr bwMode="auto">
            <a:xfrm>
              <a:off x="3456"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8671" name="Text Box 15"/>
            <p:cNvSpPr txBox="1">
              <a:spLocks noChangeArrowheads="1"/>
            </p:cNvSpPr>
            <p:nvPr/>
          </p:nvSpPr>
          <p:spPr bwMode="auto">
            <a:xfrm>
              <a:off x="3408" y="264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72" name="Line 16"/>
            <p:cNvSpPr>
              <a:spLocks noChangeShapeType="1"/>
            </p:cNvSpPr>
            <p:nvPr/>
          </p:nvSpPr>
          <p:spPr bwMode="auto">
            <a:xfrm flipH="1">
              <a:off x="3648" y="2640"/>
              <a:ext cx="192" cy="192"/>
            </a:xfrm>
            <a:prstGeom prst="line">
              <a:avLst/>
            </a:prstGeom>
            <a:noFill/>
            <a:ln w="19050">
              <a:solidFill>
                <a:srgbClr val="8E8E8E"/>
              </a:solidFill>
              <a:miter lim="800000"/>
              <a:headEnd/>
              <a:tailEnd/>
            </a:ln>
          </p:spPr>
          <p:txBody>
            <a:bodyPr wrap="none"/>
            <a:lstStyle/>
            <a:p>
              <a:endParaRPr lang="zh-CN" altLang="en-US"/>
            </a:p>
          </p:txBody>
        </p:sp>
        <p:sp>
          <p:nvSpPr>
            <p:cNvPr id="68673" name="Line 17"/>
            <p:cNvSpPr>
              <a:spLocks noChangeShapeType="1"/>
            </p:cNvSpPr>
            <p:nvPr/>
          </p:nvSpPr>
          <p:spPr bwMode="auto">
            <a:xfrm>
              <a:off x="3696"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74" name="Oval 18"/>
            <p:cNvSpPr>
              <a:spLocks noChangeArrowheads="1"/>
            </p:cNvSpPr>
            <p:nvPr/>
          </p:nvSpPr>
          <p:spPr bwMode="auto">
            <a:xfrm>
              <a:off x="3072"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8675" name="Text Box 19"/>
            <p:cNvSpPr txBox="1">
              <a:spLocks noChangeArrowheads="1"/>
            </p:cNvSpPr>
            <p:nvPr/>
          </p:nvSpPr>
          <p:spPr bwMode="auto">
            <a:xfrm>
              <a:off x="3024"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76" name="Line 20"/>
            <p:cNvSpPr>
              <a:spLocks noChangeShapeType="1"/>
            </p:cNvSpPr>
            <p:nvPr/>
          </p:nvSpPr>
          <p:spPr bwMode="auto">
            <a:xfrm flipH="1">
              <a:off x="326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77" name="Line 21"/>
            <p:cNvSpPr>
              <a:spLocks noChangeShapeType="1"/>
            </p:cNvSpPr>
            <p:nvPr/>
          </p:nvSpPr>
          <p:spPr bwMode="auto">
            <a:xfrm>
              <a:off x="4080" y="2640"/>
              <a:ext cx="192" cy="192"/>
            </a:xfrm>
            <a:prstGeom prst="line">
              <a:avLst/>
            </a:prstGeom>
            <a:noFill/>
            <a:ln w="19050">
              <a:solidFill>
                <a:srgbClr val="8E8E8E"/>
              </a:solidFill>
              <a:miter lim="800000"/>
              <a:headEnd/>
              <a:tailEnd/>
            </a:ln>
          </p:spPr>
          <p:txBody>
            <a:bodyPr wrap="none"/>
            <a:lstStyle/>
            <a:p>
              <a:endParaRPr lang="zh-CN" altLang="en-US"/>
            </a:p>
          </p:txBody>
        </p:sp>
        <p:sp>
          <p:nvSpPr>
            <p:cNvPr id="68678" name="Oval 22"/>
            <p:cNvSpPr>
              <a:spLocks noChangeArrowheads="1"/>
            </p:cNvSpPr>
            <p:nvPr/>
          </p:nvSpPr>
          <p:spPr bwMode="auto">
            <a:xfrm>
              <a:off x="4176" y="360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6</a:t>
              </a:r>
            </a:p>
          </p:txBody>
        </p:sp>
        <p:sp>
          <p:nvSpPr>
            <p:cNvPr id="68679" name="Text Box 23"/>
            <p:cNvSpPr txBox="1">
              <a:spLocks noChangeArrowheads="1"/>
            </p:cNvSpPr>
            <p:nvPr/>
          </p:nvSpPr>
          <p:spPr bwMode="auto">
            <a:xfrm>
              <a:off x="4128" y="340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80" name="Line 24"/>
            <p:cNvSpPr>
              <a:spLocks noChangeShapeType="1"/>
            </p:cNvSpPr>
            <p:nvPr/>
          </p:nvSpPr>
          <p:spPr bwMode="auto">
            <a:xfrm flipH="1">
              <a:off x="4368" y="3408"/>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3" name="Group 25"/>
          <p:cNvGrpSpPr>
            <a:grpSpLocks/>
          </p:cNvGrpSpPr>
          <p:nvPr/>
        </p:nvGrpSpPr>
        <p:grpSpPr bwMode="auto">
          <a:xfrm>
            <a:off x="3733800" y="2703513"/>
            <a:ext cx="838200" cy="533400"/>
            <a:chOff x="3792" y="720"/>
            <a:chExt cx="528" cy="336"/>
          </a:xfrm>
        </p:grpSpPr>
        <p:sp>
          <p:nvSpPr>
            <p:cNvPr id="68659" name="AutoShape 26"/>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8660" name="Text Box 27"/>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RL</a:t>
              </a:r>
              <a:r>
                <a:rPr lang="zh-CN" altLang="en-US" sz="2000" b="1">
                  <a:latin typeface="宋体" pitchFamily="2" charset="-122"/>
                </a:rPr>
                <a:t>型</a:t>
              </a:r>
            </a:p>
          </p:txBody>
        </p:sp>
      </p:grpSp>
      <p:grpSp>
        <p:nvGrpSpPr>
          <p:cNvPr id="24" name="Group 50"/>
          <p:cNvGrpSpPr>
            <a:grpSpLocks/>
          </p:cNvGrpSpPr>
          <p:nvPr/>
        </p:nvGrpSpPr>
        <p:grpSpPr bwMode="auto">
          <a:xfrm>
            <a:off x="4800600" y="1712913"/>
            <a:ext cx="3581400" cy="2514600"/>
            <a:chOff x="2688" y="528"/>
            <a:chExt cx="2256" cy="1584"/>
          </a:xfrm>
        </p:grpSpPr>
        <p:sp>
          <p:nvSpPr>
            <p:cNvPr id="68639" name="Oval 29"/>
            <p:cNvSpPr>
              <a:spLocks noChangeArrowheads="1"/>
            </p:cNvSpPr>
            <p:nvPr/>
          </p:nvSpPr>
          <p:spPr bwMode="auto">
            <a:xfrm>
              <a:off x="3888" y="110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8640" name="Oval 30"/>
            <p:cNvSpPr>
              <a:spLocks noChangeArrowheads="1"/>
            </p:cNvSpPr>
            <p:nvPr/>
          </p:nvSpPr>
          <p:spPr bwMode="auto">
            <a:xfrm>
              <a:off x="3456" y="148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8641" name="Text Box 31"/>
            <p:cNvSpPr txBox="1">
              <a:spLocks noChangeArrowheads="1"/>
            </p:cNvSpPr>
            <p:nvPr/>
          </p:nvSpPr>
          <p:spPr bwMode="auto">
            <a:xfrm>
              <a:off x="3552" y="129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42" name="Text Box 32"/>
            <p:cNvSpPr txBox="1">
              <a:spLocks noChangeArrowheads="1"/>
            </p:cNvSpPr>
            <p:nvPr/>
          </p:nvSpPr>
          <p:spPr bwMode="auto">
            <a:xfrm>
              <a:off x="3936" y="864"/>
              <a:ext cx="288"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dirty="0">
                  <a:solidFill>
                    <a:srgbClr val="FF0000"/>
                  </a:solidFill>
                </a:rPr>
                <a:t>-2</a:t>
              </a:r>
            </a:p>
          </p:txBody>
        </p:sp>
        <p:sp>
          <p:nvSpPr>
            <p:cNvPr id="68643" name="Oval 33"/>
            <p:cNvSpPr>
              <a:spLocks noChangeArrowheads="1"/>
            </p:cNvSpPr>
            <p:nvPr/>
          </p:nvSpPr>
          <p:spPr bwMode="auto">
            <a:xfrm>
              <a:off x="4224" y="148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6</a:t>
              </a:r>
            </a:p>
          </p:txBody>
        </p:sp>
        <p:sp>
          <p:nvSpPr>
            <p:cNvPr id="68644" name="Line 34"/>
            <p:cNvSpPr>
              <a:spLocks noChangeShapeType="1"/>
            </p:cNvSpPr>
            <p:nvPr/>
          </p:nvSpPr>
          <p:spPr bwMode="auto">
            <a:xfrm>
              <a:off x="4128" y="1296"/>
              <a:ext cx="192" cy="192"/>
            </a:xfrm>
            <a:prstGeom prst="line">
              <a:avLst/>
            </a:prstGeom>
            <a:noFill/>
            <a:ln w="19050">
              <a:solidFill>
                <a:srgbClr val="8E8E8E"/>
              </a:solidFill>
              <a:miter lim="800000"/>
              <a:headEnd/>
              <a:tailEnd/>
            </a:ln>
          </p:spPr>
          <p:txBody>
            <a:bodyPr wrap="none"/>
            <a:lstStyle/>
            <a:p>
              <a:endParaRPr lang="zh-CN" altLang="en-US"/>
            </a:p>
          </p:txBody>
        </p:sp>
        <p:sp>
          <p:nvSpPr>
            <p:cNvPr id="68645" name="Text Box 35"/>
            <p:cNvSpPr txBox="1">
              <a:spLocks noChangeArrowheads="1"/>
            </p:cNvSpPr>
            <p:nvPr/>
          </p:nvSpPr>
          <p:spPr bwMode="auto">
            <a:xfrm>
              <a:off x="4272" y="1248"/>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8646" name="Oval 36"/>
            <p:cNvSpPr>
              <a:spLocks noChangeArrowheads="1"/>
            </p:cNvSpPr>
            <p:nvPr/>
          </p:nvSpPr>
          <p:spPr bwMode="auto">
            <a:xfrm>
              <a:off x="3504" y="720"/>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8647" name="Text Box 37"/>
            <p:cNvSpPr txBox="1">
              <a:spLocks noChangeArrowheads="1"/>
            </p:cNvSpPr>
            <p:nvPr/>
          </p:nvSpPr>
          <p:spPr bwMode="auto">
            <a:xfrm>
              <a:off x="3456" y="528"/>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-1</a:t>
              </a:r>
            </a:p>
          </p:txBody>
        </p:sp>
        <p:sp>
          <p:nvSpPr>
            <p:cNvPr id="68648" name="Oval 38"/>
            <p:cNvSpPr>
              <a:spLocks noChangeArrowheads="1"/>
            </p:cNvSpPr>
            <p:nvPr/>
          </p:nvSpPr>
          <p:spPr bwMode="auto">
            <a:xfrm>
              <a:off x="3120" y="1104"/>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8649" name="Text Box 39"/>
            <p:cNvSpPr txBox="1">
              <a:spLocks noChangeArrowheads="1"/>
            </p:cNvSpPr>
            <p:nvPr/>
          </p:nvSpPr>
          <p:spPr bwMode="auto">
            <a:xfrm>
              <a:off x="3072" y="912"/>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50" name="Line 40"/>
            <p:cNvSpPr>
              <a:spLocks noChangeShapeType="1"/>
            </p:cNvSpPr>
            <p:nvPr/>
          </p:nvSpPr>
          <p:spPr bwMode="auto">
            <a:xfrm flipH="1">
              <a:off x="3312" y="912"/>
              <a:ext cx="192" cy="192"/>
            </a:xfrm>
            <a:prstGeom prst="line">
              <a:avLst/>
            </a:prstGeom>
            <a:noFill/>
            <a:ln w="19050">
              <a:solidFill>
                <a:srgbClr val="8E8E8E"/>
              </a:solidFill>
              <a:miter lim="800000"/>
              <a:headEnd/>
              <a:tailEnd/>
            </a:ln>
          </p:spPr>
          <p:txBody>
            <a:bodyPr wrap="none"/>
            <a:lstStyle/>
            <a:p>
              <a:endParaRPr lang="zh-CN" altLang="en-US"/>
            </a:p>
          </p:txBody>
        </p:sp>
        <p:sp>
          <p:nvSpPr>
            <p:cNvPr id="68651" name="Line 41"/>
            <p:cNvSpPr>
              <a:spLocks noChangeShapeType="1"/>
            </p:cNvSpPr>
            <p:nvPr/>
          </p:nvSpPr>
          <p:spPr bwMode="auto">
            <a:xfrm>
              <a:off x="3360" y="1296"/>
              <a:ext cx="192" cy="192"/>
            </a:xfrm>
            <a:prstGeom prst="line">
              <a:avLst/>
            </a:prstGeom>
            <a:noFill/>
            <a:ln w="19050">
              <a:solidFill>
                <a:srgbClr val="8E8E8E"/>
              </a:solidFill>
              <a:miter lim="800000"/>
              <a:headEnd/>
              <a:tailEnd/>
            </a:ln>
          </p:spPr>
          <p:txBody>
            <a:bodyPr wrap="none"/>
            <a:lstStyle/>
            <a:p>
              <a:endParaRPr lang="zh-CN" altLang="en-US"/>
            </a:p>
          </p:txBody>
        </p:sp>
        <p:sp>
          <p:nvSpPr>
            <p:cNvPr id="68652" name="Oval 42"/>
            <p:cNvSpPr>
              <a:spLocks noChangeArrowheads="1"/>
            </p:cNvSpPr>
            <p:nvPr/>
          </p:nvSpPr>
          <p:spPr bwMode="auto">
            <a:xfrm>
              <a:off x="2736" y="148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8653" name="Text Box 43"/>
            <p:cNvSpPr txBox="1">
              <a:spLocks noChangeArrowheads="1"/>
            </p:cNvSpPr>
            <p:nvPr/>
          </p:nvSpPr>
          <p:spPr bwMode="auto">
            <a:xfrm>
              <a:off x="2688" y="129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54" name="Line 44"/>
            <p:cNvSpPr>
              <a:spLocks noChangeShapeType="1"/>
            </p:cNvSpPr>
            <p:nvPr/>
          </p:nvSpPr>
          <p:spPr bwMode="auto">
            <a:xfrm flipH="1">
              <a:off x="2928" y="1296"/>
              <a:ext cx="192" cy="192"/>
            </a:xfrm>
            <a:prstGeom prst="line">
              <a:avLst/>
            </a:prstGeom>
            <a:noFill/>
            <a:ln w="19050">
              <a:solidFill>
                <a:srgbClr val="8E8E8E"/>
              </a:solidFill>
              <a:miter lim="800000"/>
              <a:headEnd/>
              <a:tailEnd/>
            </a:ln>
          </p:spPr>
          <p:txBody>
            <a:bodyPr wrap="none"/>
            <a:lstStyle/>
            <a:p>
              <a:endParaRPr lang="zh-CN" altLang="en-US"/>
            </a:p>
          </p:txBody>
        </p:sp>
        <p:sp>
          <p:nvSpPr>
            <p:cNvPr id="68655" name="Line 45"/>
            <p:cNvSpPr>
              <a:spLocks noChangeShapeType="1"/>
            </p:cNvSpPr>
            <p:nvPr/>
          </p:nvSpPr>
          <p:spPr bwMode="auto">
            <a:xfrm>
              <a:off x="3744" y="912"/>
              <a:ext cx="192" cy="192"/>
            </a:xfrm>
            <a:prstGeom prst="line">
              <a:avLst/>
            </a:prstGeom>
            <a:noFill/>
            <a:ln w="19050">
              <a:solidFill>
                <a:srgbClr val="8E8E8E"/>
              </a:solidFill>
              <a:miter lim="800000"/>
              <a:headEnd/>
              <a:tailEnd/>
            </a:ln>
          </p:spPr>
          <p:txBody>
            <a:bodyPr wrap="none"/>
            <a:lstStyle/>
            <a:p>
              <a:endParaRPr lang="zh-CN" altLang="en-US"/>
            </a:p>
          </p:txBody>
        </p:sp>
        <p:sp>
          <p:nvSpPr>
            <p:cNvPr id="68656" name="Oval 46"/>
            <p:cNvSpPr>
              <a:spLocks noChangeArrowheads="1"/>
            </p:cNvSpPr>
            <p:nvPr/>
          </p:nvSpPr>
          <p:spPr bwMode="auto">
            <a:xfrm>
              <a:off x="4560" y="187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8657" name="Text Box 47"/>
            <p:cNvSpPr txBox="1">
              <a:spLocks noChangeArrowheads="1"/>
            </p:cNvSpPr>
            <p:nvPr/>
          </p:nvSpPr>
          <p:spPr bwMode="auto">
            <a:xfrm>
              <a:off x="4608" y="167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58" name="Line 49"/>
            <p:cNvSpPr>
              <a:spLocks noChangeShapeType="1"/>
            </p:cNvSpPr>
            <p:nvPr/>
          </p:nvSpPr>
          <p:spPr bwMode="auto">
            <a:xfrm>
              <a:off x="4464" y="1680"/>
              <a:ext cx="192" cy="192"/>
            </a:xfrm>
            <a:prstGeom prst="line">
              <a:avLst/>
            </a:prstGeom>
            <a:noFill/>
            <a:ln w="19050">
              <a:solidFill>
                <a:srgbClr val="8E8E8E"/>
              </a:solidFill>
              <a:miter lim="800000"/>
              <a:headEnd/>
              <a:tailEnd/>
            </a:ln>
          </p:spPr>
          <p:txBody>
            <a:bodyPr wrap="none"/>
            <a:lstStyle/>
            <a:p>
              <a:endParaRPr lang="zh-CN" altLang="en-US"/>
            </a:p>
          </p:txBody>
        </p:sp>
      </p:grpSp>
      <p:grpSp>
        <p:nvGrpSpPr>
          <p:cNvPr id="27" name="Group 51"/>
          <p:cNvGrpSpPr>
            <a:grpSpLocks/>
          </p:cNvGrpSpPr>
          <p:nvPr/>
        </p:nvGrpSpPr>
        <p:grpSpPr bwMode="auto">
          <a:xfrm>
            <a:off x="3810000" y="4760913"/>
            <a:ext cx="838200" cy="533400"/>
            <a:chOff x="3792" y="720"/>
            <a:chExt cx="528" cy="336"/>
          </a:xfrm>
        </p:grpSpPr>
        <p:sp>
          <p:nvSpPr>
            <p:cNvPr id="68637" name="AutoShape 52"/>
            <p:cNvSpPr>
              <a:spLocks noChangeArrowheads="1"/>
            </p:cNvSpPr>
            <p:nvPr/>
          </p:nvSpPr>
          <p:spPr bwMode="auto">
            <a:xfrm>
              <a:off x="3840" y="960"/>
              <a:ext cx="480" cy="96"/>
            </a:xfrm>
            <a:prstGeom prst="rightArrow">
              <a:avLst>
                <a:gd name="adj1" fmla="val 50000"/>
                <a:gd name="adj2" fmla="val 125000"/>
              </a:avLst>
            </a:prstGeom>
            <a:solidFill>
              <a:srgbClr val="008000"/>
            </a:solid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68638" name="Text Box 53"/>
            <p:cNvSpPr txBox="1">
              <a:spLocks noChangeArrowheads="1"/>
            </p:cNvSpPr>
            <p:nvPr/>
          </p:nvSpPr>
          <p:spPr bwMode="auto">
            <a:xfrm>
              <a:off x="3792" y="720"/>
              <a:ext cx="52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latin typeface="宋体" pitchFamily="2" charset="-122"/>
                </a:rPr>
                <a:t>RR</a:t>
              </a:r>
              <a:r>
                <a:rPr lang="zh-CN" altLang="en-US" sz="2000" b="1">
                  <a:latin typeface="宋体" pitchFamily="2" charset="-122"/>
                </a:rPr>
                <a:t>型</a:t>
              </a:r>
            </a:p>
          </p:txBody>
        </p:sp>
      </p:grpSp>
      <p:grpSp>
        <p:nvGrpSpPr>
          <p:cNvPr id="48" name="Group 76"/>
          <p:cNvGrpSpPr>
            <a:grpSpLocks/>
          </p:cNvGrpSpPr>
          <p:nvPr/>
        </p:nvGrpSpPr>
        <p:grpSpPr bwMode="auto">
          <a:xfrm>
            <a:off x="4953000" y="3922713"/>
            <a:ext cx="3048000" cy="1920875"/>
            <a:chOff x="1104" y="2256"/>
            <a:chExt cx="1920" cy="1210"/>
          </a:xfrm>
        </p:grpSpPr>
        <p:sp>
          <p:nvSpPr>
            <p:cNvPr id="68617" name="Oval 55"/>
            <p:cNvSpPr>
              <a:spLocks noChangeArrowheads="1"/>
            </p:cNvSpPr>
            <p:nvPr/>
          </p:nvSpPr>
          <p:spPr bwMode="auto">
            <a:xfrm>
              <a:off x="2304"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6</a:t>
              </a:r>
            </a:p>
          </p:txBody>
        </p:sp>
        <p:sp>
          <p:nvSpPr>
            <p:cNvPr id="68618" name="Oval 56"/>
            <p:cNvSpPr>
              <a:spLocks noChangeArrowheads="1"/>
            </p:cNvSpPr>
            <p:nvPr/>
          </p:nvSpPr>
          <p:spPr bwMode="auto">
            <a:xfrm>
              <a:off x="1824"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3</a:t>
              </a:r>
            </a:p>
          </p:txBody>
        </p:sp>
        <p:sp>
          <p:nvSpPr>
            <p:cNvPr id="68619" name="Text Box 57"/>
            <p:cNvSpPr txBox="1">
              <a:spLocks noChangeArrowheads="1"/>
            </p:cNvSpPr>
            <p:nvPr/>
          </p:nvSpPr>
          <p:spPr bwMode="auto">
            <a:xfrm>
              <a:off x="1920"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20" name="Text Box 58"/>
            <p:cNvSpPr txBox="1">
              <a:spLocks noChangeArrowheads="1"/>
            </p:cNvSpPr>
            <p:nvPr/>
          </p:nvSpPr>
          <p:spPr bwMode="auto">
            <a:xfrm>
              <a:off x="2352" y="259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21" name="Oval 59"/>
            <p:cNvSpPr>
              <a:spLocks noChangeArrowheads="1"/>
            </p:cNvSpPr>
            <p:nvPr/>
          </p:nvSpPr>
          <p:spPr bwMode="auto">
            <a:xfrm>
              <a:off x="2064"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5</a:t>
              </a:r>
            </a:p>
          </p:txBody>
        </p:sp>
        <p:sp>
          <p:nvSpPr>
            <p:cNvPr id="68622" name="Line 60"/>
            <p:cNvSpPr>
              <a:spLocks noChangeShapeType="1"/>
            </p:cNvSpPr>
            <p:nvPr/>
          </p:nvSpPr>
          <p:spPr bwMode="auto">
            <a:xfrm>
              <a:off x="254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23" name="Text Box 61"/>
            <p:cNvSpPr txBox="1">
              <a:spLocks noChangeArrowheads="1"/>
            </p:cNvSpPr>
            <p:nvPr/>
          </p:nvSpPr>
          <p:spPr bwMode="auto">
            <a:xfrm>
              <a:off x="2208" y="3062"/>
              <a:ext cx="288"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24" name="Oval 62"/>
            <p:cNvSpPr>
              <a:spLocks noChangeArrowheads="1"/>
            </p:cNvSpPr>
            <p:nvPr/>
          </p:nvSpPr>
          <p:spPr bwMode="auto">
            <a:xfrm>
              <a:off x="1920" y="2448"/>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4</a:t>
              </a:r>
            </a:p>
          </p:txBody>
        </p:sp>
        <p:sp>
          <p:nvSpPr>
            <p:cNvPr id="68625" name="Text Box 63"/>
            <p:cNvSpPr txBox="1">
              <a:spLocks noChangeArrowheads="1"/>
            </p:cNvSpPr>
            <p:nvPr/>
          </p:nvSpPr>
          <p:spPr bwMode="auto">
            <a:xfrm>
              <a:off x="1872" y="2256"/>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26" name="Oval 64"/>
            <p:cNvSpPr>
              <a:spLocks noChangeArrowheads="1"/>
            </p:cNvSpPr>
            <p:nvPr/>
          </p:nvSpPr>
          <p:spPr bwMode="auto">
            <a:xfrm>
              <a:off x="1536" y="2832"/>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2</a:t>
              </a:r>
            </a:p>
          </p:txBody>
        </p:sp>
        <p:sp>
          <p:nvSpPr>
            <p:cNvPr id="68627" name="Text Box 65"/>
            <p:cNvSpPr txBox="1">
              <a:spLocks noChangeArrowheads="1"/>
            </p:cNvSpPr>
            <p:nvPr/>
          </p:nvSpPr>
          <p:spPr bwMode="auto">
            <a:xfrm>
              <a:off x="1488" y="2640"/>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28" name="Line 66"/>
            <p:cNvSpPr>
              <a:spLocks noChangeShapeType="1"/>
            </p:cNvSpPr>
            <p:nvPr/>
          </p:nvSpPr>
          <p:spPr bwMode="auto">
            <a:xfrm flipH="1">
              <a:off x="1728" y="2640"/>
              <a:ext cx="192" cy="192"/>
            </a:xfrm>
            <a:prstGeom prst="line">
              <a:avLst/>
            </a:prstGeom>
            <a:noFill/>
            <a:ln w="19050">
              <a:solidFill>
                <a:srgbClr val="8E8E8E"/>
              </a:solidFill>
              <a:miter lim="800000"/>
              <a:headEnd/>
              <a:tailEnd/>
            </a:ln>
          </p:spPr>
          <p:txBody>
            <a:bodyPr wrap="none"/>
            <a:lstStyle/>
            <a:p>
              <a:endParaRPr lang="zh-CN" altLang="en-US"/>
            </a:p>
          </p:txBody>
        </p:sp>
        <p:sp>
          <p:nvSpPr>
            <p:cNvPr id="68629" name="Line 67"/>
            <p:cNvSpPr>
              <a:spLocks noChangeShapeType="1"/>
            </p:cNvSpPr>
            <p:nvPr/>
          </p:nvSpPr>
          <p:spPr bwMode="auto">
            <a:xfrm>
              <a:off x="1728"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30" name="Oval 68"/>
            <p:cNvSpPr>
              <a:spLocks noChangeArrowheads="1"/>
            </p:cNvSpPr>
            <p:nvPr/>
          </p:nvSpPr>
          <p:spPr bwMode="auto">
            <a:xfrm>
              <a:off x="1152" y="321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1</a:t>
              </a:r>
            </a:p>
          </p:txBody>
        </p:sp>
        <p:sp>
          <p:nvSpPr>
            <p:cNvPr id="68631" name="Text Box 69"/>
            <p:cNvSpPr txBox="1">
              <a:spLocks noChangeArrowheads="1"/>
            </p:cNvSpPr>
            <p:nvPr/>
          </p:nvSpPr>
          <p:spPr bwMode="auto">
            <a:xfrm>
              <a:off x="1104"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32" name="Line 70"/>
            <p:cNvSpPr>
              <a:spLocks noChangeShapeType="1"/>
            </p:cNvSpPr>
            <p:nvPr/>
          </p:nvSpPr>
          <p:spPr bwMode="auto">
            <a:xfrm flipH="1">
              <a:off x="1344" y="3024"/>
              <a:ext cx="192" cy="192"/>
            </a:xfrm>
            <a:prstGeom prst="line">
              <a:avLst/>
            </a:prstGeom>
            <a:noFill/>
            <a:ln w="19050">
              <a:solidFill>
                <a:srgbClr val="8E8E8E"/>
              </a:solidFill>
              <a:miter lim="800000"/>
              <a:headEnd/>
              <a:tailEnd/>
            </a:ln>
          </p:spPr>
          <p:txBody>
            <a:bodyPr wrap="none"/>
            <a:lstStyle/>
            <a:p>
              <a:endParaRPr lang="zh-CN" altLang="en-US"/>
            </a:p>
          </p:txBody>
        </p:sp>
        <p:sp>
          <p:nvSpPr>
            <p:cNvPr id="68633" name="Line 71"/>
            <p:cNvSpPr>
              <a:spLocks noChangeShapeType="1"/>
            </p:cNvSpPr>
            <p:nvPr/>
          </p:nvSpPr>
          <p:spPr bwMode="auto">
            <a:xfrm>
              <a:off x="2160" y="2640"/>
              <a:ext cx="192" cy="192"/>
            </a:xfrm>
            <a:prstGeom prst="line">
              <a:avLst/>
            </a:prstGeom>
            <a:noFill/>
            <a:ln w="19050">
              <a:solidFill>
                <a:srgbClr val="8E8E8E"/>
              </a:solidFill>
              <a:miter lim="800000"/>
              <a:headEnd/>
              <a:tailEnd/>
            </a:ln>
          </p:spPr>
          <p:txBody>
            <a:bodyPr wrap="none"/>
            <a:lstStyle/>
            <a:p>
              <a:endParaRPr lang="zh-CN" altLang="en-US"/>
            </a:p>
          </p:txBody>
        </p:sp>
        <p:sp>
          <p:nvSpPr>
            <p:cNvPr id="68634" name="Oval 72"/>
            <p:cNvSpPr>
              <a:spLocks noChangeArrowheads="1"/>
            </p:cNvSpPr>
            <p:nvPr/>
          </p:nvSpPr>
          <p:spPr bwMode="auto">
            <a:xfrm>
              <a:off x="2640" y="3226"/>
              <a:ext cx="240" cy="240"/>
            </a:xfrm>
            <a:prstGeom prst="ellipse">
              <a:avLst/>
            </a:prstGeom>
            <a:solidFill>
              <a:srgbClr val="FFFFB3"/>
            </a:solidFill>
            <a:ln w="19050">
              <a:solidFill>
                <a:srgbClr val="8E8E8E"/>
              </a:solidFill>
              <a:miter lim="800000"/>
              <a:headEnd/>
              <a:tailEnd/>
            </a:ln>
          </p:spPr>
          <p:txBody>
            <a:bodyPr wrap="none" anchor="ctr"/>
            <a:lstStyle/>
            <a:p>
              <a:pPr algn="ctr">
                <a:buFont typeface="Wingdings" pitchFamily="2" charset="2"/>
                <a:buNone/>
              </a:pPr>
              <a:r>
                <a:rPr lang="en-US" altLang="zh-CN"/>
                <a:t>7</a:t>
              </a:r>
            </a:p>
          </p:txBody>
        </p:sp>
        <p:sp>
          <p:nvSpPr>
            <p:cNvPr id="68635" name="Text Box 73"/>
            <p:cNvSpPr txBox="1">
              <a:spLocks noChangeArrowheads="1"/>
            </p:cNvSpPr>
            <p:nvPr/>
          </p:nvSpPr>
          <p:spPr bwMode="auto">
            <a:xfrm>
              <a:off x="2688" y="3024"/>
              <a:ext cx="336"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0</a:t>
              </a:r>
            </a:p>
          </p:txBody>
        </p:sp>
        <p:sp>
          <p:nvSpPr>
            <p:cNvPr id="68636" name="Line 75"/>
            <p:cNvSpPr>
              <a:spLocks noChangeShapeType="1"/>
            </p:cNvSpPr>
            <p:nvPr/>
          </p:nvSpPr>
          <p:spPr bwMode="auto">
            <a:xfrm flipH="1">
              <a:off x="2160" y="3024"/>
              <a:ext cx="192" cy="192"/>
            </a:xfrm>
            <a:prstGeom prst="line">
              <a:avLst/>
            </a:prstGeom>
            <a:noFill/>
            <a:ln w="19050">
              <a:solidFill>
                <a:srgbClr val="8E8E8E"/>
              </a:solidFill>
              <a:miter lim="800000"/>
              <a:headEnd/>
              <a:tailEnd/>
            </a:ln>
          </p:spPr>
          <p:txBody>
            <a:bodyPr wrap="none"/>
            <a:lstStyle/>
            <a:p>
              <a:endParaRPr lang="zh-CN" altLang="en-US"/>
            </a:p>
          </p:txBody>
        </p:sp>
      </p:grpSp>
      <p:sp>
        <p:nvSpPr>
          <p:cNvPr id="68616" name="Text Box 79"/>
          <p:cNvSpPr txBox="1">
            <a:spLocks noChangeArrowheads="1"/>
          </p:cNvSpPr>
          <p:nvPr/>
        </p:nvSpPr>
        <p:spPr bwMode="auto">
          <a:xfrm>
            <a:off x="228600" y="1027113"/>
            <a:ext cx="6629400" cy="566737"/>
          </a:xfrm>
          <a:prstGeom prst="rect">
            <a:avLst/>
          </a:prstGeom>
          <a:noFill/>
          <a:ln w="9525">
            <a:noFill/>
            <a:miter lim="800000"/>
            <a:headEnd/>
            <a:tailEnd/>
          </a:ln>
        </p:spPr>
        <p:txBody>
          <a:bodyPr>
            <a:spAutoFit/>
          </a:bodyPr>
          <a:lstStyle/>
          <a:p>
            <a:pPr>
              <a:spcBef>
                <a:spcPct val="50000"/>
              </a:spcBef>
              <a:buFont typeface="Wingdings" pitchFamily="2" charset="2"/>
              <a:buNone/>
            </a:pPr>
            <a:r>
              <a:rPr lang="zh-CN" altLang="en-US" sz="2800" b="1">
                <a:latin typeface="楷体_GB2312" pitchFamily="49" charset="-122"/>
              </a:rPr>
              <a:t>例：插入（</a:t>
            </a:r>
            <a:r>
              <a:rPr lang="en-US" altLang="zh-CN" sz="2800" b="1">
                <a:latin typeface="楷体_GB2312" pitchFamily="49" charset="-122"/>
              </a:rPr>
              <a:t>4</a:t>
            </a:r>
            <a:r>
              <a:rPr lang="zh-CN" altLang="en-US" sz="2800" b="1">
                <a:latin typeface="楷体_GB2312" pitchFamily="49" charset="-122"/>
              </a:rPr>
              <a:t>、</a:t>
            </a:r>
            <a:r>
              <a:rPr lang="en-US" altLang="zh-CN" sz="2800" b="1">
                <a:latin typeface="楷体_GB2312" pitchFamily="49" charset="-122"/>
              </a:rPr>
              <a:t>5</a:t>
            </a:r>
            <a:r>
              <a:rPr lang="zh-CN" altLang="en-US" sz="2800" b="1">
                <a:latin typeface="楷体_GB2312" pitchFamily="49" charset="-122"/>
              </a:rPr>
              <a:t>、</a:t>
            </a:r>
            <a:r>
              <a:rPr lang="en-US" altLang="zh-CN" sz="2800" b="1">
                <a:latin typeface="楷体_GB2312" pitchFamily="49" charset="-122"/>
              </a:rPr>
              <a:t>7</a:t>
            </a:r>
            <a:r>
              <a:rPr lang="zh-CN" altLang="en-US" sz="2800" b="1">
                <a:latin typeface="楷体_GB2312" pitchFamily="49" charset="-122"/>
              </a:rPr>
              <a:t>、</a:t>
            </a:r>
            <a:r>
              <a:rPr lang="en-US" altLang="zh-CN" sz="2800" b="1">
                <a:latin typeface="楷体_GB2312" pitchFamily="49" charset="-122"/>
              </a:rPr>
              <a:t>2</a:t>
            </a:r>
            <a:r>
              <a:rPr lang="zh-CN" altLang="en-US" sz="2800" b="1">
                <a:latin typeface="楷体_GB2312" pitchFamily="49" charset="-122"/>
              </a:rPr>
              <a:t>、</a:t>
            </a:r>
            <a:r>
              <a:rPr lang="en-US" altLang="zh-CN" sz="2800" b="1">
                <a:latin typeface="楷体_GB2312" pitchFamily="49" charset="-122"/>
              </a:rPr>
              <a:t>1</a:t>
            </a:r>
            <a:r>
              <a:rPr lang="zh-CN" altLang="en-US" sz="2800" b="1">
                <a:latin typeface="楷体_GB2312" pitchFamily="49" charset="-122"/>
              </a:rPr>
              <a:t>、</a:t>
            </a:r>
            <a:r>
              <a:rPr lang="en-US" altLang="zh-CN" sz="2800" b="1">
                <a:latin typeface="楷体_GB2312" pitchFamily="49" charset="-122"/>
              </a:rPr>
              <a:t>3</a:t>
            </a:r>
            <a:r>
              <a:rPr lang="zh-CN" altLang="en-US" sz="2800" b="1">
                <a:latin typeface="楷体_GB2312" pitchFamily="49" charset="-122"/>
              </a:rPr>
              <a:t>、</a:t>
            </a:r>
            <a:r>
              <a:rPr lang="en-US" altLang="zh-CN" sz="2800" b="1">
                <a:latin typeface="楷体_GB2312" pitchFamily="49" charset="-122"/>
              </a:rPr>
              <a:t>6</a:t>
            </a:r>
            <a:r>
              <a:rPr lang="zh-CN" altLang="en-US" sz="2800" b="1">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动态查找表                                                 平衡二叉树</a:t>
            </a:r>
          </a:p>
        </p:txBody>
      </p:sp>
      <p:sp>
        <p:nvSpPr>
          <p:cNvPr id="3" name="Rectangle 72"/>
          <p:cNvSpPr>
            <a:spLocks noChangeArrowheads="1"/>
          </p:cNvSpPr>
          <p:nvPr/>
        </p:nvSpPr>
        <p:spPr bwMode="auto">
          <a:xfrm>
            <a:off x="352425" y="985838"/>
            <a:ext cx="8501063" cy="611187"/>
          </a:xfrm>
          <a:prstGeom prst="rect">
            <a:avLst/>
          </a:prstGeom>
          <a:noFill/>
          <a:ln w="9525">
            <a:noFill/>
            <a:miter lim="800000"/>
            <a:headEnd/>
            <a:tailEnd/>
          </a:ln>
        </p:spPr>
        <p:txBody>
          <a:bodyPr/>
          <a:lstStyle/>
          <a:p>
            <a:pPr marL="342900" indent="-342900">
              <a:spcBef>
                <a:spcPct val="20000"/>
              </a:spcBef>
              <a:buClr>
                <a:schemeClr val="tx1"/>
              </a:buClr>
            </a:pPr>
            <a:r>
              <a:rPr lang="zh-CN" altLang="en-US" sz="3600" b="1"/>
              <a:t>平衡二叉树查找性能分析</a:t>
            </a:r>
          </a:p>
        </p:txBody>
      </p:sp>
      <p:sp>
        <p:nvSpPr>
          <p:cNvPr id="4" name="Text Box 73"/>
          <p:cNvSpPr txBox="1">
            <a:spLocks noChangeArrowheads="1"/>
          </p:cNvSpPr>
          <p:nvPr/>
        </p:nvSpPr>
        <p:spPr bwMode="auto">
          <a:xfrm>
            <a:off x="533400" y="1706563"/>
            <a:ext cx="8382000" cy="2841625"/>
          </a:xfrm>
          <a:prstGeom prst="rect">
            <a:avLst/>
          </a:prstGeom>
          <a:noFill/>
          <a:ln w="9525">
            <a:noFill/>
            <a:miter lim="800000"/>
            <a:headEnd/>
            <a:tailEnd/>
          </a:ln>
        </p:spPr>
        <p:txBody>
          <a:bodyPr>
            <a:spAutoFit/>
          </a:bodyPr>
          <a:lstStyle/>
          <a:p>
            <a:pPr>
              <a:lnSpc>
                <a:spcPct val="125000"/>
              </a:lnSpc>
              <a:buFont typeface="Wingdings" pitchFamily="2" charset="2"/>
              <a:buNone/>
            </a:pPr>
            <a:r>
              <a:rPr lang="en-US" altLang="zh-CN" sz="3600" b="1">
                <a:solidFill>
                  <a:srgbClr val="A50021"/>
                </a:solidFill>
              </a:rPr>
              <a:t>        </a:t>
            </a:r>
            <a:r>
              <a:rPr lang="zh-CN" altLang="en-US" sz="3600" b="1">
                <a:solidFill>
                  <a:srgbClr val="A50021"/>
                </a:solidFill>
              </a:rPr>
              <a:t>在平衡树上进行查找的过程和二叉排序树相同，因此，</a:t>
            </a:r>
            <a:r>
              <a:rPr lang="zh-CN" altLang="en-US" sz="3600" b="1"/>
              <a:t>查找过程中和给定值</a:t>
            </a:r>
            <a:r>
              <a:rPr lang="zh-CN" altLang="en-US" sz="3600" b="1">
                <a:solidFill>
                  <a:srgbClr val="008000"/>
                </a:solidFill>
              </a:rPr>
              <a:t>进行比较的关键字的个数</a:t>
            </a:r>
            <a:r>
              <a:rPr lang="zh-CN" altLang="en-US" sz="3600" b="1"/>
              <a:t>不超过平衡 树的深度。</a:t>
            </a:r>
          </a:p>
        </p:txBody>
      </p:sp>
      <p:sp>
        <p:nvSpPr>
          <p:cNvPr id="5" name="Text Box 74"/>
          <p:cNvSpPr txBox="1">
            <a:spLocks noChangeArrowheads="1"/>
          </p:cNvSpPr>
          <p:nvPr/>
        </p:nvSpPr>
        <p:spPr bwMode="auto">
          <a:xfrm>
            <a:off x="566738" y="4589463"/>
            <a:ext cx="8054975" cy="1504950"/>
          </a:xfrm>
          <a:prstGeom prst="rect">
            <a:avLst/>
          </a:prstGeom>
          <a:noFill/>
          <a:ln w="9525">
            <a:noFill/>
            <a:miter lim="800000"/>
            <a:headEnd/>
            <a:tailEnd/>
          </a:ln>
        </p:spPr>
        <p:txBody>
          <a:bodyPr>
            <a:spAutoFit/>
          </a:bodyPr>
          <a:lstStyle/>
          <a:p>
            <a:pPr>
              <a:lnSpc>
                <a:spcPct val="135000"/>
              </a:lnSpc>
              <a:spcBef>
                <a:spcPct val="50000"/>
              </a:spcBef>
              <a:buFont typeface="Wingdings" pitchFamily="2" charset="2"/>
              <a:buNone/>
            </a:pPr>
            <a:r>
              <a:rPr lang="zh-CN" altLang="en-US" sz="3600" b="1">
                <a:solidFill>
                  <a:schemeClr val="folHlink"/>
                </a:solidFill>
              </a:rPr>
              <a:t>思考</a:t>
            </a:r>
            <a:r>
              <a:rPr lang="zh-CN" altLang="en-US" sz="3600" b="1"/>
              <a:t>：含</a:t>
            </a:r>
            <a:r>
              <a:rPr lang="zh-CN" altLang="en-US" sz="3600" b="1">
                <a:solidFill>
                  <a:srgbClr val="A50021"/>
                </a:solidFill>
              </a:rPr>
              <a:t> </a:t>
            </a:r>
            <a:r>
              <a:rPr lang="en-US" altLang="zh-CN" sz="3600" b="1" i="1">
                <a:solidFill>
                  <a:srgbClr val="FF0000"/>
                </a:solidFill>
              </a:rPr>
              <a:t>n</a:t>
            </a:r>
            <a:r>
              <a:rPr lang="en-US" altLang="zh-CN" sz="3600" b="1">
                <a:solidFill>
                  <a:srgbClr val="FF0000"/>
                </a:solidFill>
              </a:rPr>
              <a:t> </a:t>
            </a:r>
            <a:r>
              <a:rPr lang="zh-CN" altLang="en-US" sz="3600" b="1">
                <a:solidFill>
                  <a:srgbClr val="FF0000"/>
                </a:solidFill>
              </a:rPr>
              <a:t>个关键字</a:t>
            </a:r>
            <a:r>
              <a:rPr lang="zh-CN" altLang="en-US" sz="3600" b="1"/>
              <a:t>的二叉平衡树</a:t>
            </a:r>
            <a:r>
              <a:rPr lang="zh-CN" altLang="en-US" sz="3600" b="1">
                <a:solidFill>
                  <a:srgbClr val="FF0000"/>
                </a:solidFill>
              </a:rPr>
              <a:t>可能达到的最大深度</a:t>
            </a:r>
            <a:r>
              <a:rPr lang="zh-CN" altLang="en-US" sz="3600" b="1"/>
              <a:t>是多少？</a:t>
            </a:r>
          </a:p>
        </p:txBody>
      </p:sp>
      <p:pic>
        <p:nvPicPr>
          <p:cNvPr id="7" name="Picture 51" descr="navigate-up256">
            <a:hlinkClick r:id="rId3" action="ppaction://hlinksldjump"/>
          </p:cNvPr>
          <p:cNvPicPr>
            <a:picLocks noChangeAspect="1" noChangeArrowheads="1"/>
          </p:cNvPicPr>
          <p:nvPr/>
        </p:nvPicPr>
        <p:blipFill>
          <a:blip r:embed="rId4"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Righ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trips(downRight)">
                                      <p:cBhvr>
                                        <p:cTn id="18" dur="500"/>
                                        <p:tgtEl>
                                          <p:spTgt spid="5"/>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autoUpdateAnimBg="0"/>
      <p:bldP spid="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动态查找表                                                              </a:t>
            </a:r>
            <a:r>
              <a:rPr lang="en-US" altLang="zh-CN"/>
              <a:t>B-</a:t>
            </a:r>
            <a:r>
              <a:rPr lang="zh-CN" altLang="en-US"/>
              <a:t>树</a:t>
            </a:r>
          </a:p>
        </p:txBody>
      </p:sp>
      <p:sp>
        <p:nvSpPr>
          <p:cNvPr id="3" name="Text Box 5"/>
          <p:cNvSpPr txBox="1">
            <a:spLocks noChangeArrowheads="1"/>
          </p:cNvSpPr>
          <p:nvPr/>
        </p:nvSpPr>
        <p:spPr bwMode="auto">
          <a:xfrm>
            <a:off x="304800" y="1441450"/>
            <a:ext cx="8610600" cy="5521512"/>
          </a:xfrm>
          <a:prstGeom prst="rect">
            <a:avLst/>
          </a:prstGeom>
          <a:noFill/>
          <a:ln w="9525">
            <a:noFill/>
            <a:miter lim="800000"/>
            <a:headEnd/>
            <a:tailEnd/>
          </a:ln>
        </p:spPr>
        <p:txBody>
          <a:bodyPr>
            <a:spAutoFit/>
          </a:bodyPr>
          <a:lstStyle/>
          <a:p>
            <a:pPr>
              <a:lnSpc>
                <a:spcPct val="90000"/>
              </a:lnSpc>
              <a:spcBef>
                <a:spcPct val="30000"/>
              </a:spcBef>
              <a:buFont typeface="Wingdings" pitchFamily="2" charset="2"/>
              <a:buNone/>
            </a:pPr>
            <a:r>
              <a:rPr lang="en-US" altLang="zh-CN" sz="2800" b="1" dirty="0">
                <a:latin typeface="楷体_GB2312" pitchFamily="49" charset="-122"/>
              </a:rPr>
              <a:t>    </a:t>
            </a:r>
            <a:r>
              <a:rPr lang="zh-CN" altLang="en-US" sz="2800" b="1" dirty="0">
                <a:latin typeface="楷体_GB2312" pitchFamily="49" charset="-122"/>
              </a:rPr>
              <a:t>一棵</a:t>
            </a:r>
            <a:r>
              <a:rPr lang="en-US" altLang="zh-CN" sz="2800" b="1" dirty="0">
                <a:solidFill>
                  <a:srgbClr val="CC0000"/>
                </a:solidFill>
                <a:latin typeface="楷体_GB2312" pitchFamily="49" charset="-122"/>
              </a:rPr>
              <a:t>m</a:t>
            </a:r>
            <a:r>
              <a:rPr lang="zh-CN" altLang="en-US" sz="2800" b="1" dirty="0">
                <a:solidFill>
                  <a:srgbClr val="CC0000"/>
                </a:solidFill>
                <a:latin typeface="楷体_GB2312" pitchFamily="49" charset="-122"/>
              </a:rPr>
              <a:t>阶</a:t>
            </a:r>
            <a:r>
              <a:rPr lang="zh-CN" altLang="en-US" sz="2800" b="1" dirty="0">
                <a:latin typeface="楷体_GB2312" pitchFamily="49" charset="-122"/>
              </a:rPr>
              <a:t>的</a:t>
            </a:r>
            <a:r>
              <a:rPr lang="en-US" altLang="zh-CN" sz="2800" b="1" dirty="0">
                <a:latin typeface="楷体_GB2312" pitchFamily="49" charset="-122"/>
              </a:rPr>
              <a:t>B</a:t>
            </a:r>
            <a:r>
              <a:rPr lang="en-US" altLang="zh-CN" sz="2800" b="1" baseline="30000" dirty="0">
                <a:latin typeface="楷体_GB2312" pitchFamily="49" charset="-122"/>
              </a:rPr>
              <a:t>-</a:t>
            </a:r>
            <a:r>
              <a:rPr lang="zh-CN" altLang="en-US" sz="2800" b="1" dirty="0">
                <a:latin typeface="楷体_GB2312" pitchFamily="49" charset="-122"/>
              </a:rPr>
              <a:t>树，或为空树，或为满足下列特性的</a:t>
            </a:r>
            <a:r>
              <a:rPr lang="en-US" altLang="zh-CN" sz="2800" b="1" dirty="0">
                <a:solidFill>
                  <a:srgbClr val="CC0000"/>
                </a:solidFill>
                <a:latin typeface="楷体_GB2312" pitchFamily="49" charset="-122"/>
              </a:rPr>
              <a:t>m</a:t>
            </a:r>
            <a:r>
              <a:rPr lang="zh-CN" altLang="en-US" sz="2800" b="1" dirty="0">
                <a:solidFill>
                  <a:srgbClr val="CC0000"/>
                </a:solidFill>
                <a:latin typeface="楷体_GB2312" pitchFamily="49" charset="-122"/>
              </a:rPr>
              <a:t>叉</a:t>
            </a:r>
            <a:r>
              <a:rPr lang="zh-CN" altLang="en-US" sz="2800" b="1" dirty="0">
                <a:latin typeface="楷体_GB2312" pitchFamily="49" charset="-122"/>
              </a:rPr>
              <a:t>树：</a:t>
            </a:r>
          </a:p>
          <a:p>
            <a:pPr algn="just">
              <a:lnSpc>
                <a:spcPct val="90000"/>
              </a:lnSpc>
              <a:spcBef>
                <a:spcPct val="30000"/>
              </a:spcBef>
              <a:buFont typeface="Wingdings" pitchFamily="2" charset="2"/>
              <a:buNone/>
            </a:pPr>
            <a:r>
              <a:rPr lang="zh-CN" altLang="en-US" sz="2800" b="1" dirty="0">
                <a:latin typeface="楷体_GB2312" pitchFamily="49" charset="-122"/>
              </a:rPr>
              <a:t>    </a:t>
            </a:r>
            <a:r>
              <a:rPr lang="en-US" altLang="zh-CN" sz="2800" b="1" dirty="0">
                <a:latin typeface="楷体_GB2312" pitchFamily="49" charset="-122"/>
              </a:rPr>
              <a:t>(1)</a:t>
            </a:r>
            <a:r>
              <a:rPr lang="zh-CN" altLang="en-US" sz="2800" b="1" dirty="0">
                <a:latin typeface="楷体_GB2312" pitchFamily="49" charset="-122"/>
              </a:rPr>
              <a:t>树中每个结点</a:t>
            </a:r>
            <a:r>
              <a:rPr lang="zh-CN" altLang="en-US" sz="2800" b="1" dirty="0">
                <a:solidFill>
                  <a:srgbClr val="CC0000"/>
                </a:solidFill>
                <a:latin typeface="楷体_GB2312" pitchFamily="49" charset="-122"/>
                <a:hlinkClick r:id="" action="ppaction://hlinkshowjump?jump=nextslide"/>
              </a:rPr>
              <a:t>最多有</a:t>
            </a:r>
            <a:r>
              <a:rPr lang="en-US" altLang="zh-CN" sz="2800" b="1" dirty="0">
                <a:solidFill>
                  <a:srgbClr val="CC0000"/>
                </a:solidFill>
                <a:latin typeface="楷体_GB2312" pitchFamily="49" charset="-122"/>
                <a:hlinkClick r:id="" action="ppaction://hlinkshowjump?jump=nextslide"/>
              </a:rPr>
              <a:t>m</a:t>
            </a:r>
            <a:r>
              <a:rPr lang="zh-CN" altLang="en-US" sz="2800" b="1" dirty="0">
                <a:solidFill>
                  <a:srgbClr val="CC0000"/>
                </a:solidFill>
                <a:latin typeface="楷体_GB2312" pitchFamily="49" charset="-122"/>
                <a:hlinkClick r:id="" action="ppaction://hlinkshowjump?jump=nextslide"/>
              </a:rPr>
              <a:t>棵</a:t>
            </a:r>
            <a:r>
              <a:rPr lang="zh-CN" altLang="en-US" sz="2800" b="1" dirty="0">
                <a:latin typeface="楷体_GB2312" pitchFamily="49" charset="-122"/>
              </a:rPr>
              <a:t>子树；</a:t>
            </a:r>
          </a:p>
          <a:p>
            <a:pPr algn="just">
              <a:lnSpc>
                <a:spcPct val="90000"/>
              </a:lnSpc>
              <a:spcBef>
                <a:spcPct val="30000"/>
              </a:spcBef>
              <a:buFont typeface="Wingdings" pitchFamily="2" charset="2"/>
              <a:buNone/>
            </a:pPr>
            <a:r>
              <a:rPr lang="zh-CN" altLang="en-US" sz="2800" b="1" dirty="0">
                <a:latin typeface="楷体_GB2312" pitchFamily="49" charset="-122"/>
              </a:rPr>
              <a:t>    </a:t>
            </a:r>
            <a:r>
              <a:rPr lang="en-US" altLang="zh-CN" sz="2800" b="1" dirty="0">
                <a:latin typeface="楷体_GB2312" pitchFamily="49" charset="-122"/>
              </a:rPr>
              <a:t>(2)</a:t>
            </a:r>
            <a:r>
              <a:rPr lang="zh-CN" altLang="en-US" sz="2800" b="1" dirty="0">
                <a:latin typeface="楷体_GB2312" pitchFamily="49" charset="-122"/>
              </a:rPr>
              <a:t>除</a:t>
            </a:r>
            <a:r>
              <a:rPr lang="zh-CN" altLang="en-US" sz="2800" b="1" dirty="0">
                <a:solidFill>
                  <a:srgbClr val="FF0000"/>
                </a:solidFill>
                <a:latin typeface="楷体_GB2312" pitchFamily="49" charset="-122"/>
              </a:rPr>
              <a:t>根结点</a:t>
            </a:r>
            <a:r>
              <a:rPr lang="zh-CN" altLang="en-US" sz="2800" b="1" dirty="0">
                <a:latin typeface="楷体_GB2312" pitchFamily="49" charset="-122"/>
              </a:rPr>
              <a:t>和</a:t>
            </a:r>
            <a:r>
              <a:rPr lang="zh-CN" altLang="en-US" sz="2800" b="1" dirty="0">
                <a:solidFill>
                  <a:srgbClr val="FF0000"/>
                </a:solidFill>
                <a:latin typeface="楷体_GB2312" pitchFamily="49" charset="-122"/>
              </a:rPr>
              <a:t>叶结点</a:t>
            </a:r>
            <a:r>
              <a:rPr lang="zh-CN" altLang="en-US" sz="2800" b="1" dirty="0">
                <a:latin typeface="楷体_GB2312" pitchFamily="49" charset="-122"/>
              </a:rPr>
              <a:t>外，其他每个结点</a:t>
            </a:r>
            <a:r>
              <a:rPr lang="zh-CN" altLang="en-US" sz="2800" b="1" dirty="0">
                <a:solidFill>
                  <a:srgbClr val="FF0000"/>
                </a:solidFill>
                <a:latin typeface="楷体_GB2312" pitchFamily="49" charset="-122"/>
              </a:rPr>
              <a:t>至少</a:t>
            </a:r>
            <a:r>
              <a:rPr lang="zh-CN" altLang="en-US" sz="2800" b="1" dirty="0">
                <a:latin typeface="楷体_GB2312" pitchFamily="49" charset="-122"/>
              </a:rPr>
              <a:t>有 </a:t>
            </a:r>
            <a:r>
              <a:rPr lang="zh-CN" altLang="en-US" sz="2800" b="1" dirty="0">
                <a:solidFill>
                  <a:srgbClr val="FF0000"/>
                </a:solidFill>
                <a:latin typeface="楷体_GB2312" pitchFamily="49" charset="-122"/>
                <a:sym typeface="Symbol" pitchFamily="18" charset="2"/>
              </a:rPr>
              <a:t></a:t>
            </a:r>
            <a:r>
              <a:rPr lang="en-US" altLang="zh-CN" sz="2800" b="1" dirty="0">
                <a:solidFill>
                  <a:srgbClr val="FF0000"/>
                </a:solidFill>
                <a:latin typeface="楷体_GB2312" pitchFamily="49" charset="-122"/>
              </a:rPr>
              <a:t>m/2</a:t>
            </a:r>
            <a:r>
              <a:rPr lang="en-US" altLang="zh-CN" sz="2800" b="1" dirty="0">
                <a:solidFill>
                  <a:srgbClr val="FF0000"/>
                </a:solidFill>
                <a:latin typeface="楷体_GB2312" pitchFamily="49" charset="-122"/>
                <a:sym typeface="Symbol" pitchFamily="18" charset="2"/>
              </a:rPr>
              <a:t></a:t>
            </a:r>
            <a:r>
              <a:rPr lang="zh-CN" altLang="en-US" sz="2800" b="1" dirty="0">
                <a:latin typeface="楷体_GB2312" pitchFamily="49" charset="-122"/>
              </a:rPr>
              <a:t>棵子树；（即关键字数至少</a:t>
            </a:r>
            <a:r>
              <a:rPr lang="zh-CN" altLang="en-US" sz="2800" b="1" dirty="0">
                <a:solidFill>
                  <a:srgbClr val="FF0000"/>
                </a:solidFill>
                <a:latin typeface="楷体_GB2312" pitchFamily="49" charset="-122"/>
                <a:sym typeface="Symbol" pitchFamily="18" charset="2"/>
              </a:rPr>
              <a:t></a:t>
            </a:r>
            <a:r>
              <a:rPr lang="en-US" altLang="zh-CN" sz="2800" b="1" dirty="0">
                <a:solidFill>
                  <a:srgbClr val="FF0000"/>
                </a:solidFill>
                <a:latin typeface="楷体_GB2312" pitchFamily="49" charset="-122"/>
              </a:rPr>
              <a:t>m/2</a:t>
            </a:r>
            <a:r>
              <a:rPr lang="en-US" altLang="zh-CN" sz="2800" b="1" dirty="0">
                <a:solidFill>
                  <a:srgbClr val="FF0000"/>
                </a:solidFill>
                <a:latin typeface="楷体_GB2312" pitchFamily="49" charset="-122"/>
                <a:sym typeface="Symbol" pitchFamily="18" charset="2"/>
              </a:rPr>
              <a:t>-1</a:t>
            </a:r>
            <a:r>
              <a:rPr lang="zh-CN" altLang="en-US" sz="2800" b="1" dirty="0">
                <a:latin typeface="楷体_GB2312" pitchFamily="49" charset="-122"/>
                <a:sym typeface="Symbol" pitchFamily="18" charset="2"/>
              </a:rPr>
              <a:t>）</a:t>
            </a:r>
            <a:endParaRPr lang="zh-CN" altLang="en-US" sz="2800" b="1" dirty="0">
              <a:latin typeface="楷体_GB2312" pitchFamily="49" charset="-122"/>
            </a:endParaRPr>
          </a:p>
          <a:p>
            <a:pPr>
              <a:lnSpc>
                <a:spcPct val="90000"/>
              </a:lnSpc>
              <a:spcBef>
                <a:spcPct val="30000"/>
              </a:spcBef>
              <a:buFont typeface="Wingdings" pitchFamily="2" charset="2"/>
              <a:buNone/>
            </a:pPr>
            <a:r>
              <a:rPr lang="zh-CN" altLang="en-US" sz="2800" b="1" dirty="0">
                <a:latin typeface="楷体_GB2312" pitchFamily="49" charset="-122"/>
              </a:rPr>
              <a:t>    </a:t>
            </a:r>
            <a:r>
              <a:rPr lang="en-US" altLang="zh-CN" sz="2800" b="1" dirty="0">
                <a:latin typeface="楷体_GB2312" pitchFamily="49" charset="-122"/>
              </a:rPr>
              <a:t>(3)</a:t>
            </a:r>
            <a:r>
              <a:rPr lang="zh-CN" altLang="en-US" sz="2800" b="1" dirty="0">
                <a:solidFill>
                  <a:srgbClr val="FF0000"/>
                </a:solidFill>
                <a:latin typeface="楷体_GB2312" pitchFamily="49" charset="-122"/>
              </a:rPr>
              <a:t>根结点至少有两棵</a:t>
            </a:r>
            <a:r>
              <a:rPr lang="zh-CN" altLang="en-US" sz="2800" b="1" dirty="0">
                <a:latin typeface="楷体_GB2312" pitchFamily="49" charset="-122"/>
              </a:rPr>
              <a:t>子树</a:t>
            </a:r>
            <a:r>
              <a:rPr lang="en-US" altLang="zh-CN" sz="2800" b="1" dirty="0">
                <a:latin typeface="楷体_GB2312" pitchFamily="49" charset="-122"/>
              </a:rPr>
              <a:t>(</a:t>
            </a:r>
            <a:r>
              <a:rPr lang="zh-CN" altLang="en-US" sz="2800" b="1" dirty="0">
                <a:latin typeface="楷体_GB2312" pitchFamily="49" charset="-122"/>
              </a:rPr>
              <a:t>惟一例外的是只包含一个根结点的</a:t>
            </a:r>
            <a:r>
              <a:rPr lang="en-US" altLang="zh-CN" sz="2800" b="1" dirty="0">
                <a:latin typeface="楷体_GB2312" pitchFamily="49" charset="-122"/>
              </a:rPr>
              <a:t>B</a:t>
            </a:r>
            <a:r>
              <a:rPr lang="en-US" altLang="zh-CN" sz="2800" b="1" baseline="30000" dirty="0">
                <a:latin typeface="楷体_GB2312" pitchFamily="49" charset="-122"/>
              </a:rPr>
              <a:t>-</a:t>
            </a:r>
            <a:r>
              <a:rPr lang="zh-CN" altLang="en-US" sz="2800" b="1" dirty="0">
                <a:latin typeface="楷体_GB2312" pitchFamily="49" charset="-122"/>
              </a:rPr>
              <a:t>树</a:t>
            </a:r>
            <a:r>
              <a:rPr lang="en-US" altLang="zh-CN" sz="2800" b="1" dirty="0">
                <a:latin typeface="楷体_GB2312" pitchFamily="49" charset="-122"/>
              </a:rPr>
              <a:t>)</a:t>
            </a:r>
            <a:r>
              <a:rPr lang="zh-CN" altLang="en-US" sz="2800" b="1" dirty="0">
                <a:latin typeface="楷体_GB2312" pitchFamily="49" charset="-122"/>
              </a:rPr>
              <a:t>；</a:t>
            </a:r>
          </a:p>
          <a:p>
            <a:pPr algn="just">
              <a:lnSpc>
                <a:spcPct val="90000"/>
              </a:lnSpc>
              <a:spcBef>
                <a:spcPct val="30000"/>
              </a:spcBef>
              <a:buFont typeface="Wingdings" pitchFamily="2" charset="2"/>
              <a:buNone/>
            </a:pPr>
            <a:r>
              <a:rPr lang="zh-CN" altLang="en-US" sz="2800" b="1" dirty="0">
                <a:latin typeface="楷体_GB2312" pitchFamily="49" charset="-122"/>
              </a:rPr>
              <a:t>    </a:t>
            </a:r>
            <a:r>
              <a:rPr lang="en-US" altLang="zh-CN" sz="2800" b="1" dirty="0">
                <a:latin typeface="楷体_GB2312" pitchFamily="49" charset="-122"/>
              </a:rPr>
              <a:t>(4)</a:t>
            </a:r>
            <a:r>
              <a:rPr lang="zh-CN" altLang="en-US" sz="2800" b="1" dirty="0">
                <a:latin typeface="楷体_GB2312" pitchFamily="49" charset="-122"/>
              </a:rPr>
              <a:t>所有的叶结点在同一层，</a:t>
            </a:r>
            <a:r>
              <a:rPr lang="zh-CN" altLang="en-US" sz="2800" b="1" dirty="0">
                <a:solidFill>
                  <a:srgbClr val="FF0000"/>
                </a:solidFill>
                <a:latin typeface="楷体_GB2312" pitchFamily="49" charset="-122"/>
              </a:rPr>
              <a:t>叶结点不包含</a:t>
            </a:r>
            <a:r>
              <a:rPr lang="zh-CN" altLang="en-US" sz="2800" b="1" dirty="0">
                <a:latin typeface="楷体_GB2312" pitchFamily="49" charset="-122"/>
              </a:rPr>
              <a:t>任何关键字</a:t>
            </a:r>
            <a:r>
              <a:rPr lang="zh-CN" altLang="en-US" sz="2800" b="1" dirty="0">
                <a:solidFill>
                  <a:srgbClr val="FF0000"/>
                </a:solidFill>
                <a:latin typeface="楷体_GB2312" pitchFamily="49" charset="-122"/>
              </a:rPr>
              <a:t>信息</a:t>
            </a:r>
            <a:r>
              <a:rPr lang="zh-CN" altLang="en-US" sz="2800" b="1" dirty="0">
                <a:latin typeface="楷体_GB2312" pitchFamily="49" charset="-122"/>
              </a:rPr>
              <a:t>；</a:t>
            </a:r>
          </a:p>
          <a:p>
            <a:pPr algn="just">
              <a:lnSpc>
                <a:spcPct val="90000"/>
              </a:lnSpc>
              <a:spcBef>
                <a:spcPct val="30000"/>
              </a:spcBef>
              <a:buFont typeface="Wingdings" pitchFamily="2" charset="2"/>
              <a:buNone/>
            </a:pPr>
            <a:r>
              <a:rPr lang="zh-CN" altLang="en-US" sz="2800" b="1" dirty="0">
                <a:latin typeface="楷体_GB2312" pitchFamily="49" charset="-122"/>
              </a:rPr>
              <a:t>    </a:t>
            </a:r>
            <a:r>
              <a:rPr lang="en-US" altLang="zh-CN" sz="2800" b="1" dirty="0">
                <a:latin typeface="楷体_GB2312" pitchFamily="49" charset="-122"/>
              </a:rPr>
              <a:t>(5)</a:t>
            </a:r>
            <a:r>
              <a:rPr lang="zh-CN" altLang="en-US" sz="2800" b="1" dirty="0">
                <a:latin typeface="楷体_GB2312" pitchFamily="49" charset="-122"/>
              </a:rPr>
              <a:t>有</a:t>
            </a:r>
            <a:r>
              <a:rPr lang="en-US" altLang="zh-CN" sz="2800" b="1" dirty="0">
                <a:latin typeface="楷体_GB2312" pitchFamily="49" charset="-122"/>
              </a:rPr>
              <a:t>n+1</a:t>
            </a:r>
            <a:r>
              <a:rPr lang="zh-CN" altLang="en-US" sz="2800" b="1" dirty="0">
                <a:latin typeface="楷体_GB2312" pitchFamily="49" charset="-122"/>
              </a:rPr>
              <a:t>个孩子的非叶结点恰好包含</a:t>
            </a:r>
            <a:r>
              <a:rPr lang="en-US" altLang="zh-CN" sz="2800" b="1" dirty="0">
                <a:latin typeface="楷体_GB2312" pitchFamily="49" charset="-122"/>
              </a:rPr>
              <a:t>n</a:t>
            </a:r>
            <a:r>
              <a:rPr lang="zh-CN" altLang="en-US" sz="2800" b="1" dirty="0">
                <a:latin typeface="楷体_GB2312" pitchFamily="49" charset="-122"/>
              </a:rPr>
              <a:t>个关键字。</a:t>
            </a:r>
          </a:p>
          <a:p>
            <a:pPr algn="just">
              <a:lnSpc>
                <a:spcPct val="90000"/>
              </a:lnSpc>
              <a:spcBef>
                <a:spcPct val="30000"/>
              </a:spcBef>
              <a:buFont typeface="Wingdings" pitchFamily="2" charset="2"/>
              <a:buNone/>
            </a:pPr>
            <a:r>
              <a:rPr lang="zh-CN" altLang="en-US" sz="2800" b="1" dirty="0">
                <a:latin typeface="楷体_GB2312" pitchFamily="49" charset="-122"/>
              </a:rPr>
              <a:t>           </a:t>
            </a:r>
            <a:r>
              <a:rPr lang="zh-CN" altLang="en-US" sz="2800" b="1" dirty="0">
                <a:latin typeface="+mj-lt"/>
              </a:rPr>
              <a:t>（</a:t>
            </a:r>
            <a:r>
              <a:rPr lang="en-US" altLang="zh-CN" sz="2800" b="1" dirty="0">
                <a:latin typeface="+mj-lt"/>
              </a:rPr>
              <a:t>n</a:t>
            </a:r>
            <a:r>
              <a:rPr lang="zh-CN" altLang="en-US" sz="2800" b="1" dirty="0">
                <a:latin typeface="+mj-lt"/>
              </a:rPr>
              <a:t>，</a:t>
            </a:r>
            <a:r>
              <a:rPr lang="en-US" altLang="zh-CN" sz="2800" b="1" dirty="0">
                <a:latin typeface="+mj-lt"/>
              </a:rPr>
              <a:t>A</a:t>
            </a:r>
            <a:r>
              <a:rPr lang="en-US" altLang="zh-CN" sz="2800" b="1" baseline="-25000" dirty="0">
                <a:latin typeface="+mj-lt"/>
              </a:rPr>
              <a:t>0</a:t>
            </a:r>
            <a:r>
              <a:rPr lang="zh-CN" altLang="en-US" sz="2800" b="1" dirty="0">
                <a:latin typeface="+mj-lt"/>
              </a:rPr>
              <a:t>，</a:t>
            </a:r>
            <a:r>
              <a:rPr lang="en-US" altLang="zh-CN" sz="2800" b="1" dirty="0">
                <a:latin typeface="+mj-lt"/>
              </a:rPr>
              <a:t>K</a:t>
            </a:r>
            <a:r>
              <a:rPr lang="en-US" altLang="zh-CN" sz="2800" b="1" baseline="-25000" dirty="0">
                <a:latin typeface="+mj-lt"/>
              </a:rPr>
              <a:t>1</a:t>
            </a:r>
            <a:r>
              <a:rPr lang="zh-CN" altLang="en-US" sz="2800" b="1" dirty="0">
                <a:latin typeface="+mj-lt"/>
              </a:rPr>
              <a:t>，</a:t>
            </a:r>
            <a:r>
              <a:rPr lang="en-US" altLang="zh-CN" sz="2800" b="1" dirty="0">
                <a:latin typeface="+mj-lt"/>
              </a:rPr>
              <a:t>A</a:t>
            </a:r>
            <a:r>
              <a:rPr lang="en-US" altLang="zh-CN" sz="2800" b="1" baseline="-25000" dirty="0">
                <a:latin typeface="+mj-lt"/>
              </a:rPr>
              <a:t>1</a:t>
            </a:r>
            <a:r>
              <a:rPr lang="zh-CN" altLang="en-US" sz="2800" b="1" dirty="0">
                <a:latin typeface="+mj-lt"/>
              </a:rPr>
              <a:t>，</a:t>
            </a:r>
            <a:r>
              <a:rPr lang="en-US" altLang="zh-CN" sz="2800" b="1" dirty="0">
                <a:latin typeface="+mj-lt"/>
              </a:rPr>
              <a:t>K</a:t>
            </a:r>
            <a:r>
              <a:rPr lang="en-US" altLang="zh-CN" sz="2800" b="1" baseline="-25000" dirty="0">
                <a:latin typeface="+mj-lt"/>
              </a:rPr>
              <a:t>2</a:t>
            </a:r>
            <a:r>
              <a:rPr lang="zh-CN" altLang="en-US" sz="2800" b="1" dirty="0">
                <a:latin typeface="+mj-lt"/>
              </a:rPr>
              <a:t>，</a:t>
            </a:r>
            <a:r>
              <a:rPr lang="en-US" altLang="zh-CN" sz="2800" b="1" dirty="0">
                <a:latin typeface="+mj-lt"/>
              </a:rPr>
              <a:t>A</a:t>
            </a:r>
            <a:r>
              <a:rPr lang="en-US" altLang="zh-CN" sz="2800" b="1" baseline="-25000" dirty="0">
                <a:latin typeface="+mj-lt"/>
              </a:rPr>
              <a:t>2</a:t>
            </a:r>
            <a:r>
              <a:rPr lang="zh-CN" altLang="en-US" sz="2800" b="1" dirty="0">
                <a:latin typeface="+mj-lt"/>
              </a:rPr>
              <a:t>，</a:t>
            </a:r>
            <a:r>
              <a:rPr lang="zh-CN" altLang="en-US" sz="2800" b="1" dirty="0">
                <a:latin typeface="+mj-lt"/>
                <a:sym typeface="Symbol" pitchFamily="18" charset="2"/>
              </a:rPr>
              <a:t>，</a:t>
            </a:r>
            <a:r>
              <a:rPr lang="en-US" altLang="zh-CN" sz="2800" b="1" dirty="0" err="1">
                <a:latin typeface="+mj-lt"/>
                <a:sym typeface="Symbol" pitchFamily="18" charset="2"/>
              </a:rPr>
              <a:t>K</a:t>
            </a:r>
            <a:r>
              <a:rPr lang="en-US" altLang="zh-CN" sz="2800" b="1" baseline="-25000" dirty="0" err="1">
                <a:latin typeface="+mj-lt"/>
                <a:sym typeface="Symbol" pitchFamily="18" charset="2"/>
              </a:rPr>
              <a:t>n</a:t>
            </a:r>
            <a:r>
              <a:rPr lang="zh-CN" altLang="en-US" sz="2800" b="1" dirty="0">
                <a:latin typeface="+mj-lt"/>
                <a:sym typeface="Symbol" pitchFamily="18" charset="2"/>
              </a:rPr>
              <a:t>，</a:t>
            </a:r>
            <a:r>
              <a:rPr lang="en-US" altLang="zh-CN" sz="2800" b="1" dirty="0">
                <a:latin typeface="+mj-lt"/>
                <a:sym typeface="Symbol" pitchFamily="18" charset="2"/>
              </a:rPr>
              <a:t>A</a:t>
            </a:r>
            <a:r>
              <a:rPr lang="en-US" altLang="zh-CN" sz="2800" b="1" baseline="-25000" dirty="0">
                <a:latin typeface="+mj-lt"/>
                <a:sym typeface="Symbol" pitchFamily="18" charset="2"/>
              </a:rPr>
              <a:t>n</a:t>
            </a:r>
            <a:r>
              <a:rPr lang="en-US" altLang="zh-CN" sz="2800" b="1" dirty="0">
                <a:latin typeface="+mj-lt"/>
                <a:sym typeface="Symbol" pitchFamily="18" charset="2"/>
              </a:rPr>
              <a:t>)</a:t>
            </a:r>
            <a:r>
              <a:rPr lang="en-US" altLang="zh-CN" sz="2800" b="1" dirty="0">
                <a:latin typeface="+mj-lt"/>
              </a:rPr>
              <a:t>  </a:t>
            </a:r>
          </a:p>
        </p:txBody>
      </p:sp>
      <p:sp>
        <p:nvSpPr>
          <p:cNvPr id="4" name="Rectangle 4"/>
          <p:cNvSpPr>
            <a:spLocks noChangeArrowheads="1"/>
          </p:cNvSpPr>
          <p:nvPr/>
        </p:nvSpPr>
        <p:spPr bwMode="auto">
          <a:xfrm>
            <a:off x="107950" y="884238"/>
            <a:ext cx="8501063" cy="611187"/>
          </a:xfrm>
          <a:prstGeom prst="rect">
            <a:avLst/>
          </a:prstGeom>
          <a:noFill/>
          <a:ln w="9525">
            <a:noFill/>
            <a:miter lim="800000"/>
            <a:headEnd/>
            <a:tailEnd/>
          </a:ln>
        </p:spPr>
        <p:txBody>
          <a:bodyPr/>
          <a:lstStyle/>
          <a:p>
            <a:pPr marL="342900" indent="-342900">
              <a:spcBef>
                <a:spcPct val="20000"/>
              </a:spcBef>
              <a:buClr>
                <a:schemeClr val="tx1"/>
              </a:buClr>
            </a:pPr>
            <a:r>
              <a:rPr lang="en-US" altLang="zh-CN" b="1"/>
              <a:t>B-</a:t>
            </a:r>
            <a:r>
              <a:rPr lang="zh-CN" altLang="en-US" b="1"/>
              <a:t>树定义</a:t>
            </a:r>
          </a:p>
        </p:txBody>
      </p:sp>
      <p:sp>
        <p:nvSpPr>
          <p:cNvPr id="70661" name="AutoShape 6">
            <a:hlinkClick r:id="" action="ppaction://hlinkshowjump?jump=lastslideviewed" highlightClick="1"/>
          </p:cNvPr>
          <p:cNvSpPr>
            <a:spLocks noChangeArrowheads="1"/>
          </p:cNvSpPr>
          <p:nvPr/>
        </p:nvSpPr>
        <p:spPr bwMode="auto">
          <a:xfrm>
            <a:off x="639763" y="6553200"/>
            <a:ext cx="304800" cy="304800"/>
          </a:xfrm>
          <a:prstGeom prst="actionButtonForwardNext">
            <a:avLst/>
          </a:prstGeom>
          <a:solidFill>
            <a:srgbClr val="FFFFE9"/>
          </a:solidFill>
          <a:ln w="9525">
            <a:solidFill>
              <a:schemeClr val="tx1"/>
            </a:solidFill>
            <a:miter lim="800000"/>
            <a:headEnd/>
            <a:tailEnd/>
          </a:ln>
        </p:spPr>
        <p:txBody>
          <a:bodyPr wrap="none" anchor="ctr"/>
          <a:lstStyle/>
          <a:p>
            <a:pPr>
              <a:lnSpc>
                <a:spcPct val="90000"/>
              </a:lnSpc>
              <a:buFont typeface="Wingdings" pitchFamily="2" charset="2"/>
              <a:buNone/>
            </a:pPr>
            <a:endParaRPr lang="zh-CN" altLang="en-US"/>
          </a:p>
        </p:txBody>
      </p:sp>
      <p:sp>
        <p:nvSpPr>
          <p:cNvPr id="6" name="AutoShape 7"/>
          <p:cNvSpPr>
            <a:spLocks noChangeArrowheads="1"/>
          </p:cNvSpPr>
          <p:nvPr/>
        </p:nvSpPr>
        <p:spPr bwMode="auto">
          <a:xfrm>
            <a:off x="6288088" y="1006475"/>
            <a:ext cx="2209800" cy="1066800"/>
          </a:xfrm>
          <a:prstGeom prst="cloudCallout">
            <a:avLst>
              <a:gd name="adj1" fmla="val -87495"/>
              <a:gd name="adj2" fmla="val 96324"/>
            </a:avLst>
          </a:prstGeom>
          <a:solidFill>
            <a:srgbClr val="FFFFE9"/>
          </a:solidFill>
          <a:ln w="9525">
            <a:solidFill>
              <a:schemeClr val="tx1"/>
            </a:solidFill>
            <a:round/>
            <a:headEnd/>
            <a:tailEnd/>
          </a:ln>
        </p:spPr>
        <p:txBody>
          <a:bodyPr/>
          <a:lstStyle/>
          <a:p>
            <a:pPr algn="ctr">
              <a:lnSpc>
                <a:spcPct val="90000"/>
              </a:lnSpc>
              <a:buFont typeface="Wingdings" pitchFamily="2" charset="2"/>
              <a:buNone/>
            </a:pPr>
            <a:r>
              <a:rPr lang="zh-CN" altLang="en-US" sz="2200" b="1">
                <a:latin typeface="黑体" pitchFamily="49" charset="-122"/>
                <a:ea typeface="黑体" pitchFamily="49" charset="-122"/>
              </a:rPr>
              <a:t>关键字数</a:t>
            </a:r>
            <a:r>
              <a:rPr lang="en-US" altLang="zh-CN" sz="2200" b="1">
                <a:latin typeface="黑体" pitchFamily="49" charset="-122"/>
                <a:ea typeface="黑体" pitchFamily="49" charset="-122"/>
              </a:rPr>
              <a:t>&lt;=m-1</a:t>
            </a:r>
          </a:p>
        </p:txBody>
      </p:sp>
      <p:sp>
        <p:nvSpPr>
          <p:cNvPr id="7" name="AutoShape 8"/>
          <p:cNvSpPr>
            <a:spLocks noChangeArrowheads="1"/>
          </p:cNvSpPr>
          <p:nvPr/>
        </p:nvSpPr>
        <p:spPr bwMode="auto">
          <a:xfrm>
            <a:off x="6553200" y="2068513"/>
            <a:ext cx="2590800" cy="1066800"/>
          </a:xfrm>
          <a:prstGeom prst="cloudCallout">
            <a:avLst>
              <a:gd name="adj1" fmla="val -55699"/>
              <a:gd name="adj2" fmla="val 68454"/>
            </a:avLst>
          </a:prstGeom>
          <a:solidFill>
            <a:srgbClr val="FFFFE9"/>
          </a:solidFill>
          <a:ln w="9525">
            <a:solidFill>
              <a:schemeClr val="tx1"/>
            </a:solidFill>
            <a:round/>
            <a:headEnd/>
            <a:tailEnd/>
          </a:ln>
        </p:spPr>
        <p:txBody>
          <a:bodyPr/>
          <a:lstStyle/>
          <a:p>
            <a:pPr algn="ctr">
              <a:lnSpc>
                <a:spcPct val="90000"/>
              </a:lnSpc>
              <a:buFont typeface="Wingdings" pitchFamily="2" charset="2"/>
              <a:buNone/>
            </a:pPr>
            <a:r>
              <a:rPr lang="zh-CN" altLang="en-US" sz="2200" b="1">
                <a:latin typeface="黑体" pitchFamily="49" charset="-122"/>
                <a:ea typeface="黑体" pitchFamily="49" charset="-122"/>
              </a:rPr>
              <a:t>关键字数</a:t>
            </a:r>
            <a:r>
              <a:rPr lang="en-US" altLang="zh-CN" sz="2200" b="1">
                <a:latin typeface="黑体" pitchFamily="49" charset="-122"/>
                <a:ea typeface="黑体" pitchFamily="49" charset="-122"/>
              </a:rPr>
              <a:t>&gt;= </a:t>
            </a:r>
            <a:r>
              <a:rPr lang="en-US" altLang="zh-CN" sz="2200" b="1">
                <a:latin typeface="黑体" pitchFamily="49" charset="-122"/>
                <a:ea typeface="黑体" pitchFamily="49" charset="-122"/>
                <a:sym typeface="Symbol" pitchFamily="18" charset="2"/>
              </a:rPr>
              <a:t></a:t>
            </a:r>
            <a:r>
              <a:rPr lang="en-US" altLang="zh-CN" sz="2200" b="1">
                <a:latin typeface="黑体" pitchFamily="49" charset="-122"/>
                <a:ea typeface="黑体" pitchFamily="49" charset="-122"/>
              </a:rPr>
              <a:t>m/2</a:t>
            </a:r>
            <a:r>
              <a:rPr lang="en-US" altLang="zh-CN" sz="2200" b="1">
                <a:latin typeface="黑体" pitchFamily="49" charset="-122"/>
                <a:ea typeface="黑体" pitchFamily="49" charset="-122"/>
                <a:sym typeface="Symbol" pitchFamily="18" charset="2"/>
              </a:rPr>
              <a:t></a:t>
            </a:r>
            <a:r>
              <a:rPr lang="en-US" altLang="zh-CN" sz="2200" b="1">
                <a:latin typeface="黑体" pitchFamily="49" charset="-122"/>
                <a:ea typeface="黑体" pitchFamily="49" charset="-122"/>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up)">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up)">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bldLvl="5" autoUpdateAnimBg="0"/>
      <p:bldP spid="6" grpId="0" animBg="1" autoUpdateAnimBg="0"/>
      <p:bldP spid="7"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动态查找表                                                              </a:t>
            </a:r>
            <a:r>
              <a:rPr lang="en-US" altLang="zh-CN"/>
              <a:t>B-</a:t>
            </a:r>
            <a:r>
              <a:rPr lang="zh-CN" altLang="en-US"/>
              <a:t>树</a:t>
            </a:r>
          </a:p>
        </p:txBody>
      </p:sp>
      <p:sp>
        <p:nvSpPr>
          <p:cNvPr id="3" name="Text Box 4"/>
          <p:cNvSpPr txBox="1">
            <a:spLocks noChangeArrowheads="1"/>
          </p:cNvSpPr>
          <p:nvPr/>
        </p:nvSpPr>
        <p:spPr bwMode="auto">
          <a:xfrm>
            <a:off x="304800" y="979488"/>
            <a:ext cx="8839200" cy="1317625"/>
          </a:xfrm>
          <a:prstGeom prst="rect">
            <a:avLst/>
          </a:prstGeom>
          <a:noFill/>
          <a:ln w="9525">
            <a:noFill/>
            <a:miter lim="800000"/>
            <a:headEnd/>
            <a:tailEnd/>
          </a:ln>
        </p:spPr>
        <p:txBody>
          <a:bodyPr>
            <a:spAutoFit/>
          </a:bodyPr>
          <a:lstStyle/>
          <a:p>
            <a:pPr algn="just">
              <a:lnSpc>
                <a:spcPct val="95000"/>
              </a:lnSpc>
              <a:spcBef>
                <a:spcPct val="5000"/>
              </a:spcBef>
              <a:buFont typeface="Wingdings" pitchFamily="2" charset="2"/>
              <a:buChar char="Ø"/>
            </a:pPr>
            <a:r>
              <a:rPr lang="en-US" altLang="zh-CN" sz="2700" b="1">
                <a:latin typeface="楷体_GB2312" pitchFamily="49" charset="-122"/>
              </a:rPr>
              <a:t>B</a:t>
            </a:r>
            <a:r>
              <a:rPr lang="en-US" altLang="zh-CN" sz="2700" b="1" baseline="30000">
                <a:latin typeface="楷体_GB2312" pitchFamily="49" charset="-122"/>
              </a:rPr>
              <a:t>-</a:t>
            </a:r>
            <a:r>
              <a:rPr lang="zh-CN" altLang="en-US" sz="2700" b="1">
                <a:latin typeface="楷体_GB2312" pitchFamily="49" charset="-122"/>
              </a:rPr>
              <a:t>树中每个结点中的关键字从小到大排列</a:t>
            </a:r>
          </a:p>
          <a:p>
            <a:pPr algn="just">
              <a:lnSpc>
                <a:spcPct val="95000"/>
              </a:lnSpc>
              <a:spcBef>
                <a:spcPct val="5000"/>
              </a:spcBef>
              <a:buFont typeface="Wingdings" pitchFamily="2" charset="2"/>
              <a:buChar char="Ø"/>
            </a:pPr>
            <a:r>
              <a:rPr lang="zh-CN" altLang="en-US" sz="2700" b="1">
                <a:solidFill>
                  <a:srgbClr val="CC0000"/>
                </a:solidFill>
                <a:latin typeface="楷体_GB2312" pitchFamily="49" charset="-122"/>
              </a:rPr>
              <a:t>叶结点</a:t>
            </a:r>
            <a:r>
              <a:rPr lang="zh-CN" altLang="en-US" sz="2700" b="1">
                <a:latin typeface="楷体_GB2312" pitchFamily="49" charset="-122"/>
              </a:rPr>
              <a:t>不包含关键字，可看成</a:t>
            </a:r>
            <a:r>
              <a:rPr lang="zh-CN" altLang="en-US" sz="2700" b="1">
                <a:solidFill>
                  <a:srgbClr val="CC0000"/>
                </a:solidFill>
                <a:latin typeface="楷体_GB2312" pitchFamily="49" charset="-122"/>
              </a:rPr>
              <a:t>外部结点</a:t>
            </a:r>
            <a:r>
              <a:rPr lang="zh-CN" altLang="en-US" sz="2700" b="1">
                <a:latin typeface="楷体_GB2312" pitchFamily="49" charset="-122"/>
              </a:rPr>
              <a:t>指向其指针为空</a:t>
            </a:r>
          </a:p>
          <a:p>
            <a:pPr algn="just">
              <a:lnSpc>
                <a:spcPct val="95000"/>
              </a:lnSpc>
              <a:spcBef>
                <a:spcPct val="5000"/>
              </a:spcBef>
              <a:buFont typeface="Wingdings" pitchFamily="2" charset="2"/>
              <a:buChar char="Ø"/>
            </a:pPr>
            <a:r>
              <a:rPr lang="zh-CN" altLang="en-US" sz="2700" b="1">
                <a:solidFill>
                  <a:srgbClr val="CC0000"/>
                </a:solidFill>
                <a:latin typeface="楷体_GB2312" pitchFamily="49" charset="-122"/>
              </a:rPr>
              <a:t>叶结点</a:t>
            </a:r>
            <a:r>
              <a:rPr lang="zh-CN" altLang="en-US" sz="2700" b="1">
                <a:latin typeface="楷体_GB2312" pitchFamily="49" charset="-122"/>
              </a:rPr>
              <a:t>总数</a:t>
            </a:r>
            <a:r>
              <a:rPr lang="en-US" altLang="zh-CN" sz="2700" b="1">
                <a:latin typeface="楷体_GB2312" pitchFamily="49" charset="-122"/>
              </a:rPr>
              <a:t>=</a:t>
            </a:r>
            <a:r>
              <a:rPr lang="zh-CN" altLang="en-US" sz="2700" b="1">
                <a:latin typeface="楷体_GB2312" pitchFamily="49" charset="-122"/>
              </a:rPr>
              <a:t>树中关键字总数</a:t>
            </a:r>
            <a:r>
              <a:rPr lang="en-US" altLang="zh-CN" sz="2700" b="1">
                <a:latin typeface="楷体_GB2312" pitchFamily="49" charset="-122"/>
              </a:rPr>
              <a:t>+1</a:t>
            </a:r>
          </a:p>
        </p:txBody>
      </p:sp>
      <p:sp>
        <p:nvSpPr>
          <p:cNvPr id="4" name="Freeform 114"/>
          <p:cNvSpPr>
            <a:spLocks/>
          </p:cNvSpPr>
          <p:nvPr/>
        </p:nvSpPr>
        <p:spPr bwMode="auto">
          <a:xfrm>
            <a:off x="1827213" y="3284538"/>
            <a:ext cx="2120900" cy="990600"/>
          </a:xfrm>
          <a:custGeom>
            <a:avLst/>
            <a:gdLst>
              <a:gd name="T0" fmla="*/ 2147483647 w 1336"/>
              <a:gd name="T1" fmla="*/ 0 h 528"/>
              <a:gd name="T2" fmla="*/ 2147483647 w 1336"/>
              <a:gd name="T3" fmla="*/ 2147483647 h 528"/>
              <a:gd name="T4" fmla="*/ 2147483647 w 1336"/>
              <a:gd name="T5" fmla="*/ 2147483647 h 528"/>
              <a:gd name="T6" fmla="*/ 2147483647 w 1336"/>
              <a:gd name="T7" fmla="*/ 2147483647 h 528"/>
              <a:gd name="T8" fmla="*/ 2147483647 w 1336"/>
              <a:gd name="T9" fmla="*/ 2147483647 h 528"/>
              <a:gd name="T10" fmla="*/ 0 w 1336"/>
              <a:gd name="T11" fmla="*/ 2147483647 h 528"/>
              <a:gd name="T12" fmla="*/ 0 60000 65536"/>
              <a:gd name="T13" fmla="*/ 0 60000 65536"/>
              <a:gd name="T14" fmla="*/ 0 60000 65536"/>
              <a:gd name="T15" fmla="*/ 0 60000 65536"/>
              <a:gd name="T16" fmla="*/ 0 60000 65536"/>
              <a:gd name="T17" fmla="*/ 0 60000 65536"/>
              <a:gd name="T18" fmla="*/ 0 w 1336"/>
              <a:gd name="T19" fmla="*/ 0 h 528"/>
              <a:gd name="T20" fmla="*/ 1336 w 1336"/>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336" h="528">
                <a:moveTo>
                  <a:pt x="1296" y="0"/>
                </a:moveTo>
                <a:cubicBezTo>
                  <a:pt x="1316" y="52"/>
                  <a:pt x="1336" y="104"/>
                  <a:pt x="1296" y="144"/>
                </a:cubicBezTo>
                <a:cubicBezTo>
                  <a:pt x="1256" y="184"/>
                  <a:pt x="1208" y="224"/>
                  <a:pt x="1056" y="240"/>
                </a:cubicBezTo>
                <a:cubicBezTo>
                  <a:pt x="904" y="256"/>
                  <a:pt x="544" y="224"/>
                  <a:pt x="384" y="240"/>
                </a:cubicBezTo>
                <a:cubicBezTo>
                  <a:pt x="224" y="256"/>
                  <a:pt x="160" y="288"/>
                  <a:pt x="96" y="336"/>
                </a:cubicBezTo>
                <a:cubicBezTo>
                  <a:pt x="32" y="384"/>
                  <a:pt x="16" y="496"/>
                  <a:pt x="0" y="528"/>
                </a:cubicBezTo>
              </a:path>
            </a:pathLst>
          </a:custGeom>
          <a:noFill/>
          <a:ln w="28575">
            <a:solidFill>
              <a:srgbClr val="CC0000"/>
            </a:solidFill>
            <a:prstDash val="dash"/>
            <a:round/>
            <a:headEnd/>
            <a:tailEnd type="triangle" w="sm" len="lg"/>
          </a:ln>
        </p:spPr>
        <p:txBody>
          <a:bodyPr/>
          <a:lstStyle/>
          <a:p>
            <a:endParaRPr lang="zh-CN" altLang="en-US"/>
          </a:p>
        </p:txBody>
      </p:sp>
      <p:sp>
        <p:nvSpPr>
          <p:cNvPr id="5" name="Freeform 115"/>
          <p:cNvSpPr>
            <a:spLocks/>
          </p:cNvSpPr>
          <p:nvPr/>
        </p:nvSpPr>
        <p:spPr bwMode="auto">
          <a:xfrm>
            <a:off x="4710113" y="3360738"/>
            <a:ext cx="1346200" cy="838200"/>
          </a:xfrm>
          <a:custGeom>
            <a:avLst/>
            <a:gdLst>
              <a:gd name="T0" fmla="*/ 2147483647 w 896"/>
              <a:gd name="T1" fmla="*/ 0 h 528"/>
              <a:gd name="T2" fmla="*/ 2147483647 w 896"/>
              <a:gd name="T3" fmla="*/ 2147483647 h 528"/>
              <a:gd name="T4" fmla="*/ 2147483647 w 896"/>
              <a:gd name="T5" fmla="*/ 2147483647 h 528"/>
              <a:gd name="T6" fmla="*/ 2147483647 w 896"/>
              <a:gd name="T7" fmla="*/ 2147483647 h 528"/>
              <a:gd name="T8" fmla="*/ 2147483647 w 896"/>
              <a:gd name="T9" fmla="*/ 2147483647 h 528"/>
              <a:gd name="T10" fmla="*/ 2147483647 w 896"/>
              <a:gd name="T11" fmla="*/ 2147483647 h 528"/>
              <a:gd name="T12" fmla="*/ 0 60000 65536"/>
              <a:gd name="T13" fmla="*/ 0 60000 65536"/>
              <a:gd name="T14" fmla="*/ 0 60000 65536"/>
              <a:gd name="T15" fmla="*/ 0 60000 65536"/>
              <a:gd name="T16" fmla="*/ 0 60000 65536"/>
              <a:gd name="T17" fmla="*/ 0 60000 65536"/>
              <a:gd name="T18" fmla="*/ 0 w 896"/>
              <a:gd name="T19" fmla="*/ 0 h 528"/>
              <a:gd name="T20" fmla="*/ 896 w 896"/>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896" h="528">
                <a:moveTo>
                  <a:pt x="32" y="0"/>
                </a:moveTo>
                <a:cubicBezTo>
                  <a:pt x="16" y="76"/>
                  <a:pt x="0" y="152"/>
                  <a:pt x="32" y="192"/>
                </a:cubicBezTo>
                <a:cubicBezTo>
                  <a:pt x="64" y="232"/>
                  <a:pt x="120" y="232"/>
                  <a:pt x="224" y="240"/>
                </a:cubicBezTo>
                <a:cubicBezTo>
                  <a:pt x="328" y="248"/>
                  <a:pt x="560" y="232"/>
                  <a:pt x="656" y="240"/>
                </a:cubicBezTo>
                <a:cubicBezTo>
                  <a:pt x="752" y="248"/>
                  <a:pt x="760" y="240"/>
                  <a:pt x="800" y="288"/>
                </a:cubicBezTo>
                <a:cubicBezTo>
                  <a:pt x="840" y="336"/>
                  <a:pt x="880" y="488"/>
                  <a:pt x="896" y="528"/>
                </a:cubicBezTo>
              </a:path>
            </a:pathLst>
          </a:custGeom>
          <a:noFill/>
          <a:ln w="28575">
            <a:solidFill>
              <a:srgbClr val="CC0000"/>
            </a:solidFill>
            <a:prstDash val="dash"/>
            <a:round/>
            <a:headEnd/>
            <a:tailEnd type="triangle" w="sm" len="lg"/>
          </a:ln>
        </p:spPr>
        <p:txBody>
          <a:bodyPr/>
          <a:lstStyle/>
          <a:p>
            <a:endParaRPr lang="zh-CN" altLang="en-US"/>
          </a:p>
        </p:txBody>
      </p:sp>
      <p:sp>
        <p:nvSpPr>
          <p:cNvPr id="6" name="Freeform 121"/>
          <p:cNvSpPr>
            <a:spLocks/>
          </p:cNvSpPr>
          <p:nvPr/>
        </p:nvSpPr>
        <p:spPr bwMode="auto">
          <a:xfrm>
            <a:off x="2195513" y="4579938"/>
            <a:ext cx="381000" cy="838200"/>
          </a:xfrm>
          <a:custGeom>
            <a:avLst/>
            <a:gdLst>
              <a:gd name="T0" fmla="*/ 0 w 240"/>
              <a:gd name="T1" fmla="*/ 0 h 624"/>
              <a:gd name="T2" fmla="*/ 2147483647 w 240"/>
              <a:gd name="T3" fmla="*/ 2147483647 h 624"/>
              <a:gd name="T4" fmla="*/ 2147483647 w 240"/>
              <a:gd name="T5" fmla="*/ 2147483647 h 624"/>
              <a:gd name="T6" fmla="*/ 0 60000 65536"/>
              <a:gd name="T7" fmla="*/ 0 60000 65536"/>
              <a:gd name="T8" fmla="*/ 0 60000 65536"/>
              <a:gd name="T9" fmla="*/ 0 w 240"/>
              <a:gd name="T10" fmla="*/ 0 h 624"/>
              <a:gd name="T11" fmla="*/ 240 w 240"/>
              <a:gd name="T12" fmla="*/ 624 h 624"/>
            </a:gdLst>
            <a:ahLst/>
            <a:cxnLst>
              <a:cxn ang="T6">
                <a:pos x="T0" y="T1"/>
              </a:cxn>
              <a:cxn ang="T7">
                <a:pos x="T2" y="T3"/>
              </a:cxn>
              <a:cxn ang="T8">
                <a:pos x="T4" y="T5"/>
              </a:cxn>
            </a:cxnLst>
            <a:rect l="T9" t="T10" r="T11" b="T12"/>
            <a:pathLst>
              <a:path w="240" h="624">
                <a:moveTo>
                  <a:pt x="0" y="0"/>
                </a:moveTo>
                <a:cubicBezTo>
                  <a:pt x="4" y="68"/>
                  <a:pt x="8" y="136"/>
                  <a:pt x="48" y="240"/>
                </a:cubicBezTo>
                <a:cubicBezTo>
                  <a:pt x="88" y="344"/>
                  <a:pt x="208" y="560"/>
                  <a:pt x="240" y="624"/>
                </a:cubicBezTo>
              </a:path>
            </a:pathLst>
          </a:custGeom>
          <a:noFill/>
          <a:ln w="28575">
            <a:solidFill>
              <a:srgbClr val="CC0000"/>
            </a:solidFill>
            <a:prstDash val="dash"/>
            <a:round/>
            <a:headEnd/>
            <a:tailEnd type="triangle" w="sm" len="lg"/>
          </a:ln>
        </p:spPr>
        <p:txBody>
          <a:bodyPr/>
          <a:lstStyle/>
          <a:p>
            <a:endParaRPr lang="zh-CN" altLang="en-US"/>
          </a:p>
        </p:txBody>
      </p:sp>
      <p:sp>
        <p:nvSpPr>
          <p:cNvPr id="7" name="Line 122"/>
          <p:cNvSpPr>
            <a:spLocks noChangeShapeType="1"/>
          </p:cNvSpPr>
          <p:nvPr/>
        </p:nvSpPr>
        <p:spPr bwMode="auto">
          <a:xfrm>
            <a:off x="2271713" y="5799138"/>
            <a:ext cx="0" cy="304800"/>
          </a:xfrm>
          <a:prstGeom prst="line">
            <a:avLst/>
          </a:prstGeom>
          <a:noFill/>
          <a:ln w="28575">
            <a:solidFill>
              <a:srgbClr val="CC0000"/>
            </a:solidFill>
            <a:prstDash val="dash"/>
            <a:round/>
            <a:headEnd/>
            <a:tailEnd type="triangle" w="sm" len="lg"/>
          </a:ln>
        </p:spPr>
        <p:txBody>
          <a:bodyPr/>
          <a:lstStyle/>
          <a:p>
            <a:endParaRPr lang="zh-CN" altLang="en-US"/>
          </a:p>
        </p:txBody>
      </p:sp>
      <p:sp>
        <p:nvSpPr>
          <p:cNvPr id="8" name="Freeform 128"/>
          <p:cNvSpPr>
            <a:spLocks/>
          </p:cNvSpPr>
          <p:nvPr/>
        </p:nvSpPr>
        <p:spPr bwMode="auto">
          <a:xfrm>
            <a:off x="6462713" y="4579938"/>
            <a:ext cx="1587" cy="838200"/>
          </a:xfrm>
          <a:custGeom>
            <a:avLst/>
            <a:gdLst>
              <a:gd name="T0" fmla="*/ 0 w 1"/>
              <a:gd name="T1" fmla="*/ 0 h 528"/>
              <a:gd name="T2" fmla="*/ 0 w 1"/>
              <a:gd name="T3" fmla="*/ 2147483647 h 528"/>
              <a:gd name="T4" fmla="*/ 0 60000 65536"/>
              <a:gd name="T5" fmla="*/ 0 60000 65536"/>
              <a:gd name="T6" fmla="*/ 0 w 1"/>
              <a:gd name="T7" fmla="*/ 0 h 528"/>
              <a:gd name="T8" fmla="*/ 1 w 1"/>
              <a:gd name="T9" fmla="*/ 528 h 528"/>
            </a:gdLst>
            <a:ahLst/>
            <a:cxnLst>
              <a:cxn ang="T4">
                <a:pos x="T0" y="T1"/>
              </a:cxn>
              <a:cxn ang="T5">
                <a:pos x="T2" y="T3"/>
              </a:cxn>
            </a:cxnLst>
            <a:rect l="T6" t="T7" r="T8" b="T9"/>
            <a:pathLst>
              <a:path w="1" h="528">
                <a:moveTo>
                  <a:pt x="0" y="0"/>
                </a:moveTo>
                <a:cubicBezTo>
                  <a:pt x="0" y="220"/>
                  <a:pt x="0" y="440"/>
                  <a:pt x="0" y="528"/>
                </a:cubicBezTo>
              </a:path>
            </a:pathLst>
          </a:custGeom>
          <a:noFill/>
          <a:ln w="28575">
            <a:solidFill>
              <a:srgbClr val="CC0000"/>
            </a:solidFill>
            <a:prstDash val="dash"/>
            <a:round/>
            <a:headEnd/>
            <a:tailEnd type="triangle" w="sm" len="lg"/>
          </a:ln>
        </p:spPr>
        <p:txBody>
          <a:bodyPr/>
          <a:lstStyle/>
          <a:p>
            <a:endParaRPr lang="zh-CN" altLang="en-US"/>
          </a:p>
        </p:txBody>
      </p:sp>
      <p:grpSp>
        <p:nvGrpSpPr>
          <p:cNvPr id="2" name="Group 139"/>
          <p:cNvGrpSpPr>
            <a:grpSpLocks/>
          </p:cNvGrpSpPr>
          <p:nvPr/>
        </p:nvGrpSpPr>
        <p:grpSpPr bwMode="auto">
          <a:xfrm>
            <a:off x="173038" y="2384425"/>
            <a:ext cx="8839200" cy="4114800"/>
            <a:chOff x="96" y="1584"/>
            <a:chExt cx="5568" cy="2592"/>
          </a:xfrm>
        </p:grpSpPr>
        <p:grpSp>
          <p:nvGrpSpPr>
            <p:cNvPr id="71697" name="Group 13"/>
            <p:cNvGrpSpPr>
              <a:grpSpLocks/>
            </p:cNvGrpSpPr>
            <p:nvPr/>
          </p:nvGrpSpPr>
          <p:grpSpPr bwMode="auto">
            <a:xfrm>
              <a:off x="2064" y="2064"/>
              <a:ext cx="912" cy="240"/>
              <a:chOff x="1392" y="2016"/>
              <a:chExt cx="960" cy="240"/>
            </a:xfrm>
          </p:grpSpPr>
          <p:sp>
            <p:nvSpPr>
              <p:cNvPr id="71787" name="Rectangle 7"/>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35</a:t>
                </a:r>
              </a:p>
            </p:txBody>
          </p:sp>
          <p:sp>
            <p:nvSpPr>
              <p:cNvPr id="71788" name="Rectangle 9"/>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89" name="Rectangle 10"/>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90" name="Rectangle 11"/>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sp>
          <p:nvSpPr>
            <p:cNvPr id="71698" name="Rectangle 12"/>
            <p:cNvSpPr>
              <a:spLocks noChangeArrowheads="1"/>
            </p:cNvSpPr>
            <p:nvPr/>
          </p:nvSpPr>
          <p:spPr bwMode="auto">
            <a:xfrm>
              <a:off x="2256"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grpSp>
          <p:nvGrpSpPr>
            <p:cNvPr id="71699" name="Group 26"/>
            <p:cNvGrpSpPr>
              <a:grpSpLocks/>
            </p:cNvGrpSpPr>
            <p:nvPr/>
          </p:nvGrpSpPr>
          <p:grpSpPr bwMode="auto">
            <a:xfrm>
              <a:off x="3168" y="2736"/>
              <a:ext cx="1296" cy="240"/>
              <a:chOff x="2544" y="2352"/>
              <a:chExt cx="1440" cy="240"/>
            </a:xfrm>
          </p:grpSpPr>
          <p:grpSp>
            <p:nvGrpSpPr>
              <p:cNvPr id="71780" name="Group 19"/>
              <p:cNvGrpSpPr>
                <a:grpSpLocks/>
              </p:cNvGrpSpPr>
              <p:nvPr/>
            </p:nvGrpSpPr>
            <p:grpSpPr bwMode="auto">
              <a:xfrm>
                <a:off x="2544" y="2352"/>
                <a:ext cx="960" cy="240"/>
                <a:chOff x="1392" y="2016"/>
                <a:chExt cx="960" cy="240"/>
              </a:xfrm>
            </p:grpSpPr>
            <p:sp>
              <p:nvSpPr>
                <p:cNvPr id="71783" name="Rectangle 20"/>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43</a:t>
                  </a:r>
                </a:p>
              </p:txBody>
            </p:sp>
            <p:sp>
              <p:nvSpPr>
                <p:cNvPr id="71784" name="Rectangle 21"/>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85" name="Rectangle 22"/>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2</a:t>
                  </a:r>
                </a:p>
              </p:txBody>
            </p:sp>
            <p:sp>
              <p:nvSpPr>
                <p:cNvPr id="71786" name="Rectangle 23"/>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sp>
            <p:nvSpPr>
              <p:cNvPr id="71781" name="Rectangle 24"/>
              <p:cNvSpPr>
                <a:spLocks noChangeArrowheads="1"/>
              </p:cNvSpPr>
              <p:nvPr/>
            </p:nvSpPr>
            <p:spPr bwMode="auto">
              <a:xfrm>
                <a:off x="3504" y="2352"/>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78</a:t>
                </a:r>
              </a:p>
            </p:txBody>
          </p:sp>
          <p:sp>
            <p:nvSpPr>
              <p:cNvPr id="71782" name="Rectangle 25"/>
              <p:cNvSpPr>
                <a:spLocks noChangeArrowheads="1"/>
              </p:cNvSpPr>
              <p:nvPr/>
            </p:nvSpPr>
            <p:spPr bwMode="auto">
              <a:xfrm>
                <a:off x="3744" y="2352"/>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00" name="Group 27"/>
            <p:cNvGrpSpPr>
              <a:grpSpLocks/>
            </p:cNvGrpSpPr>
            <p:nvPr/>
          </p:nvGrpSpPr>
          <p:grpSpPr bwMode="auto">
            <a:xfrm>
              <a:off x="96" y="3504"/>
              <a:ext cx="864" cy="240"/>
              <a:chOff x="1392" y="2016"/>
              <a:chExt cx="960" cy="240"/>
            </a:xfrm>
          </p:grpSpPr>
          <p:sp>
            <p:nvSpPr>
              <p:cNvPr id="71776" name="Rectangle 28"/>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11</a:t>
                </a:r>
              </a:p>
            </p:txBody>
          </p:sp>
          <p:sp>
            <p:nvSpPr>
              <p:cNvPr id="71777" name="Rectangle 29"/>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78" name="Rectangle 30"/>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79" name="Rectangle 31"/>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01" name="Group 50"/>
            <p:cNvGrpSpPr>
              <a:grpSpLocks/>
            </p:cNvGrpSpPr>
            <p:nvPr/>
          </p:nvGrpSpPr>
          <p:grpSpPr bwMode="auto">
            <a:xfrm>
              <a:off x="1056" y="3504"/>
              <a:ext cx="864" cy="240"/>
              <a:chOff x="1392" y="2016"/>
              <a:chExt cx="960" cy="240"/>
            </a:xfrm>
          </p:grpSpPr>
          <p:sp>
            <p:nvSpPr>
              <p:cNvPr id="71772" name="Rectangle 51"/>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27</a:t>
                </a:r>
              </a:p>
            </p:txBody>
          </p:sp>
          <p:sp>
            <p:nvSpPr>
              <p:cNvPr id="71773" name="Rectangle 52"/>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74" name="Rectangle 53"/>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75" name="Rectangle 54"/>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02" name="Group 55"/>
            <p:cNvGrpSpPr>
              <a:grpSpLocks/>
            </p:cNvGrpSpPr>
            <p:nvPr/>
          </p:nvGrpSpPr>
          <p:grpSpPr bwMode="auto">
            <a:xfrm>
              <a:off x="2016" y="3504"/>
              <a:ext cx="864" cy="240"/>
              <a:chOff x="1392" y="2016"/>
              <a:chExt cx="960" cy="240"/>
            </a:xfrm>
          </p:grpSpPr>
          <p:sp>
            <p:nvSpPr>
              <p:cNvPr id="71768" name="Rectangle 56"/>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39</a:t>
                </a:r>
              </a:p>
            </p:txBody>
          </p:sp>
          <p:sp>
            <p:nvSpPr>
              <p:cNvPr id="71769" name="Rectangle 57"/>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70" name="Rectangle 58"/>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71" name="Rectangle 59"/>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03" name="Group 71"/>
            <p:cNvGrpSpPr>
              <a:grpSpLocks/>
            </p:cNvGrpSpPr>
            <p:nvPr/>
          </p:nvGrpSpPr>
          <p:grpSpPr bwMode="auto">
            <a:xfrm>
              <a:off x="2976" y="3504"/>
              <a:ext cx="1728" cy="240"/>
              <a:chOff x="2784" y="2928"/>
              <a:chExt cx="1728" cy="240"/>
            </a:xfrm>
          </p:grpSpPr>
          <p:grpSp>
            <p:nvGrpSpPr>
              <p:cNvPr id="71757" name="Group 60"/>
              <p:cNvGrpSpPr>
                <a:grpSpLocks/>
              </p:cNvGrpSpPr>
              <p:nvPr/>
            </p:nvGrpSpPr>
            <p:grpSpPr bwMode="auto">
              <a:xfrm>
                <a:off x="2784" y="2928"/>
                <a:ext cx="1296" cy="240"/>
                <a:chOff x="2544" y="2352"/>
                <a:chExt cx="1440" cy="240"/>
              </a:xfrm>
            </p:grpSpPr>
            <p:grpSp>
              <p:nvGrpSpPr>
                <p:cNvPr id="71761" name="Group 61"/>
                <p:cNvGrpSpPr>
                  <a:grpSpLocks/>
                </p:cNvGrpSpPr>
                <p:nvPr/>
              </p:nvGrpSpPr>
              <p:grpSpPr bwMode="auto">
                <a:xfrm>
                  <a:off x="2544" y="2352"/>
                  <a:ext cx="960" cy="240"/>
                  <a:chOff x="1392" y="2016"/>
                  <a:chExt cx="960" cy="240"/>
                </a:xfrm>
              </p:grpSpPr>
              <p:sp>
                <p:nvSpPr>
                  <p:cNvPr id="71764" name="Rectangle 62"/>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47</a:t>
                    </a:r>
                  </a:p>
                </p:txBody>
              </p:sp>
              <p:sp>
                <p:nvSpPr>
                  <p:cNvPr id="71765" name="Rectangle 63"/>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66" name="Rectangle 64"/>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3</a:t>
                    </a:r>
                  </a:p>
                </p:txBody>
              </p:sp>
              <p:sp>
                <p:nvSpPr>
                  <p:cNvPr id="71767" name="Rectangle 65"/>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sp>
              <p:nvSpPr>
                <p:cNvPr id="71762" name="Rectangle 66"/>
                <p:cNvSpPr>
                  <a:spLocks noChangeArrowheads="1"/>
                </p:cNvSpPr>
                <p:nvPr/>
              </p:nvSpPr>
              <p:spPr bwMode="auto">
                <a:xfrm>
                  <a:off x="3504" y="2352"/>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53</a:t>
                  </a:r>
                </a:p>
              </p:txBody>
            </p:sp>
            <p:sp>
              <p:nvSpPr>
                <p:cNvPr id="71763" name="Rectangle 67"/>
                <p:cNvSpPr>
                  <a:spLocks noChangeArrowheads="1"/>
                </p:cNvSpPr>
                <p:nvPr/>
              </p:nvSpPr>
              <p:spPr bwMode="auto">
                <a:xfrm>
                  <a:off x="3744" y="2352"/>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58" name="Group 70"/>
              <p:cNvGrpSpPr>
                <a:grpSpLocks/>
              </p:cNvGrpSpPr>
              <p:nvPr/>
            </p:nvGrpSpPr>
            <p:grpSpPr bwMode="auto">
              <a:xfrm>
                <a:off x="4080" y="2928"/>
                <a:ext cx="432" cy="240"/>
                <a:chOff x="2352" y="3648"/>
                <a:chExt cx="480" cy="240"/>
              </a:xfrm>
            </p:grpSpPr>
            <p:sp>
              <p:nvSpPr>
                <p:cNvPr id="71759" name="Rectangle 68"/>
                <p:cNvSpPr>
                  <a:spLocks noChangeArrowheads="1"/>
                </p:cNvSpPr>
                <p:nvPr/>
              </p:nvSpPr>
              <p:spPr bwMode="auto">
                <a:xfrm>
                  <a:off x="2352" y="3648"/>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64</a:t>
                  </a:r>
                </a:p>
              </p:txBody>
            </p:sp>
            <p:sp>
              <p:nvSpPr>
                <p:cNvPr id="71760" name="Rectangle 69"/>
                <p:cNvSpPr>
                  <a:spLocks noChangeArrowheads="1"/>
                </p:cNvSpPr>
                <p:nvPr/>
              </p:nvSpPr>
              <p:spPr bwMode="auto">
                <a:xfrm>
                  <a:off x="2592" y="3648"/>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grpSp>
          <p:nvGrpSpPr>
            <p:cNvPr id="71704" name="Group 72"/>
            <p:cNvGrpSpPr>
              <a:grpSpLocks/>
            </p:cNvGrpSpPr>
            <p:nvPr/>
          </p:nvGrpSpPr>
          <p:grpSpPr bwMode="auto">
            <a:xfrm>
              <a:off x="4800" y="3504"/>
              <a:ext cx="864" cy="240"/>
              <a:chOff x="1392" y="2016"/>
              <a:chExt cx="960" cy="240"/>
            </a:xfrm>
          </p:grpSpPr>
          <p:sp>
            <p:nvSpPr>
              <p:cNvPr id="71753" name="Rectangle 73"/>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99</a:t>
                </a:r>
              </a:p>
            </p:txBody>
          </p:sp>
          <p:sp>
            <p:nvSpPr>
              <p:cNvPr id="71754" name="Rectangle 74"/>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55" name="Rectangle 75"/>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56" name="Rectangle 76"/>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grpSp>
          <p:nvGrpSpPr>
            <p:cNvPr id="71705" name="Group 77"/>
            <p:cNvGrpSpPr>
              <a:grpSpLocks/>
            </p:cNvGrpSpPr>
            <p:nvPr/>
          </p:nvGrpSpPr>
          <p:grpSpPr bwMode="auto">
            <a:xfrm>
              <a:off x="576" y="2736"/>
              <a:ext cx="864" cy="240"/>
              <a:chOff x="1392" y="2016"/>
              <a:chExt cx="960" cy="240"/>
            </a:xfrm>
          </p:grpSpPr>
          <p:sp>
            <p:nvSpPr>
              <p:cNvPr id="71749" name="Rectangle 78"/>
              <p:cNvSpPr>
                <a:spLocks noChangeArrowheads="1"/>
              </p:cNvSpPr>
              <p:nvPr/>
            </p:nvSpPr>
            <p:spPr bwMode="auto">
              <a:xfrm>
                <a:off x="187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18</a:t>
                </a:r>
              </a:p>
            </p:txBody>
          </p:sp>
          <p:sp>
            <p:nvSpPr>
              <p:cNvPr id="71750" name="Rectangle 79"/>
              <p:cNvSpPr>
                <a:spLocks noChangeArrowheads="1"/>
              </p:cNvSpPr>
              <p:nvPr/>
            </p:nvSpPr>
            <p:spPr bwMode="auto">
              <a:xfrm>
                <a:off x="163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sp>
            <p:nvSpPr>
              <p:cNvPr id="71751" name="Rectangle 80"/>
              <p:cNvSpPr>
                <a:spLocks noChangeArrowheads="1"/>
              </p:cNvSpPr>
              <p:nvPr/>
            </p:nvSpPr>
            <p:spPr bwMode="auto">
              <a:xfrm>
                <a:off x="139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1</a:t>
                </a:r>
              </a:p>
            </p:txBody>
          </p:sp>
          <p:sp>
            <p:nvSpPr>
              <p:cNvPr id="71752" name="Rectangle 81"/>
              <p:cNvSpPr>
                <a:spLocks noChangeArrowheads="1"/>
              </p:cNvSpPr>
              <p:nvPr/>
            </p:nvSpPr>
            <p:spPr bwMode="auto">
              <a:xfrm>
                <a:off x="2112" y="2016"/>
                <a:ext cx="240"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endParaRPr lang="zh-CN" altLang="zh-CN" sz="2000" b="1"/>
              </a:p>
            </p:txBody>
          </p:sp>
        </p:grpSp>
        <p:sp>
          <p:nvSpPr>
            <p:cNvPr id="71706" name="Rectangle 82"/>
            <p:cNvSpPr>
              <a:spLocks noChangeArrowheads="1"/>
            </p:cNvSpPr>
            <p:nvPr/>
          </p:nvSpPr>
          <p:spPr bwMode="auto">
            <a:xfrm>
              <a:off x="336"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07" name="Rectangle 83"/>
            <p:cNvSpPr>
              <a:spLocks noChangeArrowheads="1"/>
            </p:cNvSpPr>
            <p:nvPr/>
          </p:nvSpPr>
          <p:spPr bwMode="auto">
            <a:xfrm>
              <a:off x="768"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08" name="Rectangle 84"/>
            <p:cNvSpPr>
              <a:spLocks noChangeArrowheads="1"/>
            </p:cNvSpPr>
            <p:nvPr/>
          </p:nvSpPr>
          <p:spPr bwMode="auto">
            <a:xfrm>
              <a:off x="1296"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09" name="Rectangle 85"/>
            <p:cNvSpPr>
              <a:spLocks noChangeArrowheads="1"/>
            </p:cNvSpPr>
            <p:nvPr/>
          </p:nvSpPr>
          <p:spPr bwMode="auto">
            <a:xfrm>
              <a:off x="1728"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0" name="Rectangle 86"/>
            <p:cNvSpPr>
              <a:spLocks noChangeArrowheads="1"/>
            </p:cNvSpPr>
            <p:nvPr/>
          </p:nvSpPr>
          <p:spPr bwMode="auto">
            <a:xfrm>
              <a:off x="2688"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1" name="Rectangle 87"/>
            <p:cNvSpPr>
              <a:spLocks noChangeArrowheads="1"/>
            </p:cNvSpPr>
            <p:nvPr/>
          </p:nvSpPr>
          <p:spPr bwMode="auto">
            <a:xfrm>
              <a:off x="3216"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2" name="Rectangle 88"/>
            <p:cNvSpPr>
              <a:spLocks noChangeArrowheads="1"/>
            </p:cNvSpPr>
            <p:nvPr/>
          </p:nvSpPr>
          <p:spPr bwMode="auto">
            <a:xfrm>
              <a:off x="3648"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3" name="Rectangle 89"/>
            <p:cNvSpPr>
              <a:spLocks noChangeArrowheads="1"/>
            </p:cNvSpPr>
            <p:nvPr/>
          </p:nvSpPr>
          <p:spPr bwMode="auto">
            <a:xfrm>
              <a:off x="4080"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4" name="Rectangle 90"/>
            <p:cNvSpPr>
              <a:spLocks noChangeArrowheads="1"/>
            </p:cNvSpPr>
            <p:nvPr/>
          </p:nvSpPr>
          <p:spPr bwMode="auto">
            <a:xfrm>
              <a:off x="4512"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5" name="Rectangle 91"/>
            <p:cNvSpPr>
              <a:spLocks noChangeArrowheads="1"/>
            </p:cNvSpPr>
            <p:nvPr/>
          </p:nvSpPr>
          <p:spPr bwMode="auto">
            <a:xfrm>
              <a:off x="5040"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sp>
          <p:nvSpPr>
            <p:cNvPr id="71716" name="Rectangle 92"/>
            <p:cNvSpPr>
              <a:spLocks noChangeArrowheads="1"/>
            </p:cNvSpPr>
            <p:nvPr/>
          </p:nvSpPr>
          <p:spPr bwMode="auto">
            <a:xfrm>
              <a:off x="5424" y="3936"/>
              <a:ext cx="192" cy="240"/>
            </a:xfrm>
            <a:prstGeom prst="rect">
              <a:avLst/>
            </a:prstGeom>
            <a:solidFill>
              <a:srgbClr val="FFFFD5"/>
            </a:solidFill>
            <a:ln w="9525">
              <a:solidFill>
                <a:schemeClr val="tx1"/>
              </a:solidFill>
              <a:miter lim="800000"/>
              <a:headEnd/>
              <a:tailEnd/>
            </a:ln>
          </p:spPr>
          <p:txBody>
            <a:bodyPr wrap="none" anchor="ctr"/>
            <a:lstStyle/>
            <a:p>
              <a:pPr algn="ctr">
                <a:buFont typeface="Wingdings" pitchFamily="2" charset="2"/>
                <a:buNone/>
              </a:pPr>
              <a:r>
                <a:rPr lang="en-US" altLang="zh-CN" sz="2000" b="1"/>
                <a:t>F</a:t>
              </a:r>
            </a:p>
          </p:txBody>
        </p:sp>
        <p:grpSp>
          <p:nvGrpSpPr>
            <p:cNvPr id="71717" name="Group 106"/>
            <p:cNvGrpSpPr>
              <a:grpSpLocks/>
            </p:cNvGrpSpPr>
            <p:nvPr/>
          </p:nvGrpSpPr>
          <p:grpSpPr bwMode="auto">
            <a:xfrm>
              <a:off x="432" y="3648"/>
              <a:ext cx="5136" cy="288"/>
              <a:chOff x="432" y="3360"/>
              <a:chExt cx="5136" cy="576"/>
            </a:xfrm>
          </p:grpSpPr>
          <p:sp>
            <p:nvSpPr>
              <p:cNvPr id="71737" name="Line 94"/>
              <p:cNvSpPr>
                <a:spLocks noChangeShapeType="1"/>
              </p:cNvSpPr>
              <p:nvPr/>
            </p:nvSpPr>
            <p:spPr bwMode="auto">
              <a:xfrm>
                <a:off x="432" y="3360"/>
                <a:ext cx="0" cy="576"/>
              </a:xfrm>
              <a:prstGeom prst="line">
                <a:avLst/>
              </a:prstGeom>
              <a:noFill/>
              <a:ln w="9525">
                <a:solidFill>
                  <a:schemeClr val="tx1"/>
                </a:solidFill>
                <a:round/>
                <a:headEnd type="oval" w="med" len="med"/>
                <a:tailEnd/>
              </a:ln>
            </p:spPr>
            <p:txBody>
              <a:bodyPr/>
              <a:lstStyle/>
              <a:p>
                <a:endParaRPr lang="zh-CN" altLang="en-US"/>
              </a:p>
            </p:txBody>
          </p:sp>
          <p:sp>
            <p:nvSpPr>
              <p:cNvPr id="71738" name="Line 95"/>
              <p:cNvSpPr>
                <a:spLocks noChangeShapeType="1"/>
              </p:cNvSpPr>
              <p:nvPr/>
            </p:nvSpPr>
            <p:spPr bwMode="auto">
              <a:xfrm>
                <a:off x="864" y="3360"/>
                <a:ext cx="0" cy="576"/>
              </a:xfrm>
              <a:prstGeom prst="line">
                <a:avLst/>
              </a:prstGeom>
              <a:noFill/>
              <a:ln w="9525">
                <a:solidFill>
                  <a:schemeClr val="tx1"/>
                </a:solidFill>
                <a:round/>
                <a:headEnd type="oval" w="med" len="med"/>
                <a:tailEnd/>
              </a:ln>
            </p:spPr>
            <p:txBody>
              <a:bodyPr/>
              <a:lstStyle/>
              <a:p>
                <a:endParaRPr lang="zh-CN" altLang="en-US"/>
              </a:p>
            </p:txBody>
          </p:sp>
          <p:sp>
            <p:nvSpPr>
              <p:cNvPr id="71739" name="Line 96"/>
              <p:cNvSpPr>
                <a:spLocks noChangeShapeType="1"/>
              </p:cNvSpPr>
              <p:nvPr/>
            </p:nvSpPr>
            <p:spPr bwMode="auto">
              <a:xfrm>
                <a:off x="1392"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0" name="Line 97"/>
              <p:cNvSpPr>
                <a:spLocks noChangeShapeType="1"/>
              </p:cNvSpPr>
              <p:nvPr/>
            </p:nvSpPr>
            <p:spPr bwMode="auto">
              <a:xfrm>
                <a:off x="1824"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1" name="Line 98"/>
              <p:cNvSpPr>
                <a:spLocks noChangeShapeType="1"/>
              </p:cNvSpPr>
              <p:nvPr/>
            </p:nvSpPr>
            <p:spPr bwMode="auto">
              <a:xfrm>
                <a:off x="2352"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2" name="Line 99"/>
              <p:cNvSpPr>
                <a:spLocks noChangeShapeType="1"/>
              </p:cNvSpPr>
              <p:nvPr/>
            </p:nvSpPr>
            <p:spPr bwMode="auto">
              <a:xfrm>
                <a:off x="2784"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3" name="Line 100"/>
              <p:cNvSpPr>
                <a:spLocks noChangeShapeType="1"/>
              </p:cNvSpPr>
              <p:nvPr/>
            </p:nvSpPr>
            <p:spPr bwMode="auto">
              <a:xfrm>
                <a:off x="3312"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4" name="Line 101"/>
              <p:cNvSpPr>
                <a:spLocks noChangeShapeType="1"/>
              </p:cNvSpPr>
              <p:nvPr/>
            </p:nvSpPr>
            <p:spPr bwMode="auto">
              <a:xfrm>
                <a:off x="3744"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5" name="Line 102"/>
              <p:cNvSpPr>
                <a:spLocks noChangeShapeType="1"/>
              </p:cNvSpPr>
              <p:nvPr/>
            </p:nvSpPr>
            <p:spPr bwMode="auto">
              <a:xfrm>
                <a:off x="4176"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6" name="Line 103"/>
              <p:cNvSpPr>
                <a:spLocks noChangeShapeType="1"/>
              </p:cNvSpPr>
              <p:nvPr/>
            </p:nvSpPr>
            <p:spPr bwMode="auto">
              <a:xfrm>
                <a:off x="4608"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7" name="Line 104"/>
              <p:cNvSpPr>
                <a:spLocks noChangeShapeType="1"/>
              </p:cNvSpPr>
              <p:nvPr/>
            </p:nvSpPr>
            <p:spPr bwMode="auto">
              <a:xfrm>
                <a:off x="5136" y="3360"/>
                <a:ext cx="0" cy="576"/>
              </a:xfrm>
              <a:prstGeom prst="line">
                <a:avLst/>
              </a:prstGeom>
              <a:noFill/>
              <a:ln w="9525">
                <a:solidFill>
                  <a:schemeClr val="tx1"/>
                </a:solidFill>
                <a:round/>
                <a:headEnd type="oval" w="med" len="med"/>
                <a:tailEnd/>
              </a:ln>
            </p:spPr>
            <p:txBody>
              <a:bodyPr/>
              <a:lstStyle/>
              <a:p>
                <a:endParaRPr lang="zh-CN" altLang="en-US"/>
              </a:p>
            </p:txBody>
          </p:sp>
          <p:sp>
            <p:nvSpPr>
              <p:cNvPr id="71748" name="Line 105"/>
              <p:cNvSpPr>
                <a:spLocks noChangeShapeType="1"/>
              </p:cNvSpPr>
              <p:nvPr/>
            </p:nvSpPr>
            <p:spPr bwMode="auto">
              <a:xfrm>
                <a:off x="5568" y="3360"/>
                <a:ext cx="0" cy="576"/>
              </a:xfrm>
              <a:prstGeom prst="line">
                <a:avLst/>
              </a:prstGeom>
              <a:noFill/>
              <a:ln w="9525">
                <a:solidFill>
                  <a:schemeClr val="tx1"/>
                </a:solidFill>
                <a:round/>
                <a:headEnd type="oval" w="med" len="med"/>
                <a:tailEnd/>
              </a:ln>
            </p:spPr>
            <p:txBody>
              <a:bodyPr/>
              <a:lstStyle/>
              <a:p>
                <a:endParaRPr lang="zh-CN" altLang="en-US"/>
              </a:p>
            </p:txBody>
          </p:sp>
        </p:grpSp>
        <p:grpSp>
          <p:nvGrpSpPr>
            <p:cNvPr id="71718" name="Group 110"/>
            <p:cNvGrpSpPr>
              <a:grpSpLocks/>
            </p:cNvGrpSpPr>
            <p:nvPr/>
          </p:nvGrpSpPr>
          <p:grpSpPr bwMode="auto">
            <a:xfrm>
              <a:off x="2448" y="1728"/>
              <a:ext cx="264" cy="336"/>
              <a:chOff x="2448" y="1728"/>
              <a:chExt cx="264" cy="336"/>
            </a:xfrm>
          </p:grpSpPr>
          <p:sp>
            <p:nvSpPr>
              <p:cNvPr id="71735" name="Line 107"/>
              <p:cNvSpPr>
                <a:spLocks noChangeShapeType="1"/>
              </p:cNvSpPr>
              <p:nvPr/>
            </p:nvSpPr>
            <p:spPr bwMode="auto">
              <a:xfrm flipH="1">
                <a:off x="2448" y="1872"/>
                <a:ext cx="192" cy="192"/>
              </a:xfrm>
              <a:prstGeom prst="line">
                <a:avLst/>
              </a:prstGeom>
              <a:noFill/>
              <a:ln w="19050">
                <a:solidFill>
                  <a:schemeClr val="tx1"/>
                </a:solidFill>
                <a:round/>
                <a:headEnd/>
                <a:tailEnd type="triangle" w="sm" len="lg"/>
              </a:ln>
            </p:spPr>
            <p:txBody>
              <a:bodyPr/>
              <a:lstStyle/>
              <a:p>
                <a:endParaRPr lang="zh-CN" altLang="en-US"/>
              </a:p>
            </p:txBody>
          </p:sp>
          <p:sp>
            <p:nvSpPr>
              <p:cNvPr id="71736" name="Freeform 109"/>
              <p:cNvSpPr>
                <a:spLocks/>
              </p:cNvSpPr>
              <p:nvPr/>
            </p:nvSpPr>
            <p:spPr bwMode="auto">
              <a:xfrm>
                <a:off x="2592" y="1728"/>
                <a:ext cx="120" cy="144"/>
              </a:xfrm>
              <a:custGeom>
                <a:avLst/>
                <a:gdLst>
                  <a:gd name="T0" fmla="*/ 1 w 216"/>
                  <a:gd name="T1" fmla="*/ 0 h 240"/>
                  <a:gd name="T2" fmla="*/ 1 w 216"/>
                  <a:gd name="T3" fmla="*/ 1 h 240"/>
                  <a:gd name="T4" fmla="*/ 1 w 216"/>
                  <a:gd name="T5" fmla="*/ 1 h 240"/>
                  <a:gd name="T6" fmla="*/ 0 60000 65536"/>
                  <a:gd name="T7" fmla="*/ 0 60000 65536"/>
                  <a:gd name="T8" fmla="*/ 0 60000 65536"/>
                  <a:gd name="T9" fmla="*/ 0 w 216"/>
                  <a:gd name="T10" fmla="*/ 0 h 240"/>
                  <a:gd name="T11" fmla="*/ 216 w 216"/>
                  <a:gd name="T12" fmla="*/ 240 h 240"/>
                </a:gdLst>
                <a:ahLst/>
                <a:cxnLst>
                  <a:cxn ang="T6">
                    <a:pos x="T0" y="T1"/>
                  </a:cxn>
                  <a:cxn ang="T7">
                    <a:pos x="T2" y="T3"/>
                  </a:cxn>
                  <a:cxn ang="T8">
                    <a:pos x="T4" y="T5"/>
                  </a:cxn>
                </a:cxnLst>
                <a:rect l="T9" t="T10" r="T11" b="T12"/>
                <a:pathLst>
                  <a:path w="216" h="240">
                    <a:moveTo>
                      <a:pt x="216" y="0"/>
                    </a:moveTo>
                    <a:cubicBezTo>
                      <a:pt x="132" y="76"/>
                      <a:pt x="48" y="152"/>
                      <a:pt x="24" y="192"/>
                    </a:cubicBezTo>
                    <a:cubicBezTo>
                      <a:pt x="0" y="232"/>
                      <a:pt x="64" y="232"/>
                      <a:pt x="72" y="240"/>
                    </a:cubicBezTo>
                  </a:path>
                </a:pathLst>
              </a:custGeom>
              <a:noFill/>
              <a:ln w="19050">
                <a:solidFill>
                  <a:schemeClr val="tx1"/>
                </a:solidFill>
                <a:round/>
                <a:headEnd/>
                <a:tailEnd/>
              </a:ln>
            </p:spPr>
            <p:txBody>
              <a:bodyPr/>
              <a:lstStyle/>
              <a:p>
                <a:endParaRPr lang="zh-CN" altLang="en-US"/>
              </a:p>
            </p:txBody>
          </p:sp>
        </p:grpSp>
        <p:sp>
          <p:nvSpPr>
            <p:cNvPr id="71719" name="Freeform 111"/>
            <p:cNvSpPr>
              <a:spLocks/>
            </p:cNvSpPr>
            <p:nvPr/>
          </p:nvSpPr>
          <p:spPr bwMode="auto">
            <a:xfrm>
              <a:off x="1152" y="2256"/>
              <a:ext cx="1336" cy="480"/>
            </a:xfrm>
            <a:custGeom>
              <a:avLst/>
              <a:gdLst>
                <a:gd name="T0" fmla="*/ 1296 w 1336"/>
                <a:gd name="T1" fmla="*/ 0 h 528"/>
                <a:gd name="T2" fmla="*/ 1296 w 1336"/>
                <a:gd name="T3" fmla="*/ 41 h 528"/>
                <a:gd name="T4" fmla="*/ 1056 w 1336"/>
                <a:gd name="T5" fmla="*/ 70 h 528"/>
                <a:gd name="T6" fmla="*/ 384 w 1336"/>
                <a:gd name="T7" fmla="*/ 70 h 528"/>
                <a:gd name="T8" fmla="*/ 96 w 1336"/>
                <a:gd name="T9" fmla="*/ 96 h 528"/>
                <a:gd name="T10" fmla="*/ 0 w 1336"/>
                <a:gd name="T11" fmla="*/ 153 h 528"/>
                <a:gd name="T12" fmla="*/ 0 60000 65536"/>
                <a:gd name="T13" fmla="*/ 0 60000 65536"/>
                <a:gd name="T14" fmla="*/ 0 60000 65536"/>
                <a:gd name="T15" fmla="*/ 0 60000 65536"/>
                <a:gd name="T16" fmla="*/ 0 60000 65536"/>
                <a:gd name="T17" fmla="*/ 0 60000 65536"/>
                <a:gd name="T18" fmla="*/ 0 w 1336"/>
                <a:gd name="T19" fmla="*/ 0 h 528"/>
                <a:gd name="T20" fmla="*/ 1336 w 1336"/>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336" h="528">
                  <a:moveTo>
                    <a:pt x="1296" y="0"/>
                  </a:moveTo>
                  <a:cubicBezTo>
                    <a:pt x="1316" y="52"/>
                    <a:pt x="1336" y="104"/>
                    <a:pt x="1296" y="144"/>
                  </a:cubicBezTo>
                  <a:cubicBezTo>
                    <a:pt x="1256" y="184"/>
                    <a:pt x="1208" y="224"/>
                    <a:pt x="1056" y="240"/>
                  </a:cubicBezTo>
                  <a:cubicBezTo>
                    <a:pt x="904" y="256"/>
                    <a:pt x="544" y="224"/>
                    <a:pt x="384" y="240"/>
                  </a:cubicBezTo>
                  <a:cubicBezTo>
                    <a:pt x="224" y="256"/>
                    <a:pt x="160" y="288"/>
                    <a:pt x="96" y="336"/>
                  </a:cubicBezTo>
                  <a:cubicBezTo>
                    <a:pt x="32" y="384"/>
                    <a:pt x="16" y="496"/>
                    <a:pt x="0" y="528"/>
                  </a:cubicBezTo>
                </a:path>
              </a:pathLst>
            </a:custGeom>
            <a:noFill/>
            <a:ln w="19050">
              <a:solidFill>
                <a:schemeClr val="tx1"/>
              </a:solidFill>
              <a:round/>
              <a:headEnd type="oval" w="med" len="med"/>
              <a:tailEnd/>
            </a:ln>
          </p:spPr>
          <p:txBody>
            <a:bodyPr/>
            <a:lstStyle/>
            <a:p>
              <a:endParaRPr lang="zh-CN" altLang="en-US"/>
            </a:p>
          </p:txBody>
        </p:sp>
        <p:sp>
          <p:nvSpPr>
            <p:cNvPr id="71720" name="Freeform 112"/>
            <p:cNvSpPr>
              <a:spLocks/>
            </p:cNvSpPr>
            <p:nvPr/>
          </p:nvSpPr>
          <p:spPr bwMode="auto">
            <a:xfrm>
              <a:off x="2832" y="2256"/>
              <a:ext cx="848" cy="480"/>
            </a:xfrm>
            <a:custGeom>
              <a:avLst/>
              <a:gdLst>
                <a:gd name="T0" fmla="*/ 17 w 896"/>
                <a:gd name="T1" fmla="*/ 0 h 528"/>
                <a:gd name="T2" fmla="*/ 17 w 896"/>
                <a:gd name="T3" fmla="*/ 56 h 528"/>
                <a:gd name="T4" fmla="*/ 109 w 896"/>
                <a:gd name="T5" fmla="*/ 70 h 528"/>
                <a:gd name="T6" fmla="*/ 322 w 896"/>
                <a:gd name="T7" fmla="*/ 70 h 528"/>
                <a:gd name="T8" fmla="*/ 391 w 896"/>
                <a:gd name="T9" fmla="*/ 84 h 528"/>
                <a:gd name="T10" fmla="*/ 438 w 896"/>
                <a:gd name="T11" fmla="*/ 153 h 528"/>
                <a:gd name="T12" fmla="*/ 0 60000 65536"/>
                <a:gd name="T13" fmla="*/ 0 60000 65536"/>
                <a:gd name="T14" fmla="*/ 0 60000 65536"/>
                <a:gd name="T15" fmla="*/ 0 60000 65536"/>
                <a:gd name="T16" fmla="*/ 0 60000 65536"/>
                <a:gd name="T17" fmla="*/ 0 60000 65536"/>
                <a:gd name="T18" fmla="*/ 0 w 896"/>
                <a:gd name="T19" fmla="*/ 0 h 528"/>
                <a:gd name="T20" fmla="*/ 896 w 896"/>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896" h="528">
                  <a:moveTo>
                    <a:pt x="32" y="0"/>
                  </a:moveTo>
                  <a:cubicBezTo>
                    <a:pt x="16" y="76"/>
                    <a:pt x="0" y="152"/>
                    <a:pt x="32" y="192"/>
                  </a:cubicBezTo>
                  <a:cubicBezTo>
                    <a:pt x="64" y="232"/>
                    <a:pt x="120" y="232"/>
                    <a:pt x="224" y="240"/>
                  </a:cubicBezTo>
                  <a:cubicBezTo>
                    <a:pt x="328" y="248"/>
                    <a:pt x="560" y="232"/>
                    <a:pt x="656" y="240"/>
                  </a:cubicBezTo>
                  <a:cubicBezTo>
                    <a:pt x="752" y="248"/>
                    <a:pt x="760" y="240"/>
                    <a:pt x="800" y="288"/>
                  </a:cubicBezTo>
                  <a:cubicBezTo>
                    <a:pt x="840" y="336"/>
                    <a:pt x="880" y="488"/>
                    <a:pt x="896" y="528"/>
                  </a:cubicBezTo>
                </a:path>
              </a:pathLst>
            </a:custGeom>
            <a:noFill/>
            <a:ln w="19050">
              <a:solidFill>
                <a:schemeClr val="tx1"/>
              </a:solidFill>
              <a:round/>
              <a:headEnd/>
              <a:tailEnd/>
            </a:ln>
          </p:spPr>
          <p:txBody>
            <a:bodyPr/>
            <a:lstStyle/>
            <a:p>
              <a:endParaRPr lang="zh-CN" altLang="en-US"/>
            </a:p>
          </p:txBody>
        </p:sp>
        <p:sp>
          <p:nvSpPr>
            <p:cNvPr id="71721" name="Freeform 119"/>
            <p:cNvSpPr>
              <a:spLocks/>
            </p:cNvSpPr>
            <p:nvPr/>
          </p:nvSpPr>
          <p:spPr bwMode="auto">
            <a:xfrm>
              <a:off x="1344" y="2880"/>
              <a:ext cx="240" cy="624"/>
            </a:xfrm>
            <a:custGeom>
              <a:avLst/>
              <a:gdLst>
                <a:gd name="T0" fmla="*/ 0 w 240"/>
                <a:gd name="T1" fmla="*/ 0 h 624"/>
                <a:gd name="T2" fmla="*/ 48 w 240"/>
                <a:gd name="T3" fmla="*/ 240 h 624"/>
                <a:gd name="T4" fmla="*/ 240 w 240"/>
                <a:gd name="T5" fmla="*/ 624 h 624"/>
                <a:gd name="T6" fmla="*/ 0 60000 65536"/>
                <a:gd name="T7" fmla="*/ 0 60000 65536"/>
                <a:gd name="T8" fmla="*/ 0 60000 65536"/>
                <a:gd name="T9" fmla="*/ 0 w 240"/>
                <a:gd name="T10" fmla="*/ 0 h 624"/>
                <a:gd name="T11" fmla="*/ 240 w 240"/>
                <a:gd name="T12" fmla="*/ 624 h 624"/>
              </a:gdLst>
              <a:ahLst/>
              <a:cxnLst>
                <a:cxn ang="T6">
                  <a:pos x="T0" y="T1"/>
                </a:cxn>
                <a:cxn ang="T7">
                  <a:pos x="T2" y="T3"/>
                </a:cxn>
                <a:cxn ang="T8">
                  <a:pos x="T4" y="T5"/>
                </a:cxn>
              </a:cxnLst>
              <a:rect l="T9" t="T10" r="T11" b="T12"/>
              <a:pathLst>
                <a:path w="240" h="624">
                  <a:moveTo>
                    <a:pt x="0" y="0"/>
                  </a:moveTo>
                  <a:cubicBezTo>
                    <a:pt x="4" y="68"/>
                    <a:pt x="8" y="136"/>
                    <a:pt x="48" y="240"/>
                  </a:cubicBezTo>
                  <a:cubicBezTo>
                    <a:pt x="88" y="344"/>
                    <a:pt x="208" y="560"/>
                    <a:pt x="240" y="624"/>
                  </a:cubicBezTo>
                </a:path>
              </a:pathLst>
            </a:custGeom>
            <a:noFill/>
            <a:ln w="19050">
              <a:solidFill>
                <a:schemeClr val="tx1"/>
              </a:solidFill>
              <a:round/>
              <a:headEnd type="oval" w="med" len="med"/>
              <a:tailEnd/>
            </a:ln>
          </p:spPr>
          <p:txBody>
            <a:bodyPr/>
            <a:lstStyle/>
            <a:p>
              <a:endParaRPr lang="zh-CN" altLang="en-US"/>
            </a:p>
          </p:txBody>
        </p:sp>
        <p:sp>
          <p:nvSpPr>
            <p:cNvPr id="71722" name="Freeform 120"/>
            <p:cNvSpPr>
              <a:spLocks/>
            </p:cNvSpPr>
            <p:nvPr/>
          </p:nvSpPr>
          <p:spPr bwMode="auto">
            <a:xfrm>
              <a:off x="624" y="2880"/>
              <a:ext cx="288" cy="624"/>
            </a:xfrm>
            <a:custGeom>
              <a:avLst/>
              <a:gdLst>
                <a:gd name="T0" fmla="*/ 288 w 288"/>
                <a:gd name="T1" fmla="*/ 0 h 624"/>
                <a:gd name="T2" fmla="*/ 240 w 288"/>
                <a:gd name="T3" fmla="*/ 240 h 624"/>
                <a:gd name="T4" fmla="*/ 0 w 288"/>
                <a:gd name="T5" fmla="*/ 624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0"/>
                  </a:moveTo>
                  <a:cubicBezTo>
                    <a:pt x="288" y="68"/>
                    <a:pt x="288" y="136"/>
                    <a:pt x="240" y="240"/>
                  </a:cubicBezTo>
                  <a:cubicBezTo>
                    <a:pt x="192" y="344"/>
                    <a:pt x="40" y="560"/>
                    <a:pt x="0" y="624"/>
                  </a:cubicBezTo>
                </a:path>
              </a:pathLst>
            </a:custGeom>
            <a:noFill/>
            <a:ln w="19050">
              <a:solidFill>
                <a:schemeClr val="tx1"/>
              </a:solidFill>
              <a:round/>
              <a:headEnd type="oval" w="med" len="med"/>
              <a:tailEnd/>
            </a:ln>
          </p:spPr>
          <p:txBody>
            <a:bodyPr/>
            <a:lstStyle/>
            <a:p>
              <a:endParaRPr lang="zh-CN" altLang="en-US"/>
            </a:p>
          </p:txBody>
        </p:sp>
        <p:sp>
          <p:nvSpPr>
            <p:cNvPr id="71723" name="Freeform 124"/>
            <p:cNvSpPr>
              <a:spLocks/>
            </p:cNvSpPr>
            <p:nvPr/>
          </p:nvSpPr>
          <p:spPr bwMode="auto">
            <a:xfrm>
              <a:off x="2544" y="2880"/>
              <a:ext cx="976" cy="624"/>
            </a:xfrm>
            <a:custGeom>
              <a:avLst/>
              <a:gdLst>
                <a:gd name="T0" fmla="*/ 960 w 976"/>
                <a:gd name="T1" fmla="*/ 0 h 624"/>
                <a:gd name="T2" fmla="*/ 912 w 976"/>
                <a:gd name="T3" fmla="*/ 144 h 624"/>
                <a:gd name="T4" fmla="*/ 576 w 976"/>
                <a:gd name="T5" fmla="*/ 240 h 624"/>
                <a:gd name="T6" fmla="*/ 240 w 976"/>
                <a:gd name="T7" fmla="*/ 336 h 624"/>
                <a:gd name="T8" fmla="*/ 48 w 976"/>
                <a:gd name="T9" fmla="*/ 528 h 624"/>
                <a:gd name="T10" fmla="*/ 0 w 976"/>
                <a:gd name="T11" fmla="*/ 624 h 624"/>
                <a:gd name="T12" fmla="*/ 0 60000 65536"/>
                <a:gd name="T13" fmla="*/ 0 60000 65536"/>
                <a:gd name="T14" fmla="*/ 0 60000 65536"/>
                <a:gd name="T15" fmla="*/ 0 60000 65536"/>
                <a:gd name="T16" fmla="*/ 0 60000 65536"/>
                <a:gd name="T17" fmla="*/ 0 60000 65536"/>
                <a:gd name="T18" fmla="*/ 0 w 976"/>
                <a:gd name="T19" fmla="*/ 0 h 624"/>
                <a:gd name="T20" fmla="*/ 976 w 976"/>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976" h="624">
                  <a:moveTo>
                    <a:pt x="960" y="0"/>
                  </a:moveTo>
                  <a:cubicBezTo>
                    <a:pt x="968" y="52"/>
                    <a:pt x="976" y="104"/>
                    <a:pt x="912" y="144"/>
                  </a:cubicBezTo>
                  <a:cubicBezTo>
                    <a:pt x="848" y="184"/>
                    <a:pt x="688" y="208"/>
                    <a:pt x="576" y="240"/>
                  </a:cubicBezTo>
                  <a:cubicBezTo>
                    <a:pt x="464" y="272"/>
                    <a:pt x="328" y="288"/>
                    <a:pt x="240" y="336"/>
                  </a:cubicBezTo>
                  <a:cubicBezTo>
                    <a:pt x="152" y="384"/>
                    <a:pt x="88" y="480"/>
                    <a:pt x="48" y="528"/>
                  </a:cubicBezTo>
                  <a:cubicBezTo>
                    <a:pt x="8" y="576"/>
                    <a:pt x="8" y="608"/>
                    <a:pt x="0" y="624"/>
                  </a:cubicBezTo>
                </a:path>
              </a:pathLst>
            </a:custGeom>
            <a:noFill/>
            <a:ln w="19050">
              <a:solidFill>
                <a:schemeClr val="tx1"/>
              </a:solidFill>
              <a:round/>
              <a:headEnd type="oval" w="med" len="med"/>
              <a:tailEnd/>
            </a:ln>
          </p:spPr>
          <p:txBody>
            <a:bodyPr/>
            <a:lstStyle/>
            <a:p>
              <a:endParaRPr lang="zh-CN" altLang="en-US"/>
            </a:p>
          </p:txBody>
        </p:sp>
        <p:sp>
          <p:nvSpPr>
            <p:cNvPr id="71724" name="Freeform 126"/>
            <p:cNvSpPr>
              <a:spLocks/>
            </p:cNvSpPr>
            <p:nvPr/>
          </p:nvSpPr>
          <p:spPr bwMode="auto">
            <a:xfrm>
              <a:off x="3936" y="2880"/>
              <a:ext cx="1" cy="624"/>
            </a:xfrm>
            <a:custGeom>
              <a:avLst/>
              <a:gdLst>
                <a:gd name="T0" fmla="*/ 0 w 1"/>
                <a:gd name="T1" fmla="*/ 0 h 624"/>
                <a:gd name="T2" fmla="*/ 0 w 1"/>
                <a:gd name="T3" fmla="*/ 624 h 624"/>
                <a:gd name="T4" fmla="*/ 0 60000 65536"/>
                <a:gd name="T5" fmla="*/ 0 60000 65536"/>
                <a:gd name="T6" fmla="*/ 0 w 1"/>
                <a:gd name="T7" fmla="*/ 0 h 624"/>
                <a:gd name="T8" fmla="*/ 1 w 1"/>
                <a:gd name="T9" fmla="*/ 624 h 624"/>
              </a:gdLst>
              <a:ahLst/>
              <a:cxnLst>
                <a:cxn ang="T4">
                  <a:pos x="T0" y="T1"/>
                </a:cxn>
                <a:cxn ang="T5">
                  <a:pos x="T2" y="T3"/>
                </a:cxn>
              </a:cxnLst>
              <a:rect l="T6" t="T7" r="T8" b="T9"/>
              <a:pathLst>
                <a:path w="1" h="624">
                  <a:moveTo>
                    <a:pt x="0" y="0"/>
                  </a:moveTo>
                  <a:cubicBezTo>
                    <a:pt x="0" y="260"/>
                    <a:pt x="0" y="520"/>
                    <a:pt x="0" y="624"/>
                  </a:cubicBezTo>
                </a:path>
              </a:pathLst>
            </a:custGeom>
            <a:noFill/>
            <a:ln w="19050">
              <a:solidFill>
                <a:schemeClr val="tx1"/>
              </a:solidFill>
              <a:round/>
              <a:headEnd type="oval" w="med" len="med"/>
              <a:tailEnd/>
            </a:ln>
          </p:spPr>
          <p:txBody>
            <a:bodyPr/>
            <a:lstStyle/>
            <a:p>
              <a:endParaRPr lang="zh-CN" altLang="en-US"/>
            </a:p>
          </p:txBody>
        </p:sp>
        <p:sp>
          <p:nvSpPr>
            <p:cNvPr id="71725" name="Freeform 127"/>
            <p:cNvSpPr>
              <a:spLocks/>
            </p:cNvSpPr>
            <p:nvPr/>
          </p:nvSpPr>
          <p:spPr bwMode="auto">
            <a:xfrm>
              <a:off x="4360" y="2880"/>
              <a:ext cx="968" cy="624"/>
            </a:xfrm>
            <a:custGeom>
              <a:avLst/>
              <a:gdLst>
                <a:gd name="T0" fmla="*/ 8 w 968"/>
                <a:gd name="T1" fmla="*/ 0 h 624"/>
                <a:gd name="T2" fmla="*/ 56 w 968"/>
                <a:gd name="T3" fmla="*/ 192 h 624"/>
                <a:gd name="T4" fmla="*/ 344 w 968"/>
                <a:gd name="T5" fmla="*/ 288 h 624"/>
                <a:gd name="T6" fmla="*/ 776 w 968"/>
                <a:gd name="T7" fmla="*/ 384 h 624"/>
                <a:gd name="T8" fmla="*/ 920 w 968"/>
                <a:gd name="T9" fmla="*/ 480 h 624"/>
                <a:gd name="T10" fmla="*/ 968 w 968"/>
                <a:gd name="T11" fmla="*/ 624 h 624"/>
                <a:gd name="T12" fmla="*/ 0 60000 65536"/>
                <a:gd name="T13" fmla="*/ 0 60000 65536"/>
                <a:gd name="T14" fmla="*/ 0 60000 65536"/>
                <a:gd name="T15" fmla="*/ 0 60000 65536"/>
                <a:gd name="T16" fmla="*/ 0 60000 65536"/>
                <a:gd name="T17" fmla="*/ 0 60000 65536"/>
                <a:gd name="T18" fmla="*/ 0 w 968"/>
                <a:gd name="T19" fmla="*/ 0 h 624"/>
                <a:gd name="T20" fmla="*/ 968 w 968"/>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968" h="624">
                  <a:moveTo>
                    <a:pt x="8" y="0"/>
                  </a:moveTo>
                  <a:cubicBezTo>
                    <a:pt x="4" y="72"/>
                    <a:pt x="0" y="144"/>
                    <a:pt x="56" y="192"/>
                  </a:cubicBezTo>
                  <a:cubicBezTo>
                    <a:pt x="112" y="240"/>
                    <a:pt x="224" y="256"/>
                    <a:pt x="344" y="288"/>
                  </a:cubicBezTo>
                  <a:cubicBezTo>
                    <a:pt x="464" y="320"/>
                    <a:pt x="680" y="352"/>
                    <a:pt x="776" y="384"/>
                  </a:cubicBezTo>
                  <a:cubicBezTo>
                    <a:pt x="872" y="416"/>
                    <a:pt x="888" y="440"/>
                    <a:pt x="920" y="480"/>
                  </a:cubicBezTo>
                  <a:cubicBezTo>
                    <a:pt x="952" y="520"/>
                    <a:pt x="960" y="600"/>
                    <a:pt x="968" y="624"/>
                  </a:cubicBezTo>
                </a:path>
              </a:pathLst>
            </a:custGeom>
            <a:noFill/>
            <a:ln w="19050">
              <a:solidFill>
                <a:schemeClr val="tx1"/>
              </a:solidFill>
              <a:round/>
              <a:headEnd type="oval" w="med" len="med"/>
              <a:tailEnd/>
            </a:ln>
          </p:spPr>
          <p:txBody>
            <a:bodyPr/>
            <a:lstStyle/>
            <a:p>
              <a:endParaRPr lang="zh-CN" altLang="en-US"/>
            </a:p>
          </p:txBody>
        </p:sp>
        <p:sp>
          <p:nvSpPr>
            <p:cNvPr id="71726" name="Text Box 129"/>
            <p:cNvSpPr txBox="1">
              <a:spLocks noChangeArrowheads="1"/>
            </p:cNvSpPr>
            <p:nvPr/>
          </p:nvSpPr>
          <p:spPr bwMode="auto">
            <a:xfrm>
              <a:off x="2688" y="158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t</a:t>
              </a:r>
            </a:p>
          </p:txBody>
        </p:sp>
        <p:sp>
          <p:nvSpPr>
            <p:cNvPr id="71727" name="Text Box 131"/>
            <p:cNvSpPr txBox="1">
              <a:spLocks noChangeArrowheads="1"/>
            </p:cNvSpPr>
            <p:nvPr/>
          </p:nvSpPr>
          <p:spPr bwMode="auto">
            <a:xfrm>
              <a:off x="2016" y="1872"/>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a</a:t>
              </a:r>
            </a:p>
          </p:txBody>
        </p:sp>
        <p:sp>
          <p:nvSpPr>
            <p:cNvPr id="71728" name="Text Box 132"/>
            <p:cNvSpPr txBox="1">
              <a:spLocks noChangeArrowheads="1"/>
            </p:cNvSpPr>
            <p:nvPr/>
          </p:nvSpPr>
          <p:spPr bwMode="auto">
            <a:xfrm>
              <a:off x="528" y="2544"/>
              <a:ext cx="192" cy="256"/>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b</a:t>
              </a:r>
            </a:p>
          </p:txBody>
        </p:sp>
        <p:sp>
          <p:nvSpPr>
            <p:cNvPr id="71729" name="Text Box 133"/>
            <p:cNvSpPr txBox="1">
              <a:spLocks noChangeArrowheads="1"/>
            </p:cNvSpPr>
            <p:nvPr/>
          </p:nvSpPr>
          <p:spPr bwMode="auto">
            <a:xfrm>
              <a:off x="3120" y="254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c</a:t>
              </a:r>
            </a:p>
          </p:txBody>
        </p:sp>
        <p:sp>
          <p:nvSpPr>
            <p:cNvPr id="71730" name="Text Box 134"/>
            <p:cNvSpPr txBox="1">
              <a:spLocks noChangeArrowheads="1"/>
            </p:cNvSpPr>
            <p:nvPr/>
          </p:nvSpPr>
          <p:spPr bwMode="auto">
            <a:xfrm>
              <a:off x="96" y="326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d</a:t>
              </a:r>
            </a:p>
          </p:txBody>
        </p:sp>
        <p:sp>
          <p:nvSpPr>
            <p:cNvPr id="71731" name="Text Box 135"/>
            <p:cNvSpPr txBox="1">
              <a:spLocks noChangeArrowheads="1"/>
            </p:cNvSpPr>
            <p:nvPr/>
          </p:nvSpPr>
          <p:spPr bwMode="auto">
            <a:xfrm>
              <a:off x="1056" y="326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e</a:t>
              </a:r>
            </a:p>
          </p:txBody>
        </p:sp>
        <p:sp>
          <p:nvSpPr>
            <p:cNvPr id="71732" name="Text Box 136"/>
            <p:cNvSpPr txBox="1">
              <a:spLocks noChangeArrowheads="1"/>
            </p:cNvSpPr>
            <p:nvPr/>
          </p:nvSpPr>
          <p:spPr bwMode="auto">
            <a:xfrm>
              <a:off x="2016" y="326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f</a:t>
              </a:r>
            </a:p>
          </p:txBody>
        </p:sp>
        <p:sp>
          <p:nvSpPr>
            <p:cNvPr id="71733" name="Text Box 137"/>
            <p:cNvSpPr txBox="1">
              <a:spLocks noChangeArrowheads="1"/>
            </p:cNvSpPr>
            <p:nvPr/>
          </p:nvSpPr>
          <p:spPr bwMode="auto">
            <a:xfrm>
              <a:off x="2976" y="326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g</a:t>
              </a:r>
            </a:p>
          </p:txBody>
        </p:sp>
        <p:sp>
          <p:nvSpPr>
            <p:cNvPr id="71734" name="Text Box 138"/>
            <p:cNvSpPr txBox="1">
              <a:spLocks noChangeArrowheads="1"/>
            </p:cNvSpPr>
            <p:nvPr/>
          </p:nvSpPr>
          <p:spPr bwMode="auto">
            <a:xfrm>
              <a:off x="4800" y="3264"/>
              <a:ext cx="192" cy="271"/>
            </a:xfrm>
            <a:prstGeom prst="rect">
              <a:avLst/>
            </a:prstGeom>
            <a:noFill/>
            <a:ln w="9525">
              <a:noFill/>
              <a:miter lim="800000"/>
              <a:headEnd/>
              <a:tailEnd/>
            </a:ln>
          </p:spPr>
          <p:txBody>
            <a:bodyPr>
              <a:spAutoFit/>
            </a:bodyPr>
            <a:lstStyle/>
            <a:p>
              <a:pPr>
                <a:spcBef>
                  <a:spcPct val="50000"/>
                </a:spcBef>
                <a:buFont typeface="Wingdings" pitchFamily="2" charset="2"/>
                <a:buNone/>
              </a:pPr>
              <a:r>
                <a:rPr lang="en-US" altLang="zh-CN" sz="2000" b="1"/>
                <a:t>h</a:t>
              </a:r>
            </a:p>
          </p:txBody>
        </p:sp>
      </p:grpSp>
      <p:sp>
        <p:nvSpPr>
          <p:cNvPr id="104" name="Text Box 140"/>
          <p:cNvSpPr txBox="1">
            <a:spLocks noChangeArrowheads="1"/>
          </p:cNvSpPr>
          <p:nvPr/>
        </p:nvSpPr>
        <p:spPr bwMode="auto">
          <a:xfrm>
            <a:off x="500063" y="2371725"/>
            <a:ext cx="3581400" cy="531813"/>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zh-CN" altLang="en-US" sz="2600" b="1" dirty="0">
                <a:latin typeface="+mj-lt"/>
                <a:ea typeface="宋体" pitchFamily="2" charset="-122"/>
              </a:rPr>
              <a:t>例：</a:t>
            </a:r>
            <a:r>
              <a:rPr lang="en-US" altLang="zh-CN" sz="2600" b="1" dirty="0">
                <a:latin typeface="+mj-lt"/>
                <a:ea typeface="宋体" pitchFamily="2" charset="-122"/>
              </a:rPr>
              <a:t>4</a:t>
            </a:r>
            <a:r>
              <a:rPr lang="zh-CN" altLang="en-US" sz="2600" b="1" dirty="0">
                <a:latin typeface="+mj-lt"/>
                <a:ea typeface="宋体" pitchFamily="2" charset="-122"/>
              </a:rPr>
              <a:t>阶</a:t>
            </a:r>
            <a:r>
              <a:rPr lang="en-US" altLang="zh-CN" sz="2600" b="1" dirty="0">
                <a:latin typeface="+mj-lt"/>
                <a:ea typeface="宋体" pitchFamily="2" charset="-122"/>
              </a:rPr>
              <a:t>B-</a:t>
            </a:r>
            <a:r>
              <a:rPr lang="zh-CN" altLang="en-US" sz="2600" b="1" dirty="0">
                <a:latin typeface="+mj-lt"/>
                <a:ea typeface="宋体" pitchFamily="2" charset="-122"/>
              </a:rPr>
              <a:t>树，深度为</a:t>
            </a:r>
            <a:r>
              <a:rPr lang="en-US" altLang="zh-CN" sz="2600" b="1" dirty="0">
                <a:latin typeface="+mj-lt"/>
                <a:ea typeface="宋体" pitchFamily="2" charset="-122"/>
              </a:rPr>
              <a:t>4</a:t>
            </a:r>
          </a:p>
        </p:txBody>
      </p:sp>
      <p:sp>
        <p:nvSpPr>
          <p:cNvPr id="105" name="Text Box 141"/>
          <p:cNvSpPr txBox="1">
            <a:spLocks noChangeArrowheads="1"/>
          </p:cNvSpPr>
          <p:nvPr/>
        </p:nvSpPr>
        <p:spPr bwMode="auto">
          <a:xfrm>
            <a:off x="4829175" y="2324100"/>
            <a:ext cx="1905000" cy="533400"/>
          </a:xfrm>
          <a:prstGeom prst="rect">
            <a:avLst/>
          </a:prstGeom>
          <a:noFill/>
          <a:ln w="9525">
            <a:noFill/>
            <a:miter lim="800000"/>
            <a:headEnd/>
            <a:tailEnd/>
          </a:ln>
        </p:spPr>
        <p:txBody>
          <a:bodyPr>
            <a:spAutoFit/>
          </a:bodyPr>
          <a:lstStyle/>
          <a:p>
            <a:pPr>
              <a:spcBef>
                <a:spcPct val="50000"/>
              </a:spcBef>
              <a:buFont typeface="Wingdings" pitchFamily="2" charset="2"/>
              <a:buNone/>
              <a:defRPr/>
            </a:pPr>
            <a:r>
              <a:rPr lang="zh-CN" altLang="en-US" sz="2600" b="1" dirty="0">
                <a:latin typeface="+mj-lt"/>
                <a:ea typeface="宋体" pitchFamily="2" charset="-122"/>
              </a:rPr>
              <a:t>查找</a:t>
            </a:r>
            <a:r>
              <a:rPr lang="en-US" altLang="zh-CN" sz="2600" b="1" dirty="0">
                <a:latin typeface="+mj-lt"/>
                <a:ea typeface="宋体" pitchFamily="2" charset="-122"/>
              </a:rPr>
              <a:t>key=47</a:t>
            </a:r>
          </a:p>
        </p:txBody>
      </p:sp>
      <p:sp>
        <p:nvSpPr>
          <p:cNvPr id="106" name="Text Box 142"/>
          <p:cNvSpPr txBox="1">
            <a:spLocks noChangeArrowheads="1"/>
          </p:cNvSpPr>
          <p:nvPr/>
        </p:nvSpPr>
        <p:spPr bwMode="auto">
          <a:xfrm>
            <a:off x="4829175" y="2344738"/>
            <a:ext cx="1905000" cy="531812"/>
          </a:xfrm>
          <a:prstGeom prst="rect">
            <a:avLst/>
          </a:prstGeom>
          <a:solidFill>
            <a:srgbClr val="F3FFF3"/>
          </a:solidFill>
          <a:ln w="9525">
            <a:noFill/>
            <a:miter lim="800000"/>
            <a:headEnd/>
            <a:tailEnd/>
          </a:ln>
        </p:spPr>
        <p:txBody>
          <a:bodyPr>
            <a:spAutoFit/>
          </a:bodyPr>
          <a:lstStyle/>
          <a:p>
            <a:pPr>
              <a:spcBef>
                <a:spcPct val="50000"/>
              </a:spcBef>
              <a:buFont typeface="Wingdings" pitchFamily="2" charset="2"/>
              <a:buNone/>
              <a:defRPr/>
            </a:pPr>
            <a:r>
              <a:rPr lang="zh-CN" altLang="en-US" sz="2600" b="1">
                <a:latin typeface="+mj-lt"/>
                <a:ea typeface="宋体" pitchFamily="2" charset="-122"/>
              </a:rPr>
              <a:t>查找</a:t>
            </a:r>
            <a:r>
              <a:rPr lang="en-US" altLang="zh-CN" sz="2600" b="1">
                <a:latin typeface="+mj-lt"/>
                <a:ea typeface="宋体" pitchFamily="2" charset="-122"/>
              </a:rPr>
              <a:t>key=23</a:t>
            </a:r>
          </a:p>
        </p:txBody>
      </p:sp>
      <p:sp>
        <p:nvSpPr>
          <p:cNvPr id="107" name="AutoShape 143"/>
          <p:cNvSpPr>
            <a:spLocks noChangeArrowheads="1"/>
          </p:cNvSpPr>
          <p:nvPr/>
        </p:nvSpPr>
        <p:spPr bwMode="auto">
          <a:xfrm>
            <a:off x="6792913" y="947738"/>
            <a:ext cx="2514600" cy="2041525"/>
          </a:xfrm>
          <a:prstGeom prst="flowChartMultidocument">
            <a:avLst/>
          </a:prstGeom>
          <a:solidFill>
            <a:srgbClr val="FFFFCC"/>
          </a:solidFill>
          <a:ln w="28575">
            <a:solidFill>
              <a:srgbClr val="A9A9A9"/>
            </a:solidFill>
            <a:miter lim="800000"/>
            <a:headEnd/>
            <a:tailEnd/>
          </a:ln>
          <a:effectLst>
            <a:outerShdw dist="81320" dir="2319588" algn="ctr" rotWithShape="0">
              <a:schemeClr val="bg2"/>
            </a:outerShdw>
          </a:effectLst>
        </p:spPr>
        <p:txBody>
          <a:bodyPr>
            <a:spAutoFit/>
          </a:bodyPr>
          <a:lstStyle/>
          <a:p>
            <a:pPr>
              <a:lnSpc>
                <a:spcPct val="120000"/>
              </a:lnSpc>
              <a:spcBef>
                <a:spcPct val="20000"/>
              </a:spcBef>
              <a:buFont typeface="Wingdings" pitchFamily="2" charset="2"/>
              <a:buNone/>
              <a:defRPr/>
            </a:pPr>
            <a:r>
              <a:rPr lang="zh-CN" altLang="en-US" sz="2000" b="1" dirty="0">
                <a:solidFill>
                  <a:schemeClr val="hlink"/>
                </a:solidFill>
                <a:latin typeface="黑体" pitchFamily="49" charset="-122"/>
                <a:ea typeface="黑体" pitchFamily="49" charset="-122"/>
              </a:rPr>
              <a:t>思考</a:t>
            </a:r>
            <a:endParaRPr lang="zh-CN" altLang="en-US" sz="2000" b="1" dirty="0">
              <a:latin typeface="黑体" pitchFamily="49" charset="-122"/>
              <a:ea typeface="黑体" pitchFamily="49" charset="-122"/>
            </a:endParaRPr>
          </a:p>
          <a:p>
            <a:pPr>
              <a:lnSpc>
                <a:spcPct val="120000"/>
              </a:lnSpc>
              <a:spcBef>
                <a:spcPct val="20000"/>
              </a:spcBef>
              <a:buFont typeface="Wingdings" pitchFamily="2" charset="2"/>
              <a:buNone/>
              <a:defRPr/>
            </a:pPr>
            <a:r>
              <a:rPr lang="en-US" altLang="zh-CN" sz="2000" b="1" dirty="0">
                <a:latin typeface="黑体" pitchFamily="49" charset="-122"/>
                <a:ea typeface="黑体" pitchFamily="49" charset="-122"/>
              </a:rPr>
              <a:t>4</a:t>
            </a:r>
            <a:r>
              <a:rPr lang="zh-CN" altLang="en-US" sz="2000" b="1" dirty="0">
                <a:latin typeface="黑体" pitchFamily="49" charset="-122"/>
                <a:ea typeface="黑体" pitchFamily="49" charset="-122"/>
              </a:rPr>
              <a:t>阶</a:t>
            </a:r>
            <a:r>
              <a:rPr lang="en-US" altLang="zh-CN" sz="2000" b="1" dirty="0">
                <a:latin typeface="黑体" pitchFamily="49" charset="-122"/>
                <a:ea typeface="黑体" pitchFamily="49" charset="-122"/>
              </a:rPr>
              <a:t>B-</a:t>
            </a:r>
            <a:r>
              <a:rPr lang="zh-CN" altLang="en-US" sz="2000" b="1" dirty="0">
                <a:latin typeface="黑体" pitchFamily="49" charset="-122"/>
                <a:ea typeface="黑体" pitchFamily="49" charset="-122"/>
              </a:rPr>
              <a:t>树的最少关键字和最多关键字数？</a:t>
            </a:r>
          </a:p>
        </p:txBody>
      </p:sp>
      <p:sp>
        <p:nvSpPr>
          <p:cNvPr id="108" name="Oval 144"/>
          <p:cNvSpPr>
            <a:spLocks noChangeArrowheads="1"/>
          </p:cNvSpPr>
          <p:nvPr/>
        </p:nvSpPr>
        <p:spPr bwMode="auto">
          <a:xfrm>
            <a:off x="5319713" y="5341938"/>
            <a:ext cx="533400" cy="533400"/>
          </a:xfrm>
          <a:prstGeom prst="ellipse">
            <a:avLst/>
          </a:prstGeom>
          <a:solidFill>
            <a:srgbClr val="FFCC99">
              <a:alpha val="50195"/>
            </a:srgbClr>
          </a:solidFill>
          <a:ln w="28575">
            <a:solidFill>
              <a:srgbClr val="FF0000"/>
            </a:solidFill>
            <a:miter lim="800000"/>
            <a:headEnd/>
            <a:tailEnd/>
          </a:ln>
        </p:spPr>
        <p:txBody>
          <a:bodyPr wrap="none" anchor="ctr"/>
          <a:lstStyle/>
          <a:p>
            <a:pPr>
              <a:buFont typeface="Wingdings" pitchFamily="2" charset="2"/>
              <a:buNone/>
            </a:pPr>
            <a:endParaRPr lang="zh-CN" altLang="en-US"/>
          </a:p>
        </p:txBody>
      </p:sp>
      <p:sp>
        <p:nvSpPr>
          <p:cNvPr id="109" name="Oval 145"/>
          <p:cNvSpPr>
            <a:spLocks noChangeArrowheads="1"/>
          </p:cNvSpPr>
          <p:nvPr/>
        </p:nvSpPr>
        <p:spPr bwMode="auto">
          <a:xfrm>
            <a:off x="1944688" y="6064250"/>
            <a:ext cx="533400" cy="533400"/>
          </a:xfrm>
          <a:prstGeom prst="ellipse">
            <a:avLst/>
          </a:prstGeom>
          <a:solidFill>
            <a:srgbClr val="FFCC99">
              <a:alpha val="50195"/>
            </a:srgbClr>
          </a:solidFill>
          <a:ln w="28575">
            <a:solidFill>
              <a:srgbClr val="FF0000"/>
            </a:solidFill>
            <a:miter lim="800000"/>
            <a:headEnd/>
            <a:tailEnd/>
          </a:ln>
        </p:spPr>
        <p:txBody>
          <a:bodyPr wrap="none" anchor="ctr"/>
          <a:lstStyle/>
          <a:p>
            <a:pPr>
              <a:buFont typeface="Wingdings" pitchFamily="2" charset="2"/>
              <a:buNone/>
            </a:pPr>
            <a:endParaRPr lang="zh-CN" altLang="en-US"/>
          </a:p>
        </p:txBody>
      </p:sp>
      <p:sp>
        <p:nvSpPr>
          <p:cNvPr id="71696" name="AutoShape 146">
            <a:hlinkClick r:id="" action="ppaction://hlinkshowjump?jump=lastslideviewed" highlightClick="1"/>
          </p:cNvPr>
          <p:cNvSpPr>
            <a:spLocks noChangeArrowheads="1"/>
          </p:cNvSpPr>
          <p:nvPr/>
        </p:nvSpPr>
        <p:spPr bwMode="auto">
          <a:xfrm>
            <a:off x="8813800" y="3932238"/>
            <a:ext cx="288925" cy="323850"/>
          </a:xfrm>
          <a:prstGeom prst="actionButtonBackPrevious">
            <a:avLst/>
          </a:prstGeom>
          <a:gradFill rotWithShape="1">
            <a:gsLst>
              <a:gs pos="0">
                <a:schemeClr val="bg1"/>
              </a:gs>
              <a:gs pos="100000">
                <a:srgbClr val="FFFFE9"/>
              </a:gs>
            </a:gsLst>
            <a:path path="rect">
              <a:fillToRect l="50000" t="50000" r="50000" b="50000"/>
            </a:path>
          </a:gradFill>
          <a:ln w="9525">
            <a:noFill/>
            <a:miter lim="800000"/>
            <a:headEnd/>
            <a:tailEnd/>
          </a:ln>
        </p:spPr>
        <p:txBody>
          <a:bodyPr wrap="none" anchor="ctr"/>
          <a:lstStyle/>
          <a:p>
            <a:pPr>
              <a:buFont typeface="Wingdings" pitchFamily="2" charset="2"/>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wipe(up)">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up)">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
                                        </p:tgtEl>
                                        <p:attrNameLst>
                                          <p:attrName>style.visibility</p:attrName>
                                        </p:attrNameLst>
                                      </p:cBhvr>
                                      <p:to>
                                        <p:strVal val="visible"/>
                                      </p:to>
                                    </p:set>
                                    <p:animEffect transition="in" filter="box(out)">
                                      <p:cBhvr>
                                        <p:cTn id="32" dur="500"/>
                                        <p:tgtEl>
                                          <p:spTgt spid="1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up)">
                                      <p:cBhvr>
                                        <p:cTn id="47" dur="500"/>
                                        <p:tgtEl>
                                          <p:spTgt spid="10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box(out)">
                                      <p:cBhvr>
                                        <p:cTn id="52" dur="5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up)">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up)">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up)">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wipe(up)">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7">
                                            <p:bg/>
                                          </p:spTgt>
                                        </p:tgtEl>
                                        <p:attrNameLst>
                                          <p:attrName>style.visibility</p:attrName>
                                        </p:attrNameLst>
                                      </p:cBhvr>
                                      <p:to>
                                        <p:strVal val="visible"/>
                                      </p:to>
                                    </p:set>
                                    <p:animEffect transition="in" filter="wipe(up)">
                                      <p:cBhvr>
                                        <p:cTn id="77" dur="500"/>
                                        <p:tgtEl>
                                          <p:spTgt spid="107">
                                            <p:bg/>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07">
                                            <p:txEl>
                                              <p:pRg st="0" end="0"/>
                                            </p:txEl>
                                          </p:spTgt>
                                        </p:tgtEl>
                                        <p:attrNameLst>
                                          <p:attrName>style.visibility</p:attrName>
                                        </p:attrNameLst>
                                      </p:cBhvr>
                                      <p:to>
                                        <p:strVal val="visible"/>
                                      </p:to>
                                    </p:set>
                                    <p:animEffect transition="in" filter="wipe(up)">
                                      <p:cBhvr>
                                        <p:cTn id="82" dur="500"/>
                                        <p:tgtEl>
                                          <p:spTgt spid="107">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07">
                                            <p:txEl>
                                              <p:pRg st="1" end="1"/>
                                            </p:txEl>
                                          </p:spTgt>
                                        </p:tgtEl>
                                        <p:attrNameLst>
                                          <p:attrName>style.visibility</p:attrName>
                                        </p:attrNameLst>
                                      </p:cBhvr>
                                      <p:to>
                                        <p:strVal val="visible"/>
                                      </p:to>
                                    </p:set>
                                    <p:animEffect transition="in" filter="wipe(up)">
                                      <p:cBhvr>
                                        <p:cTn id="87" dur="500"/>
                                        <p:tgtEl>
                                          <p:spTgt spid="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104" grpId="0" build="p" autoUpdateAnimBg="0"/>
      <p:bldP spid="105" grpId="0" autoUpdateAnimBg="0"/>
      <p:bldP spid="106" grpId="0" animBg="1" autoUpdateAnimBg="0"/>
      <p:bldP spid="107" grpId="0" build="p" animBg="1" autoUpdateAnimBg="0"/>
      <p:bldP spid="108" grpId="0" animBg="1"/>
      <p:bldP spid="10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动态查找表                                                              </a:t>
            </a:r>
            <a:r>
              <a:rPr lang="en-US" altLang="zh-CN"/>
              <a:t>B-</a:t>
            </a:r>
            <a:r>
              <a:rPr lang="zh-CN" altLang="en-US"/>
              <a:t>树</a:t>
            </a:r>
          </a:p>
        </p:txBody>
      </p:sp>
      <p:sp>
        <p:nvSpPr>
          <p:cNvPr id="3" name="Rectangle 4"/>
          <p:cNvSpPr>
            <a:spLocks noChangeArrowheads="1"/>
          </p:cNvSpPr>
          <p:nvPr/>
        </p:nvSpPr>
        <p:spPr bwMode="auto">
          <a:xfrm>
            <a:off x="107950" y="877888"/>
            <a:ext cx="8501063" cy="611187"/>
          </a:xfrm>
          <a:prstGeom prst="rect">
            <a:avLst/>
          </a:prstGeom>
          <a:noFill/>
          <a:ln w="9525">
            <a:noFill/>
            <a:miter lim="800000"/>
            <a:headEnd/>
            <a:tailEnd/>
          </a:ln>
        </p:spPr>
        <p:txBody>
          <a:bodyPr/>
          <a:lstStyle/>
          <a:p>
            <a:pPr marL="342900" indent="-342900">
              <a:spcBef>
                <a:spcPct val="20000"/>
              </a:spcBef>
              <a:buClr>
                <a:schemeClr val="tx1"/>
              </a:buClr>
            </a:pPr>
            <a:r>
              <a:rPr lang="en-US" altLang="zh-CN" b="1"/>
              <a:t>B-</a:t>
            </a:r>
            <a:r>
              <a:rPr lang="zh-CN" altLang="en-US" b="1"/>
              <a:t>树操作</a:t>
            </a:r>
          </a:p>
        </p:txBody>
      </p:sp>
      <p:sp>
        <p:nvSpPr>
          <p:cNvPr id="4" name="Rectangle 5"/>
          <p:cNvSpPr>
            <a:spLocks noChangeArrowheads="1"/>
          </p:cNvSpPr>
          <p:nvPr/>
        </p:nvSpPr>
        <p:spPr bwMode="auto">
          <a:xfrm>
            <a:off x="152400" y="1411288"/>
            <a:ext cx="8501063" cy="611187"/>
          </a:xfrm>
          <a:prstGeom prst="rect">
            <a:avLst/>
          </a:prstGeom>
          <a:noFill/>
          <a:ln w="9525">
            <a:noFill/>
            <a:miter lim="800000"/>
            <a:headEnd/>
            <a:tailEnd/>
          </a:ln>
        </p:spPr>
        <p:txBody>
          <a:bodyPr/>
          <a:lstStyle/>
          <a:p>
            <a:pPr marL="742950" lvl="1" indent="-285750">
              <a:spcBef>
                <a:spcPct val="20000"/>
              </a:spcBef>
              <a:buClr>
                <a:srgbClr val="800000"/>
              </a:buClr>
              <a:buSzPct val="80000"/>
              <a:buFont typeface="Wingdings" pitchFamily="2" charset="2"/>
              <a:buChar char="v"/>
            </a:pPr>
            <a:r>
              <a:rPr lang="en-US" altLang="zh-CN" b="1"/>
              <a:t>B-</a:t>
            </a:r>
            <a:r>
              <a:rPr lang="zh-CN" altLang="en-US" b="1"/>
              <a:t>树查找</a:t>
            </a:r>
          </a:p>
        </p:txBody>
      </p:sp>
      <p:sp>
        <p:nvSpPr>
          <p:cNvPr id="5" name="Text Box 6"/>
          <p:cNvSpPr txBox="1">
            <a:spLocks noChangeArrowheads="1"/>
          </p:cNvSpPr>
          <p:nvPr/>
        </p:nvSpPr>
        <p:spPr bwMode="auto">
          <a:xfrm>
            <a:off x="381000" y="1911350"/>
            <a:ext cx="8534400" cy="4616450"/>
          </a:xfrm>
          <a:prstGeom prst="rect">
            <a:avLst/>
          </a:prstGeom>
          <a:noFill/>
          <a:ln w="9525">
            <a:noFill/>
            <a:miter lim="800000"/>
            <a:headEnd/>
            <a:tailEnd/>
          </a:ln>
        </p:spPr>
        <p:txBody>
          <a:bodyPr>
            <a:spAutoFit/>
          </a:bodyPr>
          <a:lstStyle/>
          <a:p>
            <a:pPr>
              <a:spcBef>
                <a:spcPct val="20000"/>
              </a:spcBef>
              <a:buFont typeface="Wingdings" pitchFamily="2" charset="2"/>
              <a:buNone/>
              <a:defRPr/>
            </a:pPr>
            <a:r>
              <a:rPr lang="en-US" altLang="zh-CN" sz="2800" b="1" dirty="0">
                <a:latin typeface="+mj-lt"/>
              </a:rPr>
              <a:t>  </a:t>
            </a:r>
            <a:r>
              <a:rPr lang="zh-CN" altLang="en-US" sz="2800" b="1" dirty="0">
                <a:latin typeface="+mj-lt"/>
              </a:rPr>
              <a:t>（</a:t>
            </a:r>
            <a:r>
              <a:rPr lang="en-US" altLang="zh-CN" sz="2800" b="1" dirty="0">
                <a:latin typeface="+mj-lt"/>
              </a:rPr>
              <a:t>1</a:t>
            </a:r>
            <a:r>
              <a:rPr lang="zh-CN" altLang="en-US" sz="2800" b="1" dirty="0">
                <a:latin typeface="+mj-lt"/>
              </a:rPr>
              <a:t>）把根结点取来，在根结点所包含的关键字</a:t>
            </a:r>
            <a:r>
              <a:rPr lang="en-US" altLang="zh-CN" sz="2800" b="1" dirty="0">
                <a:latin typeface="+mj-lt"/>
              </a:rPr>
              <a:t>K</a:t>
            </a:r>
            <a:r>
              <a:rPr lang="en-US" altLang="zh-CN" sz="2800" b="1" baseline="-30000" dirty="0">
                <a:latin typeface="+mj-lt"/>
              </a:rPr>
              <a:t>1</a:t>
            </a:r>
            <a:r>
              <a:rPr lang="zh-CN" altLang="en-US" sz="2800" b="1" dirty="0">
                <a:latin typeface="+mj-lt"/>
              </a:rPr>
              <a:t>，</a:t>
            </a:r>
            <a:r>
              <a:rPr lang="en-US" altLang="zh-CN" sz="2800" b="1" dirty="0">
                <a:latin typeface="+mj-lt"/>
              </a:rPr>
              <a:t>…</a:t>
            </a:r>
            <a:r>
              <a:rPr lang="zh-CN" altLang="en-US" sz="2800" b="1" dirty="0">
                <a:latin typeface="+mj-lt"/>
              </a:rPr>
              <a:t>，</a:t>
            </a:r>
            <a:r>
              <a:rPr lang="en-US" altLang="zh-CN" sz="2800" b="1" dirty="0" err="1">
                <a:latin typeface="+mj-lt"/>
              </a:rPr>
              <a:t>K</a:t>
            </a:r>
            <a:r>
              <a:rPr lang="en-US" altLang="zh-CN" sz="2800" b="1" baseline="-30000" dirty="0" err="1">
                <a:latin typeface="+mj-lt"/>
              </a:rPr>
              <a:t>n</a:t>
            </a:r>
            <a:r>
              <a:rPr lang="zh-CN" altLang="en-US" sz="2800" b="1" dirty="0">
                <a:latin typeface="+mj-lt"/>
              </a:rPr>
              <a:t>中查找给定的关键字</a:t>
            </a:r>
            <a:r>
              <a:rPr lang="en-US" altLang="zh-CN" sz="2800" b="1" dirty="0">
                <a:latin typeface="+mj-lt"/>
              </a:rPr>
              <a:t>(</a:t>
            </a:r>
            <a:r>
              <a:rPr lang="zh-CN" altLang="en-US" sz="2800" b="1" dirty="0">
                <a:latin typeface="+mj-lt"/>
              </a:rPr>
              <a:t>关键字个数不多时，可用顺序查找；个数较多时，可用二分查找</a:t>
            </a:r>
            <a:r>
              <a:rPr lang="en-US" altLang="zh-CN" sz="2800" b="1" dirty="0">
                <a:latin typeface="+mj-lt"/>
              </a:rPr>
              <a:t>)</a:t>
            </a:r>
          </a:p>
          <a:p>
            <a:pPr>
              <a:spcBef>
                <a:spcPct val="20000"/>
              </a:spcBef>
              <a:buFont typeface="Wingdings" pitchFamily="2" charset="2"/>
              <a:buNone/>
              <a:defRPr/>
            </a:pPr>
            <a:r>
              <a:rPr lang="en-US" altLang="zh-CN" sz="2800" b="1" dirty="0">
                <a:latin typeface="+mj-lt"/>
              </a:rPr>
              <a:t>  </a:t>
            </a:r>
            <a:r>
              <a:rPr lang="zh-CN" altLang="en-US" sz="2800" b="1" dirty="0">
                <a:latin typeface="+mj-lt"/>
              </a:rPr>
              <a:t>（</a:t>
            </a:r>
            <a:r>
              <a:rPr lang="en-US" altLang="zh-CN" sz="2800" b="1" dirty="0">
                <a:latin typeface="+mj-lt"/>
              </a:rPr>
              <a:t>2</a:t>
            </a:r>
            <a:r>
              <a:rPr lang="zh-CN" altLang="en-US" sz="2800" b="1" dirty="0">
                <a:latin typeface="+mj-lt"/>
              </a:rPr>
              <a:t>）若找到等于给定值的关键字，则查找成功。否则，一定可以确定要查找的关键字是在某个</a:t>
            </a:r>
            <a:r>
              <a:rPr lang="en-US" altLang="zh-CN" sz="2800" b="1" dirty="0" err="1">
                <a:latin typeface="+mj-lt"/>
              </a:rPr>
              <a:t>K</a:t>
            </a:r>
            <a:r>
              <a:rPr lang="en-US" altLang="zh-CN" sz="2800" b="1" baseline="-30000" dirty="0" err="1">
                <a:latin typeface="+mj-lt"/>
              </a:rPr>
              <a:t>i</a:t>
            </a:r>
            <a:r>
              <a:rPr lang="zh-CN" altLang="en-US" sz="2800" b="1" dirty="0">
                <a:latin typeface="+mj-lt"/>
              </a:rPr>
              <a:t>和</a:t>
            </a:r>
            <a:r>
              <a:rPr lang="en-US" altLang="zh-CN" sz="2800" b="1" dirty="0">
                <a:latin typeface="+mj-lt"/>
              </a:rPr>
              <a:t>K</a:t>
            </a:r>
            <a:r>
              <a:rPr lang="en-US" altLang="zh-CN" sz="2800" b="1" baseline="-30000" dirty="0">
                <a:latin typeface="+mj-lt"/>
              </a:rPr>
              <a:t>i+1</a:t>
            </a:r>
            <a:r>
              <a:rPr lang="zh-CN" altLang="en-US" sz="2800" b="1" dirty="0">
                <a:latin typeface="+mj-lt"/>
              </a:rPr>
              <a:t>之间</a:t>
            </a:r>
            <a:r>
              <a:rPr lang="en-US" altLang="zh-CN" sz="2800" b="1" dirty="0">
                <a:latin typeface="+mj-lt"/>
              </a:rPr>
              <a:t>(</a:t>
            </a:r>
            <a:r>
              <a:rPr lang="zh-CN" altLang="en-US" sz="2800" b="1" dirty="0">
                <a:latin typeface="+mj-lt"/>
              </a:rPr>
              <a:t>因为在</a:t>
            </a:r>
            <a:r>
              <a:rPr lang="zh-CN" altLang="en-US" sz="2800" b="1" dirty="0">
                <a:solidFill>
                  <a:srgbClr val="CC0000"/>
                </a:solidFill>
                <a:latin typeface="+mj-lt"/>
              </a:rPr>
              <a:t>结点内部的关键字是排序</a:t>
            </a:r>
            <a:r>
              <a:rPr lang="zh-CN" altLang="en-US" sz="2800" b="1" dirty="0">
                <a:latin typeface="+mj-lt"/>
              </a:rPr>
              <a:t>的</a:t>
            </a:r>
            <a:r>
              <a:rPr lang="en-US" altLang="zh-CN" sz="2800" b="1" dirty="0">
                <a:latin typeface="+mj-lt"/>
              </a:rPr>
              <a:t>)</a:t>
            </a:r>
          </a:p>
          <a:p>
            <a:pPr>
              <a:spcBef>
                <a:spcPct val="20000"/>
              </a:spcBef>
              <a:buFont typeface="Wingdings" pitchFamily="2" charset="2"/>
              <a:buNone/>
              <a:defRPr/>
            </a:pPr>
            <a:r>
              <a:rPr lang="en-US" altLang="zh-CN" sz="2800" b="1" dirty="0">
                <a:latin typeface="+mj-lt"/>
              </a:rPr>
              <a:t>  </a:t>
            </a:r>
            <a:r>
              <a:rPr lang="zh-CN" altLang="en-US" sz="2800" b="1" dirty="0">
                <a:latin typeface="+mj-lt"/>
              </a:rPr>
              <a:t>（</a:t>
            </a:r>
            <a:r>
              <a:rPr lang="en-US" altLang="zh-CN" sz="2800" b="1" dirty="0">
                <a:latin typeface="+mj-lt"/>
              </a:rPr>
              <a:t>3</a:t>
            </a:r>
            <a:r>
              <a:rPr lang="zh-CN" altLang="en-US" sz="2800" b="1" dirty="0">
                <a:latin typeface="+mj-lt"/>
              </a:rPr>
              <a:t>）于是，取</a:t>
            </a:r>
            <a:r>
              <a:rPr lang="en-US" altLang="zh-CN" sz="2800" b="1" dirty="0">
                <a:latin typeface="+mj-lt"/>
              </a:rPr>
              <a:t>A</a:t>
            </a:r>
            <a:r>
              <a:rPr lang="en-US" altLang="zh-CN" sz="2800" b="1" baseline="-30000" dirty="0">
                <a:latin typeface="+mj-lt"/>
              </a:rPr>
              <a:t>i</a:t>
            </a:r>
            <a:r>
              <a:rPr lang="zh-CN" altLang="en-US" sz="2800" b="1" dirty="0">
                <a:latin typeface="+mj-lt"/>
              </a:rPr>
              <a:t>所指向的结点继续查找。</a:t>
            </a:r>
          </a:p>
          <a:p>
            <a:pPr>
              <a:spcBef>
                <a:spcPct val="20000"/>
              </a:spcBef>
              <a:buFont typeface="Wingdings" pitchFamily="2" charset="2"/>
              <a:buNone/>
              <a:defRPr/>
            </a:pPr>
            <a:r>
              <a:rPr lang="zh-CN" altLang="en-US" sz="2800" b="1" dirty="0">
                <a:latin typeface="+mj-lt"/>
              </a:rPr>
              <a:t>  （</a:t>
            </a:r>
            <a:r>
              <a:rPr lang="en-US" altLang="zh-CN" sz="2800" b="1" dirty="0">
                <a:latin typeface="+mj-lt"/>
              </a:rPr>
              <a:t>4</a:t>
            </a:r>
            <a:r>
              <a:rPr lang="zh-CN" altLang="en-US" sz="2800" b="1" dirty="0">
                <a:latin typeface="+mj-lt"/>
              </a:rPr>
              <a:t>）重复（</a:t>
            </a:r>
            <a:r>
              <a:rPr lang="en-US" altLang="zh-CN" sz="2800" b="1" dirty="0">
                <a:latin typeface="+mj-lt"/>
              </a:rPr>
              <a:t>2</a:t>
            </a:r>
            <a:r>
              <a:rPr lang="zh-CN" altLang="en-US" sz="2800" b="1" dirty="0">
                <a:latin typeface="+mj-lt"/>
              </a:rPr>
              <a:t>）（</a:t>
            </a:r>
            <a:r>
              <a:rPr lang="en-US" altLang="zh-CN" sz="2800" b="1" dirty="0">
                <a:latin typeface="+mj-lt"/>
              </a:rPr>
              <a:t>3</a:t>
            </a:r>
            <a:r>
              <a:rPr lang="zh-CN" altLang="en-US" sz="2800" b="1" dirty="0">
                <a:latin typeface="+mj-lt"/>
              </a:rPr>
              <a:t>），直到找到，或指针</a:t>
            </a:r>
            <a:r>
              <a:rPr lang="en-US" altLang="zh-CN" sz="2800" b="1" dirty="0">
                <a:latin typeface="+mj-lt"/>
              </a:rPr>
              <a:t>A</a:t>
            </a:r>
            <a:r>
              <a:rPr lang="en-US" altLang="zh-CN" sz="2800" b="1" baseline="-30000" dirty="0">
                <a:latin typeface="+mj-lt"/>
              </a:rPr>
              <a:t>i</a:t>
            </a:r>
            <a:r>
              <a:rPr lang="zh-CN" altLang="en-US" sz="2800" b="1" dirty="0">
                <a:latin typeface="+mj-lt"/>
              </a:rPr>
              <a:t>为空时，查找失败。 </a:t>
            </a:r>
          </a:p>
        </p:txBody>
      </p:sp>
      <p:sp>
        <p:nvSpPr>
          <p:cNvPr id="72710" name="AutoShape 6">
            <a:hlinkClick r:id="rId3" action="ppaction://hlinksldjump" highlightClick="1"/>
          </p:cNvPr>
          <p:cNvSpPr>
            <a:spLocks noChangeArrowheads="1"/>
          </p:cNvSpPr>
          <p:nvPr/>
        </p:nvSpPr>
        <p:spPr bwMode="auto">
          <a:xfrm>
            <a:off x="650875" y="6477000"/>
            <a:ext cx="381000" cy="381000"/>
          </a:xfrm>
          <a:prstGeom prst="actionButtonForwardNext">
            <a:avLst/>
          </a:prstGeom>
          <a:solidFill>
            <a:srgbClr val="FFFFE9"/>
          </a:solidFill>
          <a:ln w="9525">
            <a:solidFill>
              <a:schemeClr val="tx1"/>
            </a:solidFill>
            <a:miter lim="800000"/>
            <a:headEnd/>
            <a:tailEnd/>
          </a:ln>
        </p:spPr>
        <p:txBody>
          <a:bodyPr wrap="none" anchor="ctr"/>
          <a:lstStyle/>
          <a:p>
            <a:pPr>
              <a:buFont typeface="Wingdings" pitchFamily="2" charset="2"/>
              <a:buNone/>
            </a:pPr>
            <a:endParaRPr lang="zh-CN" altLang="en-US"/>
          </a:p>
        </p:txBody>
      </p:sp>
      <p:pic>
        <p:nvPicPr>
          <p:cNvPr id="8" name="Picture 51" descr="navigate-up256">
            <a:hlinkClick r:id="rId4" action="ppaction://hlinksldjump"/>
          </p:cNvPr>
          <p:cNvPicPr>
            <a:picLocks noChangeAspect="1" noChangeArrowheads="1"/>
          </p:cNvPicPr>
          <p:nvPr/>
        </p:nvPicPr>
        <p:blipFill>
          <a:blip r:embed="rId5"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up)">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wipe(up)">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up)">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up)">
                                      <p:cBhvr>
                                        <p:cTn id="34" dur="500"/>
                                        <p:tgtEl>
                                          <p:spTgt spid="5">
                                            <p:txEl>
                                              <p:pRg st="3" end="3"/>
                                            </p:txEl>
                                          </p:spTgt>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build="p" bldLvl="5" autoUpdateAnimBg="0"/>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动态查找表                                                             </a:t>
            </a:r>
            <a:r>
              <a:rPr lang="en-US" altLang="zh-CN"/>
              <a:t>B+</a:t>
            </a:r>
            <a:r>
              <a:rPr lang="zh-CN" altLang="en-US"/>
              <a:t>树</a:t>
            </a:r>
          </a:p>
        </p:txBody>
      </p:sp>
      <p:sp>
        <p:nvSpPr>
          <p:cNvPr id="3" name="Rectangle 3"/>
          <p:cNvSpPr>
            <a:spLocks noChangeArrowheads="1"/>
          </p:cNvSpPr>
          <p:nvPr/>
        </p:nvSpPr>
        <p:spPr bwMode="auto">
          <a:xfrm>
            <a:off x="152400" y="917575"/>
            <a:ext cx="5257800" cy="611188"/>
          </a:xfrm>
          <a:prstGeom prst="rect">
            <a:avLst/>
          </a:prstGeom>
          <a:noFill/>
          <a:ln w="9525">
            <a:noFill/>
            <a:miter lim="800000"/>
            <a:headEnd/>
            <a:tailEnd/>
          </a:ln>
        </p:spPr>
        <p:txBody>
          <a:bodyPr/>
          <a:lstStyle/>
          <a:p>
            <a:pPr marL="342900" indent="-342900">
              <a:spcBef>
                <a:spcPct val="20000"/>
              </a:spcBef>
              <a:buClr>
                <a:schemeClr val="tx1"/>
              </a:buClr>
            </a:pPr>
            <a:r>
              <a:rPr lang="en-US" altLang="zh-CN" sz="3600" b="1"/>
              <a:t>B+</a:t>
            </a:r>
            <a:r>
              <a:rPr lang="zh-CN" altLang="en-US" sz="3600" b="1"/>
              <a:t>树定义</a:t>
            </a:r>
          </a:p>
        </p:txBody>
      </p:sp>
      <p:sp>
        <p:nvSpPr>
          <p:cNvPr id="4" name="Text Box 4"/>
          <p:cNvSpPr txBox="1">
            <a:spLocks noChangeArrowheads="1"/>
          </p:cNvSpPr>
          <p:nvPr/>
        </p:nvSpPr>
        <p:spPr bwMode="auto">
          <a:xfrm>
            <a:off x="228600" y="1681163"/>
            <a:ext cx="8534400" cy="4616450"/>
          </a:xfrm>
          <a:prstGeom prst="rect">
            <a:avLst/>
          </a:prstGeom>
          <a:noFill/>
          <a:ln w="9525">
            <a:noFill/>
            <a:miter lim="800000"/>
            <a:headEnd/>
            <a:tailEnd/>
          </a:ln>
        </p:spPr>
        <p:txBody>
          <a:bodyPr>
            <a:spAutoFit/>
          </a:bodyPr>
          <a:lstStyle/>
          <a:p>
            <a:pPr algn="just">
              <a:lnSpc>
                <a:spcPct val="115000"/>
              </a:lnSpc>
              <a:spcBef>
                <a:spcPct val="20000"/>
              </a:spcBef>
              <a:buFont typeface="Wingdings" pitchFamily="2" charset="2"/>
              <a:buNone/>
            </a:pPr>
            <a:r>
              <a:rPr lang="en-US" altLang="zh-CN" sz="3000" b="1" dirty="0"/>
              <a:t>        B</a:t>
            </a:r>
            <a:r>
              <a:rPr lang="en-US" altLang="zh-CN" sz="3000" b="1" baseline="30000" dirty="0"/>
              <a:t>+</a:t>
            </a:r>
            <a:r>
              <a:rPr lang="zh-CN" altLang="en-US" sz="3000" b="1" dirty="0"/>
              <a:t>树是应文件系统所需而出的一种</a:t>
            </a:r>
            <a:r>
              <a:rPr lang="en-US" altLang="zh-CN" sz="3000" b="1" dirty="0"/>
              <a:t>B</a:t>
            </a:r>
            <a:r>
              <a:rPr lang="en-US" altLang="zh-CN" sz="3000" b="1" baseline="30000" dirty="0"/>
              <a:t>-</a:t>
            </a:r>
            <a:r>
              <a:rPr lang="zh-CN" altLang="en-US" sz="3000" b="1" dirty="0"/>
              <a:t>树的变形树。一棵</a:t>
            </a:r>
            <a:r>
              <a:rPr lang="en-US" altLang="zh-CN" sz="3000" b="1" dirty="0"/>
              <a:t>m</a:t>
            </a:r>
            <a:r>
              <a:rPr lang="zh-CN" altLang="en-US" sz="3000" b="1" dirty="0"/>
              <a:t>阶的</a:t>
            </a:r>
            <a:r>
              <a:rPr lang="en-US" altLang="zh-CN" sz="3000" b="1" dirty="0"/>
              <a:t>B</a:t>
            </a:r>
            <a:r>
              <a:rPr lang="en-US" altLang="zh-CN" sz="3000" b="1" baseline="30000" dirty="0"/>
              <a:t>+</a:t>
            </a:r>
            <a:r>
              <a:rPr lang="zh-CN" altLang="en-US" sz="3000" b="1" dirty="0"/>
              <a:t>树和</a:t>
            </a:r>
            <a:r>
              <a:rPr lang="en-US" altLang="zh-CN" sz="3000" b="1" dirty="0"/>
              <a:t>m</a:t>
            </a:r>
            <a:r>
              <a:rPr lang="zh-CN" altLang="en-US" sz="3000" b="1" dirty="0"/>
              <a:t>阶的</a:t>
            </a:r>
            <a:r>
              <a:rPr lang="en-US" altLang="zh-CN" sz="3000" b="1" dirty="0"/>
              <a:t>B</a:t>
            </a:r>
            <a:r>
              <a:rPr lang="en-US" altLang="zh-CN" sz="3000" b="1" baseline="30000" dirty="0"/>
              <a:t>-</a:t>
            </a:r>
            <a:r>
              <a:rPr lang="zh-CN" altLang="en-US" sz="3000" b="1" dirty="0"/>
              <a:t>树的</a:t>
            </a:r>
            <a:r>
              <a:rPr lang="zh-CN" altLang="en-US" sz="3000" b="1" dirty="0">
                <a:solidFill>
                  <a:srgbClr val="CC0000"/>
                </a:solidFill>
              </a:rPr>
              <a:t>差异</a:t>
            </a:r>
            <a:r>
              <a:rPr lang="zh-CN" altLang="en-US" sz="3000" b="1" dirty="0"/>
              <a:t>在于：</a:t>
            </a:r>
          </a:p>
          <a:p>
            <a:pPr algn="just">
              <a:lnSpc>
                <a:spcPct val="115000"/>
              </a:lnSpc>
              <a:spcBef>
                <a:spcPct val="20000"/>
              </a:spcBef>
              <a:buFont typeface="Wingdings" pitchFamily="2" charset="2"/>
              <a:buNone/>
            </a:pPr>
            <a:r>
              <a:rPr lang="zh-CN" altLang="en-US" sz="3000" b="1" dirty="0"/>
              <a:t>        </a:t>
            </a:r>
            <a:r>
              <a:rPr lang="en-US" altLang="zh-CN" sz="3000" b="1" dirty="0"/>
              <a:t>(1) </a:t>
            </a:r>
            <a:r>
              <a:rPr lang="zh-CN" altLang="en-US" sz="3000" b="1" dirty="0"/>
              <a:t>有</a:t>
            </a:r>
            <a:r>
              <a:rPr lang="en-US" altLang="zh-CN" sz="3000" b="1" dirty="0">
                <a:solidFill>
                  <a:srgbClr val="FF0000"/>
                </a:solidFill>
              </a:rPr>
              <a:t>n</a:t>
            </a:r>
            <a:r>
              <a:rPr lang="zh-CN" altLang="en-US" sz="3000" b="1" dirty="0">
                <a:solidFill>
                  <a:srgbClr val="FF0000"/>
                </a:solidFill>
              </a:rPr>
              <a:t>棵子树</a:t>
            </a:r>
            <a:r>
              <a:rPr lang="zh-CN" altLang="en-US" sz="3000" b="1" dirty="0"/>
              <a:t>的结点中</a:t>
            </a:r>
            <a:r>
              <a:rPr lang="zh-CN" altLang="en-US" sz="3000" b="1" dirty="0">
                <a:solidFill>
                  <a:srgbClr val="FF0000"/>
                </a:solidFill>
              </a:rPr>
              <a:t>含有</a:t>
            </a:r>
            <a:r>
              <a:rPr lang="en-US" altLang="zh-CN" sz="3000" b="1" dirty="0">
                <a:solidFill>
                  <a:srgbClr val="FF0000"/>
                </a:solidFill>
              </a:rPr>
              <a:t>n</a:t>
            </a:r>
            <a:r>
              <a:rPr lang="zh-CN" altLang="en-US" sz="3000" b="1" dirty="0">
                <a:solidFill>
                  <a:srgbClr val="FF0000"/>
                </a:solidFill>
              </a:rPr>
              <a:t>个关键字</a:t>
            </a:r>
            <a:r>
              <a:rPr lang="zh-CN" altLang="en-US" sz="3000" b="1" dirty="0"/>
              <a:t>；</a:t>
            </a:r>
          </a:p>
          <a:p>
            <a:pPr>
              <a:lnSpc>
                <a:spcPct val="115000"/>
              </a:lnSpc>
              <a:spcBef>
                <a:spcPct val="20000"/>
              </a:spcBef>
              <a:buFont typeface="Wingdings" pitchFamily="2" charset="2"/>
              <a:buNone/>
            </a:pPr>
            <a:r>
              <a:rPr lang="zh-CN" altLang="en-US" sz="3000" b="1" dirty="0"/>
              <a:t>        </a:t>
            </a:r>
            <a:r>
              <a:rPr lang="en-US" altLang="zh-CN" sz="3000" b="1" dirty="0"/>
              <a:t>(2) </a:t>
            </a:r>
            <a:r>
              <a:rPr lang="zh-CN" altLang="en-US" sz="3000" b="1" dirty="0"/>
              <a:t>所有的</a:t>
            </a:r>
            <a:r>
              <a:rPr lang="zh-CN" altLang="en-US" sz="3000" b="1" dirty="0">
                <a:solidFill>
                  <a:srgbClr val="FF0000"/>
                </a:solidFill>
              </a:rPr>
              <a:t>叶子结点中包含了全部关键字</a:t>
            </a:r>
            <a:r>
              <a:rPr lang="zh-CN" altLang="en-US" sz="3000" b="1" dirty="0"/>
              <a:t>的信息，及指向含这些关键字记录的指针，且</a:t>
            </a:r>
            <a:r>
              <a:rPr lang="zh-CN" altLang="en-US" sz="3000" b="1" dirty="0">
                <a:solidFill>
                  <a:srgbClr val="FF0000"/>
                </a:solidFill>
              </a:rPr>
              <a:t>叶子结点</a:t>
            </a:r>
            <a:r>
              <a:rPr lang="zh-CN" altLang="en-US" sz="3000" b="1" dirty="0"/>
              <a:t>本身依关键字的大小自小而大</a:t>
            </a:r>
            <a:r>
              <a:rPr lang="zh-CN" altLang="en-US" sz="3000" b="1" dirty="0">
                <a:solidFill>
                  <a:srgbClr val="FF0000"/>
                </a:solidFill>
              </a:rPr>
              <a:t>顺序链接</a:t>
            </a:r>
            <a:r>
              <a:rPr lang="zh-CN" altLang="en-US" sz="3000" b="1" dirty="0"/>
              <a:t>； </a:t>
            </a:r>
          </a:p>
          <a:p>
            <a:pPr algn="just">
              <a:lnSpc>
                <a:spcPct val="115000"/>
              </a:lnSpc>
              <a:spcBef>
                <a:spcPct val="20000"/>
              </a:spcBef>
              <a:buFont typeface="Wingdings" pitchFamily="2" charset="2"/>
              <a:buNone/>
            </a:pPr>
            <a:r>
              <a:rPr lang="zh-CN" altLang="en-US" sz="3000" b="1" dirty="0"/>
              <a:t>        </a:t>
            </a:r>
            <a:r>
              <a:rPr lang="en-US" altLang="zh-CN" sz="3000" b="1" dirty="0"/>
              <a:t>(3) </a:t>
            </a:r>
            <a:r>
              <a:rPr lang="zh-CN" altLang="en-US" sz="3000" b="1" dirty="0"/>
              <a:t>所有的非终端结点可以看成是索引部分，</a:t>
            </a:r>
            <a:r>
              <a:rPr lang="zh-CN" altLang="en-US" sz="3000" b="1" dirty="0">
                <a:solidFill>
                  <a:srgbClr val="FF0000"/>
                </a:solidFill>
              </a:rPr>
              <a:t>结点中仅含有</a:t>
            </a:r>
            <a:r>
              <a:rPr lang="zh-CN" altLang="en-US" sz="3000" b="1" dirty="0"/>
              <a:t>其子树</a:t>
            </a:r>
            <a:r>
              <a:rPr lang="en-US" altLang="zh-CN" sz="3000" b="1" dirty="0"/>
              <a:t>(</a:t>
            </a:r>
            <a:r>
              <a:rPr lang="zh-CN" altLang="en-US" sz="3000" b="1" dirty="0"/>
              <a:t>根结点</a:t>
            </a:r>
            <a:r>
              <a:rPr lang="en-US" altLang="zh-CN" sz="3000" b="1" dirty="0"/>
              <a:t>)</a:t>
            </a:r>
            <a:r>
              <a:rPr lang="zh-CN" altLang="en-US" sz="3000" b="1" dirty="0"/>
              <a:t>中的</a:t>
            </a:r>
            <a:r>
              <a:rPr lang="zh-CN" altLang="en-US" sz="3000" b="1" dirty="0">
                <a:solidFill>
                  <a:srgbClr val="FF0000"/>
                </a:solidFill>
              </a:rPr>
              <a:t>最大</a:t>
            </a:r>
            <a:r>
              <a:rPr lang="en-US" altLang="zh-CN" sz="3000" b="1" dirty="0">
                <a:solidFill>
                  <a:srgbClr val="FF0000"/>
                </a:solidFill>
              </a:rPr>
              <a:t>(</a:t>
            </a:r>
            <a:r>
              <a:rPr lang="zh-CN" altLang="en-US" sz="3000" b="1" dirty="0">
                <a:solidFill>
                  <a:srgbClr val="FF0000"/>
                </a:solidFill>
              </a:rPr>
              <a:t>小</a:t>
            </a:r>
            <a:r>
              <a:rPr lang="en-US" altLang="zh-CN" sz="3000" b="1" dirty="0">
                <a:solidFill>
                  <a:srgbClr val="FF0000"/>
                </a:solidFill>
              </a:rPr>
              <a:t>)</a:t>
            </a:r>
            <a:r>
              <a:rPr lang="zh-CN" altLang="en-US" sz="3000" b="1" dirty="0"/>
              <a:t>关键字。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up)">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up)">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up)">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up)">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动态查找表                                                             </a:t>
            </a:r>
            <a:r>
              <a:rPr lang="en-US" altLang="zh-CN"/>
              <a:t>B+</a:t>
            </a:r>
            <a:r>
              <a:rPr lang="zh-CN" altLang="en-US"/>
              <a:t>树</a:t>
            </a:r>
          </a:p>
        </p:txBody>
      </p:sp>
      <p:graphicFrame>
        <p:nvGraphicFramePr>
          <p:cNvPr id="13314" name="Object 3"/>
          <p:cNvGraphicFramePr>
            <a:graphicFrameLocks noChangeAspect="1"/>
          </p:cNvGraphicFramePr>
          <p:nvPr/>
        </p:nvGraphicFramePr>
        <p:xfrm>
          <a:off x="228600" y="3024188"/>
          <a:ext cx="8626475" cy="3452812"/>
        </p:xfrm>
        <a:graphic>
          <a:graphicData uri="http://schemas.openxmlformats.org/presentationml/2006/ole">
            <p:oleObj spid="_x0000_s13318" r:id="rId4" imgW="108718350" imgH="43500675" progId="">
              <p:embed/>
            </p:oleObj>
          </a:graphicData>
        </a:graphic>
      </p:graphicFrame>
      <p:sp>
        <p:nvSpPr>
          <p:cNvPr id="13316" name="Text Box 4"/>
          <p:cNvSpPr txBox="1">
            <a:spLocks noChangeArrowheads="1"/>
          </p:cNvSpPr>
          <p:nvPr/>
        </p:nvSpPr>
        <p:spPr bwMode="auto">
          <a:xfrm>
            <a:off x="152400" y="995363"/>
            <a:ext cx="8839200" cy="2655887"/>
          </a:xfrm>
          <a:prstGeom prst="rect">
            <a:avLst/>
          </a:prstGeom>
          <a:noFill/>
          <a:ln w="9525">
            <a:noFill/>
            <a:miter lim="800000"/>
            <a:headEnd/>
            <a:tailEnd/>
          </a:ln>
        </p:spPr>
        <p:txBody>
          <a:bodyPr>
            <a:spAutoFit/>
          </a:bodyPr>
          <a:lstStyle/>
          <a:p>
            <a:pPr algn="just">
              <a:lnSpc>
                <a:spcPct val="120000"/>
              </a:lnSpc>
              <a:spcBef>
                <a:spcPct val="30000"/>
              </a:spcBef>
              <a:buFont typeface="Wingdings" pitchFamily="2" charset="2"/>
              <a:buNone/>
            </a:pPr>
            <a:r>
              <a:rPr lang="en-US" altLang="zh-CN" sz="2800" b="1"/>
              <a:t>        </a:t>
            </a:r>
            <a:r>
              <a:rPr lang="zh-CN" altLang="en-US" sz="2800" b="1"/>
              <a:t>例如，图所示为一棵</a:t>
            </a:r>
            <a:r>
              <a:rPr lang="en-US" altLang="zh-CN" sz="2800" b="1"/>
              <a:t>3</a:t>
            </a:r>
            <a:r>
              <a:rPr lang="zh-CN" altLang="en-US" sz="2800" b="1"/>
              <a:t>阶</a:t>
            </a:r>
            <a:r>
              <a:rPr lang="en-US" altLang="zh-CN" sz="2800" b="1"/>
              <a:t>B</a:t>
            </a:r>
            <a:r>
              <a:rPr lang="en-US" altLang="zh-CN" sz="2800" b="1" baseline="30000"/>
              <a:t>+</a:t>
            </a:r>
            <a:r>
              <a:rPr lang="zh-CN" altLang="en-US" sz="2800" b="1"/>
              <a:t>树，通常在</a:t>
            </a:r>
            <a:r>
              <a:rPr lang="en-US" altLang="zh-CN" sz="2800" b="1"/>
              <a:t>B</a:t>
            </a:r>
            <a:r>
              <a:rPr lang="en-US" altLang="zh-CN" sz="2800" b="1" baseline="30000"/>
              <a:t>+</a:t>
            </a:r>
            <a:r>
              <a:rPr lang="zh-CN" altLang="en-US" sz="2800" b="1"/>
              <a:t>树上有两个头指针，一个指向根结点，另一个指向关键字最小的叶子结点。因此，可以对</a:t>
            </a:r>
            <a:r>
              <a:rPr lang="en-US" altLang="zh-CN" sz="2800" b="1"/>
              <a:t>B</a:t>
            </a:r>
            <a:r>
              <a:rPr lang="en-US" altLang="zh-CN" sz="2800" b="1" baseline="30000"/>
              <a:t>+</a:t>
            </a:r>
            <a:r>
              <a:rPr lang="zh-CN" altLang="en-US" sz="2800" b="1"/>
              <a:t>树进行两种查找运算：一种是从最小关键字起顺序查找；另一种是从根结点开始，进行随机查找。</a:t>
            </a:r>
          </a:p>
        </p:txBody>
      </p:sp>
      <p:sp>
        <p:nvSpPr>
          <p:cNvPr id="13317" name="AutoShape 5">
            <a:hlinkClick r:id="" action="ppaction://hlinkshowjump?jump=lastslideviewed" highlightClick="1"/>
          </p:cNvPr>
          <p:cNvSpPr>
            <a:spLocks noChangeArrowheads="1"/>
          </p:cNvSpPr>
          <p:nvPr/>
        </p:nvSpPr>
        <p:spPr bwMode="auto">
          <a:xfrm>
            <a:off x="8424863" y="4030663"/>
            <a:ext cx="250825" cy="288925"/>
          </a:xfrm>
          <a:prstGeom prst="actionButtonForwardNext">
            <a:avLst/>
          </a:prstGeom>
          <a:gradFill rotWithShape="1">
            <a:gsLst>
              <a:gs pos="0">
                <a:schemeClr val="bg1"/>
              </a:gs>
              <a:gs pos="100000">
                <a:srgbClr val="EDFFED"/>
              </a:gs>
            </a:gsLst>
            <a:path path="rect">
              <a:fillToRect l="50000" t="50000" r="50000" b="50000"/>
            </a:path>
          </a:gradFill>
          <a:ln w="9525">
            <a:noFill/>
            <a:miter lim="800000"/>
            <a:headEnd/>
            <a:tailEnd/>
          </a:ln>
        </p:spPr>
        <p:txBody>
          <a:bodyPr wrap="none" anchor="ctr"/>
          <a:lstStyle/>
          <a:p>
            <a:pPr>
              <a:buFont typeface="Wingdings" pitchFamily="2" charset="2"/>
              <a:buNone/>
            </a:pPr>
            <a:endParaRPr lang="zh-CN" altLang="en-US"/>
          </a:p>
        </p:txBody>
      </p:sp>
      <p:pic>
        <p:nvPicPr>
          <p:cNvPr id="7" name="Picture 51" descr="navigate-up256">
            <a:hlinkClick r:id="rId5" action="ppaction://hlinksldjump"/>
          </p:cNvPr>
          <p:cNvPicPr>
            <a:picLocks noChangeAspect="1" noChangeArrowheads="1"/>
          </p:cNvPicPr>
          <p:nvPr/>
        </p:nvPicPr>
        <p:blipFill>
          <a:blip r:embed="rId6"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1"/>
          </p:nvPr>
        </p:nvSpPr>
        <p:spPr>
          <a:xfrm>
            <a:off x="5522913" y="6586538"/>
            <a:ext cx="3621087" cy="338137"/>
          </a:xfrm>
        </p:spPr>
        <p:txBody>
          <a:bodyPr/>
          <a:lstStyle/>
          <a:p>
            <a:pPr>
              <a:defRPr/>
            </a:pPr>
            <a:fld id="{9526E2E4-D5C4-4B13-B5AE-9A741EA3F918}" type="datetime1">
              <a:rPr lang="zh-CN" altLang="en-US"/>
              <a:pPr>
                <a:defRPr/>
              </a:pPr>
              <a:t>2022/10/12</a:t>
            </a:fld>
            <a:r>
              <a:rPr lang="en-US" altLang="zh-CN"/>
              <a:t>http://cstcsjjg.hrbeu.edu.cn/</a:t>
            </a:r>
          </a:p>
        </p:txBody>
      </p:sp>
      <p:sp>
        <p:nvSpPr>
          <p:cNvPr id="1028" name="Rectangle 2"/>
          <p:cNvSpPr>
            <a:spLocks noGrp="1" noChangeArrowheads="1"/>
          </p:cNvSpPr>
          <p:nvPr>
            <p:ph type="title"/>
          </p:nvPr>
        </p:nvSpPr>
        <p:spPr/>
        <p:txBody>
          <a:bodyPr/>
          <a:lstStyle/>
          <a:p>
            <a:pPr eaLnBrk="1" hangingPunct="1"/>
            <a:r>
              <a:rPr lang="zh-CN" altLang="en-US"/>
              <a:t>查找                                                                  基本概念</a:t>
            </a:r>
          </a:p>
        </p:txBody>
      </p:sp>
      <p:sp>
        <p:nvSpPr>
          <p:cNvPr id="200718" name="Rectangle 14"/>
          <p:cNvSpPr>
            <a:spLocks noGrp="1" noChangeArrowheads="1"/>
          </p:cNvSpPr>
          <p:nvPr>
            <p:ph type="body" idx="1"/>
          </p:nvPr>
        </p:nvSpPr>
        <p:spPr>
          <a:xfrm>
            <a:off x="1776413" y="1027113"/>
            <a:ext cx="7367587" cy="830262"/>
          </a:xfrm>
          <a:noFill/>
        </p:spPr>
        <p:txBody>
          <a:bodyPr/>
          <a:lstStyle/>
          <a:p>
            <a:pPr marL="192088" lvl="1" indent="-12700" eaLnBrk="1" hangingPunct="1">
              <a:buClr>
                <a:schemeClr val="tx1"/>
              </a:buClr>
              <a:buFont typeface="Wingdings" pitchFamily="2" charset="2"/>
              <a:buNone/>
            </a:pPr>
            <a:r>
              <a:rPr lang="zh-CN" altLang="en-US" sz="2800">
                <a:ea typeface="楷体_GB2312" pitchFamily="49" charset="-122"/>
              </a:rPr>
              <a:t>也叫检索，是根据给定的某个值，在表中确定一个关键字等于给定值的记录或数据元素</a:t>
            </a:r>
          </a:p>
        </p:txBody>
      </p:sp>
      <p:sp>
        <p:nvSpPr>
          <p:cNvPr id="200739" name="AutoShape 35"/>
          <p:cNvSpPr>
            <a:spLocks noChangeArrowheads="1"/>
          </p:cNvSpPr>
          <p:nvPr/>
        </p:nvSpPr>
        <p:spPr bwMode="gray">
          <a:xfrm>
            <a:off x="249238" y="1039813"/>
            <a:ext cx="1463675" cy="500062"/>
          </a:xfrm>
          <a:prstGeom prst="roundRect">
            <a:avLst>
              <a:gd name="adj" fmla="val 50000"/>
            </a:avLst>
          </a:prstGeom>
          <a:gradFill rotWithShape="1">
            <a:gsLst>
              <a:gs pos="0">
                <a:schemeClr val="folHlink">
                  <a:gamma/>
                  <a:tint val="15686"/>
                  <a:invGamma/>
                </a:schemeClr>
              </a:gs>
              <a:gs pos="100000">
                <a:schemeClr val="folHlink"/>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lang="zh-CN" altLang="en-US" sz="2800" b="1" dirty="0"/>
              <a:t>查找</a:t>
            </a:r>
            <a:endParaRPr kumimoji="1" lang="zh-CN" altLang="en-US" sz="2800" b="1" dirty="0">
              <a:latin typeface="Arial" pitchFamily="34" charset="0"/>
            </a:endParaRPr>
          </a:p>
        </p:txBody>
      </p:sp>
      <p:sp>
        <p:nvSpPr>
          <p:cNvPr id="200740" name="Rectangle 36"/>
          <p:cNvSpPr>
            <a:spLocks noChangeArrowheads="1"/>
          </p:cNvSpPr>
          <p:nvPr/>
        </p:nvSpPr>
        <p:spPr bwMode="gray">
          <a:xfrm>
            <a:off x="1905000" y="1960563"/>
            <a:ext cx="7239000" cy="925512"/>
          </a:xfrm>
          <a:prstGeom prst="rect">
            <a:avLst/>
          </a:prstGeom>
          <a:noFill/>
          <a:ln w="9525">
            <a:noFill/>
            <a:miter lim="800000"/>
            <a:headEnd/>
            <a:tailEnd/>
          </a:ln>
        </p:spPr>
        <p:txBody>
          <a:bodyPr/>
          <a:lstStyle/>
          <a:p>
            <a:pPr>
              <a:lnSpc>
                <a:spcPct val="100000"/>
              </a:lnSpc>
              <a:spcBef>
                <a:spcPct val="20000"/>
              </a:spcBef>
              <a:buClr>
                <a:srgbClr val="010103"/>
              </a:buClr>
              <a:buFont typeface="Wingdings" pitchFamily="2" charset="2"/>
              <a:buNone/>
            </a:pPr>
            <a:r>
              <a:rPr lang="zh-CN" altLang="en-US" sz="2800" b="1"/>
              <a:t>是数据元素中某个数据项的值，它可以</a:t>
            </a:r>
            <a:r>
              <a:rPr lang="zh-CN" altLang="en-US" sz="2800" b="1">
                <a:solidFill>
                  <a:srgbClr val="CC0000"/>
                </a:solidFill>
              </a:rPr>
              <a:t>标识一个数据元素</a:t>
            </a:r>
            <a:endParaRPr lang="en-US" altLang="zh-CN" sz="2800" b="1">
              <a:solidFill>
                <a:srgbClr val="FF0000"/>
              </a:solidFill>
            </a:endParaRPr>
          </a:p>
        </p:txBody>
      </p:sp>
      <p:sp>
        <p:nvSpPr>
          <p:cNvPr id="200741" name="Rectangle 37"/>
          <p:cNvSpPr>
            <a:spLocks noChangeArrowheads="1"/>
          </p:cNvSpPr>
          <p:nvPr/>
        </p:nvSpPr>
        <p:spPr bwMode="gray">
          <a:xfrm>
            <a:off x="400050" y="3652838"/>
            <a:ext cx="8572500" cy="2527300"/>
          </a:xfrm>
          <a:prstGeom prst="rect">
            <a:avLst/>
          </a:prstGeom>
          <a:noFill/>
          <a:ln w="9525">
            <a:noFill/>
            <a:miter lim="800000"/>
            <a:headEnd/>
            <a:tailEnd/>
          </a:ln>
        </p:spPr>
        <p:txBody>
          <a:bodyPr/>
          <a:lstStyle/>
          <a:p>
            <a:pPr marL="447675" lvl="1" indent="-266700">
              <a:spcBef>
                <a:spcPct val="20000"/>
              </a:spcBef>
              <a:buClr>
                <a:srgbClr val="800000"/>
              </a:buClr>
              <a:buSzPct val="80000"/>
              <a:buFont typeface="Wingdings" pitchFamily="2" charset="2"/>
              <a:buChar char="v"/>
            </a:pPr>
            <a:r>
              <a:rPr lang="zh-CN" altLang="en-US" sz="2400" b="1" dirty="0">
                <a:latin typeface="楷体_GB2312" pitchFamily="49" charset="-122"/>
              </a:rPr>
              <a:t>查找速度</a:t>
            </a:r>
          </a:p>
          <a:p>
            <a:pPr marL="447675" lvl="1" indent="-266700">
              <a:spcBef>
                <a:spcPct val="20000"/>
              </a:spcBef>
              <a:buClr>
                <a:srgbClr val="800000"/>
              </a:buClr>
              <a:buSzPct val="80000"/>
              <a:buFont typeface="Wingdings" pitchFamily="2" charset="2"/>
              <a:buChar char="v"/>
            </a:pPr>
            <a:r>
              <a:rPr lang="zh-CN" altLang="en-US" sz="2400" b="1" dirty="0">
                <a:latin typeface="楷体_GB2312" pitchFamily="49" charset="-122"/>
              </a:rPr>
              <a:t>占用存储空</a:t>
            </a:r>
          </a:p>
          <a:p>
            <a:pPr marL="447675" lvl="1" indent="-266700">
              <a:spcBef>
                <a:spcPct val="20000"/>
              </a:spcBef>
              <a:buClr>
                <a:srgbClr val="800000"/>
              </a:buClr>
              <a:buSzPct val="80000"/>
              <a:buFont typeface="Wingdings" pitchFamily="2" charset="2"/>
              <a:buNone/>
            </a:pPr>
            <a:r>
              <a:rPr lang="zh-CN" altLang="en-US" sz="2400" b="1" dirty="0">
                <a:latin typeface="楷体_GB2312" pitchFamily="49" charset="-122"/>
              </a:rPr>
              <a:t>  间多少</a:t>
            </a:r>
          </a:p>
          <a:p>
            <a:pPr marL="447675" lvl="1" indent="-266700">
              <a:spcBef>
                <a:spcPct val="20000"/>
              </a:spcBef>
              <a:buClr>
                <a:srgbClr val="800000"/>
              </a:buClr>
              <a:buSzPct val="80000"/>
              <a:buFont typeface="Wingdings" pitchFamily="2" charset="2"/>
              <a:buChar char="v"/>
            </a:pPr>
            <a:r>
              <a:rPr lang="zh-CN" altLang="en-US" sz="2400" b="1" dirty="0">
                <a:latin typeface="楷体_GB2312" pitchFamily="49" charset="-122"/>
              </a:rPr>
              <a:t>算法本身复杂程度</a:t>
            </a:r>
          </a:p>
          <a:p>
            <a:pPr marL="447675" lvl="1" indent="-266700">
              <a:spcBef>
                <a:spcPct val="20000"/>
              </a:spcBef>
              <a:buClr>
                <a:srgbClr val="800000"/>
              </a:buClr>
              <a:buSzPct val="80000"/>
              <a:buFont typeface="Wingdings" pitchFamily="2" charset="2"/>
              <a:buChar char="v"/>
            </a:pPr>
            <a:r>
              <a:rPr lang="zh-CN" altLang="en-US" sz="2400" b="1" dirty="0">
                <a:latin typeface="楷体_GB2312" pitchFamily="49" charset="-122"/>
              </a:rPr>
              <a:t>平均查找长度</a:t>
            </a:r>
            <a:r>
              <a:rPr lang="en-US" altLang="zh-CN" sz="2400" b="1" dirty="0">
                <a:latin typeface="楷体_GB2312" pitchFamily="49" charset="-122"/>
              </a:rPr>
              <a:t>ASL</a:t>
            </a:r>
            <a:r>
              <a:rPr lang="zh-CN" altLang="en-US" sz="2400" b="1" dirty="0">
                <a:latin typeface="楷体_GB2312" pitchFamily="49" charset="-122"/>
              </a:rPr>
              <a:t>：</a:t>
            </a:r>
            <a:r>
              <a:rPr lang="zh-CN" altLang="zh-CN" sz="2400" b="1" dirty="0">
                <a:latin typeface="楷体_GB2312" pitchFamily="49" charset="-122"/>
              </a:rPr>
              <a:t>为确定记录在表中的位置，需和给定值进行比较的关键字的</a:t>
            </a:r>
            <a:r>
              <a:rPr lang="zh-CN" altLang="en-US" sz="2400" b="1" dirty="0">
                <a:latin typeface="楷体_GB2312" pitchFamily="49" charset="-122"/>
              </a:rPr>
              <a:t>次</a:t>
            </a:r>
            <a:r>
              <a:rPr lang="zh-CN" altLang="zh-CN" sz="2400" b="1" dirty="0">
                <a:latin typeface="楷体_GB2312" pitchFamily="49" charset="-122"/>
              </a:rPr>
              <a:t>数的期望值</a:t>
            </a:r>
            <a:endParaRPr lang="zh-CN" altLang="en-US" sz="2400" b="1" dirty="0">
              <a:latin typeface="楷体_GB2312" pitchFamily="49" charset="-122"/>
            </a:endParaRPr>
          </a:p>
          <a:p>
            <a:pPr marL="342900" indent="-342900">
              <a:lnSpc>
                <a:spcPct val="100000"/>
              </a:lnSpc>
              <a:spcBef>
                <a:spcPct val="20000"/>
              </a:spcBef>
              <a:buClr>
                <a:srgbClr val="010103"/>
              </a:buClr>
              <a:buFont typeface="Wingdings" pitchFamily="2" charset="2"/>
              <a:buNone/>
            </a:pPr>
            <a:endParaRPr lang="zh-CN" altLang="en-US" sz="2800" b="1" dirty="0"/>
          </a:p>
        </p:txBody>
      </p:sp>
      <p:sp>
        <p:nvSpPr>
          <p:cNvPr id="9" name="AutoShape 40"/>
          <p:cNvSpPr>
            <a:spLocks noChangeArrowheads="1"/>
          </p:cNvSpPr>
          <p:nvPr/>
        </p:nvSpPr>
        <p:spPr bwMode="gray">
          <a:xfrm>
            <a:off x="273050" y="2016125"/>
            <a:ext cx="1463675" cy="500063"/>
          </a:xfrm>
          <a:prstGeom prst="roundRect">
            <a:avLst>
              <a:gd name="adj" fmla="val 50000"/>
            </a:avLst>
          </a:prstGeom>
          <a:gradFill rotWithShape="1">
            <a:gsLst>
              <a:gs pos="0">
                <a:schemeClr val="folHlink">
                  <a:gamma/>
                  <a:tint val="15686"/>
                  <a:invGamma/>
                </a:schemeClr>
              </a:gs>
              <a:gs pos="100000">
                <a:schemeClr val="folHlink"/>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kumimoji="1" lang="zh-CN" altLang="en-US" sz="2800" b="1" dirty="0">
                <a:latin typeface="Arial" pitchFamily="34" charset="0"/>
              </a:rPr>
              <a:t>关键字</a:t>
            </a:r>
          </a:p>
        </p:txBody>
      </p:sp>
      <p:sp>
        <p:nvSpPr>
          <p:cNvPr id="10" name="AutoShape 18"/>
          <p:cNvSpPr>
            <a:spLocks noChangeArrowheads="1"/>
          </p:cNvSpPr>
          <p:nvPr/>
        </p:nvSpPr>
        <p:spPr bwMode="gray">
          <a:xfrm>
            <a:off x="293688" y="2911475"/>
            <a:ext cx="2544762" cy="500063"/>
          </a:xfrm>
          <a:prstGeom prst="roundRect">
            <a:avLst>
              <a:gd name="adj" fmla="val 50000"/>
            </a:avLst>
          </a:prstGeom>
          <a:gradFill rotWithShape="1">
            <a:gsLst>
              <a:gs pos="0">
                <a:schemeClr val="folHlink">
                  <a:gamma/>
                  <a:tint val="15686"/>
                  <a:invGamma/>
                </a:schemeClr>
              </a:gs>
              <a:gs pos="100000">
                <a:schemeClr val="folHlink"/>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kumimoji="1" lang="zh-CN" altLang="en-US" sz="2800" b="1" dirty="0">
                <a:latin typeface="Arial" pitchFamily="34" charset="0"/>
              </a:rPr>
              <a:t>查找方法评价</a:t>
            </a:r>
          </a:p>
        </p:txBody>
      </p:sp>
      <p:graphicFrame>
        <p:nvGraphicFramePr>
          <p:cNvPr id="236657" name="Object 113"/>
          <p:cNvGraphicFramePr>
            <a:graphicFrameLocks noChangeAspect="1"/>
          </p:cNvGraphicFramePr>
          <p:nvPr/>
        </p:nvGraphicFramePr>
        <p:xfrm>
          <a:off x="3057525" y="2808288"/>
          <a:ext cx="6048375" cy="2087562"/>
        </p:xfrm>
        <a:graphic>
          <a:graphicData uri="http://schemas.openxmlformats.org/presentationml/2006/ole">
            <p:oleObj spid="_x0000_s1030" name="公式" r:id="rId4" imgW="74980800" imgH="27127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39"/>
                                        </p:tgtEl>
                                        <p:attrNameLst>
                                          <p:attrName>style.visibility</p:attrName>
                                        </p:attrNameLst>
                                      </p:cBhvr>
                                      <p:to>
                                        <p:strVal val="visible"/>
                                      </p:to>
                                    </p:set>
                                    <p:animEffect transition="in" filter="wipe(left)">
                                      <p:cBhvr>
                                        <p:cTn id="7" dur="500"/>
                                        <p:tgtEl>
                                          <p:spTgt spid="200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0718">
                                            <p:txEl>
                                              <p:pRg st="0" end="0"/>
                                            </p:txEl>
                                          </p:spTgt>
                                        </p:tgtEl>
                                        <p:attrNameLst>
                                          <p:attrName>style.visibility</p:attrName>
                                        </p:attrNameLst>
                                      </p:cBhvr>
                                      <p:to>
                                        <p:strVal val="visible"/>
                                      </p:to>
                                    </p:set>
                                    <p:animEffect transition="in" filter="wipe(up)">
                                      <p:cBhvr>
                                        <p:cTn id="12" dur="500"/>
                                        <p:tgtEl>
                                          <p:spTgt spid="2007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0740">
                                            <p:txEl>
                                              <p:pRg st="0" end="0"/>
                                            </p:txEl>
                                          </p:spTgt>
                                        </p:tgtEl>
                                        <p:attrNameLst>
                                          <p:attrName>style.visibility</p:attrName>
                                        </p:attrNameLst>
                                      </p:cBhvr>
                                      <p:to>
                                        <p:strVal val="visible"/>
                                      </p:to>
                                    </p:set>
                                    <p:animEffect transition="in" filter="wipe(up)">
                                      <p:cBhvr>
                                        <p:cTn id="22" dur="500"/>
                                        <p:tgtEl>
                                          <p:spTgt spid="20074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0741">
                                            <p:txEl>
                                              <p:pRg st="0" end="0"/>
                                            </p:txEl>
                                          </p:spTgt>
                                        </p:tgtEl>
                                        <p:attrNameLst>
                                          <p:attrName>style.visibility</p:attrName>
                                        </p:attrNameLst>
                                      </p:cBhvr>
                                      <p:to>
                                        <p:strVal val="visible"/>
                                      </p:to>
                                    </p:set>
                                    <p:animEffect transition="in" filter="wipe(up)">
                                      <p:cBhvr>
                                        <p:cTn id="32" dur="500"/>
                                        <p:tgtEl>
                                          <p:spTgt spid="20074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0741">
                                            <p:txEl>
                                              <p:pRg st="1" end="1"/>
                                            </p:txEl>
                                          </p:spTgt>
                                        </p:tgtEl>
                                        <p:attrNameLst>
                                          <p:attrName>style.visibility</p:attrName>
                                        </p:attrNameLst>
                                      </p:cBhvr>
                                      <p:to>
                                        <p:strVal val="visible"/>
                                      </p:to>
                                    </p:set>
                                    <p:animEffect transition="in" filter="wipe(up)">
                                      <p:cBhvr>
                                        <p:cTn id="37" dur="500"/>
                                        <p:tgtEl>
                                          <p:spTgt spid="20074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0741">
                                            <p:txEl>
                                              <p:pRg st="2" end="2"/>
                                            </p:txEl>
                                          </p:spTgt>
                                        </p:tgtEl>
                                        <p:attrNameLst>
                                          <p:attrName>style.visibility</p:attrName>
                                        </p:attrNameLst>
                                      </p:cBhvr>
                                      <p:to>
                                        <p:strVal val="visible"/>
                                      </p:to>
                                    </p:set>
                                    <p:animEffect transition="in" filter="wipe(up)">
                                      <p:cBhvr>
                                        <p:cTn id="42" dur="500"/>
                                        <p:tgtEl>
                                          <p:spTgt spid="20074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0741">
                                            <p:txEl>
                                              <p:pRg st="3" end="3"/>
                                            </p:txEl>
                                          </p:spTgt>
                                        </p:tgtEl>
                                        <p:attrNameLst>
                                          <p:attrName>style.visibility</p:attrName>
                                        </p:attrNameLst>
                                      </p:cBhvr>
                                      <p:to>
                                        <p:strVal val="visible"/>
                                      </p:to>
                                    </p:set>
                                    <p:animEffect transition="in" filter="wipe(up)">
                                      <p:cBhvr>
                                        <p:cTn id="47" dur="500"/>
                                        <p:tgtEl>
                                          <p:spTgt spid="20074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00741">
                                            <p:txEl>
                                              <p:pRg st="4" end="4"/>
                                            </p:txEl>
                                          </p:spTgt>
                                        </p:tgtEl>
                                        <p:attrNameLst>
                                          <p:attrName>style.visibility</p:attrName>
                                        </p:attrNameLst>
                                      </p:cBhvr>
                                      <p:to>
                                        <p:strVal val="visible"/>
                                      </p:to>
                                    </p:set>
                                    <p:animEffect transition="in" filter="wipe(up)">
                                      <p:cBhvr>
                                        <p:cTn id="52" dur="500"/>
                                        <p:tgtEl>
                                          <p:spTgt spid="20074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36657"/>
                                        </p:tgtEl>
                                        <p:attrNameLst>
                                          <p:attrName>style.visibility</p:attrName>
                                        </p:attrNameLst>
                                      </p:cBhvr>
                                      <p:to>
                                        <p:strVal val="visible"/>
                                      </p:to>
                                    </p:set>
                                    <p:animEffect transition="in" filter="wipe(up)">
                                      <p:cBhvr>
                                        <p:cTn id="57" dur="500"/>
                                        <p:tgtEl>
                                          <p:spTgt spid="236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8" grpId="0" build="p" bldLvl="2" autoUpdateAnimBg="0"/>
      <p:bldP spid="200739" grpId="0" animBg="1"/>
      <p:bldP spid="200740" grpId="0" build="p" bldLvl="2" autoUpdateAnimBg="0"/>
      <p:bldP spid="200741" grpId="0" build="p" bldLvl="2" autoUpdateAnimBg="0"/>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4"/>
          <p:cNvSpPr>
            <a:spLocks noGrp="1"/>
          </p:cNvSpPr>
          <p:nvPr>
            <p:ph type="dt" sz="quarter" idx="11"/>
          </p:nvPr>
        </p:nvSpPr>
        <p:spPr/>
        <p:txBody>
          <a:bodyPr/>
          <a:lstStyle/>
          <a:p>
            <a:pPr>
              <a:defRPr/>
            </a:pPr>
            <a:fld id="{A49E0997-EF80-43CE-A9B9-B76F4976E2FF}" type="datetime1">
              <a:rPr lang="zh-CN" altLang="en-US"/>
              <a:pPr>
                <a:defRPr/>
              </a:pPr>
              <a:t>2022/10/12</a:t>
            </a:fld>
            <a:r>
              <a:rPr lang="en-US" altLang="zh-CN"/>
              <a:t>http://cstcsjjg.hrbeu.edu.cn/</a:t>
            </a:r>
          </a:p>
        </p:txBody>
      </p:sp>
      <p:sp>
        <p:nvSpPr>
          <p:cNvPr id="74755" name="Rectangle 2"/>
          <p:cNvSpPr>
            <a:spLocks noGrp="1" noChangeArrowheads="1"/>
          </p:cNvSpPr>
          <p:nvPr>
            <p:ph type="title"/>
          </p:nvPr>
        </p:nvSpPr>
        <p:spPr/>
        <p:txBody>
          <a:bodyPr/>
          <a:lstStyle/>
          <a:p>
            <a:pPr eaLnBrk="1" hangingPunct="1"/>
            <a:r>
              <a:rPr lang="zh-CN" altLang="en-US"/>
              <a:t>第</a:t>
            </a:r>
            <a:r>
              <a:rPr lang="en-US" altLang="zh-CN"/>
              <a:t>9</a:t>
            </a:r>
            <a:r>
              <a:rPr lang="zh-CN" altLang="en-US"/>
              <a:t>章  查找                                                         哈希表</a:t>
            </a:r>
          </a:p>
        </p:txBody>
      </p:sp>
      <p:sp>
        <p:nvSpPr>
          <p:cNvPr id="74756" name="Rectangle 4"/>
          <p:cNvSpPr>
            <a:spLocks noChangeArrowheads="1"/>
          </p:cNvSpPr>
          <p:nvPr/>
        </p:nvSpPr>
        <p:spPr bwMode="auto">
          <a:xfrm>
            <a:off x="2297113" y="1517650"/>
            <a:ext cx="3411537"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3" action="ppaction://hlinksldjump"/>
              </a:rPr>
              <a:t>哈    希    表</a:t>
            </a:r>
            <a:endParaRPr kumimoji="1" lang="ko-KR" altLang="en-US" b="1">
              <a:solidFill>
                <a:schemeClr val="hlink"/>
              </a:solidFill>
            </a:endParaRPr>
          </a:p>
        </p:txBody>
      </p:sp>
      <p:grpSp>
        <p:nvGrpSpPr>
          <p:cNvPr id="74757" name="Group 5"/>
          <p:cNvGrpSpPr>
            <a:grpSpLocks/>
          </p:cNvGrpSpPr>
          <p:nvPr/>
        </p:nvGrpSpPr>
        <p:grpSpPr bwMode="auto">
          <a:xfrm>
            <a:off x="1376363" y="1473200"/>
            <a:ext cx="673100" cy="652463"/>
            <a:chOff x="945" y="1108"/>
            <a:chExt cx="480" cy="480"/>
          </a:xfrm>
        </p:grpSpPr>
        <p:sp>
          <p:nvSpPr>
            <p:cNvPr id="74771" name="Oval 6"/>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74772" name="Oval 7"/>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ko-KR" altLang="en-US" sz="2400" b="1">
                  <a:solidFill>
                    <a:srgbClr val="000000"/>
                  </a:solidFill>
                  <a:latin typeface="Verdana" pitchFamily="34" charset="0"/>
                  <a:ea typeface="Gulim" pitchFamily="34" charset="-127"/>
                </a:rPr>
                <a:t>1</a:t>
              </a:r>
            </a:p>
          </p:txBody>
        </p:sp>
      </p:grpSp>
      <p:sp>
        <p:nvSpPr>
          <p:cNvPr id="74758" name="Rectangle 8"/>
          <p:cNvSpPr>
            <a:spLocks noChangeArrowheads="1"/>
          </p:cNvSpPr>
          <p:nvPr/>
        </p:nvSpPr>
        <p:spPr bwMode="auto">
          <a:xfrm>
            <a:off x="3295650" y="2524125"/>
            <a:ext cx="3543300"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4" action="ppaction://hlinksldjump"/>
              </a:rPr>
              <a:t>哈希函数构造</a:t>
            </a:r>
            <a:endParaRPr kumimoji="1" lang="ko-KR" altLang="en-US" b="1">
              <a:solidFill>
                <a:schemeClr val="hlink"/>
              </a:solidFill>
            </a:endParaRPr>
          </a:p>
        </p:txBody>
      </p:sp>
      <p:sp>
        <p:nvSpPr>
          <p:cNvPr id="74759" name="Rectangle 9"/>
          <p:cNvSpPr>
            <a:spLocks noChangeArrowheads="1"/>
          </p:cNvSpPr>
          <p:nvPr/>
        </p:nvSpPr>
        <p:spPr bwMode="auto">
          <a:xfrm>
            <a:off x="4314825" y="3446463"/>
            <a:ext cx="2790825"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5" action="ppaction://hlinksldjump"/>
              </a:rPr>
              <a:t>处理冲突方法</a:t>
            </a:r>
            <a:endParaRPr kumimoji="1" lang="ko-KR" altLang="en-US" b="1">
              <a:solidFill>
                <a:srgbClr val="262674"/>
              </a:solidFill>
            </a:endParaRPr>
          </a:p>
        </p:txBody>
      </p:sp>
      <p:sp>
        <p:nvSpPr>
          <p:cNvPr id="74760" name="Rectangle 10"/>
          <p:cNvSpPr>
            <a:spLocks noChangeArrowheads="1"/>
          </p:cNvSpPr>
          <p:nvPr/>
        </p:nvSpPr>
        <p:spPr bwMode="auto">
          <a:xfrm>
            <a:off x="5287963" y="4551363"/>
            <a:ext cx="2752725" cy="533400"/>
          </a:xfrm>
          <a:prstGeom prst="rect">
            <a:avLst/>
          </a:prstGeom>
          <a:noFill/>
          <a:ln w="9525">
            <a:noFill/>
            <a:miter lim="800000"/>
            <a:headEnd/>
            <a:tailEnd/>
          </a:ln>
        </p:spPr>
        <p:txBody>
          <a:bodyPr wrap="none" anchor="ctr"/>
          <a:lstStyle/>
          <a:p>
            <a:pPr eaLnBrk="0" hangingPunct="0">
              <a:lnSpc>
                <a:spcPct val="100000"/>
              </a:lnSpc>
              <a:spcBef>
                <a:spcPct val="0"/>
              </a:spcBef>
              <a:buClrTx/>
              <a:buSzTx/>
              <a:buFontTx/>
              <a:buNone/>
            </a:pPr>
            <a:r>
              <a:rPr kumimoji="1" lang="zh-CN" altLang="en-US" b="1">
                <a:solidFill>
                  <a:srgbClr val="262674"/>
                </a:solidFill>
                <a:hlinkClick r:id="rId6" action="ppaction://hlinksldjump"/>
              </a:rPr>
              <a:t>查  找  分  析</a:t>
            </a:r>
            <a:endParaRPr kumimoji="1" lang="ko-KR" altLang="en-US" b="1">
              <a:solidFill>
                <a:srgbClr val="262674"/>
              </a:solidFill>
            </a:endParaRPr>
          </a:p>
        </p:txBody>
      </p:sp>
      <p:grpSp>
        <p:nvGrpSpPr>
          <p:cNvPr id="74761" name="Group 11"/>
          <p:cNvGrpSpPr>
            <a:grpSpLocks/>
          </p:cNvGrpSpPr>
          <p:nvPr/>
        </p:nvGrpSpPr>
        <p:grpSpPr bwMode="auto">
          <a:xfrm>
            <a:off x="2374900" y="2493963"/>
            <a:ext cx="673100" cy="652462"/>
            <a:chOff x="945" y="1108"/>
            <a:chExt cx="480" cy="480"/>
          </a:xfrm>
        </p:grpSpPr>
        <p:sp>
          <p:nvSpPr>
            <p:cNvPr id="74769" name="Oval 12"/>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74770" name="Oval 13"/>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2</a:t>
              </a:r>
              <a:endParaRPr lang="en-US" altLang="ko-KR" sz="2400" b="1">
                <a:solidFill>
                  <a:srgbClr val="000000"/>
                </a:solidFill>
                <a:latin typeface="Verdana" pitchFamily="34" charset="0"/>
                <a:ea typeface="Gulim" pitchFamily="34" charset="-127"/>
              </a:endParaRPr>
            </a:p>
          </p:txBody>
        </p:sp>
      </p:grpSp>
      <p:grpSp>
        <p:nvGrpSpPr>
          <p:cNvPr id="74762" name="Group 14"/>
          <p:cNvGrpSpPr>
            <a:grpSpLocks/>
          </p:cNvGrpSpPr>
          <p:nvPr/>
        </p:nvGrpSpPr>
        <p:grpSpPr bwMode="auto">
          <a:xfrm>
            <a:off x="3394075" y="3419475"/>
            <a:ext cx="673100" cy="652463"/>
            <a:chOff x="945" y="1108"/>
            <a:chExt cx="480" cy="480"/>
          </a:xfrm>
        </p:grpSpPr>
        <p:sp>
          <p:nvSpPr>
            <p:cNvPr id="74767" name="Oval 15"/>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74768" name="Oval 16"/>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3</a:t>
              </a:r>
              <a:endParaRPr lang="en-US" altLang="ko-KR" sz="2400" b="1">
                <a:solidFill>
                  <a:srgbClr val="000000"/>
                </a:solidFill>
                <a:latin typeface="Verdana" pitchFamily="34" charset="0"/>
                <a:ea typeface="Gulim" pitchFamily="34" charset="-127"/>
              </a:endParaRPr>
            </a:p>
          </p:txBody>
        </p:sp>
      </p:grpSp>
      <p:grpSp>
        <p:nvGrpSpPr>
          <p:cNvPr id="74763" name="Group 17"/>
          <p:cNvGrpSpPr>
            <a:grpSpLocks/>
          </p:cNvGrpSpPr>
          <p:nvPr/>
        </p:nvGrpSpPr>
        <p:grpSpPr bwMode="auto">
          <a:xfrm>
            <a:off x="4367213" y="4505325"/>
            <a:ext cx="673100" cy="652463"/>
            <a:chOff x="945" y="1108"/>
            <a:chExt cx="480" cy="480"/>
          </a:xfrm>
        </p:grpSpPr>
        <p:sp>
          <p:nvSpPr>
            <p:cNvPr id="74765" name="Oval 18"/>
            <p:cNvSpPr>
              <a:spLocks noChangeArrowheads="1"/>
            </p:cNvSpPr>
            <p:nvPr/>
          </p:nvSpPr>
          <p:spPr bwMode="auto">
            <a:xfrm>
              <a:off x="945" y="1108"/>
              <a:ext cx="480" cy="480"/>
            </a:xfrm>
            <a:prstGeom prst="ellipse">
              <a:avLst/>
            </a:prstGeom>
            <a:gradFill rotWithShape="1">
              <a:gsLst>
                <a:gs pos="0">
                  <a:schemeClr val="hlink"/>
                </a:gs>
                <a:gs pos="100000">
                  <a:srgbClr val="8FC7FF"/>
                </a:gs>
              </a:gsLst>
              <a:lin ang="2700000" scaled="1"/>
            </a:gradFill>
            <a:ln w="9525">
              <a:noFill/>
              <a:round/>
              <a:headEnd/>
              <a:tailEnd/>
            </a:ln>
          </p:spPr>
          <p:txBody>
            <a:bodyPr wrap="none" anchor="ctr"/>
            <a:lstStyle/>
            <a:p>
              <a:endParaRPr lang="zh-CN" altLang="en-US"/>
            </a:p>
          </p:txBody>
        </p:sp>
        <p:sp>
          <p:nvSpPr>
            <p:cNvPr id="74766" name="Oval 19"/>
            <p:cNvSpPr>
              <a:spLocks noChangeArrowheads="1"/>
            </p:cNvSpPr>
            <p:nvPr/>
          </p:nvSpPr>
          <p:spPr bwMode="auto">
            <a:xfrm>
              <a:off x="1007" y="1171"/>
              <a:ext cx="355" cy="355"/>
            </a:xfrm>
            <a:prstGeom prst="ellipse">
              <a:avLst/>
            </a:prstGeom>
            <a:gradFill rotWithShape="1">
              <a:gsLst>
                <a:gs pos="0">
                  <a:srgbClr val="8FC7FF"/>
                </a:gs>
                <a:gs pos="100000">
                  <a:schemeClr val="hlink"/>
                </a:gs>
              </a:gsLst>
              <a:lin ang="2700000" scaled="1"/>
            </a:gradFill>
            <a:ln w="9525">
              <a:noFill/>
              <a:round/>
              <a:headEnd/>
              <a:tailEnd/>
            </a:ln>
          </p:spPr>
          <p:txBody>
            <a:bodyPr wrap="none" anchor="ctr"/>
            <a:lstStyle/>
            <a:p>
              <a:pPr algn="ctr" eaLnBrk="0" hangingPunct="0">
                <a:lnSpc>
                  <a:spcPct val="100000"/>
                </a:lnSpc>
                <a:spcBef>
                  <a:spcPct val="0"/>
                </a:spcBef>
                <a:buClrTx/>
                <a:buSzTx/>
                <a:buFontTx/>
                <a:buNone/>
              </a:pPr>
              <a:r>
                <a:rPr lang="en-US" altLang="zh-CN" sz="2400" b="1">
                  <a:solidFill>
                    <a:srgbClr val="000000"/>
                  </a:solidFill>
                  <a:latin typeface="Verdana" pitchFamily="34" charset="0"/>
                  <a:ea typeface="Gulim" pitchFamily="34" charset="-127"/>
                </a:rPr>
                <a:t>4</a:t>
              </a:r>
              <a:endParaRPr lang="en-US" altLang="ko-KR" sz="2400" b="1">
                <a:solidFill>
                  <a:srgbClr val="000000"/>
                </a:solidFill>
                <a:latin typeface="Verdana" pitchFamily="34" charset="0"/>
                <a:ea typeface="Gulim" pitchFamily="34" charset="-127"/>
              </a:endParaRPr>
            </a:p>
          </p:txBody>
        </p:sp>
      </p:grpSp>
      <p:sp>
        <p:nvSpPr>
          <p:cNvPr id="22" name="AutoShape 6">
            <a:hlinkClick r:id="rId7" action="ppaction://hlinksldjump"/>
          </p:cNvPr>
          <p:cNvSpPr>
            <a:spLocks noChangeArrowheads="1"/>
          </p:cNvSpPr>
          <p:nvPr/>
        </p:nvSpPr>
        <p:spPr bwMode="auto">
          <a:xfrm>
            <a:off x="5372100" y="5835650"/>
            <a:ext cx="1724025" cy="504825"/>
          </a:xfrm>
          <a:prstGeom prst="ribbon2">
            <a:avLst>
              <a:gd name="adj1" fmla="val 12500"/>
              <a:gd name="adj2" fmla="val 50000"/>
            </a:avLst>
          </a:prstGeom>
          <a:gradFill rotWithShape="1">
            <a:gsLst>
              <a:gs pos="0">
                <a:schemeClr val="tx2">
                  <a:lumMod val="20000"/>
                  <a:lumOff val="80000"/>
                </a:schemeClr>
              </a:gs>
              <a:gs pos="25000">
                <a:srgbClr val="21D6E0"/>
              </a:gs>
              <a:gs pos="75000">
                <a:srgbClr val="0087E6"/>
              </a:gs>
              <a:gs pos="100000">
                <a:srgbClr val="005CBF"/>
              </a:gs>
            </a:gsLst>
            <a:lin ang="5400000" scaled="0"/>
          </a:gradFill>
          <a:ln w="9525">
            <a:solidFill>
              <a:schemeClr val="accent4">
                <a:lumMod val="60000"/>
                <a:lumOff val="40000"/>
              </a:schemeClr>
            </a:solidFill>
            <a:miter lim="800000"/>
            <a:headEnd/>
            <a:tailEnd/>
          </a:ln>
          <a:effectLst/>
        </p:spPr>
        <p:txBody>
          <a:bodyPr wrap="none" anchor="ctr"/>
          <a:lstStyle/>
          <a:p>
            <a:pPr algn="ctr">
              <a:buFont typeface="Wingdings" pitchFamily="2" charset="2"/>
              <a:buNone/>
              <a:defRPr/>
            </a:pPr>
            <a:r>
              <a:rPr lang="zh-CN" altLang="en-US" sz="2800" b="1" dirty="0">
                <a:latin typeface="Tahoma" pitchFamily="34" charset="0"/>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哈希表                                                                      定义</a:t>
            </a:r>
          </a:p>
        </p:txBody>
      </p:sp>
      <p:sp>
        <p:nvSpPr>
          <p:cNvPr id="3" name="Rectangle 4"/>
          <p:cNvSpPr txBox="1">
            <a:spLocks noChangeArrowheads="1"/>
          </p:cNvSpPr>
          <p:nvPr/>
        </p:nvSpPr>
        <p:spPr bwMode="gray">
          <a:xfrm>
            <a:off x="152400" y="952500"/>
            <a:ext cx="8610600" cy="5678488"/>
          </a:xfrm>
          <a:prstGeom prst="rect">
            <a:avLst/>
          </a:prstGeom>
          <a:noFill/>
          <a:ln w="9525">
            <a:noFill/>
            <a:miter lim="800000"/>
            <a:headEnd/>
            <a:tailEnd/>
          </a:ln>
        </p:spPr>
        <p:txBody>
          <a:bodyPr/>
          <a:lstStyle/>
          <a:p>
            <a:pPr marL="342900" indent="-342900">
              <a:lnSpc>
                <a:spcPct val="90000"/>
              </a:lnSpc>
              <a:spcBef>
                <a:spcPct val="20000"/>
              </a:spcBef>
              <a:buClr>
                <a:srgbClr val="010103"/>
              </a:buClr>
              <a:defRPr/>
            </a:pPr>
            <a:r>
              <a:rPr lang="zh-CN" altLang="en-US" b="1" kern="0" dirty="0">
                <a:latin typeface="楷体_GB2312" pitchFamily="49" charset="-122"/>
              </a:rPr>
              <a:t>哈希表（散列表、杂凑表）</a:t>
            </a:r>
          </a:p>
          <a:p>
            <a:pPr marL="742950" lvl="1" indent="-285750">
              <a:lnSpc>
                <a:spcPct val="90000"/>
              </a:lnSpc>
              <a:spcBef>
                <a:spcPct val="20000"/>
              </a:spcBef>
              <a:buClr>
                <a:srgbClr val="E69900"/>
              </a:buClr>
              <a:buSzTx/>
              <a:buFont typeface="Wingdings" pitchFamily="2" charset="2"/>
              <a:buChar char="§"/>
              <a:defRPr/>
            </a:pPr>
            <a:r>
              <a:rPr lang="zh-CN" altLang="en-US" sz="2800" b="1" kern="0" dirty="0">
                <a:latin typeface="楷体_GB2312" pitchFamily="49" charset="-122"/>
              </a:rPr>
              <a:t>基本思想：在记录的</a:t>
            </a:r>
            <a:r>
              <a:rPr lang="zh-CN" altLang="en-US" sz="2800" b="1" kern="0" dirty="0">
                <a:solidFill>
                  <a:srgbClr val="CC0000"/>
                </a:solidFill>
                <a:latin typeface="楷体_GB2312" pitchFamily="49" charset="-122"/>
              </a:rPr>
              <a:t>存储地址</a:t>
            </a:r>
            <a:r>
              <a:rPr lang="zh-CN" altLang="en-US" sz="2800" b="1" kern="0" dirty="0">
                <a:latin typeface="楷体_GB2312" pitchFamily="49" charset="-122"/>
              </a:rPr>
              <a:t>和它的</a:t>
            </a:r>
            <a:r>
              <a:rPr lang="zh-CN" altLang="en-US" sz="2800" b="1" kern="0" dirty="0">
                <a:solidFill>
                  <a:srgbClr val="CC0000"/>
                </a:solidFill>
                <a:latin typeface="楷体_GB2312" pitchFamily="49" charset="-122"/>
              </a:rPr>
              <a:t>关键字</a:t>
            </a:r>
            <a:r>
              <a:rPr lang="zh-CN" altLang="en-US" sz="2800" b="1" kern="0" dirty="0">
                <a:latin typeface="楷体_GB2312" pitchFamily="49" charset="-122"/>
              </a:rPr>
              <a:t>之间建立一个确定的</a:t>
            </a:r>
            <a:r>
              <a:rPr lang="zh-CN" altLang="en-US" sz="2800" b="1" kern="0" dirty="0">
                <a:solidFill>
                  <a:srgbClr val="CC0000"/>
                </a:solidFill>
                <a:latin typeface="楷体_GB2312" pitchFamily="49" charset="-122"/>
              </a:rPr>
              <a:t>对应关系</a:t>
            </a:r>
            <a:r>
              <a:rPr lang="zh-CN" altLang="en-US" sz="2800" b="1" kern="0" dirty="0">
                <a:latin typeface="楷体_GB2312" pitchFamily="49" charset="-122"/>
              </a:rPr>
              <a:t>；这样，不经过比较，一次存取就能得到所查元素</a:t>
            </a:r>
          </a:p>
          <a:p>
            <a:pPr marL="742950" lvl="1" indent="-285750">
              <a:lnSpc>
                <a:spcPct val="90000"/>
              </a:lnSpc>
              <a:spcBef>
                <a:spcPct val="20000"/>
              </a:spcBef>
              <a:buClr>
                <a:srgbClr val="E69900"/>
              </a:buClr>
              <a:buSzTx/>
              <a:buFont typeface="Wingdings" pitchFamily="2" charset="2"/>
              <a:buChar char="§"/>
              <a:defRPr/>
            </a:pPr>
            <a:r>
              <a:rPr lang="zh-CN" altLang="en-US" sz="2800" b="1" kern="0" dirty="0">
                <a:latin typeface="楷体_GB2312" pitchFamily="49" charset="-122"/>
              </a:rPr>
              <a:t>定义</a:t>
            </a:r>
          </a:p>
          <a:p>
            <a:pPr marL="1143000" lvl="2" indent="-228600">
              <a:lnSpc>
                <a:spcPct val="90000"/>
              </a:lnSpc>
              <a:spcBef>
                <a:spcPct val="20000"/>
              </a:spcBef>
              <a:buClr>
                <a:schemeClr val="hlink"/>
              </a:buClr>
              <a:buFont typeface="Wingdings" pitchFamily="2" charset="2"/>
              <a:buChar char="u"/>
              <a:defRPr/>
            </a:pPr>
            <a:r>
              <a:rPr lang="zh-CN" altLang="en-US" sz="2600" b="1" kern="0" dirty="0">
                <a:latin typeface="楷体_GB2312" pitchFamily="49" charset="-122"/>
              </a:rPr>
              <a:t>哈希函数（散列函数）</a:t>
            </a:r>
            <a:r>
              <a:rPr lang="en-US" altLang="zh-CN" sz="2600" b="1" kern="0" dirty="0"/>
              <a:t>——</a:t>
            </a:r>
            <a:r>
              <a:rPr lang="zh-CN" altLang="en-US" sz="2600" b="1" kern="0" dirty="0">
                <a:latin typeface="楷体_GB2312" pitchFamily="49" charset="-122"/>
              </a:rPr>
              <a:t>在记录的关键字与记录的存储地址之间建立的一种对应关系</a:t>
            </a:r>
          </a:p>
          <a:p>
            <a:pPr marL="1525588" lvl="3" indent="-361950">
              <a:lnSpc>
                <a:spcPct val="90000"/>
              </a:lnSpc>
              <a:spcBef>
                <a:spcPct val="20000"/>
              </a:spcBef>
              <a:buClr>
                <a:srgbClr val="010103"/>
              </a:buClr>
              <a:buSzTx/>
              <a:buFont typeface="Wingdings" pitchFamily="2" charset="2"/>
              <a:buChar char="Ø"/>
              <a:defRPr/>
            </a:pPr>
            <a:r>
              <a:rPr lang="zh-CN" altLang="en-US" sz="2600" b="1" kern="0" dirty="0">
                <a:latin typeface="楷体_GB2312" pitchFamily="49" charset="-122"/>
              </a:rPr>
              <a:t>哈希函数是一种映象，是从关键字空间到存储地址空间的一种映象</a:t>
            </a:r>
          </a:p>
          <a:p>
            <a:pPr marL="1431925" lvl="3" indent="-228600">
              <a:lnSpc>
                <a:spcPct val="90000"/>
              </a:lnSpc>
              <a:spcBef>
                <a:spcPct val="20000"/>
              </a:spcBef>
              <a:buClr>
                <a:srgbClr val="010103"/>
              </a:buClr>
              <a:buSzTx/>
              <a:buFont typeface="Wingdings" pitchFamily="2" charset="2"/>
              <a:buChar char="Ø"/>
              <a:defRPr/>
            </a:pPr>
            <a:r>
              <a:rPr lang="zh-CN" altLang="en-US" sz="2600" b="1" kern="0" dirty="0"/>
              <a:t>哈希函数可写成：</a:t>
            </a:r>
            <a:r>
              <a:rPr lang="en-US" altLang="zh-CN" sz="2600" b="1" kern="0" dirty="0" err="1"/>
              <a:t>addr</a:t>
            </a:r>
            <a:r>
              <a:rPr lang="en-US" altLang="zh-CN" sz="2600" b="1" kern="0" dirty="0"/>
              <a:t>(</a:t>
            </a:r>
            <a:r>
              <a:rPr lang="en-US" altLang="zh-CN" sz="2600" b="1" kern="0" dirty="0" err="1"/>
              <a:t>ai</a:t>
            </a:r>
            <a:r>
              <a:rPr lang="en-US" altLang="zh-CN" sz="2600" b="1" kern="0" dirty="0"/>
              <a:t>)=H(</a:t>
            </a:r>
            <a:r>
              <a:rPr lang="en-US" altLang="zh-CN" sz="2600" b="1" kern="0" dirty="0" err="1"/>
              <a:t>Ki</a:t>
            </a:r>
            <a:r>
              <a:rPr lang="en-US" altLang="zh-CN" sz="2600" b="1" kern="0" dirty="0"/>
              <a:t>)</a:t>
            </a:r>
          </a:p>
          <a:p>
            <a:pPr marL="1701800" lvl="4" indent="-228600">
              <a:lnSpc>
                <a:spcPct val="90000"/>
              </a:lnSpc>
              <a:spcBef>
                <a:spcPct val="20000"/>
              </a:spcBef>
              <a:buClr>
                <a:srgbClr val="7030A0"/>
              </a:buClr>
              <a:buSzPct val="50000"/>
              <a:buFont typeface="Wingdings" pitchFamily="2" charset="2"/>
              <a:buChar char="l"/>
              <a:defRPr/>
            </a:pPr>
            <a:r>
              <a:rPr lang="en-US" altLang="zh-CN" sz="2600" b="1" kern="0" dirty="0" err="1"/>
              <a:t>ai</a:t>
            </a:r>
            <a:r>
              <a:rPr lang="zh-CN" altLang="zh-CN" sz="2600" b="1" kern="0" dirty="0"/>
              <a:t>是表中的一个元素</a:t>
            </a:r>
          </a:p>
          <a:p>
            <a:pPr marL="1701800" lvl="4" indent="-228600">
              <a:lnSpc>
                <a:spcPct val="90000"/>
              </a:lnSpc>
              <a:spcBef>
                <a:spcPct val="20000"/>
              </a:spcBef>
              <a:buClr>
                <a:srgbClr val="7030A0"/>
              </a:buClr>
              <a:buSzPct val="50000"/>
              <a:buFont typeface="Wingdings" pitchFamily="2" charset="2"/>
              <a:buChar char="l"/>
              <a:defRPr/>
            </a:pPr>
            <a:r>
              <a:rPr lang="en-US" altLang="zh-CN" sz="2600" b="1" kern="0" dirty="0" err="1"/>
              <a:t>addr</a:t>
            </a:r>
            <a:r>
              <a:rPr lang="en-US" altLang="zh-CN" sz="2600" b="1" kern="0" dirty="0"/>
              <a:t>(</a:t>
            </a:r>
            <a:r>
              <a:rPr lang="en-US" altLang="zh-CN" sz="2600" b="1" kern="0" dirty="0" err="1"/>
              <a:t>ai</a:t>
            </a:r>
            <a:r>
              <a:rPr lang="en-US" altLang="zh-CN" sz="2600" b="1" kern="0" dirty="0"/>
              <a:t>)</a:t>
            </a:r>
            <a:r>
              <a:rPr lang="zh-CN" altLang="zh-CN" sz="2600" b="1" kern="0" dirty="0"/>
              <a:t>是</a:t>
            </a:r>
            <a:r>
              <a:rPr lang="en-US" altLang="zh-CN" sz="2600" b="1" kern="0" dirty="0" err="1"/>
              <a:t>ai</a:t>
            </a:r>
            <a:r>
              <a:rPr lang="zh-CN" altLang="zh-CN" sz="2600" b="1" kern="0" dirty="0"/>
              <a:t>的存储地址</a:t>
            </a:r>
          </a:p>
          <a:p>
            <a:pPr marL="1701800" lvl="4" indent="-228600">
              <a:lnSpc>
                <a:spcPct val="90000"/>
              </a:lnSpc>
              <a:spcBef>
                <a:spcPct val="20000"/>
              </a:spcBef>
              <a:buClr>
                <a:srgbClr val="7030A0"/>
              </a:buClr>
              <a:buSzPct val="50000"/>
              <a:buFont typeface="Wingdings" pitchFamily="2" charset="2"/>
              <a:buChar char="l"/>
              <a:defRPr/>
            </a:pPr>
            <a:r>
              <a:rPr lang="en-US" altLang="zh-CN" sz="2600" b="1" kern="0" dirty="0" err="1"/>
              <a:t>Ki</a:t>
            </a:r>
            <a:r>
              <a:rPr lang="zh-CN" altLang="zh-CN" sz="2600" b="1" kern="0" dirty="0"/>
              <a:t>是</a:t>
            </a:r>
            <a:r>
              <a:rPr lang="en-US" altLang="zh-CN" sz="2600" b="1" kern="0" dirty="0" err="1"/>
              <a:t>ai</a:t>
            </a:r>
            <a:r>
              <a:rPr lang="zh-CN" altLang="zh-CN" sz="2600" b="1" kern="0" dirty="0"/>
              <a:t>的关键字</a:t>
            </a:r>
            <a:endParaRPr lang="zh-CN" altLang="en-US" sz="2600" b="1" kern="0" dirty="0"/>
          </a:p>
        </p:txBody>
      </p:sp>
      <p:grpSp>
        <p:nvGrpSpPr>
          <p:cNvPr id="2" name="Group 5"/>
          <p:cNvGrpSpPr>
            <a:grpSpLocks/>
          </p:cNvGrpSpPr>
          <p:nvPr/>
        </p:nvGrpSpPr>
        <p:grpSpPr bwMode="auto">
          <a:xfrm>
            <a:off x="5610225" y="5495925"/>
            <a:ext cx="3363913" cy="1004888"/>
            <a:chOff x="2258" y="3256"/>
            <a:chExt cx="2119" cy="633"/>
          </a:xfrm>
        </p:grpSpPr>
        <p:sp>
          <p:nvSpPr>
            <p:cNvPr id="5" name="Oval 6"/>
            <p:cNvSpPr>
              <a:spLocks noChangeArrowheads="1"/>
            </p:cNvSpPr>
            <p:nvPr/>
          </p:nvSpPr>
          <p:spPr bwMode="auto">
            <a:xfrm>
              <a:off x="2258" y="3256"/>
              <a:ext cx="686" cy="633"/>
            </a:xfrm>
            <a:prstGeom prst="ellipse">
              <a:avLst/>
            </a:prstGeom>
            <a:noFill/>
            <a:ln w="9525">
              <a:solidFill>
                <a:schemeClr val="tx1"/>
              </a:solidFill>
              <a:round/>
              <a:headEnd/>
              <a:tailEnd/>
            </a:ln>
          </p:spPr>
          <p:txBody>
            <a:bodyPr wrap="none" anchor="ctr"/>
            <a:lstStyle/>
            <a:p>
              <a:pPr algn="ctr">
                <a:buFont typeface="Wingdings" pitchFamily="2" charset="2"/>
                <a:buNone/>
                <a:defRPr/>
              </a:pPr>
              <a:r>
                <a:rPr lang="zh-CN" altLang="en-US" sz="2300" b="1" dirty="0">
                  <a:solidFill>
                    <a:srgbClr val="000000"/>
                  </a:solidFill>
                  <a:latin typeface="+mj-ea"/>
                  <a:ea typeface="+mj-ea"/>
                </a:rPr>
                <a:t>关键字</a:t>
              </a:r>
            </a:p>
            <a:p>
              <a:pPr algn="ctr">
                <a:buFont typeface="Wingdings" pitchFamily="2" charset="2"/>
                <a:buNone/>
                <a:defRPr/>
              </a:pPr>
              <a:r>
                <a:rPr lang="zh-CN" altLang="en-US" sz="2300" b="1" dirty="0">
                  <a:solidFill>
                    <a:srgbClr val="000000"/>
                  </a:solidFill>
                  <a:latin typeface="+mj-ea"/>
                  <a:ea typeface="+mj-ea"/>
                </a:rPr>
                <a:t>集合</a:t>
              </a:r>
            </a:p>
          </p:txBody>
        </p:sp>
        <p:sp>
          <p:nvSpPr>
            <p:cNvPr id="6" name="Oval 7"/>
            <p:cNvSpPr>
              <a:spLocks noChangeArrowheads="1"/>
            </p:cNvSpPr>
            <p:nvPr/>
          </p:nvSpPr>
          <p:spPr bwMode="auto">
            <a:xfrm>
              <a:off x="3674" y="3256"/>
              <a:ext cx="703" cy="633"/>
            </a:xfrm>
            <a:prstGeom prst="ellipse">
              <a:avLst/>
            </a:prstGeom>
            <a:noFill/>
            <a:ln w="9525">
              <a:solidFill>
                <a:schemeClr val="tx1"/>
              </a:solidFill>
              <a:round/>
              <a:headEnd/>
              <a:tailEnd/>
            </a:ln>
          </p:spPr>
          <p:txBody>
            <a:bodyPr wrap="none" anchor="ctr"/>
            <a:lstStyle/>
            <a:p>
              <a:pPr algn="ctr">
                <a:buFont typeface="Wingdings" pitchFamily="2" charset="2"/>
                <a:buNone/>
                <a:defRPr/>
              </a:pPr>
              <a:r>
                <a:rPr lang="zh-CN" altLang="en-US" sz="2300" b="1" dirty="0">
                  <a:solidFill>
                    <a:schemeClr val="tx2"/>
                  </a:solidFill>
                  <a:latin typeface="+mj-ea"/>
                  <a:ea typeface="+mj-ea"/>
                </a:rPr>
                <a:t>存储地</a:t>
              </a:r>
              <a:endParaRPr lang="en-US" altLang="zh-CN" sz="2300" b="1" dirty="0">
                <a:solidFill>
                  <a:schemeClr val="tx2"/>
                </a:solidFill>
                <a:latin typeface="+mj-ea"/>
                <a:ea typeface="+mj-ea"/>
              </a:endParaRPr>
            </a:p>
            <a:p>
              <a:pPr algn="ctr">
                <a:buFont typeface="Wingdings" pitchFamily="2" charset="2"/>
                <a:buNone/>
                <a:defRPr/>
              </a:pPr>
              <a:r>
                <a:rPr lang="zh-CN" altLang="en-US" sz="2300" b="1" dirty="0">
                  <a:solidFill>
                    <a:schemeClr val="tx2"/>
                  </a:solidFill>
                  <a:latin typeface="+mj-ea"/>
                  <a:ea typeface="+mj-ea"/>
                </a:rPr>
                <a:t>址集合</a:t>
              </a:r>
            </a:p>
          </p:txBody>
        </p:sp>
        <p:sp>
          <p:nvSpPr>
            <p:cNvPr id="75783" name="AutoShape 8"/>
            <p:cNvSpPr>
              <a:spLocks noChangeArrowheads="1"/>
            </p:cNvSpPr>
            <p:nvPr/>
          </p:nvSpPr>
          <p:spPr bwMode="auto">
            <a:xfrm>
              <a:off x="2955" y="3511"/>
              <a:ext cx="733" cy="133"/>
            </a:xfrm>
            <a:prstGeom prst="rightArrow">
              <a:avLst>
                <a:gd name="adj1" fmla="val 50000"/>
                <a:gd name="adj2" fmla="val 137782"/>
              </a:avLst>
            </a:prstGeom>
            <a:no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75784" name="Text Box 9"/>
            <p:cNvSpPr txBox="1">
              <a:spLocks noChangeArrowheads="1"/>
            </p:cNvSpPr>
            <p:nvPr/>
          </p:nvSpPr>
          <p:spPr bwMode="auto">
            <a:xfrm>
              <a:off x="3076" y="3328"/>
              <a:ext cx="439" cy="256"/>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FF3300"/>
                  </a:solidFill>
                </a:rPr>
                <a:t>hash</a:t>
              </a:r>
              <a:endParaRPr lang="en-US" altLang="zh-CN"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0-#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哈希表                                                                      定义</a:t>
            </a:r>
          </a:p>
        </p:txBody>
      </p:sp>
      <p:sp>
        <p:nvSpPr>
          <p:cNvPr id="3" name="Rectangle 4"/>
          <p:cNvSpPr txBox="1">
            <a:spLocks noChangeArrowheads="1"/>
          </p:cNvSpPr>
          <p:nvPr/>
        </p:nvSpPr>
        <p:spPr bwMode="gray">
          <a:xfrm>
            <a:off x="414338" y="1035050"/>
            <a:ext cx="8501062" cy="1487488"/>
          </a:xfrm>
          <a:prstGeom prst="rect">
            <a:avLst/>
          </a:prstGeom>
          <a:noFill/>
          <a:ln w="9525">
            <a:noFill/>
            <a:miter lim="800000"/>
            <a:headEnd/>
            <a:tailEnd/>
          </a:ln>
        </p:spPr>
        <p:txBody>
          <a:bodyPr/>
          <a:lstStyle/>
          <a:p>
            <a:pPr marL="1143000" lvl="2" indent="-228600">
              <a:lnSpc>
                <a:spcPct val="90000"/>
              </a:lnSpc>
              <a:spcBef>
                <a:spcPct val="20000"/>
              </a:spcBef>
              <a:buClr>
                <a:schemeClr val="hlink"/>
              </a:buClr>
              <a:buSzTx/>
              <a:buFont typeface="Wingdings" pitchFamily="2" charset="2"/>
              <a:buChar char="w"/>
              <a:defRPr/>
            </a:pPr>
            <a:r>
              <a:rPr lang="zh-CN" altLang="en-US" sz="2400" b="1" kern="0"/>
              <a:t>哈希表</a:t>
            </a:r>
            <a:r>
              <a:rPr lang="en-US" altLang="zh-CN" sz="2400" b="1" kern="0"/>
              <a:t>——</a:t>
            </a:r>
            <a:r>
              <a:rPr lang="zh-CN" altLang="en-US" sz="2400" b="1" kern="0"/>
              <a:t>应用哈希函数，由记录的关键字确定记录在表中的地址，并将记录放入此地址，这样构成的表</a:t>
            </a:r>
          </a:p>
          <a:p>
            <a:pPr marL="1143000" lvl="2" indent="-228600">
              <a:lnSpc>
                <a:spcPct val="90000"/>
              </a:lnSpc>
              <a:spcBef>
                <a:spcPct val="20000"/>
              </a:spcBef>
              <a:buClr>
                <a:schemeClr val="hlink"/>
              </a:buClr>
              <a:buSzTx/>
              <a:buFont typeface="Wingdings" pitchFamily="2" charset="2"/>
              <a:buChar char="w"/>
              <a:defRPr/>
            </a:pPr>
            <a:r>
              <a:rPr lang="zh-CN" altLang="en-US" sz="2400" b="1" kern="0"/>
              <a:t>哈希查找</a:t>
            </a:r>
            <a:r>
              <a:rPr lang="en-US" altLang="zh-CN" sz="2400" b="1" kern="0"/>
              <a:t>——</a:t>
            </a:r>
            <a:r>
              <a:rPr lang="zh-CN" altLang="en-US" sz="2400" b="1" kern="0"/>
              <a:t>又叫散列查找，利用哈希函数进行查找的过程</a:t>
            </a:r>
          </a:p>
        </p:txBody>
      </p:sp>
      <p:grpSp>
        <p:nvGrpSpPr>
          <p:cNvPr id="2" name="Group 5"/>
          <p:cNvGrpSpPr>
            <a:grpSpLocks/>
          </p:cNvGrpSpPr>
          <p:nvPr/>
        </p:nvGrpSpPr>
        <p:grpSpPr bwMode="auto">
          <a:xfrm>
            <a:off x="1108075" y="2525713"/>
            <a:ext cx="5965825" cy="2584450"/>
            <a:chOff x="698" y="1394"/>
            <a:chExt cx="3758" cy="1628"/>
          </a:xfrm>
        </p:grpSpPr>
        <p:sp>
          <p:nvSpPr>
            <p:cNvPr id="76807" name="Text Box 6"/>
            <p:cNvSpPr txBox="1">
              <a:spLocks noChangeArrowheads="1"/>
            </p:cNvSpPr>
            <p:nvPr/>
          </p:nvSpPr>
          <p:spPr bwMode="auto">
            <a:xfrm>
              <a:off x="698" y="1394"/>
              <a:ext cx="3042" cy="283"/>
            </a:xfrm>
            <a:prstGeom prst="rect">
              <a:avLst/>
            </a:prstGeom>
            <a:noFill/>
            <a:ln w="9525">
              <a:noFill/>
              <a:miter lim="800000"/>
              <a:headEnd/>
              <a:tailEnd/>
            </a:ln>
          </p:spPr>
          <p:txBody>
            <a:bodyPr wrap="none">
              <a:spAutoFit/>
            </a:bodyPr>
            <a:lstStyle/>
            <a:p>
              <a:pPr>
                <a:buFont typeface="Wingdings" pitchFamily="2" charset="2"/>
                <a:buNone/>
              </a:pPr>
              <a:r>
                <a:rPr lang="zh-CN" altLang="en-US" sz="2400" b="1">
                  <a:latin typeface="楷体_GB2312" pitchFamily="49" charset="-122"/>
                </a:rPr>
                <a:t>例  </a:t>
              </a:r>
              <a:r>
                <a:rPr lang="en-US" altLang="zh-CN" sz="2400" b="1">
                  <a:latin typeface="楷体_GB2312" pitchFamily="49" charset="-122"/>
                </a:rPr>
                <a:t>30</a:t>
              </a:r>
              <a:r>
                <a:rPr lang="zh-CN" altLang="en-US" sz="2400" b="1">
                  <a:latin typeface="楷体_GB2312" pitchFamily="49" charset="-122"/>
                </a:rPr>
                <a:t>个地区的各民族人口统计表</a:t>
              </a:r>
            </a:p>
          </p:txBody>
        </p:sp>
        <p:sp>
          <p:nvSpPr>
            <p:cNvPr id="76808" name="Rectangle 7"/>
            <p:cNvSpPr>
              <a:spLocks noChangeArrowheads="1"/>
            </p:cNvSpPr>
            <p:nvPr/>
          </p:nvSpPr>
          <p:spPr bwMode="auto">
            <a:xfrm>
              <a:off x="1211" y="1744"/>
              <a:ext cx="3245" cy="1278"/>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b="1"/>
            </a:p>
          </p:txBody>
        </p:sp>
        <p:sp>
          <p:nvSpPr>
            <p:cNvPr id="76809" name="Line 8"/>
            <p:cNvSpPr>
              <a:spLocks noChangeShapeType="1"/>
            </p:cNvSpPr>
            <p:nvPr/>
          </p:nvSpPr>
          <p:spPr bwMode="auto">
            <a:xfrm flipV="1">
              <a:off x="1211" y="1978"/>
              <a:ext cx="3234" cy="0"/>
            </a:xfrm>
            <a:prstGeom prst="line">
              <a:avLst/>
            </a:prstGeom>
            <a:noFill/>
            <a:ln w="9525">
              <a:solidFill>
                <a:schemeClr val="tx1"/>
              </a:solidFill>
              <a:round/>
              <a:headEnd/>
              <a:tailEnd/>
            </a:ln>
          </p:spPr>
          <p:txBody>
            <a:bodyPr wrap="none" anchor="ctr"/>
            <a:lstStyle/>
            <a:p>
              <a:endParaRPr lang="zh-CN" altLang="en-US"/>
            </a:p>
          </p:txBody>
        </p:sp>
        <p:sp>
          <p:nvSpPr>
            <p:cNvPr id="76810" name="Text Box 9"/>
            <p:cNvSpPr txBox="1">
              <a:spLocks noChangeArrowheads="1"/>
            </p:cNvSpPr>
            <p:nvPr/>
          </p:nvSpPr>
          <p:spPr bwMode="auto">
            <a:xfrm>
              <a:off x="1264" y="1750"/>
              <a:ext cx="3158" cy="254"/>
            </a:xfrm>
            <a:prstGeom prst="rect">
              <a:avLst/>
            </a:prstGeom>
            <a:noFill/>
            <a:ln w="9525">
              <a:noFill/>
              <a:miter lim="800000"/>
              <a:headEnd/>
              <a:tailEnd/>
            </a:ln>
          </p:spPr>
          <p:txBody>
            <a:bodyPr wrap="none">
              <a:spAutoFit/>
            </a:bodyPr>
            <a:lstStyle/>
            <a:p>
              <a:pPr>
                <a:buFont typeface="Wingdings" pitchFamily="2" charset="2"/>
                <a:buNone/>
              </a:pPr>
              <a:r>
                <a:rPr lang="zh-CN" altLang="en-US" sz="2000" b="1"/>
                <a:t>编号     地区名     总人口     汉族     回族</a:t>
              </a:r>
              <a:r>
                <a:rPr lang="en-US" altLang="zh-CN" sz="2000" b="1"/>
                <a:t>…...</a:t>
              </a:r>
            </a:p>
          </p:txBody>
        </p:sp>
        <p:sp>
          <p:nvSpPr>
            <p:cNvPr id="76811" name="Line 10"/>
            <p:cNvSpPr>
              <a:spLocks noChangeShapeType="1"/>
            </p:cNvSpPr>
            <p:nvPr/>
          </p:nvSpPr>
          <p:spPr bwMode="auto">
            <a:xfrm flipV="1">
              <a:off x="1218" y="2229"/>
              <a:ext cx="3234" cy="0"/>
            </a:xfrm>
            <a:prstGeom prst="line">
              <a:avLst/>
            </a:prstGeom>
            <a:noFill/>
            <a:ln w="9525">
              <a:solidFill>
                <a:schemeClr val="tx1"/>
              </a:solidFill>
              <a:round/>
              <a:headEnd/>
              <a:tailEnd/>
            </a:ln>
          </p:spPr>
          <p:txBody>
            <a:bodyPr wrap="none" anchor="ctr"/>
            <a:lstStyle/>
            <a:p>
              <a:endParaRPr lang="zh-CN" altLang="en-US"/>
            </a:p>
          </p:txBody>
        </p:sp>
        <p:sp>
          <p:nvSpPr>
            <p:cNvPr id="76812" name="Line 11"/>
            <p:cNvSpPr>
              <a:spLocks noChangeShapeType="1"/>
            </p:cNvSpPr>
            <p:nvPr/>
          </p:nvSpPr>
          <p:spPr bwMode="auto">
            <a:xfrm flipV="1">
              <a:off x="1207" y="2507"/>
              <a:ext cx="3234" cy="0"/>
            </a:xfrm>
            <a:prstGeom prst="line">
              <a:avLst/>
            </a:prstGeom>
            <a:noFill/>
            <a:ln w="9525">
              <a:solidFill>
                <a:schemeClr val="tx1"/>
              </a:solidFill>
              <a:round/>
              <a:headEnd/>
              <a:tailEnd/>
            </a:ln>
          </p:spPr>
          <p:txBody>
            <a:bodyPr wrap="none" anchor="ctr"/>
            <a:lstStyle/>
            <a:p>
              <a:endParaRPr lang="zh-CN" altLang="en-US"/>
            </a:p>
          </p:txBody>
        </p:sp>
        <p:sp>
          <p:nvSpPr>
            <p:cNvPr id="76813" name="Line 12"/>
            <p:cNvSpPr>
              <a:spLocks noChangeShapeType="1"/>
            </p:cNvSpPr>
            <p:nvPr/>
          </p:nvSpPr>
          <p:spPr bwMode="auto">
            <a:xfrm flipH="1">
              <a:off x="1689" y="1744"/>
              <a:ext cx="0" cy="1267"/>
            </a:xfrm>
            <a:prstGeom prst="line">
              <a:avLst/>
            </a:prstGeom>
            <a:noFill/>
            <a:ln w="9525">
              <a:solidFill>
                <a:schemeClr val="tx1"/>
              </a:solidFill>
              <a:round/>
              <a:headEnd/>
              <a:tailEnd/>
            </a:ln>
          </p:spPr>
          <p:txBody>
            <a:bodyPr wrap="none" anchor="ctr"/>
            <a:lstStyle/>
            <a:p>
              <a:endParaRPr lang="zh-CN" altLang="en-US"/>
            </a:p>
          </p:txBody>
        </p:sp>
        <p:sp>
          <p:nvSpPr>
            <p:cNvPr id="76814" name="Line 13"/>
            <p:cNvSpPr>
              <a:spLocks noChangeShapeType="1"/>
            </p:cNvSpPr>
            <p:nvPr/>
          </p:nvSpPr>
          <p:spPr bwMode="auto">
            <a:xfrm>
              <a:off x="2411" y="1744"/>
              <a:ext cx="0" cy="1278"/>
            </a:xfrm>
            <a:prstGeom prst="line">
              <a:avLst/>
            </a:prstGeom>
            <a:noFill/>
            <a:ln w="9525">
              <a:solidFill>
                <a:schemeClr val="tx1"/>
              </a:solidFill>
              <a:round/>
              <a:headEnd/>
              <a:tailEnd/>
            </a:ln>
          </p:spPr>
          <p:txBody>
            <a:bodyPr wrap="none" anchor="ctr"/>
            <a:lstStyle/>
            <a:p>
              <a:endParaRPr lang="zh-CN" altLang="en-US"/>
            </a:p>
          </p:txBody>
        </p:sp>
        <p:sp>
          <p:nvSpPr>
            <p:cNvPr id="76815" name="Line 14"/>
            <p:cNvSpPr>
              <a:spLocks noChangeShapeType="1"/>
            </p:cNvSpPr>
            <p:nvPr/>
          </p:nvSpPr>
          <p:spPr bwMode="auto">
            <a:xfrm>
              <a:off x="3078" y="1744"/>
              <a:ext cx="0" cy="1278"/>
            </a:xfrm>
            <a:prstGeom prst="line">
              <a:avLst/>
            </a:prstGeom>
            <a:noFill/>
            <a:ln w="9525">
              <a:solidFill>
                <a:schemeClr val="tx1"/>
              </a:solidFill>
              <a:round/>
              <a:headEnd/>
              <a:tailEnd/>
            </a:ln>
          </p:spPr>
          <p:txBody>
            <a:bodyPr wrap="none" anchor="ctr"/>
            <a:lstStyle/>
            <a:p>
              <a:endParaRPr lang="zh-CN" altLang="en-US"/>
            </a:p>
          </p:txBody>
        </p:sp>
        <p:sp>
          <p:nvSpPr>
            <p:cNvPr id="76816" name="Line 15"/>
            <p:cNvSpPr>
              <a:spLocks noChangeShapeType="1"/>
            </p:cNvSpPr>
            <p:nvPr/>
          </p:nvSpPr>
          <p:spPr bwMode="auto">
            <a:xfrm>
              <a:off x="3612" y="1744"/>
              <a:ext cx="0" cy="1278"/>
            </a:xfrm>
            <a:prstGeom prst="line">
              <a:avLst/>
            </a:prstGeom>
            <a:noFill/>
            <a:ln w="9525">
              <a:solidFill>
                <a:schemeClr val="tx1"/>
              </a:solidFill>
              <a:round/>
              <a:headEnd/>
              <a:tailEnd/>
            </a:ln>
          </p:spPr>
          <p:txBody>
            <a:bodyPr wrap="none" anchor="ctr"/>
            <a:lstStyle/>
            <a:p>
              <a:endParaRPr lang="zh-CN" altLang="en-US"/>
            </a:p>
          </p:txBody>
        </p:sp>
        <p:sp>
          <p:nvSpPr>
            <p:cNvPr id="76817" name="Text Box 16"/>
            <p:cNvSpPr txBox="1">
              <a:spLocks noChangeArrowheads="1"/>
            </p:cNvSpPr>
            <p:nvPr/>
          </p:nvSpPr>
          <p:spPr bwMode="auto">
            <a:xfrm>
              <a:off x="1354" y="1995"/>
              <a:ext cx="926" cy="254"/>
            </a:xfrm>
            <a:prstGeom prst="rect">
              <a:avLst/>
            </a:prstGeom>
            <a:noFill/>
            <a:ln w="9525">
              <a:noFill/>
              <a:miter lim="800000"/>
              <a:headEnd/>
              <a:tailEnd/>
            </a:ln>
          </p:spPr>
          <p:txBody>
            <a:bodyPr wrap="none">
              <a:spAutoFit/>
            </a:bodyPr>
            <a:lstStyle/>
            <a:p>
              <a:pPr>
                <a:buFont typeface="Wingdings" pitchFamily="2" charset="2"/>
                <a:buNone/>
              </a:pPr>
              <a:r>
                <a:rPr lang="en-US" altLang="zh-CN" sz="2000" b="1"/>
                <a:t>1          </a:t>
              </a:r>
              <a:r>
                <a:rPr lang="zh-CN" altLang="en-US" sz="2000" b="1"/>
                <a:t>北京</a:t>
              </a:r>
            </a:p>
          </p:txBody>
        </p:sp>
        <p:sp>
          <p:nvSpPr>
            <p:cNvPr id="76818" name="Text Box 17"/>
            <p:cNvSpPr txBox="1">
              <a:spLocks noChangeArrowheads="1"/>
            </p:cNvSpPr>
            <p:nvPr/>
          </p:nvSpPr>
          <p:spPr bwMode="auto">
            <a:xfrm>
              <a:off x="1339" y="2257"/>
              <a:ext cx="926" cy="254"/>
            </a:xfrm>
            <a:prstGeom prst="rect">
              <a:avLst/>
            </a:prstGeom>
            <a:noFill/>
            <a:ln w="9525">
              <a:noFill/>
              <a:miter lim="800000"/>
              <a:headEnd/>
              <a:tailEnd/>
            </a:ln>
          </p:spPr>
          <p:txBody>
            <a:bodyPr wrap="none">
              <a:spAutoFit/>
            </a:bodyPr>
            <a:lstStyle/>
            <a:p>
              <a:pPr>
                <a:buFont typeface="Wingdings" pitchFamily="2" charset="2"/>
                <a:buNone/>
              </a:pPr>
              <a:r>
                <a:rPr lang="en-US" altLang="zh-CN" sz="2000" b="1"/>
                <a:t>2          </a:t>
              </a:r>
              <a:r>
                <a:rPr lang="zh-CN" altLang="en-US" sz="2000" b="1"/>
                <a:t>上海</a:t>
              </a:r>
            </a:p>
          </p:txBody>
        </p:sp>
        <p:sp>
          <p:nvSpPr>
            <p:cNvPr id="76819" name="Text Box 18"/>
            <p:cNvSpPr txBox="1">
              <a:spLocks noChangeArrowheads="1"/>
            </p:cNvSpPr>
            <p:nvPr/>
          </p:nvSpPr>
          <p:spPr bwMode="auto">
            <a:xfrm>
              <a:off x="1343" y="2560"/>
              <a:ext cx="314" cy="341"/>
            </a:xfrm>
            <a:prstGeom prst="rect">
              <a:avLst/>
            </a:prstGeom>
            <a:noFill/>
            <a:ln w="9525">
              <a:noFill/>
              <a:miter lim="800000"/>
              <a:headEnd/>
              <a:tailEnd/>
            </a:ln>
          </p:spPr>
          <p:txBody>
            <a:bodyPr vert="eaVert" wrap="none">
              <a:spAutoFit/>
            </a:bodyPr>
            <a:lstStyle/>
            <a:p>
              <a:pPr>
                <a:buFont typeface="Wingdings" pitchFamily="2" charset="2"/>
                <a:buNone/>
              </a:pPr>
              <a:r>
                <a:rPr lang="en-US" altLang="zh-CN" sz="2000" b="1"/>
                <a:t>…...</a:t>
              </a:r>
            </a:p>
          </p:txBody>
        </p:sp>
        <p:sp>
          <p:nvSpPr>
            <p:cNvPr id="76820" name="Text Box 19"/>
            <p:cNvSpPr txBox="1">
              <a:spLocks noChangeArrowheads="1"/>
            </p:cNvSpPr>
            <p:nvPr/>
          </p:nvSpPr>
          <p:spPr bwMode="auto">
            <a:xfrm>
              <a:off x="1928" y="2578"/>
              <a:ext cx="314" cy="341"/>
            </a:xfrm>
            <a:prstGeom prst="rect">
              <a:avLst/>
            </a:prstGeom>
            <a:noFill/>
            <a:ln w="9525">
              <a:noFill/>
              <a:miter lim="800000"/>
              <a:headEnd/>
              <a:tailEnd/>
            </a:ln>
          </p:spPr>
          <p:txBody>
            <a:bodyPr vert="eaVert" wrap="none">
              <a:spAutoFit/>
            </a:bodyPr>
            <a:lstStyle/>
            <a:p>
              <a:pPr>
                <a:buFont typeface="Wingdings" pitchFamily="2" charset="2"/>
                <a:buNone/>
              </a:pPr>
              <a:r>
                <a:rPr lang="en-US" altLang="zh-CN" sz="2000" b="1"/>
                <a:t>…...</a:t>
              </a:r>
            </a:p>
          </p:txBody>
        </p:sp>
      </p:grpSp>
      <p:sp>
        <p:nvSpPr>
          <p:cNvPr id="19" name="AutoShape 22"/>
          <p:cNvSpPr>
            <a:spLocks noChangeArrowheads="1"/>
          </p:cNvSpPr>
          <p:nvPr/>
        </p:nvSpPr>
        <p:spPr bwMode="auto">
          <a:xfrm>
            <a:off x="241300" y="4535488"/>
            <a:ext cx="3175000" cy="2133600"/>
          </a:xfrm>
          <a:prstGeom prst="cloudCallout">
            <a:avLst>
              <a:gd name="adj1" fmla="val 13204"/>
              <a:gd name="adj2" fmla="val -86227"/>
            </a:avLst>
          </a:prstGeom>
          <a:solidFill>
            <a:srgbClr val="FFFFE9"/>
          </a:solidFill>
          <a:ln w="9525">
            <a:solidFill>
              <a:srgbClr val="A9A9A9"/>
            </a:solidFill>
            <a:round/>
            <a:headEnd/>
            <a:tailEnd/>
          </a:ln>
        </p:spPr>
        <p:txBody>
          <a:bodyPr/>
          <a:lstStyle/>
          <a:p>
            <a:pPr>
              <a:buFont typeface="Wingdings" pitchFamily="2" charset="2"/>
              <a:buNone/>
            </a:pPr>
            <a:r>
              <a:rPr lang="zh-CN" altLang="en-US" sz="2000" b="1"/>
              <a:t>以编号作关键字，构造</a:t>
            </a:r>
            <a:r>
              <a:rPr lang="zh-CN" altLang="zh-CN" sz="2000" b="1"/>
              <a:t>哈希函数</a:t>
            </a:r>
            <a:r>
              <a:rPr lang="en-US" altLang="zh-CN" sz="2000" b="1"/>
              <a:t>H(key)=key</a:t>
            </a:r>
          </a:p>
          <a:p>
            <a:pPr>
              <a:buFont typeface="Wingdings" pitchFamily="2" charset="2"/>
              <a:buNone/>
            </a:pPr>
            <a:r>
              <a:rPr lang="en-US" altLang="zh-CN" sz="2000" b="1"/>
              <a:t>H(1)=1</a:t>
            </a:r>
          </a:p>
          <a:p>
            <a:pPr>
              <a:buFont typeface="Wingdings" pitchFamily="2" charset="2"/>
              <a:buNone/>
            </a:pPr>
            <a:r>
              <a:rPr lang="en-US" altLang="zh-CN" sz="2000" b="1"/>
              <a:t>H(2)=2</a:t>
            </a:r>
            <a:endParaRPr lang="en-US" altLang="zh-CN"/>
          </a:p>
        </p:txBody>
      </p:sp>
      <p:sp>
        <p:nvSpPr>
          <p:cNvPr id="20" name="AutoShape 23"/>
          <p:cNvSpPr>
            <a:spLocks noChangeArrowheads="1"/>
          </p:cNvSpPr>
          <p:nvPr/>
        </p:nvSpPr>
        <p:spPr bwMode="auto">
          <a:xfrm>
            <a:off x="4114800" y="4648200"/>
            <a:ext cx="4633913" cy="2209800"/>
          </a:xfrm>
          <a:prstGeom prst="cloudCallout">
            <a:avLst>
              <a:gd name="adj1" fmla="val -60824"/>
              <a:gd name="adj2" fmla="val -89583"/>
            </a:avLst>
          </a:prstGeom>
          <a:solidFill>
            <a:srgbClr val="FFFFE9"/>
          </a:solidFill>
          <a:ln w="9525">
            <a:solidFill>
              <a:srgbClr val="A9A9A9"/>
            </a:solidFill>
            <a:round/>
            <a:headEnd/>
            <a:tailEnd/>
          </a:ln>
        </p:spPr>
        <p:txBody>
          <a:bodyPr/>
          <a:lstStyle/>
          <a:p>
            <a:pPr>
              <a:buFont typeface="Wingdings" pitchFamily="2" charset="2"/>
              <a:buNone/>
            </a:pPr>
            <a:r>
              <a:rPr lang="zh-CN" altLang="en-US" sz="2000" b="1"/>
              <a:t>取地区名称第一个拼音字母的序号作哈希函数</a:t>
            </a:r>
            <a:r>
              <a:rPr lang="en-US" altLang="zh-CN" sz="2000" b="1"/>
              <a:t>H(Beijing)=2 </a:t>
            </a:r>
          </a:p>
          <a:p>
            <a:pPr>
              <a:buFont typeface="Wingdings" pitchFamily="2" charset="2"/>
              <a:buNone/>
            </a:pPr>
            <a:r>
              <a:rPr lang="en-US" altLang="zh-CN" sz="2000" b="1"/>
              <a:t>H(Shanghai)=19                        H(Shenyang)=19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19" grpId="0" animBg="1" autoUpdateAnimBg="0"/>
      <p:bldP spid="20"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哈希表                                                                      定义</a:t>
            </a:r>
          </a:p>
        </p:txBody>
      </p:sp>
      <p:sp>
        <p:nvSpPr>
          <p:cNvPr id="3" name="Rectangle 3"/>
          <p:cNvSpPr txBox="1">
            <a:spLocks noChangeArrowheads="1"/>
          </p:cNvSpPr>
          <p:nvPr/>
        </p:nvSpPr>
        <p:spPr bwMode="gray">
          <a:xfrm>
            <a:off x="381000" y="2111189"/>
            <a:ext cx="8501063" cy="2057400"/>
          </a:xfrm>
          <a:prstGeom prst="rect">
            <a:avLst/>
          </a:prstGeom>
          <a:noFill/>
          <a:ln w="9525">
            <a:noFill/>
            <a:miter lim="800000"/>
            <a:headEnd/>
            <a:tailEnd/>
          </a:ln>
        </p:spPr>
        <p:txBody>
          <a:bodyPr/>
          <a:lstStyle/>
          <a:p>
            <a:pPr marL="742950" lvl="1" indent="-285750">
              <a:lnSpc>
                <a:spcPct val="90000"/>
              </a:lnSpc>
              <a:buClr>
                <a:srgbClr val="E69900"/>
              </a:buClr>
              <a:buSzTx/>
              <a:buFont typeface="Wingdings" pitchFamily="2" charset="2"/>
              <a:buNone/>
              <a:defRPr/>
            </a:pPr>
            <a:r>
              <a:rPr lang="zh-CN" altLang="en-US" b="1" kern="0" dirty="0">
                <a:latin typeface="楷体_GB2312" pitchFamily="49" charset="-122"/>
              </a:rPr>
              <a:t>从例子可见：</a:t>
            </a:r>
          </a:p>
          <a:p>
            <a:pPr marL="342900" indent="-342900">
              <a:lnSpc>
                <a:spcPct val="90000"/>
              </a:lnSpc>
              <a:buClr>
                <a:srgbClr val="010103"/>
              </a:buClr>
              <a:buFont typeface="Wingdings" pitchFamily="2" charset="2"/>
              <a:buNone/>
              <a:defRPr/>
            </a:pPr>
            <a:r>
              <a:rPr lang="zh-CN" altLang="en-US" b="1" kern="0" dirty="0">
                <a:latin typeface="楷体_GB2312" pitchFamily="49" charset="-122"/>
              </a:rPr>
              <a:t>      哈希函数只是一种</a:t>
            </a:r>
            <a:r>
              <a:rPr lang="zh-CN" altLang="en-US" b="1" kern="0" dirty="0">
                <a:solidFill>
                  <a:srgbClr val="CC0000"/>
                </a:solidFill>
                <a:latin typeface="楷体_GB2312" pitchFamily="49" charset="-122"/>
              </a:rPr>
              <a:t>映象</a:t>
            </a:r>
            <a:r>
              <a:rPr lang="zh-CN" altLang="en-US" b="1" kern="0" dirty="0">
                <a:latin typeface="楷体_GB2312" pitchFamily="49" charset="-122"/>
              </a:rPr>
              <a:t>，所以哈希函数的设定很灵活，只要使任何关键字的哈希函数值都</a:t>
            </a:r>
            <a:r>
              <a:rPr lang="zh-CN" altLang="en-US" b="1" kern="0" dirty="0">
                <a:solidFill>
                  <a:srgbClr val="CC0000"/>
                </a:solidFill>
                <a:latin typeface="楷体_GB2312" pitchFamily="49" charset="-122"/>
              </a:rPr>
              <a:t>落在表长允许的范围</a:t>
            </a:r>
            <a:r>
              <a:rPr lang="zh-CN" altLang="en-US" b="1" kern="0" dirty="0">
                <a:latin typeface="楷体_GB2312" pitchFamily="49" charset="-122"/>
              </a:rPr>
              <a:t>之内即可</a:t>
            </a:r>
          </a:p>
        </p:txBody>
      </p:sp>
      <p:pic>
        <p:nvPicPr>
          <p:cNvPr id="4" name="Picture 51" descr="navigate-up256">
            <a:hlinkClick r:id="rId4" action="ppaction://hlinksldjump"/>
          </p:cNvPr>
          <p:cNvPicPr>
            <a:picLocks noChangeAspect="1" noChangeArrowheads="1"/>
          </p:cNvPicPr>
          <p:nvPr/>
        </p:nvPicPr>
        <p:blipFill>
          <a:blip r:embed="rId5"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哈希表                                                      哈希函数构造</a:t>
            </a:r>
          </a:p>
        </p:txBody>
      </p:sp>
      <p:sp>
        <p:nvSpPr>
          <p:cNvPr id="3" name="Rectangle 3"/>
          <p:cNvSpPr txBox="1">
            <a:spLocks noChangeArrowheads="1"/>
          </p:cNvSpPr>
          <p:nvPr/>
        </p:nvSpPr>
        <p:spPr bwMode="gray">
          <a:xfrm>
            <a:off x="381000" y="1062038"/>
            <a:ext cx="8501063" cy="4876800"/>
          </a:xfrm>
          <a:prstGeom prst="rect">
            <a:avLst/>
          </a:prstGeom>
          <a:noFill/>
          <a:ln w="9525">
            <a:noFill/>
            <a:miter lim="800000"/>
            <a:headEnd/>
            <a:tailEnd/>
          </a:ln>
        </p:spPr>
        <p:txBody>
          <a:bodyPr/>
          <a:lstStyle/>
          <a:p>
            <a:pPr marL="342900" indent="-342900">
              <a:lnSpc>
                <a:spcPct val="100000"/>
              </a:lnSpc>
              <a:buClr>
                <a:srgbClr val="010103"/>
              </a:buClr>
              <a:defRPr/>
            </a:pPr>
            <a:r>
              <a:rPr lang="zh-CN" altLang="en-US" b="1" kern="0" dirty="0">
                <a:latin typeface="楷体_GB2312" pitchFamily="49" charset="-122"/>
              </a:rPr>
              <a:t>哈希函数的构造方法</a:t>
            </a:r>
          </a:p>
          <a:p>
            <a:pPr marL="742950" lvl="1" indent="-285750">
              <a:lnSpc>
                <a:spcPct val="100000"/>
              </a:lnSpc>
              <a:buClr>
                <a:srgbClr val="E69900"/>
              </a:buClr>
              <a:buSzTx/>
              <a:buFont typeface="Wingdings" pitchFamily="2" charset="2"/>
              <a:buChar char="§"/>
              <a:defRPr/>
            </a:pPr>
            <a:r>
              <a:rPr lang="zh-CN" altLang="en-US" b="1" kern="0" dirty="0">
                <a:latin typeface="楷体_GB2312" pitchFamily="49" charset="-122"/>
              </a:rPr>
              <a:t>直接定址法</a:t>
            </a:r>
          </a:p>
          <a:p>
            <a:pPr marL="1143000" lvl="2" indent="-228600">
              <a:lnSpc>
                <a:spcPct val="100000"/>
              </a:lnSpc>
              <a:buClr>
                <a:schemeClr val="hlink"/>
              </a:buClr>
              <a:buSzTx/>
              <a:buFont typeface="Wingdings" pitchFamily="2" charset="2"/>
              <a:buChar char="w"/>
              <a:defRPr/>
            </a:pPr>
            <a:r>
              <a:rPr lang="zh-CN" altLang="en-US" b="1" kern="0" dirty="0">
                <a:latin typeface="楷体_GB2312" pitchFamily="49" charset="-122"/>
              </a:rPr>
              <a:t>构造：取关键字或关键字的某个</a:t>
            </a:r>
            <a:r>
              <a:rPr lang="zh-CN" altLang="en-US" b="1" kern="0" dirty="0">
                <a:solidFill>
                  <a:srgbClr val="CC0000"/>
                </a:solidFill>
                <a:latin typeface="楷体_GB2312" pitchFamily="49" charset="-122"/>
              </a:rPr>
              <a:t>线性函数</a:t>
            </a:r>
            <a:r>
              <a:rPr lang="zh-CN" altLang="en-US" b="1" kern="0" dirty="0">
                <a:latin typeface="楷体_GB2312" pitchFamily="49" charset="-122"/>
              </a:rPr>
              <a:t>作哈希地址，即</a:t>
            </a:r>
            <a:r>
              <a:rPr lang="en-US" altLang="zh-CN" b="1" kern="0" dirty="0">
                <a:latin typeface="楷体_GB2312" pitchFamily="49" charset="-122"/>
              </a:rPr>
              <a:t>H(key)=key</a:t>
            </a:r>
          </a:p>
          <a:p>
            <a:pPr marL="1143000" lvl="2" indent="-228600">
              <a:lnSpc>
                <a:spcPct val="100000"/>
              </a:lnSpc>
              <a:buClr>
                <a:schemeClr val="hlink"/>
              </a:buClr>
              <a:buSzTx/>
              <a:buFont typeface="Wingdings" pitchFamily="2" charset="2"/>
              <a:buNone/>
              <a:defRPr/>
            </a:pPr>
            <a:r>
              <a:rPr lang="en-US" altLang="zh-CN" b="1" kern="0" dirty="0">
                <a:latin typeface="楷体_GB2312" pitchFamily="49" charset="-122"/>
              </a:rPr>
              <a:t>            </a:t>
            </a:r>
            <a:r>
              <a:rPr lang="zh-CN" altLang="zh-CN" b="1" kern="0" dirty="0">
                <a:latin typeface="楷体_GB2312" pitchFamily="49" charset="-122"/>
              </a:rPr>
              <a:t>或   </a:t>
            </a:r>
            <a:r>
              <a:rPr lang="en-US" altLang="zh-CN" b="1" kern="0" dirty="0">
                <a:latin typeface="楷体_GB2312" pitchFamily="49" charset="-122"/>
              </a:rPr>
              <a:t>H(key)=</a:t>
            </a:r>
            <a:r>
              <a:rPr lang="en-US" altLang="zh-CN" b="1" kern="0" dirty="0" err="1">
                <a:latin typeface="楷体_GB2312" pitchFamily="49" charset="-122"/>
              </a:rPr>
              <a:t>a</a:t>
            </a:r>
            <a:r>
              <a:rPr lang="en-US" altLang="zh-CN" b="1" kern="0" dirty="0" err="1"/>
              <a:t>·</a:t>
            </a:r>
            <a:r>
              <a:rPr lang="en-US" altLang="zh-CN" b="1" kern="0" dirty="0" err="1">
                <a:latin typeface="楷体_GB2312" pitchFamily="49" charset="-122"/>
              </a:rPr>
              <a:t>key+b</a:t>
            </a:r>
            <a:endParaRPr lang="en-US" altLang="zh-CN" b="1" kern="0" dirty="0">
              <a:latin typeface="楷体_GB2312" pitchFamily="49" charset="-122"/>
            </a:endParaRPr>
          </a:p>
          <a:p>
            <a:pPr marL="1143000" lvl="2" indent="-228600">
              <a:lnSpc>
                <a:spcPct val="100000"/>
              </a:lnSpc>
              <a:buClr>
                <a:schemeClr val="hlink"/>
              </a:buClr>
              <a:buSzTx/>
              <a:buFont typeface="Wingdings" pitchFamily="2" charset="2"/>
              <a:buChar char="w"/>
              <a:defRPr/>
            </a:pPr>
            <a:r>
              <a:rPr lang="zh-CN" altLang="zh-CN" b="1" kern="0" dirty="0">
                <a:latin typeface="楷体_GB2312" pitchFamily="49" charset="-122"/>
              </a:rPr>
              <a:t>特点</a:t>
            </a:r>
          </a:p>
          <a:p>
            <a:pPr marL="1600200" lvl="3" indent="-228600">
              <a:lnSpc>
                <a:spcPct val="100000"/>
              </a:lnSpc>
              <a:buClr>
                <a:srgbClr val="010103"/>
              </a:buClr>
              <a:buSzTx/>
              <a:buFont typeface="Wingdings" pitchFamily="2" charset="2"/>
              <a:buChar char="F"/>
              <a:defRPr/>
            </a:pPr>
            <a:r>
              <a:rPr lang="zh-CN" altLang="en-US" b="1" kern="0" dirty="0">
                <a:latin typeface="楷体_GB2312" pitchFamily="49" charset="-122"/>
              </a:rPr>
              <a:t>所得地址集合与关键字集合大小相等，</a:t>
            </a:r>
            <a:r>
              <a:rPr lang="zh-CN" altLang="en-US" b="1" kern="0" dirty="0">
                <a:solidFill>
                  <a:srgbClr val="CC0000"/>
                </a:solidFill>
                <a:latin typeface="楷体_GB2312" pitchFamily="49" charset="-122"/>
              </a:rPr>
              <a:t>不会发生冲突</a:t>
            </a:r>
          </a:p>
          <a:p>
            <a:pPr marL="1600200" lvl="3" indent="-228600">
              <a:lnSpc>
                <a:spcPct val="100000"/>
              </a:lnSpc>
              <a:buClr>
                <a:srgbClr val="010103"/>
              </a:buClr>
              <a:buSzTx/>
              <a:buFont typeface="Wingdings" pitchFamily="2" charset="2"/>
              <a:buChar char="F"/>
              <a:defRPr/>
            </a:pPr>
            <a:r>
              <a:rPr lang="zh-CN" altLang="en-US" b="1" kern="0" dirty="0">
                <a:latin typeface="楷体_GB2312" pitchFamily="49" charset="-122"/>
              </a:rPr>
              <a:t>实际中能用这种哈希函数的情况</a:t>
            </a:r>
            <a:r>
              <a:rPr lang="zh-CN" altLang="en-US" b="1" kern="0" dirty="0">
                <a:solidFill>
                  <a:srgbClr val="CC0000"/>
                </a:solidFill>
                <a:latin typeface="楷体_GB2312" pitchFamily="49" charset="-122"/>
              </a:rPr>
              <a:t>很少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哈希表                                                      哈希函数构造</a:t>
            </a:r>
          </a:p>
        </p:txBody>
      </p:sp>
      <p:sp>
        <p:nvSpPr>
          <p:cNvPr id="3" name="Rectangle 3"/>
          <p:cNvSpPr txBox="1">
            <a:spLocks noChangeArrowheads="1"/>
          </p:cNvSpPr>
          <p:nvPr/>
        </p:nvSpPr>
        <p:spPr bwMode="gray">
          <a:xfrm>
            <a:off x="76200" y="919163"/>
            <a:ext cx="8763000" cy="2139950"/>
          </a:xfrm>
          <a:prstGeom prst="rect">
            <a:avLst/>
          </a:prstGeom>
          <a:noFill/>
          <a:ln w="9525">
            <a:noFill/>
            <a:miter lim="800000"/>
            <a:headEnd/>
            <a:tailEnd/>
          </a:ln>
        </p:spPr>
        <p:txBody>
          <a:bodyPr/>
          <a:lstStyle/>
          <a:p>
            <a:pPr marL="742950" lvl="1" indent="-285750">
              <a:lnSpc>
                <a:spcPct val="100000"/>
              </a:lnSpc>
              <a:spcBef>
                <a:spcPct val="20000"/>
              </a:spcBef>
              <a:buClr>
                <a:srgbClr val="E69900"/>
              </a:buClr>
              <a:buSzTx/>
              <a:buFont typeface="Wingdings" pitchFamily="2" charset="2"/>
              <a:buChar char="§"/>
              <a:defRPr/>
            </a:pPr>
            <a:r>
              <a:rPr lang="zh-CN" altLang="en-US" sz="2800" b="1" kern="0" dirty="0">
                <a:latin typeface="+mn-lt"/>
              </a:rPr>
              <a:t>数字分析法</a:t>
            </a:r>
          </a:p>
          <a:p>
            <a:pPr marL="1143000" lvl="2" indent="-228600">
              <a:lnSpc>
                <a:spcPct val="100000"/>
              </a:lnSpc>
              <a:spcBef>
                <a:spcPct val="20000"/>
              </a:spcBef>
              <a:buClr>
                <a:schemeClr val="hlink"/>
              </a:buClr>
              <a:buSzTx/>
              <a:buFont typeface="Wingdings" pitchFamily="2" charset="2"/>
              <a:buChar char="w"/>
              <a:defRPr/>
            </a:pPr>
            <a:r>
              <a:rPr lang="zh-CN" altLang="en-US" sz="2400" b="1" kern="0" dirty="0">
                <a:latin typeface="+mn-lt"/>
              </a:rPr>
              <a:t>构造：对关键字进行分析，取关键字的</a:t>
            </a:r>
            <a:r>
              <a:rPr lang="zh-CN" altLang="en-US" sz="2400" b="1" kern="0" dirty="0">
                <a:solidFill>
                  <a:schemeClr val="folHlink"/>
                </a:solidFill>
                <a:latin typeface="+mn-lt"/>
              </a:rPr>
              <a:t>若干位</a:t>
            </a:r>
            <a:r>
              <a:rPr lang="zh-CN" altLang="en-US" sz="2400" b="1" kern="0" dirty="0">
                <a:latin typeface="+mn-lt"/>
              </a:rPr>
              <a:t>或</a:t>
            </a:r>
            <a:r>
              <a:rPr lang="zh-CN" altLang="en-US" sz="2400" b="1" kern="0" dirty="0">
                <a:solidFill>
                  <a:schemeClr val="folHlink"/>
                </a:solidFill>
                <a:latin typeface="+mn-lt"/>
              </a:rPr>
              <a:t>其组合</a:t>
            </a:r>
            <a:r>
              <a:rPr lang="zh-CN" altLang="en-US" sz="2400" b="1" kern="0" dirty="0">
                <a:latin typeface="+mn-lt"/>
              </a:rPr>
              <a:t>作哈希地址</a:t>
            </a:r>
          </a:p>
          <a:p>
            <a:pPr marL="1143000" lvl="2" indent="-228600">
              <a:lnSpc>
                <a:spcPct val="100000"/>
              </a:lnSpc>
              <a:spcBef>
                <a:spcPct val="20000"/>
              </a:spcBef>
              <a:buClr>
                <a:schemeClr val="hlink"/>
              </a:buClr>
              <a:buSzTx/>
              <a:buFont typeface="Wingdings" pitchFamily="2" charset="2"/>
              <a:buChar char="w"/>
              <a:defRPr/>
            </a:pPr>
            <a:r>
              <a:rPr lang="zh-CN" altLang="en-US" sz="2400" b="1" kern="0" dirty="0">
                <a:latin typeface="+mn-lt"/>
              </a:rPr>
              <a:t>适于：</a:t>
            </a:r>
            <a:r>
              <a:rPr lang="zh-CN" altLang="en-US" sz="2400" b="1" kern="0" dirty="0">
                <a:solidFill>
                  <a:srgbClr val="FF0000"/>
                </a:solidFill>
                <a:latin typeface="+mn-lt"/>
              </a:rPr>
              <a:t>关键字位数</a:t>
            </a:r>
            <a:r>
              <a:rPr lang="zh-CN" altLang="en-US" sz="2400" b="1" kern="0" dirty="0">
                <a:latin typeface="+mn-lt"/>
              </a:rPr>
              <a:t>比哈希地址位数</a:t>
            </a:r>
            <a:r>
              <a:rPr lang="zh-CN" altLang="en-US" sz="2400" b="1" kern="0" dirty="0">
                <a:solidFill>
                  <a:schemeClr val="folHlink"/>
                </a:solidFill>
                <a:latin typeface="+mn-lt"/>
              </a:rPr>
              <a:t>大</a:t>
            </a:r>
            <a:r>
              <a:rPr lang="zh-CN" altLang="en-US" sz="2400" b="1" kern="0" dirty="0">
                <a:latin typeface="+mn-lt"/>
              </a:rPr>
              <a:t>，且可能出现的关键字</a:t>
            </a:r>
            <a:r>
              <a:rPr lang="zh-CN" altLang="en-US" sz="2400" b="1" kern="0" dirty="0">
                <a:solidFill>
                  <a:srgbClr val="FF0000"/>
                </a:solidFill>
                <a:latin typeface="+mn-lt"/>
              </a:rPr>
              <a:t>事先知道</a:t>
            </a:r>
            <a:r>
              <a:rPr lang="zh-CN" altLang="en-US" sz="2400" b="1" kern="0" dirty="0">
                <a:latin typeface="+mn-lt"/>
              </a:rPr>
              <a:t>的情况</a:t>
            </a:r>
          </a:p>
        </p:txBody>
      </p:sp>
      <p:sp>
        <p:nvSpPr>
          <p:cNvPr id="4" name="Text Box 4"/>
          <p:cNvSpPr txBox="1">
            <a:spLocks noChangeArrowheads="1"/>
          </p:cNvSpPr>
          <p:nvPr/>
        </p:nvSpPr>
        <p:spPr bwMode="auto">
          <a:xfrm>
            <a:off x="69850" y="2957513"/>
            <a:ext cx="9161463" cy="498475"/>
          </a:xfrm>
          <a:prstGeom prst="rect">
            <a:avLst/>
          </a:prstGeom>
          <a:noFill/>
          <a:ln w="9525">
            <a:noFill/>
            <a:miter lim="800000"/>
            <a:headEnd/>
            <a:tailEnd/>
          </a:ln>
        </p:spPr>
        <p:txBody>
          <a:bodyPr wrap="none">
            <a:spAutoFit/>
          </a:bodyPr>
          <a:lstStyle/>
          <a:p>
            <a:pPr>
              <a:buFont typeface="Wingdings" pitchFamily="2" charset="2"/>
              <a:buNone/>
            </a:pPr>
            <a:r>
              <a:rPr lang="zh-CN" altLang="en-US" sz="2400" b="1">
                <a:latin typeface="楷体_GB2312" pitchFamily="49" charset="-122"/>
              </a:rPr>
              <a:t>例 有</a:t>
            </a:r>
            <a:r>
              <a:rPr lang="en-US" altLang="zh-CN" sz="2400" b="1">
                <a:latin typeface="楷体_GB2312" pitchFamily="49" charset="-122"/>
              </a:rPr>
              <a:t>80</a:t>
            </a:r>
            <a:r>
              <a:rPr lang="zh-CN" altLang="en-US" sz="2400" b="1">
                <a:latin typeface="楷体_GB2312" pitchFamily="49" charset="-122"/>
              </a:rPr>
              <a:t>个记录，关键字为</a:t>
            </a:r>
            <a:r>
              <a:rPr lang="en-US" altLang="zh-CN" sz="2400" b="1">
                <a:latin typeface="楷体_GB2312" pitchFamily="49" charset="-122"/>
              </a:rPr>
              <a:t>8</a:t>
            </a:r>
            <a:r>
              <a:rPr lang="zh-CN" altLang="en-US" sz="2400" b="1">
                <a:latin typeface="楷体_GB2312" pitchFamily="49" charset="-122"/>
              </a:rPr>
              <a:t>位十进制数，哈希地址为</a:t>
            </a:r>
            <a:r>
              <a:rPr lang="en-US" altLang="zh-CN" sz="2400" b="1">
                <a:latin typeface="楷体_GB2312" pitchFamily="49" charset="-122"/>
              </a:rPr>
              <a:t>2</a:t>
            </a:r>
            <a:r>
              <a:rPr lang="zh-CN" altLang="en-US" sz="2400" b="1">
                <a:latin typeface="楷体_GB2312" pitchFamily="49" charset="-122"/>
              </a:rPr>
              <a:t>位十进制数</a:t>
            </a:r>
          </a:p>
        </p:txBody>
      </p:sp>
      <p:grpSp>
        <p:nvGrpSpPr>
          <p:cNvPr id="2" name="Group 14"/>
          <p:cNvGrpSpPr>
            <a:grpSpLocks/>
          </p:cNvGrpSpPr>
          <p:nvPr/>
        </p:nvGrpSpPr>
        <p:grpSpPr bwMode="auto">
          <a:xfrm>
            <a:off x="1517650" y="3324225"/>
            <a:ext cx="2220913" cy="3595688"/>
            <a:chOff x="956" y="2199"/>
            <a:chExt cx="1399" cy="2265"/>
          </a:xfrm>
        </p:grpSpPr>
        <p:grpSp>
          <p:nvGrpSpPr>
            <p:cNvPr id="79879" name="Group 6"/>
            <p:cNvGrpSpPr>
              <a:grpSpLocks/>
            </p:cNvGrpSpPr>
            <p:nvPr/>
          </p:nvGrpSpPr>
          <p:grpSpPr bwMode="auto">
            <a:xfrm>
              <a:off x="987" y="2285"/>
              <a:ext cx="1368" cy="2179"/>
              <a:chOff x="987" y="1782"/>
              <a:chExt cx="1368" cy="2179"/>
            </a:xfrm>
          </p:grpSpPr>
          <p:sp>
            <p:nvSpPr>
              <p:cNvPr id="79883" name="Text Box 7"/>
              <p:cNvSpPr txBox="1">
                <a:spLocks noChangeArrowheads="1"/>
              </p:cNvSpPr>
              <p:nvPr/>
            </p:nvSpPr>
            <p:spPr bwMode="auto">
              <a:xfrm>
                <a:off x="987" y="2061"/>
                <a:ext cx="1368" cy="1900"/>
              </a:xfrm>
              <a:prstGeom prst="rect">
                <a:avLst/>
              </a:prstGeom>
              <a:noFill/>
              <a:ln w="9525">
                <a:noFill/>
                <a:miter lim="800000"/>
                <a:headEnd/>
                <a:tailEnd/>
              </a:ln>
            </p:spPr>
            <p:txBody>
              <a:bodyPr wrap="none">
                <a:spAutoFit/>
              </a:bodyPr>
              <a:lstStyle/>
              <a:p>
                <a:pPr>
                  <a:buFont typeface="Wingdings" pitchFamily="2" charset="2"/>
                  <a:buNone/>
                </a:pPr>
                <a:r>
                  <a:rPr lang="en-US" altLang="zh-CN" sz="2000" b="1"/>
                  <a:t>8  1  3  4  6  5  3  2</a:t>
                </a:r>
              </a:p>
              <a:p>
                <a:pPr>
                  <a:buFont typeface="Wingdings" pitchFamily="2" charset="2"/>
                  <a:buNone/>
                </a:pPr>
                <a:r>
                  <a:rPr lang="en-US" altLang="zh-CN" sz="2000" b="1"/>
                  <a:t>8  1  3  7  2  2  4  2</a:t>
                </a:r>
              </a:p>
              <a:p>
                <a:pPr>
                  <a:buFont typeface="Wingdings" pitchFamily="2" charset="2"/>
                  <a:buNone/>
                </a:pPr>
                <a:r>
                  <a:rPr lang="en-US" altLang="zh-CN" sz="2000" b="1"/>
                  <a:t>8  1  3  8  7  4  2  2</a:t>
                </a:r>
              </a:p>
              <a:p>
                <a:pPr>
                  <a:buFont typeface="Wingdings" pitchFamily="2" charset="2"/>
                  <a:buNone/>
                </a:pPr>
                <a:r>
                  <a:rPr lang="en-US" altLang="zh-CN" sz="2000" b="1"/>
                  <a:t>8  1  3  0  1  3  6  7</a:t>
                </a:r>
              </a:p>
              <a:p>
                <a:pPr>
                  <a:buFont typeface="Wingdings" pitchFamily="2" charset="2"/>
                  <a:buNone/>
                </a:pPr>
                <a:r>
                  <a:rPr lang="en-US" altLang="zh-CN" sz="2000" b="1"/>
                  <a:t>8  1  3  2  2  8  1  7 </a:t>
                </a:r>
              </a:p>
              <a:p>
                <a:pPr>
                  <a:buFont typeface="Wingdings" pitchFamily="2" charset="2"/>
                  <a:buNone/>
                </a:pPr>
                <a:r>
                  <a:rPr lang="en-US" altLang="zh-CN" sz="2000" b="1"/>
                  <a:t>8  1  3  3  8  9  6  7</a:t>
                </a:r>
              </a:p>
              <a:p>
                <a:pPr>
                  <a:buFont typeface="Wingdings" pitchFamily="2" charset="2"/>
                  <a:buNone/>
                </a:pPr>
                <a:r>
                  <a:rPr lang="en-US" altLang="zh-CN" sz="2000" b="1"/>
                  <a:t>8  1  3  6  8  5  3  7</a:t>
                </a:r>
              </a:p>
              <a:p>
                <a:pPr>
                  <a:buFont typeface="Wingdings" pitchFamily="2" charset="2"/>
                  <a:buNone/>
                </a:pPr>
                <a:r>
                  <a:rPr lang="en-US" altLang="zh-CN" sz="2000" b="1"/>
                  <a:t>8  1  4  1  9  3  5  5</a:t>
                </a:r>
              </a:p>
            </p:txBody>
          </p:sp>
          <p:sp>
            <p:nvSpPr>
              <p:cNvPr id="79884" name="Text Box 8"/>
              <p:cNvSpPr txBox="1">
                <a:spLocks noChangeArrowheads="1"/>
              </p:cNvSpPr>
              <p:nvPr/>
            </p:nvSpPr>
            <p:spPr bwMode="auto">
              <a:xfrm>
                <a:off x="1388" y="1782"/>
                <a:ext cx="314" cy="301"/>
              </a:xfrm>
              <a:prstGeom prst="rect">
                <a:avLst/>
              </a:prstGeom>
              <a:noFill/>
              <a:ln w="9525">
                <a:noFill/>
                <a:miter lim="800000"/>
                <a:headEnd/>
                <a:tailEnd/>
              </a:ln>
            </p:spPr>
            <p:txBody>
              <a:bodyPr vert="eaVert" wrap="none">
                <a:spAutoFit/>
              </a:bodyPr>
              <a:lstStyle/>
              <a:p>
                <a:pPr>
                  <a:buFont typeface="Wingdings" pitchFamily="2" charset="2"/>
                  <a:buNone/>
                </a:pPr>
                <a:r>
                  <a:rPr lang="en-US" altLang="zh-CN" sz="2000"/>
                  <a:t>…..</a:t>
                </a:r>
              </a:p>
            </p:txBody>
          </p:sp>
          <p:sp>
            <p:nvSpPr>
              <p:cNvPr id="79885" name="Text Box 9"/>
              <p:cNvSpPr txBox="1">
                <a:spLocks noChangeArrowheads="1"/>
              </p:cNvSpPr>
              <p:nvPr/>
            </p:nvSpPr>
            <p:spPr bwMode="auto">
              <a:xfrm>
                <a:off x="1433" y="3615"/>
                <a:ext cx="314" cy="301"/>
              </a:xfrm>
              <a:prstGeom prst="rect">
                <a:avLst/>
              </a:prstGeom>
              <a:noFill/>
              <a:ln w="9525">
                <a:noFill/>
                <a:miter lim="800000"/>
                <a:headEnd/>
                <a:tailEnd/>
              </a:ln>
            </p:spPr>
            <p:txBody>
              <a:bodyPr vert="eaVert" wrap="none">
                <a:spAutoFit/>
              </a:bodyPr>
              <a:lstStyle/>
              <a:p>
                <a:pPr>
                  <a:buFont typeface="Wingdings" pitchFamily="2" charset="2"/>
                  <a:buNone/>
                </a:pPr>
                <a:r>
                  <a:rPr lang="en-US" altLang="zh-CN" sz="2000"/>
                  <a:t>…..</a:t>
                </a:r>
              </a:p>
            </p:txBody>
          </p:sp>
        </p:grpSp>
        <p:sp>
          <p:nvSpPr>
            <p:cNvPr id="79880" name="Text Box 10"/>
            <p:cNvSpPr txBox="1">
              <a:spLocks noChangeArrowheads="1"/>
            </p:cNvSpPr>
            <p:nvPr/>
          </p:nvSpPr>
          <p:spPr bwMode="auto">
            <a:xfrm>
              <a:off x="956" y="2199"/>
              <a:ext cx="139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b="1">
                  <a:sym typeface="Wingdings" pitchFamily="2" charset="2"/>
                </a:rPr>
                <a:t>   </a:t>
              </a:r>
              <a:endParaRPr lang="en-US" altLang="zh-CN" sz="2000" b="1"/>
            </a:p>
          </p:txBody>
        </p:sp>
        <p:sp>
          <p:nvSpPr>
            <p:cNvPr id="79881" name="Line 11"/>
            <p:cNvSpPr>
              <a:spLocks noChangeShapeType="1"/>
            </p:cNvSpPr>
            <p:nvPr/>
          </p:nvSpPr>
          <p:spPr bwMode="auto">
            <a:xfrm>
              <a:off x="1459" y="2634"/>
              <a:ext cx="0" cy="1552"/>
            </a:xfrm>
            <a:prstGeom prst="line">
              <a:avLst/>
            </a:prstGeom>
            <a:noFill/>
            <a:ln w="9525">
              <a:solidFill>
                <a:srgbClr val="0066FF"/>
              </a:solidFill>
              <a:round/>
              <a:headEnd/>
              <a:tailEnd/>
            </a:ln>
          </p:spPr>
          <p:txBody>
            <a:bodyPr wrap="none" anchor="ctr"/>
            <a:lstStyle/>
            <a:p>
              <a:endParaRPr lang="zh-CN" altLang="en-US"/>
            </a:p>
          </p:txBody>
        </p:sp>
        <p:sp>
          <p:nvSpPr>
            <p:cNvPr id="79882" name="Line 12"/>
            <p:cNvSpPr>
              <a:spLocks noChangeShapeType="1"/>
            </p:cNvSpPr>
            <p:nvPr/>
          </p:nvSpPr>
          <p:spPr bwMode="auto">
            <a:xfrm>
              <a:off x="2110" y="2603"/>
              <a:ext cx="0" cy="1593"/>
            </a:xfrm>
            <a:prstGeom prst="line">
              <a:avLst/>
            </a:prstGeom>
            <a:noFill/>
            <a:ln w="9525">
              <a:solidFill>
                <a:srgbClr val="0066FF"/>
              </a:solidFill>
              <a:round/>
              <a:headEnd/>
              <a:tailEnd/>
            </a:ln>
          </p:spPr>
          <p:txBody>
            <a:bodyPr wrap="none" anchor="ctr"/>
            <a:lstStyle/>
            <a:p>
              <a:endParaRPr lang="zh-CN" altLang="en-US"/>
            </a:p>
          </p:txBody>
        </p:sp>
      </p:grpSp>
      <p:sp>
        <p:nvSpPr>
          <p:cNvPr id="13" name="AutoShape 13"/>
          <p:cNvSpPr>
            <a:spLocks noChangeArrowheads="1"/>
          </p:cNvSpPr>
          <p:nvPr/>
        </p:nvSpPr>
        <p:spPr bwMode="auto">
          <a:xfrm>
            <a:off x="4527550" y="3959225"/>
            <a:ext cx="4211638" cy="2646363"/>
          </a:xfrm>
          <a:prstGeom prst="wedgeRectCallout">
            <a:avLst>
              <a:gd name="adj1" fmla="val -71968"/>
              <a:gd name="adj2" fmla="val 4829"/>
            </a:avLst>
          </a:prstGeom>
          <a:solidFill>
            <a:srgbClr val="FFFFE9"/>
          </a:solidFill>
          <a:ln w="9525">
            <a:solidFill>
              <a:schemeClr val="tx1"/>
            </a:solidFill>
            <a:miter lim="800000"/>
            <a:headEnd/>
            <a:tailEnd/>
          </a:ln>
        </p:spPr>
        <p:txBody>
          <a:bodyPr wrap="none" anchor="ctr">
            <a:spAutoFit/>
          </a:bodyPr>
          <a:lstStyle/>
          <a:p>
            <a:pPr>
              <a:buFont typeface="Wingdings" pitchFamily="2" charset="2"/>
              <a:buNone/>
            </a:pPr>
            <a:r>
              <a:rPr lang="zh-CN" altLang="en-US" sz="2000" b="1"/>
              <a:t>分析： </a:t>
            </a:r>
            <a:r>
              <a:rPr lang="zh-CN" altLang="en-US" sz="2000" b="1">
                <a:sym typeface="Wingdings" pitchFamily="2" charset="2"/>
              </a:rPr>
              <a:t>只取</a:t>
            </a:r>
            <a:r>
              <a:rPr lang="en-US" altLang="zh-CN" sz="2000" b="1">
                <a:sym typeface="Wingdings" pitchFamily="2" charset="2"/>
              </a:rPr>
              <a:t>8</a:t>
            </a:r>
          </a:p>
          <a:p>
            <a:pPr>
              <a:buFont typeface="Wingdings" pitchFamily="2" charset="2"/>
              <a:buNone/>
            </a:pPr>
            <a:r>
              <a:rPr lang="en-US" altLang="zh-CN" sz="2000" b="1">
                <a:sym typeface="Wingdings" pitchFamily="2" charset="2"/>
              </a:rPr>
              <a:t>             </a:t>
            </a:r>
            <a:r>
              <a:rPr lang="zh-CN" altLang="en-US" sz="2000" b="1">
                <a:sym typeface="Wingdings" pitchFamily="2" charset="2"/>
              </a:rPr>
              <a:t>只取</a:t>
            </a:r>
            <a:r>
              <a:rPr lang="en-US" altLang="zh-CN" sz="2000" b="1">
                <a:sym typeface="Wingdings" pitchFamily="2" charset="2"/>
              </a:rPr>
              <a:t>1</a:t>
            </a:r>
          </a:p>
          <a:p>
            <a:pPr>
              <a:buFont typeface="Wingdings" pitchFamily="2" charset="2"/>
              <a:buNone/>
            </a:pPr>
            <a:r>
              <a:rPr lang="en-US" altLang="zh-CN" sz="2000" b="1">
                <a:sym typeface="Wingdings" pitchFamily="2" charset="2"/>
              </a:rPr>
              <a:t>             </a:t>
            </a:r>
            <a:r>
              <a:rPr lang="zh-CN" altLang="en-US" sz="2000" b="1">
                <a:sym typeface="Wingdings" pitchFamily="2" charset="2"/>
              </a:rPr>
              <a:t>只取</a:t>
            </a:r>
            <a:r>
              <a:rPr lang="en-US" altLang="zh-CN" sz="2000" b="1">
                <a:sym typeface="Wingdings" pitchFamily="2" charset="2"/>
              </a:rPr>
              <a:t>3</a:t>
            </a:r>
            <a:r>
              <a:rPr lang="zh-CN" altLang="en-US" sz="2000" b="1">
                <a:sym typeface="Wingdings" pitchFamily="2" charset="2"/>
              </a:rPr>
              <a:t>、</a:t>
            </a:r>
            <a:r>
              <a:rPr lang="en-US" altLang="zh-CN" sz="2000" b="1">
                <a:sym typeface="Wingdings" pitchFamily="2" charset="2"/>
              </a:rPr>
              <a:t>4</a:t>
            </a:r>
          </a:p>
          <a:p>
            <a:pPr>
              <a:buFont typeface="Wingdings" pitchFamily="2" charset="2"/>
              <a:buNone/>
            </a:pPr>
            <a:r>
              <a:rPr lang="en-US" altLang="zh-CN" sz="2000" b="1">
                <a:sym typeface="Wingdings" pitchFamily="2" charset="2"/>
              </a:rPr>
              <a:t>             </a:t>
            </a:r>
            <a:r>
              <a:rPr lang="zh-CN" altLang="en-US" sz="2000" b="1">
                <a:sym typeface="Wingdings" pitchFamily="2" charset="2"/>
              </a:rPr>
              <a:t>只取</a:t>
            </a:r>
            <a:r>
              <a:rPr lang="en-US" altLang="zh-CN" sz="2000" b="1">
                <a:sym typeface="Wingdings" pitchFamily="2" charset="2"/>
              </a:rPr>
              <a:t>2</a:t>
            </a:r>
            <a:r>
              <a:rPr lang="zh-CN" altLang="en-US" sz="2000" b="1">
                <a:sym typeface="Wingdings" pitchFamily="2" charset="2"/>
              </a:rPr>
              <a:t>、</a:t>
            </a:r>
            <a:r>
              <a:rPr lang="en-US" altLang="zh-CN" sz="2000" b="1">
                <a:sym typeface="Wingdings" pitchFamily="2" charset="2"/>
              </a:rPr>
              <a:t>7</a:t>
            </a:r>
            <a:r>
              <a:rPr lang="zh-CN" altLang="en-US" sz="2000" b="1">
                <a:sym typeface="Wingdings" pitchFamily="2" charset="2"/>
              </a:rPr>
              <a:t>、</a:t>
            </a:r>
            <a:r>
              <a:rPr lang="en-US" altLang="zh-CN" sz="2000" b="1">
                <a:sym typeface="Wingdings" pitchFamily="2" charset="2"/>
              </a:rPr>
              <a:t>5</a:t>
            </a:r>
          </a:p>
          <a:p>
            <a:pPr>
              <a:buFont typeface="Wingdings" pitchFamily="2" charset="2"/>
              <a:buNone/>
            </a:pPr>
            <a:r>
              <a:rPr lang="en-US" altLang="zh-CN" sz="2000" b="1">
                <a:sym typeface="Wingdings" pitchFamily="2" charset="2"/>
              </a:rPr>
              <a:t>             </a:t>
            </a:r>
            <a:r>
              <a:rPr lang="zh-CN" altLang="en-US" sz="2000" b="1">
                <a:sym typeface="Wingdings" pitchFamily="2" charset="2"/>
              </a:rPr>
              <a:t>数字分布近乎随机</a:t>
            </a:r>
          </a:p>
          <a:p>
            <a:pPr>
              <a:buFont typeface="Wingdings" pitchFamily="2" charset="2"/>
              <a:buNone/>
            </a:pPr>
            <a:r>
              <a:rPr lang="zh-CN" altLang="en-US" sz="2000" b="1">
                <a:sym typeface="Wingdings" pitchFamily="2" charset="2"/>
              </a:rPr>
              <a:t>所以：取任意两位或两位</a:t>
            </a:r>
          </a:p>
          <a:p>
            <a:pPr>
              <a:buFont typeface="Wingdings" pitchFamily="2" charset="2"/>
              <a:buNone/>
            </a:pPr>
            <a:r>
              <a:rPr lang="zh-CN" altLang="en-US" sz="2000" b="1">
                <a:sym typeface="Wingdings" pitchFamily="2" charset="2"/>
              </a:rPr>
              <a:t>            与另两位的叠加作哈希地址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P spid="4" grpId="0" build="p" autoUpdateAnimBg="0"/>
      <p:bldP spid="1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哈希表                                                      哈希函数构造</a:t>
            </a:r>
          </a:p>
        </p:txBody>
      </p:sp>
      <p:sp>
        <p:nvSpPr>
          <p:cNvPr id="3" name="Rectangle 3"/>
          <p:cNvSpPr txBox="1">
            <a:spLocks noChangeArrowheads="1"/>
          </p:cNvSpPr>
          <p:nvPr/>
        </p:nvSpPr>
        <p:spPr bwMode="gray">
          <a:xfrm>
            <a:off x="152400" y="936625"/>
            <a:ext cx="8763000" cy="5867400"/>
          </a:xfrm>
          <a:prstGeom prst="rect">
            <a:avLst/>
          </a:prstGeom>
          <a:noFill/>
          <a:ln w="9525">
            <a:noFill/>
            <a:miter lim="800000"/>
            <a:headEnd/>
            <a:tailEnd/>
          </a:ln>
        </p:spPr>
        <p:txBody>
          <a:bodyPr/>
          <a:lstStyle/>
          <a:p>
            <a:pPr marL="742950" lvl="1" indent="-285750">
              <a:lnSpc>
                <a:spcPct val="90000"/>
              </a:lnSpc>
              <a:spcBef>
                <a:spcPct val="20000"/>
              </a:spcBef>
              <a:buClr>
                <a:srgbClr val="E69900"/>
              </a:buClr>
              <a:buSzTx/>
              <a:buFont typeface="Wingdings" pitchFamily="2" charset="2"/>
              <a:buChar char="§"/>
              <a:defRPr/>
            </a:pPr>
            <a:r>
              <a:rPr lang="zh-CN" altLang="en-US" sz="2800" b="1" kern="0" dirty="0">
                <a:latin typeface="+mn-lt"/>
              </a:rPr>
              <a:t>平方取中法</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latin typeface="+mn-lt"/>
              </a:rPr>
              <a:t>构造：取关键字平方后中间几位作哈希地址</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latin typeface="+mn-lt"/>
              </a:rPr>
              <a:t>适于</a:t>
            </a:r>
            <a:r>
              <a:rPr lang="zh-CN" altLang="en-US" sz="2800" b="1" kern="0" dirty="0">
                <a:solidFill>
                  <a:srgbClr val="FF0000"/>
                </a:solidFill>
                <a:latin typeface="+mn-lt"/>
              </a:rPr>
              <a:t>不知道全部关键字</a:t>
            </a:r>
            <a:r>
              <a:rPr lang="zh-CN" altLang="en-US" sz="2800" b="1" kern="0" dirty="0">
                <a:latin typeface="+mn-lt"/>
              </a:rPr>
              <a:t>情况</a:t>
            </a:r>
          </a:p>
          <a:p>
            <a:pPr marL="742950" lvl="1" indent="-285750">
              <a:lnSpc>
                <a:spcPct val="90000"/>
              </a:lnSpc>
              <a:spcBef>
                <a:spcPct val="20000"/>
              </a:spcBef>
              <a:buClr>
                <a:srgbClr val="E69900"/>
              </a:buClr>
              <a:buSzTx/>
              <a:buFont typeface="Wingdings" pitchFamily="2" charset="2"/>
              <a:buChar char="§"/>
              <a:defRPr/>
            </a:pPr>
            <a:r>
              <a:rPr lang="zh-CN" altLang="en-US" sz="2800" b="1" kern="0" dirty="0">
                <a:latin typeface="+mn-lt"/>
              </a:rPr>
              <a:t>折叠法</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latin typeface="+mn-lt"/>
              </a:rPr>
              <a:t>构造：将关键字</a:t>
            </a:r>
            <a:r>
              <a:rPr lang="zh-CN" altLang="en-US" sz="2800" b="1" kern="0" dirty="0">
                <a:solidFill>
                  <a:srgbClr val="FF0000"/>
                </a:solidFill>
                <a:latin typeface="+mn-lt"/>
              </a:rPr>
              <a:t>分割</a:t>
            </a:r>
            <a:r>
              <a:rPr lang="zh-CN" altLang="en-US" sz="2800" b="1" kern="0" dirty="0">
                <a:latin typeface="+mn-lt"/>
              </a:rPr>
              <a:t>成位数相同的</a:t>
            </a:r>
            <a:r>
              <a:rPr lang="zh-CN" altLang="en-US" sz="2800" b="1" kern="0" dirty="0">
                <a:solidFill>
                  <a:srgbClr val="FF0000"/>
                </a:solidFill>
                <a:latin typeface="+mn-lt"/>
              </a:rPr>
              <a:t>几部分</a:t>
            </a:r>
            <a:r>
              <a:rPr lang="zh-CN" altLang="en-US" sz="2800" b="1" kern="0" dirty="0">
                <a:latin typeface="+mn-lt"/>
              </a:rPr>
              <a:t>，然后取这</a:t>
            </a:r>
            <a:r>
              <a:rPr lang="zh-CN" altLang="en-US" sz="2800" b="1" kern="0" dirty="0">
                <a:solidFill>
                  <a:srgbClr val="FF0000"/>
                </a:solidFill>
                <a:latin typeface="+mn-lt"/>
              </a:rPr>
              <a:t>几部分的叠加</a:t>
            </a:r>
            <a:r>
              <a:rPr lang="zh-CN" altLang="en-US" sz="2800" b="1" kern="0" dirty="0">
                <a:latin typeface="+mn-lt"/>
              </a:rPr>
              <a:t>和（舍去进位）做哈希地址</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latin typeface="+mn-lt"/>
              </a:rPr>
              <a:t>种类</a:t>
            </a:r>
          </a:p>
          <a:p>
            <a:pPr marL="1600200" lvl="3" indent="-228600">
              <a:lnSpc>
                <a:spcPct val="90000"/>
              </a:lnSpc>
              <a:spcBef>
                <a:spcPct val="20000"/>
              </a:spcBef>
              <a:buClr>
                <a:srgbClr val="010103"/>
              </a:buClr>
              <a:buSzTx/>
              <a:buFont typeface="Wingdings" pitchFamily="2" charset="2"/>
              <a:buChar char="F"/>
              <a:defRPr/>
            </a:pPr>
            <a:r>
              <a:rPr lang="zh-CN" altLang="en-US" sz="2800" b="1" kern="0" dirty="0">
                <a:latin typeface="+mn-lt"/>
              </a:rPr>
              <a:t>移位叠加：将分割后的几部分</a:t>
            </a:r>
            <a:r>
              <a:rPr lang="zh-CN" altLang="en-US" sz="2800" b="1" kern="0" dirty="0">
                <a:solidFill>
                  <a:srgbClr val="FF0000"/>
                </a:solidFill>
                <a:latin typeface="+mn-lt"/>
              </a:rPr>
              <a:t>低位对齐相加</a:t>
            </a:r>
          </a:p>
          <a:p>
            <a:pPr marL="1600200" lvl="3" indent="-228600">
              <a:lnSpc>
                <a:spcPct val="90000"/>
              </a:lnSpc>
              <a:spcBef>
                <a:spcPct val="20000"/>
              </a:spcBef>
              <a:buClr>
                <a:srgbClr val="010103"/>
              </a:buClr>
              <a:buSzTx/>
              <a:buFont typeface="Wingdings" pitchFamily="2" charset="2"/>
              <a:buChar char="F"/>
              <a:defRPr/>
            </a:pPr>
            <a:r>
              <a:rPr lang="zh-CN" altLang="en-US" sz="2800" b="1" kern="0" dirty="0">
                <a:latin typeface="+mn-lt"/>
              </a:rPr>
              <a:t>间界叠加：从一端沿分割界来回折叠，然后</a:t>
            </a:r>
          </a:p>
          <a:p>
            <a:pPr marL="1600200" lvl="3" indent="-228600">
              <a:lnSpc>
                <a:spcPct val="90000"/>
              </a:lnSpc>
              <a:spcBef>
                <a:spcPct val="20000"/>
              </a:spcBef>
              <a:buClr>
                <a:srgbClr val="010103"/>
              </a:buClr>
              <a:buSzTx/>
              <a:buFont typeface="Wingdings" pitchFamily="2" charset="2"/>
              <a:buNone/>
              <a:defRPr/>
            </a:pPr>
            <a:r>
              <a:rPr lang="zh-CN" altLang="en-US" sz="2800" b="1" kern="0" dirty="0">
                <a:latin typeface="+mn-lt"/>
              </a:rPr>
              <a:t>                   对齐相加</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latin typeface="+mn-lt"/>
              </a:rPr>
              <a:t>适于</a:t>
            </a:r>
            <a:r>
              <a:rPr lang="zh-CN" altLang="en-US" sz="2800" b="1" kern="0" dirty="0">
                <a:solidFill>
                  <a:srgbClr val="FF0000"/>
                </a:solidFill>
                <a:latin typeface="+mn-lt"/>
              </a:rPr>
              <a:t>关键字位数</a:t>
            </a:r>
            <a:r>
              <a:rPr lang="zh-CN" altLang="en-US" sz="2800" b="1" kern="0" dirty="0">
                <a:latin typeface="+mn-lt"/>
              </a:rPr>
              <a:t>很多，且每一位上</a:t>
            </a:r>
            <a:r>
              <a:rPr lang="zh-CN" altLang="en-US" sz="2800" b="1" kern="0" dirty="0">
                <a:solidFill>
                  <a:srgbClr val="FF0000"/>
                </a:solidFill>
                <a:latin typeface="+mn-lt"/>
              </a:rPr>
              <a:t>数字分布大致均匀</a:t>
            </a:r>
            <a:r>
              <a:rPr lang="zh-CN" altLang="en-US" sz="2800" b="1" kern="0" dirty="0">
                <a:latin typeface="+mn-lt"/>
              </a:rPr>
              <a:t>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up)">
                                      <p:cBhvr>
                                        <p:cTn id="52" dur="500"/>
                                        <p:tgtEl>
                                          <p:spTgt spid="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哈希表                                                      哈希函数构造</a:t>
            </a:r>
          </a:p>
        </p:txBody>
      </p:sp>
      <p:sp>
        <p:nvSpPr>
          <p:cNvPr id="3" name="Text Box 3"/>
          <p:cNvSpPr txBox="1">
            <a:spLocks noChangeArrowheads="1"/>
          </p:cNvSpPr>
          <p:nvPr/>
        </p:nvSpPr>
        <p:spPr bwMode="auto">
          <a:xfrm>
            <a:off x="457200" y="890588"/>
            <a:ext cx="7588250" cy="565150"/>
          </a:xfrm>
          <a:prstGeom prst="rect">
            <a:avLst/>
          </a:prstGeom>
          <a:noFill/>
          <a:ln w="9525">
            <a:noFill/>
            <a:miter lim="800000"/>
            <a:headEnd/>
            <a:tailEnd/>
          </a:ln>
        </p:spPr>
        <p:txBody>
          <a:bodyPr wrap="none">
            <a:spAutoFit/>
          </a:bodyPr>
          <a:lstStyle/>
          <a:p>
            <a:pPr>
              <a:buFont typeface="Wingdings" pitchFamily="2" charset="2"/>
              <a:buNone/>
              <a:defRPr/>
            </a:pPr>
            <a:r>
              <a:rPr lang="zh-CN" altLang="en-US" sz="2800" b="1" dirty="0">
                <a:latin typeface="+mj-lt"/>
              </a:rPr>
              <a:t>例 关键字为 ：</a:t>
            </a:r>
            <a:r>
              <a:rPr lang="en-US" altLang="zh-CN" sz="2800" b="1" dirty="0">
                <a:latin typeface="+mj-lt"/>
              </a:rPr>
              <a:t>0442205864</a:t>
            </a:r>
            <a:r>
              <a:rPr lang="zh-CN" altLang="en-US" sz="2800" b="1" dirty="0">
                <a:latin typeface="+mj-lt"/>
              </a:rPr>
              <a:t>，哈希地址位数为</a:t>
            </a:r>
            <a:r>
              <a:rPr lang="en-US" altLang="zh-CN" sz="2800" b="1" dirty="0">
                <a:latin typeface="+mj-lt"/>
              </a:rPr>
              <a:t>4</a:t>
            </a:r>
          </a:p>
        </p:txBody>
      </p:sp>
      <p:grpSp>
        <p:nvGrpSpPr>
          <p:cNvPr id="2" name="Group 22"/>
          <p:cNvGrpSpPr>
            <a:grpSpLocks/>
          </p:cNvGrpSpPr>
          <p:nvPr/>
        </p:nvGrpSpPr>
        <p:grpSpPr bwMode="auto">
          <a:xfrm>
            <a:off x="842963" y="1546225"/>
            <a:ext cx="3305175" cy="1628775"/>
            <a:chOff x="531" y="1181"/>
            <a:chExt cx="2082" cy="1026"/>
          </a:xfrm>
        </p:grpSpPr>
        <p:sp>
          <p:nvSpPr>
            <p:cNvPr id="81936" name="Text Box 5"/>
            <p:cNvSpPr txBox="1">
              <a:spLocks noChangeArrowheads="1"/>
            </p:cNvSpPr>
            <p:nvPr/>
          </p:nvSpPr>
          <p:spPr bwMode="auto">
            <a:xfrm>
              <a:off x="803" y="1181"/>
              <a:ext cx="5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5 8 6 4</a:t>
              </a:r>
            </a:p>
          </p:txBody>
        </p:sp>
        <p:grpSp>
          <p:nvGrpSpPr>
            <p:cNvPr id="81937" name="Group 6"/>
            <p:cNvGrpSpPr>
              <a:grpSpLocks/>
            </p:cNvGrpSpPr>
            <p:nvPr/>
          </p:nvGrpSpPr>
          <p:grpSpPr bwMode="auto">
            <a:xfrm>
              <a:off x="531" y="1370"/>
              <a:ext cx="2082" cy="837"/>
              <a:chOff x="1049" y="3150"/>
              <a:chExt cx="2082" cy="837"/>
            </a:xfrm>
          </p:grpSpPr>
          <p:sp>
            <p:nvSpPr>
              <p:cNvPr id="81938" name="Text Box 7"/>
              <p:cNvSpPr txBox="1">
                <a:spLocks noChangeArrowheads="1"/>
              </p:cNvSpPr>
              <p:nvPr/>
            </p:nvSpPr>
            <p:spPr bwMode="auto">
              <a:xfrm>
                <a:off x="1321" y="3150"/>
                <a:ext cx="5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4 2 2 0</a:t>
                </a:r>
              </a:p>
            </p:txBody>
          </p:sp>
          <p:sp>
            <p:nvSpPr>
              <p:cNvPr id="81939" name="Text Box 8"/>
              <p:cNvSpPr txBox="1">
                <a:spLocks noChangeArrowheads="1"/>
              </p:cNvSpPr>
              <p:nvPr/>
            </p:nvSpPr>
            <p:spPr bwMode="auto">
              <a:xfrm>
                <a:off x="1561" y="3313"/>
                <a:ext cx="318"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0 4</a:t>
                </a:r>
              </a:p>
            </p:txBody>
          </p:sp>
          <p:sp>
            <p:nvSpPr>
              <p:cNvPr id="81940" name="Line 9"/>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a:p>
            </p:txBody>
          </p:sp>
          <p:sp>
            <p:nvSpPr>
              <p:cNvPr id="81941" name="Text Box 10"/>
              <p:cNvSpPr txBox="1">
                <a:spLocks noChangeArrowheads="1"/>
              </p:cNvSpPr>
              <p:nvPr/>
            </p:nvSpPr>
            <p:spPr bwMode="auto">
              <a:xfrm>
                <a:off x="1204" y="3500"/>
                <a:ext cx="68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FF3300"/>
                    </a:solidFill>
                  </a:rPr>
                  <a:t>1</a:t>
                </a:r>
                <a:r>
                  <a:rPr lang="en-US" altLang="zh-CN" sz="2000" b="1"/>
                  <a:t> 0 0 8 8</a:t>
                </a:r>
              </a:p>
            </p:txBody>
          </p:sp>
          <p:sp>
            <p:nvSpPr>
              <p:cNvPr id="81942" name="Text Box 11"/>
              <p:cNvSpPr txBox="1">
                <a:spLocks noChangeArrowheads="1"/>
              </p:cNvSpPr>
              <p:nvPr/>
            </p:nvSpPr>
            <p:spPr bwMode="auto">
              <a:xfrm>
                <a:off x="1049" y="3716"/>
                <a:ext cx="1006"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H(key)=0088</a:t>
                </a:r>
              </a:p>
            </p:txBody>
          </p:sp>
          <p:sp>
            <p:nvSpPr>
              <p:cNvPr id="81943" name="AutoShape 12"/>
              <p:cNvSpPr>
                <a:spLocks noChangeArrowheads="1"/>
              </p:cNvSpPr>
              <p:nvPr/>
            </p:nvSpPr>
            <p:spPr bwMode="auto">
              <a:xfrm>
                <a:off x="2053" y="3233"/>
                <a:ext cx="1078" cy="382"/>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buFont typeface="Wingdings" pitchFamily="2" charset="2"/>
                  <a:buNone/>
                </a:pPr>
                <a:r>
                  <a:rPr lang="zh-CN" altLang="en-US" sz="2000" b="1"/>
                  <a:t>移位叠加</a:t>
                </a:r>
              </a:p>
            </p:txBody>
          </p:sp>
        </p:grpSp>
      </p:grpSp>
      <p:grpSp>
        <p:nvGrpSpPr>
          <p:cNvPr id="6" name="Group 13"/>
          <p:cNvGrpSpPr>
            <a:grpSpLocks/>
          </p:cNvGrpSpPr>
          <p:nvPr/>
        </p:nvGrpSpPr>
        <p:grpSpPr bwMode="auto">
          <a:xfrm>
            <a:off x="4640263" y="1584325"/>
            <a:ext cx="3305175" cy="1628775"/>
            <a:chOff x="1049" y="2961"/>
            <a:chExt cx="2082" cy="1026"/>
          </a:xfrm>
        </p:grpSpPr>
        <p:sp>
          <p:nvSpPr>
            <p:cNvPr id="81928" name="Text Box 14"/>
            <p:cNvSpPr txBox="1">
              <a:spLocks noChangeArrowheads="1"/>
            </p:cNvSpPr>
            <p:nvPr/>
          </p:nvSpPr>
          <p:spPr bwMode="auto">
            <a:xfrm>
              <a:off x="1321" y="2961"/>
              <a:ext cx="5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5 8 6 4</a:t>
              </a:r>
            </a:p>
          </p:txBody>
        </p:sp>
        <p:grpSp>
          <p:nvGrpSpPr>
            <p:cNvPr id="81929" name="Group 15"/>
            <p:cNvGrpSpPr>
              <a:grpSpLocks/>
            </p:cNvGrpSpPr>
            <p:nvPr/>
          </p:nvGrpSpPr>
          <p:grpSpPr bwMode="auto">
            <a:xfrm>
              <a:off x="1049" y="3150"/>
              <a:ext cx="2082" cy="837"/>
              <a:chOff x="1049" y="3150"/>
              <a:chExt cx="2082" cy="837"/>
            </a:xfrm>
          </p:grpSpPr>
          <p:sp>
            <p:nvSpPr>
              <p:cNvPr id="81930" name="Text Box 16"/>
              <p:cNvSpPr txBox="1">
                <a:spLocks noChangeArrowheads="1"/>
              </p:cNvSpPr>
              <p:nvPr/>
            </p:nvSpPr>
            <p:spPr bwMode="auto">
              <a:xfrm>
                <a:off x="1321" y="3150"/>
                <a:ext cx="5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0 2 2 4</a:t>
                </a:r>
              </a:p>
            </p:txBody>
          </p:sp>
          <p:sp>
            <p:nvSpPr>
              <p:cNvPr id="81931" name="Text Box 17"/>
              <p:cNvSpPr txBox="1">
                <a:spLocks noChangeArrowheads="1"/>
              </p:cNvSpPr>
              <p:nvPr/>
            </p:nvSpPr>
            <p:spPr bwMode="auto">
              <a:xfrm>
                <a:off x="1561" y="3313"/>
                <a:ext cx="318"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0 4</a:t>
                </a:r>
              </a:p>
            </p:txBody>
          </p:sp>
          <p:sp>
            <p:nvSpPr>
              <p:cNvPr id="81932" name="Line 18"/>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a:p>
            </p:txBody>
          </p:sp>
          <p:sp>
            <p:nvSpPr>
              <p:cNvPr id="81933" name="Text Box 19"/>
              <p:cNvSpPr txBox="1">
                <a:spLocks noChangeArrowheads="1"/>
              </p:cNvSpPr>
              <p:nvPr/>
            </p:nvSpPr>
            <p:spPr bwMode="auto">
              <a:xfrm>
                <a:off x="1204" y="3500"/>
                <a:ext cx="68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FF3300"/>
                    </a:solidFill>
                  </a:rPr>
                  <a:t>   </a:t>
                </a:r>
                <a:r>
                  <a:rPr lang="en-US" altLang="zh-CN" sz="2000" b="1"/>
                  <a:t>6 0 9 2</a:t>
                </a:r>
              </a:p>
            </p:txBody>
          </p:sp>
          <p:sp>
            <p:nvSpPr>
              <p:cNvPr id="81934" name="Text Box 20"/>
              <p:cNvSpPr txBox="1">
                <a:spLocks noChangeArrowheads="1"/>
              </p:cNvSpPr>
              <p:nvPr/>
            </p:nvSpPr>
            <p:spPr bwMode="auto">
              <a:xfrm>
                <a:off x="1049" y="3716"/>
                <a:ext cx="1006"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H(key)=6092</a:t>
                </a:r>
              </a:p>
            </p:txBody>
          </p:sp>
          <p:sp>
            <p:nvSpPr>
              <p:cNvPr id="81935" name="AutoShape 21"/>
              <p:cNvSpPr>
                <a:spLocks noChangeArrowheads="1"/>
              </p:cNvSpPr>
              <p:nvPr/>
            </p:nvSpPr>
            <p:spPr bwMode="auto">
              <a:xfrm>
                <a:off x="2053" y="3233"/>
                <a:ext cx="1078" cy="382"/>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buFont typeface="Wingdings" pitchFamily="2" charset="2"/>
                  <a:buNone/>
                </a:pPr>
                <a:r>
                  <a:rPr lang="zh-CN" altLang="en-US" sz="2000" b="1"/>
                  <a:t>间界叠加</a:t>
                </a:r>
              </a:p>
            </p:txBody>
          </p:sp>
        </p:grpSp>
      </p:grpSp>
      <p:sp>
        <p:nvSpPr>
          <p:cNvPr id="22" name="Text Box 23"/>
          <p:cNvSpPr txBox="1">
            <a:spLocks noChangeArrowheads="1"/>
          </p:cNvSpPr>
          <p:nvPr/>
        </p:nvSpPr>
        <p:spPr bwMode="auto">
          <a:xfrm>
            <a:off x="152400" y="3214688"/>
            <a:ext cx="8763000" cy="3392487"/>
          </a:xfrm>
          <a:prstGeom prst="rect">
            <a:avLst/>
          </a:prstGeom>
          <a:noFill/>
          <a:ln w="9525">
            <a:noFill/>
            <a:miter lim="800000"/>
            <a:headEnd/>
            <a:tailEnd/>
          </a:ln>
        </p:spPr>
        <p:txBody>
          <a:bodyPr>
            <a:spAutoFit/>
          </a:bodyPr>
          <a:lstStyle/>
          <a:p>
            <a:pPr lvl="1">
              <a:lnSpc>
                <a:spcPct val="90000"/>
              </a:lnSpc>
              <a:spcBef>
                <a:spcPct val="15000"/>
              </a:spcBef>
              <a:buClr>
                <a:srgbClr val="800000"/>
              </a:buClr>
              <a:buSzPct val="80000"/>
              <a:buFont typeface="Wingdings" pitchFamily="2" charset="2"/>
              <a:buChar char="v"/>
            </a:pPr>
            <a:r>
              <a:rPr lang="zh-CN" altLang="en-US" sz="2600" b="1"/>
              <a:t>除留余数法</a:t>
            </a:r>
          </a:p>
          <a:p>
            <a:pPr lvl="2">
              <a:lnSpc>
                <a:spcPct val="90000"/>
              </a:lnSpc>
              <a:spcBef>
                <a:spcPct val="15000"/>
              </a:spcBef>
              <a:buClr>
                <a:schemeClr val="tx1"/>
              </a:buClr>
              <a:buSzPct val="50000"/>
              <a:buFont typeface="Wingdings" pitchFamily="2" charset="2"/>
              <a:buChar char="Ø"/>
            </a:pPr>
            <a:r>
              <a:rPr lang="zh-CN" altLang="en-US" sz="2600" b="1"/>
              <a:t>  构造：取关键字被某个不大于哈希表表长</a:t>
            </a:r>
            <a:r>
              <a:rPr lang="en-US" altLang="zh-CN" sz="2600" b="1"/>
              <a:t>m</a:t>
            </a:r>
            <a:r>
              <a:rPr lang="zh-CN" altLang="zh-CN" sz="2600" b="1"/>
              <a:t>的数</a:t>
            </a:r>
            <a:r>
              <a:rPr lang="en-US" altLang="zh-CN" sz="2600" b="1"/>
              <a:t>p</a:t>
            </a:r>
          </a:p>
          <a:p>
            <a:pPr lvl="2">
              <a:lnSpc>
                <a:spcPct val="90000"/>
              </a:lnSpc>
              <a:spcBef>
                <a:spcPct val="15000"/>
              </a:spcBef>
              <a:buClr>
                <a:schemeClr val="tx1"/>
              </a:buClr>
              <a:buSzPct val="50000"/>
              <a:buFont typeface="Wingdings" pitchFamily="2" charset="2"/>
              <a:buNone/>
            </a:pPr>
            <a:r>
              <a:rPr lang="en-US" altLang="zh-CN" sz="2600" b="1"/>
              <a:t>    </a:t>
            </a:r>
            <a:r>
              <a:rPr lang="zh-CN" altLang="zh-CN" sz="2600" b="1"/>
              <a:t>除后所得余数作哈希地址，即</a:t>
            </a:r>
            <a:endParaRPr lang="zh-CN" altLang="en-US" sz="2600" b="1"/>
          </a:p>
          <a:p>
            <a:pPr lvl="2">
              <a:lnSpc>
                <a:spcPct val="90000"/>
              </a:lnSpc>
              <a:spcBef>
                <a:spcPct val="15000"/>
              </a:spcBef>
              <a:buClr>
                <a:schemeClr val="tx1"/>
              </a:buClr>
              <a:buSzPct val="50000"/>
              <a:buFont typeface="Wingdings" pitchFamily="2" charset="2"/>
              <a:buNone/>
            </a:pPr>
            <a:r>
              <a:rPr lang="zh-CN" altLang="en-US" sz="2600" b="1"/>
              <a:t>               </a:t>
            </a:r>
            <a:r>
              <a:rPr lang="en-US" altLang="zh-CN" sz="2600" b="1"/>
              <a:t>H(key)=key   MOD  p</a:t>
            </a:r>
            <a:r>
              <a:rPr lang="zh-CN" altLang="en-US" sz="2600" b="1"/>
              <a:t>，</a:t>
            </a:r>
            <a:r>
              <a:rPr lang="en-US" altLang="zh-CN" sz="2600" b="1">
                <a:solidFill>
                  <a:srgbClr val="CC0000"/>
                </a:solidFill>
              </a:rPr>
              <a:t>p</a:t>
            </a:r>
            <a:r>
              <a:rPr lang="en-US" altLang="zh-CN" sz="2600" b="1">
                <a:solidFill>
                  <a:srgbClr val="CC0000"/>
                </a:solidFill>
                <a:sym typeface="Symbol" pitchFamily="18" charset="2"/>
              </a:rPr>
              <a:t>m</a:t>
            </a:r>
          </a:p>
          <a:p>
            <a:pPr lvl="2">
              <a:lnSpc>
                <a:spcPct val="90000"/>
              </a:lnSpc>
              <a:spcBef>
                <a:spcPct val="15000"/>
              </a:spcBef>
              <a:buClr>
                <a:schemeClr val="tx1"/>
              </a:buClr>
              <a:buSzPct val="50000"/>
              <a:buFont typeface="Wingdings" pitchFamily="2" charset="2"/>
              <a:buChar char="Ø"/>
            </a:pPr>
            <a:r>
              <a:rPr lang="zh-CN" altLang="zh-CN" sz="2600" b="1">
                <a:sym typeface="Symbol" pitchFamily="18" charset="2"/>
              </a:rPr>
              <a:t>特点</a:t>
            </a:r>
          </a:p>
          <a:p>
            <a:pPr lvl="3">
              <a:lnSpc>
                <a:spcPct val="90000"/>
              </a:lnSpc>
              <a:spcBef>
                <a:spcPct val="15000"/>
              </a:spcBef>
              <a:buClr>
                <a:schemeClr val="tx1"/>
              </a:buClr>
              <a:buSzPct val="55000"/>
              <a:buFont typeface="Wingdings" pitchFamily="2" charset="2"/>
              <a:buChar char="ü"/>
            </a:pPr>
            <a:r>
              <a:rPr lang="zh-CN" altLang="en-US" sz="2600" b="1"/>
              <a:t>  简单、常用，可与上述几种方法结合使用</a:t>
            </a:r>
          </a:p>
          <a:p>
            <a:pPr lvl="3">
              <a:lnSpc>
                <a:spcPct val="90000"/>
              </a:lnSpc>
              <a:spcBef>
                <a:spcPct val="15000"/>
              </a:spcBef>
              <a:buClr>
                <a:schemeClr val="tx1"/>
              </a:buClr>
              <a:buSzPct val="55000"/>
              <a:buFont typeface="Wingdings" pitchFamily="2" charset="2"/>
              <a:buChar char="ü"/>
            </a:pPr>
            <a:r>
              <a:rPr lang="en-US" altLang="zh-CN" sz="2600" b="1"/>
              <a:t>  p</a:t>
            </a:r>
            <a:r>
              <a:rPr lang="zh-CN" altLang="zh-CN" sz="2600" b="1"/>
              <a:t>的选取很重要；</a:t>
            </a:r>
            <a:r>
              <a:rPr lang="en-US" altLang="zh-CN" sz="2600" b="1"/>
              <a:t>p</a:t>
            </a:r>
            <a:r>
              <a:rPr lang="zh-CN" altLang="zh-CN" sz="2600" b="1"/>
              <a:t>选的不好，容易产生同义词</a:t>
            </a:r>
            <a:endParaRPr lang="en-US" altLang="zh-CN" sz="2600" b="1"/>
          </a:p>
          <a:p>
            <a:pPr lvl="3">
              <a:lnSpc>
                <a:spcPct val="90000"/>
              </a:lnSpc>
              <a:spcBef>
                <a:spcPct val="15000"/>
              </a:spcBef>
              <a:buClr>
                <a:schemeClr val="tx1"/>
              </a:buClr>
              <a:buSzPct val="55000"/>
              <a:buFont typeface="Wingdings" pitchFamily="2" charset="2"/>
              <a:buChar char="ü"/>
            </a:pPr>
            <a:r>
              <a:rPr lang="en-US" altLang="zh-CN" sz="2600" b="1">
                <a:solidFill>
                  <a:srgbClr val="FF0000"/>
                </a:solidFill>
              </a:rPr>
              <a:t>  ——</a:t>
            </a:r>
            <a:r>
              <a:rPr lang="zh-CN" altLang="en-US" sz="2600" b="1">
                <a:solidFill>
                  <a:srgbClr val="FF0000"/>
                </a:solidFill>
              </a:rPr>
              <a:t>地址冲突</a:t>
            </a:r>
          </a:p>
        </p:txBody>
      </p:sp>
      <p:sp>
        <p:nvSpPr>
          <p:cNvPr id="23" name="AutoShape 24"/>
          <p:cNvSpPr>
            <a:spLocks noChangeArrowheads="1"/>
          </p:cNvSpPr>
          <p:nvPr/>
        </p:nvSpPr>
        <p:spPr bwMode="auto">
          <a:xfrm>
            <a:off x="5137150" y="1287463"/>
            <a:ext cx="3852863" cy="2087562"/>
          </a:xfrm>
          <a:prstGeom prst="cloudCallout">
            <a:avLst>
              <a:gd name="adj1" fmla="val -42325"/>
              <a:gd name="adj2" fmla="val 108963"/>
            </a:avLst>
          </a:prstGeom>
          <a:solidFill>
            <a:schemeClr val="tx2">
              <a:lumMod val="20000"/>
              <a:lumOff val="80000"/>
            </a:schemeClr>
          </a:solidFill>
          <a:ln w="9525">
            <a:solidFill>
              <a:schemeClr val="tx1"/>
            </a:solidFill>
            <a:round/>
            <a:headEnd/>
            <a:tailEnd/>
          </a:ln>
        </p:spPr>
        <p:txBody>
          <a:bodyPr/>
          <a:lstStyle/>
          <a:p>
            <a:pPr algn="ctr">
              <a:buFont typeface="Wingdings" pitchFamily="2" charset="2"/>
              <a:buNone/>
              <a:defRPr/>
            </a:pPr>
            <a:r>
              <a:rPr lang="zh-CN" altLang="en-US" sz="2400" b="1" dirty="0">
                <a:latin typeface="楷体_GB2312" pitchFamily="49" charset="-122"/>
              </a:rPr>
              <a:t>一般情况下，可以</a:t>
            </a:r>
            <a:r>
              <a:rPr lang="zh-CN" altLang="en-US" sz="2400" b="1" dirty="0">
                <a:solidFill>
                  <a:srgbClr val="CC0000"/>
                </a:solidFill>
                <a:latin typeface="楷体_GB2312" pitchFamily="49" charset="-122"/>
              </a:rPr>
              <a:t>选</a:t>
            </a:r>
            <a:r>
              <a:rPr lang="en-US" altLang="zh-CN" sz="2400" b="1" dirty="0">
                <a:solidFill>
                  <a:srgbClr val="CC0000"/>
                </a:solidFill>
                <a:latin typeface="楷体_GB2312" pitchFamily="49" charset="-122"/>
              </a:rPr>
              <a:t>p</a:t>
            </a:r>
            <a:r>
              <a:rPr lang="zh-CN" altLang="en-US" sz="2400" b="1" dirty="0">
                <a:solidFill>
                  <a:srgbClr val="CC0000"/>
                </a:solidFill>
                <a:latin typeface="楷体_GB2312" pitchFamily="49" charset="-122"/>
              </a:rPr>
              <a:t>为质数，</a:t>
            </a:r>
            <a:r>
              <a:rPr lang="zh-CN" altLang="en-US" sz="2400" b="1" dirty="0">
                <a:latin typeface="楷体_GB2312" pitchFamily="49" charset="-122"/>
              </a:rPr>
              <a:t>若给定表长度</a:t>
            </a:r>
            <a:r>
              <a:rPr lang="en-US" altLang="zh-CN" sz="2400" b="1" dirty="0">
                <a:latin typeface="楷体_GB2312" pitchFamily="49" charset="-122"/>
              </a:rPr>
              <a:t>m=12</a:t>
            </a:r>
            <a:r>
              <a:rPr lang="zh-CN" altLang="en-US" sz="2400" b="1" dirty="0">
                <a:latin typeface="楷体_GB2312" pitchFamily="49" charset="-122"/>
              </a:rPr>
              <a:t>，则</a:t>
            </a:r>
            <a:r>
              <a:rPr lang="en-US" altLang="zh-CN" sz="2400" b="1" dirty="0">
                <a:solidFill>
                  <a:srgbClr val="CC0000"/>
                </a:solidFill>
                <a:latin typeface="楷体_GB2312" pitchFamily="49" charset="-122"/>
              </a:rPr>
              <a:t>p</a:t>
            </a:r>
            <a:r>
              <a:rPr lang="zh-CN" altLang="en-US" sz="2400" b="1" dirty="0">
                <a:solidFill>
                  <a:srgbClr val="CC0000"/>
                </a:solidFill>
                <a:latin typeface="楷体_GB2312" pitchFamily="49" charset="-122"/>
              </a:rPr>
              <a:t>应选</a:t>
            </a:r>
            <a:r>
              <a:rPr lang="en-US" altLang="zh-CN" sz="2400" b="1" dirty="0">
                <a:solidFill>
                  <a:srgbClr val="CC0000"/>
                </a:solidFill>
                <a:latin typeface="楷体_GB2312" pitchFamily="49" charset="-122"/>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22" grpId="0"/>
      <p:bldP spid="23"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哈希表                                                      哈希函数构造</a:t>
            </a:r>
          </a:p>
        </p:txBody>
      </p:sp>
      <p:sp>
        <p:nvSpPr>
          <p:cNvPr id="3" name="Rectangle 3"/>
          <p:cNvSpPr txBox="1">
            <a:spLocks noChangeArrowheads="1"/>
          </p:cNvSpPr>
          <p:nvPr/>
        </p:nvSpPr>
        <p:spPr bwMode="gray">
          <a:xfrm>
            <a:off x="304800" y="1065213"/>
            <a:ext cx="8610600" cy="5105400"/>
          </a:xfrm>
          <a:prstGeom prst="rect">
            <a:avLst/>
          </a:prstGeom>
          <a:noFill/>
          <a:ln w="9525">
            <a:noFill/>
            <a:miter lim="800000"/>
            <a:headEnd/>
            <a:tailEnd/>
          </a:ln>
        </p:spPr>
        <p:txBody>
          <a:bodyPr/>
          <a:lstStyle/>
          <a:p>
            <a:pPr marL="742950" lvl="1" indent="-285750">
              <a:lnSpc>
                <a:spcPct val="100000"/>
              </a:lnSpc>
              <a:spcBef>
                <a:spcPct val="15000"/>
              </a:spcBef>
              <a:buClr>
                <a:srgbClr val="E69900"/>
              </a:buClr>
              <a:buSzTx/>
              <a:buFont typeface="Wingdings" pitchFamily="2" charset="2"/>
              <a:buChar char="§"/>
              <a:defRPr/>
            </a:pPr>
            <a:r>
              <a:rPr lang="zh-CN" altLang="en-US" sz="2800" b="1" kern="0" dirty="0"/>
              <a:t>随机数法</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构造：取关键字的随机函数值作哈希地址，即</a:t>
            </a:r>
            <a:r>
              <a:rPr lang="en-US" altLang="zh-CN" sz="2800" b="1" kern="0" dirty="0"/>
              <a:t>H(key)=random(key)</a:t>
            </a:r>
          </a:p>
          <a:p>
            <a:pPr marL="1143000" lvl="2" indent="-228600">
              <a:lnSpc>
                <a:spcPct val="100000"/>
              </a:lnSpc>
              <a:spcBef>
                <a:spcPct val="15000"/>
              </a:spcBef>
              <a:buClr>
                <a:schemeClr val="hlink"/>
              </a:buClr>
              <a:buSzTx/>
              <a:buFont typeface="Wingdings" pitchFamily="2" charset="2"/>
              <a:buChar char="w"/>
              <a:defRPr/>
            </a:pPr>
            <a:r>
              <a:rPr lang="zh-CN" altLang="zh-CN" sz="2800" b="1" kern="0" dirty="0"/>
              <a:t>适于</a:t>
            </a:r>
            <a:r>
              <a:rPr lang="zh-CN" altLang="zh-CN" sz="2800" b="1" kern="0" dirty="0">
                <a:solidFill>
                  <a:srgbClr val="FF0000"/>
                </a:solidFill>
              </a:rPr>
              <a:t>关键字长度不等</a:t>
            </a:r>
            <a:r>
              <a:rPr lang="zh-CN" altLang="zh-CN" sz="2800" b="1" kern="0" dirty="0"/>
              <a:t>的情况</a:t>
            </a:r>
          </a:p>
          <a:p>
            <a:pPr marL="742950" lvl="1" indent="-285750">
              <a:lnSpc>
                <a:spcPct val="100000"/>
              </a:lnSpc>
              <a:spcBef>
                <a:spcPct val="15000"/>
              </a:spcBef>
              <a:buClr>
                <a:srgbClr val="E69900"/>
              </a:buClr>
              <a:buSzTx/>
              <a:buFont typeface="Wingdings" pitchFamily="2" charset="2"/>
              <a:buChar char="§"/>
              <a:defRPr/>
            </a:pPr>
            <a:r>
              <a:rPr lang="zh-CN" altLang="en-US" sz="2800" b="1" kern="0" dirty="0"/>
              <a:t>选取哈希函数考虑以下因素：</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计算哈希函数所需</a:t>
            </a:r>
            <a:r>
              <a:rPr lang="zh-CN" altLang="en-US" sz="2800" b="1" kern="0" dirty="0">
                <a:solidFill>
                  <a:srgbClr val="FF0000"/>
                </a:solidFill>
              </a:rPr>
              <a:t>时间</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关键</a:t>
            </a:r>
            <a:r>
              <a:rPr lang="zh-CN" altLang="en-US" sz="2800" b="1" kern="0" dirty="0">
                <a:solidFill>
                  <a:srgbClr val="FF0000"/>
                </a:solidFill>
              </a:rPr>
              <a:t>字长度</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哈希</a:t>
            </a:r>
            <a:r>
              <a:rPr lang="zh-CN" altLang="en-US" sz="2800" b="1" kern="0" dirty="0">
                <a:solidFill>
                  <a:srgbClr val="FF0000"/>
                </a:solidFill>
              </a:rPr>
              <a:t>表长度</a:t>
            </a:r>
            <a:r>
              <a:rPr lang="zh-CN" altLang="en-US" sz="2800" b="1" kern="0" dirty="0"/>
              <a:t>（哈希地址范围）</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关键字</a:t>
            </a:r>
            <a:r>
              <a:rPr lang="zh-CN" altLang="en-US" sz="2800" b="1" kern="0" dirty="0">
                <a:solidFill>
                  <a:srgbClr val="FF0000"/>
                </a:solidFill>
              </a:rPr>
              <a:t>分布</a:t>
            </a:r>
            <a:r>
              <a:rPr lang="zh-CN" altLang="en-US" sz="2800" b="1" kern="0" dirty="0"/>
              <a:t>情况</a:t>
            </a:r>
          </a:p>
          <a:p>
            <a:pPr marL="1143000" lvl="2" indent="-228600">
              <a:lnSpc>
                <a:spcPct val="100000"/>
              </a:lnSpc>
              <a:spcBef>
                <a:spcPct val="15000"/>
              </a:spcBef>
              <a:buClr>
                <a:schemeClr val="hlink"/>
              </a:buClr>
              <a:buSzTx/>
              <a:buFont typeface="Wingdings" pitchFamily="2" charset="2"/>
              <a:buChar char="w"/>
              <a:defRPr/>
            </a:pPr>
            <a:r>
              <a:rPr lang="zh-CN" altLang="en-US" sz="2800" b="1" kern="0" dirty="0"/>
              <a:t>记录的</a:t>
            </a:r>
            <a:r>
              <a:rPr lang="zh-CN" altLang="en-US" sz="2800" b="1" kern="0" dirty="0">
                <a:solidFill>
                  <a:srgbClr val="FF0000"/>
                </a:solidFill>
              </a:rPr>
              <a:t>查找频率</a:t>
            </a:r>
          </a:p>
        </p:txBody>
      </p:sp>
      <p:pic>
        <p:nvPicPr>
          <p:cNvPr id="4" name="Picture 51" descr="navigate-up256">
            <a:hlinkClick r:id="rId4" action="ppaction://hlinksldjump"/>
          </p:cNvPr>
          <p:cNvPicPr>
            <a:picLocks noChangeAspect="1" noChangeArrowheads="1"/>
          </p:cNvPicPr>
          <p:nvPr/>
        </p:nvPicPr>
        <p:blipFill>
          <a:blip r:embed="rId5"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哈希表                                                      处理冲突方法</a:t>
            </a:r>
          </a:p>
        </p:txBody>
      </p:sp>
      <p:sp>
        <p:nvSpPr>
          <p:cNvPr id="3" name="Rectangle 3"/>
          <p:cNvSpPr txBox="1">
            <a:spLocks noChangeArrowheads="1"/>
          </p:cNvSpPr>
          <p:nvPr/>
        </p:nvSpPr>
        <p:spPr bwMode="gray">
          <a:xfrm>
            <a:off x="152400" y="950913"/>
            <a:ext cx="8763000" cy="6096000"/>
          </a:xfrm>
          <a:prstGeom prst="rect">
            <a:avLst/>
          </a:prstGeom>
          <a:noFill/>
          <a:ln w="9525">
            <a:noFill/>
            <a:miter lim="800000"/>
            <a:headEnd/>
            <a:tailEnd/>
          </a:ln>
        </p:spPr>
        <p:txBody>
          <a:bodyPr/>
          <a:lstStyle/>
          <a:p>
            <a:pPr marL="342900" indent="-342900">
              <a:lnSpc>
                <a:spcPct val="90000"/>
              </a:lnSpc>
              <a:spcBef>
                <a:spcPct val="20000"/>
              </a:spcBef>
              <a:buClr>
                <a:srgbClr val="010103"/>
              </a:buClr>
              <a:defRPr/>
            </a:pPr>
            <a:r>
              <a:rPr lang="zh-CN" altLang="en-US" sz="3000" b="1" kern="0" dirty="0"/>
              <a:t>处理冲突的方法</a:t>
            </a:r>
          </a:p>
          <a:p>
            <a:pPr marL="742950" lvl="1" indent="-285750">
              <a:lnSpc>
                <a:spcPct val="90000"/>
              </a:lnSpc>
              <a:buClr>
                <a:srgbClr val="E69900"/>
              </a:buClr>
              <a:buSzTx/>
              <a:buFont typeface="Wingdings" pitchFamily="2" charset="2"/>
              <a:buChar char="§"/>
              <a:defRPr/>
            </a:pPr>
            <a:r>
              <a:rPr lang="zh-CN" altLang="en-US" sz="2600" b="1" kern="0" dirty="0"/>
              <a:t>开放定址法</a:t>
            </a:r>
          </a:p>
          <a:p>
            <a:pPr marL="1143000" lvl="2" indent="-228600">
              <a:lnSpc>
                <a:spcPct val="90000"/>
              </a:lnSpc>
              <a:buClr>
                <a:schemeClr val="hlink"/>
              </a:buClr>
              <a:buSzTx/>
              <a:buFont typeface="Wingdings" pitchFamily="2" charset="2"/>
              <a:buChar char="w"/>
              <a:defRPr/>
            </a:pPr>
            <a:r>
              <a:rPr lang="zh-CN" altLang="en-US" sz="2600" b="1" kern="0" dirty="0"/>
              <a:t>方法：当冲突发生时，形成一个探查序列；沿此序列</a:t>
            </a:r>
            <a:r>
              <a:rPr lang="zh-CN" altLang="en-US" sz="2600" b="1" kern="0" dirty="0">
                <a:solidFill>
                  <a:srgbClr val="FF0000"/>
                </a:solidFill>
              </a:rPr>
              <a:t>逐个地址探查</a:t>
            </a:r>
            <a:r>
              <a:rPr lang="zh-CN" altLang="en-US" sz="2600" b="1" kern="0" dirty="0"/>
              <a:t>，直到找到一个空位置（开放的地址），将发生冲突的记录放到该地址中，即  </a:t>
            </a:r>
          </a:p>
          <a:p>
            <a:pPr marL="1143000" lvl="2" indent="-228600">
              <a:lnSpc>
                <a:spcPct val="90000"/>
              </a:lnSpc>
              <a:buClr>
                <a:schemeClr val="hlink"/>
              </a:buClr>
              <a:buSzTx/>
              <a:buFont typeface="Wingdings" pitchFamily="2" charset="2"/>
              <a:buNone/>
              <a:defRPr/>
            </a:pPr>
            <a:r>
              <a:rPr lang="zh-CN" altLang="en-US" sz="2600" b="1" kern="0" dirty="0"/>
              <a:t>          </a:t>
            </a:r>
            <a:r>
              <a:rPr lang="en-US" altLang="zh-CN" sz="2600" b="1" kern="0" dirty="0"/>
              <a:t>Hi=(H(key)</a:t>
            </a:r>
            <a:r>
              <a:rPr lang="en-US" altLang="zh-CN" sz="2600" b="1" kern="0" dirty="0">
                <a:solidFill>
                  <a:srgbClr val="FF0000"/>
                </a:solidFill>
              </a:rPr>
              <a:t>+</a:t>
            </a:r>
            <a:r>
              <a:rPr lang="en-US" altLang="zh-CN" sz="2600" b="1" kern="0" dirty="0" err="1">
                <a:solidFill>
                  <a:srgbClr val="FF0000"/>
                </a:solidFill>
              </a:rPr>
              <a:t>di</a:t>
            </a:r>
            <a:r>
              <a:rPr lang="en-US" altLang="zh-CN" sz="2600" b="1" kern="0" dirty="0"/>
              <a:t>)MOD </a:t>
            </a:r>
            <a:r>
              <a:rPr lang="en-US" altLang="zh-CN" sz="2600" b="1" kern="0" dirty="0">
                <a:solidFill>
                  <a:srgbClr val="FF0000"/>
                </a:solidFill>
              </a:rPr>
              <a:t>m</a:t>
            </a:r>
            <a:r>
              <a:rPr lang="zh-CN" altLang="en-US" sz="2600" b="1" kern="0" dirty="0"/>
              <a:t>，</a:t>
            </a:r>
            <a:r>
              <a:rPr lang="en-US" altLang="zh-CN" sz="2600" b="1" kern="0" dirty="0" err="1"/>
              <a:t>i</a:t>
            </a:r>
            <a:r>
              <a:rPr lang="en-US" altLang="zh-CN" sz="2600" b="1" kern="0" dirty="0"/>
              <a:t>=1,2,……k(k</a:t>
            </a:r>
            <a:r>
              <a:rPr lang="en-US" altLang="zh-CN" sz="2600" b="1" kern="0" dirty="0">
                <a:sym typeface="Symbol" pitchFamily="18" charset="2"/>
              </a:rPr>
              <a:t>m-1)</a:t>
            </a:r>
          </a:p>
          <a:p>
            <a:pPr marL="1143000" lvl="2" indent="-228600">
              <a:lnSpc>
                <a:spcPct val="90000"/>
              </a:lnSpc>
              <a:buClr>
                <a:schemeClr val="hlink"/>
              </a:buClr>
              <a:buSzTx/>
              <a:buFont typeface="Wingdings" pitchFamily="2" charset="2"/>
              <a:buNone/>
              <a:defRPr/>
            </a:pPr>
            <a:r>
              <a:rPr lang="zh-CN" altLang="en-US" sz="2600" b="1" kern="0" dirty="0">
                <a:sym typeface="Symbol" pitchFamily="18" charset="2"/>
              </a:rPr>
              <a:t>其中：</a:t>
            </a:r>
            <a:r>
              <a:rPr lang="en-US" altLang="zh-CN" sz="2600" b="1" kern="0" dirty="0">
                <a:sym typeface="Symbol" pitchFamily="18" charset="2"/>
              </a:rPr>
              <a:t>H(key)——</a:t>
            </a:r>
            <a:r>
              <a:rPr lang="zh-CN" altLang="zh-CN" sz="2600" b="1" kern="0" dirty="0">
                <a:sym typeface="Symbol" pitchFamily="18" charset="2"/>
              </a:rPr>
              <a:t>哈希函数</a:t>
            </a:r>
          </a:p>
          <a:p>
            <a:pPr marL="1143000" lvl="2" indent="-228600">
              <a:lnSpc>
                <a:spcPct val="90000"/>
              </a:lnSpc>
              <a:buClr>
                <a:schemeClr val="hlink"/>
              </a:buClr>
              <a:buSzTx/>
              <a:buFont typeface="Wingdings" pitchFamily="2" charset="2"/>
              <a:buNone/>
              <a:defRPr/>
            </a:pPr>
            <a:r>
              <a:rPr lang="zh-CN" altLang="zh-CN" sz="2600" b="1" kern="0" dirty="0">
                <a:sym typeface="Symbol" pitchFamily="18" charset="2"/>
              </a:rPr>
              <a:t>         </a:t>
            </a:r>
            <a:r>
              <a:rPr lang="zh-CN" altLang="en-US" sz="2600" b="1" kern="0" dirty="0">
                <a:sym typeface="Symbol" pitchFamily="18" charset="2"/>
              </a:rPr>
              <a:t>          </a:t>
            </a:r>
            <a:r>
              <a:rPr lang="zh-CN" altLang="zh-CN" sz="2600" b="1" kern="0" dirty="0">
                <a:sym typeface="Symbol" pitchFamily="18" charset="2"/>
              </a:rPr>
              <a:t> </a:t>
            </a:r>
            <a:r>
              <a:rPr lang="en-US" altLang="zh-CN" sz="2600" b="1" kern="0" dirty="0">
                <a:solidFill>
                  <a:srgbClr val="FF0000"/>
                </a:solidFill>
                <a:sym typeface="Symbol" pitchFamily="18" charset="2"/>
              </a:rPr>
              <a:t>m——</a:t>
            </a:r>
            <a:r>
              <a:rPr lang="zh-CN" altLang="zh-CN" sz="2600" b="1" kern="0" dirty="0">
                <a:solidFill>
                  <a:srgbClr val="FF0000"/>
                </a:solidFill>
                <a:sym typeface="Symbol" pitchFamily="18" charset="2"/>
              </a:rPr>
              <a:t>哈希表表长</a:t>
            </a:r>
            <a:r>
              <a:rPr lang="zh-CN" altLang="en-US" sz="2600" b="1" kern="0" dirty="0">
                <a:sym typeface="Symbol" pitchFamily="18" charset="2"/>
              </a:rPr>
              <a:t>（注意不是</a:t>
            </a:r>
            <a:r>
              <a:rPr lang="en-US" altLang="zh-CN" sz="2600" b="1" kern="0" dirty="0">
                <a:solidFill>
                  <a:srgbClr val="FF0000"/>
                </a:solidFill>
                <a:sym typeface="Symbol" pitchFamily="18" charset="2"/>
              </a:rPr>
              <a:t>p</a:t>
            </a:r>
            <a:r>
              <a:rPr lang="zh-CN" altLang="en-US" sz="2600" b="1" kern="0" dirty="0">
                <a:sym typeface="Symbol" pitchFamily="18" charset="2"/>
              </a:rPr>
              <a:t>）</a:t>
            </a:r>
            <a:endParaRPr lang="zh-CN" altLang="zh-CN" sz="2600" b="1" kern="0" dirty="0">
              <a:solidFill>
                <a:srgbClr val="FF0000"/>
              </a:solidFill>
              <a:sym typeface="Symbol" pitchFamily="18" charset="2"/>
            </a:endParaRPr>
          </a:p>
          <a:p>
            <a:pPr marL="1143000" lvl="2" indent="-228600">
              <a:lnSpc>
                <a:spcPct val="90000"/>
              </a:lnSpc>
              <a:buClr>
                <a:schemeClr val="hlink"/>
              </a:buClr>
              <a:buSzTx/>
              <a:buFont typeface="Wingdings" pitchFamily="2" charset="2"/>
              <a:buNone/>
              <a:defRPr/>
            </a:pPr>
            <a:r>
              <a:rPr lang="zh-CN" altLang="zh-CN" sz="2600" b="1" kern="0" dirty="0">
                <a:sym typeface="Symbol" pitchFamily="18" charset="2"/>
              </a:rPr>
              <a:t>         </a:t>
            </a:r>
            <a:r>
              <a:rPr lang="zh-CN" altLang="en-US" sz="2600" b="1" kern="0" dirty="0">
                <a:sym typeface="Symbol" pitchFamily="18" charset="2"/>
              </a:rPr>
              <a:t>          </a:t>
            </a:r>
            <a:r>
              <a:rPr lang="zh-CN" altLang="zh-CN" sz="2600" b="1" kern="0" dirty="0">
                <a:sym typeface="Symbol" pitchFamily="18" charset="2"/>
              </a:rPr>
              <a:t> </a:t>
            </a:r>
            <a:r>
              <a:rPr lang="en-US" altLang="zh-CN" sz="2600" b="1" kern="0" dirty="0" err="1">
                <a:sym typeface="Symbol" pitchFamily="18" charset="2"/>
              </a:rPr>
              <a:t>di</a:t>
            </a:r>
            <a:r>
              <a:rPr lang="en-US" altLang="zh-CN" sz="2600" b="1" kern="0" dirty="0">
                <a:sym typeface="Symbol" pitchFamily="18" charset="2"/>
              </a:rPr>
              <a:t>——</a:t>
            </a:r>
            <a:r>
              <a:rPr lang="zh-CN" altLang="zh-CN" sz="2600" b="1" kern="0" dirty="0">
                <a:sym typeface="Symbol" pitchFamily="18" charset="2"/>
              </a:rPr>
              <a:t>增量序列</a:t>
            </a:r>
          </a:p>
          <a:p>
            <a:pPr marL="1143000" lvl="2" indent="-228600">
              <a:lnSpc>
                <a:spcPct val="90000"/>
              </a:lnSpc>
              <a:buClr>
                <a:schemeClr val="hlink"/>
              </a:buClr>
              <a:buSzTx/>
              <a:buFont typeface="Wingdings" pitchFamily="2" charset="2"/>
              <a:buChar char="w"/>
              <a:defRPr/>
            </a:pPr>
            <a:r>
              <a:rPr lang="zh-CN" altLang="en-US" sz="2600" b="1" kern="0" dirty="0">
                <a:sym typeface="Symbol" pitchFamily="18" charset="2"/>
              </a:rPr>
              <a:t>分类</a:t>
            </a:r>
          </a:p>
          <a:p>
            <a:pPr marL="1600200" lvl="3" indent="-228600">
              <a:lnSpc>
                <a:spcPct val="90000"/>
              </a:lnSpc>
              <a:buClr>
                <a:srgbClr val="010103"/>
              </a:buClr>
              <a:buSzTx/>
              <a:buFont typeface="Wingdings" pitchFamily="2" charset="2"/>
              <a:buChar char="F"/>
              <a:defRPr/>
            </a:pPr>
            <a:r>
              <a:rPr lang="zh-CN" altLang="en-US" sz="2600" b="1" kern="0" dirty="0">
                <a:sym typeface="Symbol" pitchFamily="18" charset="2"/>
              </a:rPr>
              <a:t>线性探测再散列：</a:t>
            </a:r>
            <a:r>
              <a:rPr lang="en-US" altLang="zh-CN" sz="2600" b="1" kern="0" dirty="0" err="1">
                <a:sym typeface="Symbol" pitchFamily="18" charset="2"/>
              </a:rPr>
              <a:t>di</a:t>
            </a:r>
            <a:r>
              <a:rPr lang="en-US" altLang="zh-CN" sz="2600" b="1" kern="0" dirty="0">
                <a:sym typeface="Symbol" pitchFamily="18" charset="2"/>
              </a:rPr>
              <a:t>=1,2,3,……m-1</a:t>
            </a:r>
          </a:p>
          <a:p>
            <a:pPr marL="1600200" lvl="3" indent="-228600">
              <a:lnSpc>
                <a:spcPct val="90000"/>
              </a:lnSpc>
              <a:buClr>
                <a:srgbClr val="010103"/>
              </a:buClr>
              <a:buSzTx/>
              <a:buFont typeface="Wingdings" pitchFamily="2" charset="2"/>
              <a:buChar char="F"/>
              <a:defRPr/>
            </a:pPr>
            <a:r>
              <a:rPr lang="zh-CN" altLang="zh-CN" sz="2600" b="1" kern="0" dirty="0">
                <a:sym typeface="Symbol" pitchFamily="18" charset="2"/>
              </a:rPr>
              <a:t>二次探测再散列：</a:t>
            </a:r>
            <a:r>
              <a:rPr lang="en-US" altLang="zh-CN" sz="2600" b="1" kern="0" dirty="0" err="1">
                <a:sym typeface="Symbol" pitchFamily="18" charset="2"/>
              </a:rPr>
              <a:t>di</a:t>
            </a:r>
            <a:r>
              <a:rPr lang="en-US" altLang="zh-CN" sz="2600" b="1" kern="0" dirty="0">
                <a:sym typeface="Symbol" pitchFamily="18" charset="2"/>
              </a:rPr>
              <a:t>=1²,-1²,2²,- 2²,3²,</a:t>
            </a:r>
          </a:p>
          <a:p>
            <a:pPr marL="1600200" lvl="3" indent="-228600">
              <a:lnSpc>
                <a:spcPct val="90000"/>
              </a:lnSpc>
              <a:buClr>
                <a:srgbClr val="010103"/>
              </a:buClr>
              <a:buSzTx/>
              <a:buFont typeface="Wingdings" pitchFamily="2" charset="2"/>
              <a:buNone/>
              <a:defRPr/>
            </a:pPr>
            <a:r>
              <a:rPr lang="en-US" altLang="zh-CN" sz="2600" b="1" kern="0" dirty="0">
                <a:sym typeface="Symbol" pitchFamily="18" charset="2"/>
              </a:rPr>
              <a:t>                                                        ……±k²(</a:t>
            </a:r>
            <a:r>
              <a:rPr lang="en-US" altLang="zh-CN" sz="2600" b="1" kern="0" dirty="0" err="1">
                <a:sym typeface="Symbol" pitchFamily="18" charset="2"/>
              </a:rPr>
              <a:t>km</a:t>
            </a:r>
            <a:r>
              <a:rPr lang="en-US" altLang="zh-CN" sz="2600" b="1" kern="0" dirty="0">
                <a:sym typeface="Symbol" pitchFamily="18" charset="2"/>
              </a:rPr>
              <a:t>/2)</a:t>
            </a:r>
          </a:p>
          <a:p>
            <a:pPr marL="1600200" lvl="3" indent="-228600">
              <a:lnSpc>
                <a:spcPct val="90000"/>
              </a:lnSpc>
              <a:buClr>
                <a:srgbClr val="010103"/>
              </a:buClr>
              <a:buSzTx/>
              <a:buFont typeface="Wingdings" pitchFamily="2" charset="2"/>
              <a:buChar char="F"/>
              <a:defRPr/>
            </a:pPr>
            <a:r>
              <a:rPr lang="zh-CN" altLang="zh-CN" sz="2600" b="1" kern="0" dirty="0">
                <a:sym typeface="Symbol" pitchFamily="18" charset="2"/>
              </a:rPr>
              <a:t>伪随机探测再散列：</a:t>
            </a:r>
            <a:r>
              <a:rPr lang="en-US" altLang="zh-CN" sz="2600" b="1" kern="0" dirty="0" err="1">
                <a:sym typeface="Symbol" pitchFamily="18" charset="2"/>
              </a:rPr>
              <a:t>di</a:t>
            </a:r>
            <a:r>
              <a:rPr lang="en-US" altLang="zh-CN" sz="2600" b="1" kern="0" dirty="0">
                <a:sym typeface="Symbol" pitchFamily="18" charset="2"/>
              </a:rPr>
              <a:t>=</a:t>
            </a:r>
            <a:r>
              <a:rPr lang="zh-CN" altLang="zh-CN" sz="2600" b="1" kern="0" dirty="0">
                <a:sym typeface="Symbol" pitchFamily="18" charset="2"/>
              </a:rPr>
              <a:t>伪随机数序列</a:t>
            </a:r>
            <a:endParaRPr lang="zh-CN" altLang="en-US" sz="2600" b="1" kern="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1"/>
          </p:nvPr>
        </p:nvSpPr>
        <p:spPr>
          <a:xfrm>
            <a:off x="5522913" y="6586538"/>
            <a:ext cx="3621087" cy="338137"/>
          </a:xfrm>
        </p:spPr>
        <p:txBody>
          <a:bodyPr/>
          <a:lstStyle/>
          <a:p>
            <a:pPr>
              <a:defRPr/>
            </a:pPr>
            <a:fld id="{9526E2E4-D5C4-4B13-B5AE-9A741EA3F918}" type="datetime1">
              <a:rPr lang="zh-CN" altLang="en-US"/>
              <a:pPr>
                <a:defRPr/>
              </a:pPr>
              <a:t>2022/10/12</a:t>
            </a:fld>
            <a:r>
              <a:rPr lang="en-US" altLang="zh-CN"/>
              <a:t>http://cstcsjjg.hrbeu.edu.cn/</a:t>
            </a:r>
          </a:p>
        </p:txBody>
      </p:sp>
      <p:sp>
        <p:nvSpPr>
          <p:cNvPr id="23555" name="Rectangle 2"/>
          <p:cNvSpPr>
            <a:spLocks noGrp="1" noChangeArrowheads="1"/>
          </p:cNvSpPr>
          <p:nvPr>
            <p:ph type="title"/>
          </p:nvPr>
        </p:nvSpPr>
        <p:spPr/>
        <p:txBody>
          <a:bodyPr/>
          <a:lstStyle/>
          <a:p>
            <a:pPr eaLnBrk="1" hangingPunct="1"/>
            <a:r>
              <a:rPr lang="zh-CN" altLang="en-US"/>
              <a:t>查找                                                                  基本概念</a:t>
            </a:r>
          </a:p>
        </p:txBody>
      </p:sp>
      <p:sp>
        <p:nvSpPr>
          <p:cNvPr id="200740" name="Rectangle 36"/>
          <p:cNvSpPr>
            <a:spLocks noChangeArrowheads="1"/>
          </p:cNvSpPr>
          <p:nvPr/>
        </p:nvSpPr>
        <p:spPr bwMode="gray">
          <a:xfrm>
            <a:off x="1905000" y="1093788"/>
            <a:ext cx="7239000" cy="925512"/>
          </a:xfrm>
          <a:prstGeom prst="rect">
            <a:avLst/>
          </a:prstGeom>
          <a:noFill/>
          <a:ln w="9525">
            <a:noFill/>
            <a:miter lim="800000"/>
            <a:headEnd/>
            <a:tailEnd/>
          </a:ln>
        </p:spPr>
        <p:txBody>
          <a:bodyPr/>
          <a:lstStyle/>
          <a:p>
            <a:pPr>
              <a:lnSpc>
                <a:spcPct val="100000"/>
              </a:lnSpc>
              <a:spcBef>
                <a:spcPct val="20000"/>
              </a:spcBef>
              <a:buClr>
                <a:srgbClr val="010103"/>
              </a:buClr>
              <a:buFont typeface="Wingdings" pitchFamily="2" charset="2"/>
              <a:buNone/>
            </a:pPr>
            <a:r>
              <a:rPr lang="zh-CN" altLang="en-US" sz="2800" b="1">
                <a:latin typeface="楷体_GB2312" pitchFamily="49" charset="-122"/>
              </a:rPr>
              <a:t>是由同一类型的数据元素</a:t>
            </a:r>
            <a:r>
              <a:rPr lang="en-US" altLang="zh-CN" sz="2800" b="1">
                <a:latin typeface="楷体_GB2312" pitchFamily="49" charset="-122"/>
              </a:rPr>
              <a:t>(</a:t>
            </a:r>
            <a:r>
              <a:rPr lang="zh-CN" altLang="en-US" sz="2800" b="1">
                <a:latin typeface="楷体_GB2312" pitchFamily="49" charset="-122"/>
              </a:rPr>
              <a:t>或记录</a:t>
            </a:r>
            <a:r>
              <a:rPr lang="en-US" altLang="zh-CN" sz="2800" b="1">
                <a:latin typeface="楷体_GB2312" pitchFamily="49" charset="-122"/>
              </a:rPr>
              <a:t>)</a:t>
            </a:r>
            <a:r>
              <a:rPr lang="zh-CN" altLang="en-US" sz="2800" b="1">
                <a:latin typeface="楷体_GB2312" pitchFamily="49" charset="-122"/>
              </a:rPr>
              <a:t>构成的集合</a:t>
            </a:r>
            <a:endParaRPr lang="en-US" altLang="zh-CN" sz="2800" b="1">
              <a:solidFill>
                <a:srgbClr val="FF0000"/>
              </a:solidFill>
            </a:endParaRPr>
          </a:p>
        </p:txBody>
      </p:sp>
      <p:sp>
        <p:nvSpPr>
          <p:cNvPr id="200741" name="Rectangle 37"/>
          <p:cNvSpPr>
            <a:spLocks noChangeArrowheads="1"/>
          </p:cNvSpPr>
          <p:nvPr/>
        </p:nvSpPr>
        <p:spPr bwMode="gray">
          <a:xfrm>
            <a:off x="400050" y="3009900"/>
            <a:ext cx="8572500" cy="1562100"/>
          </a:xfrm>
          <a:prstGeom prst="rect">
            <a:avLst/>
          </a:prstGeom>
          <a:noFill/>
          <a:ln w="9525">
            <a:noFill/>
            <a:miter lim="800000"/>
            <a:headEnd/>
            <a:tailEnd/>
          </a:ln>
        </p:spPr>
        <p:txBody>
          <a:bodyPr/>
          <a:lstStyle/>
          <a:p>
            <a:pPr marL="342900" indent="-342900">
              <a:lnSpc>
                <a:spcPct val="100000"/>
              </a:lnSpc>
              <a:spcBef>
                <a:spcPct val="20000"/>
              </a:spcBef>
              <a:buClr>
                <a:srgbClr val="010103"/>
              </a:buClr>
              <a:buFont typeface="Wingdings" pitchFamily="2" charset="2"/>
              <a:buNone/>
            </a:pPr>
            <a:r>
              <a:rPr lang="zh-CN" altLang="en-US" sz="3600" b="1"/>
              <a:t>           由于“集合”中的数据元素之间存在着松散的关系，因此查找表是一种应用灵便的结构</a:t>
            </a:r>
          </a:p>
        </p:txBody>
      </p:sp>
      <p:sp>
        <p:nvSpPr>
          <p:cNvPr id="9" name="AutoShape 40"/>
          <p:cNvSpPr>
            <a:spLocks noChangeArrowheads="1"/>
          </p:cNvSpPr>
          <p:nvPr/>
        </p:nvSpPr>
        <p:spPr bwMode="gray">
          <a:xfrm>
            <a:off x="273050" y="1149350"/>
            <a:ext cx="1463675" cy="500063"/>
          </a:xfrm>
          <a:prstGeom prst="roundRect">
            <a:avLst>
              <a:gd name="adj" fmla="val 50000"/>
            </a:avLst>
          </a:prstGeom>
          <a:gradFill rotWithShape="1">
            <a:gsLst>
              <a:gs pos="0">
                <a:schemeClr val="folHlink">
                  <a:gamma/>
                  <a:tint val="15686"/>
                  <a:invGamma/>
                </a:schemeClr>
              </a:gs>
              <a:gs pos="100000">
                <a:schemeClr val="folHlink"/>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lang="zh-CN" altLang="en-US" sz="2800" b="1" dirty="0">
                <a:latin typeface="楷体_GB2312" pitchFamily="49" charset="-122"/>
              </a:rPr>
              <a:t>查找表</a:t>
            </a:r>
            <a:endParaRPr kumimoji="1" lang="zh-CN" altLang="en-US" sz="2800" b="1"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0740">
                                            <p:txEl>
                                              <p:pRg st="0" end="0"/>
                                            </p:txEl>
                                          </p:spTgt>
                                        </p:tgtEl>
                                        <p:attrNameLst>
                                          <p:attrName>style.visibility</p:attrName>
                                        </p:attrNameLst>
                                      </p:cBhvr>
                                      <p:to>
                                        <p:strVal val="visible"/>
                                      </p:to>
                                    </p:set>
                                    <p:animEffect transition="in" filter="wipe(up)">
                                      <p:cBhvr>
                                        <p:cTn id="7" dur="500"/>
                                        <p:tgtEl>
                                          <p:spTgt spid="2007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0741">
                                            <p:txEl>
                                              <p:pRg st="0" end="0"/>
                                            </p:txEl>
                                          </p:spTgt>
                                        </p:tgtEl>
                                        <p:attrNameLst>
                                          <p:attrName>style.visibility</p:attrName>
                                        </p:attrNameLst>
                                      </p:cBhvr>
                                      <p:to>
                                        <p:strVal val="visible"/>
                                      </p:to>
                                    </p:set>
                                    <p:animEffect transition="in" filter="wipe(up)">
                                      <p:cBhvr>
                                        <p:cTn id="12" dur="500"/>
                                        <p:tgtEl>
                                          <p:spTgt spid="2007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40" grpId="0" build="p" bldLvl="2" autoUpdateAnimBg="0"/>
      <p:bldP spid="200741" grpId="0" build="p" bldLvl="2" autoUpdateAnimBg="0"/>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t>哈希表                                                      处理冲突方法</a:t>
            </a:r>
          </a:p>
        </p:txBody>
      </p:sp>
      <p:sp>
        <p:nvSpPr>
          <p:cNvPr id="3" name="Text Box 3"/>
          <p:cNvSpPr txBox="1">
            <a:spLocks noChangeArrowheads="1"/>
          </p:cNvSpPr>
          <p:nvPr/>
        </p:nvSpPr>
        <p:spPr bwMode="auto">
          <a:xfrm>
            <a:off x="312738" y="901700"/>
            <a:ext cx="8650287" cy="1411288"/>
          </a:xfrm>
          <a:prstGeom prst="rect">
            <a:avLst/>
          </a:prstGeom>
          <a:noFill/>
          <a:ln w="9525">
            <a:noFill/>
            <a:miter lim="800000"/>
            <a:headEnd/>
            <a:tailEnd/>
          </a:ln>
        </p:spPr>
        <p:txBody>
          <a:bodyPr>
            <a:spAutoFit/>
          </a:bodyPr>
          <a:lstStyle/>
          <a:p>
            <a:pPr>
              <a:buFont typeface="Wingdings" pitchFamily="2" charset="2"/>
              <a:buNone/>
              <a:defRPr/>
            </a:pPr>
            <a:r>
              <a:rPr lang="zh-CN" altLang="en-US" sz="2600" b="1" dirty="0">
                <a:latin typeface="+mj-lt"/>
              </a:rPr>
              <a:t>例  表长为</a:t>
            </a:r>
            <a:r>
              <a:rPr lang="en-US" altLang="zh-CN" sz="2600" b="1" dirty="0">
                <a:latin typeface="+mj-lt"/>
              </a:rPr>
              <a:t>11</a:t>
            </a:r>
            <a:r>
              <a:rPr lang="zh-CN" altLang="en-US" sz="2600" b="1" dirty="0">
                <a:latin typeface="+mj-lt"/>
              </a:rPr>
              <a:t>的哈希表中已填有关键字为</a:t>
            </a:r>
            <a:r>
              <a:rPr lang="en-US" altLang="zh-CN" sz="2600" b="1" dirty="0">
                <a:latin typeface="+mj-lt"/>
              </a:rPr>
              <a:t>17</a:t>
            </a:r>
            <a:r>
              <a:rPr lang="zh-CN" altLang="en-US" sz="2600" b="1" dirty="0">
                <a:latin typeface="+mj-lt"/>
              </a:rPr>
              <a:t>，</a:t>
            </a:r>
            <a:r>
              <a:rPr lang="en-US" altLang="zh-CN" sz="2600" b="1" dirty="0">
                <a:latin typeface="+mj-lt"/>
              </a:rPr>
              <a:t>60</a:t>
            </a:r>
            <a:r>
              <a:rPr lang="zh-CN" altLang="en-US" sz="2600" b="1" dirty="0">
                <a:latin typeface="+mj-lt"/>
              </a:rPr>
              <a:t>，</a:t>
            </a:r>
            <a:r>
              <a:rPr lang="en-US" altLang="zh-CN" sz="2600" b="1" dirty="0">
                <a:latin typeface="+mj-lt"/>
              </a:rPr>
              <a:t>29</a:t>
            </a:r>
            <a:r>
              <a:rPr lang="zh-CN" altLang="en-US" sz="2600" b="1" dirty="0">
                <a:latin typeface="+mj-lt"/>
              </a:rPr>
              <a:t>的记录，</a:t>
            </a:r>
            <a:r>
              <a:rPr lang="en-US" altLang="zh-CN" sz="2600" b="1" dirty="0">
                <a:latin typeface="+mj-lt"/>
              </a:rPr>
              <a:t>H(key)=key MOD 11</a:t>
            </a:r>
            <a:r>
              <a:rPr lang="zh-CN" altLang="en-US" sz="2600" b="1" dirty="0">
                <a:latin typeface="+mj-lt"/>
              </a:rPr>
              <a:t>，</a:t>
            </a:r>
            <a:r>
              <a:rPr lang="zh-CN" altLang="zh-CN" sz="2600" b="1" dirty="0">
                <a:latin typeface="+mj-lt"/>
              </a:rPr>
              <a:t>现有第4个记录，其关键字为38</a:t>
            </a:r>
            <a:r>
              <a:rPr lang="zh-CN" altLang="en-US" sz="2600" b="1" dirty="0">
                <a:latin typeface="+mj-lt"/>
              </a:rPr>
              <a:t>，</a:t>
            </a:r>
            <a:r>
              <a:rPr lang="zh-CN" altLang="zh-CN" sz="2600" b="1" dirty="0">
                <a:latin typeface="+mj-lt"/>
              </a:rPr>
              <a:t>       按三种处理冲突的方法，将它填入表中</a:t>
            </a:r>
            <a:endParaRPr lang="zh-CN" altLang="en-US" sz="2600" b="1" dirty="0">
              <a:latin typeface="+mj-lt"/>
            </a:endParaRPr>
          </a:p>
        </p:txBody>
      </p:sp>
      <p:grpSp>
        <p:nvGrpSpPr>
          <p:cNvPr id="2" name="Group 4"/>
          <p:cNvGrpSpPr>
            <a:grpSpLocks/>
          </p:cNvGrpSpPr>
          <p:nvPr/>
        </p:nvGrpSpPr>
        <p:grpSpPr bwMode="auto">
          <a:xfrm>
            <a:off x="1997075" y="2166938"/>
            <a:ext cx="4278313" cy="700087"/>
            <a:chOff x="1261" y="1173"/>
            <a:chExt cx="2695" cy="441"/>
          </a:xfrm>
        </p:grpSpPr>
        <p:sp>
          <p:nvSpPr>
            <p:cNvPr id="85003" name="Text Box 5"/>
            <p:cNvSpPr txBox="1">
              <a:spLocks noChangeArrowheads="1"/>
            </p:cNvSpPr>
            <p:nvPr/>
          </p:nvSpPr>
          <p:spPr bwMode="auto">
            <a:xfrm>
              <a:off x="1295" y="1173"/>
              <a:ext cx="2661"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0    1    2    3    4    5    6    7    8    9   10</a:t>
              </a:r>
            </a:p>
          </p:txBody>
        </p:sp>
        <p:sp>
          <p:nvSpPr>
            <p:cNvPr id="85004" name="Rectangle 6"/>
            <p:cNvSpPr>
              <a:spLocks noChangeArrowheads="1"/>
            </p:cNvSpPr>
            <p:nvPr/>
          </p:nvSpPr>
          <p:spPr bwMode="auto">
            <a:xfrm>
              <a:off x="1261" y="1366"/>
              <a:ext cx="2681" cy="238"/>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85005" name="Line 7"/>
            <p:cNvSpPr>
              <a:spLocks noChangeShapeType="1"/>
            </p:cNvSpPr>
            <p:nvPr/>
          </p:nvSpPr>
          <p:spPr bwMode="auto">
            <a:xfrm>
              <a:off x="1498" y="1366"/>
              <a:ext cx="0" cy="238"/>
            </a:xfrm>
            <a:prstGeom prst="line">
              <a:avLst/>
            </a:prstGeom>
            <a:noFill/>
            <a:ln w="9525">
              <a:solidFill>
                <a:schemeClr val="tx1"/>
              </a:solidFill>
              <a:round/>
              <a:headEnd/>
              <a:tailEnd/>
            </a:ln>
          </p:spPr>
          <p:txBody>
            <a:bodyPr wrap="none" anchor="ctr"/>
            <a:lstStyle/>
            <a:p>
              <a:endParaRPr lang="zh-CN" altLang="en-US"/>
            </a:p>
          </p:txBody>
        </p:sp>
        <p:sp>
          <p:nvSpPr>
            <p:cNvPr id="85006" name="Line 8"/>
            <p:cNvSpPr>
              <a:spLocks noChangeShapeType="1"/>
            </p:cNvSpPr>
            <p:nvPr/>
          </p:nvSpPr>
          <p:spPr bwMode="auto">
            <a:xfrm>
              <a:off x="1741" y="1366"/>
              <a:ext cx="0" cy="238"/>
            </a:xfrm>
            <a:prstGeom prst="line">
              <a:avLst/>
            </a:prstGeom>
            <a:noFill/>
            <a:ln w="9525">
              <a:solidFill>
                <a:schemeClr val="tx1"/>
              </a:solidFill>
              <a:round/>
              <a:headEnd/>
              <a:tailEnd/>
            </a:ln>
          </p:spPr>
          <p:txBody>
            <a:bodyPr wrap="none" anchor="ctr"/>
            <a:lstStyle/>
            <a:p>
              <a:endParaRPr lang="zh-CN" altLang="en-US"/>
            </a:p>
          </p:txBody>
        </p:sp>
        <p:sp>
          <p:nvSpPr>
            <p:cNvPr id="85007" name="Line 9"/>
            <p:cNvSpPr>
              <a:spLocks noChangeShapeType="1"/>
            </p:cNvSpPr>
            <p:nvPr/>
          </p:nvSpPr>
          <p:spPr bwMode="auto">
            <a:xfrm>
              <a:off x="1985" y="1366"/>
              <a:ext cx="0" cy="238"/>
            </a:xfrm>
            <a:prstGeom prst="line">
              <a:avLst/>
            </a:prstGeom>
            <a:noFill/>
            <a:ln w="9525">
              <a:solidFill>
                <a:schemeClr val="tx1"/>
              </a:solidFill>
              <a:round/>
              <a:headEnd/>
              <a:tailEnd/>
            </a:ln>
          </p:spPr>
          <p:txBody>
            <a:bodyPr wrap="none" anchor="ctr"/>
            <a:lstStyle/>
            <a:p>
              <a:endParaRPr lang="zh-CN" altLang="en-US"/>
            </a:p>
          </p:txBody>
        </p:sp>
        <p:sp>
          <p:nvSpPr>
            <p:cNvPr id="85008" name="Line 10"/>
            <p:cNvSpPr>
              <a:spLocks noChangeShapeType="1"/>
            </p:cNvSpPr>
            <p:nvPr/>
          </p:nvSpPr>
          <p:spPr bwMode="auto">
            <a:xfrm>
              <a:off x="2229" y="1366"/>
              <a:ext cx="0" cy="238"/>
            </a:xfrm>
            <a:prstGeom prst="line">
              <a:avLst/>
            </a:prstGeom>
            <a:noFill/>
            <a:ln w="9525">
              <a:solidFill>
                <a:schemeClr val="tx1"/>
              </a:solidFill>
              <a:round/>
              <a:headEnd/>
              <a:tailEnd/>
            </a:ln>
          </p:spPr>
          <p:txBody>
            <a:bodyPr wrap="none" anchor="ctr"/>
            <a:lstStyle/>
            <a:p>
              <a:endParaRPr lang="zh-CN" altLang="en-US"/>
            </a:p>
          </p:txBody>
        </p:sp>
        <p:sp>
          <p:nvSpPr>
            <p:cNvPr id="85009" name="Line 11"/>
            <p:cNvSpPr>
              <a:spLocks noChangeShapeType="1"/>
            </p:cNvSpPr>
            <p:nvPr/>
          </p:nvSpPr>
          <p:spPr bwMode="auto">
            <a:xfrm>
              <a:off x="2473" y="1366"/>
              <a:ext cx="0" cy="238"/>
            </a:xfrm>
            <a:prstGeom prst="line">
              <a:avLst/>
            </a:prstGeom>
            <a:noFill/>
            <a:ln w="9525">
              <a:solidFill>
                <a:schemeClr val="tx1"/>
              </a:solidFill>
              <a:round/>
              <a:headEnd/>
              <a:tailEnd/>
            </a:ln>
          </p:spPr>
          <p:txBody>
            <a:bodyPr wrap="none" anchor="ctr"/>
            <a:lstStyle/>
            <a:p>
              <a:endParaRPr lang="zh-CN" altLang="en-US"/>
            </a:p>
          </p:txBody>
        </p:sp>
        <p:sp>
          <p:nvSpPr>
            <p:cNvPr id="85010" name="Line 12"/>
            <p:cNvSpPr>
              <a:spLocks noChangeShapeType="1"/>
            </p:cNvSpPr>
            <p:nvPr/>
          </p:nvSpPr>
          <p:spPr bwMode="auto">
            <a:xfrm>
              <a:off x="2716" y="1366"/>
              <a:ext cx="0" cy="238"/>
            </a:xfrm>
            <a:prstGeom prst="line">
              <a:avLst/>
            </a:prstGeom>
            <a:noFill/>
            <a:ln w="9525">
              <a:solidFill>
                <a:schemeClr val="tx1"/>
              </a:solidFill>
              <a:round/>
              <a:headEnd/>
              <a:tailEnd/>
            </a:ln>
          </p:spPr>
          <p:txBody>
            <a:bodyPr wrap="none" anchor="ctr"/>
            <a:lstStyle/>
            <a:p>
              <a:endParaRPr lang="zh-CN" altLang="en-US"/>
            </a:p>
          </p:txBody>
        </p:sp>
        <p:sp>
          <p:nvSpPr>
            <p:cNvPr id="85011" name="Line 13"/>
            <p:cNvSpPr>
              <a:spLocks noChangeShapeType="1"/>
            </p:cNvSpPr>
            <p:nvPr/>
          </p:nvSpPr>
          <p:spPr bwMode="auto">
            <a:xfrm>
              <a:off x="2960" y="1366"/>
              <a:ext cx="0" cy="238"/>
            </a:xfrm>
            <a:prstGeom prst="line">
              <a:avLst/>
            </a:prstGeom>
            <a:noFill/>
            <a:ln w="9525">
              <a:solidFill>
                <a:schemeClr val="tx1"/>
              </a:solidFill>
              <a:round/>
              <a:headEnd/>
              <a:tailEnd/>
            </a:ln>
          </p:spPr>
          <p:txBody>
            <a:bodyPr wrap="none" anchor="ctr"/>
            <a:lstStyle/>
            <a:p>
              <a:endParaRPr lang="zh-CN" altLang="en-US"/>
            </a:p>
          </p:txBody>
        </p:sp>
        <p:sp>
          <p:nvSpPr>
            <p:cNvPr id="85012" name="Line 14"/>
            <p:cNvSpPr>
              <a:spLocks noChangeShapeType="1"/>
            </p:cNvSpPr>
            <p:nvPr/>
          </p:nvSpPr>
          <p:spPr bwMode="auto">
            <a:xfrm>
              <a:off x="3204" y="1366"/>
              <a:ext cx="0" cy="238"/>
            </a:xfrm>
            <a:prstGeom prst="line">
              <a:avLst/>
            </a:prstGeom>
            <a:noFill/>
            <a:ln w="9525">
              <a:solidFill>
                <a:schemeClr val="tx1"/>
              </a:solidFill>
              <a:round/>
              <a:headEnd/>
              <a:tailEnd/>
            </a:ln>
          </p:spPr>
          <p:txBody>
            <a:bodyPr wrap="none" anchor="ctr"/>
            <a:lstStyle/>
            <a:p>
              <a:endParaRPr lang="zh-CN" altLang="en-US"/>
            </a:p>
          </p:txBody>
        </p:sp>
        <p:sp>
          <p:nvSpPr>
            <p:cNvPr id="85013" name="Line 15"/>
            <p:cNvSpPr>
              <a:spLocks noChangeShapeType="1"/>
            </p:cNvSpPr>
            <p:nvPr/>
          </p:nvSpPr>
          <p:spPr bwMode="auto">
            <a:xfrm>
              <a:off x="3448" y="1366"/>
              <a:ext cx="0" cy="238"/>
            </a:xfrm>
            <a:prstGeom prst="line">
              <a:avLst/>
            </a:prstGeom>
            <a:noFill/>
            <a:ln w="9525">
              <a:solidFill>
                <a:schemeClr val="tx1"/>
              </a:solidFill>
              <a:round/>
              <a:headEnd/>
              <a:tailEnd/>
            </a:ln>
          </p:spPr>
          <p:txBody>
            <a:bodyPr wrap="none" anchor="ctr"/>
            <a:lstStyle/>
            <a:p>
              <a:endParaRPr lang="zh-CN" altLang="en-US"/>
            </a:p>
          </p:txBody>
        </p:sp>
        <p:sp>
          <p:nvSpPr>
            <p:cNvPr id="85014" name="Line 16"/>
            <p:cNvSpPr>
              <a:spLocks noChangeShapeType="1"/>
            </p:cNvSpPr>
            <p:nvPr/>
          </p:nvSpPr>
          <p:spPr bwMode="auto">
            <a:xfrm>
              <a:off x="3692" y="1366"/>
              <a:ext cx="0" cy="238"/>
            </a:xfrm>
            <a:prstGeom prst="line">
              <a:avLst/>
            </a:prstGeom>
            <a:noFill/>
            <a:ln w="9525">
              <a:solidFill>
                <a:schemeClr val="tx1"/>
              </a:solidFill>
              <a:round/>
              <a:headEnd/>
              <a:tailEnd/>
            </a:ln>
          </p:spPr>
          <p:txBody>
            <a:bodyPr wrap="none" anchor="ctr"/>
            <a:lstStyle/>
            <a:p>
              <a:endParaRPr lang="zh-CN" altLang="en-US"/>
            </a:p>
          </p:txBody>
        </p:sp>
        <p:sp>
          <p:nvSpPr>
            <p:cNvPr id="85015" name="Text Box 17"/>
            <p:cNvSpPr txBox="1">
              <a:spLocks noChangeArrowheads="1"/>
            </p:cNvSpPr>
            <p:nvPr/>
          </p:nvSpPr>
          <p:spPr bwMode="auto">
            <a:xfrm>
              <a:off x="2454" y="1358"/>
              <a:ext cx="76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b="1"/>
                <a:t>60  17  29</a:t>
              </a:r>
            </a:p>
          </p:txBody>
        </p:sp>
      </p:grpSp>
      <p:sp>
        <p:nvSpPr>
          <p:cNvPr id="18" name="Text Box 18"/>
          <p:cNvSpPr txBox="1">
            <a:spLocks noChangeArrowheads="1"/>
          </p:cNvSpPr>
          <p:nvPr/>
        </p:nvSpPr>
        <p:spPr bwMode="auto">
          <a:xfrm>
            <a:off x="2065338" y="2894013"/>
            <a:ext cx="4133850" cy="1538287"/>
          </a:xfrm>
          <a:prstGeom prst="rect">
            <a:avLst/>
          </a:prstGeom>
          <a:noFill/>
          <a:ln w="9525">
            <a:noFill/>
            <a:miter lim="800000"/>
            <a:headEnd/>
            <a:tailEnd/>
          </a:ln>
        </p:spPr>
        <p:txBody>
          <a:bodyPr wrap="none">
            <a:spAutoFit/>
          </a:bodyPr>
          <a:lstStyle/>
          <a:p>
            <a:pPr>
              <a:buFont typeface="Wingdings" pitchFamily="2" charset="2"/>
              <a:buNone/>
            </a:pPr>
            <a:r>
              <a:rPr lang="en-US" altLang="zh-CN" sz="2000" b="1"/>
              <a:t>(</a:t>
            </a:r>
            <a:r>
              <a:rPr lang="en-US" altLang="zh-CN" sz="2000" b="1">
                <a:solidFill>
                  <a:srgbClr val="0066FF"/>
                </a:solidFill>
              </a:rPr>
              <a:t>1</a:t>
            </a:r>
            <a:r>
              <a:rPr lang="en-US" altLang="zh-CN" sz="2000" b="1"/>
              <a:t>)  H(38)=38 MOD 11=5      </a:t>
            </a:r>
            <a:r>
              <a:rPr lang="zh-CN" altLang="zh-CN" sz="2000" b="1"/>
              <a:t>冲突</a:t>
            </a:r>
          </a:p>
          <a:p>
            <a:pPr>
              <a:buFont typeface="Wingdings" pitchFamily="2" charset="2"/>
              <a:buNone/>
            </a:pPr>
            <a:r>
              <a:rPr lang="zh-CN" altLang="zh-CN" sz="2000" b="1"/>
              <a:t>       </a:t>
            </a:r>
            <a:r>
              <a:rPr lang="en-US" altLang="zh-CN" sz="2000" b="1"/>
              <a:t>H</a:t>
            </a:r>
            <a:r>
              <a:rPr lang="en-US" altLang="zh-CN" sz="1400" b="1"/>
              <a:t>1</a:t>
            </a:r>
            <a:r>
              <a:rPr lang="en-US" altLang="zh-CN" sz="2000" b="1"/>
              <a:t>=(5+1) MOD 11=6      </a:t>
            </a:r>
            <a:r>
              <a:rPr lang="zh-CN" altLang="zh-CN" sz="2000" b="1"/>
              <a:t>冲突</a:t>
            </a:r>
          </a:p>
          <a:p>
            <a:pPr>
              <a:buFont typeface="Wingdings" pitchFamily="2" charset="2"/>
              <a:buNone/>
            </a:pPr>
            <a:r>
              <a:rPr lang="zh-CN" altLang="zh-CN" sz="2000" b="1"/>
              <a:t>       </a:t>
            </a:r>
            <a:r>
              <a:rPr lang="en-US" altLang="zh-CN" sz="2000" b="1"/>
              <a:t>H</a:t>
            </a:r>
            <a:r>
              <a:rPr lang="en-US" altLang="zh-CN" sz="1400" b="1"/>
              <a:t>2</a:t>
            </a:r>
            <a:r>
              <a:rPr lang="en-US" altLang="zh-CN" sz="2000" b="1"/>
              <a:t>=(5+2) MOD 11=7      </a:t>
            </a:r>
            <a:r>
              <a:rPr lang="zh-CN" altLang="zh-CN" sz="2000" b="1"/>
              <a:t>冲突</a:t>
            </a:r>
          </a:p>
          <a:p>
            <a:pPr>
              <a:buFont typeface="Wingdings" pitchFamily="2" charset="2"/>
              <a:buNone/>
            </a:pPr>
            <a:r>
              <a:rPr lang="zh-CN" altLang="zh-CN" sz="2000" b="1"/>
              <a:t>       </a:t>
            </a:r>
            <a:r>
              <a:rPr lang="en-US" altLang="zh-CN" sz="2000" b="1"/>
              <a:t>H</a:t>
            </a:r>
            <a:r>
              <a:rPr lang="en-US" altLang="zh-CN" sz="1400" b="1"/>
              <a:t>3</a:t>
            </a:r>
            <a:r>
              <a:rPr lang="en-US" altLang="zh-CN" sz="2000" b="1"/>
              <a:t>=(5+3) MOD 11=8      </a:t>
            </a:r>
            <a:r>
              <a:rPr lang="zh-CN" altLang="zh-CN" sz="2000" b="1"/>
              <a:t>不冲突 </a:t>
            </a:r>
            <a:endParaRPr lang="zh-CN" altLang="en-US" sz="2000" b="1"/>
          </a:p>
        </p:txBody>
      </p:sp>
      <p:sp>
        <p:nvSpPr>
          <p:cNvPr id="19" name="Text Box 19"/>
          <p:cNvSpPr txBox="1">
            <a:spLocks noChangeArrowheads="1"/>
          </p:cNvSpPr>
          <p:nvPr/>
        </p:nvSpPr>
        <p:spPr bwMode="auto">
          <a:xfrm>
            <a:off x="5075238" y="2462213"/>
            <a:ext cx="441325" cy="404812"/>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0066FF"/>
                </a:solidFill>
              </a:rPr>
              <a:t>38</a:t>
            </a:r>
            <a:endParaRPr lang="en-US" altLang="zh-CN" sz="2000" b="1"/>
          </a:p>
        </p:txBody>
      </p:sp>
      <p:sp>
        <p:nvSpPr>
          <p:cNvPr id="20" name="Text Box 20"/>
          <p:cNvSpPr txBox="1">
            <a:spLocks noChangeArrowheads="1"/>
          </p:cNvSpPr>
          <p:nvPr/>
        </p:nvSpPr>
        <p:spPr bwMode="auto">
          <a:xfrm>
            <a:off x="2090738" y="4289425"/>
            <a:ext cx="4070350" cy="1246188"/>
          </a:xfrm>
          <a:prstGeom prst="rect">
            <a:avLst/>
          </a:prstGeom>
          <a:noFill/>
          <a:ln w="9525">
            <a:noFill/>
            <a:miter lim="800000"/>
            <a:headEnd/>
            <a:tailEnd/>
          </a:ln>
        </p:spPr>
        <p:txBody>
          <a:bodyPr wrap="none">
            <a:spAutoFit/>
          </a:bodyPr>
          <a:lstStyle/>
          <a:p>
            <a:pPr>
              <a:lnSpc>
                <a:spcPts val="2900"/>
              </a:lnSpc>
              <a:spcBef>
                <a:spcPct val="0"/>
              </a:spcBef>
              <a:buFont typeface="Wingdings" pitchFamily="2" charset="2"/>
              <a:buNone/>
            </a:pPr>
            <a:r>
              <a:rPr lang="en-US" altLang="zh-CN" sz="2000" b="1"/>
              <a:t>(</a:t>
            </a:r>
            <a:r>
              <a:rPr lang="en-US" altLang="zh-CN" sz="2000" b="1">
                <a:solidFill>
                  <a:schemeClr val="folHlink"/>
                </a:solidFill>
              </a:rPr>
              <a:t>2</a:t>
            </a:r>
            <a:r>
              <a:rPr lang="en-US" altLang="zh-CN" sz="2000" b="1"/>
              <a:t>)  H(38)=38 MOD 11=5      </a:t>
            </a:r>
            <a:r>
              <a:rPr lang="zh-CN" altLang="zh-CN" sz="2000" b="1"/>
              <a:t>冲突</a:t>
            </a:r>
          </a:p>
          <a:p>
            <a:pPr>
              <a:lnSpc>
                <a:spcPts val="2900"/>
              </a:lnSpc>
              <a:spcBef>
                <a:spcPct val="0"/>
              </a:spcBef>
              <a:buFont typeface="Wingdings" pitchFamily="2" charset="2"/>
              <a:buNone/>
            </a:pPr>
            <a:r>
              <a:rPr lang="zh-CN" altLang="zh-CN" sz="2000" b="1"/>
              <a:t>       </a:t>
            </a:r>
            <a:r>
              <a:rPr lang="en-US" altLang="zh-CN" sz="2000" b="1"/>
              <a:t>H</a:t>
            </a:r>
            <a:r>
              <a:rPr lang="en-US" altLang="zh-CN" sz="1400" b="1"/>
              <a:t>1</a:t>
            </a:r>
            <a:r>
              <a:rPr lang="en-US" altLang="zh-CN" sz="2000" b="1"/>
              <a:t>=(5+1</a:t>
            </a:r>
            <a:r>
              <a:rPr lang="en-US" altLang="zh-CN" b="1">
                <a:sym typeface="Symbol" pitchFamily="18" charset="2"/>
              </a:rPr>
              <a:t>²</a:t>
            </a:r>
            <a:r>
              <a:rPr lang="en-US" altLang="zh-CN" sz="2000" b="1"/>
              <a:t>) MOD 11=6    </a:t>
            </a:r>
            <a:r>
              <a:rPr lang="zh-CN" altLang="zh-CN" sz="2000" b="1"/>
              <a:t>冲突</a:t>
            </a:r>
          </a:p>
          <a:p>
            <a:pPr>
              <a:lnSpc>
                <a:spcPts val="2900"/>
              </a:lnSpc>
              <a:spcBef>
                <a:spcPct val="0"/>
              </a:spcBef>
              <a:buFont typeface="Wingdings" pitchFamily="2" charset="2"/>
              <a:buNone/>
            </a:pPr>
            <a:r>
              <a:rPr lang="zh-CN" altLang="zh-CN" sz="2000" b="1"/>
              <a:t>       </a:t>
            </a:r>
            <a:r>
              <a:rPr lang="en-US" altLang="zh-CN" sz="2000" b="1"/>
              <a:t>H</a:t>
            </a:r>
            <a:r>
              <a:rPr lang="en-US" altLang="zh-CN" sz="1400" b="1"/>
              <a:t>2</a:t>
            </a:r>
            <a:r>
              <a:rPr lang="en-US" altLang="zh-CN" sz="2000" b="1"/>
              <a:t>=(5-1</a:t>
            </a:r>
            <a:r>
              <a:rPr lang="en-US" altLang="zh-CN" b="1">
                <a:sym typeface="Symbol" pitchFamily="18" charset="2"/>
              </a:rPr>
              <a:t>²</a:t>
            </a:r>
            <a:r>
              <a:rPr lang="en-US" altLang="zh-CN" sz="2000" b="1"/>
              <a:t>) MOD 11=4     </a:t>
            </a:r>
            <a:r>
              <a:rPr lang="zh-CN" altLang="zh-CN" sz="2000" b="1"/>
              <a:t>不冲突</a:t>
            </a:r>
          </a:p>
        </p:txBody>
      </p:sp>
      <p:sp>
        <p:nvSpPr>
          <p:cNvPr id="21" name="Text Box 21"/>
          <p:cNvSpPr txBox="1">
            <a:spLocks noChangeArrowheads="1"/>
          </p:cNvSpPr>
          <p:nvPr/>
        </p:nvSpPr>
        <p:spPr bwMode="auto">
          <a:xfrm>
            <a:off x="3519488" y="2466975"/>
            <a:ext cx="441325" cy="404813"/>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chemeClr val="folHlink"/>
                </a:solidFill>
              </a:rPr>
              <a:t>38</a:t>
            </a:r>
            <a:endParaRPr lang="en-US" altLang="zh-CN" sz="2000" b="1"/>
          </a:p>
        </p:txBody>
      </p:sp>
      <p:sp>
        <p:nvSpPr>
          <p:cNvPr id="22" name="Text Box 22"/>
          <p:cNvSpPr txBox="1">
            <a:spLocks noChangeArrowheads="1"/>
          </p:cNvSpPr>
          <p:nvPr/>
        </p:nvSpPr>
        <p:spPr bwMode="auto">
          <a:xfrm>
            <a:off x="2108200" y="5435600"/>
            <a:ext cx="4210050" cy="1169988"/>
          </a:xfrm>
          <a:prstGeom prst="rect">
            <a:avLst/>
          </a:prstGeom>
          <a:noFill/>
          <a:ln w="9525">
            <a:noFill/>
            <a:miter lim="800000"/>
            <a:headEnd/>
            <a:tailEnd/>
          </a:ln>
        </p:spPr>
        <p:txBody>
          <a:bodyPr wrap="none">
            <a:spAutoFit/>
          </a:bodyPr>
          <a:lstStyle/>
          <a:p>
            <a:pPr>
              <a:buFont typeface="Wingdings" pitchFamily="2" charset="2"/>
              <a:buNone/>
            </a:pPr>
            <a:r>
              <a:rPr lang="en-US" altLang="zh-CN" sz="2000" b="1"/>
              <a:t>(</a:t>
            </a:r>
            <a:r>
              <a:rPr lang="en-US" altLang="zh-CN" sz="2000" b="1">
                <a:solidFill>
                  <a:srgbClr val="FF3300"/>
                </a:solidFill>
              </a:rPr>
              <a:t>3</a:t>
            </a:r>
            <a:r>
              <a:rPr lang="en-US" altLang="zh-CN" sz="2000" b="1"/>
              <a:t>)  H(38)=38 MOD 11=5      </a:t>
            </a:r>
            <a:r>
              <a:rPr lang="zh-CN" altLang="zh-CN" sz="2000" b="1"/>
              <a:t>冲突</a:t>
            </a:r>
            <a:endParaRPr lang="zh-CN" altLang="en-US" sz="2000" b="1"/>
          </a:p>
          <a:p>
            <a:pPr>
              <a:buFont typeface="Wingdings" pitchFamily="2" charset="2"/>
              <a:buNone/>
            </a:pPr>
            <a:r>
              <a:rPr lang="zh-CN" altLang="en-US" sz="2000" b="1"/>
              <a:t>      设伪随机数序列为</a:t>
            </a:r>
            <a:r>
              <a:rPr lang="en-US" altLang="zh-CN" sz="2000" b="1"/>
              <a:t>9</a:t>
            </a:r>
            <a:r>
              <a:rPr lang="zh-CN" altLang="en-US" sz="2000" b="1"/>
              <a:t>，</a:t>
            </a:r>
            <a:r>
              <a:rPr lang="en-US" altLang="zh-CN" sz="2000" b="1">
                <a:cs typeface="Times New Roman" pitchFamily="18" charset="0"/>
              </a:rPr>
              <a:t>…</a:t>
            </a:r>
            <a:r>
              <a:rPr lang="zh-CN" altLang="en-US" sz="2000" b="1"/>
              <a:t>，则：</a:t>
            </a:r>
          </a:p>
          <a:p>
            <a:pPr>
              <a:buFont typeface="Wingdings" pitchFamily="2" charset="2"/>
              <a:buNone/>
            </a:pPr>
            <a:r>
              <a:rPr lang="zh-CN" altLang="en-US" sz="2000" b="1"/>
              <a:t>       </a:t>
            </a:r>
            <a:r>
              <a:rPr lang="en-US" altLang="zh-CN" sz="2000" b="1"/>
              <a:t>H</a:t>
            </a:r>
            <a:r>
              <a:rPr lang="en-US" altLang="zh-CN" sz="1400" b="1"/>
              <a:t>1</a:t>
            </a:r>
            <a:r>
              <a:rPr lang="en-US" altLang="zh-CN" sz="2000" b="1"/>
              <a:t>=(5+9) MOD 11=3      </a:t>
            </a:r>
            <a:r>
              <a:rPr lang="zh-CN" altLang="zh-CN" sz="2000" b="1"/>
              <a:t>不冲突</a:t>
            </a:r>
            <a:endParaRPr lang="zh-CN" altLang="en-US" sz="2000" b="1"/>
          </a:p>
        </p:txBody>
      </p:sp>
      <p:sp>
        <p:nvSpPr>
          <p:cNvPr id="23" name="Text Box 23"/>
          <p:cNvSpPr txBox="1">
            <a:spLocks noChangeArrowheads="1"/>
          </p:cNvSpPr>
          <p:nvPr/>
        </p:nvSpPr>
        <p:spPr bwMode="auto">
          <a:xfrm>
            <a:off x="3128963" y="2455863"/>
            <a:ext cx="441325" cy="404812"/>
          </a:xfrm>
          <a:prstGeom prst="rect">
            <a:avLst/>
          </a:prstGeom>
          <a:noFill/>
          <a:ln w="9525">
            <a:noFill/>
            <a:miter lim="800000"/>
            <a:headEnd/>
            <a:tailEnd/>
          </a:ln>
        </p:spPr>
        <p:txBody>
          <a:bodyPr wrap="none">
            <a:spAutoFit/>
          </a:bodyPr>
          <a:lstStyle/>
          <a:p>
            <a:pPr>
              <a:buFont typeface="Wingdings" pitchFamily="2" charset="2"/>
              <a:buNone/>
            </a:pPr>
            <a:r>
              <a:rPr lang="en-US" altLang="zh-CN" sz="2000" b="1">
                <a:solidFill>
                  <a:srgbClr val="FF3300"/>
                </a:solidFill>
              </a:rPr>
              <a:t>38</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additive="base">
                                        <p:cTn id="19"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anim calcmode="lin" valueType="num">
                                      <p:cBhvr additive="base">
                                        <p:cTn id="25"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anim calcmode="lin" valueType="num">
                                      <p:cBhvr additive="base">
                                        <p:cTn id="31" dur="500" fill="hold"/>
                                        <p:tgtEl>
                                          <p:spTgt spid="1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anim calcmode="lin" valueType="num">
                                      <p:cBhvr additive="base">
                                        <p:cTn id="37" dur="500" fill="hold"/>
                                        <p:tgtEl>
                                          <p:spTgt spid="18">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 calcmode="lin" valueType="num">
                                      <p:cBhvr additive="base">
                                        <p:cTn id="55"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0">
                                            <p:txEl>
                                              <p:pRg st="2" end="2"/>
                                            </p:txEl>
                                          </p:spTgt>
                                        </p:tgtEl>
                                        <p:attrNameLst>
                                          <p:attrName>style.visibility</p:attrName>
                                        </p:attrNameLst>
                                      </p:cBhvr>
                                      <p:to>
                                        <p:strVal val="visible"/>
                                      </p:to>
                                    </p:set>
                                    <p:anim calcmode="lin" valueType="num">
                                      <p:cBhvr additive="base">
                                        <p:cTn id="61" dur="500" fill="hold"/>
                                        <p:tgtEl>
                                          <p:spTgt spid="20">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2">
                                            <p:txEl>
                                              <p:pRg st="0" end="0"/>
                                            </p:txEl>
                                          </p:spTgt>
                                        </p:tgtEl>
                                        <p:attrNameLst>
                                          <p:attrName>style.visibility</p:attrName>
                                        </p:attrNameLst>
                                      </p:cBhvr>
                                      <p:to>
                                        <p:strVal val="visible"/>
                                      </p:to>
                                    </p:set>
                                    <p:anim calcmode="lin" valueType="num">
                                      <p:cBhvr additive="base">
                                        <p:cTn id="7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
                                            <p:txEl>
                                              <p:pRg st="1" end="1"/>
                                            </p:txEl>
                                          </p:spTgt>
                                        </p:tgtEl>
                                        <p:attrNameLst>
                                          <p:attrName>style.visibility</p:attrName>
                                        </p:attrNameLst>
                                      </p:cBhvr>
                                      <p:to>
                                        <p:strVal val="visible"/>
                                      </p:to>
                                    </p:set>
                                    <p:anim calcmode="lin" valueType="num">
                                      <p:cBhvr additive="base">
                                        <p:cTn id="79" dur="500" fill="hold"/>
                                        <p:tgtEl>
                                          <p:spTgt spid="22">
                                            <p:txEl>
                                              <p:pRg st="1" end="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2">
                                            <p:txEl>
                                              <p:pRg st="2" end="2"/>
                                            </p:txEl>
                                          </p:spTgt>
                                        </p:tgtEl>
                                        <p:attrNameLst>
                                          <p:attrName>style.visibility</p:attrName>
                                        </p:attrNameLst>
                                      </p:cBhvr>
                                      <p:to>
                                        <p:strVal val="visible"/>
                                      </p:to>
                                    </p:set>
                                    <p:anim calcmode="lin" valueType="num">
                                      <p:cBhvr additive="base">
                                        <p:cTn id="85" dur="500" fill="hold"/>
                                        <p:tgtEl>
                                          <p:spTgt spid="22">
                                            <p:txEl>
                                              <p:pRg st="2" end="2"/>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0-#ppt_w/2"/>
                                          </p:val>
                                        </p:tav>
                                        <p:tav tm="100000">
                                          <p:val>
                                            <p:strVal val="#ppt_x"/>
                                          </p:val>
                                        </p:tav>
                                      </p:tavLst>
                                    </p:anim>
                                    <p:anim calcmode="lin" valueType="num">
                                      <p:cBhvr additive="base">
                                        <p:cTn id="9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8" grpId="0" build="p" autoUpdateAnimBg="0"/>
      <p:bldP spid="19" grpId="0" autoUpdateAnimBg="0"/>
      <p:bldP spid="20" grpId="0" build="p" autoUpdateAnimBg="0"/>
      <p:bldP spid="21" grpId="0" autoUpdateAnimBg="0"/>
      <p:bldP spid="22" grpId="0" build="p" autoUpdateAnimBg="0"/>
      <p:bldP spid="2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哈希表                                                      处理冲突方法</a:t>
            </a:r>
          </a:p>
        </p:txBody>
      </p:sp>
      <p:sp>
        <p:nvSpPr>
          <p:cNvPr id="3" name="Rectangle 3"/>
          <p:cNvSpPr txBox="1">
            <a:spLocks noChangeArrowheads="1"/>
          </p:cNvSpPr>
          <p:nvPr/>
        </p:nvSpPr>
        <p:spPr bwMode="gray">
          <a:xfrm>
            <a:off x="228600" y="1066800"/>
            <a:ext cx="8763000" cy="4191000"/>
          </a:xfrm>
          <a:prstGeom prst="rect">
            <a:avLst/>
          </a:prstGeom>
          <a:noFill/>
          <a:ln w="9525">
            <a:noFill/>
            <a:miter lim="800000"/>
            <a:headEnd/>
            <a:tailEnd/>
          </a:ln>
        </p:spPr>
        <p:txBody>
          <a:bodyPr/>
          <a:lstStyle/>
          <a:p>
            <a:pPr marL="742950" lvl="1" indent="-285750">
              <a:lnSpc>
                <a:spcPct val="90000"/>
              </a:lnSpc>
              <a:spcBef>
                <a:spcPct val="20000"/>
              </a:spcBef>
              <a:buClr>
                <a:srgbClr val="E69900"/>
              </a:buClr>
              <a:buSzTx/>
              <a:buFont typeface="Wingdings" pitchFamily="2" charset="2"/>
              <a:buChar char="§"/>
              <a:defRPr/>
            </a:pPr>
            <a:r>
              <a:rPr lang="zh-CN" altLang="en-US" sz="2800" b="1" kern="0" dirty="0"/>
              <a:t>再哈希法</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t>方法：构造</a:t>
            </a:r>
            <a:r>
              <a:rPr lang="zh-CN" altLang="en-US" sz="2800" b="1" kern="0" dirty="0">
                <a:solidFill>
                  <a:srgbClr val="CC0000"/>
                </a:solidFill>
              </a:rPr>
              <a:t>若干</a:t>
            </a:r>
            <a:r>
              <a:rPr lang="zh-CN" altLang="en-US" sz="2800" b="1" kern="0" dirty="0"/>
              <a:t>个哈希函数，当发生冲突时  ，计算  下一个哈希地址，即：</a:t>
            </a:r>
            <a:r>
              <a:rPr lang="en-US" altLang="zh-CN" sz="2800" b="1" kern="0" dirty="0"/>
              <a:t>H</a:t>
            </a:r>
            <a:r>
              <a:rPr lang="en-US" altLang="zh-CN" sz="2800" b="1" kern="0" baseline="-25000" dirty="0"/>
              <a:t>i</a:t>
            </a:r>
            <a:r>
              <a:rPr lang="en-US" altLang="zh-CN" sz="2800" b="1" kern="0" dirty="0"/>
              <a:t>=</a:t>
            </a:r>
            <a:r>
              <a:rPr lang="en-US" altLang="zh-CN" sz="2800" b="1" kern="0" dirty="0" err="1"/>
              <a:t>Rh</a:t>
            </a:r>
            <a:r>
              <a:rPr lang="en-US" altLang="zh-CN" sz="2800" b="1" kern="0" baseline="-25000" dirty="0" err="1"/>
              <a:t>i</a:t>
            </a:r>
            <a:r>
              <a:rPr lang="en-US" altLang="zh-CN" sz="2800" b="1" kern="0" dirty="0"/>
              <a:t>(key)     </a:t>
            </a:r>
            <a:r>
              <a:rPr lang="en-US" altLang="zh-CN" sz="2800" b="1" kern="0" dirty="0" err="1"/>
              <a:t>i</a:t>
            </a:r>
            <a:r>
              <a:rPr lang="en-US" altLang="zh-CN" sz="2800" b="1" kern="0" dirty="0"/>
              <a:t>=1,2,……k</a:t>
            </a:r>
          </a:p>
          <a:p>
            <a:pPr marL="1143000" lvl="2" indent="-228600">
              <a:lnSpc>
                <a:spcPct val="90000"/>
              </a:lnSpc>
              <a:spcBef>
                <a:spcPct val="20000"/>
              </a:spcBef>
              <a:buClr>
                <a:schemeClr val="hlink"/>
              </a:buClr>
              <a:buSzTx/>
              <a:buFont typeface="Wingdings" pitchFamily="2" charset="2"/>
              <a:buNone/>
              <a:defRPr/>
            </a:pPr>
            <a:r>
              <a:rPr lang="zh-CN" altLang="en-US" sz="2800" b="1" kern="0" dirty="0"/>
              <a:t>其中：</a:t>
            </a:r>
            <a:r>
              <a:rPr lang="en-US" altLang="zh-CN" sz="2800" b="1" kern="0" dirty="0" err="1"/>
              <a:t>Rh</a:t>
            </a:r>
            <a:r>
              <a:rPr lang="en-US" altLang="zh-CN" sz="2800" b="1" kern="0" baseline="-25000" dirty="0" err="1"/>
              <a:t>i</a:t>
            </a:r>
            <a:r>
              <a:rPr lang="en-US" altLang="zh-CN" sz="2800" b="1" kern="0" dirty="0"/>
              <a:t>——</a:t>
            </a:r>
            <a:r>
              <a:rPr lang="zh-CN" altLang="zh-CN" sz="2800" b="1" kern="0" dirty="0"/>
              <a:t>不同的哈希函数</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t>特点：计算时  间增加</a:t>
            </a:r>
          </a:p>
          <a:p>
            <a:pPr marL="742950" lvl="1" indent="-285750">
              <a:lnSpc>
                <a:spcPct val="90000"/>
              </a:lnSpc>
              <a:spcBef>
                <a:spcPct val="20000"/>
              </a:spcBef>
              <a:buClr>
                <a:srgbClr val="E69900"/>
              </a:buClr>
              <a:buSzTx/>
              <a:buFont typeface="Wingdings" pitchFamily="2" charset="2"/>
              <a:buChar char="§"/>
              <a:defRPr/>
            </a:pPr>
            <a:r>
              <a:rPr lang="zh-CN" altLang="en-US" sz="2800" b="1" kern="0" dirty="0"/>
              <a:t>链地址法</a:t>
            </a:r>
          </a:p>
          <a:p>
            <a:pPr marL="1143000" lvl="2" indent="-228600">
              <a:lnSpc>
                <a:spcPct val="90000"/>
              </a:lnSpc>
              <a:spcBef>
                <a:spcPct val="20000"/>
              </a:spcBef>
              <a:buClr>
                <a:schemeClr val="hlink"/>
              </a:buClr>
              <a:buSzTx/>
              <a:buFont typeface="Wingdings" pitchFamily="2" charset="2"/>
              <a:buChar char="w"/>
              <a:defRPr/>
            </a:pPr>
            <a:r>
              <a:rPr lang="zh-CN" altLang="en-US" sz="2800" b="1" kern="0" dirty="0"/>
              <a:t>方法：将所有关键字为同义词的记录存储在一个单链表中，并用一维数组存放头指针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哈希表                                                      处理冲突方法</a:t>
            </a:r>
          </a:p>
        </p:txBody>
      </p:sp>
      <p:sp>
        <p:nvSpPr>
          <p:cNvPr id="3" name="Text Box 3"/>
          <p:cNvSpPr txBox="1">
            <a:spLocks noChangeArrowheads="1"/>
          </p:cNvSpPr>
          <p:nvPr/>
        </p:nvSpPr>
        <p:spPr bwMode="auto">
          <a:xfrm>
            <a:off x="228600" y="1001713"/>
            <a:ext cx="8686800" cy="1493837"/>
          </a:xfrm>
          <a:prstGeom prst="rect">
            <a:avLst/>
          </a:prstGeom>
          <a:noFill/>
          <a:ln w="9525">
            <a:noFill/>
            <a:miter lim="800000"/>
            <a:headEnd/>
            <a:tailEnd/>
          </a:ln>
        </p:spPr>
        <p:txBody>
          <a:bodyPr>
            <a:spAutoFit/>
          </a:bodyPr>
          <a:lstStyle/>
          <a:p>
            <a:pPr>
              <a:buFont typeface="Wingdings" pitchFamily="2" charset="2"/>
              <a:buNone/>
              <a:defRPr/>
            </a:pPr>
            <a:r>
              <a:rPr lang="zh-CN" altLang="en-US" sz="2600" b="1" dirty="0">
                <a:latin typeface="+mj-lt"/>
              </a:rPr>
              <a:t>例 已知一组关键字  </a:t>
            </a:r>
          </a:p>
          <a:p>
            <a:pPr>
              <a:buFont typeface="Wingdings" pitchFamily="2" charset="2"/>
              <a:buNone/>
              <a:defRPr/>
            </a:pPr>
            <a:r>
              <a:rPr lang="zh-CN" altLang="en-US" sz="2600" b="1" dirty="0">
                <a:latin typeface="+mj-lt"/>
              </a:rPr>
              <a:t>      </a:t>
            </a:r>
            <a:r>
              <a:rPr lang="en-US" altLang="zh-CN" sz="2600" b="1" dirty="0">
                <a:latin typeface="+mj-lt"/>
              </a:rPr>
              <a:t>(19,14,23,1,68,20,84,27,55,11,10,79)</a:t>
            </a:r>
          </a:p>
          <a:p>
            <a:pPr>
              <a:buFont typeface="Wingdings" pitchFamily="2" charset="2"/>
              <a:buNone/>
              <a:defRPr/>
            </a:pPr>
            <a:r>
              <a:rPr lang="en-US" altLang="zh-CN" sz="2600" b="1" dirty="0">
                <a:latin typeface="+mj-lt"/>
              </a:rPr>
              <a:t>   </a:t>
            </a:r>
            <a:r>
              <a:rPr lang="zh-CN" altLang="en-US" sz="2600" b="1" dirty="0">
                <a:latin typeface="+mj-lt"/>
              </a:rPr>
              <a:t>哈希函数为：</a:t>
            </a:r>
            <a:r>
              <a:rPr lang="en-US" altLang="zh-CN" sz="2600" b="1" dirty="0">
                <a:latin typeface="+mj-lt"/>
              </a:rPr>
              <a:t>H(key)=key MOD 13,</a:t>
            </a:r>
            <a:r>
              <a:rPr lang="zh-CN" altLang="zh-CN" sz="2600" b="1" dirty="0">
                <a:latin typeface="+mj-lt"/>
              </a:rPr>
              <a:t>用链地址法处理冲突</a:t>
            </a:r>
            <a:endParaRPr lang="zh-CN" altLang="en-US" sz="2600" b="1" dirty="0">
              <a:latin typeface="+mj-lt"/>
            </a:endParaRPr>
          </a:p>
        </p:txBody>
      </p:sp>
      <p:grpSp>
        <p:nvGrpSpPr>
          <p:cNvPr id="87044" name="组合 85"/>
          <p:cNvGrpSpPr>
            <a:grpSpLocks/>
          </p:cNvGrpSpPr>
          <p:nvPr/>
        </p:nvGrpSpPr>
        <p:grpSpPr bwMode="auto">
          <a:xfrm>
            <a:off x="2241550" y="2460625"/>
            <a:ext cx="5913438" cy="4238625"/>
            <a:chOff x="2240868" y="2459862"/>
            <a:chExt cx="5913510" cy="4240071"/>
          </a:xfrm>
        </p:grpSpPr>
        <p:grpSp>
          <p:nvGrpSpPr>
            <p:cNvPr id="87046" name="Group 4"/>
            <p:cNvGrpSpPr>
              <a:grpSpLocks/>
            </p:cNvGrpSpPr>
            <p:nvPr/>
          </p:nvGrpSpPr>
          <p:grpSpPr bwMode="auto">
            <a:xfrm>
              <a:off x="2733065" y="2513501"/>
              <a:ext cx="5421313" cy="4156075"/>
              <a:chOff x="1303" y="1448"/>
              <a:chExt cx="3415" cy="2618"/>
            </a:xfrm>
          </p:grpSpPr>
          <p:grpSp>
            <p:nvGrpSpPr>
              <p:cNvPr id="87048" name="Group 5"/>
              <p:cNvGrpSpPr>
                <a:grpSpLocks/>
              </p:cNvGrpSpPr>
              <p:nvPr/>
            </p:nvGrpSpPr>
            <p:grpSpPr bwMode="auto">
              <a:xfrm>
                <a:off x="1303" y="1448"/>
                <a:ext cx="373" cy="2576"/>
                <a:chOff x="1303" y="1448"/>
                <a:chExt cx="373" cy="2576"/>
              </a:xfrm>
            </p:grpSpPr>
            <p:sp>
              <p:nvSpPr>
                <p:cNvPr id="87110" name="Rectangle 6"/>
                <p:cNvSpPr>
                  <a:spLocks noChangeArrowheads="1"/>
                </p:cNvSpPr>
                <p:nvPr/>
              </p:nvSpPr>
              <p:spPr bwMode="auto">
                <a:xfrm>
                  <a:off x="1303" y="1448"/>
                  <a:ext cx="373" cy="2576"/>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87111" name="Line 7"/>
                <p:cNvSpPr>
                  <a:spLocks noChangeShapeType="1"/>
                </p:cNvSpPr>
                <p:nvPr/>
              </p:nvSpPr>
              <p:spPr bwMode="auto">
                <a:xfrm>
                  <a:off x="1303" y="1645"/>
                  <a:ext cx="373" cy="0"/>
                </a:xfrm>
                <a:prstGeom prst="line">
                  <a:avLst/>
                </a:prstGeom>
                <a:noFill/>
                <a:ln w="9525">
                  <a:solidFill>
                    <a:schemeClr val="tx1"/>
                  </a:solidFill>
                  <a:round/>
                  <a:headEnd/>
                  <a:tailEnd/>
                </a:ln>
              </p:spPr>
              <p:txBody>
                <a:bodyPr wrap="none" anchor="ctr"/>
                <a:lstStyle/>
                <a:p>
                  <a:endParaRPr lang="zh-CN" altLang="en-US"/>
                </a:p>
              </p:txBody>
            </p:sp>
            <p:sp>
              <p:nvSpPr>
                <p:cNvPr id="87112" name="Line 8"/>
                <p:cNvSpPr>
                  <a:spLocks noChangeShapeType="1"/>
                </p:cNvSpPr>
                <p:nvPr/>
              </p:nvSpPr>
              <p:spPr bwMode="auto">
                <a:xfrm>
                  <a:off x="1303" y="1842"/>
                  <a:ext cx="373" cy="0"/>
                </a:xfrm>
                <a:prstGeom prst="line">
                  <a:avLst/>
                </a:prstGeom>
                <a:noFill/>
                <a:ln w="9525">
                  <a:solidFill>
                    <a:schemeClr val="tx1"/>
                  </a:solidFill>
                  <a:round/>
                  <a:headEnd/>
                  <a:tailEnd/>
                </a:ln>
              </p:spPr>
              <p:txBody>
                <a:bodyPr wrap="none" anchor="ctr"/>
                <a:lstStyle/>
                <a:p>
                  <a:endParaRPr lang="zh-CN" altLang="en-US"/>
                </a:p>
              </p:txBody>
            </p:sp>
            <p:sp>
              <p:nvSpPr>
                <p:cNvPr id="87113" name="Line 9"/>
                <p:cNvSpPr>
                  <a:spLocks noChangeShapeType="1"/>
                </p:cNvSpPr>
                <p:nvPr/>
              </p:nvSpPr>
              <p:spPr bwMode="auto">
                <a:xfrm>
                  <a:off x="1303" y="2040"/>
                  <a:ext cx="373" cy="0"/>
                </a:xfrm>
                <a:prstGeom prst="line">
                  <a:avLst/>
                </a:prstGeom>
                <a:noFill/>
                <a:ln w="9525">
                  <a:solidFill>
                    <a:schemeClr val="tx1"/>
                  </a:solidFill>
                  <a:round/>
                  <a:headEnd/>
                  <a:tailEnd/>
                </a:ln>
              </p:spPr>
              <p:txBody>
                <a:bodyPr wrap="none" anchor="ctr"/>
                <a:lstStyle/>
                <a:p>
                  <a:endParaRPr lang="zh-CN" altLang="en-US"/>
                </a:p>
              </p:txBody>
            </p:sp>
            <p:sp>
              <p:nvSpPr>
                <p:cNvPr id="87114" name="Line 10"/>
                <p:cNvSpPr>
                  <a:spLocks noChangeShapeType="1"/>
                </p:cNvSpPr>
                <p:nvPr/>
              </p:nvSpPr>
              <p:spPr bwMode="auto">
                <a:xfrm>
                  <a:off x="1303" y="2237"/>
                  <a:ext cx="373" cy="0"/>
                </a:xfrm>
                <a:prstGeom prst="line">
                  <a:avLst/>
                </a:prstGeom>
                <a:noFill/>
                <a:ln w="9525">
                  <a:solidFill>
                    <a:schemeClr val="tx1"/>
                  </a:solidFill>
                  <a:round/>
                  <a:headEnd/>
                  <a:tailEnd/>
                </a:ln>
              </p:spPr>
              <p:txBody>
                <a:bodyPr wrap="none" anchor="ctr"/>
                <a:lstStyle/>
                <a:p>
                  <a:endParaRPr lang="zh-CN" altLang="en-US"/>
                </a:p>
              </p:txBody>
            </p:sp>
            <p:sp>
              <p:nvSpPr>
                <p:cNvPr id="87115" name="Line 11"/>
                <p:cNvSpPr>
                  <a:spLocks noChangeShapeType="1"/>
                </p:cNvSpPr>
                <p:nvPr/>
              </p:nvSpPr>
              <p:spPr bwMode="auto">
                <a:xfrm>
                  <a:off x="1303" y="2435"/>
                  <a:ext cx="373" cy="0"/>
                </a:xfrm>
                <a:prstGeom prst="line">
                  <a:avLst/>
                </a:prstGeom>
                <a:noFill/>
                <a:ln w="9525">
                  <a:solidFill>
                    <a:schemeClr val="tx1"/>
                  </a:solidFill>
                  <a:round/>
                  <a:headEnd/>
                  <a:tailEnd/>
                </a:ln>
              </p:spPr>
              <p:txBody>
                <a:bodyPr wrap="none" anchor="ctr"/>
                <a:lstStyle/>
                <a:p>
                  <a:endParaRPr lang="zh-CN" altLang="en-US"/>
                </a:p>
              </p:txBody>
            </p:sp>
            <p:sp>
              <p:nvSpPr>
                <p:cNvPr id="87116" name="Line 12"/>
                <p:cNvSpPr>
                  <a:spLocks noChangeShapeType="1"/>
                </p:cNvSpPr>
                <p:nvPr/>
              </p:nvSpPr>
              <p:spPr bwMode="auto">
                <a:xfrm>
                  <a:off x="1303" y="2632"/>
                  <a:ext cx="373" cy="0"/>
                </a:xfrm>
                <a:prstGeom prst="line">
                  <a:avLst/>
                </a:prstGeom>
                <a:noFill/>
                <a:ln w="9525">
                  <a:solidFill>
                    <a:schemeClr val="tx1"/>
                  </a:solidFill>
                  <a:round/>
                  <a:headEnd/>
                  <a:tailEnd/>
                </a:ln>
              </p:spPr>
              <p:txBody>
                <a:bodyPr wrap="none" anchor="ctr"/>
                <a:lstStyle/>
                <a:p>
                  <a:endParaRPr lang="zh-CN" altLang="en-US"/>
                </a:p>
              </p:txBody>
            </p:sp>
            <p:sp>
              <p:nvSpPr>
                <p:cNvPr id="87117" name="Line 13"/>
                <p:cNvSpPr>
                  <a:spLocks noChangeShapeType="1"/>
                </p:cNvSpPr>
                <p:nvPr/>
              </p:nvSpPr>
              <p:spPr bwMode="auto">
                <a:xfrm>
                  <a:off x="1303" y="2830"/>
                  <a:ext cx="373" cy="0"/>
                </a:xfrm>
                <a:prstGeom prst="line">
                  <a:avLst/>
                </a:prstGeom>
                <a:noFill/>
                <a:ln w="9525">
                  <a:solidFill>
                    <a:schemeClr val="tx1"/>
                  </a:solidFill>
                  <a:round/>
                  <a:headEnd/>
                  <a:tailEnd/>
                </a:ln>
              </p:spPr>
              <p:txBody>
                <a:bodyPr wrap="none" anchor="ctr"/>
                <a:lstStyle/>
                <a:p>
                  <a:endParaRPr lang="zh-CN" altLang="en-US"/>
                </a:p>
              </p:txBody>
            </p:sp>
            <p:sp>
              <p:nvSpPr>
                <p:cNvPr id="87118" name="Line 14"/>
                <p:cNvSpPr>
                  <a:spLocks noChangeShapeType="1"/>
                </p:cNvSpPr>
                <p:nvPr/>
              </p:nvSpPr>
              <p:spPr bwMode="auto">
                <a:xfrm>
                  <a:off x="1303" y="3027"/>
                  <a:ext cx="373" cy="0"/>
                </a:xfrm>
                <a:prstGeom prst="line">
                  <a:avLst/>
                </a:prstGeom>
                <a:noFill/>
                <a:ln w="9525">
                  <a:solidFill>
                    <a:schemeClr val="tx1"/>
                  </a:solidFill>
                  <a:round/>
                  <a:headEnd/>
                  <a:tailEnd/>
                </a:ln>
              </p:spPr>
              <p:txBody>
                <a:bodyPr wrap="none" anchor="ctr"/>
                <a:lstStyle/>
                <a:p>
                  <a:endParaRPr lang="zh-CN" altLang="en-US"/>
                </a:p>
              </p:txBody>
            </p:sp>
            <p:sp>
              <p:nvSpPr>
                <p:cNvPr id="87119" name="Line 15"/>
                <p:cNvSpPr>
                  <a:spLocks noChangeShapeType="1"/>
                </p:cNvSpPr>
                <p:nvPr/>
              </p:nvSpPr>
              <p:spPr bwMode="auto">
                <a:xfrm>
                  <a:off x="1303" y="3225"/>
                  <a:ext cx="373" cy="0"/>
                </a:xfrm>
                <a:prstGeom prst="line">
                  <a:avLst/>
                </a:prstGeom>
                <a:noFill/>
                <a:ln w="9525">
                  <a:solidFill>
                    <a:schemeClr val="tx1"/>
                  </a:solidFill>
                  <a:round/>
                  <a:headEnd/>
                  <a:tailEnd/>
                </a:ln>
              </p:spPr>
              <p:txBody>
                <a:bodyPr wrap="none" anchor="ctr"/>
                <a:lstStyle/>
                <a:p>
                  <a:endParaRPr lang="zh-CN" altLang="en-US"/>
                </a:p>
              </p:txBody>
            </p:sp>
            <p:sp>
              <p:nvSpPr>
                <p:cNvPr id="87120" name="Line 16"/>
                <p:cNvSpPr>
                  <a:spLocks noChangeShapeType="1"/>
                </p:cNvSpPr>
                <p:nvPr/>
              </p:nvSpPr>
              <p:spPr bwMode="auto">
                <a:xfrm>
                  <a:off x="1303" y="3422"/>
                  <a:ext cx="373" cy="0"/>
                </a:xfrm>
                <a:prstGeom prst="line">
                  <a:avLst/>
                </a:prstGeom>
                <a:noFill/>
                <a:ln w="9525">
                  <a:solidFill>
                    <a:schemeClr val="tx1"/>
                  </a:solidFill>
                  <a:round/>
                  <a:headEnd/>
                  <a:tailEnd/>
                </a:ln>
              </p:spPr>
              <p:txBody>
                <a:bodyPr wrap="none" anchor="ctr"/>
                <a:lstStyle/>
                <a:p>
                  <a:endParaRPr lang="zh-CN" altLang="en-US"/>
                </a:p>
              </p:txBody>
            </p:sp>
            <p:sp>
              <p:nvSpPr>
                <p:cNvPr id="87121" name="Line 17"/>
                <p:cNvSpPr>
                  <a:spLocks noChangeShapeType="1"/>
                </p:cNvSpPr>
                <p:nvPr/>
              </p:nvSpPr>
              <p:spPr bwMode="auto">
                <a:xfrm>
                  <a:off x="1303" y="3620"/>
                  <a:ext cx="373" cy="0"/>
                </a:xfrm>
                <a:prstGeom prst="line">
                  <a:avLst/>
                </a:prstGeom>
                <a:noFill/>
                <a:ln w="9525">
                  <a:solidFill>
                    <a:schemeClr val="tx1"/>
                  </a:solidFill>
                  <a:round/>
                  <a:headEnd/>
                  <a:tailEnd/>
                </a:ln>
              </p:spPr>
              <p:txBody>
                <a:bodyPr wrap="none" anchor="ctr"/>
                <a:lstStyle/>
                <a:p>
                  <a:endParaRPr lang="zh-CN" altLang="en-US"/>
                </a:p>
              </p:txBody>
            </p:sp>
            <p:sp>
              <p:nvSpPr>
                <p:cNvPr id="87122" name="Line 18"/>
                <p:cNvSpPr>
                  <a:spLocks noChangeShapeType="1"/>
                </p:cNvSpPr>
                <p:nvPr/>
              </p:nvSpPr>
              <p:spPr bwMode="auto">
                <a:xfrm>
                  <a:off x="1303" y="3818"/>
                  <a:ext cx="373" cy="0"/>
                </a:xfrm>
                <a:prstGeom prst="line">
                  <a:avLst/>
                </a:prstGeom>
                <a:noFill/>
                <a:ln w="9525">
                  <a:solidFill>
                    <a:schemeClr val="tx1"/>
                  </a:solidFill>
                  <a:round/>
                  <a:headEnd/>
                  <a:tailEnd/>
                </a:ln>
              </p:spPr>
              <p:txBody>
                <a:bodyPr wrap="none" anchor="ctr"/>
                <a:lstStyle/>
                <a:p>
                  <a:endParaRPr lang="zh-CN" altLang="en-US"/>
                </a:p>
              </p:txBody>
            </p:sp>
          </p:grpSp>
          <p:grpSp>
            <p:nvGrpSpPr>
              <p:cNvPr id="87049" name="Group 20"/>
              <p:cNvGrpSpPr>
                <a:grpSpLocks/>
              </p:cNvGrpSpPr>
              <p:nvPr/>
            </p:nvGrpSpPr>
            <p:grpSpPr bwMode="auto">
              <a:xfrm>
                <a:off x="1552" y="1623"/>
                <a:ext cx="869" cy="218"/>
                <a:chOff x="1976" y="2813"/>
                <a:chExt cx="869" cy="218"/>
              </a:xfrm>
            </p:grpSpPr>
            <p:sp>
              <p:nvSpPr>
                <p:cNvPr id="87107" name="Rectangle 21"/>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14</a:t>
                  </a:r>
                </a:p>
              </p:txBody>
            </p:sp>
            <p:sp>
              <p:nvSpPr>
                <p:cNvPr id="87108" name="Line 22"/>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109" name="Line 23"/>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87050" name="Text Box 24"/>
              <p:cNvSpPr txBox="1">
                <a:spLocks noChangeArrowheads="1"/>
              </p:cNvSpPr>
              <p:nvPr/>
            </p:nvSpPr>
            <p:spPr bwMode="auto">
              <a:xfrm>
                <a:off x="1362" y="1448"/>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grpSp>
            <p:nvGrpSpPr>
              <p:cNvPr id="87051" name="Group 25"/>
              <p:cNvGrpSpPr>
                <a:grpSpLocks/>
              </p:cNvGrpSpPr>
              <p:nvPr/>
            </p:nvGrpSpPr>
            <p:grpSpPr bwMode="auto">
              <a:xfrm>
                <a:off x="2317" y="1623"/>
                <a:ext cx="869" cy="218"/>
                <a:chOff x="1976" y="2813"/>
                <a:chExt cx="869" cy="218"/>
              </a:xfrm>
            </p:grpSpPr>
            <p:sp>
              <p:nvSpPr>
                <p:cNvPr id="87104" name="Rectangle 2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1</a:t>
                  </a:r>
                </a:p>
              </p:txBody>
            </p:sp>
            <p:sp>
              <p:nvSpPr>
                <p:cNvPr id="87105" name="Line 2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106" name="Line 2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2" name="Group 29"/>
              <p:cNvGrpSpPr>
                <a:grpSpLocks/>
              </p:cNvGrpSpPr>
              <p:nvPr/>
            </p:nvGrpSpPr>
            <p:grpSpPr bwMode="auto">
              <a:xfrm>
                <a:off x="3094" y="1622"/>
                <a:ext cx="869" cy="218"/>
                <a:chOff x="1976" y="2813"/>
                <a:chExt cx="869" cy="218"/>
              </a:xfrm>
            </p:grpSpPr>
            <p:sp>
              <p:nvSpPr>
                <p:cNvPr id="87101" name="Rectangle 30"/>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27</a:t>
                  </a:r>
                </a:p>
              </p:txBody>
            </p:sp>
            <p:sp>
              <p:nvSpPr>
                <p:cNvPr id="87102" name="Line 31"/>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103" name="Line 32"/>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3" name="Group 33"/>
              <p:cNvGrpSpPr>
                <a:grpSpLocks/>
              </p:cNvGrpSpPr>
              <p:nvPr/>
            </p:nvGrpSpPr>
            <p:grpSpPr bwMode="auto">
              <a:xfrm>
                <a:off x="3849" y="1624"/>
                <a:ext cx="869" cy="218"/>
                <a:chOff x="1976" y="2813"/>
                <a:chExt cx="869" cy="218"/>
              </a:xfrm>
            </p:grpSpPr>
            <p:sp>
              <p:nvSpPr>
                <p:cNvPr id="87098" name="Rectangle 34"/>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79</a:t>
                  </a:r>
                </a:p>
              </p:txBody>
            </p:sp>
            <p:sp>
              <p:nvSpPr>
                <p:cNvPr id="87099" name="Line 35"/>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100" name="Line 36"/>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4" name="Group 37"/>
              <p:cNvGrpSpPr>
                <a:grpSpLocks/>
              </p:cNvGrpSpPr>
              <p:nvPr/>
            </p:nvGrpSpPr>
            <p:grpSpPr bwMode="auto">
              <a:xfrm>
                <a:off x="1563" y="2007"/>
                <a:ext cx="869" cy="218"/>
                <a:chOff x="1976" y="2813"/>
                <a:chExt cx="869" cy="218"/>
              </a:xfrm>
            </p:grpSpPr>
            <p:sp>
              <p:nvSpPr>
                <p:cNvPr id="87095" name="Rectangle 38"/>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68</a:t>
                  </a:r>
                </a:p>
              </p:txBody>
            </p:sp>
            <p:sp>
              <p:nvSpPr>
                <p:cNvPr id="87096" name="Line 39"/>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97" name="Line 40"/>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5" name="Group 41"/>
              <p:cNvGrpSpPr>
                <a:grpSpLocks/>
              </p:cNvGrpSpPr>
              <p:nvPr/>
            </p:nvGrpSpPr>
            <p:grpSpPr bwMode="auto">
              <a:xfrm>
                <a:off x="2338" y="2006"/>
                <a:ext cx="869" cy="218"/>
                <a:chOff x="1976" y="2813"/>
                <a:chExt cx="869" cy="218"/>
              </a:xfrm>
            </p:grpSpPr>
            <p:sp>
              <p:nvSpPr>
                <p:cNvPr id="87092" name="Rectangle 42"/>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55</a:t>
                  </a:r>
                </a:p>
              </p:txBody>
            </p:sp>
            <p:sp>
              <p:nvSpPr>
                <p:cNvPr id="87093" name="Line 43"/>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94" name="Line 44"/>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6" name="Group 45"/>
              <p:cNvGrpSpPr>
                <a:grpSpLocks/>
              </p:cNvGrpSpPr>
              <p:nvPr/>
            </p:nvGrpSpPr>
            <p:grpSpPr bwMode="auto">
              <a:xfrm>
                <a:off x="1573" y="2617"/>
                <a:ext cx="869" cy="218"/>
                <a:chOff x="1976" y="2813"/>
                <a:chExt cx="869" cy="218"/>
              </a:xfrm>
            </p:grpSpPr>
            <p:sp>
              <p:nvSpPr>
                <p:cNvPr id="87089" name="Rectangle 4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19</a:t>
                  </a:r>
                </a:p>
              </p:txBody>
            </p:sp>
            <p:sp>
              <p:nvSpPr>
                <p:cNvPr id="87090" name="Line 4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91" name="Line 4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7" name="Group 49"/>
              <p:cNvGrpSpPr>
                <a:grpSpLocks/>
              </p:cNvGrpSpPr>
              <p:nvPr/>
            </p:nvGrpSpPr>
            <p:grpSpPr bwMode="auto">
              <a:xfrm>
                <a:off x="2338" y="2617"/>
                <a:ext cx="869" cy="218"/>
                <a:chOff x="1976" y="2813"/>
                <a:chExt cx="869" cy="218"/>
              </a:xfrm>
            </p:grpSpPr>
            <p:sp>
              <p:nvSpPr>
                <p:cNvPr id="87086" name="Rectangle 50"/>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84</a:t>
                  </a:r>
                </a:p>
              </p:txBody>
            </p:sp>
            <p:sp>
              <p:nvSpPr>
                <p:cNvPr id="87087" name="Line 51"/>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88" name="Line 52"/>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8" name="Group 53"/>
              <p:cNvGrpSpPr>
                <a:grpSpLocks/>
              </p:cNvGrpSpPr>
              <p:nvPr/>
            </p:nvGrpSpPr>
            <p:grpSpPr bwMode="auto">
              <a:xfrm>
                <a:off x="1572" y="2875"/>
                <a:ext cx="869" cy="218"/>
                <a:chOff x="1976" y="2813"/>
                <a:chExt cx="869" cy="218"/>
              </a:xfrm>
            </p:grpSpPr>
            <p:sp>
              <p:nvSpPr>
                <p:cNvPr id="87083" name="Rectangle 54"/>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20</a:t>
                  </a:r>
                </a:p>
              </p:txBody>
            </p:sp>
            <p:sp>
              <p:nvSpPr>
                <p:cNvPr id="87084" name="Line 55"/>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85" name="Line 56"/>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59" name="Group 57"/>
              <p:cNvGrpSpPr>
                <a:grpSpLocks/>
              </p:cNvGrpSpPr>
              <p:nvPr/>
            </p:nvGrpSpPr>
            <p:grpSpPr bwMode="auto">
              <a:xfrm>
                <a:off x="1583" y="3382"/>
                <a:ext cx="869" cy="218"/>
                <a:chOff x="1976" y="2813"/>
                <a:chExt cx="869" cy="218"/>
              </a:xfrm>
            </p:grpSpPr>
            <p:sp>
              <p:nvSpPr>
                <p:cNvPr id="87080" name="Rectangle 58"/>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23</a:t>
                  </a:r>
                </a:p>
              </p:txBody>
            </p:sp>
            <p:sp>
              <p:nvSpPr>
                <p:cNvPr id="87081" name="Line 59"/>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82" name="Line 60"/>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60" name="Group 61"/>
              <p:cNvGrpSpPr>
                <a:grpSpLocks/>
              </p:cNvGrpSpPr>
              <p:nvPr/>
            </p:nvGrpSpPr>
            <p:grpSpPr bwMode="auto">
              <a:xfrm>
                <a:off x="2338" y="3382"/>
                <a:ext cx="869" cy="218"/>
                <a:chOff x="1976" y="2813"/>
                <a:chExt cx="869" cy="218"/>
              </a:xfrm>
            </p:grpSpPr>
            <p:sp>
              <p:nvSpPr>
                <p:cNvPr id="87077" name="Rectangle 62"/>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10</a:t>
                  </a:r>
                </a:p>
              </p:txBody>
            </p:sp>
            <p:sp>
              <p:nvSpPr>
                <p:cNvPr id="87078" name="Line 63"/>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79" name="Line 64"/>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87061" name="Group 65"/>
              <p:cNvGrpSpPr>
                <a:grpSpLocks/>
              </p:cNvGrpSpPr>
              <p:nvPr/>
            </p:nvGrpSpPr>
            <p:grpSpPr bwMode="auto">
              <a:xfrm>
                <a:off x="1583" y="3630"/>
                <a:ext cx="869" cy="218"/>
                <a:chOff x="1976" y="2813"/>
                <a:chExt cx="869" cy="218"/>
              </a:xfrm>
            </p:grpSpPr>
            <p:sp>
              <p:nvSpPr>
                <p:cNvPr id="87074" name="Rectangle 6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t>11</a:t>
                  </a:r>
                </a:p>
              </p:txBody>
            </p:sp>
            <p:sp>
              <p:nvSpPr>
                <p:cNvPr id="87075" name="Line 6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87076" name="Line 6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87062" name="Text Box 69"/>
              <p:cNvSpPr txBox="1">
                <a:spLocks noChangeArrowheads="1"/>
              </p:cNvSpPr>
              <p:nvPr/>
            </p:nvSpPr>
            <p:spPr bwMode="auto">
              <a:xfrm>
                <a:off x="1362" y="1844"/>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3" name="Text Box 70"/>
              <p:cNvSpPr txBox="1">
                <a:spLocks noChangeArrowheads="1"/>
              </p:cNvSpPr>
              <p:nvPr/>
            </p:nvSpPr>
            <p:spPr bwMode="auto">
              <a:xfrm>
                <a:off x="1362" y="2216"/>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4" name="Text Box 71"/>
              <p:cNvSpPr txBox="1">
                <a:spLocks noChangeArrowheads="1"/>
              </p:cNvSpPr>
              <p:nvPr/>
            </p:nvSpPr>
            <p:spPr bwMode="auto">
              <a:xfrm>
                <a:off x="1362" y="2423"/>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5" name="Text Box 72"/>
              <p:cNvSpPr txBox="1">
                <a:spLocks noChangeArrowheads="1"/>
              </p:cNvSpPr>
              <p:nvPr/>
            </p:nvSpPr>
            <p:spPr bwMode="auto">
              <a:xfrm>
                <a:off x="1362" y="3034"/>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6" name="Text Box 73"/>
              <p:cNvSpPr txBox="1">
                <a:spLocks noChangeArrowheads="1"/>
              </p:cNvSpPr>
              <p:nvPr/>
            </p:nvSpPr>
            <p:spPr bwMode="auto">
              <a:xfrm>
                <a:off x="1362" y="3231"/>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7" name="Text Box 74"/>
              <p:cNvSpPr txBox="1">
                <a:spLocks noChangeArrowheads="1"/>
              </p:cNvSpPr>
              <p:nvPr/>
            </p:nvSpPr>
            <p:spPr bwMode="auto">
              <a:xfrm>
                <a:off x="1362" y="3810"/>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8" name="Text Box 75"/>
              <p:cNvSpPr txBox="1">
                <a:spLocks noChangeArrowheads="1"/>
              </p:cNvSpPr>
              <p:nvPr/>
            </p:nvSpPr>
            <p:spPr bwMode="auto">
              <a:xfrm>
                <a:off x="4497" y="1616"/>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69" name="Text Box 76"/>
              <p:cNvSpPr txBox="1">
                <a:spLocks noChangeArrowheads="1"/>
              </p:cNvSpPr>
              <p:nvPr/>
            </p:nvSpPr>
            <p:spPr bwMode="auto">
              <a:xfrm>
                <a:off x="2967" y="2010"/>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70" name="Text Box 77"/>
              <p:cNvSpPr txBox="1">
                <a:spLocks noChangeArrowheads="1"/>
              </p:cNvSpPr>
              <p:nvPr/>
            </p:nvSpPr>
            <p:spPr bwMode="auto">
              <a:xfrm>
                <a:off x="2956" y="2599"/>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71" name="Text Box 78"/>
              <p:cNvSpPr txBox="1">
                <a:spLocks noChangeArrowheads="1"/>
              </p:cNvSpPr>
              <p:nvPr/>
            </p:nvSpPr>
            <p:spPr bwMode="auto">
              <a:xfrm>
                <a:off x="2201" y="2868"/>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72" name="Text Box 79"/>
              <p:cNvSpPr txBox="1">
                <a:spLocks noChangeArrowheads="1"/>
              </p:cNvSpPr>
              <p:nvPr/>
            </p:nvSpPr>
            <p:spPr bwMode="auto">
              <a:xfrm>
                <a:off x="2956" y="3374"/>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87073" name="Text Box 80"/>
              <p:cNvSpPr txBox="1">
                <a:spLocks noChangeArrowheads="1"/>
              </p:cNvSpPr>
              <p:nvPr/>
            </p:nvSpPr>
            <p:spPr bwMode="auto">
              <a:xfrm>
                <a:off x="2211" y="3624"/>
                <a:ext cx="192"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grpSp>
        <p:sp>
          <p:nvSpPr>
            <p:cNvPr id="87047" name="TextBox 83"/>
            <p:cNvSpPr txBox="1">
              <a:spLocks noChangeArrowheads="1"/>
            </p:cNvSpPr>
            <p:nvPr/>
          </p:nvSpPr>
          <p:spPr bwMode="auto">
            <a:xfrm>
              <a:off x="2240868" y="2459862"/>
              <a:ext cx="489397" cy="4240071"/>
            </a:xfrm>
            <a:prstGeom prst="rect">
              <a:avLst/>
            </a:prstGeom>
            <a:noFill/>
            <a:ln w="9525">
              <a:noFill/>
              <a:miter lim="800000"/>
              <a:headEnd/>
              <a:tailEnd/>
            </a:ln>
          </p:spPr>
          <p:txBody>
            <a:bodyPr>
              <a:spAutoFit/>
            </a:bodyPr>
            <a:lstStyle/>
            <a:p>
              <a:pPr algn="r">
                <a:lnSpc>
                  <a:spcPts val="2500"/>
                </a:lnSpc>
                <a:spcBef>
                  <a:spcPct val="0"/>
                </a:spcBef>
                <a:buFont typeface="Wingdings" pitchFamily="2" charset="2"/>
                <a:buNone/>
              </a:pPr>
              <a:r>
                <a:rPr lang="en-US" altLang="zh-CN" sz="2000"/>
                <a:t>1</a:t>
              </a:r>
            </a:p>
            <a:p>
              <a:pPr algn="r">
                <a:lnSpc>
                  <a:spcPts val="2500"/>
                </a:lnSpc>
                <a:spcBef>
                  <a:spcPct val="0"/>
                </a:spcBef>
                <a:buFont typeface="Wingdings" pitchFamily="2" charset="2"/>
                <a:buNone/>
              </a:pPr>
              <a:r>
                <a:rPr lang="en-US" altLang="zh-CN" sz="2000"/>
                <a:t>2</a:t>
              </a:r>
            </a:p>
            <a:p>
              <a:pPr algn="r">
                <a:lnSpc>
                  <a:spcPts val="2500"/>
                </a:lnSpc>
                <a:spcBef>
                  <a:spcPct val="0"/>
                </a:spcBef>
                <a:buFont typeface="Wingdings" pitchFamily="2" charset="2"/>
                <a:buNone/>
              </a:pPr>
              <a:r>
                <a:rPr lang="en-US" altLang="zh-CN" sz="2000"/>
                <a:t>3</a:t>
              </a:r>
            </a:p>
            <a:p>
              <a:pPr algn="r">
                <a:lnSpc>
                  <a:spcPts val="2500"/>
                </a:lnSpc>
                <a:spcBef>
                  <a:spcPct val="0"/>
                </a:spcBef>
                <a:buFont typeface="Wingdings" pitchFamily="2" charset="2"/>
                <a:buNone/>
              </a:pPr>
              <a:r>
                <a:rPr lang="en-US" altLang="zh-CN" sz="2000"/>
                <a:t>4</a:t>
              </a:r>
            </a:p>
            <a:p>
              <a:pPr algn="r">
                <a:lnSpc>
                  <a:spcPts val="2500"/>
                </a:lnSpc>
                <a:spcBef>
                  <a:spcPct val="0"/>
                </a:spcBef>
                <a:buFont typeface="Wingdings" pitchFamily="2" charset="2"/>
                <a:buNone/>
              </a:pPr>
              <a:r>
                <a:rPr lang="en-US" altLang="zh-CN" sz="2000"/>
                <a:t>5</a:t>
              </a:r>
            </a:p>
            <a:p>
              <a:pPr algn="r">
                <a:lnSpc>
                  <a:spcPts val="2500"/>
                </a:lnSpc>
                <a:spcBef>
                  <a:spcPct val="0"/>
                </a:spcBef>
                <a:buFont typeface="Wingdings" pitchFamily="2" charset="2"/>
                <a:buNone/>
              </a:pPr>
              <a:r>
                <a:rPr lang="en-US" altLang="zh-CN" sz="2000"/>
                <a:t>6</a:t>
              </a:r>
            </a:p>
            <a:p>
              <a:pPr algn="r">
                <a:lnSpc>
                  <a:spcPts val="2500"/>
                </a:lnSpc>
                <a:spcBef>
                  <a:spcPct val="0"/>
                </a:spcBef>
                <a:buFont typeface="Wingdings" pitchFamily="2" charset="2"/>
                <a:buNone/>
              </a:pPr>
              <a:r>
                <a:rPr lang="en-US" altLang="zh-CN" sz="2000"/>
                <a:t>7</a:t>
              </a:r>
            </a:p>
            <a:p>
              <a:pPr algn="r">
                <a:lnSpc>
                  <a:spcPts val="2500"/>
                </a:lnSpc>
                <a:spcBef>
                  <a:spcPct val="0"/>
                </a:spcBef>
                <a:buFont typeface="Wingdings" pitchFamily="2" charset="2"/>
                <a:buNone/>
              </a:pPr>
              <a:r>
                <a:rPr lang="en-US" altLang="zh-CN" sz="2000"/>
                <a:t>8</a:t>
              </a:r>
            </a:p>
            <a:p>
              <a:pPr algn="r">
                <a:lnSpc>
                  <a:spcPts val="2500"/>
                </a:lnSpc>
                <a:spcBef>
                  <a:spcPct val="0"/>
                </a:spcBef>
                <a:buFont typeface="Wingdings" pitchFamily="2" charset="2"/>
                <a:buNone/>
              </a:pPr>
              <a:r>
                <a:rPr lang="en-US" altLang="zh-CN" sz="2000"/>
                <a:t>9</a:t>
              </a:r>
            </a:p>
            <a:p>
              <a:pPr algn="r">
                <a:lnSpc>
                  <a:spcPts val="2500"/>
                </a:lnSpc>
                <a:spcBef>
                  <a:spcPct val="0"/>
                </a:spcBef>
                <a:buFont typeface="Wingdings" pitchFamily="2" charset="2"/>
                <a:buNone/>
              </a:pPr>
              <a:r>
                <a:rPr lang="en-US" altLang="zh-CN" sz="2000"/>
                <a:t>10</a:t>
              </a:r>
            </a:p>
            <a:p>
              <a:pPr algn="r">
                <a:lnSpc>
                  <a:spcPts val="2500"/>
                </a:lnSpc>
                <a:spcBef>
                  <a:spcPct val="0"/>
                </a:spcBef>
                <a:buFont typeface="Wingdings" pitchFamily="2" charset="2"/>
                <a:buNone/>
              </a:pPr>
              <a:r>
                <a:rPr lang="en-US" altLang="zh-CN" sz="2000"/>
                <a:t>11</a:t>
              </a:r>
            </a:p>
            <a:p>
              <a:pPr algn="r">
                <a:lnSpc>
                  <a:spcPts val="2500"/>
                </a:lnSpc>
                <a:spcBef>
                  <a:spcPct val="0"/>
                </a:spcBef>
                <a:buFont typeface="Wingdings" pitchFamily="2" charset="2"/>
                <a:buNone/>
              </a:pPr>
              <a:r>
                <a:rPr lang="en-US" altLang="zh-CN" sz="2000"/>
                <a:t>12</a:t>
              </a:r>
            </a:p>
            <a:p>
              <a:pPr algn="r">
                <a:lnSpc>
                  <a:spcPts val="2500"/>
                </a:lnSpc>
                <a:spcBef>
                  <a:spcPct val="0"/>
                </a:spcBef>
                <a:buFont typeface="Wingdings" pitchFamily="2" charset="2"/>
                <a:buNone/>
              </a:pPr>
              <a:r>
                <a:rPr lang="en-US" altLang="zh-CN" sz="2000"/>
                <a:t>13</a:t>
              </a:r>
              <a:endParaRPr lang="zh-CN" altLang="en-US" sz="2000"/>
            </a:p>
          </p:txBody>
        </p:sp>
      </p:grpSp>
      <p:pic>
        <p:nvPicPr>
          <p:cNvPr id="87" name="Picture 51" descr="navigate-up256">
            <a:hlinkClick r:id="rId3" action="ppaction://hlinksldjump"/>
          </p:cNvPr>
          <p:cNvPicPr>
            <a:picLocks noChangeAspect="1" noChangeArrowheads="1"/>
          </p:cNvPicPr>
          <p:nvPr/>
        </p:nvPicPr>
        <p:blipFill>
          <a:blip r:embed="rId4"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t>哈希表                                                              查找分析</a:t>
            </a:r>
          </a:p>
        </p:txBody>
      </p:sp>
      <p:sp>
        <p:nvSpPr>
          <p:cNvPr id="3" name="Rectangle 3"/>
          <p:cNvSpPr txBox="1">
            <a:spLocks noChangeArrowheads="1"/>
          </p:cNvSpPr>
          <p:nvPr/>
        </p:nvSpPr>
        <p:spPr bwMode="gray">
          <a:xfrm>
            <a:off x="381000" y="1012825"/>
            <a:ext cx="8501063" cy="962025"/>
          </a:xfrm>
          <a:prstGeom prst="rect">
            <a:avLst/>
          </a:prstGeom>
          <a:noFill/>
          <a:ln w="9525">
            <a:noFill/>
            <a:miter lim="800000"/>
            <a:headEnd/>
            <a:tailEnd/>
          </a:ln>
        </p:spPr>
        <p:txBody>
          <a:bodyPr/>
          <a:lstStyle/>
          <a:p>
            <a:pPr marL="342900" indent="-342900">
              <a:lnSpc>
                <a:spcPct val="90000"/>
              </a:lnSpc>
              <a:spcBef>
                <a:spcPct val="20000"/>
              </a:spcBef>
              <a:buClr>
                <a:srgbClr val="010103"/>
              </a:buClr>
              <a:defRPr/>
            </a:pPr>
            <a:r>
              <a:rPr lang="zh-CN" altLang="en-US" b="1" kern="0" dirty="0">
                <a:latin typeface="+mn-lt"/>
              </a:rPr>
              <a:t>哈希查找过程及分析</a:t>
            </a:r>
          </a:p>
          <a:p>
            <a:pPr marL="742950" lvl="1" indent="-285750">
              <a:lnSpc>
                <a:spcPct val="90000"/>
              </a:lnSpc>
              <a:spcBef>
                <a:spcPct val="20000"/>
              </a:spcBef>
              <a:buClr>
                <a:srgbClr val="E69900"/>
              </a:buClr>
              <a:buSzTx/>
              <a:buFont typeface="Wingdings" pitchFamily="2" charset="2"/>
              <a:buChar char="§"/>
              <a:defRPr/>
            </a:pPr>
            <a:r>
              <a:rPr lang="zh-CN" altLang="en-US" sz="2800" b="1" kern="0" dirty="0">
                <a:latin typeface="+mn-lt"/>
              </a:rPr>
              <a:t>哈希查找过程</a:t>
            </a:r>
          </a:p>
        </p:txBody>
      </p:sp>
      <p:grpSp>
        <p:nvGrpSpPr>
          <p:cNvPr id="2" name="Group 4"/>
          <p:cNvGrpSpPr>
            <a:grpSpLocks/>
          </p:cNvGrpSpPr>
          <p:nvPr/>
        </p:nvGrpSpPr>
        <p:grpSpPr bwMode="auto">
          <a:xfrm>
            <a:off x="2209800" y="1812925"/>
            <a:ext cx="4062413" cy="4465638"/>
            <a:chOff x="927" y="859"/>
            <a:chExt cx="2559" cy="2813"/>
          </a:xfrm>
        </p:grpSpPr>
        <p:grpSp>
          <p:nvGrpSpPr>
            <p:cNvPr id="88069" name="Group 5"/>
            <p:cNvGrpSpPr>
              <a:grpSpLocks/>
            </p:cNvGrpSpPr>
            <p:nvPr/>
          </p:nvGrpSpPr>
          <p:grpSpPr bwMode="auto">
            <a:xfrm>
              <a:off x="927" y="859"/>
              <a:ext cx="2559" cy="2813"/>
              <a:chOff x="699" y="1200"/>
              <a:chExt cx="2559" cy="2813"/>
            </a:xfrm>
          </p:grpSpPr>
          <p:sp>
            <p:nvSpPr>
              <p:cNvPr id="88074" name="AutoShape 6"/>
              <p:cNvSpPr>
                <a:spLocks noChangeArrowheads="1"/>
              </p:cNvSpPr>
              <p:nvPr/>
            </p:nvSpPr>
            <p:spPr bwMode="auto">
              <a:xfrm>
                <a:off x="1769" y="1407"/>
                <a:ext cx="807" cy="238"/>
              </a:xfrm>
              <a:prstGeom prst="flowChartProcess">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给定</a:t>
                </a:r>
                <a:r>
                  <a:rPr lang="en-US" altLang="zh-CN" sz="2000"/>
                  <a:t>k</a:t>
                </a:r>
                <a:r>
                  <a:rPr lang="zh-CN" altLang="zh-CN" sz="2000"/>
                  <a:t>值</a:t>
                </a:r>
                <a:endParaRPr lang="zh-CN" altLang="en-US" sz="2000"/>
              </a:p>
            </p:txBody>
          </p:sp>
          <p:sp>
            <p:nvSpPr>
              <p:cNvPr id="88075" name="AutoShape 7"/>
              <p:cNvSpPr>
                <a:spLocks noChangeArrowheads="1"/>
              </p:cNvSpPr>
              <p:nvPr/>
            </p:nvSpPr>
            <p:spPr bwMode="auto">
              <a:xfrm>
                <a:off x="1782" y="1844"/>
                <a:ext cx="807" cy="238"/>
              </a:xfrm>
              <a:prstGeom prst="flowChartProcess">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计算</a:t>
                </a:r>
                <a:r>
                  <a:rPr lang="en-US" altLang="zh-CN" sz="2000"/>
                  <a:t>H(k)</a:t>
                </a:r>
              </a:p>
            </p:txBody>
          </p:sp>
          <p:sp>
            <p:nvSpPr>
              <p:cNvPr id="88076" name="AutoShape 8"/>
              <p:cNvSpPr>
                <a:spLocks noChangeArrowheads="1"/>
              </p:cNvSpPr>
              <p:nvPr/>
            </p:nvSpPr>
            <p:spPr bwMode="auto">
              <a:xfrm>
                <a:off x="1492" y="2279"/>
                <a:ext cx="1381" cy="365"/>
              </a:xfrm>
              <a:prstGeom prst="flowChartDecision">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此地址为空</a:t>
                </a:r>
              </a:p>
            </p:txBody>
          </p:sp>
          <p:sp>
            <p:nvSpPr>
              <p:cNvPr id="88077" name="AutoShape 9"/>
              <p:cNvSpPr>
                <a:spLocks noChangeArrowheads="1"/>
              </p:cNvSpPr>
              <p:nvPr/>
            </p:nvSpPr>
            <p:spPr bwMode="auto">
              <a:xfrm>
                <a:off x="1506" y="2831"/>
                <a:ext cx="1381" cy="365"/>
              </a:xfrm>
              <a:prstGeom prst="flowChartDecision">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关键字</a:t>
                </a:r>
                <a:r>
                  <a:rPr lang="en-US" altLang="zh-CN" sz="2000"/>
                  <a:t>==k</a:t>
                </a:r>
              </a:p>
            </p:txBody>
          </p:sp>
          <p:sp>
            <p:nvSpPr>
              <p:cNvPr id="88078" name="AutoShape 10"/>
              <p:cNvSpPr>
                <a:spLocks noChangeArrowheads="1"/>
              </p:cNvSpPr>
              <p:nvPr/>
            </p:nvSpPr>
            <p:spPr bwMode="auto">
              <a:xfrm>
                <a:off x="699" y="2603"/>
                <a:ext cx="807" cy="238"/>
              </a:xfrm>
              <a:prstGeom prst="flowChartProcess">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查找失败</a:t>
                </a:r>
              </a:p>
            </p:txBody>
          </p:sp>
          <p:sp>
            <p:nvSpPr>
              <p:cNvPr id="88079" name="AutoShape 11"/>
              <p:cNvSpPr>
                <a:spLocks noChangeArrowheads="1"/>
              </p:cNvSpPr>
              <p:nvPr/>
            </p:nvSpPr>
            <p:spPr bwMode="auto">
              <a:xfrm>
                <a:off x="722" y="3163"/>
                <a:ext cx="807" cy="238"/>
              </a:xfrm>
              <a:prstGeom prst="flowChartProcess">
                <a:avLst/>
              </a:prstGeom>
              <a:noFill/>
              <a:ln w="9525">
                <a:solidFill>
                  <a:schemeClr val="tx1"/>
                </a:solidFill>
                <a:miter lim="800000"/>
                <a:headEnd/>
                <a:tailEnd/>
              </a:ln>
            </p:spPr>
            <p:txBody>
              <a:bodyPr wrap="none" anchor="ctr"/>
              <a:lstStyle/>
              <a:p>
                <a:pPr algn="ctr">
                  <a:buFont typeface="Wingdings" pitchFamily="2" charset="2"/>
                  <a:buNone/>
                </a:pPr>
                <a:r>
                  <a:rPr lang="zh-CN" altLang="en-US" sz="2000"/>
                  <a:t>查找成功</a:t>
                </a:r>
              </a:p>
            </p:txBody>
          </p:sp>
          <p:sp>
            <p:nvSpPr>
              <p:cNvPr id="88080" name="AutoShape 12"/>
              <p:cNvSpPr>
                <a:spLocks noChangeArrowheads="1"/>
              </p:cNvSpPr>
              <p:nvPr/>
            </p:nvSpPr>
            <p:spPr bwMode="auto">
              <a:xfrm>
                <a:off x="1764" y="3354"/>
                <a:ext cx="924" cy="504"/>
              </a:xfrm>
              <a:prstGeom prst="flowChartProcess">
                <a:avLst/>
              </a:prstGeom>
              <a:noFill/>
              <a:ln w="9525">
                <a:solidFill>
                  <a:schemeClr val="tx1"/>
                </a:solidFill>
                <a:miter lim="800000"/>
                <a:headEnd/>
                <a:tailEnd/>
              </a:ln>
            </p:spPr>
            <p:txBody>
              <a:bodyPr wrap="none" anchor="ctr">
                <a:spAutoFit/>
              </a:bodyPr>
              <a:lstStyle/>
              <a:p>
                <a:pPr algn="ctr">
                  <a:buFont typeface="Wingdings" pitchFamily="2" charset="2"/>
                  <a:buNone/>
                </a:pPr>
                <a:r>
                  <a:rPr lang="zh-CN" altLang="en-US" sz="2000"/>
                  <a:t>按处理冲突</a:t>
                </a:r>
              </a:p>
              <a:p>
                <a:pPr algn="ctr">
                  <a:buFont typeface="Wingdings" pitchFamily="2" charset="2"/>
                  <a:buNone/>
                </a:pPr>
                <a:r>
                  <a:rPr lang="zh-CN" altLang="en-US" sz="2000"/>
                  <a:t>方法计算</a:t>
                </a:r>
                <a:r>
                  <a:rPr lang="en-US" altLang="zh-CN" sz="2000"/>
                  <a:t>Hi</a:t>
                </a:r>
              </a:p>
            </p:txBody>
          </p:sp>
          <p:sp>
            <p:nvSpPr>
              <p:cNvPr id="88081" name="Line 13"/>
              <p:cNvSpPr>
                <a:spLocks noChangeShapeType="1"/>
              </p:cNvSpPr>
              <p:nvPr/>
            </p:nvSpPr>
            <p:spPr bwMode="auto">
              <a:xfrm>
                <a:off x="2152" y="1200"/>
                <a:ext cx="0" cy="207"/>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2" name="Line 14"/>
              <p:cNvSpPr>
                <a:spLocks noChangeShapeType="1"/>
              </p:cNvSpPr>
              <p:nvPr/>
            </p:nvSpPr>
            <p:spPr bwMode="auto">
              <a:xfrm>
                <a:off x="2172" y="1645"/>
                <a:ext cx="0" cy="196"/>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3" name="Line 15"/>
              <p:cNvSpPr>
                <a:spLocks noChangeShapeType="1"/>
              </p:cNvSpPr>
              <p:nvPr/>
            </p:nvSpPr>
            <p:spPr bwMode="auto">
              <a:xfrm>
                <a:off x="2183" y="2079"/>
                <a:ext cx="0" cy="196"/>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4" name="Line 16"/>
              <p:cNvSpPr>
                <a:spLocks noChangeShapeType="1"/>
              </p:cNvSpPr>
              <p:nvPr/>
            </p:nvSpPr>
            <p:spPr bwMode="auto">
              <a:xfrm>
                <a:off x="2193" y="2648"/>
                <a:ext cx="0" cy="186"/>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5" name="Line 17"/>
              <p:cNvSpPr>
                <a:spLocks noChangeShapeType="1"/>
              </p:cNvSpPr>
              <p:nvPr/>
            </p:nvSpPr>
            <p:spPr bwMode="auto">
              <a:xfrm>
                <a:off x="2193" y="3196"/>
                <a:ext cx="0" cy="197"/>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6" name="Line 18"/>
              <p:cNvSpPr>
                <a:spLocks noChangeShapeType="1"/>
              </p:cNvSpPr>
              <p:nvPr/>
            </p:nvSpPr>
            <p:spPr bwMode="auto">
              <a:xfrm flipH="1">
                <a:off x="1076" y="2462"/>
                <a:ext cx="393" cy="0"/>
              </a:xfrm>
              <a:prstGeom prst="line">
                <a:avLst/>
              </a:prstGeom>
              <a:noFill/>
              <a:ln w="9525">
                <a:solidFill>
                  <a:schemeClr val="tx1"/>
                </a:solidFill>
                <a:round/>
                <a:headEnd/>
                <a:tailEnd/>
              </a:ln>
            </p:spPr>
            <p:txBody>
              <a:bodyPr wrap="none" anchor="ctr"/>
              <a:lstStyle/>
              <a:p>
                <a:endParaRPr lang="zh-CN" altLang="en-US"/>
              </a:p>
            </p:txBody>
          </p:sp>
          <p:sp>
            <p:nvSpPr>
              <p:cNvPr id="88087" name="Line 19"/>
              <p:cNvSpPr>
                <a:spLocks noChangeShapeType="1"/>
              </p:cNvSpPr>
              <p:nvPr/>
            </p:nvSpPr>
            <p:spPr bwMode="auto">
              <a:xfrm>
                <a:off x="1086" y="2462"/>
                <a:ext cx="0" cy="165"/>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88" name="Line 20"/>
              <p:cNvSpPr>
                <a:spLocks noChangeShapeType="1"/>
              </p:cNvSpPr>
              <p:nvPr/>
            </p:nvSpPr>
            <p:spPr bwMode="auto">
              <a:xfrm flipH="1">
                <a:off x="1107" y="3010"/>
                <a:ext cx="403" cy="0"/>
              </a:xfrm>
              <a:prstGeom prst="line">
                <a:avLst/>
              </a:prstGeom>
              <a:noFill/>
              <a:ln w="9525">
                <a:solidFill>
                  <a:schemeClr val="tx1"/>
                </a:solidFill>
                <a:round/>
                <a:headEnd/>
                <a:tailEnd/>
              </a:ln>
            </p:spPr>
            <p:txBody>
              <a:bodyPr wrap="none" anchor="ctr"/>
              <a:lstStyle/>
              <a:p>
                <a:endParaRPr lang="zh-CN" altLang="en-US"/>
              </a:p>
            </p:txBody>
          </p:sp>
          <p:sp>
            <p:nvSpPr>
              <p:cNvPr id="88089" name="Line 21"/>
              <p:cNvSpPr>
                <a:spLocks noChangeShapeType="1"/>
              </p:cNvSpPr>
              <p:nvPr/>
            </p:nvSpPr>
            <p:spPr bwMode="auto">
              <a:xfrm>
                <a:off x="1107" y="3020"/>
                <a:ext cx="0" cy="155"/>
              </a:xfrm>
              <a:prstGeom prst="line">
                <a:avLst/>
              </a:prstGeom>
              <a:noFill/>
              <a:ln w="9525">
                <a:solidFill>
                  <a:schemeClr val="tx1"/>
                </a:solidFill>
                <a:round/>
                <a:headEnd/>
                <a:tailEnd type="triangle" w="med" len="med"/>
              </a:ln>
            </p:spPr>
            <p:txBody>
              <a:bodyPr wrap="none" anchor="ctr"/>
              <a:lstStyle/>
              <a:p>
                <a:endParaRPr lang="zh-CN" altLang="en-US"/>
              </a:p>
            </p:txBody>
          </p:sp>
          <p:sp>
            <p:nvSpPr>
              <p:cNvPr id="88090" name="Line 22"/>
              <p:cNvSpPr>
                <a:spLocks noChangeShapeType="1"/>
              </p:cNvSpPr>
              <p:nvPr/>
            </p:nvSpPr>
            <p:spPr bwMode="auto">
              <a:xfrm>
                <a:off x="2210" y="3853"/>
                <a:ext cx="6" cy="158"/>
              </a:xfrm>
              <a:prstGeom prst="line">
                <a:avLst/>
              </a:prstGeom>
              <a:noFill/>
              <a:ln w="9525">
                <a:solidFill>
                  <a:schemeClr val="tx1"/>
                </a:solidFill>
                <a:round/>
                <a:headEnd/>
                <a:tailEnd/>
              </a:ln>
            </p:spPr>
            <p:txBody>
              <a:bodyPr wrap="none" anchor="ctr"/>
              <a:lstStyle/>
              <a:p>
                <a:endParaRPr lang="zh-CN" altLang="en-US" dirty="0"/>
              </a:p>
            </p:txBody>
          </p:sp>
          <p:sp>
            <p:nvSpPr>
              <p:cNvPr id="88091" name="Line 23"/>
              <p:cNvSpPr>
                <a:spLocks noChangeShapeType="1"/>
              </p:cNvSpPr>
              <p:nvPr/>
            </p:nvSpPr>
            <p:spPr bwMode="auto">
              <a:xfrm>
                <a:off x="2214" y="4013"/>
                <a:ext cx="1044" cy="0"/>
              </a:xfrm>
              <a:prstGeom prst="line">
                <a:avLst/>
              </a:prstGeom>
              <a:noFill/>
              <a:ln w="9525">
                <a:solidFill>
                  <a:schemeClr val="tx1"/>
                </a:solidFill>
                <a:round/>
                <a:headEnd/>
                <a:tailEnd/>
              </a:ln>
            </p:spPr>
            <p:txBody>
              <a:bodyPr wrap="none" anchor="ctr"/>
              <a:lstStyle/>
              <a:p>
                <a:endParaRPr lang="zh-CN" altLang="en-US"/>
              </a:p>
            </p:txBody>
          </p:sp>
          <p:sp>
            <p:nvSpPr>
              <p:cNvPr id="88092" name="Line 24"/>
              <p:cNvSpPr>
                <a:spLocks noChangeShapeType="1"/>
              </p:cNvSpPr>
              <p:nvPr/>
            </p:nvSpPr>
            <p:spPr bwMode="auto">
              <a:xfrm flipV="1">
                <a:off x="3258" y="2203"/>
                <a:ext cx="0" cy="1810"/>
              </a:xfrm>
              <a:prstGeom prst="line">
                <a:avLst/>
              </a:prstGeom>
              <a:noFill/>
              <a:ln w="9525">
                <a:solidFill>
                  <a:schemeClr val="tx1"/>
                </a:solidFill>
                <a:round/>
                <a:headEnd/>
                <a:tailEnd/>
              </a:ln>
            </p:spPr>
            <p:txBody>
              <a:bodyPr wrap="none" anchor="ctr"/>
              <a:lstStyle/>
              <a:p>
                <a:endParaRPr lang="zh-CN" altLang="en-US"/>
              </a:p>
            </p:txBody>
          </p:sp>
          <p:sp>
            <p:nvSpPr>
              <p:cNvPr id="88093" name="Line 25"/>
              <p:cNvSpPr>
                <a:spLocks noChangeShapeType="1"/>
              </p:cNvSpPr>
              <p:nvPr/>
            </p:nvSpPr>
            <p:spPr bwMode="auto">
              <a:xfrm flipH="1">
                <a:off x="2183" y="2203"/>
                <a:ext cx="1075"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88070" name="Text Box 26"/>
            <p:cNvSpPr txBox="1">
              <a:spLocks noChangeArrowheads="1"/>
            </p:cNvSpPr>
            <p:nvPr/>
          </p:nvSpPr>
          <p:spPr bwMode="auto">
            <a:xfrm>
              <a:off x="1620" y="1895"/>
              <a:ext cx="23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Y</a:t>
              </a:r>
            </a:p>
          </p:txBody>
        </p:sp>
        <p:sp>
          <p:nvSpPr>
            <p:cNvPr id="88071" name="Text Box 27"/>
            <p:cNvSpPr txBox="1">
              <a:spLocks noChangeArrowheads="1"/>
            </p:cNvSpPr>
            <p:nvPr/>
          </p:nvSpPr>
          <p:spPr bwMode="auto">
            <a:xfrm>
              <a:off x="2431" y="2228"/>
              <a:ext cx="23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N</a:t>
              </a:r>
            </a:p>
          </p:txBody>
        </p:sp>
        <p:sp>
          <p:nvSpPr>
            <p:cNvPr id="88072" name="Text Box 28"/>
            <p:cNvSpPr txBox="1">
              <a:spLocks noChangeArrowheads="1"/>
            </p:cNvSpPr>
            <p:nvPr/>
          </p:nvSpPr>
          <p:spPr bwMode="auto">
            <a:xfrm>
              <a:off x="1609" y="2473"/>
              <a:ext cx="23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Y</a:t>
              </a:r>
            </a:p>
          </p:txBody>
        </p:sp>
        <p:sp>
          <p:nvSpPr>
            <p:cNvPr id="88073" name="Text Box 29"/>
            <p:cNvSpPr txBox="1">
              <a:spLocks noChangeArrowheads="1"/>
            </p:cNvSpPr>
            <p:nvPr/>
          </p:nvSpPr>
          <p:spPr bwMode="auto">
            <a:xfrm>
              <a:off x="2420" y="2794"/>
              <a:ext cx="233" cy="256"/>
            </a:xfrm>
            <a:prstGeom prst="rect">
              <a:avLst/>
            </a:prstGeom>
            <a:noFill/>
            <a:ln w="9525">
              <a:noFill/>
              <a:miter lim="800000"/>
              <a:headEnd/>
              <a:tailEnd/>
            </a:ln>
          </p:spPr>
          <p:txBody>
            <a:bodyPr wrap="none">
              <a:spAutoFit/>
            </a:bodyPr>
            <a:lstStyle/>
            <a:p>
              <a:pPr>
                <a:buFont typeface="Wingdings" pitchFamily="2" charset="2"/>
                <a:buNone/>
              </a:pPr>
              <a:r>
                <a:rPr lang="en-US" altLang="zh-CN" sz="2000"/>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哈希表                                                              查找分析</a:t>
            </a:r>
          </a:p>
        </p:txBody>
      </p:sp>
      <p:sp>
        <p:nvSpPr>
          <p:cNvPr id="30" name="Rectangle 3"/>
          <p:cNvSpPr txBox="1">
            <a:spLocks noChangeArrowheads="1"/>
          </p:cNvSpPr>
          <p:nvPr/>
        </p:nvSpPr>
        <p:spPr bwMode="gray">
          <a:xfrm>
            <a:off x="254000" y="1014413"/>
            <a:ext cx="8509000" cy="4762500"/>
          </a:xfrm>
          <a:prstGeom prst="rect">
            <a:avLst/>
          </a:prstGeom>
          <a:noFill/>
          <a:ln w="9525">
            <a:noFill/>
            <a:miter lim="800000"/>
            <a:headEnd/>
            <a:tailEnd/>
          </a:ln>
        </p:spPr>
        <p:txBody>
          <a:bodyPr/>
          <a:lstStyle/>
          <a:p>
            <a:pPr marL="742950" lvl="1" indent="-285750">
              <a:lnSpc>
                <a:spcPct val="100000"/>
              </a:lnSpc>
              <a:spcBef>
                <a:spcPct val="20000"/>
              </a:spcBef>
              <a:buClr>
                <a:srgbClr val="E69900"/>
              </a:buClr>
              <a:buSzTx/>
              <a:buFont typeface="Wingdings" pitchFamily="2" charset="2"/>
              <a:buChar char="§"/>
              <a:defRPr/>
            </a:pPr>
            <a:r>
              <a:rPr lang="zh-CN" altLang="en-US" sz="2600" b="1" kern="0" dirty="0"/>
              <a:t>哈希查找分析</a:t>
            </a:r>
          </a:p>
          <a:p>
            <a:pPr marL="1143000" lvl="2" indent="-228600">
              <a:lnSpc>
                <a:spcPct val="100000"/>
              </a:lnSpc>
              <a:spcBef>
                <a:spcPct val="20000"/>
              </a:spcBef>
              <a:buClr>
                <a:schemeClr val="hlink"/>
              </a:buClr>
              <a:buSzTx/>
              <a:buFont typeface="Wingdings" pitchFamily="2" charset="2"/>
              <a:buChar char="w"/>
              <a:defRPr/>
            </a:pPr>
            <a:r>
              <a:rPr lang="zh-CN" altLang="en-US" sz="2800" b="1" kern="0" dirty="0"/>
              <a:t>哈希查找过程仍是一个给定值与关键字进行比较的过程</a:t>
            </a:r>
          </a:p>
          <a:p>
            <a:pPr marL="1143000" lvl="2" indent="-228600">
              <a:lnSpc>
                <a:spcPct val="100000"/>
              </a:lnSpc>
              <a:spcBef>
                <a:spcPct val="20000"/>
              </a:spcBef>
              <a:buClr>
                <a:schemeClr val="hlink"/>
              </a:buClr>
              <a:buSzTx/>
              <a:buFont typeface="Wingdings" pitchFamily="2" charset="2"/>
              <a:buChar char="w"/>
              <a:defRPr/>
            </a:pPr>
            <a:r>
              <a:rPr lang="zh-CN" altLang="en-US" sz="2800" b="1" kern="0" dirty="0"/>
              <a:t>评价哈希查找效率仍要用</a:t>
            </a:r>
            <a:r>
              <a:rPr lang="en-US" altLang="zh-CN" sz="2800" b="1" kern="0" dirty="0"/>
              <a:t>ASL</a:t>
            </a:r>
          </a:p>
          <a:p>
            <a:pPr marL="1143000" lvl="2" indent="-228600">
              <a:lnSpc>
                <a:spcPct val="100000"/>
              </a:lnSpc>
              <a:spcBef>
                <a:spcPct val="20000"/>
              </a:spcBef>
              <a:buClr>
                <a:schemeClr val="hlink"/>
              </a:buClr>
              <a:buSzTx/>
              <a:buFont typeface="Wingdings" pitchFamily="2" charset="2"/>
              <a:buChar char="w"/>
              <a:defRPr/>
            </a:pPr>
            <a:r>
              <a:rPr lang="zh-CN" altLang="zh-CN" sz="2800" b="1" kern="0" dirty="0"/>
              <a:t>哈希查找过程与给定值进行比较的关键字的个数取决于：</a:t>
            </a:r>
          </a:p>
          <a:p>
            <a:pPr marL="1600200" lvl="3" indent="-228600">
              <a:lnSpc>
                <a:spcPct val="100000"/>
              </a:lnSpc>
              <a:spcBef>
                <a:spcPct val="20000"/>
              </a:spcBef>
              <a:buClr>
                <a:srgbClr val="010103"/>
              </a:buClr>
              <a:buSzTx/>
              <a:buFont typeface="Wingdings" pitchFamily="2" charset="2"/>
              <a:buChar char="F"/>
              <a:defRPr/>
            </a:pPr>
            <a:r>
              <a:rPr lang="zh-CN" altLang="en-US" sz="2800" b="1" kern="0" dirty="0"/>
              <a:t>哈希函数</a:t>
            </a:r>
          </a:p>
          <a:p>
            <a:pPr marL="1600200" lvl="3" indent="-228600">
              <a:lnSpc>
                <a:spcPct val="100000"/>
              </a:lnSpc>
              <a:spcBef>
                <a:spcPct val="20000"/>
              </a:spcBef>
              <a:buClr>
                <a:srgbClr val="010103"/>
              </a:buClr>
              <a:buSzTx/>
              <a:buFont typeface="Wingdings" pitchFamily="2" charset="2"/>
              <a:buChar char="F"/>
              <a:defRPr/>
            </a:pPr>
            <a:r>
              <a:rPr lang="zh-CN" altLang="en-US" sz="2800" b="1" kern="0" dirty="0"/>
              <a:t>处理冲突的方法</a:t>
            </a:r>
          </a:p>
          <a:p>
            <a:pPr marL="1600200" lvl="3" indent="-228600">
              <a:lnSpc>
                <a:spcPct val="100000"/>
              </a:lnSpc>
              <a:spcBef>
                <a:spcPct val="20000"/>
              </a:spcBef>
              <a:buClr>
                <a:srgbClr val="010103"/>
              </a:buClr>
              <a:buSzTx/>
              <a:buFont typeface="Wingdings" pitchFamily="2" charset="2"/>
              <a:buChar char="F"/>
              <a:defRPr/>
            </a:pPr>
            <a:r>
              <a:rPr lang="zh-CN" altLang="en-US" sz="2800" b="1" kern="0" dirty="0"/>
              <a:t>哈希表的</a:t>
            </a:r>
            <a:r>
              <a:rPr lang="zh-CN" altLang="en-US" sz="2800" b="1" kern="0" dirty="0">
                <a:solidFill>
                  <a:srgbClr val="CC0000"/>
                </a:solidFill>
              </a:rPr>
              <a:t>装填因子</a:t>
            </a:r>
            <a:r>
              <a:rPr lang="zh-CN" altLang="en-US" sz="2800" b="1" kern="0" dirty="0">
                <a:sym typeface="Symbol" pitchFamily="18" charset="2"/>
              </a:rPr>
              <a:t></a:t>
            </a:r>
            <a:r>
              <a:rPr lang="en-US" altLang="zh-CN" sz="2800" b="1" kern="0" dirty="0">
                <a:sym typeface="Symbol" pitchFamily="18" charset="2"/>
              </a:rPr>
              <a:t>=</a:t>
            </a:r>
            <a:r>
              <a:rPr lang="zh-CN" altLang="en-US" sz="2800" b="1" kern="0" dirty="0">
                <a:sym typeface="Symbol" pitchFamily="18" charset="2"/>
              </a:rPr>
              <a:t>表中填入的记录数</a:t>
            </a:r>
            <a:r>
              <a:rPr lang="en-US" altLang="zh-CN" sz="2800" b="1" kern="0" dirty="0">
                <a:sym typeface="Symbol" pitchFamily="18" charset="2"/>
              </a:rPr>
              <a:t>/</a:t>
            </a:r>
            <a:r>
              <a:rPr lang="zh-CN" altLang="en-US" sz="2800" b="1" kern="0" dirty="0">
                <a:sym typeface="Symbol" pitchFamily="18" charset="2"/>
              </a:rPr>
              <a:t>哈希表长度</a:t>
            </a:r>
          </a:p>
          <a:p>
            <a:pPr marL="1600200" lvl="3" indent="-228600">
              <a:lnSpc>
                <a:spcPct val="100000"/>
              </a:lnSpc>
              <a:spcBef>
                <a:spcPct val="20000"/>
              </a:spcBef>
              <a:buClr>
                <a:srgbClr val="010103"/>
              </a:buClr>
              <a:buSzTx/>
              <a:buNone/>
              <a:defRPr/>
            </a:pPr>
            <a:r>
              <a:rPr lang="zh-CN" altLang="en-US" sz="2800" b="1" kern="0" dirty="0"/>
              <a:t>   即：</a:t>
            </a:r>
            <a:r>
              <a:rPr lang="zh-CN" altLang="en-US" sz="2800" b="1" kern="0" dirty="0">
                <a:solidFill>
                  <a:srgbClr val="CC0000"/>
                </a:solidFill>
              </a:rPr>
              <a:t>表长度</a:t>
            </a:r>
            <a:r>
              <a:rPr lang="en-US" altLang="zh-CN" sz="2800" b="1" kern="0" dirty="0"/>
              <a:t>=</a:t>
            </a:r>
            <a:r>
              <a:rPr lang="zh-CN" altLang="en-US" sz="2800" b="1" kern="0" dirty="0">
                <a:sym typeface="Symbol" pitchFamily="18" charset="2"/>
              </a:rPr>
              <a:t>记录数个数</a:t>
            </a:r>
            <a:r>
              <a:rPr lang="en-US" altLang="zh-CN" sz="2800" b="1" kern="0" dirty="0"/>
              <a:t>/</a:t>
            </a:r>
            <a:r>
              <a:rPr lang="zh-CN" altLang="en-US" sz="2800" b="1" kern="0" dirty="0">
                <a:solidFill>
                  <a:srgbClr val="CC0000"/>
                </a:solidFill>
              </a:rPr>
              <a:t>装填因子</a:t>
            </a:r>
            <a:r>
              <a:rPr lang="zh-CN" altLang="en-US" sz="2800" b="1" kern="0" dirty="0">
                <a:solidFill>
                  <a:srgbClr val="FF0000"/>
                </a:solidFill>
                <a:sym typeface="Symbol" pitchFamily="18" charset="2"/>
              </a:rPr>
              <a:t></a:t>
            </a:r>
            <a:endParaRPr lang="zh-CN" altLang="en-US" sz="28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
                                            <p:txEl>
                                              <p:pRg st="4" end="4"/>
                                            </p:txEl>
                                          </p:spTgt>
                                        </p:tgtEl>
                                        <p:attrNameLst>
                                          <p:attrName>style.visibility</p:attrName>
                                        </p:attrNameLst>
                                      </p:cBhvr>
                                      <p:to>
                                        <p:strVal val="visible"/>
                                      </p:to>
                                    </p:set>
                                    <p:anim calcmode="lin" valueType="num">
                                      <p:cBhvr additive="base">
                                        <p:cTn id="31" dur="500" fill="hold"/>
                                        <p:tgtEl>
                                          <p:spTgt spid="3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
                                            <p:txEl>
                                              <p:pRg st="5" end="5"/>
                                            </p:txEl>
                                          </p:spTgt>
                                        </p:tgtEl>
                                        <p:attrNameLst>
                                          <p:attrName>style.visibility</p:attrName>
                                        </p:attrNameLst>
                                      </p:cBhvr>
                                      <p:to>
                                        <p:strVal val="visible"/>
                                      </p:to>
                                    </p:set>
                                    <p:anim calcmode="lin" valueType="num">
                                      <p:cBhvr additive="base">
                                        <p:cTn id="37" dur="500" fill="hold"/>
                                        <p:tgtEl>
                                          <p:spTgt spid="3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
                                            <p:txEl>
                                              <p:pRg st="6" end="6"/>
                                            </p:txEl>
                                          </p:spTgt>
                                        </p:tgtEl>
                                        <p:attrNameLst>
                                          <p:attrName>style.visibility</p:attrName>
                                        </p:attrNameLst>
                                      </p:cBhvr>
                                      <p:to>
                                        <p:strVal val="visible"/>
                                      </p:to>
                                    </p:set>
                                    <p:anim calcmode="lin" valueType="num">
                                      <p:cBhvr additive="base">
                                        <p:cTn id="43" dur="500" fill="hold"/>
                                        <p:tgtEl>
                                          <p:spTgt spid="3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
                                            <p:txEl>
                                              <p:pRg st="7" end="7"/>
                                            </p:txEl>
                                          </p:spTgt>
                                        </p:tgtEl>
                                        <p:attrNameLst>
                                          <p:attrName>style.visibility</p:attrName>
                                        </p:attrNameLst>
                                      </p:cBhvr>
                                      <p:to>
                                        <p:strVal val="visible"/>
                                      </p:to>
                                    </p:set>
                                    <p:anim calcmode="lin" valueType="num">
                                      <p:cBhvr additive="base">
                                        <p:cTn id="49" dur="500" fill="hold"/>
                                        <p:tgtEl>
                                          <p:spTgt spid="3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5"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哈希表                                                              查找分析</a:t>
            </a:r>
          </a:p>
        </p:txBody>
      </p:sp>
      <p:sp>
        <p:nvSpPr>
          <p:cNvPr id="30" name="Text Box 3"/>
          <p:cNvSpPr txBox="1">
            <a:spLocks noChangeArrowheads="1"/>
          </p:cNvSpPr>
          <p:nvPr/>
        </p:nvSpPr>
        <p:spPr bwMode="auto">
          <a:xfrm>
            <a:off x="152400" y="889000"/>
            <a:ext cx="8655050" cy="1169988"/>
          </a:xfrm>
          <a:prstGeom prst="rect">
            <a:avLst/>
          </a:prstGeom>
          <a:noFill/>
          <a:ln w="9525">
            <a:noFill/>
            <a:miter lim="800000"/>
            <a:headEnd/>
            <a:tailEnd/>
          </a:ln>
        </p:spPr>
        <p:txBody>
          <a:bodyPr>
            <a:spAutoFit/>
          </a:bodyPr>
          <a:lstStyle/>
          <a:p>
            <a:pPr>
              <a:buFont typeface="Wingdings" pitchFamily="2" charset="2"/>
              <a:buNone/>
            </a:pPr>
            <a:r>
              <a:rPr lang="zh-CN" altLang="en-US" sz="2000" b="1"/>
              <a:t>例    已知一组关键字</a:t>
            </a:r>
            <a:r>
              <a:rPr lang="en-US" altLang="zh-CN" sz="2000" b="1"/>
              <a:t>(19,14,23,1,68,20,84,27,55,11,10,79), </a:t>
            </a:r>
            <a:r>
              <a:rPr lang="zh-CN" altLang="zh-CN" sz="2000" b="1"/>
              <a:t>哈希表长为</a:t>
            </a:r>
            <a:r>
              <a:rPr lang="en-US" altLang="zh-CN" sz="2000" b="1"/>
              <a:t>m=16</a:t>
            </a:r>
            <a:r>
              <a:rPr lang="zh-CN" altLang="en-US" sz="2000" b="1"/>
              <a:t>，</a:t>
            </a:r>
            <a:endParaRPr lang="en-US" altLang="zh-CN" sz="2000" b="1"/>
          </a:p>
          <a:p>
            <a:pPr>
              <a:buFont typeface="Wingdings" pitchFamily="2" charset="2"/>
              <a:buNone/>
            </a:pPr>
            <a:r>
              <a:rPr lang="zh-CN" altLang="en-US" sz="2000" b="1"/>
              <a:t>        请给出哈希函数，画出此哈希表，并计算在等概率情况下查找成功的</a:t>
            </a:r>
            <a:endParaRPr lang="en-US" altLang="zh-CN" sz="2000" b="1"/>
          </a:p>
          <a:p>
            <a:pPr>
              <a:buFont typeface="Wingdings" pitchFamily="2" charset="2"/>
              <a:buNone/>
            </a:pPr>
            <a:r>
              <a:rPr lang="en-US" altLang="zh-CN" sz="2000" b="1"/>
              <a:t>        </a:t>
            </a:r>
            <a:r>
              <a:rPr lang="zh-CN" altLang="en-US" sz="2000" b="1"/>
              <a:t>平均查找长度。因为</a:t>
            </a:r>
            <a:r>
              <a:rPr lang="en-US" altLang="zh-CN" sz="2000" b="1"/>
              <a:t>m=16</a:t>
            </a:r>
            <a:r>
              <a:rPr lang="zh-CN" altLang="en-US" sz="2000" b="1"/>
              <a:t>，所以，</a:t>
            </a:r>
            <a:r>
              <a:rPr lang="zh-CN" altLang="en-US" sz="2000" b="1">
                <a:solidFill>
                  <a:srgbClr val="FF0000"/>
                </a:solidFill>
              </a:rPr>
              <a:t>哈希函数为：</a:t>
            </a:r>
            <a:r>
              <a:rPr lang="en-US" altLang="zh-CN" sz="2000" b="1">
                <a:solidFill>
                  <a:srgbClr val="FF0000"/>
                </a:solidFill>
              </a:rPr>
              <a:t>H(key)=key MOD 13</a:t>
            </a:r>
            <a:endParaRPr lang="zh-CN" altLang="en-US" sz="2000" b="1">
              <a:solidFill>
                <a:srgbClr val="FF0000"/>
              </a:solidFill>
            </a:endParaRPr>
          </a:p>
        </p:txBody>
      </p:sp>
      <p:sp>
        <p:nvSpPr>
          <p:cNvPr id="31" name="Text Box 4"/>
          <p:cNvSpPr txBox="1">
            <a:spLocks noChangeArrowheads="1"/>
          </p:cNvSpPr>
          <p:nvPr/>
        </p:nvSpPr>
        <p:spPr bwMode="auto">
          <a:xfrm>
            <a:off x="685800" y="1941513"/>
            <a:ext cx="6889750" cy="430212"/>
          </a:xfrm>
          <a:prstGeom prst="rect">
            <a:avLst/>
          </a:prstGeom>
          <a:noFill/>
          <a:ln w="9525">
            <a:noFill/>
            <a:miter lim="800000"/>
            <a:headEnd/>
            <a:tailEnd/>
          </a:ln>
        </p:spPr>
        <p:txBody>
          <a:bodyPr wrap="none">
            <a:spAutoFit/>
          </a:bodyPr>
          <a:lstStyle/>
          <a:p>
            <a:pPr>
              <a:buFont typeface="Wingdings" pitchFamily="2" charset="2"/>
              <a:buNone/>
            </a:pPr>
            <a:r>
              <a:rPr lang="en-US" altLang="zh-CN" sz="2000" b="1"/>
              <a:t>(1)  </a:t>
            </a:r>
            <a:r>
              <a:rPr lang="zh-CN" altLang="en-US" sz="2000" b="1"/>
              <a:t>用线性探测再散列处理冲突，即</a:t>
            </a:r>
            <a:r>
              <a:rPr lang="en-US" altLang="zh-CN" sz="2000" b="1"/>
              <a:t>Hi=(H(key)+di) MOD m</a:t>
            </a:r>
          </a:p>
        </p:txBody>
      </p:sp>
      <p:sp>
        <p:nvSpPr>
          <p:cNvPr id="32" name="Text Box 5"/>
          <p:cNvSpPr txBox="1">
            <a:spLocks noChangeArrowheads="1"/>
          </p:cNvSpPr>
          <p:nvPr/>
        </p:nvSpPr>
        <p:spPr bwMode="auto">
          <a:xfrm>
            <a:off x="484188" y="6046788"/>
            <a:ext cx="4202112" cy="661987"/>
          </a:xfrm>
          <a:prstGeom prst="rect">
            <a:avLst/>
          </a:prstGeom>
          <a:noFill/>
          <a:ln w="9525">
            <a:noFill/>
            <a:miter lim="800000"/>
            <a:headEnd/>
            <a:tailEnd/>
          </a:ln>
        </p:spPr>
        <p:txBody>
          <a:bodyPr wrap="none">
            <a:spAutoFit/>
          </a:bodyPr>
          <a:lstStyle/>
          <a:p>
            <a:pPr>
              <a:lnSpc>
                <a:spcPts val="2100"/>
              </a:lnSpc>
              <a:buFont typeface="Wingdings" pitchFamily="2" charset="2"/>
              <a:buNone/>
            </a:pPr>
            <a:r>
              <a:rPr lang="en-US" altLang="zh-CN" sz="2000"/>
              <a:t>H(</a:t>
            </a:r>
            <a:r>
              <a:rPr lang="en-US" altLang="zh-CN" sz="2000">
                <a:solidFill>
                  <a:srgbClr val="FF3300"/>
                </a:solidFill>
              </a:rPr>
              <a:t>55</a:t>
            </a:r>
            <a:r>
              <a:rPr lang="en-US" altLang="zh-CN" sz="2000"/>
              <a:t>)=3   </a:t>
            </a:r>
            <a:r>
              <a:rPr lang="zh-CN" altLang="zh-CN" sz="2000"/>
              <a:t>冲突，</a:t>
            </a:r>
            <a:r>
              <a:rPr lang="en-US" altLang="zh-CN" sz="2000"/>
              <a:t>H1=(3+1)MOD16=4</a:t>
            </a:r>
          </a:p>
          <a:p>
            <a:pPr>
              <a:lnSpc>
                <a:spcPts val="2100"/>
              </a:lnSpc>
              <a:buFont typeface="Wingdings" pitchFamily="2" charset="2"/>
              <a:buNone/>
            </a:pPr>
            <a:r>
              <a:rPr lang="en-US" altLang="zh-CN" sz="2000"/>
              <a:t>                 </a:t>
            </a:r>
            <a:r>
              <a:rPr lang="zh-CN" altLang="zh-CN" sz="2000"/>
              <a:t>冲突，</a:t>
            </a:r>
            <a:r>
              <a:rPr lang="en-US" altLang="zh-CN" sz="2000"/>
              <a:t>H2=(3+2)MOD16=5</a:t>
            </a:r>
          </a:p>
        </p:txBody>
      </p:sp>
      <p:sp>
        <p:nvSpPr>
          <p:cNvPr id="33" name="Text Box 6"/>
          <p:cNvSpPr txBox="1">
            <a:spLocks noChangeArrowheads="1"/>
          </p:cNvSpPr>
          <p:nvPr/>
        </p:nvSpPr>
        <p:spPr bwMode="auto">
          <a:xfrm>
            <a:off x="4664075" y="3757613"/>
            <a:ext cx="4265613" cy="2762250"/>
          </a:xfrm>
          <a:prstGeom prst="rect">
            <a:avLst/>
          </a:prstGeom>
          <a:noFill/>
          <a:ln w="9525">
            <a:noFill/>
            <a:miter lim="800000"/>
            <a:headEnd/>
            <a:tailEnd/>
          </a:ln>
        </p:spPr>
        <p:txBody>
          <a:bodyPr wrap="none">
            <a:spAutoFit/>
          </a:bodyPr>
          <a:lstStyle/>
          <a:p>
            <a:pPr>
              <a:lnSpc>
                <a:spcPts val="2100"/>
              </a:lnSpc>
              <a:buFont typeface="Wingdings" pitchFamily="2" charset="2"/>
              <a:buNone/>
            </a:pPr>
            <a:r>
              <a:rPr lang="en-US" altLang="zh-CN" sz="2000" dirty="0"/>
              <a:t>H(</a:t>
            </a:r>
            <a:r>
              <a:rPr lang="en-US" altLang="zh-CN" sz="2000" dirty="0">
                <a:solidFill>
                  <a:srgbClr val="FFC000"/>
                </a:solidFill>
              </a:rPr>
              <a:t>79</a:t>
            </a:r>
            <a:r>
              <a:rPr lang="en-US" altLang="zh-CN" sz="2000" dirty="0"/>
              <a:t>)=1    </a:t>
            </a:r>
            <a:r>
              <a:rPr lang="zh-CN" altLang="zh-CN" sz="2000" dirty="0"/>
              <a:t>冲突，</a:t>
            </a:r>
            <a:r>
              <a:rPr lang="en-US" altLang="zh-CN" sz="2000" dirty="0"/>
              <a:t>H1=(1+1)MOD16=2</a:t>
            </a:r>
          </a:p>
          <a:p>
            <a:pPr>
              <a:lnSpc>
                <a:spcPts val="2100"/>
              </a:lnSpc>
              <a:buFont typeface="Wingdings" pitchFamily="2" charset="2"/>
              <a:buNone/>
            </a:pPr>
            <a:r>
              <a:rPr lang="en-US" altLang="zh-CN" sz="2000" dirty="0"/>
              <a:t>                  </a:t>
            </a:r>
            <a:r>
              <a:rPr lang="zh-CN" altLang="zh-CN" sz="2000" dirty="0"/>
              <a:t>冲突，</a:t>
            </a:r>
            <a:r>
              <a:rPr lang="en-US" altLang="zh-CN" sz="2000" dirty="0"/>
              <a:t>H2=(1+2)MOD16=3</a:t>
            </a:r>
          </a:p>
          <a:p>
            <a:pPr>
              <a:lnSpc>
                <a:spcPts val="2100"/>
              </a:lnSpc>
              <a:buFont typeface="Wingdings" pitchFamily="2" charset="2"/>
              <a:buNone/>
            </a:pPr>
            <a:r>
              <a:rPr lang="en-US" altLang="zh-CN" sz="2000" dirty="0"/>
              <a:t>                  </a:t>
            </a:r>
            <a:r>
              <a:rPr lang="zh-CN" altLang="zh-CN" sz="2000" dirty="0"/>
              <a:t>冲突，</a:t>
            </a:r>
            <a:r>
              <a:rPr lang="en-US" altLang="zh-CN" sz="2000" dirty="0"/>
              <a:t>H3=(1+3)MOD16=4</a:t>
            </a:r>
          </a:p>
          <a:p>
            <a:pPr>
              <a:lnSpc>
                <a:spcPts val="2100"/>
              </a:lnSpc>
              <a:buFont typeface="Wingdings" pitchFamily="2" charset="2"/>
              <a:buNone/>
            </a:pPr>
            <a:r>
              <a:rPr lang="en-US" altLang="zh-CN" sz="2000" dirty="0"/>
              <a:t>                  </a:t>
            </a:r>
            <a:r>
              <a:rPr lang="zh-CN" altLang="zh-CN" sz="2000" dirty="0"/>
              <a:t>冲突，</a:t>
            </a:r>
            <a:r>
              <a:rPr lang="en-US" altLang="zh-CN" sz="2000" dirty="0"/>
              <a:t>H4=(1+4)MOD16=5</a:t>
            </a:r>
          </a:p>
          <a:p>
            <a:pPr>
              <a:lnSpc>
                <a:spcPts val="2100"/>
              </a:lnSpc>
              <a:buFont typeface="Wingdings" pitchFamily="2" charset="2"/>
              <a:buNone/>
            </a:pPr>
            <a:r>
              <a:rPr lang="en-US" altLang="zh-CN" sz="2000" dirty="0"/>
              <a:t>                  </a:t>
            </a:r>
            <a:r>
              <a:rPr lang="zh-CN" altLang="zh-CN" sz="2000" dirty="0"/>
              <a:t>冲突，</a:t>
            </a:r>
            <a:r>
              <a:rPr lang="en-US" altLang="zh-CN" sz="2000" dirty="0"/>
              <a:t>H5=(1+5)MOD16=6</a:t>
            </a:r>
          </a:p>
          <a:p>
            <a:pPr>
              <a:lnSpc>
                <a:spcPts val="2100"/>
              </a:lnSpc>
              <a:buFont typeface="Wingdings" pitchFamily="2" charset="2"/>
              <a:buNone/>
            </a:pPr>
            <a:r>
              <a:rPr lang="en-US" altLang="zh-CN" sz="2000" dirty="0"/>
              <a:t>                  </a:t>
            </a:r>
            <a:r>
              <a:rPr lang="zh-CN" altLang="zh-CN" sz="2000" dirty="0"/>
              <a:t>冲突，</a:t>
            </a:r>
            <a:r>
              <a:rPr lang="en-US" altLang="zh-CN" sz="2000" dirty="0"/>
              <a:t>H6=(1+6)MOD16=7</a:t>
            </a:r>
          </a:p>
          <a:p>
            <a:pPr>
              <a:lnSpc>
                <a:spcPts val="2100"/>
              </a:lnSpc>
              <a:buFont typeface="Wingdings" pitchFamily="2" charset="2"/>
              <a:buNone/>
            </a:pPr>
            <a:r>
              <a:rPr lang="en-US" altLang="zh-CN" sz="2000" dirty="0"/>
              <a:t>                  </a:t>
            </a:r>
            <a:r>
              <a:rPr lang="zh-CN" altLang="zh-CN" sz="2000" dirty="0"/>
              <a:t>冲突，</a:t>
            </a:r>
            <a:r>
              <a:rPr lang="en-US" altLang="zh-CN" sz="2000" dirty="0"/>
              <a:t>H7=(1+7)MOD16=8</a:t>
            </a:r>
          </a:p>
          <a:p>
            <a:pPr>
              <a:lnSpc>
                <a:spcPts val="2100"/>
              </a:lnSpc>
              <a:buFont typeface="Wingdings" pitchFamily="2" charset="2"/>
              <a:buNone/>
            </a:pPr>
            <a:r>
              <a:rPr lang="en-US" altLang="zh-CN" sz="2000" dirty="0"/>
              <a:t>                  </a:t>
            </a:r>
            <a:r>
              <a:rPr lang="zh-CN" altLang="zh-CN" sz="2000" dirty="0"/>
              <a:t>冲突，</a:t>
            </a:r>
            <a:r>
              <a:rPr lang="en-US" altLang="zh-CN" sz="2000" dirty="0"/>
              <a:t>H8=(1+8)MOD16=9</a:t>
            </a:r>
          </a:p>
          <a:p>
            <a:pPr>
              <a:lnSpc>
                <a:spcPts val="2100"/>
              </a:lnSpc>
              <a:buFont typeface="Wingdings" pitchFamily="2" charset="2"/>
              <a:buNone/>
            </a:pPr>
            <a:endParaRPr lang="en-US" altLang="zh-CN" sz="2000" dirty="0"/>
          </a:p>
        </p:txBody>
      </p:sp>
      <p:grpSp>
        <p:nvGrpSpPr>
          <p:cNvPr id="2" name="Group 7"/>
          <p:cNvGrpSpPr>
            <a:grpSpLocks/>
          </p:cNvGrpSpPr>
          <p:nvPr/>
        </p:nvGrpSpPr>
        <p:grpSpPr bwMode="auto">
          <a:xfrm>
            <a:off x="785813" y="2208213"/>
            <a:ext cx="6192837" cy="684212"/>
            <a:chOff x="1261" y="1173"/>
            <a:chExt cx="3901" cy="431"/>
          </a:xfrm>
        </p:grpSpPr>
        <p:sp>
          <p:nvSpPr>
            <p:cNvPr id="90143" name="Text Box 8"/>
            <p:cNvSpPr txBox="1">
              <a:spLocks noChangeArrowheads="1"/>
            </p:cNvSpPr>
            <p:nvPr/>
          </p:nvSpPr>
          <p:spPr bwMode="auto">
            <a:xfrm>
              <a:off x="1295" y="1173"/>
              <a:ext cx="3867"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0    1    2    3    4    5    6    7    8    9   10   11 12  13  14  15</a:t>
              </a:r>
            </a:p>
          </p:txBody>
        </p:sp>
        <p:grpSp>
          <p:nvGrpSpPr>
            <p:cNvPr id="90144" name="Group 9"/>
            <p:cNvGrpSpPr>
              <a:grpSpLocks/>
            </p:cNvGrpSpPr>
            <p:nvPr/>
          </p:nvGrpSpPr>
          <p:grpSpPr bwMode="auto">
            <a:xfrm>
              <a:off x="1261" y="1365"/>
              <a:ext cx="3819" cy="239"/>
              <a:chOff x="1261" y="1365"/>
              <a:chExt cx="3819" cy="239"/>
            </a:xfrm>
          </p:grpSpPr>
          <p:sp>
            <p:nvSpPr>
              <p:cNvPr id="90145" name="Rectangle 10"/>
              <p:cNvSpPr>
                <a:spLocks noChangeArrowheads="1"/>
              </p:cNvSpPr>
              <p:nvPr/>
            </p:nvSpPr>
            <p:spPr bwMode="auto">
              <a:xfrm>
                <a:off x="1261" y="1366"/>
                <a:ext cx="3819" cy="238"/>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90146" name="Line 11"/>
              <p:cNvSpPr>
                <a:spLocks noChangeShapeType="1"/>
              </p:cNvSpPr>
              <p:nvPr/>
            </p:nvSpPr>
            <p:spPr bwMode="auto">
              <a:xfrm>
                <a:off x="1498" y="1366"/>
                <a:ext cx="0" cy="238"/>
              </a:xfrm>
              <a:prstGeom prst="line">
                <a:avLst/>
              </a:prstGeom>
              <a:noFill/>
              <a:ln w="9525">
                <a:solidFill>
                  <a:schemeClr val="tx1"/>
                </a:solidFill>
                <a:round/>
                <a:headEnd/>
                <a:tailEnd/>
              </a:ln>
            </p:spPr>
            <p:txBody>
              <a:bodyPr wrap="none" anchor="ctr"/>
              <a:lstStyle/>
              <a:p>
                <a:endParaRPr lang="zh-CN" altLang="en-US"/>
              </a:p>
            </p:txBody>
          </p:sp>
          <p:sp>
            <p:nvSpPr>
              <p:cNvPr id="90147" name="Line 12"/>
              <p:cNvSpPr>
                <a:spLocks noChangeShapeType="1"/>
              </p:cNvSpPr>
              <p:nvPr/>
            </p:nvSpPr>
            <p:spPr bwMode="auto">
              <a:xfrm>
                <a:off x="1738" y="1366"/>
                <a:ext cx="0" cy="238"/>
              </a:xfrm>
              <a:prstGeom prst="line">
                <a:avLst/>
              </a:prstGeom>
              <a:noFill/>
              <a:ln w="9525">
                <a:solidFill>
                  <a:schemeClr val="tx1"/>
                </a:solidFill>
                <a:round/>
                <a:headEnd/>
                <a:tailEnd/>
              </a:ln>
            </p:spPr>
            <p:txBody>
              <a:bodyPr wrap="none" anchor="ctr"/>
              <a:lstStyle/>
              <a:p>
                <a:endParaRPr lang="zh-CN" altLang="en-US"/>
              </a:p>
            </p:txBody>
          </p:sp>
          <p:sp>
            <p:nvSpPr>
              <p:cNvPr id="90148" name="Line 13"/>
              <p:cNvSpPr>
                <a:spLocks noChangeShapeType="1"/>
              </p:cNvSpPr>
              <p:nvPr/>
            </p:nvSpPr>
            <p:spPr bwMode="auto">
              <a:xfrm>
                <a:off x="1978" y="1366"/>
                <a:ext cx="0" cy="238"/>
              </a:xfrm>
              <a:prstGeom prst="line">
                <a:avLst/>
              </a:prstGeom>
              <a:noFill/>
              <a:ln w="9525">
                <a:solidFill>
                  <a:schemeClr val="tx1"/>
                </a:solidFill>
                <a:round/>
                <a:headEnd/>
                <a:tailEnd/>
              </a:ln>
            </p:spPr>
            <p:txBody>
              <a:bodyPr wrap="none" anchor="ctr"/>
              <a:lstStyle/>
              <a:p>
                <a:endParaRPr lang="zh-CN" altLang="en-US"/>
              </a:p>
            </p:txBody>
          </p:sp>
          <p:sp>
            <p:nvSpPr>
              <p:cNvPr id="90149" name="Line 14"/>
              <p:cNvSpPr>
                <a:spLocks noChangeShapeType="1"/>
              </p:cNvSpPr>
              <p:nvPr/>
            </p:nvSpPr>
            <p:spPr bwMode="auto">
              <a:xfrm>
                <a:off x="2218" y="1366"/>
                <a:ext cx="0" cy="238"/>
              </a:xfrm>
              <a:prstGeom prst="line">
                <a:avLst/>
              </a:prstGeom>
              <a:noFill/>
              <a:ln w="9525">
                <a:solidFill>
                  <a:schemeClr val="tx1"/>
                </a:solidFill>
                <a:round/>
                <a:headEnd/>
                <a:tailEnd/>
              </a:ln>
            </p:spPr>
            <p:txBody>
              <a:bodyPr wrap="none" anchor="ctr"/>
              <a:lstStyle/>
              <a:p>
                <a:endParaRPr lang="zh-CN" altLang="en-US"/>
              </a:p>
            </p:txBody>
          </p:sp>
          <p:sp>
            <p:nvSpPr>
              <p:cNvPr id="90150" name="Line 15"/>
              <p:cNvSpPr>
                <a:spLocks noChangeShapeType="1"/>
              </p:cNvSpPr>
              <p:nvPr/>
            </p:nvSpPr>
            <p:spPr bwMode="auto">
              <a:xfrm>
                <a:off x="2459" y="1366"/>
                <a:ext cx="0" cy="238"/>
              </a:xfrm>
              <a:prstGeom prst="line">
                <a:avLst/>
              </a:prstGeom>
              <a:noFill/>
              <a:ln w="9525">
                <a:solidFill>
                  <a:schemeClr val="tx1"/>
                </a:solidFill>
                <a:round/>
                <a:headEnd/>
                <a:tailEnd/>
              </a:ln>
            </p:spPr>
            <p:txBody>
              <a:bodyPr wrap="none" anchor="ctr"/>
              <a:lstStyle/>
              <a:p>
                <a:endParaRPr lang="zh-CN" altLang="en-US"/>
              </a:p>
            </p:txBody>
          </p:sp>
          <p:sp>
            <p:nvSpPr>
              <p:cNvPr id="90151" name="Line 16"/>
              <p:cNvSpPr>
                <a:spLocks noChangeShapeType="1"/>
              </p:cNvSpPr>
              <p:nvPr/>
            </p:nvSpPr>
            <p:spPr bwMode="auto">
              <a:xfrm>
                <a:off x="2699" y="1366"/>
                <a:ext cx="0" cy="238"/>
              </a:xfrm>
              <a:prstGeom prst="line">
                <a:avLst/>
              </a:prstGeom>
              <a:noFill/>
              <a:ln w="9525">
                <a:solidFill>
                  <a:schemeClr val="tx1"/>
                </a:solidFill>
                <a:round/>
                <a:headEnd/>
                <a:tailEnd/>
              </a:ln>
            </p:spPr>
            <p:txBody>
              <a:bodyPr wrap="none" anchor="ctr"/>
              <a:lstStyle/>
              <a:p>
                <a:endParaRPr lang="zh-CN" altLang="en-US"/>
              </a:p>
            </p:txBody>
          </p:sp>
          <p:sp>
            <p:nvSpPr>
              <p:cNvPr id="90152" name="Line 17"/>
              <p:cNvSpPr>
                <a:spLocks noChangeShapeType="1"/>
              </p:cNvSpPr>
              <p:nvPr/>
            </p:nvSpPr>
            <p:spPr bwMode="auto">
              <a:xfrm>
                <a:off x="2939" y="1366"/>
                <a:ext cx="0" cy="238"/>
              </a:xfrm>
              <a:prstGeom prst="line">
                <a:avLst/>
              </a:prstGeom>
              <a:noFill/>
              <a:ln w="9525">
                <a:solidFill>
                  <a:schemeClr val="tx1"/>
                </a:solidFill>
                <a:round/>
                <a:headEnd/>
                <a:tailEnd/>
              </a:ln>
            </p:spPr>
            <p:txBody>
              <a:bodyPr wrap="none" anchor="ctr"/>
              <a:lstStyle/>
              <a:p>
                <a:endParaRPr lang="zh-CN" altLang="en-US"/>
              </a:p>
            </p:txBody>
          </p:sp>
          <p:sp>
            <p:nvSpPr>
              <p:cNvPr id="90153" name="Line 18"/>
              <p:cNvSpPr>
                <a:spLocks noChangeShapeType="1"/>
              </p:cNvSpPr>
              <p:nvPr/>
            </p:nvSpPr>
            <p:spPr bwMode="auto">
              <a:xfrm>
                <a:off x="3180" y="1366"/>
                <a:ext cx="0" cy="238"/>
              </a:xfrm>
              <a:prstGeom prst="line">
                <a:avLst/>
              </a:prstGeom>
              <a:noFill/>
              <a:ln w="9525">
                <a:solidFill>
                  <a:schemeClr val="tx1"/>
                </a:solidFill>
                <a:round/>
                <a:headEnd/>
                <a:tailEnd/>
              </a:ln>
            </p:spPr>
            <p:txBody>
              <a:bodyPr wrap="none" anchor="ctr"/>
              <a:lstStyle/>
              <a:p>
                <a:endParaRPr lang="zh-CN" altLang="en-US"/>
              </a:p>
            </p:txBody>
          </p:sp>
          <p:sp>
            <p:nvSpPr>
              <p:cNvPr id="90154" name="Line 19"/>
              <p:cNvSpPr>
                <a:spLocks noChangeShapeType="1"/>
              </p:cNvSpPr>
              <p:nvPr/>
            </p:nvSpPr>
            <p:spPr bwMode="auto">
              <a:xfrm>
                <a:off x="3420" y="1366"/>
                <a:ext cx="0" cy="238"/>
              </a:xfrm>
              <a:prstGeom prst="line">
                <a:avLst/>
              </a:prstGeom>
              <a:noFill/>
              <a:ln w="9525">
                <a:solidFill>
                  <a:schemeClr val="tx1"/>
                </a:solidFill>
                <a:round/>
                <a:headEnd/>
                <a:tailEnd/>
              </a:ln>
            </p:spPr>
            <p:txBody>
              <a:bodyPr wrap="none" anchor="ctr"/>
              <a:lstStyle/>
              <a:p>
                <a:endParaRPr lang="zh-CN" altLang="en-US"/>
              </a:p>
            </p:txBody>
          </p:sp>
          <p:sp>
            <p:nvSpPr>
              <p:cNvPr id="90155" name="Line 20"/>
              <p:cNvSpPr>
                <a:spLocks noChangeShapeType="1"/>
              </p:cNvSpPr>
              <p:nvPr/>
            </p:nvSpPr>
            <p:spPr bwMode="auto">
              <a:xfrm>
                <a:off x="3660" y="1366"/>
                <a:ext cx="0" cy="238"/>
              </a:xfrm>
              <a:prstGeom prst="line">
                <a:avLst/>
              </a:prstGeom>
              <a:noFill/>
              <a:ln w="9525">
                <a:solidFill>
                  <a:schemeClr val="tx1"/>
                </a:solidFill>
                <a:round/>
                <a:headEnd/>
                <a:tailEnd/>
              </a:ln>
            </p:spPr>
            <p:txBody>
              <a:bodyPr wrap="none" anchor="ctr"/>
              <a:lstStyle/>
              <a:p>
                <a:endParaRPr lang="zh-CN" altLang="en-US"/>
              </a:p>
            </p:txBody>
          </p:sp>
          <p:sp>
            <p:nvSpPr>
              <p:cNvPr id="90156" name="Line 21"/>
              <p:cNvSpPr>
                <a:spLocks noChangeShapeType="1"/>
              </p:cNvSpPr>
              <p:nvPr/>
            </p:nvSpPr>
            <p:spPr bwMode="auto">
              <a:xfrm>
                <a:off x="3900" y="1365"/>
                <a:ext cx="0" cy="238"/>
              </a:xfrm>
              <a:prstGeom prst="line">
                <a:avLst/>
              </a:prstGeom>
              <a:noFill/>
              <a:ln w="9525">
                <a:solidFill>
                  <a:schemeClr val="tx1"/>
                </a:solidFill>
                <a:round/>
                <a:headEnd/>
                <a:tailEnd/>
              </a:ln>
            </p:spPr>
            <p:txBody>
              <a:bodyPr wrap="none" anchor="ctr"/>
              <a:lstStyle/>
              <a:p>
                <a:endParaRPr lang="zh-CN" altLang="en-US"/>
              </a:p>
            </p:txBody>
          </p:sp>
          <p:sp>
            <p:nvSpPr>
              <p:cNvPr id="90157" name="Line 22"/>
              <p:cNvSpPr>
                <a:spLocks noChangeShapeType="1"/>
              </p:cNvSpPr>
              <p:nvPr/>
            </p:nvSpPr>
            <p:spPr bwMode="auto">
              <a:xfrm>
                <a:off x="4141" y="1365"/>
                <a:ext cx="0" cy="238"/>
              </a:xfrm>
              <a:prstGeom prst="line">
                <a:avLst/>
              </a:prstGeom>
              <a:noFill/>
              <a:ln w="9525">
                <a:solidFill>
                  <a:schemeClr val="tx1"/>
                </a:solidFill>
                <a:round/>
                <a:headEnd/>
                <a:tailEnd/>
              </a:ln>
            </p:spPr>
            <p:txBody>
              <a:bodyPr wrap="none" anchor="ctr"/>
              <a:lstStyle/>
              <a:p>
                <a:endParaRPr lang="zh-CN" altLang="en-US"/>
              </a:p>
            </p:txBody>
          </p:sp>
          <p:sp>
            <p:nvSpPr>
              <p:cNvPr id="90158" name="Line 23"/>
              <p:cNvSpPr>
                <a:spLocks noChangeShapeType="1"/>
              </p:cNvSpPr>
              <p:nvPr/>
            </p:nvSpPr>
            <p:spPr bwMode="auto">
              <a:xfrm>
                <a:off x="4381" y="1365"/>
                <a:ext cx="0" cy="238"/>
              </a:xfrm>
              <a:prstGeom prst="line">
                <a:avLst/>
              </a:prstGeom>
              <a:noFill/>
              <a:ln w="9525">
                <a:solidFill>
                  <a:schemeClr val="tx1"/>
                </a:solidFill>
                <a:round/>
                <a:headEnd/>
                <a:tailEnd/>
              </a:ln>
            </p:spPr>
            <p:txBody>
              <a:bodyPr wrap="none" anchor="ctr"/>
              <a:lstStyle/>
              <a:p>
                <a:endParaRPr lang="zh-CN" altLang="en-US"/>
              </a:p>
            </p:txBody>
          </p:sp>
          <p:sp>
            <p:nvSpPr>
              <p:cNvPr id="90159" name="Line 24"/>
              <p:cNvSpPr>
                <a:spLocks noChangeShapeType="1"/>
              </p:cNvSpPr>
              <p:nvPr/>
            </p:nvSpPr>
            <p:spPr bwMode="auto">
              <a:xfrm>
                <a:off x="4621" y="1365"/>
                <a:ext cx="0" cy="238"/>
              </a:xfrm>
              <a:prstGeom prst="line">
                <a:avLst/>
              </a:prstGeom>
              <a:noFill/>
              <a:ln w="9525">
                <a:solidFill>
                  <a:schemeClr val="tx1"/>
                </a:solidFill>
                <a:round/>
                <a:headEnd/>
                <a:tailEnd/>
              </a:ln>
            </p:spPr>
            <p:txBody>
              <a:bodyPr wrap="none" anchor="ctr"/>
              <a:lstStyle/>
              <a:p>
                <a:endParaRPr lang="zh-CN" altLang="en-US"/>
              </a:p>
            </p:txBody>
          </p:sp>
          <p:sp>
            <p:nvSpPr>
              <p:cNvPr id="90160" name="Line 25"/>
              <p:cNvSpPr>
                <a:spLocks noChangeShapeType="1"/>
              </p:cNvSpPr>
              <p:nvPr/>
            </p:nvSpPr>
            <p:spPr bwMode="auto">
              <a:xfrm>
                <a:off x="4862" y="1365"/>
                <a:ext cx="0" cy="238"/>
              </a:xfrm>
              <a:prstGeom prst="line">
                <a:avLst/>
              </a:prstGeom>
              <a:noFill/>
              <a:ln w="9525">
                <a:solidFill>
                  <a:schemeClr val="tx1"/>
                </a:solidFill>
                <a:round/>
                <a:headEnd/>
                <a:tailEnd/>
              </a:ln>
            </p:spPr>
            <p:txBody>
              <a:bodyPr wrap="none" anchor="ctr"/>
              <a:lstStyle/>
              <a:p>
                <a:endParaRPr lang="zh-CN" altLang="en-US"/>
              </a:p>
            </p:txBody>
          </p:sp>
        </p:grpSp>
      </p:grpSp>
      <p:sp>
        <p:nvSpPr>
          <p:cNvPr id="53" name="Text Box 26"/>
          <p:cNvSpPr txBox="1">
            <a:spLocks noChangeArrowheads="1"/>
          </p:cNvSpPr>
          <p:nvPr/>
        </p:nvSpPr>
        <p:spPr bwMode="auto">
          <a:xfrm>
            <a:off x="5005388" y="6169025"/>
            <a:ext cx="3507692" cy="430887"/>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0066FF"/>
                </a:solidFill>
              </a:rPr>
              <a:t>ASL=(</a:t>
            </a:r>
            <a:r>
              <a:rPr lang="en-US" altLang="zh-CN" sz="2000" dirty="0"/>
              <a:t>1</a:t>
            </a:r>
            <a:r>
              <a:rPr lang="en-US" altLang="zh-CN" sz="2000" dirty="0">
                <a:solidFill>
                  <a:srgbClr val="0066FF"/>
                </a:solidFill>
              </a:rPr>
              <a:t>*6+</a:t>
            </a:r>
            <a:r>
              <a:rPr lang="en-US" altLang="zh-CN" sz="2000" dirty="0">
                <a:solidFill>
                  <a:srgbClr val="7030A0"/>
                </a:solidFill>
              </a:rPr>
              <a:t>2</a:t>
            </a:r>
            <a:r>
              <a:rPr lang="en-US" altLang="zh-CN" sz="2000" dirty="0">
                <a:solidFill>
                  <a:srgbClr val="0066FF"/>
                </a:solidFill>
              </a:rPr>
              <a:t>+</a:t>
            </a:r>
            <a:r>
              <a:rPr lang="en-US" altLang="zh-CN" sz="2000" dirty="0"/>
              <a:t>3</a:t>
            </a:r>
            <a:r>
              <a:rPr lang="en-US" altLang="zh-CN" sz="2000" dirty="0">
                <a:solidFill>
                  <a:srgbClr val="0066FF"/>
                </a:solidFill>
              </a:rPr>
              <a:t>*</a:t>
            </a:r>
            <a:r>
              <a:rPr lang="en-US" altLang="zh-CN" sz="2000" dirty="0">
                <a:solidFill>
                  <a:srgbClr val="FF3300"/>
                </a:solidFill>
              </a:rPr>
              <a:t>3</a:t>
            </a:r>
            <a:r>
              <a:rPr lang="en-US" altLang="zh-CN" sz="2000" dirty="0">
                <a:solidFill>
                  <a:srgbClr val="0066FF"/>
                </a:solidFill>
              </a:rPr>
              <a:t>+</a:t>
            </a:r>
            <a:r>
              <a:rPr lang="en-US" altLang="zh-CN" sz="2000" dirty="0">
                <a:solidFill>
                  <a:srgbClr val="00B050"/>
                </a:solidFill>
              </a:rPr>
              <a:t>4</a:t>
            </a:r>
            <a:r>
              <a:rPr lang="en-US" altLang="zh-CN" sz="2000" dirty="0">
                <a:solidFill>
                  <a:srgbClr val="0066FF"/>
                </a:solidFill>
              </a:rPr>
              <a:t>+</a:t>
            </a:r>
            <a:r>
              <a:rPr lang="en-US" altLang="zh-CN" sz="2000" dirty="0">
                <a:solidFill>
                  <a:srgbClr val="FF9900"/>
                </a:solidFill>
              </a:rPr>
              <a:t>9</a:t>
            </a:r>
            <a:r>
              <a:rPr lang="en-US" altLang="zh-CN" sz="2000" dirty="0">
                <a:solidFill>
                  <a:srgbClr val="0066FF"/>
                </a:solidFill>
              </a:rPr>
              <a:t>)/</a:t>
            </a:r>
            <a:r>
              <a:rPr lang="en-US" altLang="zh-CN" sz="2000" dirty="0"/>
              <a:t>12</a:t>
            </a:r>
            <a:r>
              <a:rPr lang="en-US" altLang="zh-CN" sz="2000" dirty="0">
                <a:solidFill>
                  <a:srgbClr val="0066FF"/>
                </a:solidFill>
              </a:rPr>
              <a:t>=2.5</a:t>
            </a:r>
            <a:endParaRPr lang="en-US" altLang="zh-CN" sz="2000" dirty="0"/>
          </a:p>
        </p:txBody>
      </p:sp>
      <p:sp>
        <p:nvSpPr>
          <p:cNvPr id="54" name="Text Box 27"/>
          <p:cNvSpPr txBox="1">
            <a:spLocks noChangeArrowheads="1"/>
          </p:cNvSpPr>
          <p:nvPr/>
        </p:nvSpPr>
        <p:spPr bwMode="auto">
          <a:xfrm>
            <a:off x="1125538"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14</a:t>
            </a:r>
          </a:p>
        </p:txBody>
      </p:sp>
      <p:sp>
        <p:nvSpPr>
          <p:cNvPr id="55" name="Text Box 28"/>
          <p:cNvSpPr txBox="1">
            <a:spLocks noChangeArrowheads="1"/>
          </p:cNvSpPr>
          <p:nvPr/>
        </p:nvSpPr>
        <p:spPr bwMode="auto">
          <a:xfrm>
            <a:off x="1508125" y="2478088"/>
            <a:ext cx="37702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accent4">
                    <a:lumMod val="60000"/>
                    <a:lumOff val="40000"/>
                  </a:schemeClr>
                </a:solidFill>
              </a:rPr>
              <a:t> 1</a:t>
            </a:r>
          </a:p>
        </p:txBody>
      </p:sp>
      <p:sp>
        <p:nvSpPr>
          <p:cNvPr id="56" name="Text Box 29"/>
          <p:cNvSpPr txBox="1">
            <a:spLocks noChangeArrowheads="1"/>
          </p:cNvSpPr>
          <p:nvPr/>
        </p:nvSpPr>
        <p:spPr bwMode="auto">
          <a:xfrm>
            <a:off x="1889125"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68</a:t>
            </a:r>
          </a:p>
        </p:txBody>
      </p:sp>
      <p:sp>
        <p:nvSpPr>
          <p:cNvPr id="57" name="Text Box 30"/>
          <p:cNvSpPr txBox="1">
            <a:spLocks noChangeArrowheads="1"/>
          </p:cNvSpPr>
          <p:nvPr/>
        </p:nvSpPr>
        <p:spPr bwMode="auto">
          <a:xfrm>
            <a:off x="2271713"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00B050"/>
                </a:solidFill>
              </a:rPr>
              <a:t>27</a:t>
            </a:r>
          </a:p>
        </p:txBody>
      </p:sp>
      <p:sp>
        <p:nvSpPr>
          <p:cNvPr id="58" name="Text Box 31"/>
          <p:cNvSpPr txBox="1">
            <a:spLocks noChangeArrowheads="1"/>
          </p:cNvSpPr>
          <p:nvPr/>
        </p:nvSpPr>
        <p:spPr bwMode="auto">
          <a:xfrm>
            <a:off x="2652713"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FF0000"/>
                </a:solidFill>
              </a:rPr>
              <a:t>55</a:t>
            </a:r>
          </a:p>
        </p:txBody>
      </p:sp>
      <p:sp>
        <p:nvSpPr>
          <p:cNvPr id="59" name="Text Box 32"/>
          <p:cNvSpPr txBox="1">
            <a:spLocks noChangeArrowheads="1"/>
          </p:cNvSpPr>
          <p:nvPr/>
        </p:nvSpPr>
        <p:spPr bwMode="auto">
          <a:xfrm>
            <a:off x="3035300"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19</a:t>
            </a:r>
          </a:p>
        </p:txBody>
      </p:sp>
      <p:sp>
        <p:nvSpPr>
          <p:cNvPr id="60" name="Text Box 33"/>
          <p:cNvSpPr txBox="1">
            <a:spLocks noChangeArrowheads="1"/>
          </p:cNvSpPr>
          <p:nvPr/>
        </p:nvSpPr>
        <p:spPr bwMode="auto">
          <a:xfrm>
            <a:off x="3416300"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20</a:t>
            </a:r>
          </a:p>
        </p:txBody>
      </p:sp>
      <p:sp>
        <p:nvSpPr>
          <p:cNvPr id="61" name="Text Box 34"/>
          <p:cNvSpPr txBox="1">
            <a:spLocks noChangeArrowheads="1"/>
          </p:cNvSpPr>
          <p:nvPr/>
        </p:nvSpPr>
        <p:spPr bwMode="auto">
          <a:xfrm>
            <a:off x="3798888"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FF0000"/>
                </a:solidFill>
              </a:rPr>
              <a:t>84</a:t>
            </a:r>
          </a:p>
        </p:txBody>
      </p:sp>
      <p:sp>
        <p:nvSpPr>
          <p:cNvPr id="62" name="Text Box 35"/>
          <p:cNvSpPr txBox="1">
            <a:spLocks noChangeArrowheads="1"/>
          </p:cNvSpPr>
          <p:nvPr/>
        </p:nvSpPr>
        <p:spPr bwMode="auto">
          <a:xfrm>
            <a:off x="4179888"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FFC000"/>
                </a:solidFill>
              </a:rPr>
              <a:t>79</a:t>
            </a:r>
          </a:p>
        </p:txBody>
      </p:sp>
      <p:sp>
        <p:nvSpPr>
          <p:cNvPr id="63" name="Text Box 36"/>
          <p:cNvSpPr txBox="1">
            <a:spLocks noChangeArrowheads="1"/>
          </p:cNvSpPr>
          <p:nvPr/>
        </p:nvSpPr>
        <p:spPr bwMode="auto">
          <a:xfrm>
            <a:off x="4562475"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23</a:t>
            </a:r>
          </a:p>
        </p:txBody>
      </p:sp>
      <p:sp>
        <p:nvSpPr>
          <p:cNvPr id="64" name="Text Box 37"/>
          <p:cNvSpPr txBox="1">
            <a:spLocks noChangeArrowheads="1"/>
          </p:cNvSpPr>
          <p:nvPr/>
        </p:nvSpPr>
        <p:spPr bwMode="auto">
          <a:xfrm>
            <a:off x="4943475" y="2478088"/>
            <a:ext cx="431657"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chemeClr val="tx2">
                    <a:lumMod val="60000"/>
                    <a:lumOff val="40000"/>
                  </a:schemeClr>
                </a:solidFill>
              </a:rPr>
              <a:t>11</a:t>
            </a:r>
          </a:p>
        </p:txBody>
      </p:sp>
      <p:sp>
        <p:nvSpPr>
          <p:cNvPr id="65" name="Text Box 38"/>
          <p:cNvSpPr txBox="1">
            <a:spLocks noChangeArrowheads="1"/>
          </p:cNvSpPr>
          <p:nvPr/>
        </p:nvSpPr>
        <p:spPr bwMode="auto">
          <a:xfrm>
            <a:off x="5324475" y="2478088"/>
            <a:ext cx="441146" cy="406330"/>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solidFill>
                  <a:srgbClr val="FF0000"/>
                </a:solidFill>
              </a:rPr>
              <a:t>10</a:t>
            </a:r>
          </a:p>
        </p:txBody>
      </p:sp>
      <p:sp>
        <p:nvSpPr>
          <p:cNvPr id="66" name="Text Box 39"/>
          <p:cNvSpPr txBox="1">
            <a:spLocks noChangeArrowheads="1"/>
          </p:cNvSpPr>
          <p:nvPr/>
        </p:nvSpPr>
        <p:spPr bwMode="auto">
          <a:xfrm>
            <a:off x="484188" y="2876550"/>
            <a:ext cx="3598862" cy="430213"/>
          </a:xfrm>
          <a:prstGeom prst="rect">
            <a:avLst/>
          </a:prstGeom>
          <a:noFill/>
          <a:ln w="9525">
            <a:noFill/>
            <a:miter lim="800000"/>
            <a:headEnd/>
            <a:tailEnd/>
          </a:ln>
        </p:spPr>
        <p:txBody>
          <a:bodyPr>
            <a:spAutoFit/>
          </a:bodyPr>
          <a:lstStyle/>
          <a:p>
            <a:pPr>
              <a:buFont typeface="Wingdings" pitchFamily="2" charset="2"/>
              <a:buNone/>
            </a:pPr>
            <a:r>
              <a:rPr lang="en-US" altLang="zh-CN" sz="2000"/>
              <a:t>H(</a:t>
            </a:r>
            <a:r>
              <a:rPr lang="en-US" altLang="zh-CN" sz="2000">
                <a:solidFill>
                  <a:srgbClr val="0066FF"/>
                </a:solidFill>
              </a:rPr>
              <a:t>19</a:t>
            </a:r>
            <a:r>
              <a:rPr lang="en-US" altLang="zh-CN" sz="2000"/>
              <a:t>)=(19 mod </a:t>
            </a:r>
            <a:r>
              <a:rPr lang="en-US" altLang="zh-CN" sz="2000">
                <a:solidFill>
                  <a:srgbClr val="FF0000"/>
                </a:solidFill>
              </a:rPr>
              <a:t>13</a:t>
            </a:r>
            <a:r>
              <a:rPr lang="en-US" altLang="zh-CN" sz="2000"/>
              <a:t>)=6  </a:t>
            </a:r>
          </a:p>
        </p:txBody>
      </p:sp>
      <p:sp>
        <p:nvSpPr>
          <p:cNvPr id="67" name="Text Box 40"/>
          <p:cNvSpPr txBox="1">
            <a:spLocks noChangeArrowheads="1"/>
          </p:cNvSpPr>
          <p:nvPr/>
        </p:nvSpPr>
        <p:spPr bwMode="auto">
          <a:xfrm>
            <a:off x="484188" y="3149600"/>
            <a:ext cx="1069975" cy="430213"/>
          </a:xfrm>
          <a:prstGeom prst="rect">
            <a:avLst/>
          </a:prstGeom>
          <a:noFill/>
          <a:ln w="9525">
            <a:noFill/>
            <a:miter lim="800000"/>
            <a:headEnd/>
            <a:tailEnd/>
          </a:ln>
        </p:spPr>
        <p:txBody>
          <a:bodyPr wrap="none">
            <a:spAutoFit/>
          </a:bodyPr>
          <a:lstStyle/>
          <a:p>
            <a:pPr>
              <a:buFont typeface="Wingdings" pitchFamily="2" charset="2"/>
              <a:buNone/>
            </a:pPr>
            <a:r>
              <a:rPr lang="en-US" altLang="zh-CN" sz="2000"/>
              <a:t>H(</a:t>
            </a:r>
            <a:r>
              <a:rPr lang="en-US" altLang="zh-CN" sz="2000">
                <a:solidFill>
                  <a:srgbClr val="0066FF"/>
                </a:solidFill>
              </a:rPr>
              <a:t>14</a:t>
            </a:r>
            <a:r>
              <a:rPr lang="en-US" altLang="zh-CN" sz="2000"/>
              <a:t>)=1</a:t>
            </a:r>
          </a:p>
        </p:txBody>
      </p:sp>
      <p:sp>
        <p:nvSpPr>
          <p:cNvPr id="68" name="Text Box 41"/>
          <p:cNvSpPr txBox="1">
            <a:spLocks noChangeArrowheads="1"/>
          </p:cNvSpPr>
          <p:nvPr/>
        </p:nvSpPr>
        <p:spPr bwMode="auto">
          <a:xfrm>
            <a:off x="484188" y="3419475"/>
            <a:ext cx="1196975" cy="431800"/>
          </a:xfrm>
          <a:prstGeom prst="rect">
            <a:avLst/>
          </a:prstGeom>
          <a:noFill/>
          <a:ln w="9525">
            <a:noFill/>
            <a:miter lim="800000"/>
            <a:headEnd/>
            <a:tailEnd/>
          </a:ln>
        </p:spPr>
        <p:txBody>
          <a:bodyPr wrap="none">
            <a:spAutoFit/>
          </a:bodyPr>
          <a:lstStyle/>
          <a:p>
            <a:pPr>
              <a:buFont typeface="Wingdings" pitchFamily="2" charset="2"/>
              <a:buNone/>
            </a:pPr>
            <a:r>
              <a:rPr lang="en-US" altLang="zh-CN" sz="2000"/>
              <a:t>H(</a:t>
            </a:r>
            <a:r>
              <a:rPr lang="en-US" altLang="zh-CN" sz="2000">
                <a:solidFill>
                  <a:srgbClr val="0066FF"/>
                </a:solidFill>
              </a:rPr>
              <a:t>23</a:t>
            </a:r>
            <a:r>
              <a:rPr lang="en-US" altLang="zh-CN" sz="2000"/>
              <a:t>)=10</a:t>
            </a:r>
          </a:p>
        </p:txBody>
      </p:sp>
      <p:sp>
        <p:nvSpPr>
          <p:cNvPr id="69" name="Text Box 42"/>
          <p:cNvSpPr txBox="1">
            <a:spLocks noChangeArrowheads="1"/>
          </p:cNvSpPr>
          <p:nvPr/>
        </p:nvSpPr>
        <p:spPr bwMode="auto">
          <a:xfrm>
            <a:off x="484188" y="3692525"/>
            <a:ext cx="4252912" cy="430213"/>
          </a:xfrm>
          <a:prstGeom prst="rect">
            <a:avLst/>
          </a:prstGeom>
          <a:noFill/>
          <a:ln w="9525">
            <a:noFill/>
            <a:miter lim="800000"/>
            <a:headEnd/>
            <a:tailEnd/>
          </a:ln>
        </p:spPr>
        <p:txBody>
          <a:bodyPr wrap="none">
            <a:spAutoFit/>
          </a:bodyPr>
          <a:lstStyle/>
          <a:p>
            <a:pPr>
              <a:buFont typeface="Wingdings" pitchFamily="2" charset="2"/>
              <a:buNone/>
            </a:pPr>
            <a:r>
              <a:rPr lang="en-US" altLang="zh-CN" sz="2000" dirty="0"/>
              <a:t>H(</a:t>
            </a:r>
            <a:r>
              <a:rPr lang="en-US" altLang="zh-CN" sz="2000" dirty="0">
                <a:solidFill>
                  <a:schemeClr val="accent4">
                    <a:lumMod val="60000"/>
                    <a:lumOff val="40000"/>
                  </a:schemeClr>
                </a:solidFill>
              </a:rPr>
              <a:t>1</a:t>
            </a:r>
            <a:r>
              <a:rPr lang="en-US" altLang="zh-CN" sz="2000" dirty="0"/>
              <a:t>)=1     </a:t>
            </a:r>
            <a:r>
              <a:rPr lang="zh-CN" altLang="zh-CN" sz="2000" dirty="0"/>
              <a:t>冲突，</a:t>
            </a:r>
            <a:r>
              <a:rPr lang="en-US" altLang="zh-CN" sz="2000" dirty="0"/>
              <a:t>H1=(1+1) MOD</a:t>
            </a:r>
            <a:r>
              <a:rPr lang="en-US" altLang="zh-CN" sz="2000" dirty="0">
                <a:solidFill>
                  <a:srgbClr val="FF0000"/>
                </a:solidFill>
              </a:rPr>
              <a:t>16</a:t>
            </a:r>
            <a:r>
              <a:rPr lang="en-US" altLang="zh-CN" sz="2000" dirty="0"/>
              <a:t>=2</a:t>
            </a:r>
          </a:p>
        </p:txBody>
      </p:sp>
      <p:sp>
        <p:nvSpPr>
          <p:cNvPr id="70" name="Text Box 43"/>
          <p:cNvSpPr txBox="1">
            <a:spLocks noChangeArrowheads="1"/>
          </p:cNvSpPr>
          <p:nvPr/>
        </p:nvSpPr>
        <p:spPr bwMode="auto">
          <a:xfrm>
            <a:off x="484188" y="3957638"/>
            <a:ext cx="1069975" cy="430212"/>
          </a:xfrm>
          <a:prstGeom prst="rect">
            <a:avLst/>
          </a:prstGeom>
          <a:noFill/>
          <a:ln w="9525">
            <a:noFill/>
            <a:miter lim="800000"/>
            <a:headEnd/>
            <a:tailEnd/>
          </a:ln>
        </p:spPr>
        <p:txBody>
          <a:bodyPr wrap="none">
            <a:spAutoFit/>
          </a:bodyPr>
          <a:lstStyle/>
          <a:p>
            <a:pPr>
              <a:buFont typeface="Wingdings" pitchFamily="2" charset="2"/>
              <a:buNone/>
            </a:pPr>
            <a:r>
              <a:rPr lang="en-US" altLang="zh-CN" sz="2000"/>
              <a:t>H(</a:t>
            </a:r>
            <a:r>
              <a:rPr lang="en-US" altLang="zh-CN" sz="2000">
                <a:solidFill>
                  <a:srgbClr val="0066FF"/>
                </a:solidFill>
              </a:rPr>
              <a:t>68</a:t>
            </a:r>
            <a:r>
              <a:rPr lang="en-US" altLang="zh-CN" sz="2000"/>
              <a:t>)=3</a:t>
            </a:r>
          </a:p>
        </p:txBody>
      </p:sp>
      <p:sp>
        <p:nvSpPr>
          <p:cNvPr id="71" name="Text Box 44"/>
          <p:cNvSpPr txBox="1">
            <a:spLocks noChangeArrowheads="1"/>
          </p:cNvSpPr>
          <p:nvPr/>
        </p:nvSpPr>
        <p:spPr bwMode="auto">
          <a:xfrm>
            <a:off x="484188" y="4240213"/>
            <a:ext cx="1069975" cy="431800"/>
          </a:xfrm>
          <a:prstGeom prst="rect">
            <a:avLst/>
          </a:prstGeom>
          <a:noFill/>
          <a:ln w="9525">
            <a:noFill/>
            <a:miter lim="800000"/>
            <a:headEnd/>
            <a:tailEnd/>
          </a:ln>
        </p:spPr>
        <p:txBody>
          <a:bodyPr wrap="none">
            <a:spAutoFit/>
          </a:bodyPr>
          <a:lstStyle/>
          <a:p>
            <a:pPr>
              <a:buFont typeface="Wingdings" pitchFamily="2" charset="2"/>
              <a:buNone/>
            </a:pPr>
            <a:r>
              <a:rPr lang="en-US" altLang="zh-CN" sz="2000"/>
              <a:t>H(</a:t>
            </a:r>
            <a:r>
              <a:rPr lang="en-US" altLang="zh-CN" sz="2000">
                <a:solidFill>
                  <a:srgbClr val="0066FF"/>
                </a:solidFill>
              </a:rPr>
              <a:t>20</a:t>
            </a:r>
            <a:r>
              <a:rPr lang="en-US" altLang="zh-CN" sz="2000"/>
              <a:t>)=7</a:t>
            </a:r>
          </a:p>
        </p:txBody>
      </p:sp>
      <p:sp>
        <p:nvSpPr>
          <p:cNvPr id="72" name="Text Box 45"/>
          <p:cNvSpPr txBox="1">
            <a:spLocks noChangeArrowheads="1"/>
          </p:cNvSpPr>
          <p:nvPr/>
        </p:nvSpPr>
        <p:spPr bwMode="auto">
          <a:xfrm>
            <a:off x="503238" y="4551363"/>
            <a:ext cx="4202112" cy="687387"/>
          </a:xfrm>
          <a:prstGeom prst="rect">
            <a:avLst/>
          </a:prstGeom>
          <a:noFill/>
          <a:ln w="9525">
            <a:noFill/>
            <a:miter lim="800000"/>
            <a:headEnd/>
            <a:tailEnd/>
          </a:ln>
        </p:spPr>
        <p:txBody>
          <a:bodyPr wrap="none">
            <a:spAutoFit/>
          </a:bodyPr>
          <a:lstStyle/>
          <a:p>
            <a:pPr>
              <a:lnSpc>
                <a:spcPts val="2200"/>
              </a:lnSpc>
              <a:buFont typeface="Wingdings" pitchFamily="2" charset="2"/>
              <a:buNone/>
            </a:pPr>
            <a:r>
              <a:rPr lang="en-US" altLang="zh-CN" sz="2000"/>
              <a:t>H(</a:t>
            </a:r>
            <a:r>
              <a:rPr lang="en-US" altLang="zh-CN" sz="2000">
                <a:solidFill>
                  <a:srgbClr val="FF3300"/>
                </a:solidFill>
              </a:rPr>
              <a:t>84</a:t>
            </a:r>
            <a:r>
              <a:rPr lang="en-US" altLang="zh-CN" sz="2000"/>
              <a:t>)=6   </a:t>
            </a:r>
            <a:r>
              <a:rPr lang="zh-CN" altLang="zh-CN" sz="2000"/>
              <a:t>冲突，</a:t>
            </a:r>
            <a:r>
              <a:rPr lang="en-US" altLang="zh-CN" sz="2000"/>
              <a:t>H1=(6+1)MOD16=7</a:t>
            </a:r>
          </a:p>
          <a:p>
            <a:pPr>
              <a:lnSpc>
                <a:spcPts val="2200"/>
              </a:lnSpc>
              <a:buFont typeface="Wingdings" pitchFamily="2" charset="2"/>
              <a:buNone/>
            </a:pPr>
            <a:r>
              <a:rPr lang="en-US" altLang="zh-CN" sz="2000"/>
              <a:t>                 </a:t>
            </a:r>
            <a:r>
              <a:rPr lang="zh-CN" altLang="zh-CN" sz="2000"/>
              <a:t>冲突，</a:t>
            </a:r>
            <a:r>
              <a:rPr lang="en-US" altLang="zh-CN" sz="2000"/>
              <a:t>H2=(6+2)MOD16=8</a:t>
            </a:r>
          </a:p>
        </p:txBody>
      </p:sp>
      <p:sp>
        <p:nvSpPr>
          <p:cNvPr id="73" name="Text Box 46"/>
          <p:cNvSpPr txBox="1">
            <a:spLocks noChangeArrowheads="1"/>
          </p:cNvSpPr>
          <p:nvPr/>
        </p:nvSpPr>
        <p:spPr bwMode="auto">
          <a:xfrm>
            <a:off x="484188" y="5192713"/>
            <a:ext cx="4202112" cy="960437"/>
          </a:xfrm>
          <a:prstGeom prst="rect">
            <a:avLst/>
          </a:prstGeom>
          <a:noFill/>
          <a:ln w="9525">
            <a:noFill/>
            <a:miter lim="800000"/>
            <a:headEnd/>
            <a:tailEnd/>
          </a:ln>
        </p:spPr>
        <p:txBody>
          <a:bodyPr wrap="none">
            <a:spAutoFit/>
          </a:bodyPr>
          <a:lstStyle/>
          <a:p>
            <a:pPr>
              <a:lnSpc>
                <a:spcPts val="2100"/>
              </a:lnSpc>
              <a:buFont typeface="Wingdings" pitchFamily="2" charset="2"/>
              <a:buNone/>
            </a:pPr>
            <a:r>
              <a:rPr lang="en-US" altLang="zh-CN" sz="2000" dirty="0"/>
              <a:t>H(</a:t>
            </a:r>
            <a:r>
              <a:rPr lang="en-US" altLang="zh-CN" sz="2000" dirty="0">
                <a:solidFill>
                  <a:srgbClr val="00B050"/>
                </a:solidFill>
              </a:rPr>
              <a:t>27</a:t>
            </a:r>
            <a:r>
              <a:rPr lang="en-US" altLang="zh-CN" sz="2000" dirty="0"/>
              <a:t>)=1   </a:t>
            </a:r>
            <a:r>
              <a:rPr lang="zh-CN" altLang="zh-CN" sz="2000" dirty="0"/>
              <a:t>冲突，</a:t>
            </a:r>
            <a:r>
              <a:rPr lang="en-US" altLang="zh-CN" sz="2000" dirty="0"/>
              <a:t>H1=(1+1)MOD16=2</a:t>
            </a:r>
          </a:p>
          <a:p>
            <a:pPr>
              <a:lnSpc>
                <a:spcPts val="2100"/>
              </a:lnSpc>
              <a:buFont typeface="Wingdings" pitchFamily="2" charset="2"/>
              <a:buNone/>
            </a:pPr>
            <a:r>
              <a:rPr lang="en-US" altLang="zh-CN" sz="2000" dirty="0"/>
              <a:t>                 </a:t>
            </a:r>
            <a:r>
              <a:rPr lang="zh-CN" altLang="zh-CN" sz="2000" dirty="0"/>
              <a:t>冲突，</a:t>
            </a:r>
            <a:r>
              <a:rPr lang="en-US" altLang="zh-CN" sz="2000" dirty="0"/>
              <a:t>H2=(1+2)MOD16=3</a:t>
            </a:r>
          </a:p>
          <a:p>
            <a:pPr>
              <a:lnSpc>
                <a:spcPts val="2100"/>
              </a:lnSpc>
              <a:buFont typeface="Wingdings" pitchFamily="2" charset="2"/>
              <a:buNone/>
            </a:pPr>
            <a:r>
              <a:rPr lang="en-US" altLang="zh-CN" sz="2000" dirty="0"/>
              <a:t>                 </a:t>
            </a:r>
            <a:r>
              <a:rPr lang="zh-CN" altLang="zh-CN" sz="2000" dirty="0"/>
              <a:t>冲突，</a:t>
            </a:r>
            <a:r>
              <a:rPr lang="en-US" altLang="zh-CN" sz="2000" dirty="0"/>
              <a:t>H3=(1+3)MOD16=4</a:t>
            </a:r>
          </a:p>
        </p:txBody>
      </p:sp>
      <p:sp>
        <p:nvSpPr>
          <p:cNvPr id="74" name="Text Box 47"/>
          <p:cNvSpPr txBox="1">
            <a:spLocks noChangeArrowheads="1"/>
          </p:cNvSpPr>
          <p:nvPr/>
        </p:nvSpPr>
        <p:spPr bwMode="auto">
          <a:xfrm>
            <a:off x="4664075" y="2897188"/>
            <a:ext cx="1179513" cy="431800"/>
          </a:xfrm>
          <a:prstGeom prst="rect">
            <a:avLst/>
          </a:prstGeom>
          <a:noFill/>
          <a:ln w="9525">
            <a:noFill/>
            <a:miter lim="800000"/>
            <a:headEnd/>
            <a:tailEnd/>
          </a:ln>
        </p:spPr>
        <p:txBody>
          <a:bodyPr wrap="none">
            <a:spAutoFit/>
          </a:bodyPr>
          <a:lstStyle/>
          <a:p>
            <a:pPr>
              <a:buFont typeface="Wingdings" pitchFamily="2" charset="2"/>
              <a:buNone/>
            </a:pPr>
            <a:r>
              <a:rPr lang="en-US" altLang="zh-CN" sz="2000"/>
              <a:t>H(</a:t>
            </a:r>
            <a:r>
              <a:rPr lang="en-US" altLang="zh-CN" sz="2000">
                <a:solidFill>
                  <a:srgbClr val="0066FF"/>
                </a:solidFill>
              </a:rPr>
              <a:t>11</a:t>
            </a:r>
            <a:r>
              <a:rPr lang="en-US" altLang="zh-CN" sz="2000"/>
              <a:t>)=11</a:t>
            </a:r>
          </a:p>
        </p:txBody>
      </p:sp>
      <p:sp>
        <p:nvSpPr>
          <p:cNvPr id="75" name="Text Box 48"/>
          <p:cNvSpPr txBox="1">
            <a:spLocks noChangeArrowheads="1"/>
          </p:cNvSpPr>
          <p:nvPr/>
        </p:nvSpPr>
        <p:spPr bwMode="auto">
          <a:xfrm>
            <a:off x="4664075" y="3214688"/>
            <a:ext cx="4522788" cy="661987"/>
          </a:xfrm>
          <a:prstGeom prst="rect">
            <a:avLst/>
          </a:prstGeom>
          <a:noFill/>
          <a:ln w="9525">
            <a:noFill/>
            <a:miter lim="800000"/>
            <a:headEnd/>
            <a:tailEnd/>
          </a:ln>
        </p:spPr>
        <p:txBody>
          <a:bodyPr wrap="none">
            <a:spAutoFit/>
          </a:bodyPr>
          <a:lstStyle/>
          <a:p>
            <a:pPr>
              <a:lnSpc>
                <a:spcPts val="2100"/>
              </a:lnSpc>
              <a:buFont typeface="Wingdings" pitchFamily="2" charset="2"/>
              <a:buNone/>
            </a:pPr>
            <a:r>
              <a:rPr lang="en-US" altLang="zh-CN" sz="2000"/>
              <a:t>H(</a:t>
            </a:r>
            <a:r>
              <a:rPr lang="en-US" altLang="zh-CN" sz="2000">
                <a:solidFill>
                  <a:srgbClr val="FF3300"/>
                </a:solidFill>
              </a:rPr>
              <a:t>10</a:t>
            </a:r>
            <a:r>
              <a:rPr lang="en-US" altLang="zh-CN" sz="2000"/>
              <a:t>)=10  </a:t>
            </a:r>
            <a:r>
              <a:rPr lang="zh-CN" altLang="zh-CN" sz="2000"/>
              <a:t>冲突，</a:t>
            </a:r>
            <a:r>
              <a:rPr lang="en-US" altLang="zh-CN" sz="2000"/>
              <a:t>H1=(10+1)MOD16=11</a:t>
            </a:r>
          </a:p>
          <a:p>
            <a:pPr>
              <a:lnSpc>
                <a:spcPts val="2100"/>
              </a:lnSpc>
              <a:buFont typeface="Wingdings" pitchFamily="2" charset="2"/>
              <a:buNone/>
            </a:pPr>
            <a:r>
              <a:rPr lang="en-US" altLang="zh-CN" sz="2000"/>
              <a:t>                  </a:t>
            </a:r>
            <a:r>
              <a:rPr lang="zh-CN" altLang="zh-CN" sz="2000"/>
              <a:t>冲突，</a:t>
            </a:r>
            <a:r>
              <a:rPr lang="en-US" altLang="zh-CN" sz="2000"/>
              <a:t>H2=(10+2)MOD16=12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ou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66">
                                            <p:txEl>
                                              <p:pRg st="0" end="0"/>
                                            </p:txEl>
                                          </p:spTgt>
                                        </p:tgtEl>
                                        <p:attrNameLst>
                                          <p:attrName>style.visibility</p:attrName>
                                        </p:attrNameLst>
                                      </p:cBhvr>
                                      <p:to>
                                        <p:strVal val="visible"/>
                                      </p:to>
                                    </p:set>
                                    <p:animEffect transition="in" filter="box(out)">
                                      <p:cBhvr>
                                        <p:cTn id="24" dur="500"/>
                                        <p:tgtEl>
                                          <p:spTgt spid="66">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9">
                                            <p:txEl>
                                              <p:pRg st="0" end="0"/>
                                            </p:txEl>
                                          </p:spTgt>
                                        </p:tgtEl>
                                        <p:attrNameLst>
                                          <p:attrName>style.visibility</p:attrName>
                                        </p:attrNameLst>
                                      </p:cBhvr>
                                      <p:to>
                                        <p:strVal val="visible"/>
                                      </p:to>
                                    </p:set>
                                    <p:animEffect transition="in" filter="box(out)">
                                      <p:cBhvr>
                                        <p:cTn id="29" dur="500"/>
                                        <p:tgtEl>
                                          <p:spTgt spid="59">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67">
                                            <p:txEl>
                                              <p:pRg st="0" end="0"/>
                                            </p:txEl>
                                          </p:spTgt>
                                        </p:tgtEl>
                                        <p:attrNameLst>
                                          <p:attrName>style.visibility</p:attrName>
                                        </p:attrNameLst>
                                      </p:cBhvr>
                                      <p:to>
                                        <p:strVal val="visible"/>
                                      </p:to>
                                    </p:set>
                                    <p:animEffect transition="in" filter="box(out)">
                                      <p:cBhvr>
                                        <p:cTn id="34" dur="500"/>
                                        <p:tgtEl>
                                          <p:spTgt spid="67">
                                            <p:txEl>
                                              <p:pRg st="0" end="0"/>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animEffect transition="in" filter="box(out)">
                                      <p:cBhvr>
                                        <p:cTn id="39" dur="500"/>
                                        <p:tgtEl>
                                          <p:spTgt spid="54">
                                            <p:txEl>
                                              <p:pRg st="0" end="0"/>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4"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68">
                                            <p:txEl>
                                              <p:pRg st="0" end="0"/>
                                            </p:txEl>
                                          </p:spTgt>
                                        </p:tgtEl>
                                        <p:attrNameLst>
                                          <p:attrName>style.visibility</p:attrName>
                                        </p:attrNameLst>
                                      </p:cBhvr>
                                      <p:to>
                                        <p:strVal val="visible"/>
                                      </p:to>
                                    </p:set>
                                    <p:animEffect transition="in" filter="box(out)">
                                      <p:cBhvr>
                                        <p:cTn id="44" dur="500"/>
                                        <p:tgtEl>
                                          <p:spTgt spid="68">
                                            <p:txEl>
                                              <p:pRg st="0" end="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4"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63">
                                            <p:txEl>
                                              <p:pRg st="0" end="0"/>
                                            </p:txEl>
                                          </p:spTgt>
                                        </p:tgtEl>
                                        <p:attrNameLst>
                                          <p:attrName>style.visibility</p:attrName>
                                        </p:attrNameLst>
                                      </p:cBhvr>
                                      <p:to>
                                        <p:strVal val="visible"/>
                                      </p:to>
                                    </p:set>
                                    <p:animEffect transition="in" filter="box(out)">
                                      <p:cBhvr>
                                        <p:cTn id="49" dur="500"/>
                                        <p:tgtEl>
                                          <p:spTgt spid="63">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4"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69">
                                            <p:txEl>
                                              <p:pRg st="0" end="0"/>
                                            </p:txEl>
                                          </p:spTgt>
                                        </p:tgtEl>
                                        <p:attrNameLst>
                                          <p:attrName>style.visibility</p:attrName>
                                        </p:attrNameLst>
                                      </p:cBhvr>
                                      <p:to>
                                        <p:strVal val="visible"/>
                                      </p:to>
                                    </p:set>
                                    <p:animEffect transition="in" filter="box(out)">
                                      <p:cBhvr>
                                        <p:cTn id="54" dur="500"/>
                                        <p:tgtEl>
                                          <p:spTgt spid="69">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55">
                                            <p:txEl>
                                              <p:pRg st="0" end="0"/>
                                            </p:txEl>
                                          </p:spTgt>
                                        </p:tgtEl>
                                        <p:attrNameLst>
                                          <p:attrName>style.visibility</p:attrName>
                                        </p:attrNameLst>
                                      </p:cBhvr>
                                      <p:to>
                                        <p:strVal val="visible"/>
                                      </p:to>
                                    </p:set>
                                    <p:animEffect transition="in" filter="box(out)">
                                      <p:cBhvr>
                                        <p:cTn id="59" dur="500"/>
                                        <p:tgtEl>
                                          <p:spTgt spid="55">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4"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70">
                                            <p:txEl>
                                              <p:pRg st="0" end="0"/>
                                            </p:txEl>
                                          </p:spTgt>
                                        </p:tgtEl>
                                        <p:attrNameLst>
                                          <p:attrName>style.visibility</p:attrName>
                                        </p:attrNameLst>
                                      </p:cBhvr>
                                      <p:to>
                                        <p:strVal val="visible"/>
                                      </p:to>
                                    </p:set>
                                    <p:animEffect transition="in" filter="box(out)">
                                      <p:cBhvr>
                                        <p:cTn id="64" dur="500"/>
                                        <p:tgtEl>
                                          <p:spTgt spid="70">
                                            <p:txEl>
                                              <p:pRg st="0" end="0"/>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4"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56">
                                            <p:txEl>
                                              <p:pRg st="0" end="0"/>
                                            </p:txEl>
                                          </p:spTgt>
                                        </p:tgtEl>
                                        <p:attrNameLst>
                                          <p:attrName>style.visibility</p:attrName>
                                        </p:attrNameLst>
                                      </p:cBhvr>
                                      <p:to>
                                        <p:strVal val="visible"/>
                                      </p:to>
                                    </p:set>
                                    <p:animEffect transition="in" filter="box(out)">
                                      <p:cBhvr>
                                        <p:cTn id="69" dur="500"/>
                                        <p:tgtEl>
                                          <p:spTgt spid="56">
                                            <p:txEl>
                                              <p:pRg st="0" end="0"/>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4"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71">
                                            <p:txEl>
                                              <p:pRg st="0" end="0"/>
                                            </p:txEl>
                                          </p:spTgt>
                                        </p:tgtEl>
                                        <p:attrNameLst>
                                          <p:attrName>style.visibility</p:attrName>
                                        </p:attrNameLst>
                                      </p:cBhvr>
                                      <p:to>
                                        <p:strVal val="visible"/>
                                      </p:to>
                                    </p:set>
                                    <p:animEffect transition="in" filter="box(out)">
                                      <p:cBhvr>
                                        <p:cTn id="74" dur="500"/>
                                        <p:tgtEl>
                                          <p:spTgt spid="71">
                                            <p:txEl>
                                              <p:pRg st="0" end="0"/>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4"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60">
                                            <p:txEl>
                                              <p:pRg st="0" end="0"/>
                                            </p:txEl>
                                          </p:spTgt>
                                        </p:tgtEl>
                                        <p:attrNameLst>
                                          <p:attrName>style.visibility</p:attrName>
                                        </p:attrNameLst>
                                      </p:cBhvr>
                                      <p:to>
                                        <p:strVal val="visible"/>
                                      </p:to>
                                    </p:set>
                                    <p:animEffect transition="in" filter="box(out)">
                                      <p:cBhvr>
                                        <p:cTn id="79" dur="500"/>
                                        <p:tgtEl>
                                          <p:spTgt spid="60">
                                            <p:txEl>
                                              <p:pRg st="0" end="0"/>
                                            </p:txEl>
                                          </p:spTgt>
                                        </p:tgtEl>
                                      </p:cBhvr>
                                    </p:animEffect>
                                  </p:childTnLst>
                                  <p:subTnLst>
                                    <p:audio>
                                      <p:cMediaNode>
                                        <p:cTn display="0" masterRel="sameClick">
                                          <p:stCondLst>
                                            <p:cond evt="begin" delay="0">
                                              <p:tn val="77"/>
                                            </p:cond>
                                          </p:stCondLst>
                                          <p:endCondLst>
                                            <p:cond evt="onStopAudio" delay="0">
                                              <p:tgtEl>
                                                <p:sldTgt/>
                                              </p:tgtEl>
                                            </p:cond>
                                          </p:endCondLst>
                                        </p:cTn>
                                        <p:tgtEl>
                                          <p:sndTgt r:embed="rId4"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72">
                                            <p:txEl>
                                              <p:pRg st="0" end="0"/>
                                            </p:txEl>
                                          </p:spTgt>
                                        </p:tgtEl>
                                        <p:attrNameLst>
                                          <p:attrName>style.visibility</p:attrName>
                                        </p:attrNameLst>
                                      </p:cBhvr>
                                      <p:to>
                                        <p:strVal val="visible"/>
                                      </p:to>
                                    </p:set>
                                    <p:animEffect transition="in" filter="box(out)">
                                      <p:cBhvr>
                                        <p:cTn id="84" dur="500"/>
                                        <p:tgtEl>
                                          <p:spTgt spid="72">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4"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72">
                                            <p:txEl>
                                              <p:pRg st="1" end="1"/>
                                            </p:txEl>
                                          </p:spTgt>
                                        </p:tgtEl>
                                        <p:attrNameLst>
                                          <p:attrName>style.visibility</p:attrName>
                                        </p:attrNameLst>
                                      </p:cBhvr>
                                      <p:to>
                                        <p:strVal val="visible"/>
                                      </p:to>
                                    </p:set>
                                    <p:animEffect transition="in" filter="box(out)">
                                      <p:cBhvr>
                                        <p:cTn id="89" dur="500"/>
                                        <p:tgtEl>
                                          <p:spTgt spid="72">
                                            <p:txEl>
                                              <p:pRg st="1" end="1"/>
                                            </p:txEl>
                                          </p:spTgt>
                                        </p:tgtEl>
                                      </p:cBhvr>
                                    </p:animEffect>
                                  </p:childTnLst>
                                  <p:subTnLst>
                                    <p:audio>
                                      <p:cMediaNode>
                                        <p:cTn display="0" masterRel="sameClick">
                                          <p:stCondLst>
                                            <p:cond evt="begin" delay="0">
                                              <p:tn val="87"/>
                                            </p:cond>
                                          </p:stCondLst>
                                          <p:endCondLst>
                                            <p:cond evt="onStopAudio" delay="0">
                                              <p:tgtEl>
                                                <p:sldTgt/>
                                              </p:tgtEl>
                                            </p:cond>
                                          </p:endCondLst>
                                        </p:cTn>
                                        <p:tgtEl>
                                          <p:sndTgt r:embed="rId4" name="CAMERA.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61">
                                            <p:txEl>
                                              <p:pRg st="0" end="0"/>
                                            </p:txEl>
                                          </p:spTgt>
                                        </p:tgtEl>
                                        <p:attrNameLst>
                                          <p:attrName>style.visibility</p:attrName>
                                        </p:attrNameLst>
                                      </p:cBhvr>
                                      <p:to>
                                        <p:strVal val="visible"/>
                                      </p:to>
                                    </p:set>
                                    <p:animEffect transition="in" filter="box(out)">
                                      <p:cBhvr>
                                        <p:cTn id="94" dur="500"/>
                                        <p:tgtEl>
                                          <p:spTgt spid="61">
                                            <p:txEl>
                                              <p:pRg st="0" end="0"/>
                                            </p:txEl>
                                          </p:spTgt>
                                        </p:tgtEl>
                                      </p:cBhvr>
                                    </p:animEffect>
                                  </p:childTnLst>
                                  <p:subTnLst>
                                    <p:audio>
                                      <p:cMediaNode>
                                        <p:cTn display="0" masterRel="sameClick">
                                          <p:stCondLst>
                                            <p:cond evt="begin" delay="0">
                                              <p:tn val="92"/>
                                            </p:cond>
                                          </p:stCondLst>
                                          <p:endCondLst>
                                            <p:cond evt="onStopAudio" delay="0">
                                              <p:tgtEl>
                                                <p:sldTgt/>
                                              </p:tgtEl>
                                            </p:cond>
                                          </p:endCondLst>
                                        </p:cTn>
                                        <p:tgtEl>
                                          <p:sndTgt r:embed="rId4" name="CAMERA.WAV"/>
                                        </p:tgtEl>
                                      </p:cMediaNode>
                                    </p:audio>
                                  </p:sub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73">
                                            <p:txEl>
                                              <p:pRg st="0" end="0"/>
                                            </p:txEl>
                                          </p:spTgt>
                                        </p:tgtEl>
                                        <p:attrNameLst>
                                          <p:attrName>style.visibility</p:attrName>
                                        </p:attrNameLst>
                                      </p:cBhvr>
                                      <p:to>
                                        <p:strVal val="visible"/>
                                      </p:to>
                                    </p:set>
                                    <p:animEffect transition="in" filter="box(out)">
                                      <p:cBhvr>
                                        <p:cTn id="99" dur="500"/>
                                        <p:tgtEl>
                                          <p:spTgt spid="73">
                                            <p:txEl>
                                              <p:pRg st="0" end="0"/>
                                            </p:txEl>
                                          </p:spTgt>
                                        </p:tgtEl>
                                      </p:cBhvr>
                                    </p:animEffect>
                                  </p:childTnLst>
                                  <p:subTnLst>
                                    <p:audio>
                                      <p:cMediaNode>
                                        <p:cTn display="0" masterRel="sameClick">
                                          <p:stCondLst>
                                            <p:cond evt="begin" delay="0">
                                              <p:tn val="97"/>
                                            </p:cond>
                                          </p:stCondLst>
                                          <p:endCondLst>
                                            <p:cond evt="onStopAudio" delay="0">
                                              <p:tgtEl>
                                                <p:sldTgt/>
                                              </p:tgtEl>
                                            </p:cond>
                                          </p:endCondLst>
                                        </p:cTn>
                                        <p:tgtEl>
                                          <p:sndTgt r:embed="rId4" name="CAMERA.WAV"/>
                                        </p:tgtEl>
                                      </p:cMediaNode>
                                    </p:audio>
                                  </p:subTnLst>
                                </p:cTn>
                              </p:par>
                            </p:childTnLst>
                          </p:cTn>
                        </p:par>
                      </p:childTnLst>
                    </p:cTn>
                  </p:par>
                  <p:par>
                    <p:cTn id="100" fill="hold">
                      <p:stCondLst>
                        <p:cond delay="indefinite"/>
                      </p:stCondLst>
                      <p:childTnLst>
                        <p:par>
                          <p:cTn id="101" fill="hold">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73">
                                            <p:txEl>
                                              <p:pRg st="1" end="1"/>
                                            </p:txEl>
                                          </p:spTgt>
                                        </p:tgtEl>
                                        <p:attrNameLst>
                                          <p:attrName>style.visibility</p:attrName>
                                        </p:attrNameLst>
                                      </p:cBhvr>
                                      <p:to>
                                        <p:strVal val="visible"/>
                                      </p:to>
                                    </p:set>
                                    <p:animEffect transition="in" filter="box(out)">
                                      <p:cBhvr>
                                        <p:cTn id="104" dur="500"/>
                                        <p:tgtEl>
                                          <p:spTgt spid="73">
                                            <p:txEl>
                                              <p:pRg st="1" end="1"/>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4" name="CAMERA.WAV"/>
                                        </p:tgtEl>
                                      </p:cMediaNode>
                                    </p:audio>
                                  </p:subTnLst>
                                </p:cTn>
                              </p:par>
                            </p:childTnLst>
                          </p:cTn>
                        </p:par>
                      </p:childTnLst>
                    </p:cTn>
                  </p:par>
                  <p:par>
                    <p:cTn id="105" fill="hold">
                      <p:stCondLst>
                        <p:cond delay="indefinite"/>
                      </p:stCondLst>
                      <p:childTnLst>
                        <p:par>
                          <p:cTn id="106" fill="hold">
                            <p:stCondLst>
                              <p:cond delay="0"/>
                            </p:stCondLst>
                            <p:childTnLst>
                              <p:par>
                                <p:cTn id="107" presetID="4" presetClass="entr" presetSubtype="32" fill="hold" grpId="0" nodeType="clickEffect">
                                  <p:stCondLst>
                                    <p:cond delay="0"/>
                                  </p:stCondLst>
                                  <p:childTnLst>
                                    <p:set>
                                      <p:cBhvr>
                                        <p:cTn id="108" dur="1" fill="hold">
                                          <p:stCondLst>
                                            <p:cond delay="0"/>
                                          </p:stCondLst>
                                        </p:cTn>
                                        <p:tgtEl>
                                          <p:spTgt spid="73">
                                            <p:txEl>
                                              <p:pRg st="2" end="2"/>
                                            </p:txEl>
                                          </p:spTgt>
                                        </p:tgtEl>
                                        <p:attrNameLst>
                                          <p:attrName>style.visibility</p:attrName>
                                        </p:attrNameLst>
                                      </p:cBhvr>
                                      <p:to>
                                        <p:strVal val="visible"/>
                                      </p:to>
                                    </p:set>
                                    <p:animEffect transition="in" filter="box(out)">
                                      <p:cBhvr>
                                        <p:cTn id="109" dur="500"/>
                                        <p:tgtEl>
                                          <p:spTgt spid="73">
                                            <p:txEl>
                                              <p:pRg st="2" end="2"/>
                                            </p:txEl>
                                          </p:spTgt>
                                        </p:tgtEl>
                                      </p:cBhvr>
                                    </p:animEffect>
                                  </p:childTnLst>
                                  <p:subTnLst>
                                    <p:audio>
                                      <p:cMediaNode>
                                        <p:cTn display="0" masterRel="sameClick">
                                          <p:stCondLst>
                                            <p:cond evt="begin" delay="0">
                                              <p:tn val="107"/>
                                            </p:cond>
                                          </p:stCondLst>
                                          <p:endCondLst>
                                            <p:cond evt="onStopAudio" delay="0">
                                              <p:tgtEl>
                                                <p:sldTgt/>
                                              </p:tgtEl>
                                            </p:cond>
                                          </p:endCondLst>
                                        </p:cTn>
                                        <p:tgtEl>
                                          <p:sndTgt r:embed="rId4"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grpId="0" nodeType="clickEffect">
                                  <p:stCondLst>
                                    <p:cond delay="0"/>
                                  </p:stCondLst>
                                  <p:childTnLst>
                                    <p:set>
                                      <p:cBhvr>
                                        <p:cTn id="113" dur="1" fill="hold">
                                          <p:stCondLst>
                                            <p:cond delay="0"/>
                                          </p:stCondLst>
                                        </p:cTn>
                                        <p:tgtEl>
                                          <p:spTgt spid="57">
                                            <p:txEl>
                                              <p:pRg st="0" end="0"/>
                                            </p:txEl>
                                          </p:spTgt>
                                        </p:tgtEl>
                                        <p:attrNameLst>
                                          <p:attrName>style.visibility</p:attrName>
                                        </p:attrNameLst>
                                      </p:cBhvr>
                                      <p:to>
                                        <p:strVal val="visible"/>
                                      </p:to>
                                    </p:set>
                                    <p:animEffect transition="in" filter="box(out)">
                                      <p:cBhvr>
                                        <p:cTn id="114" dur="500"/>
                                        <p:tgtEl>
                                          <p:spTgt spid="57">
                                            <p:txEl>
                                              <p:pRg st="0" end="0"/>
                                            </p:txEl>
                                          </p:spTgt>
                                        </p:tgtEl>
                                      </p:cBhvr>
                                    </p:animEffect>
                                  </p:childTnLst>
                                  <p:subTnLst>
                                    <p:audio>
                                      <p:cMediaNode>
                                        <p:cTn display="0" masterRel="sameClick">
                                          <p:stCondLst>
                                            <p:cond evt="begin" delay="0">
                                              <p:tn val="112"/>
                                            </p:cond>
                                          </p:stCondLst>
                                          <p:endCondLst>
                                            <p:cond evt="onStopAudio" delay="0">
                                              <p:tgtEl>
                                                <p:sldTgt/>
                                              </p:tgtEl>
                                            </p:cond>
                                          </p:endCondLst>
                                        </p:cTn>
                                        <p:tgtEl>
                                          <p:sndTgt r:embed="rId4"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32">
                                            <p:txEl>
                                              <p:pRg st="0" end="0"/>
                                            </p:txEl>
                                          </p:spTgt>
                                        </p:tgtEl>
                                        <p:attrNameLst>
                                          <p:attrName>style.visibility</p:attrName>
                                        </p:attrNameLst>
                                      </p:cBhvr>
                                      <p:to>
                                        <p:strVal val="visible"/>
                                      </p:to>
                                    </p:set>
                                    <p:animEffect transition="in" filter="box(out)">
                                      <p:cBhvr>
                                        <p:cTn id="119" dur="500"/>
                                        <p:tgtEl>
                                          <p:spTgt spid="32">
                                            <p:txEl>
                                              <p:pRg st="0" end="0"/>
                                            </p:txEl>
                                          </p:spTgt>
                                        </p:tgtEl>
                                      </p:cBhvr>
                                    </p:animEffect>
                                  </p:childTnLst>
                                  <p:subTnLst>
                                    <p:audio>
                                      <p:cMediaNode>
                                        <p:cTn display="0" masterRel="sameClick">
                                          <p:stCondLst>
                                            <p:cond evt="begin" delay="0">
                                              <p:tn val="117"/>
                                            </p:cond>
                                          </p:stCondLst>
                                          <p:endCondLst>
                                            <p:cond evt="onStopAudio" delay="0">
                                              <p:tgtEl>
                                                <p:sldTgt/>
                                              </p:tgtEl>
                                            </p:cond>
                                          </p:endCondLst>
                                        </p:cTn>
                                        <p:tgtEl>
                                          <p:sndTgt r:embed="rId4"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4" presetClass="entr" presetSubtype="32" fill="hold" grpId="0" nodeType="clickEffect">
                                  <p:stCondLst>
                                    <p:cond delay="0"/>
                                  </p:stCondLst>
                                  <p:childTnLst>
                                    <p:set>
                                      <p:cBhvr>
                                        <p:cTn id="123" dur="1" fill="hold">
                                          <p:stCondLst>
                                            <p:cond delay="0"/>
                                          </p:stCondLst>
                                        </p:cTn>
                                        <p:tgtEl>
                                          <p:spTgt spid="32">
                                            <p:txEl>
                                              <p:pRg st="1" end="1"/>
                                            </p:txEl>
                                          </p:spTgt>
                                        </p:tgtEl>
                                        <p:attrNameLst>
                                          <p:attrName>style.visibility</p:attrName>
                                        </p:attrNameLst>
                                      </p:cBhvr>
                                      <p:to>
                                        <p:strVal val="visible"/>
                                      </p:to>
                                    </p:set>
                                    <p:animEffect transition="in" filter="box(out)">
                                      <p:cBhvr>
                                        <p:cTn id="124" dur="500"/>
                                        <p:tgtEl>
                                          <p:spTgt spid="32">
                                            <p:txEl>
                                              <p:pRg st="1" end="1"/>
                                            </p:txEl>
                                          </p:spTgt>
                                        </p:tgtEl>
                                      </p:cBhvr>
                                    </p:animEffect>
                                  </p:childTnLst>
                                  <p:subTnLst>
                                    <p:audio>
                                      <p:cMediaNode>
                                        <p:cTn display="0" masterRel="sameClick">
                                          <p:stCondLst>
                                            <p:cond evt="begin" delay="0">
                                              <p:tn val="122"/>
                                            </p:cond>
                                          </p:stCondLst>
                                          <p:endCondLst>
                                            <p:cond evt="onStopAudio" delay="0">
                                              <p:tgtEl>
                                                <p:sldTgt/>
                                              </p:tgtEl>
                                            </p:cond>
                                          </p:endCondLst>
                                        </p:cTn>
                                        <p:tgtEl>
                                          <p:sndTgt r:embed="rId4" name="CAMERA.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58">
                                            <p:txEl>
                                              <p:pRg st="0" end="0"/>
                                            </p:txEl>
                                          </p:spTgt>
                                        </p:tgtEl>
                                        <p:attrNameLst>
                                          <p:attrName>style.visibility</p:attrName>
                                        </p:attrNameLst>
                                      </p:cBhvr>
                                      <p:to>
                                        <p:strVal val="visible"/>
                                      </p:to>
                                    </p:set>
                                    <p:animEffect transition="in" filter="box(out)">
                                      <p:cBhvr>
                                        <p:cTn id="129" dur="500"/>
                                        <p:tgtEl>
                                          <p:spTgt spid="58">
                                            <p:txEl>
                                              <p:pRg st="0" end="0"/>
                                            </p:txEl>
                                          </p:spTgt>
                                        </p:tgtEl>
                                      </p:cBhvr>
                                    </p:animEffect>
                                  </p:childTnLst>
                                  <p:subTnLst>
                                    <p:audio>
                                      <p:cMediaNode>
                                        <p:cTn display="0" masterRel="sameClick">
                                          <p:stCondLst>
                                            <p:cond evt="begin" delay="0">
                                              <p:tn val="127"/>
                                            </p:cond>
                                          </p:stCondLst>
                                          <p:endCondLst>
                                            <p:cond evt="onStopAudio" delay="0">
                                              <p:tgtEl>
                                                <p:sldTgt/>
                                              </p:tgtEl>
                                            </p:cond>
                                          </p:endCondLst>
                                        </p:cTn>
                                        <p:tgtEl>
                                          <p:sndTgt r:embed="rId4" name="CAMERA.WAV"/>
                                        </p:tgtEl>
                                      </p:cMediaNode>
                                    </p:audio>
                                  </p:sub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74">
                                            <p:txEl>
                                              <p:pRg st="0" end="0"/>
                                            </p:txEl>
                                          </p:spTgt>
                                        </p:tgtEl>
                                        <p:attrNameLst>
                                          <p:attrName>style.visibility</p:attrName>
                                        </p:attrNameLst>
                                      </p:cBhvr>
                                      <p:to>
                                        <p:strVal val="visible"/>
                                      </p:to>
                                    </p:set>
                                    <p:animEffect transition="in" filter="box(out)">
                                      <p:cBhvr>
                                        <p:cTn id="134" dur="500"/>
                                        <p:tgtEl>
                                          <p:spTgt spid="74">
                                            <p:txEl>
                                              <p:pRg st="0" end="0"/>
                                            </p:txEl>
                                          </p:spTgt>
                                        </p:tgtEl>
                                      </p:cBhvr>
                                    </p:animEffect>
                                  </p:childTnLst>
                                  <p:subTnLst>
                                    <p:audio>
                                      <p:cMediaNode>
                                        <p:cTn display="0" masterRel="sameClick">
                                          <p:stCondLst>
                                            <p:cond evt="begin" delay="0">
                                              <p:tn val="132"/>
                                            </p:cond>
                                          </p:stCondLst>
                                          <p:endCondLst>
                                            <p:cond evt="onStopAudio" delay="0">
                                              <p:tgtEl>
                                                <p:sldTgt/>
                                              </p:tgtEl>
                                            </p:cond>
                                          </p:endCondLst>
                                        </p:cTn>
                                        <p:tgtEl>
                                          <p:sndTgt r:embed="rId4"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4" presetClass="entr" presetSubtype="32" fill="hold" grpId="0" nodeType="clickEffect">
                                  <p:stCondLst>
                                    <p:cond delay="0"/>
                                  </p:stCondLst>
                                  <p:childTnLst>
                                    <p:set>
                                      <p:cBhvr>
                                        <p:cTn id="138" dur="1" fill="hold">
                                          <p:stCondLst>
                                            <p:cond delay="0"/>
                                          </p:stCondLst>
                                        </p:cTn>
                                        <p:tgtEl>
                                          <p:spTgt spid="64">
                                            <p:txEl>
                                              <p:pRg st="0" end="0"/>
                                            </p:txEl>
                                          </p:spTgt>
                                        </p:tgtEl>
                                        <p:attrNameLst>
                                          <p:attrName>style.visibility</p:attrName>
                                        </p:attrNameLst>
                                      </p:cBhvr>
                                      <p:to>
                                        <p:strVal val="visible"/>
                                      </p:to>
                                    </p:set>
                                    <p:animEffect transition="in" filter="box(out)">
                                      <p:cBhvr>
                                        <p:cTn id="139" dur="500"/>
                                        <p:tgtEl>
                                          <p:spTgt spid="64">
                                            <p:txEl>
                                              <p:pRg st="0" end="0"/>
                                            </p:txEl>
                                          </p:spTgt>
                                        </p:tgtEl>
                                      </p:cBhvr>
                                    </p:animEffect>
                                  </p:childTnLst>
                                  <p:subTnLst>
                                    <p:audio>
                                      <p:cMediaNode>
                                        <p:cTn display="0" masterRel="sameClick">
                                          <p:stCondLst>
                                            <p:cond evt="begin" delay="0">
                                              <p:tn val="137"/>
                                            </p:cond>
                                          </p:stCondLst>
                                          <p:endCondLst>
                                            <p:cond evt="onStopAudio" delay="0">
                                              <p:tgtEl>
                                                <p:sldTgt/>
                                              </p:tgtEl>
                                            </p:cond>
                                          </p:endCondLst>
                                        </p:cTn>
                                        <p:tgtEl>
                                          <p:sndTgt r:embed="rId4" name="CAMERA.WAV"/>
                                        </p:tgtEl>
                                      </p:cMediaNode>
                                    </p:audio>
                                  </p:subTnLst>
                                </p:cTn>
                              </p:par>
                            </p:childTnLst>
                          </p:cTn>
                        </p:par>
                      </p:childTnLst>
                    </p:cTn>
                  </p:par>
                  <p:par>
                    <p:cTn id="140" fill="hold">
                      <p:stCondLst>
                        <p:cond delay="indefinite"/>
                      </p:stCondLst>
                      <p:childTnLst>
                        <p:par>
                          <p:cTn id="141" fill="hold">
                            <p:stCondLst>
                              <p:cond delay="0"/>
                            </p:stCondLst>
                            <p:childTnLst>
                              <p:par>
                                <p:cTn id="142" presetID="4" presetClass="entr" presetSubtype="32" fill="hold" grpId="0" nodeType="clickEffect">
                                  <p:stCondLst>
                                    <p:cond delay="0"/>
                                  </p:stCondLst>
                                  <p:childTnLst>
                                    <p:set>
                                      <p:cBhvr>
                                        <p:cTn id="143" dur="1" fill="hold">
                                          <p:stCondLst>
                                            <p:cond delay="0"/>
                                          </p:stCondLst>
                                        </p:cTn>
                                        <p:tgtEl>
                                          <p:spTgt spid="75">
                                            <p:txEl>
                                              <p:pRg st="0" end="0"/>
                                            </p:txEl>
                                          </p:spTgt>
                                        </p:tgtEl>
                                        <p:attrNameLst>
                                          <p:attrName>style.visibility</p:attrName>
                                        </p:attrNameLst>
                                      </p:cBhvr>
                                      <p:to>
                                        <p:strVal val="visible"/>
                                      </p:to>
                                    </p:set>
                                    <p:animEffect transition="in" filter="box(out)">
                                      <p:cBhvr>
                                        <p:cTn id="144" dur="500"/>
                                        <p:tgtEl>
                                          <p:spTgt spid="75">
                                            <p:txEl>
                                              <p:pRg st="0" end="0"/>
                                            </p:txEl>
                                          </p:spTgt>
                                        </p:tgtEl>
                                      </p:cBhvr>
                                    </p:animEffect>
                                  </p:childTnLst>
                                  <p:subTnLst>
                                    <p:audio>
                                      <p:cMediaNode>
                                        <p:cTn display="0" masterRel="sameClick">
                                          <p:stCondLst>
                                            <p:cond evt="begin" delay="0">
                                              <p:tn val="142"/>
                                            </p:cond>
                                          </p:stCondLst>
                                          <p:endCondLst>
                                            <p:cond evt="onStopAudio" delay="0">
                                              <p:tgtEl>
                                                <p:sldTgt/>
                                              </p:tgtEl>
                                            </p:cond>
                                          </p:endCondLst>
                                        </p:cTn>
                                        <p:tgtEl>
                                          <p:sndTgt r:embed="rId4" name="CAMERA.WAV"/>
                                        </p:tgtEl>
                                      </p:cMediaNode>
                                    </p:audio>
                                  </p:subTnLst>
                                </p:cTn>
                              </p:par>
                            </p:childTnLst>
                          </p:cTn>
                        </p:par>
                      </p:childTnLst>
                    </p:cTn>
                  </p:par>
                  <p:par>
                    <p:cTn id="145" fill="hold">
                      <p:stCondLst>
                        <p:cond delay="indefinite"/>
                      </p:stCondLst>
                      <p:childTnLst>
                        <p:par>
                          <p:cTn id="146" fill="hold">
                            <p:stCondLst>
                              <p:cond delay="0"/>
                            </p:stCondLst>
                            <p:childTnLst>
                              <p:par>
                                <p:cTn id="147" presetID="4" presetClass="entr" presetSubtype="32" fill="hold" grpId="0" nodeType="clickEffect">
                                  <p:stCondLst>
                                    <p:cond delay="0"/>
                                  </p:stCondLst>
                                  <p:childTnLst>
                                    <p:set>
                                      <p:cBhvr>
                                        <p:cTn id="148" dur="1" fill="hold">
                                          <p:stCondLst>
                                            <p:cond delay="0"/>
                                          </p:stCondLst>
                                        </p:cTn>
                                        <p:tgtEl>
                                          <p:spTgt spid="75">
                                            <p:txEl>
                                              <p:pRg st="1" end="1"/>
                                            </p:txEl>
                                          </p:spTgt>
                                        </p:tgtEl>
                                        <p:attrNameLst>
                                          <p:attrName>style.visibility</p:attrName>
                                        </p:attrNameLst>
                                      </p:cBhvr>
                                      <p:to>
                                        <p:strVal val="visible"/>
                                      </p:to>
                                    </p:set>
                                    <p:animEffect transition="in" filter="box(out)">
                                      <p:cBhvr>
                                        <p:cTn id="149" dur="500"/>
                                        <p:tgtEl>
                                          <p:spTgt spid="75">
                                            <p:txEl>
                                              <p:pRg st="1" end="1"/>
                                            </p:txEl>
                                          </p:spTgt>
                                        </p:tgtEl>
                                      </p:cBhvr>
                                    </p:animEffect>
                                  </p:childTnLst>
                                  <p:subTnLst>
                                    <p:audio>
                                      <p:cMediaNode>
                                        <p:cTn display="0" masterRel="sameClick">
                                          <p:stCondLst>
                                            <p:cond evt="begin" delay="0">
                                              <p:tn val="147"/>
                                            </p:cond>
                                          </p:stCondLst>
                                          <p:endCondLst>
                                            <p:cond evt="onStopAudio" delay="0">
                                              <p:tgtEl>
                                                <p:sldTgt/>
                                              </p:tgtEl>
                                            </p:cond>
                                          </p:endCondLst>
                                        </p:cTn>
                                        <p:tgtEl>
                                          <p:sndTgt r:embed="rId4" name="CAMERA.WAV"/>
                                        </p:tgtEl>
                                      </p:cMediaNode>
                                    </p:audio>
                                  </p:subTnLst>
                                </p:cTn>
                              </p:par>
                            </p:childTnLst>
                          </p:cTn>
                        </p:par>
                      </p:childTnLst>
                    </p:cTn>
                  </p:par>
                  <p:par>
                    <p:cTn id="150" fill="hold">
                      <p:stCondLst>
                        <p:cond delay="indefinite"/>
                      </p:stCondLst>
                      <p:childTnLst>
                        <p:par>
                          <p:cTn id="151" fill="hold">
                            <p:stCondLst>
                              <p:cond delay="0"/>
                            </p:stCondLst>
                            <p:childTnLst>
                              <p:par>
                                <p:cTn id="152" presetID="4" presetClass="entr" presetSubtype="32" fill="hold" grpId="0" nodeType="clickEffect">
                                  <p:stCondLst>
                                    <p:cond delay="0"/>
                                  </p:stCondLst>
                                  <p:childTnLst>
                                    <p:set>
                                      <p:cBhvr>
                                        <p:cTn id="153" dur="1" fill="hold">
                                          <p:stCondLst>
                                            <p:cond delay="0"/>
                                          </p:stCondLst>
                                        </p:cTn>
                                        <p:tgtEl>
                                          <p:spTgt spid="65">
                                            <p:txEl>
                                              <p:pRg st="0" end="0"/>
                                            </p:txEl>
                                          </p:spTgt>
                                        </p:tgtEl>
                                        <p:attrNameLst>
                                          <p:attrName>style.visibility</p:attrName>
                                        </p:attrNameLst>
                                      </p:cBhvr>
                                      <p:to>
                                        <p:strVal val="visible"/>
                                      </p:to>
                                    </p:set>
                                    <p:animEffect transition="in" filter="box(out)">
                                      <p:cBhvr>
                                        <p:cTn id="154" dur="500"/>
                                        <p:tgtEl>
                                          <p:spTgt spid="65">
                                            <p:txEl>
                                              <p:pRg st="0" end="0"/>
                                            </p:txEl>
                                          </p:spTgt>
                                        </p:tgtEl>
                                      </p:cBhvr>
                                    </p:animEffect>
                                  </p:childTnLst>
                                  <p:subTnLst>
                                    <p:audio>
                                      <p:cMediaNode>
                                        <p:cTn display="0" masterRel="sameClick">
                                          <p:stCondLst>
                                            <p:cond evt="begin" delay="0">
                                              <p:tn val="152"/>
                                            </p:cond>
                                          </p:stCondLst>
                                          <p:endCondLst>
                                            <p:cond evt="onStopAudio" delay="0">
                                              <p:tgtEl>
                                                <p:sldTgt/>
                                              </p:tgtEl>
                                            </p:cond>
                                          </p:endCondLst>
                                        </p:cTn>
                                        <p:tgtEl>
                                          <p:sndTgt r:embed="rId4" name="CAMERA.WAV"/>
                                        </p:tgtEl>
                                      </p:cMediaNode>
                                    </p:audio>
                                  </p:subTnLst>
                                </p:cTn>
                              </p:par>
                            </p:childTnLst>
                          </p:cTn>
                        </p:par>
                      </p:childTnLst>
                    </p:cTn>
                  </p:par>
                  <p:par>
                    <p:cTn id="155" fill="hold">
                      <p:stCondLst>
                        <p:cond delay="indefinite"/>
                      </p:stCondLst>
                      <p:childTnLst>
                        <p:par>
                          <p:cTn id="156" fill="hold">
                            <p:stCondLst>
                              <p:cond delay="0"/>
                            </p:stCondLst>
                            <p:childTnLst>
                              <p:par>
                                <p:cTn id="157" presetID="4" presetClass="entr" presetSubtype="32" fill="hold" grpId="0" nodeType="clickEffect">
                                  <p:stCondLst>
                                    <p:cond delay="0"/>
                                  </p:stCondLst>
                                  <p:childTnLst>
                                    <p:set>
                                      <p:cBhvr>
                                        <p:cTn id="158" dur="1" fill="hold">
                                          <p:stCondLst>
                                            <p:cond delay="0"/>
                                          </p:stCondLst>
                                        </p:cTn>
                                        <p:tgtEl>
                                          <p:spTgt spid="33">
                                            <p:txEl>
                                              <p:pRg st="0" end="0"/>
                                            </p:txEl>
                                          </p:spTgt>
                                        </p:tgtEl>
                                        <p:attrNameLst>
                                          <p:attrName>style.visibility</p:attrName>
                                        </p:attrNameLst>
                                      </p:cBhvr>
                                      <p:to>
                                        <p:strVal val="visible"/>
                                      </p:to>
                                    </p:set>
                                    <p:animEffect transition="in" filter="box(out)">
                                      <p:cBhvr>
                                        <p:cTn id="159" dur="500"/>
                                        <p:tgtEl>
                                          <p:spTgt spid="33">
                                            <p:txEl>
                                              <p:pRg st="0" end="0"/>
                                            </p:txEl>
                                          </p:spTgt>
                                        </p:tgtEl>
                                      </p:cBhvr>
                                    </p:animEffect>
                                  </p:childTnLst>
                                  <p:subTnLst>
                                    <p:audio>
                                      <p:cMediaNode>
                                        <p:cTn display="0" masterRel="sameClick">
                                          <p:stCondLst>
                                            <p:cond evt="begin" delay="0">
                                              <p:tn val="157"/>
                                            </p:cond>
                                          </p:stCondLst>
                                          <p:endCondLst>
                                            <p:cond evt="onStopAudio" delay="0">
                                              <p:tgtEl>
                                                <p:sldTgt/>
                                              </p:tgtEl>
                                            </p:cond>
                                          </p:endCondLst>
                                        </p:cTn>
                                        <p:tgtEl>
                                          <p:sndTgt r:embed="rId4" name="CAMERA.WAV"/>
                                        </p:tgtEl>
                                      </p:cMediaNode>
                                    </p:audio>
                                  </p:subTnLst>
                                </p:cTn>
                              </p:par>
                            </p:childTnLst>
                          </p:cTn>
                        </p:par>
                      </p:childTnLst>
                    </p:cTn>
                  </p:par>
                  <p:par>
                    <p:cTn id="160" fill="hold">
                      <p:stCondLst>
                        <p:cond delay="indefinite"/>
                      </p:stCondLst>
                      <p:childTnLst>
                        <p:par>
                          <p:cTn id="161" fill="hold">
                            <p:stCondLst>
                              <p:cond delay="0"/>
                            </p:stCondLst>
                            <p:childTnLst>
                              <p:par>
                                <p:cTn id="162" presetID="4" presetClass="entr" presetSubtype="32" fill="hold" grpId="0" nodeType="clickEffect">
                                  <p:stCondLst>
                                    <p:cond delay="0"/>
                                  </p:stCondLst>
                                  <p:childTnLst>
                                    <p:set>
                                      <p:cBhvr>
                                        <p:cTn id="163" dur="1" fill="hold">
                                          <p:stCondLst>
                                            <p:cond delay="0"/>
                                          </p:stCondLst>
                                        </p:cTn>
                                        <p:tgtEl>
                                          <p:spTgt spid="33">
                                            <p:txEl>
                                              <p:pRg st="1" end="1"/>
                                            </p:txEl>
                                          </p:spTgt>
                                        </p:tgtEl>
                                        <p:attrNameLst>
                                          <p:attrName>style.visibility</p:attrName>
                                        </p:attrNameLst>
                                      </p:cBhvr>
                                      <p:to>
                                        <p:strVal val="visible"/>
                                      </p:to>
                                    </p:set>
                                    <p:animEffect transition="in" filter="box(out)">
                                      <p:cBhvr>
                                        <p:cTn id="164" dur="500"/>
                                        <p:tgtEl>
                                          <p:spTgt spid="33">
                                            <p:txEl>
                                              <p:pRg st="1" end="1"/>
                                            </p:txEl>
                                          </p:spTgt>
                                        </p:tgtEl>
                                      </p:cBhvr>
                                    </p:animEffect>
                                  </p:childTnLst>
                                  <p:subTnLst>
                                    <p:audio>
                                      <p:cMediaNode>
                                        <p:cTn display="0" masterRel="sameClick">
                                          <p:stCondLst>
                                            <p:cond evt="begin" delay="0">
                                              <p:tn val="162"/>
                                            </p:cond>
                                          </p:stCondLst>
                                          <p:endCondLst>
                                            <p:cond evt="onStopAudio" delay="0">
                                              <p:tgtEl>
                                                <p:sldTgt/>
                                              </p:tgtEl>
                                            </p:cond>
                                          </p:endCondLst>
                                        </p:cTn>
                                        <p:tgtEl>
                                          <p:sndTgt r:embed="rId4" name="CAMERA.WAV"/>
                                        </p:tgtEl>
                                      </p:cMediaNode>
                                    </p:audio>
                                  </p:subTnLst>
                                </p:cTn>
                              </p:par>
                            </p:childTnLst>
                          </p:cTn>
                        </p:par>
                      </p:childTnLst>
                    </p:cTn>
                  </p:par>
                  <p:par>
                    <p:cTn id="165" fill="hold">
                      <p:stCondLst>
                        <p:cond delay="indefinite"/>
                      </p:stCondLst>
                      <p:childTnLst>
                        <p:par>
                          <p:cTn id="166" fill="hold">
                            <p:stCondLst>
                              <p:cond delay="0"/>
                            </p:stCondLst>
                            <p:childTnLst>
                              <p:par>
                                <p:cTn id="167" presetID="4" presetClass="entr" presetSubtype="32" fill="hold" grpId="0" nodeType="clickEffect">
                                  <p:stCondLst>
                                    <p:cond delay="0"/>
                                  </p:stCondLst>
                                  <p:childTnLst>
                                    <p:set>
                                      <p:cBhvr>
                                        <p:cTn id="168" dur="1" fill="hold">
                                          <p:stCondLst>
                                            <p:cond delay="0"/>
                                          </p:stCondLst>
                                        </p:cTn>
                                        <p:tgtEl>
                                          <p:spTgt spid="33">
                                            <p:txEl>
                                              <p:pRg st="2" end="2"/>
                                            </p:txEl>
                                          </p:spTgt>
                                        </p:tgtEl>
                                        <p:attrNameLst>
                                          <p:attrName>style.visibility</p:attrName>
                                        </p:attrNameLst>
                                      </p:cBhvr>
                                      <p:to>
                                        <p:strVal val="visible"/>
                                      </p:to>
                                    </p:set>
                                    <p:animEffect transition="in" filter="box(out)">
                                      <p:cBhvr>
                                        <p:cTn id="169" dur="500"/>
                                        <p:tgtEl>
                                          <p:spTgt spid="33">
                                            <p:txEl>
                                              <p:pRg st="2" end="2"/>
                                            </p:txEl>
                                          </p:spTgt>
                                        </p:tgtEl>
                                      </p:cBhvr>
                                    </p:animEffect>
                                  </p:childTnLst>
                                  <p:subTnLst>
                                    <p:audio>
                                      <p:cMediaNode>
                                        <p:cTn display="0" masterRel="sameClick">
                                          <p:stCondLst>
                                            <p:cond evt="begin" delay="0">
                                              <p:tn val="167"/>
                                            </p:cond>
                                          </p:stCondLst>
                                          <p:endCondLst>
                                            <p:cond evt="onStopAudio" delay="0">
                                              <p:tgtEl>
                                                <p:sldTgt/>
                                              </p:tgtEl>
                                            </p:cond>
                                          </p:endCondLst>
                                        </p:cTn>
                                        <p:tgtEl>
                                          <p:sndTgt r:embed="rId4" name="CAMERA.WAV"/>
                                        </p:tgtEl>
                                      </p:cMediaNode>
                                    </p:audio>
                                  </p:subTnLst>
                                </p:cTn>
                              </p:par>
                            </p:childTnLst>
                          </p:cTn>
                        </p:par>
                      </p:childTnLst>
                    </p:cTn>
                  </p:par>
                  <p:par>
                    <p:cTn id="170" fill="hold">
                      <p:stCondLst>
                        <p:cond delay="indefinite"/>
                      </p:stCondLst>
                      <p:childTnLst>
                        <p:par>
                          <p:cTn id="171" fill="hold">
                            <p:stCondLst>
                              <p:cond delay="0"/>
                            </p:stCondLst>
                            <p:childTnLst>
                              <p:par>
                                <p:cTn id="172" presetID="4" presetClass="entr" presetSubtype="32" fill="hold" grpId="0" nodeType="clickEffect">
                                  <p:stCondLst>
                                    <p:cond delay="0"/>
                                  </p:stCondLst>
                                  <p:childTnLst>
                                    <p:set>
                                      <p:cBhvr>
                                        <p:cTn id="173" dur="1" fill="hold">
                                          <p:stCondLst>
                                            <p:cond delay="0"/>
                                          </p:stCondLst>
                                        </p:cTn>
                                        <p:tgtEl>
                                          <p:spTgt spid="33">
                                            <p:txEl>
                                              <p:pRg st="3" end="3"/>
                                            </p:txEl>
                                          </p:spTgt>
                                        </p:tgtEl>
                                        <p:attrNameLst>
                                          <p:attrName>style.visibility</p:attrName>
                                        </p:attrNameLst>
                                      </p:cBhvr>
                                      <p:to>
                                        <p:strVal val="visible"/>
                                      </p:to>
                                    </p:set>
                                    <p:animEffect transition="in" filter="box(out)">
                                      <p:cBhvr>
                                        <p:cTn id="174" dur="500"/>
                                        <p:tgtEl>
                                          <p:spTgt spid="33">
                                            <p:txEl>
                                              <p:pRg st="3" end="3"/>
                                            </p:txEl>
                                          </p:spTgt>
                                        </p:tgtEl>
                                      </p:cBhvr>
                                    </p:animEffect>
                                  </p:childTnLst>
                                  <p:subTnLst>
                                    <p:audio>
                                      <p:cMediaNode>
                                        <p:cTn display="0" masterRel="sameClick">
                                          <p:stCondLst>
                                            <p:cond evt="begin" delay="0">
                                              <p:tn val="172"/>
                                            </p:cond>
                                          </p:stCondLst>
                                          <p:endCondLst>
                                            <p:cond evt="onStopAudio" delay="0">
                                              <p:tgtEl>
                                                <p:sldTgt/>
                                              </p:tgtEl>
                                            </p:cond>
                                          </p:endCondLst>
                                        </p:cTn>
                                        <p:tgtEl>
                                          <p:sndTgt r:embed="rId4" name="CAMERA.WAV"/>
                                        </p:tgtEl>
                                      </p:cMediaNode>
                                    </p:audio>
                                  </p:subTnLst>
                                </p:cTn>
                              </p:par>
                            </p:childTnLst>
                          </p:cTn>
                        </p:par>
                      </p:childTnLst>
                    </p:cTn>
                  </p:par>
                  <p:par>
                    <p:cTn id="175" fill="hold">
                      <p:stCondLst>
                        <p:cond delay="indefinite"/>
                      </p:stCondLst>
                      <p:childTnLst>
                        <p:par>
                          <p:cTn id="176" fill="hold">
                            <p:stCondLst>
                              <p:cond delay="0"/>
                            </p:stCondLst>
                            <p:childTnLst>
                              <p:par>
                                <p:cTn id="177" presetID="4" presetClass="entr" presetSubtype="32" fill="hold" grpId="0" nodeType="clickEffect">
                                  <p:stCondLst>
                                    <p:cond delay="0"/>
                                  </p:stCondLst>
                                  <p:childTnLst>
                                    <p:set>
                                      <p:cBhvr>
                                        <p:cTn id="178" dur="1" fill="hold">
                                          <p:stCondLst>
                                            <p:cond delay="0"/>
                                          </p:stCondLst>
                                        </p:cTn>
                                        <p:tgtEl>
                                          <p:spTgt spid="33">
                                            <p:txEl>
                                              <p:pRg st="4" end="4"/>
                                            </p:txEl>
                                          </p:spTgt>
                                        </p:tgtEl>
                                        <p:attrNameLst>
                                          <p:attrName>style.visibility</p:attrName>
                                        </p:attrNameLst>
                                      </p:cBhvr>
                                      <p:to>
                                        <p:strVal val="visible"/>
                                      </p:to>
                                    </p:set>
                                    <p:animEffect transition="in" filter="box(out)">
                                      <p:cBhvr>
                                        <p:cTn id="179" dur="500"/>
                                        <p:tgtEl>
                                          <p:spTgt spid="33">
                                            <p:txEl>
                                              <p:pRg st="4" end="4"/>
                                            </p:txEl>
                                          </p:spTgt>
                                        </p:tgtEl>
                                      </p:cBhvr>
                                    </p:animEffect>
                                  </p:childTnLst>
                                  <p:subTnLst>
                                    <p:audio>
                                      <p:cMediaNode>
                                        <p:cTn display="0" masterRel="sameClick">
                                          <p:stCondLst>
                                            <p:cond evt="begin" delay="0">
                                              <p:tn val="177"/>
                                            </p:cond>
                                          </p:stCondLst>
                                          <p:endCondLst>
                                            <p:cond evt="onStopAudio" delay="0">
                                              <p:tgtEl>
                                                <p:sldTgt/>
                                              </p:tgtEl>
                                            </p:cond>
                                          </p:endCondLst>
                                        </p:cTn>
                                        <p:tgtEl>
                                          <p:sndTgt r:embed="rId4" name="CAMERA.WAV"/>
                                        </p:tgtEl>
                                      </p:cMediaNode>
                                    </p:audio>
                                  </p:subTnLst>
                                </p:cTn>
                              </p:par>
                            </p:childTnLst>
                          </p:cTn>
                        </p:par>
                      </p:childTnLst>
                    </p:cTn>
                  </p:par>
                  <p:par>
                    <p:cTn id="180" fill="hold">
                      <p:stCondLst>
                        <p:cond delay="indefinite"/>
                      </p:stCondLst>
                      <p:childTnLst>
                        <p:par>
                          <p:cTn id="181" fill="hold">
                            <p:stCondLst>
                              <p:cond delay="0"/>
                            </p:stCondLst>
                            <p:childTnLst>
                              <p:par>
                                <p:cTn id="182" presetID="4" presetClass="entr" presetSubtype="32" fill="hold" grpId="0" nodeType="clickEffect">
                                  <p:stCondLst>
                                    <p:cond delay="0"/>
                                  </p:stCondLst>
                                  <p:childTnLst>
                                    <p:set>
                                      <p:cBhvr>
                                        <p:cTn id="183" dur="1" fill="hold">
                                          <p:stCondLst>
                                            <p:cond delay="0"/>
                                          </p:stCondLst>
                                        </p:cTn>
                                        <p:tgtEl>
                                          <p:spTgt spid="33">
                                            <p:txEl>
                                              <p:pRg st="5" end="5"/>
                                            </p:txEl>
                                          </p:spTgt>
                                        </p:tgtEl>
                                        <p:attrNameLst>
                                          <p:attrName>style.visibility</p:attrName>
                                        </p:attrNameLst>
                                      </p:cBhvr>
                                      <p:to>
                                        <p:strVal val="visible"/>
                                      </p:to>
                                    </p:set>
                                    <p:animEffect transition="in" filter="box(out)">
                                      <p:cBhvr>
                                        <p:cTn id="184" dur="500"/>
                                        <p:tgtEl>
                                          <p:spTgt spid="33">
                                            <p:txEl>
                                              <p:pRg st="5" end="5"/>
                                            </p:txEl>
                                          </p:spTgt>
                                        </p:tgtEl>
                                      </p:cBhvr>
                                    </p:animEffect>
                                  </p:childTnLst>
                                  <p:subTnLst>
                                    <p:audio>
                                      <p:cMediaNode>
                                        <p:cTn display="0" masterRel="sameClick">
                                          <p:stCondLst>
                                            <p:cond evt="begin" delay="0">
                                              <p:tn val="182"/>
                                            </p:cond>
                                          </p:stCondLst>
                                          <p:endCondLst>
                                            <p:cond evt="onStopAudio" delay="0">
                                              <p:tgtEl>
                                                <p:sldTgt/>
                                              </p:tgtEl>
                                            </p:cond>
                                          </p:endCondLst>
                                        </p:cTn>
                                        <p:tgtEl>
                                          <p:sndTgt r:embed="rId4" name="CAMERA.WAV"/>
                                        </p:tgtEl>
                                      </p:cMediaNode>
                                    </p:audio>
                                  </p:subTnLst>
                                </p:cTn>
                              </p:par>
                            </p:childTnLst>
                          </p:cTn>
                        </p:par>
                      </p:childTnLst>
                    </p:cTn>
                  </p:par>
                  <p:par>
                    <p:cTn id="185" fill="hold">
                      <p:stCondLst>
                        <p:cond delay="indefinite"/>
                      </p:stCondLst>
                      <p:childTnLst>
                        <p:par>
                          <p:cTn id="186" fill="hold">
                            <p:stCondLst>
                              <p:cond delay="0"/>
                            </p:stCondLst>
                            <p:childTnLst>
                              <p:par>
                                <p:cTn id="187" presetID="4" presetClass="entr" presetSubtype="32" fill="hold" grpId="0" nodeType="clickEffect">
                                  <p:stCondLst>
                                    <p:cond delay="0"/>
                                  </p:stCondLst>
                                  <p:childTnLst>
                                    <p:set>
                                      <p:cBhvr>
                                        <p:cTn id="188" dur="1" fill="hold">
                                          <p:stCondLst>
                                            <p:cond delay="0"/>
                                          </p:stCondLst>
                                        </p:cTn>
                                        <p:tgtEl>
                                          <p:spTgt spid="33">
                                            <p:txEl>
                                              <p:pRg st="6" end="6"/>
                                            </p:txEl>
                                          </p:spTgt>
                                        </p:tgtEl>
                                        <p:attrNameLst>
                                          <p:attrName>style.visibility</p:attrName>
                                        </p:attrNameLst>
                                      </p:cBhvr>
                                      <p:to>
                                        <p:strVal val="visible"/>
                                      </p:to>
                                    </p:set>
                                    <p:animEffect transition="in" filter="box(out)">
                                      <p:cBhvr>
                                        <p:cTn id="189" dur="500"/>
                                        <p:tgtEl>
                                          <p:spTgt spid="33">
                                            <p:txEl>
                                              <p:pRg st="6" end="6"/>
                                            </p:txEl>
                                          </p:spTgt>
                                        </p:tgtEl>
                                      </p:cBhvr>
                                    </p:animEffect>
                                  </p:childTnLst>
                                  <p:subTnLst>
                                    <p:audio>
                                      <p:cMediaNode>
                                        <p:cTn display="0" masterRel="sameClick">
                                          <p:stCondLst>
                                            <p:cond evt="begin" delay="0">
                                              <p:tn val="187"/>
                                            </p:cond>
                                          </p:stCondLst>
                                          <p:endCondLst>
                                            <p:cond evt="onStopAudio" delay="0">
                                              <p:tgtEl>
                                                <p:sldTgt/>
                                              </p:tgtEl>
                                            </p:cond>
                                          </p:endCondLst>
                                        </p:cTn>
                                        <p:tgtEl>
                                          <p:sndTgt r:embed="rId4" name="CAMERA.WAV"/>
                                        </p:tgtEl>
                                      </p:cMediaNode>
                                    </p:audio>
                                  </p:subTnLst>
                                </p:cTn>
                              </p:par>
                            </p:childTnLst>
                          </p:cTn>
                        </p:par>
                      </p:childTnLst>
                    </p:cTn>
                  </p:par>
                  <p:par>
                    <p:cTn id="190" fill="hold">
                      <p:stCondLst>
                        <p:cond delay="indefinite"/>
                      </p:stCondLst>
                      <p:childTnLst>
                        <p:par>
                          <p:cTn id="191" fill="hold">
                            <p:stCondLst>
                              <p:cond delay="0"/>
                            </p:stCondLst>
                            <p:childTnLst>
                              <p:par>
                                <p:cTn id="192" presetID="4" presetClass="entr" presetSubtype="32" fill="hold" grpId="0" nodeType="clickEffect">
                                  <p:stCondLst>
                                    <p:cond delay="0"/>
                                  </p:stCondLst>
                                  <p:childTnLst>
                                    <p:set>
                                      <p:cBhvr>
                                        <p:cTn id="193" dur="1" fill="hold">
                                          <p:stCondLst>
                                            <p:cond delay="0"/>
                                          </p:stCondLst>
                                        </p:cTn>
                                        <p:tgtEl>
                                          <p:spTgt spid="33">
                                            <p:txEl>
                                              <p:pRg st="7" end="7"/>
                                            </p:txEl>
                                          </p:spTgt>
                                        </p:tgtEl>
                                        <p:attrNameLst>
                                          <p:attrName>style.visibility</p:attrName>
                                        </p:attrNameLst>
                                      </p:cBhvr>
                                      <p:to>
                                        <p:strVal val="visible"/>
                                      </p:to>
                                    </p:set>
                                    <p:animEffect transition="in" filter="box(out)">
                                      <p:cBhvr>
                                        <p:cTn id="194" dur="500"/>
                                        <p:tgtEl>
                                          <p:spTgt spid="33">
                                            <p:txEl>
                                              <p:pRg st="7" end="7"/>
                                            </p:txEl>
                                          </p:spTgt>
                                        </p:tgtEl>
                                      </p:cBhvr>
                                    </p:animEffect>
                                  </p:childTnLst>
                                  <p:subTnLst>
                                    <p:audio>
                                      <p:cMediaNode>
                                        <p:cTn display="0" masterRel="sameClick">
                                          <p:stCondLst>
                                            <p:cond evt="begin" delay="0">
                                              <p:tn val="192"/>
                                            </p:cond>
                                          </p:stCondLst>
                                          <p:endCondLst>
                                            <p:cond evt="onStopAudio" delay="0">
                                              <p:tgtEl>
                                                <p:sldTgt/>
                                              </p:tgtEl>
                                            </p:cond>
                                          </p:endCondLst>
                                        </p:cTn>
                                        <p:tgtEl>
                                          <p:sndTgt r:embed="rId4" name="CAMERA.WAV"/>
                                        </p:tgtEl>
                                      </p:cMediaNode>
                                    </p:audio>
                                  </p:subTnLst>
                                </p:cTn>
                              </p:par>
                            </p:childTnLst>
                          </p:cTn>
                        </p:par>
                      </p:childTnLst>
                    </p:cTn>
                  </p:par>
                  <p:par>
                    <p:cTn id="195" fill="hold">
                      <p:stCondLst>
                        <p:cond delay="indefinite"/>
                      </p:stCondLst>
                      <p:childTnLst>
                        <p:par>
                          <p:cTn id="196" fill="hold">
                            <p:stCondLst>
                              <p:cond delay="0"/>
                            </p:stCondLst>
                            <p:childTnLst>
                              <p:par>
                                <p:cTn id="197" presetID="4" presetClass="entr" presetSubtype="32" fill="hold" grpId="0" nodeType="clickEffect">
                                  <p:stCondLst>
                                    <p:cond delay="0"/>
                                  </p:stCondLst>
                                  <p:childTnLst>
                                    <p:set>
                                      <p:cBhvr>
                                        <p:cTn id="198" dur="1" fill="hold">
                                          <p:stCondLst>
                                            <p:cond delay="0"/>
                                          </p:stCondLst>
                                        </p:cTn>
                                        <p:tgtEl>
                                          <p:spTgt spid="62">
                                            <p:txEl>
                                              <p:pRg st="0" end="0"/>
                                            </p:txEl>
                                          </p:spTgt>
                                        </p:tgtEl>
                                        <p:attrNameLst>
                                          <p:attrName>style.visibility</p:attrName>
                                        </p:attrNameLst>
                                      </p:cBhvr>
                                      <p:to>
                                        <p:strVal val="visible"/>
                                      </p:to>
                                    </p:set>
                                    <p:animEffect transition="in" filter="box(out)">
                                      <p:cBhvr>
                                        <p:cTn id="199" dur="500"/>
                                        <p:tgtEl>
                                          <p:spTgt spid="62">
                                            <p:txEl>
                                              <p:pRg st="0" end="0"/>
                                            </p:txEl>
                                          </p:spTgt>
                                        </p:tgtEl>
                                      </p:cBhvr>
                                    </p:animEffect>
                                  </p:childTnLst>
                                  <p:subTnLst>
                                    <p:audio>
                                      <p:cMediaNode>
                                        <p:cTn display="0" masterRel="sameClick">
                                          <p:stCondLst>
                                            <p:cond evt="begin" delay="0">
                                              <p:tn val="197"/>
                                            </p:cond>
                                          </p:stCondLst>
                                          <p:endCondLst>
                                            <p:cond evt="onStopAudio" delay="0">
                                              <p:tgtEl>
                                                <p:sldTgt/>
                                              </p:tgtEl>
                                            </p:cond>
                                          </p:endCondLst>
                                        </p:cTn>
                                        <p:tgtEl>
                                          <p:sndTgt r:embed="rId4" name="CAMERA.WAV"/>
                                        </p:tgtEl>
                                      </p:cMediaNode>
                                    </p:audio>
                                  </p:subTnLst>
                                </p:cTn>
                              </p:par>
                            </p:childTnLst>
                          </p:cTn>
                        </p:par>
                      </p:childTnLst>
                    </p:cTn>
                  </p:par>
                  <p:par>
                    <p:cTn id="200" fill="hold">
                      <p:stCondLst>
                        <p:cond delay="indefinite"/>
                      </p:stCondLst>
                      <p:childTnLst>
                        <p:par>
                          <p:cTn id="201" fill="hold">
                            <p:stCondLst>
                              <p:cond delay="0"/>
                            </p:stCondLst>
                            <p:childTnLst>
                              <p:par>
                                <p:cTn id="202" presetID="4" presetClass="entr" presetSubtype="32" fill="hold" grpId="0" nodeType="clickEffect">
                                  <p:stCondLst>
                                    <p:cond delay="0"/>
                                  </p:stCondLst>
                                  <p:childTnLst>
                                    <p:set>
                                      <p:cBhvr>
                                        <p:cTn id="203" dur="1" fill="hold">
                                          <p:stCondLst>
                                            <p:cond delay="0"/>
                                          </p:stCondLst>
                                        </p:cTn>
                                        <p:tgtEl>
                                          <p:spTgt spid="53">
                                            <p:txEl>
                                              <p:pRg st="0" end="0"/>
                                            </p:txEl>
                                          </p:spTgt>
                                        </p:tgtEl>
                                        <p:attrNameLst>
                                          <p:attrName>style.visibility</p:attrName>
                                        </p:attrNameLst>
                                      </p:cBhvr>
                                      <p:to>
                                        <p:strVal val="visible"/>
                                      </p:to>
                                    </p:set>
                                    <p:animEffect transition="in" filter="box(out)">
                                      <p:cBhvr>
                                        <p:cTn id="204" dur="500"/>
                                        <p:tgtEl>
                                          <p:spTgt spid="53">
                                            <p:txEl>
                                              <p:pRg st="0" end="0"/>
                                            </p:txEl>
                                          </p:spTgt>
                                        </p:tgtEl>
                                      </p:cBhvr>
                                    </p:animEffect>
                                  </p:childTnLst>
                                  <p:subTnLst>
                                    <p:audio>
                                      <p:cMediaNode>
                                        <p:cTn display="0" masterRel="sameClick">
                                          <p:stCondLst>
                                            <p:cond evt="begin" delay="0">
                                              <p:tn val="20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1" grpId="0" build="p" autoUpdateAnimBg="0"/>
      <p:bldP spid="32" grpId="0" build="p" autoUpdateAnimBg="0"/>
      <p:bldP spid="33" grpId="0" build="p" autoUpdateAnimBg="0"/>
      <p:bldP spid="53" grpId="0" build="p" autoUpdateAnimBg="0"/>
      <p:bldP spid="54" grpId="0" build="p" autoUpdateAnimBg="0"/>
      <p:bldP spid="55" grpId="0" build="p" autoUpdateAnimBg="0"/>
      <p:bldP spid="56" grpId="0" build="p" autoUpdateAnimBg="0"/>
      <p:bldP spid="57" grpId="0" build="p" autoUpdateAnimBg="0"/>
      <p:bldP spid="58" grpId="0" build="p" autoUpdateAnimBg="0"/>
      <p:bldP spid="59" grpId="0" build="p" autoUpdateAnimBg="0"/>
      <p:bldP spid="60" grpId="0" build="p" autoUpdateAnimBg="0"/>
      <p:bldP spid="61" grpId="0" build="p" autoUpdateAnimBg="0"/>
      <p:bldP spid="62" grpId="0" build="p" autoUpdateAnimBg="0"/>
      <p:bldP spid="63" grpId="0" build="p" autoUpdateAnimBg="0"/>
      <p:bldP spid="64" grpId="0" build="p" autoUpdateAnimBg="0"/>
      <p:bldP spid="65" grpId="0" build="p" autoUpdateAnimBg="0"/>
      <p:bldP spid="66" grpId="0" build="p" autoUpdateAnimBg="0"/>
      <p:bldP spid="67" grpId="0" build="p" autoUpdateAnimBg="0"/>
      <p:bldP spid="68" grpId="0" build="p" autoUpdateAnimBg="0"/>
      <p:bldP spid="69" grpId="0" build="p" autoUpdateAnimBg="0"/>
      <p:bldP spid="70" grpId="0" build="p" autoUpdateAnimBg="0"/>
      <p:bldP spid="71" grpId="0" build="p" autoUpdateAnimBg="0"/>
      <p:bldP spid="72" grpId="0" build="p" autoUpdateAnimBg="0"/>
      <p:bldP spid="73" grpId="0" build="p" autoUpdateAnimBg="0"/>
      <p:bldP spid="74" grpId="0" build="p" autoUpdateAnimBg="0"/>
      <p:bldP spid="7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t>哈希表                                                              查找分析</a:t>
            </a:r>
          </a:p>
        </p:txBody>
      </p:sp>
      <p:sp>
        <p:nvSpPr>
          <p:cNvPr id="3" name="Text Box 3"/>
          <p:cNvSpPr txBox="1">
            <a:spLocks noChangeArrowheads="1"/>
          </p:cNvSpPr>
          <p:nvPr/>
        </p:nvSpPr>
        <p:spPr bwMode="auto">
          <a:xfrm>
            <a:off x="152400" y="1062038"/>
            <a:ext cx="8801100" cy="1755775"/>
          </a:xfrm>
          <a:prstGeom prst="rect">
            <a:avLst/>
          </a:prstGeom>
          <a:noFill/>
          <a:ln w="9525">
            <a:noFill/>
            <a:miter lim="800000"/>
            <a:headEnd/>
            <a:tailEnd/>
          </a:ln>
        </p:spPr>
        <p:txBody>
          <a:bodyPr>
            <a:spAutoFit/>
          </a:bodyPr>
          <a:lstStyle/>
          <a:p>
            <a:pPr>
              <a:buFont typeface="Wingdings" pitchFamily="2" charset="2"/>
              <a:buNone/>
            </a:pPr>
            <a:r>
              <a:rPr lang="zh-CN" altLang="en-US" sz="2400" b="1"/>
              <a:t>例    已知一组关键字</a:t>
            </a:r>
            <a:r>
              <a:rPr lang="en-US" altLang="zh-CN" sz="2400" b="1"/>
              <a:t>(19, 14, 23, 1, 68, 20, 84, 27, 55, 11, 10, 79)</a:t>
            </a:r>
          </a:p>
          <a:p>
            <a:pPr>
              <a:buFont typeface="Wingdings" pitchFamily="2" charset="2"/>
              <a:buNone/>
            </a:pPr>
            <a:r>
              <a:rPr lang="zh-CN" altLang="en-US" sz="2400" b="1"/>
              <a:t>        哈希表的表的</a:t>
            </a:r>
            <a:r>
              <a:rPr lang="zh-CN" altLang="en-US" sz="2400" b="1">
                <a:solidFill>
                  <a:srgbClr val="FF0000"/>
                </a:solidFill>
              </a:rPr>
              <a:t>装填因子为</a:t>
            </a:r>
            <a:r>
              <a:rPr lang="en-US" altLang="zh-CN" sz="2400" b="1">
                <a:solidFill>
                  <a:srgbClr val="FF0000"/>
                </a:solidFill>
              </a:rPr>
              <a:t>0.8</a:t>
            </a:r>
            <a:r>
              <a:rPr lang="zh-CN" altLang="en-US" sz="2400" b="1"/>
              <a:t>，用二次探测再散列法处理冲突；请给出哈希函数，画出此哈希表，并计算在等概率情况下查找成功的平均查找长度。</a:t>
            </a:r>
          </a:p>
        </p:txBody>
      </p:sp>
      <p:sp>
        <p:nvSpPr>
          <p:cNvPr id="4" name="Text Box 4"/>
          <p:cNvSpPr txBox="1">
            <a:spLocks noChangeArrowheads="1"/>
          </p:cNvSpPr>
          <p:nvPr/>
        </p:nvSpPr>
        <p:spPr bwMode="auto">
          <a:xfrm>
            <a:off x="685800" y="2776538"/>
            <a:ext cx="8085138" cy="941387"/>
          </a:xfrm>
          <a:prstGeom prst="rect">
            <a:avLst/>
          </a:prstGeom>
          <a:noFill/>
          <a:ln w="9525">
            <a:noFill/>
            <a:miter lim="800000"/>
            <a:headEnd/>
            <a:tailEnd/>
          </a:ln>
        </p:spPr>
        <p:txBody>
          <a:bodyPr>
            <a:spAutoFit/>
          </a:bodyPr>
          <a:lstStyle/>
          <a:p>
            <a:pPr marL="457200" indent="-457200">
              <a:buFont typeface="Wingdings" pitchFamily="2" charset="2"/>
              <a:buNone/>
            </a:pPr>
            <a:r>
              <a:rPr lang="zh-CN" altLang="en-US" sz="2400" b="1" dirty="0"/>
              <a:t>因为</a:t>
            </a:r>
            <a:r>
              <a:rPr lang="en-US" altLang="zh-CN" sz="2400" b="1" dirty="0"/>
              <a:t>12/0.8=15</a:t>
            </a:r>
            <a:r>
              <a:rPr lang="zh-CN" altLang="en-US" sz="2400" b="1" dirty="0"/>
              <a:t>，所以表长度</a:t>
            </a:r>
            <a:r>
              <a:rPr lang="en-US" altLang="zh-CN" sz="2400" b="1" dirty="0"/>
              <a:t>m=15</a:t>
            </a:r>
          </a:p>
          <a:p>
            <a:pPr marL="457200" indent="-457200">
              <a:buFont typeface="Wingdings" pitchFamily="2" charset="2"/>
              <a:buNone/>
            </a:pPr>
            <a:r>
              <a:rPr lang="zh-CN" altLang="en-US" sz="2400" b="1" dirty="0">
                <a:solidFill>
                  <a:srgbClr val="FF0000"/>
                </a:solidFill>
              </a:rPr>
              <a:t>                      哈希函数为：</a:t>
            </a:r>
            <a:r>
              <a:rPr lang="en-US" altLang="zh-CN" sz="2400" b="1" dirty="0">
                <a:solidFill>
                  <a:srgbClr val="FF0000"/>
                </a:solidFill>
              </a:rPr>
              <a:t>H(key)=key MOD 13</a:t>
            </a:r>
            <a:endParaRPr lang="en-US" altLang="zh-CN" sz="2400" b="1" dirty="0"/>
          </a:p>
        </p:txBody>
      </p:sp>
      <p:grpSp>
        <p:nvGrpSpPr>
          <p:cNvPr id="2" name="Group 7"/>
          <p:cNvGrpSpPr>
            <a:grpSpLocks/>
          </p:cNvGrpSpPr>
          <p:nvPr/>
        </p:nvGrpSpPr>
        <p:grpSpPr bwMode="auto">
          <a:xfrm>
            <a:off x="1385888" y="4708525"/>
            <a:ext cx="6062662" cy="684213"/>
            <a:chOff x="1261" y="1173"/>
            <a:chExt cx="3819" cy="431"/>
          </a:xfrm>
        </p:grpSpPr>
        <p:sp>
          <p:nvSpPr>
            <p:cNvPr id="91156" name="Text Box 8"/>
            <p:cNvSpPr txBox="1">
              <a:spLocks noChangeArrowheads="1"/>
            </p:cNvSpPr>
            <p:nvPr/>
          </p:nvSpPr>
          <p:spPr bwMode="auto">
            <a:xfrm>
              <a:off x="1295" y="1173"/>
              <a:ext cx="370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b="1"/>
                <a:t>0    1    2    3    4    5    6    7    8    9   10   11 12  13  14  </a:t>
              </a:r>
            </a:p>
          </p:txBody>
        </p:sp>
        <p:grpSp>
          <p:nvGrpSpPr>
            <p:cNvPr id="91157" name="Group 9"/>
            <p:cNvGrpSpPr>
              <a:grpSpLocks/>
            </p:cNvGrpSpPr>
            <p:nvPr/>
          </p:nvGrpSpPr>
          <p:grpSpPr bwMode="auto">
            <a:xfrm>
              <a:off x="1261" y="1365"/>
              <a:ext cx="3819" cy="239"/>
              <a:chOff x="1261" y="1365"/>
              <a:chExt cx="3819" cy="239"/>
            </a:xfrm>
          </p:grpSpPr>
          <p:sp>
            <p:nvSpPr>
              <p:cNvPr id="91158" name="Rectangle 10"/>
              <p:cNvSpPr>
                <a:spLocks noChangeArrowheads="1"/>
              </p:cNvSpPr>
              <p:nvPr/>
            </p:nvSpPr>
            <p:spPr bwMode="auto">
              <a:xfrm>
                <a:off x="1261" y="1366"/>
                <a:ext cx="3819" cy="238"/>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b="1"/>
              </a:p>
            </p:txBody>
          </p:sp>
          <p:sp>
            <p:nvSpPr>
              <p:cNvPr id="91159" name="Line 11"/>
              <p:cNvSpPr>
                <a:spLocks noChangeShapeType="1"/>
              </p:cNvSpPr>
              <p:nvPr/>
            </p:nvSpPr>
            <p:spPr bwMode="auto">
              <a:xfrm>
                <a:off x="1498" y="1366"/>
                <a:ext cx="0" cy="238"/>
              </a:xfrm>
              <a:prstGeom prst="line">
                <a:avLst/>
              </a:prstGeom>
              <a:noFill/>
              <a:ln w="9525">
                <a:solidFill>
                  <a:schemeClr val="tx1"/>
                </a:solidFill>
                <a:round/>
                <a:headEnd/>
                <a:tailEnd/>
              </a:ln>
            </p:spPr>
            <p:txBody>
              <a:bodyPr wrap="none" anchor="ctr"/>
              <a:lstStyle/>
              <a:p>
                <a:endParaRPr lang="zh-CN" altLang="en-US"/>
              </a:p>
            </p:txBody>
          </p:sp>
          <p:sp>
            <p:nvSpPr>
              <p:cNvPr id="91160" name="Line 12"/>
              <p:cNvSpPr>
                <a:spLocks noChangeShapeType="1"/>
              </p:cNvSpPr>
              <p:nvPr/>
            </p:nvSpPr>
            <p:spPr bwMode="auto">
              <a:xfrm>
                <a:off x="1738" y="1366"/>
                <a:ext cx="0" cy="238"/>
              </a:xfrm>
              <a:prstGeom prst="line">
                <a:avLst/>
              </a:prstGeom>
              <a:noFill/>
              <a:ln w="9525">
                <a:solidFill>
                  <a:schemeClr val="tx1"/>
                </a:solidFill>
                <a:round/>
                <a:headEnd/>
                <a:tailEnd/>
              </a:ln>
            </p:spPr>
            <p:txBody>
              <a:bodyPr wrap="none" anchor="ctr"/>
              <a:lstStyle/>
              <a:p>
                <a:endParaRPr lang="zh-CN" altLang="en-US"/>
              </a:p>
            </p:txBody>
          </p:sp>
          <p:sp>
            <p:nvSpPr>
              <p:cNvPr id="91161" name="Line 13"/>
              <p:cNvSpPr>
                <a:spLocks noChangeShapeType="1"/>
              </p:cNvSpPr>
              <p:nvPr/>
            </p:nvSpPr>
            <p:spPr bwMode="auto">
              <a:xfrm>
                <a:off x="1978" y="1366"/>
                <a:ext cx="0" cy="238"/>
              </a:xfrm>
              <a:prstGeom prst="line">
                <a:avLst/>
              </a:prstGeom>
              <a:noFill/>
              <a:ln w="9525">
                <a:solidFill>
                  <a:schemeClr val="tx1"/>
                </a:solidFill>
                <a:round/>
                <a:headEnd/>
                <a:tailEnd/>
              </a:ln>
            </p:spPr>
            <p:txBody>
              <a:bodyPr wrap="none" anchor="ctr"/>
              <a:lstStyle/>
              <a:p>
                <a:endParaRPr lang="zh-CN" altLang="en-US"/>
              </a:p>
            </p:txBody>
          </p:sp>
          <p:sp>
            <p:nvSpPr>
              <p:cNvPr id="91162" name="Line 14"/>
              <p:cNvSpPr>
                <a:spLocks noChangeShapeType="1"/>
              </p:cNvSpPr>
              <p:nvPr/>
            </p:nvSpPr>
            <p:spPr bwMode="auto">
              <a:xfrm>
                <a:off x="2218" y="1366"/>
                <a:ext cx="0" cy="238"/>
              </a:xfrm>
              <a:prstGeom prst="line">
                <a:avLst/>
              </a:prstGeom>
              <a:noFill/>
              <a:ln w="9525">
                <a:solidFill>
                  <a:schemeClr val="tx1"/>
                </a:solidFill>
                <a:round/>
                <a:headEnd/>
                <a:tailEnd/>
              </a:ln>
            </p:spPr>
            <p:txBody>
              <a:bodyPr wrap="none" anchor="ctr"/>
              <a:lstStyle/>
              <a:p>
                <a:endParaRPr lang="zh-CN" altLang="en-US"/>
              </a:p>
            </p:txBody>
          </p:sp>
          <p:sp>
            <p:nvSpPr>
              <p:cNvPr id="91163" name="Line 15"/>
              <p:cNvSpPr>
                <a:spLocks noChangeShapeType="1"/>
              </p:cNvSpPr>
              <p:nvPr/>
            </p:nvSpPr>
            <p:spPr bwMode="auto">
              <a:xfrm>
                <a:off x="2459" y="1366"/>
                <a:ext cx="0" cy="238"/>
              </a:xfrm>
              <a:prstGeom prst="line">
                <a:avLst/>
              </a:prstGeom>
              <a:noFill/>
              <a:ln w="9525">
                <a:solidFill>
                  <a:schemeClr val="tx1"/>
                </a:solidFill>
                <a:round/>
                <a:headEnd/>
                <a:tailEnd/>
              </a:ln>
            </p:spPr>
            <p:txBody>
              <a:bodyPr wrap="none" anchor="ctr"/>
              <a:lstStyle/>
              <a:p>
                <a:endParaRPr lang="zh-CN" altLang="en-US"/>
              </a:p>
            </p:txBody>
          </p:sp>
          <p:sp>
            <p:nvSpPr>
              <p:cNvPr id="91164" name="Line 16"/>
              <p:cNvSpPr>
                <a:spLocks noChangeShapeType="1"/>
              </p:cNvSpPr>
              <p:nvPr/>
            </p:nvSpPr>
            <p:spPr bwMode="auto">
              <a:xfrm>
                <a:off x="2699" y="1366"/>
                <a:ext cx="0" cy="238"/>
              </a:xfrm>
              <a:prstGeom prst="line">
                <a:avLst/>
              </a:prstGeom>
              <a:noFill/>
              <a:ln w="9525">
                <a:solidFill>
                  <a:schemeClr val="tx1"/>
                </a:solidFill>
                <a:round/>
                <a:headEnd/>
                <a:tailEnd/>
              </a:ln>
            </p:spPr>
            <p:txBody>
              <a:bodyPr wrap="none" anchor="ctr"/>
              <a:lstStyle/>
              <a:p>
                <a:endParaRPr lang="zh-CN" altLang="en-US"/>
              </a:p>
            </p:txBody>
          </p:sp>
          <p:sp>
            <p:nvSpPr>
              <p:cNvPr id="91165" name="Line 17"/>
              <p:cNvSpPr>
                <a:spLocks noChangeShapeType="1"/>
              </p:cNvSpPr>
              <p:nvPr/>
            </p:nvSpPr>
            <p:spPr bwMode="auto">
              <a:xfrm>
                <a:off x="2939" y="1366"/>
                <a:ext cx="0" cy="238"/>
              </a:xfrm>
              <a:prstGeom prst="line">
                <a:avLst/>
              </a:prstGeom>
              <a:noFill/>
              <a:ln w="9525">
                <a:solidFill>
                  <a:schemeClr val="tx1"/>
                </a:solidFill>
                <a:round/>
                <a:headEnd/>
                <a:tailEnd/>
              </a:ln>
            </p:spPr>
            <p:txBody>
              <a:bodyPr wrap="none" anchor="ctr"/>
              <a:lstStyle/>
              <a:p>
                <a:endParaRPr lang="zh-CN" altLang="en-US"/>
              </a:p>
            </p:txBody>
          </p:sp>
          <p:sp>
            <p:nvSpPr>
              <p:cNvPr id="91166" name="Line 18"/>
              <p:cNvSpPr>
                <a:spLocks noChangeShapeType="1"/>
              </p:cNvSpPr>
              <p:nvPr/>
            </p:nvSpPr>
            <p:spPr bwMode="auto">
              <a:xfrm>
                <a:off x="3180" y="1366"/>
                <a:ext cx="0" cy="238"/>
              </a:xfrm>
              <a:prstGeom prst="line">
                <a:avLst/>
              </a:prstGeom>
              <a:noFill/>
              <a:ln w="9525">
                <a:solidFill>
                  <a:schemeClr val="tx1"/>
                </a:solidFill>
                <a:round/>
                <a:headEnd/>
                <a:tailEnd/>
              </a:ln>
            </p:spPr>
            <p:txBody>
              <a:bodyPr wrap="none" anchor="ctr"/>
              <a:lstStyle/>
              <a:p>
                <a:endParaRPr lang="zh-CN" altLang="en-US"/>
              </a:p>
            </p:txBody>
          </p:sp>
          <p:sp>
            <p:nvSpPr>
              <p:cNvPr id="91167" name="Line 19"/>
              <p:cNvSpPr>
                <a:spLocks noChangeShapeType="1"/>
              </p:cNvSpPr>
              <p:nvPr/>
            </p:nvSpPr>
            <p:spPr bwMode="auto">
              <a:xfrm>
                <a:off x="3420" y="1366"/>
                <a:ext cx="0" cy="238"/>
              </a:xfrm>
              <a:prstGeom prst="line">
                <a:avLst/>
              </a:prstGeom>
              <a:noFill/>
              <a:ln w="9525">
                <a:solidFill>
                  <a:schemeClr val="tx1"/>
                </a:solidFill>
                <a:round/>
                <a:headEnd/>
                <a:tailEnd/>
              </a:ln>
            </p:spPr>
            <p:txBody>
              <a:bodyPr wrap="none" anchor="ctr"/>
              <a:lstStyle/>
              <a:p>
                <a:endParaRPr lang="zh-CN" altLang="en-US"/>
              </a:p>
            </p:txBody>
          </p:sp>
          <p:sp>
            <p:nvSpPr>
              <p:cNvPr id="91168" name="Line 20"/>
              <p:cNvSpPr>
                <a:spLocks noChangeShapeType="1"/>
              </p:cNvSpPr>
              <p:nvPr/>
            </p:nvSpPr>
            <p:spPr bwMode="auto">
              <a:xfrm>
                <a:off x="3660" y="1366"/>
                <a:ext cx="0" cy="238"/>
              </a:xfrm>
              <a:prstGeom prst="line">
                <a:avLst/>
              </a:prstGeom>
              <a:noFill/>
              <a:ln w="9525">
                <a:solidFill>
                  <a:schemeClr val="tx1"/>
                </a:solidFill>
                <a:round/>
                <a:headEnd/>
                <a:tailEnd/>
              </a:ln>
            </p:spPr>
            <p:txBody>
              <a:bodyPr wrap="none" anchor="ctr"/>
              <a:lstStyle/>
              <a:p>
                <a:endParaRPr lang="zh-CN" altLang="en-US"/>
              </a:p>
            </p:txBody>
          </p:sp>
          <p:sp>
            <p:nvSpPr>
              <p:cNvPr id="91169" name="Line 21"/>
              <p:cNvSpPr>
                <a:spLocks noChangeShapeType="1"/>
              </p:cNvSpPr>
              <p:nvPr/>
            </p:nvSpPr>
            <p:spPr bwMode="auto">
              <a:xfrm>
                <a:off x="3900" y="1365"/>
                <a:ext cx="0" cy="238"/>
              </a:xfrm>
              <a:prstGeom prst="line">
                <a:avLst/>
              </a:prstGeom>
              <a:noFill/>
              <a:ln w="9525">
                <a:solidFill>
                  <a:schemeClr val="tx1"/>
                </a:solidFill>
                <a:round/>
                <a:headEnd/>
                <a:tailEnd/>
              </a:ln>
            </p:spPr>
            <p:txBody>
              <a:bodyPr wrap="none" anchor="ctr"/>
              <a:lstStyle/>
              <a:p>
                <a:endParaRPr lang="zh-CN" altLang="en-US"/>
              </a:p>
            </p:txBody>
          </p:sp>
          <p:sp>
            <p:nvSpPr>
              <p:cNvPr id="91170" name="Line 22"/>
              <p:cNvSpPr>
                <a:spLocks noChangeShapeType="1"/>
              </p:cNvSpPr>
              <p:nvPr/>
            </p:nvSpPr>
            <p:spPr bwMode="auto">
              <a:xfrm>
                <a:off x="4141" y="1365"/>
                <a:ext cx="0" cy="238"/>
              </a:xfrm>
              <a:prstGeom prst="line">
                <a:avLst/>
              </a:prstGeom>
              <a:noFill/>
              <a:ln w="9525">
                <a:solidFill>
                  <a:schemeClr val="tx1"/>
                </a:solidFill>
                <a:round/>
                <a:headEnd/>
                <a:tailEnd/>
              </a:ln>
            </p:spPr>
            <p:txBody>
              <a:bodyPr wrap="none" anchor="ctr"/>
              <a:lstStyle/>
              <a:p>
                <a:endParaRPr lang="zh-CN" altLang="en-US"/>
              </a:p>
            </p:txBody>
          </p:sp>
          <p:sp>
            <p:nvSpPr>
              <p:cNvPr id="91171" name="Line 23"/>
              <p:cNvSpPr>
                <a:spLocks noChangeShapeType="1"/>
              </p:cNvSpPr>
              <p:nvPr/>
            </p:nvSpPr>
            <p:spPr bwMode="auto">
              <a:xfrm>
                <a:off x="4381" y="1365"/>
                <a:ext cx="0" cy="238"/>
              </a:xfrm>
              <a:prstGeom prst="line">
                <a:avLst/>
              </a:prstGeom>
              <a:noFill/>
              <a:ln w="9525">
                <a:solidFill>
                  <a:schemeClr val="tx1"/>
                </a:solidFill>
                <a:round/>
                <a:headEnd/>
                <a:tailEnd/>
              </a:ln>
            </p:spPr>
            <p:txBody>
              <a:bodyPr wrap="none" anchor="ctr"/>
              <a:lstStyle/>
              <a:p>
                <a:endParaRPr lang="zh-CN" altLang="en-US"/>
              </a:p>
            </p:txBody>
          </p:sp>
          <p:sp>
            <p:nvSpPr>
              <p:cNvPr id="91172" name="Line 24"/>
              <p:cNvSpPr>
                <a:spLocks noChangeShapeType="1"/>
              </p:cNvSpPr>
              <p:nvPr/>
            </p:nvSpPr>
            <p:spPr bwMode="auto">
              <a:xfrm>
                <a:off x="4621" y="1365"/>
                <a:ext cx="0" cy="238"/>
              </a:xfrm>
              <a:prstGeom prst="line">
                <a:avLst/>
              </a:prstGeom>
              <a:noFill/>
              <a:ln w="9525">
                <a:solidFill>
                  <a:schemeClr val="tx1"/>
                </a:solidFill>
                <a:round/>
                <a:headEnd/>
                <a:tailEnd/>
              </a:ln>
            </p:spPr>
            <p:txBody>
              <a:bodyPr wrap="none" anchor="ctr"/>
              <a:lstStyle/>
              <a:p>
                <a:endParaRPr lang="zh-CN" altLang="en-US"/>
              </a:p>
            </p:txBody>
          </p:sp>
          <p:sp>
            <p:nvSpPr>
              <p:cNvPr id="91173" name="Line 25"/>
              <p:cNvSpPr>
                <a:spLocks noChangeShapeType="1"/>
              </p:cNvSpPr>
              <p:nvPr/>
            </p:nvSpPr>
            <p:spPr bwMode="auto">
              <a:xfrm>
                <a:off x="4862" y="1365"/>
                <a:ext cx="0" cy="238"/>
              </a:xfrm>
              <a:prstGeom prst="line">
                <a:avLst/>
              </a:prstGeom>
              <a:noFill/>
              <a:ln w="9525">
                <a:solidFill>
                  <a:schemeClr val="tx1"/>
                </a:solidFill>
                <a:round/>
                <a:headEnd/>
                <a:tailEnd/>
              </a:ln>
            </p:spPr>
            <p:txBody>
              <a:bodyPr wrap="none" anchor="ctr"/>
              <a:lstStyle/>
              <a:p>
                <a:endParaRPr lang="zh-CN" altLang="en-US"/>
              </a:p>
            </p:txBody>
          </p:sp>
        </p:grpSp>
      </p:grpSp>
      <p:sp>
        <p:nvSpPr>
          <p:cNvPr id="24" name="Text Box 27"/>
          <p:cNvSpPr txBox="1">
            <a:spLocks noChangeArrowheads="1"/>
          </p:cNvSpPr>
          <p:nvPr/>
        </p:nvSpPr>
        <p:spPr bwMode="auto">
          <a:xfrm>
            <a:off x="1725613"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t>14</a:t>
            </a:r>
          </a:p>
        </p:txBody>
      </p:sp>
      <p:sp>
        <p:nvSpPr>
          <p:cNvPr id="25" name="Text Box 28"/>
          <p:cNvSpPr txBox="1">
            <a:spLocks noChangeArrowheads="1"/>
          </p:cNvSpPr>
          <p:nvPr/>
        </p:nvSpPr>
        <p:spPr bwMode="auto">
          <a:xfrm>
            <a:off x="2108200" y="5037138"/>
            <a:ext cx="374650" cy="430212"/>
          </a:xfrm>
          <a:prstGeom prst="rect">
            <a:avLst/>
          </a:prstGeom>
          <a:noFill/>
          <a:ln w="9525">
            <a:noFill/>
            <a:miter lim="800000"/>
            <a:headEnd/>
            <a:tailEnd/>
          </a:ln>
        </p:spPr>
        <p:txBody>
          <a:bodyPr>
            <a:spAutoFit/>
          </a:bodyPr>
          <a:lstStyle/>
          <a:p>
            <a:pPr>
              <a:buFont typeface="Wingdings" pitchFamily="2" charset="2"/>
              <a:buNone/>
            </a:pPr>
            <a:r>
              <a:rPr lang="en-US" altLang="zh-CN" sz="2000" b="1">
                <a:solidFill>
                  <a:srgbClr val="FF0000"/>
                </a:solidFill>
              </a:rPr>
              <a:t> 1</a:t>
            </a:r>
          </a:p>
        </p:txBody>
      </p:sp>
      <p:sp>
        <p:nvSpPr>
          <p:cNvPr id="26" name="Text Box 29"/>
          <p:cNvSpPr txBox="1">
            <a:spLocks noChangeArrowheads="1"/>
          </p:cNvSpPr>
          <p:nvPr/>
        </p:nvSpPr>
        <p:spPr bwMode="auto">
          <a:xfrm>
            <a:off x="2489200"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t>68</a:t>
            </a:r>
          </a:p>
        </p:txBody>
      </p:sp>
      <p:sp>
        <p:nvSpPr>
          <p:cNvPr id="27" name="Text Box 30"/>
          <p:cNvSpPr txBox="1">
            <a:spLocks noChangeArrowheads="1"/>
          </p:cNvSpPr>
          <p:nvPr/>
        </p:nvSpPr>
        <p:spPr bwMode="auto">
          <a:xfrm>
            <a:off x="1349375"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solidFill>
                  <a:srgbClr val="7030A0"/>
                </a:solidFill>
              </a:rPr>
              <a:t>27</a:t>
            </a:r>
          </a:p>
        </p:txBody>
      </p:sp>
      <p:sp>
        <p:nvSpPr>
          <p:cNvPr id="28" name="Text Box 31"/>
          <p:cNvSpPr txBox="1">
            <a:spLocks noChangeArrowheads="1"/>
          </p:cNvSpPr>
          <p:nvPr/>
        </p:nvSpPr>
        <p:spPr bwMode="auto">
          <a:xfrm>
            <a:off x="2882900"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solidFill>
                  <a:srgbClr val="FF0000"/>
                </a:solidFill>
              </a:rPr>
              <a:t>55</a:t>
            </a:r>
          </a:p>
        </p:txBody>
      </p:sp>
      <p:sp>
        <p:nvSpPr>
          <p:cNvPr id="29" name="Text Box 32"/>
          <p:cNvSpPr txBox="1">
            <a:spLocks noChangeArrowheads="1"/>
          </p:cNvSpPr>
          <p:nvPr/>
        </p:nvSpPr>
        <p:spPr bwMode="auto">
          <a:xfrm>
            <a:off x="3635375"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t>19</a:t>
            </a:r>
          </a:p>
        </p:txBody>
      </p:sp>
      <p:sp>
        <p:nvSpPr>
          <p:cNvPr id="30" name="Text Box 33"/>
          <p:cNvSpPr txBox="1">
            <a:spLocks noChangeArrowheads="1"/>
          </p:cNvSpPr>
          <p:nvPr/>
        </p:nvSpPr>
        <p:spPr bwMode="auto">
          <a:xfrm>
            <a:off x="4016375"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t>20</a:t>
            </a:r>
          </a:p>
        </p:txBody>
      </p:sp>
      <p:sp>
        <p:nvSpPr>
          <p:cNvPr id="31" name="Text Box 34"/>
          <p:cNvSpPr txBox="1">
            <a:spLocks noChangeArrowheads="1"/>
          </p:cNvSpPr>
          <p:nvPr/>
        </p:nvSpPr>
        <p:spPr bwMode="auto">
          <a:xfrm>
            <a:off x="3248025"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solidFill>
                  <a:srgbClr val="7030A0"/>
                </a:solidFill>
              </a:rPr>
              <a:t>84</a:t>
            </a:r>
          </a:p>
        </p:txBody>
      </p:sp>
      <p:sp>
        <p:nvSpPr>
          <p:cNvPr id="32" name="Text Box 35"/>
          <p:cNvSpPr txBox="1">
            <a:spLocks noChangeArrowheads="1"/>
          </p:cNvSpPr>
          <p:nvPr/>
        </p:nvSpPr>
        <p:spPr bwMode="auto">
          <a:xfrm>
            <a:off x="5949950"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dirty="0">
                <a:solidFill>
                  <a:srgbClr val="00B0F0"/>
                </a:solidFill>
              </a:rPr>
              <a:t>79</a:t>
            </a:r>
          </a:p>
        </p:txBody>
      </p:sp>
      <p:sp>
        <p:nvSpPr>
          <p:cNvPr id="33" name="Text Box 36"/>
          <p:cNvSpPr txBox="1">
            <a:spLocks noChangeArrowheads="1"/>
          </p:cNvSpPr>
          <p:nvPr/>
        </p:nvSpPr>
        <p:spPr bwMode="auto">
          <a:xfrm>
            <a:off x="5162550" y="5037138"/>
            <a:ext cx="504825" cy="430212"/>
          </a:xfrm>
          <a:prstGeom prst="rect">
            <a:avLst/>
          </a:prstGeom>
          <a:noFill/>
          <a:ln w="9525">
            <a:noFill/>
            <a:miter lim="800000"/>
            <a:headEnd/>
            <a:tailEnd/>
          </a:ln>
        </p:spPr>
        <p:txBody>
          <a:bodyPr>
            <a:spAutoFit/>
          </a:bodyPr>
          <a:lstStyle/>
          <a:p>
            <a:pPr>
              <a:buFont typeface="Wingdings" pitchFamily="2" charset="2"/>
              <a:buNone/>
            </a:pPr>
            <a:r>
              <a:rPr lang="en-US" altLang="zh-CN" sz="2000" b="1"/>
              <a:t>23 </a:t>
            </a:r>
          </a:p>
        </p:txBody>
      </p:sp>
      <p:sp>
        <p:nvSpPr>
          <p:cNvPr id="34" name="Text Box 37"/>
          <p:cNvSpPr txBox="1">
            <a:spLocks noChangeArrowheads="1"/>
          </p:cNvSpPr>
          <p:nvPr/>
        </p:nvSpPr>
        <p:spPr bwMode="auto">
          <a:xfrm>
            <a:off x="5543550"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t>11</a:t>
            </a:r>
          </a:p>
        </p:txBody>
      </p:sp>
      <p:sp>
        <p:nvSpPr>
          <p:cNvPr id="35" name="Text Box 38"/>
          <p:cNvSpPr txBox="1">
            <a:spLocks noChangeArrowheads="1"/>
          </p:cNvSpPr>
          <p:nvPr/>
        </p:nvSpPr>
        <p:spPr bwMode="auto">
          <a:xfrm>
            <a:off x="4781550" y="5037138"/>
            <a:ext cx="438150" cy="430212"/>
          </a:xfrm>
          <a:prstGeom prst="rect">
            <a:avLst/>
          </a:prstGeom>
          <a:noFill/>
          <a:ln w="9525">
            <a:noFill/>
            <a:miter lim="800000"/>
            <a:headEnd/>
            <a:tailEnd/>
          </a:ln>
        </p:spPr>
        <p:txBody>
          <a:bodyPr>
            <a:spAutoFit/>
          </a:bodyPr>
          <a:lstStyle/>
          <a:p>
            <a:pPr>
              <a:buFont typeface="Wingdings" pitchFamily="2" charset="2"/>
              <a:buNone/>
            </a:pPr>
            <a:r>
              <a:rPr lang="en-US" altLang="zh-CN" sz="2000" b="1">
                <a:solidFill>
                  <a:srgbClr val="7030A0"/>
                </a:solidFill>
              </a:rPr>
              <a:t>10</a:t>
            </a:r>
          </a:p>
        </p:txBody>
      </p:sp>
      <p:sp>
        <p:nvSpPr>
          <p:cNvPr id="36" name="Text Box 4"/>
          <p:cNvSpPr txBox="1">
            <a:spLocks noChangeArrowheads="1"/>
          </p:cNvSpPr>
          <p:nvPr/>
        </p:nvSpPr>
        <p:spPr bwMode="auto">
          <a:xfrm>
            <a:off x="701675" y="3698875"/>
            <a:ext cx="7501031" cy="941796"/>
          </a:xfrm>
          <a:prstGeom prst="rect">
            <a:avLst/>
          </a:prstGeom>
          <a:noFill/>
          <a:ln w="9525">
            <a:noFill/>
            <a:miter lim="800000"/>
            <a:headEnd/>
            <a:tailEnd/>
          </a:ln>
        </p:spPr>
        <p:txBody>
          <a:bodyPr wrap="square">
            <a:spAutoFit/>
          </a:bodyPr>
          <a:lstStyle/>
          <a:p>
            <a:pPr marL="457200" indent="-457200">
              <a:buNone/>
            </a:pPr>
            <a:r>
              <a:rPr lang="zh-CN" altLang="en-US" sz="2400" b="1" dirty="0"/>
              <a:t>用二次探测再散列处理冲突   </a:t>
            </a:r>
            <a:r>
              <a:rPr lang="en-US" altLang="zh-CN" sz="2400" b="1" dirty="0" err="1">
                <a:solidFill>
                  <a:schemeClr val="accent2">
                    <a:lumMod val="75000"/>
                  </a:schemeClr>
                </a:solidFill>
                <a:sym typeface="Symbol" pitchFamily="18" charset="2"/>
              </a:rPr>
              <a:t>di</a:t>
            </a:r>
            <a:r>
              <a:rPr lang="en-US" altLang="zh-CN" sz="2400" b="1" dirty="0">
                <a:sym typeface="Symbol" pitchFamily="18" charset="2"/>
              </a:rPr>
              <a:t>=1², -1², 2², - 2², 3²,……</a:t>
            </a:r>
          </a:p>
          <a:p>
            <a:pPr marL="457200" indent="-457200">
              <a:buNone/>
            </a:pPr>
            <a:r>
              <a:rPr lang="en-US" altLang="zh-CN" sz="2400" b="1" dirty="0"/>
              <a:t>              Hi=(</a:t>
            </a:r>
            <a:r>
              <a:rPr lang="en-US" altLang="zh-CN" sz="2400" b="1" dirty="0">
                <a:solidFill>
                  <a:srgbClr val="FF0000"/>
                </a:solidFill>
              </a:rPr>
              <a:t>H(key</a:t>
            </a:r>
            <a:r>
              <a:rPr lang="en-US" altLang="zh-CN" sz="2400" b="1" dirty="0">
                <a:solidFill>
                  <a:srgbClr val="000000"/>
                </a:solidFill>
              </a:rPr>
              <a:t>)+</a:t>
            </a:r>
            <a:r>
              <a:rPr lang="en-US" altLang="zh-CN" sz="2400" b="1" dirty="0" err="1">
                <a:solidFill>
                  <a:schemeClr val="accent2">
                    <a:lumMod val="75000"/>
                  </a:schemeClr>
                </a:solidFill>
              </a:rPr>
              <a:t>di</a:t>
            </a:r>
            <a:r>
              <a:rPr lang="en-US" altLang="zh-CN" sz="2400" b="1" dirty="0" err="1">
                <a:solidFill>
                  <a:srgbClr val="000000"/>
                </a:solidFill>
              </a:rPr>
              <a:t>+m</a:t>
            </a:r>
            <a:r>
              <a:rPr lang="en-US" altLang="zh-CN" sz="2400" b="1" dirty="0">
                <a:solidFill>
                  <a:srgbClr val="000000"/>
                </a:solidFill>
              </a:rPr>
              <a:t>)</a:t>
            </a:r>
            <a:r>
              <a:rPr lang="en-US" altLang="zh-CN" sz="2400" b="1" dirty="0">
                <a:solidFill>
                  <a:srgbClr val="FF0000"/>
                </a:solidFill>
              </a:rPr>
              <a:t> MOD </a:t>
            </a:r>
            <a:r>
              <a:rPr lang="en-US" altLang="zh-CN" sz="2400" b="1" dirty="0">
                <a:solidFill>
                  <a:srgbClr val="000000"/>
                </a:solidFill>
              </a:rPr>
              <a:t>15</a:t>
            </a:r>
          </a:p>
        </p:txBody>
      </p:sp>
      <p:sp>
        <p:nvSpPr>
          <p:cNvPr id="37" name="TextBox 36"/>
          <p:cNvSpPr txBox="1">
            <a:spLocks noChangeArrowheads="1"/>
          </p:cNvSpPr>
          <p:nvPr/>
        </p:nvSpPr>
        <p:spPr bwMode="auto">
          <a:xfrm>
            <a:off x="190500" y="5548313"/>
            <a:ext cx="7302500" cy="430212"/>
          </a:xfrm>
          <a:prstGeom prst="rect">
            <a:avLst/>
          </a:prstGeom>
          <a:noFill/>
          <a:ln w="9525">
            <a:noFill/>
            <a:miter lim="800000"/>
            <a:headEnd/>
            <a:tailEnd/>
          </a:ln>
        </p:spPr>
        <p:txBody>
          <a:bodyPr>
            <a:spAutoFit/>
          </a:bodyPr>
          <a:lstStyle/>
          <a:p>
            <a:pPr>
              <a:buFont typeface="Wingdings" pitchFamily="2" charset="2"/>
              <a:buNone/>
            </a:pPr>
            <a:r>
              <a:rPr lang="zh-CN" altLang="en-US" sz="2000" b="1" dirty="0"/>
              <a:t>比较次数   </a:t>
            </a:r>
            <a:r>
              <a:rPr lang="en-US" altLang="zh-CN" sz="2000" b="1" dirty="0"/>
              <a:t>3     1    2    1    2    3    1    </a:t>
            </a:r>
            <a:r>
              <a:rPr lang="en-US" altLang="zh-CN" sz="2000" b="1" dirty="0" err="1"/>
              <a:t>1</a:t>
            </a:r>
            <a:r>
              <a:rPr lang="en-US" altLang="zh-CN" sz="2000" b="1" dirty="0"/>
              <a:t>         3     1    </a:t>
            </a:r>
            <a:r>
              <a:rPr lang="en-US" altLang="zh-CN" sz="2000" b="1" dirty="0" err="1"/>
              <a:t>1</a:t>
            </a:r>
            <a:r>
              <a:rPr lang="en-US" altLang="zh-CN" sz="2000" b="1" dirty="0"/>
              <a:t>    5</a:t>
            </a:r>
            <a:endParaRPr lang="zh-CN" altLang="en-US" sz="2000" b="1" dirty="0"/>
          </a:p>
        </p:txBody>
      </p:sp>
      <p:sp>
        <p:nvSpPr>
          <p:cNvPr id="38" name="TextBox 37"/>
          <p:cNvSpPr txBox="1">
            <a:spLocks noChangeArrowheads="1"/>
          </p:cNvSpPr>
          <p:nvPr/>
        </p:nvSpPr>
        <p:spPr bwMode="auto">
          <a:xfrm>
            <a:off x="199465" y="5969652"/>
            <a:ext cx="7302500" cy="430887"/>
          </a:xfrm>
          <a:prstGeom prst="rect">
            <a:avLst/>
          </a:prstGeom>
          <a:noFill/>
          <a:ln w="9525">
            <a:noFill/>
            <a:miter lim="800000"/>
            <a:headEnd/>
            <a:tailEnd/>
          </a:ln>
        </p:spPr>
        <p:txBody>
          <a:bodyPr>
            <a:spAutoFit/>
          </a:bodyPr>
          <a:lstStyle/>
          <a:p>
            <a:pPr>
              <a:buFont typeface="Wingdings" pitchFamily="2" charset="2"/>
              <a:buNone/>
            </a:pPr>
            <a:r>
              <a:rPr lang="en-US" altLang="zh-CN" sz="2000" b="1" dirty="0"/>
              <a:t>             </a:t>
            </a:r>
            <a:r>
              <a:rPr lang="zh-CN" altLang="en-US" sz="2000" b="1" dirty="0"/>
              <a:t>平均查找长度</a:t>
            </a:r>
            <a:r>
              <a:rPr lang="en-US" altLang="zh-CN" sz="2000" b="1" dirty="0"/>
              <a:t>ASL=</a:t>
            </a:r>
            <a:r>
              <a:rPr lang="zh-CN" altLang="en-US" sz="2000" b="1" dirty="0"/>
              <a:t>（</a:t>
            </a:r>
            <a:r>
              <a:rPr lang="en-US" altLang="zh-CN" sz="2000" b="1" dirty="0"/>
              <a:t>1</a:t>
            </a:r>
            <a:r>
              <a:rPr lang="zh-CN" altLang="en-US" sz="2000" b="1" dirty="0"/>
              <a:t>*</a:t>
            </a:r>
            <a:r>
              <a:rPr lang="en-US" altLang="zh-CN" sz="2000" b="1" dirty="0"/>
              <a:t>6+2</a:t>
            </a:r>
            <a:r>
              <a:rPr lang="zh-CN" altLang="en-US" sz="2000" b="1" dirty="0"/>
              <a:t>*</a:t>
            </a:r>
            <a:r>
              <a:rPr lang="en-US" altLang="zh-CN" sz="2000" b="1" dirty="0"/>
              <a:t>2+3</a:t>
            </a:r>
            <a:r>
              <a:rPr lang="zh-CN" altLang="en-US" sz="2000" b="1" dirty="0"/>
              <a:t>*</a:t>
            </a:r>
            <a:r>
              <a:rPr lang="en-US" altLang="zh-CN" sz="2000" b="1" dirty="0"/>
              <a:t>3++5</a:t>
            </a:r>
            <a:r>
              <a:rPr lang="zh-CN" altLang="en-US" sz="2000" b="1" dirty="0"/>
              <a:t>*</a:t>
            </a:r>
            <a:r>
              <a:rPr lang="en-US" altLang="zh-CN" sz="2000" b="1" dirty="0"/>
              <a:t>1</a:t>
            </a:r>
            <a:r>
              <a:rPr lang="zh-CN" altLang="en-US" sz="2000" b="1" dirty="0"/>
              <a:t>）</a:t>
            </a:r>
            <a:r>
              <a:rPr lang="en-US" altLang="zh-CN" sz="2000" b="1" dirty="0"/>
              <a:t>/12</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
                                            <p:txEl>
                                              <p:pRg st="0" end="0"/>
                                            </p:txEl>
                                          </p:spTgt>
                                        </p:tgtEl>
                                        <p:attrNameLst>
                                          <p:attrName>style.visibility</p:attrName>
                                        </p:attrNameLst>
                                      </p:cBhvr>
                                      <p:to>
                                        <p:strVal val="visible"/>
                                      </p:to>
                                    </p:set>
                                    <p:anim calcmode="lin" valueType="num">
                                      <p:cBhvr additive="base">
                                        <p:cTn id="2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
                                            <p:txEl>
                                              <p:pRg st="1" end="1"/>
                                            </p:txEl>
                                          </p:spTgt>
                                        </p:tgtEl>
                                        <p:attrNameLst>
                                          <p:attrName>style.visibility</p:attrName>
                                        </p:attrNameLst>
                                      </p:cBhvr>
                                      <p:to>
                                        <p:strVal val="visible"/>
                                      </p:to>
                                    </p:set>
                                    <p:anim calcmode="lin" valueType="num">
                                      <p:cBhvr additive="base">
                                        <p:cTn id="31" dur="500" fill="hold"/>
                                        <p:tgtEl>
                                          <p:spTgt spid="36">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Effect transition="in" filter="box(out)">
                                      <p:cBhvr>
                                        <p:cTn id="42" dur="500"/>
                                        <p:tgtEl>
                                          <p:spTgt spid="29">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4">
                                            <p:txEl>
                                              <p:pRg st="0" end="0"/>
                                            </p:txEl>
                                          </p:spTgt>
                                        </p:tgtEl>
                                        <p:attrNameLst>
                                          <p:attrName>style.visibility</p:attrName>
                                        </p:attrNameLst>
                                      </p:cBhvr>
                                      <p:to>
                                        <p:strVal val="visible"/>
                                      </p:to>
                                    </p:set>
                                    <p:animEffect transition="in" filter="box(out)">
                                      <p:cBhvr>
                                        <p:cTn id="47" dur="500"/>
                                        <p:tgtEl>
                                          <p:spTgt spid="24">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box(out)">
                                      <p:cBhvr>
                                        <p:cTn id="52" dur="500"/>
                                        <p:tgtEl>
                                          <p:spTgt spid="33">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5">
                                            <p:txEl>
                                              <p:pRg st="0" end="0"/>
                                            </p:txEl>
                                          </p:spTgt>
                                        </p:tgtEl>
                                        <p:attrNameLst>
                                          <p:attrName>style.visibility</p:attrName>
                                        </p:attrNameLst>
                                      </p:cBhvr>
                                      <p:to>
                                        <p:strVal val="visible"/>
                                      </p:to>
                                    </p:set>
                                    <p:animEffect transition="in" filter="box(out)">
                                      <p:cBhvr>
                                        <p:cTn id="57" dur="500"/>
                                        <p:tgtEl>
                                          <p:spTgt spid="25">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Effect transition="in" filter="box(out)">
                                      <p:cBhvr>
                                        <p:cTn id="62" dur="500"/>
                                        <p:tgtEl>
                                          <p:spTgt spid="26">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0">
                                            <p:txEl>
                                              <p:pRg st="0" end="0"/>
                                            </p:txEl>
                                          </p:spTgt>
                                        </p:tgtEl>
                                        <p:attrNameLst>
                                          <p:attrName>style.visibility</p:attrName>
                                        </p:attrNameLst>
                                      </p:cBhvr>
                                      <p:to>
                                        <p:strVal val="visible"/>
                                      </p:to>
                                    </p:set>
                                    <p:animEffect transition="in" filter="box(out)">
                                      <p:cBhvr>
                                        <p:cTn id="67" dur="500"/>
                                        <p:tgtEl>
                                          <p:spTgt spid="30">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4"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1">
                                            <p:txEl>
                                              <p:pRg st="0" end="0"/>
                                            </p:txEl>
                                          </p:spTgt>
                                        </p:tgtEl>
                                        <p:attrNameLst>
                                          <p:attrName>style.visibility</p:attrName>
                                        </p:attrNameLst>
                                      </p:cBhvr>
                                      <p:to>
                                        <p:strVal val="visible"/>
                                      </p:to>
                                    </p:set>
                                    <p:animEffect transition="in" filter="box(out)">
                                      <p:cBhvr>
                                        <p:cTn id="72" dur="500"/>
                                        <p:tgtEl>
                                          <p:spTgt spid="31">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box(out)">
                                      <p:cBhvr>
                                        <p:cTn id="77" dur="500"/>
                                        <p:tgtEl>
                                          <p:spTgt spid="27">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4"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box(out)">
                                      <p:cBhvr>
                                        <p:cTn id="82" dur="500"/>
                                        <p:tgtEl>
                                          <p:spTgt spid="28">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4"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4">
                                            <p:txEl>
                                              <p:pRg st="0" end="0"/>
                                            </p:txEl>
                                          </p:spTgt>
                                        </p:tgtEl>
                                        <p:attrNameLst>
                                          <p:attrName>style.visibility</p:attrName>
                                        </p:attrNameLst>
                                      </p:cBhvr>
                                      <p:to>
                                        <p:strVal val="visible"/>
                                      </p:to>
                                    </p:set>
                                    <p:animEffect transition="in" filter="box(out)">
                                      <p:cBhvr>
                                        <p:cTn id="87" dur="500"/>
                                        <p:tgtEl>
                                          <p:spTgt spid="34">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4"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35">
                                            <p:txEl>
                                              <p:pRg st="0" end="0"/>
                                            </p:txEl>
                                          </p:spTgt>
                                        </p:tgtEl>
                                        <p:attrNameLst>
                                          <p:attrName>style.visibility</p:attrName>
                                        </p:attrNameLst>
                                      </p:cBhvr>
                                      <p:to>
                                        <p:strVal val="visible"/>
                                      </p:to>
                                    </p:set>
                                    <p:animEffect transition="in" filter="box(out)">
                                      <p:cBhvr>
                                        <p:cTn id="92" dur="500"/>
                                        <p:tgtEl>
                                          <p:spTgt spid="35">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4"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32">
                                            <p:txEl>
                                              <p:pRg st="0" end="0"/>
                                            </p:txEl>
                                          </p:spTgt>
                                        </p:tgtEl>
                                        <p:attrNameLst>
                                          <p:attrName>style.visibility</p:attrName>
                                        </p:attrNameLst>
                                      </p:cBhvr>
                                      <p:to>
                                        <p:strVal val="visible"/>
                                      </p:to>
                                    </p:set>
                                    <p:animEffect transition="in" filter="box(out)">
                                      <p:cBhvr>
                                        <p:cTn id="97" dur="500"/>
                                        <p:tgtEl>
                                          <p:spTgt spid="32">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4"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P spid="24" grpId="0" build="p" autoUpdateAnimBg="0"/>
      <p:bldP spid="25" grpId="0" build="p" autoUpdateAnimBg="0"/>
      <p:bldP spid="26" grpId="0" build="p" autoUpdateAnimBg="0"/>
      <p:bldP spid="27" grpId="0" build="p" autoUpdateAnimBg="0"/>
      <p:bldP spid="28" grpId="0" build="p" autoUpdateAnimBg="0"/>
      <p:bldP spid="29" grpId="0" build="p" autoUpdateAnimBg="0"/>
      <p:bldP spid="30" grpId="0" build="p" autoUpdateAnimBg="0"/>
      <p:bldP spid="31" grpId="0" build="p" autoUpdateAnimBg="0"/>
      <p:bldP spid="32" grpId="0" build="p" autoUpdateAnimBg="0"/>
      <p:bldP spid="33" grpId="0" build="p" autoUpdateAnimBg="0"/>
      <p:bldP spid="34" grpId="0" build="p" autoUpdateAnimBg="0"/>
      <p:bldP spid="35" grpId="0" build="p" autoUpdateAnimBg="0"/>
      <p:bldP spid="36" grpId="0" build="p" autoUpdateAnimBg="0"/>
      <p:bldP spid="37" grpId="0"/>
      <p:bldP spid="3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哈希表                                                              查找分析</a:t>
            </a:r>
          </a:p>
        </p:txBody>
      </p:sp>
      <p:sp>
        <p:nvSpPr>
          <p:cNvPr id="160" name="Text Box 3"/>
          <p:cNvSpPr txBox="1">
            <a:spLocks noChangeArrowheads="1"/>
          </p:cNvSpPr>
          <p:nvPr/>
        </p:nvSpPr>
        <p:spPr bwMode="auto">
          <a:xfrm>
            <a:off x="596900" y="1347788"/>
            <a:ext cx="4030663" cy="566737"/>
          </a:xfrm>
          <a:prstGeom prst="rect">
            <a:avLst/>
          </a:prstGeom>
          <a:noFill/>
          <a:ln w="9525">
            <a:noFill/>
            <a:miter lim="800000"/>
            <a:headEnd/>
            <a:tailEnd/>
          </a:ln>
        </p:spPr>
        <p:txBody>
          <a:bodyPr wrap="none">
            <a:spAutoFit/>
          </a:bodyPr>
          <a:lstStyle/>
          <a:p>
            <a:pPr>
              <a:buFont typeface="Wingdings" pitchFamily="2" charset="2"/>
              <a:buNone/>
            </a:pPr>
            <a:r>
              <a:rPr lang="en-US" altLang="zh-CN" sz="2800" b="1"/>
              <a:t>(2)  </a:t>
            </a:r>
            <a:r>
              <a:rPr lang="zh-CN" altLang="en-US" sz="2800" b="1"/>
              <a:t>用链地址法处理冲突</a:t>
            </a:r>
          </a:p>
        </p:txBody>
      </p:sp>
      <p:sp>
        <p:nvSpPr>
          <p:cNvPr id="238" name="Text Box 81"/>
          <p:cNvSpPr txBox="1">
            <a:spLocks noChangeArrowheads="1"/>
          </p:cNvSpPr>
          <p:nvPr/>
        </p:nvSpPr>
        <p:spPr bwMode="auto">
          <a:xfrm>
            <a:off x="2582863" y="6070600"/>
            <a:ext cx="3363912" cy="430213"/>
          </a:xfrm>
          <a:prstGeom prst="rect">
            <a:avLst/>
          </a:prstGeom>
          <a:noFill/>
          <a:ln w="9525">
            <a:noFill/>
            <a:miter lim="800000"/>
            <a:headEnd/>
            <a:tailEnd/>
          </a:ln>
        </p:spPr>
        <p:txBody>
          <a:bodyPr wrap="none">
            <a:spAutoFit/>
          </a:bodyPr>
          <a:lstStyle/>
          <a:p>
            <a:pPr>
              <a:buFont typeface="Wingdings" pitchFamily="2" charset="2"/>
              <a:buNone/>
            </a:pPr>
            <a:r>
              <a:rPr lang="en-US" altLang="zh-CN" sz="2000">
                <a:solidFill>
                  <a:srgbClr val="0066FF"/>
                </a:solidFill>
              </a:rPr>
              <a:t>ASL=(</a:t>
            </a:r>
            <a:r>
              <a:rPr lang="en-US" altLang="zh-CN" sz="2000"/>
              <a:t>1</a:t>
            </a:r>
            <a:r>
              <a:rPr lang="en-US" altLang="zh-CN" sz="2000">
                <a:solidFill>
                  <a:srgbClr val="0066FF"/>
                </a:solidFill>
              </a:rPr>
              <a:t>*6+</a:t>
            </a:r>
            <a:r>
              <a:rPr lang="en-US" altLang="zh-CN" sz="2000"/>
              <a:t>2</a:t>
            </a:r>
            <a:r>
              <a:rPr lang="en-US" altLang="zh-CN" sz="2000">
                <a:solidFill>
                  <a:srgbClr val="0066FF"/>
                </a:solidFill>
              </a:rPr>
              <a:t>*</a:t>
            </a:r>
            <a:r>
              <a:rPr lang="en-US" altLang="zh-CN" sz="2000">
                <a:solidFill>
                  <a:schemeClr val="folHlink"/>
                </a:solidFill>
              </a:rPr>
              <a:t>4</a:t>
            </a:r>
            <a:r>
              <a:rPr lang="en-US" altLang="zh-CN" sz="2000">
                <a:solidFill>
                  <a:srgbClr val="0066FF"/>
                </a:solidFill>
              </a:rPr>
              <a:t>+</a:t>
            </a:r>
            <a:r>
              <a:rPr lang="en-US" altLang="zh-CN" sz="2000">
                <a:solidFill>
                  <a:srgbClr val="FF3300"/>
                </a:solidFill>
              </a:rPr>
              <a:t>3</a:t>
            </a:r>
            <a:r>
              <a:rPr lang="en-US" altLang="zh-CN" sz="2000">
                <a:solidFill>
                  <a:srgbClr val="0066FF"/>
                </a:solidFill>
              </a:rPr>
              <a:t>+</a:t>
            </a:r>
            <a:r>
              <a:rPr lang="en-US" altLang="zh-CN" sz="2000">
                <a:solidFill>
                  <a:schemeClr val="tx2"/>
                </a:solidFill>
              </a:rPr>
              <a:t>4</a:t>
            </a:r>
            <a:r>
              <a:rPr lang="en-US" altLang="zh-CN" sz="2000">
                <a:solidFill>
                  <a:srgbClr val="0066FF"/>
                </a:solidFill>
              </a:rPr>
              <a:t>)/</a:t>
            </a:r>
            <a:r>
              <a:rPr lang="en-US" altLang="zh-CN" sz="2000"/>
              <a:t>12</a:t>
            </a:r>
            <a:r>
              <a:rPr lang="en-US" altLang="zh-CN" sz="2000">
                <a:solidFill>
                  <a:srgbClr val="0066FF"/>
                </a:solidFill>
              </a:rPr>
              <a:t>=1.75</a:t>
            </a:r>
            <a:endParaRPr lang="en-US" altLang="zh-CN" sz="2000"/>
          </a:p>
        </p:txBody>
      </p:sp>
      <p:sp>
        <p:nvSpPr>
          <p:cNvPr id="239" name="Rectangle 82"/>
          <p:cNvSpPr>
            <a:spLocks noChangeArrowheads="1"/>
          </p:cNvSpPr>
          <p:nvPr/>
        </p:nvSpPr>
        <p:spPr bwMode="auto">
          <a:xfrm>
            <a:off x="534988" y="887413"/>
            <a:ext cx="6604000" cy="565150"/>
          </a:xfrm>
          <a:prstGeom prst="rect">
            <a:avLst/>
          </a:prstGeom>
          <a:noFill/>
          <a:ln w="9525">
            <a:noFill/>
            <a:miter lim="800000"/>
            <a:headEnd/>
            <a:tailEnd/>
          </a:ln>
        </p:spPr>
        <p:txBody>
          <a:bodyPr wrap="none">
            <a:spAutoFit/>
          </a:bodyPr>
          <a:lstStyle/>
          <a:p>
            <a:pPr>
              <a:buFont typeface="Wingdings" pitchFamily="2" charset="2"/>
              <a:buNone/>
            </a:pPr>
            <a:r>
              <a:rPr lang="zh-CN" altLang="en-US" sz="2800" b="1"/>
              <a:t>关键字</a:t>
            </a:r>
            <a:r>
              <a:rPr lang="en-US" altLang="zh-CN" sz="2800" b="1"/>
              <a:t>(19,14,23,1,68,20,84,27,55,11,10,79)</a:t>
            </a:r>
          </a:p>
        </p:txBody>
      </p:sp>
      <p:grpSp>
        <p:nvGrpSpPr>
          <p:cNvPr id="92166" name="组合 240"/>
          <p:cNvGrpSpPr>
            <a:grpSpLocks/>
          </p:cNvGrpSpPr>
          <p:nvPr/>
        </p:nvGrpSpPr>
        <p:grpSpPr bwMode="auto">
          <a:xfrm>
            <a:off x="1255713" y="1970088"/>
            <a:ext cx="5949950" cy="4240212"/>
            <a:chOff x="1255685" y="1970471"/>
            <a:chExt cx="5949979" cy="4240071"/>
          </a:xfrm>
        </p:grpSpPr>
        <p:grpSp>
          <p:nvGrpSpPr>
            <p:cNvPr id="92167" name="Group 4"/>
            <p:cNvGrpSpPr>
              <a:grpSpLocks/>
            </p:cNvGrpSpPr>
            <p:nvPr/>
          </p:nvGrpSpPr>
          <p:grpSpPr bwMode="auto">
            <a:xfrm>
              <a:off x="1784351" y="1997075"/>
              <a:ext cx="5421313" cy="4179888"/>
              <a:chOff x="1303" y="1448"/>
              <a:chExt cx="3415" cy="2633"/>
            </a:xfrm>
          </p:grpSpPr>
          <p:grpSp>
            <p:nvGrpSpPr>
              <p:cNvPr id="92169" name="Group 5"/>
              <p:cNvGrpSpPr>
                <a:grpSpLocks/>
              </p:cNvGrpSpPr>
              <p:nvPr/>
            </p:nvGrpSpPr>
            <p:grpSpPr bwMode="auto">
              <a:xfrm>
                <a:off x="1303" y="1448"/>
                <a:ext cx="373" cy="2576"/>
                <a:chOff x="1303" y="1448"/>
                <a:chExt cx="373" cy="2576"/>
              </a:xfrm>
            </p:grpSpPr>
            <p:sp>
              <p:nvSpPr>
                <p:cNvPr id="92231" name="Rectangle 6"/>
                <p:cNvSpPr>
                  <a:spLocks noChangeArrowheads="1"/>
                </p:cNvSpPr>
                <p:nvPr/>
              </p:nvSpPr>
              <p:spPr bwMode="auto">
                <a:xfrm>
                  <a:off x="1303" y="1448"/>
                  <a:ext cx="373" cy="2576"/>
                </a:xfrm>
                <a:prstGeom prst="rect">
                  <a:avLst/>
                </a:prstGeom>
                <a:noFill/>
                <a:ln w="9525">
                  <a:solidFill>
                    <a:schemeClr val="tx1"/>
                  </a:solidFill>
                  <a:miter lim="800000"/>
                  <a:headEnd/>
                  <a:tailEnd/>
                </a:ln>
              </p:spPr>
              <p:txBody>
                <a:bodyPr wrap="none" anchor="ctr"/>
                <a:lstStyle/>
                <a:p>
                  <a:pPr>
                    <a:buFont typeface="Wingdings" pitchFamily="2" charset="2"/>
                    <a:buNone/>
                  </a:pPr>
                  <a:endParaRPr lang="zh-CN" altLang="en-US"/>
                </a:p>
              </p:txBody>
            </p:sp>
            <p:sp>
              <p:nvSpPr>
                <p:cNvPr id="92232" name="Line 7"/>
                <p:cNvSpPr>
                  <a:spLocks noChangeShapeType="1"/>
                </p:cNvSpPr>
                <p:nvPr/>
              </p:nvSpPr>
              <p:spPr bwMode="auto">
                <a:xfrm>
                  <a:off x="1303" y="1645"/>
                  <a:ext cx="373" cy="0"/>
                </a:xfrm>
                <a:prstGeom prst="line">
                  <a:avLst/>
                </a:prstGeom>
                <a:noFill/>
                <a:ln w="9525">
                  <a:solidFill>
                    <a:schemeClr val="tx1"/>
                  </a:solidFill>
                  <a:round/>
                  <a:headEnd/>
                  <a:tailEnd/>
                </a:ln>
              </p:spPr>
              <p:txBody>
                <a:bodyPr wrap="none" anchor="ctr"/>
                <a:lstStyle/>
                <a:p>
                  <a:endParaRPr lang="zh-CN" altLang="en-US"/>
                </a:p>
              </p:txBody>
            </p:sp>
            <p:sp>
              <p:nvSpPr>
                <p:cNvPr id="92233" name="Line 8"/>
                <p:cNvSpPr>
                  <a:spLocks noChangeShapeType="1"/>
                </p:cNvSpPr>
                <p:nvPr/>
              </p:nvSpPr>
              <p:spPr bwMode="auto">
                <a:xfrm>
                  <a:off x="1303" y="1842"/>
                  <a:ext cx="373" cy="0"/>
                </a:xfrm>
                <a:prstGeom prst="line">
                  <a:avLst/>
                </a:prstGeom>
                <a:noFill/>
                <a:ln w="9525">
                  <a:solidFill>
                    <a:schemeClr val="tx1"/>
                  </a:solidFill>
                  <a:round/>
                  <a:headEnd/>
                  <a:tailEnd/>
                </a:ln>
              </p:spPr>
              <p:txBody>
                <a:bodyPr wrap="none" anchor="ctr"/>
                <a:lstStyle/>
                <a:p>
                  <a:endParaRPr lang="zh-CN" altLang="en-US"/>
                </a:p>
              </p:txBody>
            </p:sp>
            <p:sp>
              <p:nvSpPr>
                <p:cNvPr id="92234" name="Line 9"/>
                <p:cNvSpPr>
                  <a:spLocks noChangeShapeType="1"/>
                </p:cNvSpPr>
                <p:nvPr/>
              </p:nvSpPr>
              <p:spPr bwMode="auto">
                <a:xfrm>
                  <a:off x="1303" y="2040"/>
                  <a:ext cx="373" cy="0"/>
                </a:xfrm>
                <a:prstGeom prst="line">
                  <a:avLst/>
                </a:prstGeom>
                <a:noFill/>
                <a:ln w="9525">
                  <a:solidFill>
                    <a:schemeClr val="tx1"/>
                  </a:solidFill>
                  <a:round/>
                  <a:headEnd/>
                  <a:tailEnd/>
                </a:ln>
              </p:spPr>
              <p:txBody>
                <a:bodyPr wrap="none" anchor="ctr"/>
                <a:lstStyle/>
                <a:p>
                  <a:endParaRPr lang="zh-CN" altLang="en-US"/>
                </a:p>
              </p:txBody>
            </p:sp>
            <p:sp>
              <p:nvSpPr>
                <p:cNvPr id="92235" name="Line 10"/>
                <p:cNvSpPr>
                  <a:spLocks noChangeShapeType="1"/>
                </p:cNvSpPr>
                <p:nvPr/>
              </p:nvSpPr>
              <p:spPr bwMode="auto">
                <a:xfrm>
                  <a:off x="1303" y="2237"/>
                  <a:ext cx="373" cy="0"/>
                </a:xfrm>
                <a:prstGeom prst="line">
                  <a:avLst/>
                </a:prstGeom>
                <a:noFill/>
                <a:ln w="9525">
                  <a:solidFill>
                    <a:schemeClr val="tx1"/>
                  </a:solidFill>
                  <a:round/>
                  <a:headEnd/>
                  <a:tailEnd/>
                </a:ln>
              </p:spPr>
              <p:txBody>
                <a:bodyPr wrap="none" anchor="ctr"/>
                <a:lstStyle/>
                <a:p>
                  <a:endParaRPr lang="zh-CN" altLang="en-US"/>
                </a:p>
              </p:txBody>
            </p:sp>
            <p:sp>
              <p:nvSpPr>
                <p:cNvPr id="92236" name="Line 11"/>
                <p:cNvSpPr>
                  <a:spLocks noChangeShapeType="1"/>
                </p:cNvSpPr>
                <p:nvPr/>
              </p:nvSpPr>
              <p:spPr bwMode="auto">
                <a:xfrm>
                  <a:off x="1303" y="2435"/>
                  <a:ext cx="373" cy="0"/>
                </a:xfrm>
                <a:prstGeom prst="line">
                  <a:avLst/>
                </a:prstGeom>
                <a:noFill/>
                <a:ln w="9525">
                  <a:solidFill>
                    <a:schemeClr val="tx1"/>
                  </a:solidFill>
                  <a:round/>
                  <a:headEnd/>
                  <a:tailEnd/>
                </a:ln>
              </p:spPr>
              <p:txBody>
                <a:bodyPr wrap="none" anchor="ctr"/>
                <a:lstStyle/>
                <a:p>
                  <a:endParaRPr lang="zh-CN" altLang="en-US"/>
                </a:p>
              </p:txBody>
            </p:sp>
            <p:sp>
              <p:nvSpPr>
                <p:cNvPr id="92237" name="Line 12"/>
                <p:cNvSpPr>
                  <a:spLocks noChangeShapeType="1"/>
                </p:cNvSpPr>
                <p:nvPr/>
              </p:nvSpPr>
              <p:spPr bwMode="auto">
                <a:xfrm>
                  <a:off x="1303" y="2632"/>
                  <a:ext cx="373" cy="0"/>
                </a:xfrm>
                <a:prstGeom prst="line">
                  <a:avLst/>
                </a:prstGeom>
                <a:noFill/>
                <a:ln w="9525">
                  <a:solidFill>
                    <a:schemeClr val="tx1"/>
                  </a:solidFill>
                  <a:round/>
                  <a:headEnd/>
                  <a:tailEnd/>
                </a:ln>
              </p:spPr>
              <p:txBody>
                <a:bodyPr wrap="none" anchor="ctr"/>
                <a:lstStyle/>
                <a:p>
                  <a:endParaRPr lang="zh-CN" altLang="en-US"/>
                </a:p>
              </p:txBody>
            </p:sp>
            <p:sp>
              <p:nvSpPr>
                <p:cNvPr id="92238" name="Line 13"/>
                <p:cNvSpPr>
                  <a:spLocks noChangeShapeType="1"/>
                </p:cNvSpPr>
                <p:nvPr/>
              </p:nvSpPr>
              <p:spPr bwMode="auto">
                <a:xfrm>
                  <a:off x="1303" y="2830"/>
                  <a:ext cx="373" cy="0"/>
                </a:xfrm>
                <a:prstGeom prst="line">
                  <a:avLst/>
                </a:prstGeom>
                <a:noFill/>
                <a:ln w="9525">
                  <a:solidFill>
                    <a:schemeClr val="tx1"/>
                  </a:solidFill>
                  <a:round/>
                  <a:headEnd/>
                  <a:tailEnd/>
                </a:ln>
              </p:spPr>
              <p:txBody>
                <a:bodyPr wrap="none" anchor="ctr"/>
                <a:lstStyle/>
                <a:p>
                  <a:endParaRPr lang="zh-CN" altLang="en-US"/>
                </a:p>
              </p:txBody>
            </p:sp>
            <p:sp>
              <p:nvSpPr>
                <p:cNvPr id="92239" name="Line 14"/>
                <p:cNvSpPr>
                  <a:spLocks noChangeShapeType="1"/>
                </p:cNvSpPr>
                <p:nvPr/>
              </p:nvSpPr>
              <p:spPr bwMode="auto">
                <a:xfrm>
                  <a:off x="1303" y="3027"/>
                  <a:ext cx="373" cy="0"/>
                </a:xfrm>
                <a:prstGeom prst="line">
                  <a:avLst/>
                </a:prstGeom>
                <a:noFill/>
                <a:ln w="9525">
                  <a:solidFill>
                    <a:schemeClr val="tx1"/>
                  </a:solidFill>
                  <a:round/>
                  <a:headEnd/>
                  <a:tailEnd/>
                </a:ln>
              </p:spPr>
              <p:txBody>
                <a:bodyPr wrap="none" anchor="ctr"/>
                <a:lstStyle/>
                <a:p>
                  <a:endParaRPr lang="zh-CN" altLang="en-US"/>
                </a:p>
              </p:txBody>
            </p:sp>
            <p:sp>
              <p:nvSpPr>
                <p:cNvPr id="92240" name="Line 15"/>
                <p:cNvSpPr>
                  <a:spLocks noChangeShapeType="1"/>
                </p:cNvSpPr>
                <p:nvPr/>
              </p:nvSpPr>
              <p:spPr bwMode="auto">
                <a:xfrm>
                  <a:off x="1303" y="3225"/>
                  <a:ext cx="373" cy="0"/>
                </a:xfrm>
                <a:prstGeom prst="line">
                  <a:avLst/>
                </a:prstGeom>
                <a:noFill/>
                <a:ln w="9525">
                  <a:solidFill>
                    <a:schemeClr val="tx1"/>
                  </a:solidFill>
                  <a:round/>
                  <a:headEnd/>
                  <a:tailEnd/>
                </a:ln>
              </p:spPr>
              <p:txBody>
                <a:bodyPr wrap="none" anchor="ctr"/>
                <a:lstStyle/>
                <a:p>
                  <a:endParaRPr lang="zh-CN" altLang="en-US"/>
                </a:p>
              </p:txBody>
            </p:sp>
            <p:sp>
              <p:nvSpPr>
                <p:cNvPr id="92241" name="Line 16"/>
                <p:cNvSpPr>
                  <a:spLocks noChangeShapeType="1"/>
                </p:cNvSpPr>
                <p:nvPr/>
              </p:nvSpPr>
              <p:spPr bwMode="auto">
                <a:xfrm>
                  <a:off x="1303" y="3422"/>
                  <a:ext cx="373" cy="0"/>
                </a:xfrm>
                <a:prstGeom prst="line">
                  <a:avLst/>
                </a:prstGeom>
                <a:noFill/>
                <a:ln w="9525">
                  <a:solidFill>
                    <a:schemeClr val="tx1"/>
                  </a:solidFill>
                  <a:round/>
                  <a:headEnd/>
                  <a:tailEnd/>
                </a:ln>
              </p:spPr>
              <p:txBody>
                <a:bodyPr wrap="none" anchor="ctr"/>
                <a:lstStyle/>
                <a:p>
                  <a:endParaRPr lang="zh-CN" altLang="en-US"/>
                </a:p>
              </p:txBody>
            </p:sp>
            <p:sp>
              <p:nvSpPr>
                <p:cNvPr id="92242" name="Line 17"/>
                <p:cNvSpPr>
                  <a:spLocks noChangeShapeType="1"/>
                </p:cNvSpPr>
                <p:nvPr/>
              </p:nvSpPr>
              <p:spPr bwMode="auto">
                <a:xfrm>
                  <a:off x="1303" y="3620"/>
                  <a:ext cx="373" cy="0"/>
                </a:xfrm>
                <a:prstGeom prst="line">
                  <a:avLst/>
                </a:prstGeom>
                <a:noFill/>
                <a:ln w="9525">
                  <a:solidFill>
                    <a:schemeClr val="tx1"/>
                  </a:solidFill>
                  <a:round/>
                  <a:headEnd/>
                  <a:tailEnd/>
                </a:ln>
              </p:spPr>
              <p:txBody>
                <a:bodyPr wrap="none" anchor="ctr"/>
                <a:lstStyle/>
                <a:p>
                  <a:endParaRPr lang="zh-CN" altLang="en-US"/>
                </a:p>
              </p:txBody>
            </p:sp>
            <p:sp>
              <p:nvSpPr>
                <p:cNvPr id="92243" name="Line 18"/>
                <p:cNvSpPr>
                  <a:spLocks noChangeShapeType="1"/>
                </p:cNvSpPr>
                <p:nvPr/>
              </p:nvSpPr>
              <p:spPr bwMode="auto">
                <a:xfrm>
                  <a:off x="1303" y="3818"/>
                  <a:ext cx="373" cy="0"/>
                </a:xfrm>
                <a:prstGeom prst="line">
                  <a:avLst/>
                </a:prstGeom>
                <a:noFill/>
                <a:ln w="9525">
                  <a:solidFill>
                    <a:schemeClr val="tx1"/>
                  </a:solidFill>
                  <a:round/>
                  <a:headEnd/>
                  <a:tailEnd/>
                </a:ln>
              </p:spPr>
              <p:txBody>
                <a:bodyPr wrap="none" anchor="ctr"/>
                <a:lstStyle/>
                <a:p>
                  <a:endParaRPr lang="zh-CN" altLang="en-US"/>
                </a:p>
              </p:txBody>
            </p:sp>
          </p:grpSp>
          <p:grpSp>
            <p:nvGrpSpPr>
              <p:cNvPr id="92170" name="Group 20"/>
              <p:cNvGrpSpPr>
                <a:grpSpLocks/>
              </p:cNvGrpSpPr>
              <p:nvPr/>
            </p:nvGrpSpPr>
            <p:grpSpPr bwMode="auto">
              <a:xfrm>
                <a:off x="1552" y="1623"/>
                <a:ext cx="869" cy="218"/>
                <a:chOff x="1976" y="2813"/>
                <a:chExt cx="869" cy="218"/>
              </a:xfrm>
            </p:grpSpPr>
            <p:sp>
              <p:nvSpPr>
                <p:cNvPr id="92228" name="Rectangle 21"/>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14</a:t>
                  </a:r>
                  <a:endParaRPr lang="en-US" altLang="zh-CN" sz="2000"/>
                </a:p>
              </p:txBody>
            </p:sp>
            <p:sp>
              <p:nvSpPr>
                <p:cNvPr id="92229" name="Line 22"/>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30" name="Line 23"/>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2171" name="Text Box 24"/>
              <p:cNvSpPr txBox="1">
                <a:spLocks noChangeArrowheads="1"/>
              </p:cNvSpPr>
              <p:nvPr/>
            </p:nvSpPr>
            <p:spPr bwMode="auto">
              <a:xfrm>
                <a:off x="1362" y="1448"/>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grpSp>
            <p:nvGrpSpPr>
              <p:cNvPr id="92172" name="Group 25"/>
              <p:cNvGrpSpPr>
                <a:grpSpLocks/>
              </p:cNvGrpSpPr>
              <p:nvPr/>
            </p:nvGrpSpPr>
            <p:grpSpPr bwMode="auto">
              <a:xfrm>
                <a:off x="2317" y="1623"/>
                <a:ext cx="869" cy="218"/>
                <a:chOff x="1976" y="2813"/>
                <a:chExt cx="869" cy="218"/>
              </a:xfrm>
            </p:grpSpPr>
            <p:sp>
              <p:nvSpPr>
                <p:cNvPr id="92225" name="Rectangle 2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chemeClr val="folHlink"/>
                      </a:solidFill>
                    </a:rPr>
                    <a:t>1</a:t>
                  </a:r>
                  <a:endParaRPr lang="en-US" altLang="zh-CN" sz="2000"/>
                </a:p>
              </p:txBody>
            </p:sp>
            <p:sp>
              <p:nvSpPr>
                <p:cNvPr id="92226" name="Line 2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27" name="Line 2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3" name="Group 29"/>
              <p:cNvGrpSpPr>
                <a:grpSpLocks/>
              </p:cNvGrpSpPr>
              <p:nvPr/>
            </p:nvGrpSpPr>
            <p:grpSpPr bwMode="auto">
              <a:xfrm>
                <a:off x="3094" y="1622"/>
                <a:ext cx="869" cy="218"/>
                <a:chOff x="1976" y="2813"/>
                <a:chExt cx="869" cy="218"/>
              </a:xfrm>
            </p:grpSpPr>
            <p:sp>
              <p:nvSpPr>
                <p:cNvPr id="92222" name="Rectangle 30"/>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FF3300"/>
                      </a:solidFill>
                    </a:rPr>
                    <a:t>27</a:t>
                  </a:r>
                  <a:endParaRPr lang="en-US" altLang="zh-CN" sz="2000"/>
                </a:p>
              </p:txBody>
            </p:sp>
            <p:sp>
              <p:nvSpPr>
                <p:cNvPr id="92223" name="Line 31"/>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24" name="Line 32"/>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4" name="Group 33"/>
              <p:cNvGrpSpPr>
                <a:grpSpLocks/>
              </p:cNvGrpSpPr>
              <p:nvPr/>
            </p:nvGrpSpPr>
            <p:grpSpPr bwMode="auto">
              <a:xfrm>
                <a:off x="3849" y="1624"/>
                <a:ext cx="869" cy="218"/>
                <a:chOff x="1976" y="2813"/>
                <a:chExt cx="869" cy="218"/>
              </a:xfrm>
            </p:grpSpPr>
            <p:sp>
              <p:nvSpPr>
                <p:cNvPr id="92219" name="Rectangle 34"/>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chemeClr val="tx2"/>
                      </a:solidFill>
                    </a:rPr>
                    <a:t>79</a:t>
                  </a:r>
                  <a:endParaRPr lang="en-US" altLang="zh-CN" sz="2000"/>
                </a:p>
              </p:txBody>
            </p:sp>
            <p:sp>
              <p:nvSpPr>
                <p:cNvPr id="92220" name="Line 35"/>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21" name="Line 36"/>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5" name="Group 37"/>
              <p:cNvGrpSpPr>
                <a:grpSpLocks/>
              </p:cNvGrpSpPr>
              <p:nvPr/>
            </p:nvGrpSpPr>
            <p:grpSpPr bwMode="auto">
              <a:xfrm>
                <a:off x="1563" y="2007"/>
                <a:ext cx="869" cy="218"/>
                <a:chOff x="1976" y="2813"/>
                <a:chExt cx="869" cy="218"/>
              </a:xfrm>
            </p:grpSpPr>
            <p:sp>
              <p:nvSpPr>
                <p:cNvPr id="92216" name="Rectangle 38"/>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68</a:t>
                  </a:r>
                  <a:endParaRPr lang="en-US" altLang="zh-CN" sz="2000"/>
                </a:p>
              </p:txBody>
            </p:sp>
            <p:sp>
              <p:nvSpPr>
                <p:cNvPr id="92217" name="Line 39"/>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18" name="Line 40"/>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6" name="Group 41"/>
              <p:cNvGrpSpPr>
                <a:grpSpLocks/>
              </p:cNvGrpSpPr>
              <p:nvPr/>
            </p:nvGrpSpPr>
            <p:grpSpPr bwMode="auto">
              <a:xfrm>
                <a:off x="2338" y="2006"/>
                <a:ext cx="869" cy="218"/>
                <a:chOff x="1976" y="2813"/>
                <a:chExt cx="869" cy="218"/>
              </a:xfrm>
            </p:grpSpPr>
            <p:sp>
              <p:nvSpPr>
                <p:cNvPr id="92213" name="Rectangle 42"/>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chemeClr val="folHlink"/>
                      </a:solidFill>
                    </a:rPr>
                    <a:t>55</a:t>
                  </a:r>
                  <a:endParaRPr lang="en-US" altLang="zh-CN" sz="2000"/>
                </a:p>
              </p:txBody>
            </p:sp>
            <p:sp>
              <p:nvSpPr>
                <p:cNvPr id="92214" name="Line 43"/>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15" name="Line 44"/>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7" name="Group 45"/>
              <p:cNvGrpSpPr>
                <a:grpSpLocks/>
              </p:cNvGrpSpPr>
              <p:nvPr/>
            </p:nvGrpSpPr>
            <p:grpSpPr bwMode="auto">
              <a:xfrm>
                <a:off x="1573" y="2617"/>
                <a:ext cx="869" cy="218"/>
                <a:chOff x="1976" y="2813"/>
                <a:chExt cx="869" cy="218"/>
              </a:xfrm>
            </p:grpSpPr>
            <p:sp>
              <p:nvSpPr>
                <p:cNvPr id="92210" name="Rectangle 4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19</a:t>
                  </a:r>
                  <a:endParaRPr lang="en-US" altLang="zh-CN" sz="2000"/>
                </a:p>
              </p:txBody>
            </p:sp>
            <p:sp>
              <p:nvSpPr>
                <p:cNvPr id="92211" name="Line 4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12" name="Line 4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8" name="Group 49"/>
              <p:cNvGrpSpPr>
                <a:grpSpLocks/>
              </p:cNvGrpSpPr>
              <p:nvPr/>
            </p:nvGrpSpPr>
            <p:grpSpPr bwMode="auto">
              <a:xfrm>
                <a:off x="2338" y="2617"/>
                <a:ext cx="869" cy="218"/>
                <a:chOff x="1976" y="2813"/>
                <a:chExt cx="869" cy="218"/>
              </a:xfrm>
            </p:grpSpPr>
            <p:sp>
              <p:nvSpPr>
                <p:cNvPr id="92207" name="Rectangle 50"/>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chemeClr val="folHlink"/>
                      </a:solidFill>
                    </a:rPr>
                    <a:t>84</a:t>
                  </a:r>
                  <a:endParaRPr lang="en-US" altLang="zh-CN" sz="2000"/>
                </a:p>
              </p:txBody>
            </p:sp>
            <p:sp>
              <p:nvSpPr>
                <p:cNvPr id="92208" name="Line 51"/>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09" name="Line 52"/>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79" name="Group 53"/>
              <p:cNvGrpSpPr>
                <a:grpSpLocks/>
              </p:cNvGrpSpPr>
              <p:nvPr/>
            </p:nvGrpSpPr>
            <p:grpSpPr bwMode="auto">
              <a:xfrm>
                <a:off x="1572" y="2875"/>
                <a:ext cx="869" cy="218"/>
                <a:chOff x="1976" y="2813"/>
                <a:chExt cx="869" cy="218"/>
              </a:xfrm>
            </p:grpSpPr>
            <p:sp>
              <p:nvSpPr>
                <p:cNvPr id="92204" name="Rectangle 54"/>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20</a:t>
                  </a:r>
                  <a:endParaRPr lang="en-US" altLang="zh-CN" sz="2000"/>
                </a:p>
              </p:txBody>
            </p:sp>
            <p:sp>
              <p:nvSpPr>
                <p:cNvPr id="92205" name="Line 55"/>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06" name="Line 56"/>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80" name="Group 57"/>
              <p:cNvGrpSpPr>
                <a:grpSpLocks/>
              </p:cNvGrpSpPr>
              <p:nvPr/>
            </p:nvGrpSpPr>
            <p:grpSpPr bwMode="auto">
              <a:xfrm>
                <a:off x="1583" y="3382"/>
                <a:ext cx="869" cy="218"/>
                <a:chOff x="1976" y="2813"/>
                <a:chExt cx="869" cy="218"/>
              </a:xfrm>
            </p:grpSpPr>
            <p:sp>
              <p:nvSpPr>
                <p:cNvPr id="92201" name="Rectangle 58"/>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23</a:t>
                  </a:r>
                  <a:endParaRPr lang="en-US" altLang="zh-CN" sz="2000"/>
                </a:p>
              </p:txBody>
            </p:sp>
            <p:sp>
              <p:nvSpPr>
                <p:cNvPr id="92202" name="Line 59"/>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03" name="Line 60"/>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81" name="Group 61"/>
              <p:cNvGrpSpPr>
                <a:grpSpLocks/>
              </p:cNvGrpSpPr>
              <p:nvPr/>
            </p:nvGrpSpPr>
            <p:grpSpPr bwMode="auto">
              <a:xfrm>
                <a:off x="2338" y="3382"/>
                <a:ext cx="869" cy="218"/>
                <a:chOff x="1976" y="2813"/>
                <a:chExt cx="869" cy="218"/>
              </a:xfrm>
            </p:grpSpPr>
            <p:sp>
              <p:nvSpPr>
                <p:cNvPr id="92198" name="Rectangle 62"/>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chemeClr val="folHlink"/>
                      </a:solidFill>
                    </a:rPr>
                    <a:t>10</a:t>
                  </a:r>
                  <a:endParaRPr lang="en-US" altLang="zh-CN" sz="2000"/>
                </a:p>
              </p:txBody>
            </p:sp>
            <p:sp>
              <p:nvSpPr>
                <p:cNvPr id="92199" name="Line 63"/>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200" name="Line 64"/>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92182" name="Group 65"/>
              <p:cNvGrpSpPr>
                <a:grpSpLocks/>
              </p:cNvGrpSpPr>
              <p:nvPr/>
            </p:nvGrpSpPr>
            <p:grpSpPr bwMode="auto">
              <a:xfrm>
                <a:off x="1583" y="3630"/>
                <a:ext cx="869" cy="218"/>
                <a:chOff x="1976" y="2813"/>
                <a:chExt cx="869" cy="218"/>
              </a:xfrm>
            </p:grpSpPr>
            <p:sp>
              <p:nvSpPr>
                <p:cNvPr id="92195" name="Rectangle 66"/>
                <p:cNvSpPr>
                  <a:spLocks noChangeArrowheads="1"/>
                </p:cNvSpPr>
                <p:nvPr/>
              </p:nvSpPr>
              <p:spPr bwMode="auto">
                <a:xfrm>
                  <a:off x="2234" y="2813"/>
                  <a:ext cx="611" cy="218"/>
                </a:xfrm>
                <a:prstGeom prst="rect">
                  <a:avLst/>
                </a:prstGeom>
                <a:noFill/>
                <a:ln w="9525">
                  <a:solidFill>
                    <a:schemeClr val="tx1"/>
                  </a:solidFill>
                  <a:miter lim="800000"/>
                  <a:headEnd/>
                  <a:tailEnd/>
                </a:ln>
              </p:spPr>
              <p:txBody>
                <a:bodyPr wrap="none" anchor="ctr"/>
                <a:lstStyle/>
                <a:p>
                  <a:pPr>
                    <a:buFont typeface="Wingdings" pitchFamily="2" charset="2"/>
                    <a:buNone/>
                  </a:pPr>
                  <a:r>
                    <a:rPr lang="en-US" altLang="zh-CN" sz="2000">
                      <a:solidFill>
                        <a:srgbClr val="0066FF"/>
                      </a:solidFill>
                    </a:rPr>
                    <a:t>11</a:t>
                  </a:r>
                  <a:endParaRPr lang="en-US" altLang="zh-CN" sz="2000"/>
                </a:p>
              </p:txBody>
            </p:sp>
            <p:sp>
              <p:nvSpPr>
                <p:cNvPr id="92196" name="Line 67"/>
                <p:cNvSpPr>
                  <a:spLocks noChangeShapeType="1"/>
                </p:cNvSpPr>
                <p:nvPr/>
              </p:nvSpPr>
              <p:spPr bwMode="auto">
                <a:xfrm>
                  <a:off x="2555" y="2813"/>
                  <a:ext cx="0" cy="218"/>
                </a:xfrm>
                <a:prstGeom prst="line">
                  <a:avLst/>
                </a:prstGeom>
                <a:noFill/>
                <a:ln w="9525">
                  <a:solidFill>
                    <a:schemeClr val="tx1"/>
                  </a:solidFill>
                  <a:round/>
                  <a:headEnd/>
                  <a:tailEnd/>
                </a:ln>
              </p:spPr>
              <p:txBody>
                <a:bodyPr wrap="none" anchor="ctr"/>
                <a:lstStyle/>
                <a:p>
                  <a:endParaRPr lang="zh-CN" altLang="en-US"/>
                </a:p>
              </p:txBody>
            </p:sp>
            <p:sp>
              <p:nvSpPr>
                <p:cNvPr id="92197" name="Line 68"/>
                <p:cNvSpPr>
                  <a:spLocks noChangeShapeType="1"/>
                </p:cNvSpPr>
                <p:nvPr/>
              </p:nvSpPr>
              <p:spPr bwMode="auto">
                <a:xfrm>
                  <a:off x="1976" y="2927"/>
                  <a:ext cx="25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92183" name="Text Box 69"/>
              <p:cNvSpPr txBox="1">
                <a:spLocks noChangeArrowheads="1"/>
              </p:cNvSpPr>
              <p:nvPr/>
            </p:nvSpPr>
            <p:spPr bwMode="auto">
              <a:xfrm>
                <a:off x="1362" y="1844"/>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4" name="Text Box 70"/>
              <p:cNvSpPr txBox="1">
                <a:spLocks noChangeArrowheads="1"/>
              </p:cNvSpPr>
              <p:nvPr/>
            </p:nvSpPr>
            <p:spPr bwMode="auto">
              <a:xfrm>
                <a:off x="1362" y="2216"/>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5" name="Text Box 71"/>
              <p:cNvSpPr txBox="1">
                <a:spLocks noChangeArrowheads="1"/>
              </p:cNvSpPr>
              <p:nvPr/>
            </p:nvSpPr>
            <p:spPr bwMode="auto">
              <a:xfrm>
                <a:off x="1362" y="2423"/>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6" name="Text Box 72"/>
              <p:cNvSpPr txBox="1">
                <a:spLocks noChangeArrowheads="1"/>
              </p:cNvSpPr>
              <p:nvPr/>
            </p:nvSpPr>
            <p:spPr bwMode="auto">
              <a:xfrm>
                <a:off x="1362" y="3034"/>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7" name="Text Box 73"/>
              <p:cNvSpPr txBox="1">
                <a:spLocks noChangeArrowheads="1"/>
              </p:cNvSpPr>
              <p:nvPr/>
            </p:nvSpPr>
            <p:spPr bwMode="auto">
              <a:xfrm>
                <a:off x="1362" y="3231"/>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8" name="Text Box 74"/>
              <p:cNvSpPr txBox="1">
                <a:spLocks noChangeArrowheads="1"/>
              </p:cNvSpPr>
              <p:nvPr/>
            </p:nvSpPr>
            <p:spPr bwMode="auto">
              <a:xfrm>
                <a:off x="1362" y="3810"/>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89" name="Text Box 75"/>
              <p:cNvSpPr txBox="1">
                <a:spLocks noChangeArrowheads="1"/>
              </p:cNvSpPr>
              <p:nvPr/>
            </p:nvSpPr>
            <p:spPr bwMode="auto">
              <a:xfrm>
                <a:off x="4497" y="1616"/>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90" name="Text Box 76"/>
              <p:cNvSpPr txBox="1">
                <a:spLocks noChangeArrowheads="1"/>
              </p:cNvSpPr>
              <p:nvPr/>
            </p:nvSpPr>
            <p:spPr bwMode="auto">
              <a:xfrm>
                <a:off x="2967" y="2010"/>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91" name="Text Box 77"/>
              <p:cNvSpPr txBox="1">
                <a:spLocks noChangeArrowheads="1"/>
              </p:cNvSpPr>
              <p:nvPr/>
            </p:nvSpPr>
            <p:spPr bwMode="auto">
              <a:xfrm>
                <a:off x="2956" y="2599"/>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92" name="Text Box 78"/>
              <p:cNvSpPr txBox="1">
                <a:spLocks noChangeArrowheads="1"/>
              </p:cNvSpPr>
              <p:nvPr/>
            </p:nvSpPr>
            <p:spPr bwMode="auto">
              <a:xfrm>
                <a:off x="2201" y="2868"/>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93" name="Text Box 79"/>
              <p:cNvSpPr txBox="1">
                <a:spLocks noChangeArrowheads="1"/>
              </p:cNvSpPr>
              <p:nvPr/>
            </p:nvSpPr>
            <p:spPr bwMode="auto">
              <a:xfrm>
                <a:off x="2956" y="3374"/>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sp>
            <p:nvSpPr>
              <p:cNvPr id="92194" name="Text Box 80"/>
              <p:cNvSpPr txBox="1">
                <a:spLocks noChangeArrowheads="1"/>
              </p:cNvSpPr>
              <p:nvPr/>
            </p:nvSpPr>
            <p:spPr bwMode="auto">
              <a:xfrm>
                <a:off x="2211" y="3624"/>
                <a:ext cx="192" cy="271"/>
              </a:xfrm>
              <a:prstGeom prst="rect">
                <a:avLst/>
              </a:prstGeom>
              <a:noFill/>
              <a:ln w="9525">
                <a:noFill/>
                <a:miter lim="800000"/>
                <a:headEnd/>
                <a:tailEnd/>
              </a:ln>
            </p:spPr>
            <p:txBody>
              <a:bodyPr wrap="none">
                <a:spAutoFit/>
              </a:bodyPr>
              <a:lstStyle/>
              <a:p>
                <a:pPr>
                  <a:buFont typeface="Wingdings" pitchFamily="2" charset="2"/>
                  <a:buNone/>
                </a:pPr>
                <a:r>
                  <a:rPr lang="en-US" altLang="zh-CN" sz="2000"/>
                  <a:t>^</a:t>
                </a:r>
              </a:p>
            </p:txBody>
          </p:sp>
        </p:grpSp>
        <p:sp>
          <p:nvSpPr>
            <p:cNvPr id="92168" name="TextBox 239"/>
            <p:cNvSpPr txBox="1">
              <a:spLocks noChangeArrowheads="1"/>
            </p:cNvSpPr>
            <p:nvPr/>
          </p:nvSpPr>
          <p:spPr bwMode="auto">
            <a:xfrm>
              <a:off x="1255685" y="1970471"/>
              <a:ext cx="528034" cy="4240071"/>
            </a:xfrm>
            <a:prstGeom prst="rect">
              <a:avLst/>
            </a:prstGeom>
            <a:noFill/>
            <a:ln w="9525">
              <a:noFill/>
              <a:miter lim="800000"/>
              <a:headEnd/>
              <a:tailEnd/>
            </a:ln>
          </p:spPr>
          <p:txBody>
            <a:bodyPr>
              <a:spAutoFit/>
            </a:bodyPr>
            <a:lstStyle/>
            <a:p>
              <a:pPr algn="r">
                <a:lnSpc>
                  <a:spcPts val="2500"/>
                </a:lnSpc>
                <a:spcBef>
                  <a:spcPct val="0"/>
                </a:spcBef>
                <a:buFont typeface="Wingdings" pitchFamily="2" charset="2"/>
                <a:buNone/>
              </a:pPr>
              <a:r>
                <a:rPr lang="en-US" altLang="zh-CN" sz="2000" dirty="0"/>
                <a:t>0</a:t>
              </a:r>
            </a:p>
            <a:p>
              <a:pPr algn="r">
                <a:lnSpc>
                  <a:spcPts val="2500"/>
                </a:lnSpc>
                <a:spcBef>
                  <a:spcPct val="0"/>
                </a:spcBef>
                <a:buFont typeface="Wingdings" pitchFamily="2" charset="2"/>
                <a:buNone/>
              </a:pPr>
              <a:r>
                <a:rPr lang="en-US" altLang="zh-CN" sz="2000" dirty="0"/>
                <a:t>1</a:t>
              </a:r>
            </a:p>
            <a:p>
              <a:pPr algn="r">
                <a:lnSpc>
                  <a:spcPts val="2500"/>
                </a:lnSpc>
                <a:spcBef>
                  <a:spcPct val="0"/>
                </a:spcBef>
                <a:buFont typeface="Wingdings" pitchFamily="2" charset="2"/>
                <a:buNone/>
              </a:pPr>
              <a:r>
                <a:rPr lang="en-US" altLang="zh-CN" sz="2000" dirty="0"/>
                <a:t>2</a:t>
              </a:r>
            </a:p>
            <a:p>
              <a:pPr algn="r">
                <a:lnSpc>
                  <a:spcPts val="2500"/>
                </a:lnSpc>
                <a:spcBef>
                  <a:spcPct val="0"/>
                </a:spcBef>
                <a:buFont typeface="Wingdings" pitchFamily="2" charset="2"/>
                <a:buNone/>
              </a:pPr>
              <a:r>
                <a:rPr lang="en-US" altLang="zh-CN" sz="2000" dirty="0"/>
                <a:t>3</a:t>
              </a:r>
            </a:p>
            <a:p>
              <a:pPr algn="r">
                <a:lnSpc>
                  <a:spcPts val="2500"/>
                </a:lnSpc>
                <a:spcBef>
                  <a:spcPct val="0"/>
                </a:spcBef>
                <a:buFont typeface="Wingdings" pitchFamily="2" charset="2"/>
                <a:buNone/>
              </a:pPr>
              <a:r>
                <a:rPr lang="en-US" altLang="zh-CN" sz="2000" dirty="0"/>
                <a:t>4</a:t>
              </a:r>
            </a:p>
            <a:p>
              <a:pPr algn="r">
                <a:lnSpc>
                  <a:spcPts val="2500"/>
                </a:lnSpc>
                <a:spcBef>
                  <a:spcPct val="0"/>
                </a:spcBef>
                <a:buFont typeface="Wingdings" pitchFamily="2" charset="2"/>
                <a:buNone/>
              </a:pPr>
              <a:r>
                <a:rPr lang="en-US" altLang="zh-CN" sz="2000" dirty="0"/>
                <a:t>5</a:t>
              </a:r>
            </a:p>
            <a:p>
              <a:pPr algn="r">
                <a:lnSpc>
                  <a:spcPts val="2500"/>
                </a:lnSpc>
                <a:spcBef>
                  <a:spcPct val="0"/>
                </a:spcBef>
                <a:buFont typeface="Wingdings" pitchFamily="2" charset="2"/>
                <a:buNone/>
              </a:pPr>
              <a:r>
                <a:rPr lang="en-US" altLang="zh-CN" sz="2000" dirty="0"/>
                <a:t>6</a:t>
              </a:r>
            </a:p>
            <a:p>
              <a:pPr algn="r">
                <a:lnSpc>
                  <a:spcPts val="2500"/>
                </a:lnSpc>
                <a:spcBef>
                  <a:spcPct val="0"/>
                </a:spcBef>
                <a:buFont typeface="Wingdings" pitchFamily="2" charset="2"/>
                <a:buNone/>
              </a:pPr>
              <a:r>
                <a:rPr lang="en-US" altLang="zh-CN" sz="2000" dirty="0"/>
                <a:t>7</a:t>
              </a:r>
            </a:p>
            <a:p>
              <a:pPr algn="r">
                <a:lnSpc>
                  <a:spcPts val="2500"/>
                </a:lnSpc>
                <a:spcBef>
                  <a:spcPct val="0"/>
                </a:spcBef>
                <a:buFont typeface="Wingdings" pitchFamily="2" charset="2"/>
                <a:buNone/>
              </a:pPr>
              <a:r>
                <a:rPr lang="en-US" altLang="zh-CN" sz="2000" dirty="0"/>
                <a:t>8</a:t>
              </a:r>
            </a:p>
            <a:p>
              <a:pPr algn="r">
                <a:lnSpc>
                  <a:spcPts val="2500"/>
                </a:lnSpc>
                <a:spcBef>
                  <a:spcPct val="0"/>
                </a:spcBef>
                <a:buFont typeface="Wingdings" pitchFamily="2" charset="2"/>
                <a:buNone/>
              </a:pPr>
              <a:r>
                <a:rPr lang="en-US" altLang="zh-CN" sz="2000" dirty="0"/>
                <a:t>9</a:t>
              </a:r>
            </a:p>
            <a:p>
              <a:pPr algn="r">
                <a:lnSpc>
                  <a:spcPts val="2500"/>
                </a:lnSpc>
                <a:spcBef>
                  <a:spcPct val="0"/>
                </a:spcBef>
                <a:buFont typeface="Wingdings" pitchFamily="2" charset="2"/>
                <a:buNone/>
              </a:pPr>
              <a:r>
                <a:rPr lang="en-US" altLang="zh-CN" sz="2000" dirty="0"/>
                <a:t>10</a:t>
              </a:r>
            </a:p>
            <a:p>
              <a:pPr algn="r">
                <a:lnSpc>
                  <a:spcPts val="2500"/>
                </a:lnSpc>
                <a:spcBef>
                  <a:spcPct val="0"/>
                </a:spcBef>
                <a:buFont typeface="Wingdings" pitchFamily="2" charset="2"/>
                <a:buNone/>
              </a:pPr>
              <a:r>
                <a:rPr lang="en-US" altLang="zh-CN" sz="2000" dirty="0"/>
                <a:t>11</a:t>
              </a:r>
            </a:p>
            <a:p>
              <a:pPr algn="r">
                <a:lnSpc>
                  <a:spcPts val="2500"/>
                </a:lnSpc>
                <a:spcBef>
                  <a:spcPct val="0"/>
                </a:spcBef>
                <a:buFont typeface="Wingdings" pitchFamily="2" charset="2"/>
                <a:buNone/>
              </a:pPr>
              <a:r>
                <a:rPr lang="en-US" altLang="zh-CN" sz="2000" dirty="0"/>
                <a:t>12</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box(out)">
                                      <p:cBhvr>
                                        <p:cTn id="7" dur="500"/>
                                        <p:tgtEl>
                                          <p:spTgt spid="2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0">
                                            <p:txEl>
                                              <p:pRg st="0" end="0"/>
                                            </p:txEl>
                                          </p:spTgt>
                                        </p:tgtEl>
                                        <p:attrNameLst>
                                          <p:attrName>style.visibility</p:attrName>
                                        </p:attrNameLst>
                                      </p:cBhvr>
                                      <p:to>
                                        <p:strVal val="visible"/>
                                      </p:to>
                                    </p:set>
                                    <p:anim calcmode="lin" valueType="num">
                                      <p:cBhvr additive="base">
                                        <p:cTn id="12" dur="500" fill="hold"/>
                                        <p:tgtEl>
                                          <p:spTgt spid="16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8">
                                            <p:txEl>
                                              <p:pRg st="0" end="0"/>
                                            </p:txEl>
                                          </p:spTgt>
                                        </p:tgtEl>
                                        <p:attrNameLst>
                                          <p:attrName>style.visibility</p:attrName>
                                        </p:attrNameLst>
                                      </p:cBhvr>
                                      <p:to>
                                        <p:strVal val="visible"/>
                                      </p:to>
                                    </p:set>
                                    <p:anim calcmode="lin" valueType="num">
                                      <p:cBhvr additive="base">
                                        <p:cTn id="18" dur="500" fill="hold"/>
                                        <p:tgtEl>
                                          <p:spTgt spid="23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build="p" autoUpdateAnimBg="0"/>
      <p:bldP spid="238" grpId="0" build="p" autoUpdateAnimBg="0"/>
      <p:bldP spid="23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哈希表                                                              查找分析</a:t>
            </a:r>
          </a:p>
        </p:txBody>
      </p:sp>
      <p:sp>
        <p:nvSpPr>
          <p:cNvPr id="3" name="Rectangle 3"/>
          <p:cNvSpPr txBox="1">
            <a:spLocks noChangeArrowheads="1"/>
          </p:cNvSpPr>
          <p:nvPr/>
        </p:nvSpPr>
        <p:spPr bwMode="gray">
          <a:xfrm>
            <a:off x="228600" y="1077913"/>
            <a:ext cx="8501063" cy="3848100"/>
          </a:xfrm>
          <a:prstGeom prst="rect">
            <a:avLst/>
          </a:prstGeom>
          <a:noFill/>
          <a:ln w="9525">
            <a:noFill/>
            <a:miter lim="800000"/>
            <a:headEnd/>
            <a:tailEnd/>
          </a:ln>
        </p:spPr>
        <p:txBody>
          <a:bodyPr/>
          <a:lstStyle/>
          <a:p>
            <a:pPr marL="742950" lvl="1" indent="-285750">
              <a:lnSpc>
                <a:spcPct val="100000"/>
              </a:lnSpc>
              <a:spcBef>
                <a:spcPct val="20000"/>
              </a:spcBef>
              <a:buClr>
                <a:srgbClr val="E69900"/>
              </a:buClr>
              <a:buSzTx/>
              <a:buFont typeface="Wingdings" pitchFamily="2" charset="2"/>
              <a:buChar char="§"/>
              <a:defRPr/>
            </a:pPr>
            <a:r>
              <a:rPr lang="zh-CN" altLang="en-US" b="1" kern="0" dirty="0">
                <a:latin typeface="楷体_GB2312" pitchFamily="49" charset="-122"/>
              </a:rPr>
              <a:t>哈希查找算法实现	</a:t>
            </a:r>
          </a:p>
          <a:p>
            <a:pPr marL="1143000" lvl="2" indent="-228600">
              <a:lnSpc>
                <a:spcPct val="100000"/>
              </a:lnSpc>
              <a:spcBef>
                <a:spcPct val="20000"/>
              </a:spcBef>
              <a:buClr>
                <a:schemeClr val="hlink"/>
              </a:buClr>
              <a:buSzTx/>
              <a:buFont typeface="Wingdings" pitchFamily="2" charset="2"/>
              <a:buChar char="w"/>
              <a:defRPr/>
            </a:pPr>
            <a:r>
              <a:rPr lang="zh-CN" altLang="en-US" sz="2800" b="1" kern="0" dirty="0">
                <a:latin typeface="楷体_GB2312" pitchFamily="49" charset="-122"/>
              </a:rPr>
              <a:t>用线性探测再散列法处理冲突</a:t>
            </a:r>
          </a:p>
          <a:p>
            <a:pPr marL="1600200" lvl="3" indent="-228600">
              <a:lnSpc>
                <a:spcPct val="100000"/>
              </a:lnSpc>
              <a:spcBef>
                <a:spcPct val="20000"/>
              </a:spcBef>
              <a:buClr>
                <a:srgbClr val="010103"/>
              </a:buClr>
              <a:buSzTx/>
              <a:buFont typeface="Arial" pitchFamily="34" charset="0"/>
              <a:buChar char="•"/>
              <a:defRPr/>
            </a:pPr>
            <a:r>
              <a:rPr lang="zh-CN" altLang="en-US" sz="2800" b="1" kern="0" dirty="0">
                <a:latin typeface="楷体_GB2312" pitchFamily="49" charset="-122"/>
              </a:rPr>
              <a:t>实现</a:t>
            </a:r>
          </a:p>
          <a:p>
            <a:pPr marL="2057400" lvl="4" indent="-228600">
              <a:lnSpc>
                <a:spcPct val="100000"/>
              </a:lnSpc>
              <a:spcBef>
                <a:spcPct val="20000"/>
              </a:spcBef>
              <a:buClr>
                <a:srgbClr val="010103"/>
              </a:buClr>
              <a:buSzTx/>
              <a:buFont typeface="Wingdings" pitchFamily="2" charset="2"/>
              <a:buChar char="Ø"/>
              <a:defRPr/>
            </a:pPr>
            <a:r>
              <a:rPr lang="zh-CN" altLang="en-US" sz="2800" b="1" kern="0" dirty="0">
                <a:latin typeface="楷体_GB2312" pitchFamily="49" charset="-122"/>
              </a:rPr>
              <a:t>查找过程：同前</a:t>
            </a:r>
          </a:p>
          <a:p>
            <a:pPr marL="2057400" lvl="4" indent="-228600">
              <a:lnSpc>
                <a:spcPct val="100000"/>
              </a:lnSpc>
              <a:spcBef>
                <a:spcPct val="20000"/>
              </a:spcBef>
              <a:buClr>
                <a:srgbClr val="010103"/>
              </a:buClr>
              <a:buSzTx/>
              <a:buFont typeface="Wingdings" pitchFamily="2" charset="2"/>
              <a:buChar char="Ø"/>
              <a:defRPr/>
            </a:pPr>
            <a:r>
              <a:rPr lang="zh-CN" altLang="en-US" sz="2800" b="1" kern="0" dirty="0">
                <a:latin typeface="楷体_GB2312" pitchFamily="49" charset="-122"/>
              </a:rPr>
              <a:t>删除：只能作标记，不能真正删除</a:t>
            </a:r>
          </a:p>
          <a:p>
            <a:pPr marL="2057400" lvl="4" indent="-228600">
              <a:lnSpc>
                <a:spcPct val="100000"/>
              </a:lnSpc>
              <a:spcBef>
                <a:spcPct val="20000"/>
              </a:spcBef>
              <a:buClr>
                <a:srgbClr val="010103"/>
              </a:buClr>
              <a:buSzTx/>
              <a:buFont typeface="Wingdings" pitchFamily="2" charset="2"/>
              <a:buChar char="Ø"/>
              <a:defRPr/>
            </a:pPr>
            <a:r>
              <a:rPr lang="zh-CN" altLang="en-US" sz="2800" b="1" kern="0" dirty="0">
                <a:latin typeface="楷体_GB2312" pitchFamily="49" charset="-122"/>
              </a:rPr>
              <a:t>插入：遇到空位置或有删除标记的位置就可以插入</a:t>
            </a:r>
          </a:p>
          <a:p>
            <a:pPr marL="1600200" lvl="3" indent="-228600">
              <a:lnSpc>
                <a:spcPct val="100000"/>
              </a:lnSpc>
              <a:spcBef>
                <a:spcPct val="20000"/>
              </a:spcBef>
              <a:buClr>
                <a:srgbClr val="010103"/>
              </a:buClr>
              <a:buSzTx/>
              <a:buFont typeface="Arial" pitchFamily="34" charset="0"/>
              <a:buChar char="•"/>
              <a:defRPr/>
            </a:pPr>
            <a:r>
              <a:rPr lang="zh-CN" altLang="en-US" sz="2800" b="1" kern="0" dirty="0">
                <a:latin typeface="楷体_GB2312" pitchFamily="49" charset="-122"/>
                <a:hlinkClick r:id="rId5" action="ppaction://hlinkfile"/>
              </a:rPr>
              <a:t>算法描述</a:t>
            </a:r>
            <a:r>
              <a:rPr lang="zh-CN" altLang="en-US" sz="2800" b="1" kern="0" dirty="0">
                <a:latin typeface="楷体_GB2312" pitchFamily="49" charset="-122"/>
              </a:rPr>
              <a:t>：</a:t>
            </a:r>
          </a:p>
          <a:p>
            <a:pPr marL="1143000" lvl="2" indent="-228600">
              <a:lnSpc>
                <a:spcPct val="100000"/>
              </a:lnSpc>
              <a:spcBef>
                <a:spcPct val="20000"/>
              </a:spcBef>
              <a:buClr>
                <a:schemeClr val="hlink"/>
              </a:buClr>
              <a:buSzTx/>
              <a:buFont typeface="Wingdings" pitchFamily="2" charset="2"/>
              <a:buChar char="w"/>
              <a:defRPr/>
            </a:pPr>
            <a:endParaRPr lang="en-US" altLang="zh-CN" sz="2800" b="1" kern="0" dirty="0">
              <a:latin typeface="楷体_GB2312" pitchFamily="49" charset="-122"/>
            </a:endParaRPr>
          </a:p>
        </p:txBody>
      </p:sp>
      <p:graphicFrame>
        <p:nvGraphicFramePr>
          <p:cNvPr id="4" name="Object 7"/>
          <p:cNvGraphicFramePr>
            <a:graphicFrameLocks noChangeAspect="1"/>
          </p:cNvGraphicFramePr>
          <p:nvPr/>
        </p:nvGraphicFramePr>
        <p:xfrm>
          <a:off x="3765550" y="4767263"/>
          <a:ext cx="1403350" cy="1052512"/>
        </p:xfrm>
        <a:graphic>
          <a:graphicData uri="http://schemas.openxmlformats.org/presentationml/2006/ole">
            <p:oleObj spid="_x0000_s14342" name="包" showAsIcon="1" r:id="rId6" imgW="914400" imgH="685800" progId="Package">
              <p:embed/>
            </p:oleObj>
          </a:graphicData>
        </a:graphic>
      </p:graphicFrame>
      <p:pic>
        <p:nvPicPr>
          <p:cNvPr id="5" name="Picture 51" descr="navigate-up256">
            <a:hlinkClick r:id="rId7" action="ppaction://hlinksldjump"/>
          </p:cNvPr>
          <p:cNvPicPr>
            <a:picLocks noChangeAspect="1" noChangeArrowheads="1"/>
          </p:cNvPicPr>
          <p:nvPr/>
        </p:nvPicPr>
        <p:blipFill>
          <a:blip r:embed="rId8" cstate="print"/>
          <a:srcRect/>
          <a:stretch>
            <a:fillRect/>
          </a:stretch>
        </p:blipFill>
        <p:spPr bwMode="auto">
          <a:xfrm>
            <a:off x="8367713" y="5959475"/>
            <a:ext cx="642937" cy="64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up)">
                                      <p:cBhvr>
                                        <p:cTn id="49" dur="500"/>
                                        <p:tgtEl>
                                          <p:spTgt spid="4"/>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1"/>
          </p:nvPr>
        </p:nvSpPr>
        <p:spPr/>
        <p:txBody>
          <a:bodyPr/>
          <a:lstStyle/>
          <a:p>
            <a:pPr>
              <a:defRPr/>
            </a:pPr>
            <a:fld id="{B34DC325-AD8C-4B07-A68B-93E26C19E062}" type="datetime1">
              <a:rPr lang="zh-CN" altLang="en-US"/>
              <a:pPr>
                <a:defRPr/>
              </a:pPr>
              <a:t>2022/10/12</a:t>
            </a:fld>
            <a:r>
              <a:rPr lang="en-US" altLang="zh-CN"/>
              <a:t>http://cstcsjjg.hrbeu.edu.cn/</a:t>
            </a:r>
          </a:p>
        </p:txBody>
      </p:sp>
      <p:pic>
        <p:nvPicPr>
          <p:cNvPr id="94211" name="图片 11"/>
          <p:cNvPicPr>
            <a:picLocks noChangeAspect="1" noChangeArrowheads="1"/>
          </p:cNvPicPr>
          <p:nvPr/>
        </p:nvPicPr>
        <p:blipFill>
          <a:blip r:embed="rId2" cstate="print"/>
          <a:srcRect/>
          <a:stretch>
            <a:fillRect/>
          </a:stretch>
        </p:blipFill>
        <p:spPr bwMode="auto">
          <a:xfrm>
            <a:off x="704850" y="1193800"/>
            <a:ext cx="7894638" cy="5038725"/>
          </a:xfrm>
          <a:prstGeom prst="rect">
            <a:avLst/>
          </a:prstGeom>
          <a:noFill/>
          <a:ln w="9525">
            <a:noFill/>
            <a:miter lim="800000"/>
            <a:headEnd/>
            <a:tailEnd/>
          </a:ln>
        </p:spPr>
      </p:pic>
      <p:sp>
        <p:nvSpPr>
          <p:cNvPr id="94212" name="Rectangle 2"/>
          <p:cNvSpPr>
            <a:spLocks noGrp="1" noChangeArrowheads="1"/>
          </p:cNvSpPr>
          <p:nvPr>
            <p:ph type="title"/>
          </p:nvPr>
        </p:nvSpPr>
        <p:spPr/>
        <p:txBody>
          <a:bodyPr/>
          <a:lstStyle/>
          <a:p>
            <a:pPr eaLnBrk="1" hangingPunct="1"/>
            <a:r>
              <a:rPr lang="zh-CN" altLang="en-US"/>
              <a:t>本章小结</a:t>
            </a:r>
          </a:p>
        </p:txBody>
      </p:sp>
      <p:grpSp>
        <p:nvGrpSpPr>
          <p:cNvPr id="94213" name="Group 4"/>
          <p:cNvGrpSpPr>
            <a:grpSpLocks noChangeAspect="1"/>
          </p:cNvGrpSpPr>
          <p:nvPr/>
        </p:nvGrpSpPr>
        <p:grpSpPr bwMode="auto">
          <a:xfrm>
            <a:off x="7924800" y="4394200"/>
            <a:ext cx="1133475" cy="2463800"/>
            <a:chOff x="0" y="0"/>
            <a:chExt cx="1133762" cy="1846935"/>
          </a:xfrm>
        </p:grpSpPr>
        <p:pic>
          <p:nvPicPr>
            <p:cNvPr id="94216" name="图片 41"/>
            <p:cNvPicPr>
              <a:picLocks noChangeAspect="1" noChangeArrowheads="1"/>
            </p:cNvPicPr>
            <p:nvPr/>
          </p:nvPicPr>
          <p:blipFill>
            <a:blip r:embed="rId3" cstate="print"/>
            <a:srcRect/>
            <a:stretch>
              <a:fillRect/>
            </a:stretch>
          </p:blipFill>
          <p:spPr bwMode="auto">
            <a:xfrm>
              <a:off x="0" y="0"/>
              <a:ext cx="1133762" cy="1846935"/>
            </a:xfrm>
            <a:prstGeom prst="rect">
              <a:avLst/>
            </a:prstGeom>
            <a:noFill/>
            <a:ln w="9525">
              <a:noFill/>
              <a:miter lim="800000"/>
              <a:headEnd/>
              <a:tailEnd/>
            </a:ln>
          </p:spPr>
        </p:pic>
        <p:pic>
          <p:nvPicPr>
            <p:cNvPr id="94217" name="图片 42"/>
            <p:cNvPicPr>
              <a:picLocks noChangeAspect="1" noChangeArrowheads="1"/>
            </p:cNvPicPr>
            <p:nvPr/>
          </p:nvPicPr>
          <p:blipFill>
            <a:blip r:embed="rId4" cstate="print"/>
            <a:srcRect/>
            <a:stretch>
              <a:fillRect/>
            </a:stretch>
          </p:blipFill>
          <p:spPr bwMode="auto">
            <a:xfrm>
              <a:off x="0" y="0"/>
              <a:ext cx="1133762" cy="1621402"/>
            </a:xfrm>
            <a:prstGeom prst="rect">
              <a:avLst/>
            </a:prstGeom>
            <a:noFill/>
            <a:ln w="9525">
              <a:noFill/>
              <a:miter lim="800000"/>
              <a:headEnd/>
              <a:tailEnd/>
            </a:ln>
          </p:spPr>
        </p:pic>
      </p:grpSp>
      <p:pic>
        <p:nvPicPr>
          <p:cNvPr id="440327" name="图片 44"/>
          <p:cNvPicPr>
            <a:picLocks noChangeAspect="1" noChangeArrowheads="1"/>
          </p:cNvPicPr>
          <p:nvPr/>
        </p:nvPicPr>
        <p:blipFill>
          <a:blip r:embed="rId5" cstate="print">
            <a:lum bright="10000" contrast="40000"/>
          </a:blip>
          <a:srcRect/>
          <a:stretch>
            <a:fillRect/>
          </a:stretch>
        </p:blipFill>
        <p:spPr bwMode="auto">
          <a:xfrm>
            <a:off x="233363" y="4067175"/>
            <a:ext cx="2090737" cy="2536825"/>
          </a:xfrm>
          <a:prstGeom prst="rect">
            <a:avLst/>
          </a:prstGeom>
          <a:noFill/>
          <a:ln w="9525">
            <a:noFill/>
            <a:miter lim="800000"/>
            <a:headEnd/>
            <a:tailEnd/>
          </a:ln>
        </p:spPr>
      </p:pic>
      <p:sp>
        <p:nvSpPr>
          <p:cNvPr id="94215" name="Rectangle 9"/>
          <p:cNvSpPr>
            <a:spLocks noGrp="1" noChangeArrowheads="1"/>
          </p:cNvSpPr>
          <p:nvPr>
            <p:ph type="body" idx="1"/>
          </p:nvPr>
        </p:nvSpPr>
        <p:spPr>
          <a:xfrm>
            <a:off x="1004888" y="1319213"/>
            <a:ext cx="7323137" cy="5005387"/>
          </a:xfrm>
          <a:noFill/>
        </p:spPr>
        <p:txBody>
          <a:bodyPr/>
          <a:lstStyle/>
          <a:p>
            <a:pPr eaLnBrk="1" hangingPunct="1">
              <a:buClr>
                <a:srgbClr val="FF0000"/>
              </a:buClr>
            </a:pPr>
            <a:r>
              <a:rPr kumimoji="1" lang="zh-CN" altLang="en-US" sz="2600" dirty="0">
                <a:solidFill>
                  <a:schemeClr val="bg1"/>
                </a:solidFill>
              </a:rPr>
              <a:t>查找表的三类存储表示：顺序表、树表和哈希表以及查找效率的衡量标准</a:t>
            </a:r>
            <a:r>
              <a:rPr kumimoji="1" lang="en-US" altLang="zh-CN" sz="2600" dirty="0">
                <a:solidFill>
                  <a:schemeClr val="bg1"/>
                </a:solidFill>
              </a:rPr>
              <a:t>--</a:t>
            </a:r>
            <a:r>
              <a:rPr kumimoji="1" lang="zh-CN" altLang="en-US" sz="2600" dirty="0">
                <a:solidFill>
                  <a:schemeClr val="bg1"/>
                </a:solidFill>
              </a:rPr>
              <a:t>平均查找长度</a:t>
            </a:r>
            <a:endParaRPr kumimoji="1" lang="en-US" altLang="zh-CN" sz="2600" dirty="0">
              <a:solidFill>
                <a:schemeClr val="bg1"/>
              </a:solidFill>
            </a:endParaRPr>
          </a:p>
          <a:p>
            <a:pPr eaLnBrk="1" hangingPunct="1">
              <a:buClr>
                <a:srgbClr val="FF0000"/>
              </a:buClr>
            </a:pPr>
            <a:r>
              <a:rPr kumimoji="1" lang="zh-CN" altLang="en-US" sz="2600" dirty="0">
                <a:solidFill>
                  <a:schemeClr val="bg1"/>
                </a:solidFill>
              </a:rPr>
              <a:t>顺序表指的是顺序存储结构，包括有序表和索引顺序表，因此主要用于表示静态查找表；树表包括静态查找树、二叉（排序）查找树和二叉平衡树，树表和哈希表主要用于表示动态查找表</a:t>
            </a:r>
            <a:endParaRPr kumimoji="1" lang="en-US" altLang="zh-CN" sz="2600" dirty="0">
              <a:solidFill>
                <a:schemeClr val="bg1"/>
              </a:solidFill>
            </a:endParaRPr>
          </a:p>
          <a:p>
            <a:pPr eaLnBrk="1" hangingPunct="1">
              <a:buClr>
                <a:srgbClr val="FF0000"/>
              </a:buClr>
            </a:pPr>
            <a:r>
              <a:rPr kumimoji="1" lang="zh-CN" altLang="en-US" sz="2600" dirty="0">
                <a:solidFill>
                  <a:srgbClr val="FF0000"/>
                </a:solidFill>
              </a:rPr>
              <a:t>重点</a:t>
            </a:r>
            <a:r>
              <a:rPr kumimoji="1" lang="zh-CN" altLang="en-US" sz="2600" dirty="0">
                <a:solidFill>
                  <a:schemeClr val="bg1"/>
                </a:solidFill>
              </a:rPr>
              <a:t>掌握查找表的</a:t>
            </a:r>
            <a:r>
              <a:rPr kumimoji="1" lang="en-US" altLang="zh-CN" sz="2600" dirty="0">
                <a:solidFill>
                  <a:schemeClr val="bg1"/>
                </a:solidFill>
              </a:rPr>
              <a:t>ASL</a:t>
            </a:r>
            <a:r>
              <a:rPr kumimoji="1" lang="zh-CN" altLang="en-US" sz="2600" dirty="0">
                <a:solidFill>
                  <a:schemeClr val="bg1"/>
                </a:solidFill>
              </a:rPr>
              <a:t>、二叉排序树构造及查找方法、平衡二叉树的构造方法克鲁斯卡尔法</a:t>
            </a:r>
          </a:p>
          <a:p>
            <a:pPr eaLnBrk="1" hangingPunct="1">
              <a:buClr>
                <a:srgbClr val="FF0000"/>
              </a:buClr>
            </a:pPr>
            <a:r>
              <a:rPr kumimoji="1" lang="zh-CN" altLang="en-US" sz="2600" dirty="0">
                <a:solidFill>
                  <a:srgbClr val="FF0000"/>
                </a:solidFill>
              </a:rPr>
              <a:t>重点</a:t>
            </a:r>
            <a:r>
              <a:rPr kumimoji="1" lang="zh-CN" altLang="en-US" sz="2600" dirty="0">
                <a:solidFill>
                  <a:schemeClr val="bg1"/>
                </a:solidFill>
              </a:rPr>
              <a:t>掌握哈希表的构造及冲突处理方法</a:t>
            </a:r>
            <a:endParaRPr kumimoji="1" lang="en-US" altLang="zh-CN" sz="2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7200000">
                                      <p:cBhvr>
                                        <p:cTn id="6" dur="500" fill="hold"/>
                                        <p:tgtEl>
                                          <p:spTgt spid="440327"/>
                                        </p:tgtEl>
                                        <p:attrNameLst>
                                          <p:attrName>r</p:attrName>
                                        </p:attrNameLst>
                                      </p:cBhvr>
                                    </p:animRot>
                                  </p:childTnLst>
                                </p:cTn>
                              </p:par>
                              <p:par>
                                <p:cTn id="7" presetID="0" presetClass="path" presetSubtype="0" accel="50000" decel="50000" fill="hold" nodeType="withEffect">
                                  <p:stCondLst>
                                    <p:cond delay="0"/>
                                  </p:stCondLst>
                                  <p:childTnLst>
                                    <p:animMotion origin="layout" path="M -0.012589 -0.057026 C -0.007643 -0.069320 -0.002869 -0.074407 0.002085 -0.085795 C 0.008497 -0.100182 0.013630 -0.116356 0.019683 -0.131336 C 0.020972 -0.134637 0.023718 -0.135831 0.025555 -0.138529 C 0.031238 -0.146918 0.034904 -0.159209 0.041695 -0.164897 C 0.046279 -0.168790 0.049575 -0.170595 0.053430 -0.176887 C 0.065344 -0.196361 0.079097 -0.221826 0.094509 -0.234418 C 0.100550 -0.249397 0.111747 -0.261979 0.120915 -0.270367 C 0.124031 -0.273066 0.126777 -0.276668 0.129713 -0.279959 C 0.131182 -0.281454 0.134117 -0.284755 0.134117 -0.284755 C 0.138702 -0.296143 0.143097 -0.300939 0.150247 -0.308725 C 0.151715 -0.310219 0.153183 -0.312026 0.154652 -0.313520 C 0.156120 -0.315015 0.159056 -0.318316 0.159056 -0.318316 C 0.167485 -0.338985 0.156299 -0.314714 0.166386 -0.327898 C 0.167855 -0.329695 0.168034 -0.332995 0.169323 -0.335092 C 0.172808 -0.340781 0.178122 -0.342285 0.182526 -0.344683 C 0.185463 -0.346179 0.191325 -0.349480 0.191325 -0.349480 C 0.213697 -0.337189 0.198117 -0.273066 0.198666 -0.234418 C 0.203250 -0.244602 0.207645 -0.255086 0.211870 -0.265582 C 0.213887 -0.270367 0.217732 -0.279959 0.217732 -0.279959 C 0.223414 -0.266173 0.225622 -0.248193 0.227999 -0.232020 C 0.230935 -0.233515 0.234051 -0.234418 0.236808 -0.236816 C 0.239923 -0.239505 0.245606 -0.246398 0.245606 -0.246398 C 0.247803 -0.260184 0.250380 -0.260484 0.257341 -0.267970 C 0.264492 -0.264076 0.259549 -0.268270 0.264682 -0.258387 C 0.272932 -0.242204 0.272383 -0.239505 0.276418 -0.220030 C 0.284846 -0.222729 0.292187 -0.231418 0.298420 -0.241602 C 0.300437 -0.251194 0.303553 -0.255086 0.308686 -0.260785 C 0.310704 -0.265582 0.313460 -0.269775 0.314559 -0.275163 C 0.315478 -0.279959 0.317495 -0.289551 0.317495 -0.289551 C 0.322809 -0.263183 0.314380 -0.303036 0.321890 -0.275163 C 0.325196 -0.263183 0.328491 -0.246999 0.330699 -0.234418 C 0.332895 -0.222127 0.331607 -0.212244 0.339498 -0.208051 C 0.349215 -0.220331 0.358753 -0.230515 0.368840 -0.241602 C 0.374702 -0.256592 0.384420 -0.267678 0.387906 -0.284755 C 0.389015 -0.278464 0.389015 -0.271571 0.390842 -0.265582 C 0.392860 -0.257786 0.398912 -0.242805 0.402578 -0.236816 C 0.405334 -0.223331 0.410098 -0.211041 0.417249 -0.203254 C 0.422572 -0.215234 0.429902 -0.219428 0.436135 -0.229622 C 0.447690 -0.248495 0.434308 -0.229923 0.443475 -0.248796 C 0.449337 -0.260484 0.450627 -0.261377 0.456859 -0.267970 C 0.457598 -0.271271 0.458507 -0.274562 0.459795 -0.277561 C 0.460714 -0.279959 0.460894 -0.284755 0.462541 -0.284755 C 0.464558 -0.284755 0.464749 -0.279959 0.465478 -0.277561 C 0.468235 -0.260484 0.471899 -0.244301 0.474467 -0.227224 C 0.475015 -0.223331 0.474467 -0.218535 0.475744 -0.215234 C 0.476663 -0.213137 0.478860 -0.213739 0.480150 -0.212836 C 0.486201 -0.216137 0.489138 -0.220030 0.493532 -0.227224 C 0.494271 -0.233515 0.495369 -0.247300 0.499225 -0.251194 C 0.501792 -0.253892 0.508203 -0.255989 0.508203 -0.255989 C 0.511869 -0.247300 0.512428 -0.233815 0.508203 -0.224826 C 0.505087 -0.218535 0.494821 -0.215234 0.494821 -0.215234 C 0.468045 -0.171188 0.431550 -0.156509 0.393600 -0.155315 C 0.352151 -0.154111 0.310704 -0.153810 0.269076 -0.152917 C 0.266151 -0.151413 0.257341 -0.149616 0.260278 -0.148122 C 0.301726 -0.125647 0.263214 -0.145724 0.381854 -0.143325 C 0.371777 -0.132239 0.374153 -0.139132 0.371586 -0.126550 C 0.372326 -0.124151 0.371586 -0.120549 0.373234 -0.119356 C 0.374153 -0.118453 0.381304 -0.125044 0.383512 -0.126550 C 0.389744 -0.131336 0.396166 -0.133433 0.402578 -0.138529 C 0.403126 -0.131336 0.400930 -0.122346 0.403866 -0.116958 C 0.404415 -0.115754 0.416330 -0.125948 0.417249 -0.126550 C 0.422023 -0.138529 0.418537 -0.132239 0.428804 -0.143325 C 0.430452 -0.144821 0.433209 -0.148122 0.433209 -0.148122 C 0.436684 -0.139733 0.436684 -0.134637 0.442188 -0.128938 C 0.445673 -0.129841 0.449158 -0.129841 0.452454 -0.131336 C 0.457598 -0.133734 0.467126 -0.140927 0.467126 -0.140927 C 0.468593 -0.143325 0.469333 -0.147519 0.471530 -0.148122 C 0.477403 -0.149616 0.478132 -0.131045 0.480150 -0.126550 C 0.481248 -0.124151 0.483085 -0.123249 0.484554 -0.121753 C 0.503810 -0.139733 0.486930 -0.122647 0.502151 -0.140927 C 0.505087 -0.144228 0.511140 -0.150519 0.511140 -0.150519 C 0.513157 -0.135530 0.514446 -0.126550 0.515544 -0.109764 C 0.529107 -0.131937 0.545246 -0.157111 0.563953 -0.167295 C 0.587614 -0.162500 0.566700 -0.172994 0.577157 -0.143325 C 0.578075 -0.140927 0.579903 -0.146918 0.581561 -0.148122 C 0.601545 -0.164295 0.575867 -0.140025 0.596232 -0.160101 C 0.597690 -0.163402 0.598799 -0.166995 0.600627 -0.169693 C 0.611263 -0.184071 0.598979 -0.157111 0.607968 -0.179284 C 0.613650 -0.176887 0.618604 -0.172692 0.624097 -0.169693 C 0.628132 -0.150219 0.625385 -0.129539 0.628501 -0.109764 C 0.630519 -0.110667 0.632715 -0.110065 0.634374 -0.112162 C 0.635652 -0.113657 0.635102 -0.116958 0.635842 -0.119356 C 0.638589 -0.128345 0.639137 -0.125647 0.643172 -0.133734 C 0.647577 -0.142423 0.647386 -0.151112 0.653439 -0.157703 C 0.655456 -0.152617 0.662607 -0.138529 0.654908 -0.138529 " pathEditMode="relative" rAng="0" ptsTypes="fffffffffffffffffffffffffffffffffffffffffffffffffffffffffffffffffffffffffffffffffffffA">
                                      <p:cBhvr>
                                        <p:cTn id="8" dur="3800" fill="hold"/>
                                        <p:tgtEl>
                                          <p:spTgt spid="440327"/>
                                        </p:tgtEl>
                                        <p:attrNameLst>
                                          <p:attrName>ppt_x,ppt_y</p:attrName>
                                        </p:attrNameLst>
                                      </p:cBhvr>
                                      <p:rCtr x="33800" y="-14500"/>
                                    </p:animMotion>
                                  </p:childTnLst>
                                </p:cTn>
                              </p:par>
                              <p:par>
                                <p:cTn id="9" presetID="0" presetClass="path" presetSubtype="0" accel="50000" decel="50000" fill="hold" nodeType="withEffect">
                                  <p:stCondLst>
                                    <p:cond delay="4000"/>
                                  </p:stCondLst>
                                  <p:childTnLst>
                                    <p:animMotion origin="layout" path="M 0.616558 -0.177084 C 0.616064 -0.185573 0.616558 -0.194319 0.615238 -0.202541 C 0.614744 -0.205453 0.612437 -0.206519 0.611288 -0.208907 C 0.604527 -0.221897 0.597938 -0.228530 0.588870 -0.236486 C 0.566120 -0.256366 0.545022 -0.273076 0.518977 -0.276788 C 0.504468 -0.282622 0.490121 -0.285277 0.475451 -0.287390 C 0.417588 -0.310724 0.362697 -0.307012 0.302697 -0.308611 C 0.249943 -0.307812 0.165712 -0.322925 0.103566 -0.298000 C 0.097300 -0.291368 0.101088 -0.294555 0.091698 -0.289512 C 0.083285 -0.285010 0.084766 -0.279700 0.078509 -0.272544 C 0.073894 -0.267243 0.066640 -0.265653 0.061361 -0.261933 C 0.052293 -0.255576 0.044051 -0.247087 0.034983 -0.240721 C 0.030207 -0.233032 0.024767 -0.225609 0.019165 -0.219509 C 0.005482 -0.186630 0.017845 -0.055902 0.017845 -0.113448 " pathEditMode="relative" rAng="0" ptsTypes="fffffffffffffA">
                                      <p:cBhvr>
                                        <p:cTn id="10" dur="1300" fill="hold"/>
                                        <p:tgtEl>
                                          <p:spTgt spid="440327"/>
                                        </p:tgtEl>
                                        <p:attrNameLst>
                                          <p:attrName>ppt_x,ppt_y</p:attrName>
                                        </p:attrNameLst>
                                      </p:cBhvr>
                                      <p:rCtr x="-30500" y="-1100"/>
                                    </p:animMotion>
                                  </p:childTnLst>
                                </p:cTn>
                              </p:par>
                              <p:par>
                                <p:cTn id="11" presetID="8" presetClass="emph" presetSubtype="0" fill="hold" nodeType="withEffect">
                                  <p:stCondLst>
                                    <p:cond delay="4000"/>
                                  </p:stCondLst>
                                  <p:childTnLst>
                                    <p:animRot by="-7199760">
                                      <p:cBhvr>
                                        <p:cTn id="12" dur="1300" fill="hold"/>
                                        <p:tgtEl>
                                          <p:spTgt spid="4403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1"/>
          </p:nvPr>
        </p:nvSpPr>
        <p:spPr/>
        <p:txBody>
          <a:bodyPr/>
          <a:lstStyle/>
          <a:p>
            <a:pPr>
              <a:defRPr/>
            </a:pPr>
            <a:fld id="{9859DCB1-124B-487D-8EF0-E34E4FBC20A6}" type="datetime1">
              <a:rPr lang="zh-CN" altLang="en-US"/>
              <a:pPr>
                <a:defRPr/>
              </a:pPr>
              <a:t>2022/10/12</a:t>
            </a:fld>
            <a:r>
              <a:rPr lang="en-US" altLang="zh-CN"/>
              <a:t>http://cstcsjjg.hrbeu.edu.cn/</a:t>
            </a:r>
          </a:p>
        </p:txBody>
      </p:sp>
      <p:sp>
        <p:nvSpPr>
          <p:cNvPr id="24579" name="Rectangle 2"/>
          <p:cNvSpPr>
            <a:spLocks noGrp="1" noChangeArrowheads="1"/>
          </p:cNvSpPr>
          <p:nvPr>
            <p:ph type="title"/>
          </p:nvPr>
        </p:nvSpPr>
        <p:spPr/>
        <p:txBody>
          <a:bodyPr/>
          <a:lstStyle/>
          <a:p>
            <a:pPr eaLnBrk="1" hangingPunct="1"/>
            <a:r>
              <a:rPr lang="zh-CN" altLang="en-US"/>
              <a:t>查找                                                                  基本概念</a:t>
            </a:r>
          </a:p>
        </p:txBody>
      </p:sp>
      <p:sp>
        <p:nvSpPr>
          <p:cNvPr id="471125" name="Rectangle 85"/>
          <p:cNvSpPr>
            <a:spLocks noGrp="1" noChangeArrowheads="1"/>
          </p:cNvSpPr>
          <p:nvPr>
            <p:ph type="body" sz="half" idx="1"/>
          </p:nvPr>
        </p:nvSpPr>
        <p:spPr>
          <a:xfrm>
            <a:off x="317500" y="1952625"/>
            <a:ext cx="8178800" cy="2713038"/>
          </a:xfrm>
        </p:spPr>
        <p:txBody>
          <a:bodyPr/>
          <a:lstStyle/>
          <a:p>
            <a:pPr lvl="1" algn="just">
              <a:lnSpc>
                <a:spcPct val="125000"/>
              </a:lnSpc>
              <a:buClr>
                <a:schemeClr val="tx1">
                  <a:lumMod val="60000"/>
                  <a:lumOff val="40000"/>
                </a:schemeClr>
              </a:buClr>
              <a:buSzPct val="60000"/>
              <a:buFont typeface="Wingdings" pitchFamily="2" charset="2"/>
              <a:buChar char="u"/>
              <a:defRPr/>
            </a:pPr>
            <a:r>
              <a:rPr lang="zh-CN" altLang="en-US" sz="3200" dirty="0">
                <a:solidFill>
                  <a:srgbClr val="642100"/>
                </a:solidFill>
                <a:latin typeface="Tahoma" pitchFamily="34" charset="0"/>
                <a:ea typeface="楷体_GB2312" pitchFamily="49" charset="-122"/>
              </a:rPr>
              <a:t>查询</a:t>
            </a:r>
            <a:r>
              <a:rPr lang="zh-CN" altLang="en-US" sz="3200" dirty="0">
                <a:latin typeface="Tahoma" pitchFamily="34" charset="0"/>
                <a:ea typeface="楷体_GB2312" pitchFamily="49" charset="-122"/>
              </a:rPr>
              <a:t>某个</a:t>
            </a:r>
            <a:r>
              <a:rPr lang="zh-CN" altLang="en-US" sz="3200" dirty="0">
                <a:solidFill>
                  <a:srgbClr val="FF0000"/>
                </a:solidFill>
                <a:ea typeface="楷体_GB2312" pitchFamily="49" charset="-122"/>
              </a:rPr>
              <a:t>“</a:t>
            </a:r>
            <a:r>
              <a:rPr lang="zh-CN" altLang="en-US" sz="3200" dirty="0">
                <a:solidFill>
                  <a:srgbClr val="FF0000"/>
                </a:solidFill>
                <a:latin typeface="Tahoma" pitchFamily="34" charset="0"/>
                <a:ea typeface="楷体_GB2312" pitchFamily="49" charset="-122"/>
              </a:rPr>
              <a:t>特定的</a:t>
            </a:r>
            <a:r>
              <a:rPr lang="zh-CN" altLang="en-US" sz="3200" dirty="0">
                <a:solidFill>
                  <a:srgbClr val="FF0000"/>
                </a:solidFill>
                <a:ea typeface="楷体_GB2312" pitchFamily="49" charset="-122"/>
              </a:rPr>
              <a:t>”</a:t>
            </a:r>
            <a:r>
              <a:rPr lang="zh-CN" altLang="en-US" sz="3200" dirty="0">
                <a:latin typeface="Tahoma" pitchFamily="34" charset="0"/>
                <a:ea typeface="楷体_GB2312" pitchFamily="49" charset="-122"/>
              </a:rPr>
              <a:t>数据元素是否在查找表中</a:t>
            </a:r>
          </a:p>
          <a:p>
            <a:pPr lvl="1" algn="just">
              <a:lnSpc>
                <a:spcPct val="125000"/>
              </a:lnSpc>
              <a:buClr>
                <a:schemeClr val="tx1">
                  <a:lumMod val="60000"/>
                  <a:lumOff val="40000"/>
                </a:schemeClr>
              </a:buClr>
              <a:buSzPct val="60000"/>
              <a:buFont typeface="Wingdings" pitchFamily="2" charset="2"/>
              <a:buChar char="u"/>
              <a:defRPr/>
            </a:pPr>
            <a:r>
              <a:rPr lang="zh-CN" altLang="en-US" sz="3200" dirty="0">
                <a:solidFill>
                  <a:srgbClr val="642100"/>
                </a:solidFill>
                <a:latin typeface="Tahoma" pitchFamily="34" charset="0"/>
                <a:ea typeface="楷体_GB2312" pitchFamily="49" charset="-122"/>
              </a:rPr>
              <a:t>检索</a:t>
            </a:r>
            <a:r>
              <a:rPr lang="zh-CN" altLang="en-US" sz="3200" dirty="0">
                <a:latin typeface="Tahoma" pitchFamily="34" charset="0"/>
                <a:ea typeface="楷体_GB2312" pitchFamily="49" charset="-122"/>
              </a:rPr>
              <a:t>某个</a:t>
            </a:r>
            <a:r>
              <a:rPr lang="zh-CN" altLang="en-US" sz="3200" dirty="0">
                <a:solidFill>
                  <a:srgbClr val="FF0000"/>
                </a:solidFill>
                <a:ea typeface="楷体_GB2312" pitchFamily="49" charset="-122"/>
              </a:rPr>
              <a:t>“</a:t>
            </a:r>
            <a:r>
              <a:rPr lang="zh-CN" altLang="en-US" sz="3200" dirty="0">
                <a:solidFill>
                  <a:srgbClr val="FF0000"/>
                </a:solidFill>
                <a:latin typeface="Tahoma" pitchFamily="34" charset="0"/>
                <a:ea typeface="楷体_GB2312" pitchFamily="49" charset="-122"/>
              </a:rPr>
              <a:t>特定的</a:t>
            </a:r>
            <a:r>
              <a:rPr lang="zh-CN" altLang="en-US" sz="3200" dirty="0">
                <a:solidFill>
                  <a:srgbClr val="FF0000"/>
                </a:solidFill>
                <a:ea typeface="楷体_GB2312" pitchFamily="49" charset="-122"/>
              </a:rPr>
              <a:t>”</a:t>
            </a:r>
            <a:r>
              <a:rPr lang="zh-CN" altLang="en-US" sz="3200" dirty="0">
                <a:latin typeface="Tahoma" pitchFamily="34" charset="0"/>
                <a:ea typeface="楷体_GB2312" pitchFamily="49" charset="-122"/>
              </a:rPr>
              <a:t>数据元素的各种属性</a:t>
            </a:r>
          </a:p>
          <a:p>
            <a:pPr lvl="1" algn="just">
              <a:lnSpc>
                <a:spcPct val="125000"/>
              </a:lnSpc>
              <a:buClr>
                <a:schemeClr val="tx1">
                  <a:lumMod val="60000"/>
                  <a:lumOff val="40000"/>
                </a:schemeClr>
              </a:buClr>
              <a:buSzPct val="60000"/>
              <a:buFont typeface="Wingdings" pitchFamily="2" charset="2"/>
              <a:buChar char="u"/>
              <a:defRPr/>
            </a:pPr>
            <a:r>
              <a:rPr lang="zh-CN" altLang="en-US" sz="3200" dirty="0">
                <a:latin typeface="Tahoma" pitchFamily="34" charset="0"/>
                <a:ea typeface="楷体_GB2312" pitchFamily="49" charset="-122"/>
              </a:rPr>
              <a:t>在查找表中</a:t>
            </a:r>
            <a:r>
              <a:rPr lang="zh-CN" altLang="en-US" sz="3200" dirty="0">
                <a:solidFill>
                  <a:srgbClr val="642100"/>
                </a:solidFill>
                <a:latin typeface="Tahoma" pitchFamily="34" charset="0"/>
                <a:ea typeface="楷体_GB2312" pitchFamily="49" charset="-122"/>
              </a:rPr>
              <a:t>插入</a:t>
            </a:r>
            <a:r>
              <a:rPr lang="zh-CN" altLang="en-US" sz="3200" dirty="0">
                <a:latin typeface="Tahoma" pitchFamily="34" charset="0"/>
                <a:ea typeface="楷体_GB2312" pitchFamily="49" charset="-122"/>
              </a:rPr>
              <a:t>一个数据元素</a:t>
            </a:r>
          </a:p>
          <a:p>
            <a:pPr lvl="1" algn="just">
              <a:lnSpc>
                <a:spcPct val="125000"/>
              </a:lnSpc>
              <a:buClr>
                <a:schemeClr val="tx1">
                  <a:lumMod val="60000"/>
                  <a:lumOff val="40000"/>
                </a:schemeClr>
              </a:buClr>
              <a:buSzPct val="60000"/>
              <a:buFont typeface="Wingdings" pitchFamily="2" charset="2"/>
              <a:buChar char="u"/>
              <a:defRPr/>
            </a:pPr>
            <a:r>
              <a:rPr lang="zh-CN" altLang="en-US" sz="3200" dirty="0">
                <a:latin typeface="Tahoma" pitchFamily="34" charset="0"/>
                <a:ea typeface="楷体_GB2312" pitchFamily="49" charset="-122"/>
              </a:rPr>
              <a:t>从查找表中</a:t>
            </a:r>
            <a:r>
              <a:rPr lang="zh-CN" altLang="en-US" sz="3200" dirty="0">
                <a:solidFill>
                  <a:srgbClr val="642100"/>
                </a:solidFill>
                <a:latin typeface="Tahoma" pitchFamily="34" charset="0"/>
                <a:ea typeface="楷体_GB2312" pitchFamily="49" charset="-122"/>
              </a:rPr>
              <a:t>删去</a:t>
            </a:r>
            <a:r>
              <a:rPr lang="zh-CN" altLang="en-US" sz="3200" dirty="0">
                <a:latin typeface="Tahoma" pitchFamily="34" charset="0"/>
                <a:ea typeface="楷体_GB2312" pitchFamily="49" charset="-122"/>
              </a:rPr>
              <a:t>某个数据元素</a:t>
            </a:r>
          </a:p>
        </p:txBody>
      </p:sp>
      <p:sp>
        <p:nvSpPr>
          <p:cNvPr id="471124" name="AutoShape 84"/>
          <p:cNvSpPr>
            <a:spLocks noChangeArrowheads="1"/>
          </p:cNvSpPr>
          <p:nvPr/>
        </p:nvSpPr>
        <p:spPr bwMode="gray">
          <a:xfrm>
            <a:off x="157163" y="1123950"/>
            <a:ext cx="2089150" cy="484188"/>
          </a:xfrm>
          <a:prstGeom prst="roundRect">
            <a:avLst>
              <a:gd name="adj" fmla="val 0"/>
            </a:avLst>
          </a:prstGeom>
          <a:gradFill rotWithShape="1">
            <a:gsLst>
              <a:gs pos="0">
                <a:srgbClr val="FFD28F">
                  <a:gamma/>
                  <a:tint val="15686"/>
                  <a:invGamma/>
                </a:srgbClr>
              </a:gs>
              <a:gs pos="100000">
                <a:srgbClr val="FFD28F"/>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lIns="0" rIns="0" anchor="ctr"/>
          <a:lstStyle/>
          <a:p>
            <a:pPr algn="ctr">
              <a:lnSpc>
                <a:spcPct val="100000"/>
              </a:lnSpc>
              <a:spcBef>
                <a:spcPct val="0"/>
              </a:spcBef>
              <a:buClrTx/>
              <a:buSzTx/>
              <a:buFontTx/>
              <a:buNone/>
              <a:defRPr/>
            </a:pPr>
            <a:r>
              <a:rPr lang="zh-CN" altLang="en-US" sz="2800" b="1" dirty="0">
                <a:latin typeface="Tahoma" pitchFamily="34" charset="0"/>
              </a:rPr>
              <a:t>查找表</a:t>
            </a:r>
            <a:r>
              <a:rPr lang="zh-CN" altLang="en-US" sz="2800" b="1" dirty="0">
                <a:solidFill>
                  <a:srgbClr val="642100"/>
                </a:solidFill>
                <a:latin typeface="Tahoma" pitchFamily="34" charset="0"/>
              </a:rPr>
              <a:t>操作</a:t>
            </a:r>
            <a:endParaRPr lang="zh-CN" altLang="en-US" sz="26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24"/>
                                        </p:tgtEl>
                                        <p:attrNameLst>
                                          <p:attrName>style.visibility</p:attrName>
                                        </p:attrNameLst>
                                      </p:cBhvr>
                                      <p:to>
                                        <p:strVal val="visible"/>
                                      </p:to>
                                    </p:set>
                                    <p:animEffect transition="in" filter="wipe(left)">
                                      <p:cBhvr>
                                        <p:cTn id="7" dur="500"/>
                                        <p:tgtEl>
                                          <p:spTgt spid="471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1125">
                                            <p:txEl>
                                              <p:pRg st="0" end="0"/>
                                            </p:txEl>
                                          </p:spTgt>
                                        </p:tgtEl>
                                        <p:attrNameLst>
                                          <p:attrName>style.visibility</p:attrName>
                                        </p:attrNameLst>
                                      </p:cBhvr>
                                      <p:to>
                                        <p:strVal val="visible"/>
                                      </p:to>
                                    </p:set>
                                    <p:animEffect transition="in" filter="wipe(up)">
                                      <p:cBhvr>
                                        <p:cTn id="12" dur="500"/>
                                        <p:tgtEl>
                                          <p:spTgt spid="4711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1125">
                                            <p:txEl>
                                              <p:pRg st="1" end="1"/>
                                            </p:txEl>
                                          </p:spTgt>
                                        </p:tgtEl>
                                        <p:attrNameLst>
                                          <p:attrName>style.visibility</p:attrName>
                                        </p:attrNameLst>
                                      </p:cBhvr>
                                      <p:to>
                                        <p:strVal val="visible"/>
                                      </p:to>
                                    </p:set>
                                    <p:animEffect transition="in" filter="wipe(up)">
                                      <p:cBhvr>
                                        <p:cTn id="17" dur="500"/>
                                        <p:tgtEl>
                                          <p:spTgt spid="4711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1125">
                                            <p:txEl>
                                              <p:pRg st="2" end="2"/>
                                            </p:txEl>
                                          </p:spTgt>
                                        </p:tgtEl>
                                        <p:attrNameLst>
                                          <p:attrName>style.visibility</p:attrName>
                                        </p:attrNameLst>
                                      </p:cBhvr>
                                      <p:to>
                                        <p:strVal val="visible"/>
                                      </p:to>
                                    </p:set>
                                    <p:animEffect transition="in" filter="wipe(up)">
                                      <p:cBhvr>
                                        <p:cTn id="22" dur="500"/>
                                        <p:tgtEl>
                                          <p:spTgt spid="4711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71125">
                                            <p:txEl>
                                              <p:pRg st="3" end="3"/>
                                            </p:txEl>
                                          </p:spTgt>
                                        </p:tgtEl>
                                        <p:attrNameLst>
                                          <p:attrName>style.visibility</p:attrName>
                                        </p:attrNameLst>
                                      </p:cBhvr>
                                      <p:to>
                                        <p:strVal val="visible"/>
                                      </p:to>
                                    </p:set>
                                    <p:animEffect transition="in" filter="wipe(up)">
                                      <p:cBhvr>
                                        <p:cTn id="27" dur="500"/>
                                        <p:tgtEl>
                                          <p:spTgt spid="4711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5" grpId="0" build="p" bldLvl="2" autoUpdateAnimBg="0"/>
      <p:bldP spid="4711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日期占位符 3"/>
          <p:cNvSpPr>
            <a:spLocks noGrp="1"/>
          </p:cNvSpPr>
          <p:nvPr>
            <p:ph type="dt" sz="quarter" idx="11"/>
          </p:nvPr>
        </p:nvSpPr>
        <p:spPr/>
        <p:txBody>
          <a:bodyPr/>
          <a:lstStyle/>
          <a:p>
            <a:pPr>
              <a:defRPr/>
            </a:pPr>
            <a:fld id="{1371727E-4930-470A-8746-48E46FF6BC85}" type="datetime1">
              <a:rPr lang="zh-CN" altLang="en-US"/>
              <a:pPr>
                <a:defRPr/>
              </a:pPr>
              <a:t>2022/10/12</a:t>
            </a:fld>
            <a:r>
              <a:rPr lang="en-US" altLang="zh-CN"/>
              <a:t>http://cstcsjjg.hrbeu.edu.cn/</a:t>
            </a:r>
          </a:p>
        </p:txBody>
      </p:sp>
      <p:sp>
        <p:nvSpPr>
          <p:cNvPr id="81948" name="WordArt 28"/>
          <p:cNvSpPr>
            <a:spLocks noChangeArrowheads="1" noChangeShapeType="1" noTextEdit="1"/>
          </p:cNvSpPr>
          <p:nvPr/>
        </p:nvSpPr>
        <p:spPr bwMode="gray">
          <a:xfrm>
            <a:off x="1752600" y="2922588"/>
            <a:ext cx="5715000" cy="838200"/>
          </a:xfrm>
          <a:prstGeom prst="rect">
            <a:avLst/>
          </a:prstGeom>
        </p:spPr>
        <p:txBody>
          <a:bodyPr wrap="none" fromWordArt="1">
            <a:prstTxWarp prst="textDeflate">
              <a:avLst>
                <a:gd name="adj" fmla="val 0"/>
              </a:avLst>
            </a:prstTxWarp>
          </a:bodyPr>
          <a:lstStyle/>
          <a:p>
            <a:pPr algn="ctr"/>
            <a:r>
              <a:rPr lang="zh-CN" altLang="en-US" sz="3600" b="1" kern="10">
                <a:ln w="38100">
                  <a:solidFill>
                    <a:schemeClr val="bg1"/>
                  </a:solidFill>
                  <a:round/>
                  <a:headEnd/>
                  <a:tailEnd/>
                </a:ln>
                <a:gradFill rotWithShape="1">
                  <a:gsLst>
                    <a:gs pos="0">
                      <a:schemeClr val="folHlink"/>
                    </a:gs>
                    <a:gs pos="100000">
                      <a:schemeClr val="tx1"/>
                    </a:gs>
                  </a:gsLst>
                  <a:lin ang="0" scaled="1"/>
                </a:gradFill>
                <a:effectLst>
                  <a:outerShdw dist="107763" dir="2700000" algn="ctr" rotWithShape="0">
                    <a:srgbClr val="868686">
                      <a:alpha val="50000"/>
                    </a:srgbClr>
                  </a:outerShdw>
                </a:effectLst>
                <a:latin typeface="楷体_GB2312"/>
              </a:rPr>
              <a:t>下课休息一会！</a:t>
            </a:r>
          </a:p>
        </p:txBody>
      </p:sp>
      <p:sp>
        <p:nvSpPr>
          <p:cNvPr id="95236" name="Freeform 45"/>
          <p:cNvSpPr>
            <a:spLocks/>
          </p:cNvSpPr>
          <p:nvPr/>
        </p:nvSpPr>
        <p:spPr bwMode="auto">
          <a:xfrm>
            <a:off x="5400675" y="7938"/>
            <a:ext cx="533400" cy="2486025"/>
          </a:xfrm>
          <a:custGeom>
            <a:avLst/>
            <a:gdLst>
              <a:gd name="T0" fmla="*/ 2147483647 w 336"/>
              <a:gd name="T1" fmla="*/ 0 h 1566"/>
              <a:gd name="T2" fmla="*/ 2147483647 w 336"/>
              <a:gd name="T3" fmla="*/ 2147483647 h 1566"/>
              <a:gd name="T4" fmla="*/ 2147483647 w 336"/>
              <a:gd name="T5" fmla="*/ 2147483647 h 1566"/>
              <a:gd name="T6" fmla="*/ 2147483647 w 336"/>
              <a:gd name="T7" fmla="*/ 2147483647 h 1566"/>
              <a:gd name="T8" fmla="*/ 2147483647 w 336"/>
              <a:gd name="T9" fmla="*/ 2147483647 h 1566"/>
              <a:gd name="T10" fmla="*/ 2147483647 w 336"/>
              <a:gd name="T11" fmla="*/ 2147483647 h 1566"/>
              <a:gd name="T12" fmla="*/ 2147483647 w 336"/>
              <a:gd name="T13" fmla="*/ 2147483647 h 1566"/>
              <a:gd name="T14" fmla="*/ 2147483647 w 336"/>
              <a:gd name="T15" fmla="*/ 2147483647 h 1566"/>
              <a:gd name="T16" fmla="*/ 2147483647 w 336"/>
              <a:gd name="T17" fmla="*/ 2147483647 h 1566"/>
              <a:gd name="T18" fmla="*/ 2147483647 w 336"/>
              <a:gd name="T19" fmla="*/ 2147483647 h 1566"/>
              <a:gd name="T20" fmla="*/ 2147483647 w 336"/>
              <a:gd name="T21" fmla="*/ 2147483647 h 1566"/>
              <a:gd name="T22" fmla="*/ 2147483647 w 336"/>
              <a:gd name="T23" fmla="*/ 2147483647 h 1566"/>
              <a:gd name="T24" fmla="*/ 2147483647 w 336"/>
              <a:gd name="T25" fmla="*/ 2147483647 h 1566"/>
              <a:gd name="T26" fmla="*/ 2147483647 w 336"/>
              <a:gd name="T27" fmla="*/ 2147483647 h 1566"/>
              <a:gd name="T28" fmla="*/ 2147483647 w 336"/>
              <a:gd name="T29" fmla="*/ 2147483647 h 1566"/>
              <a:gd name="T30" fmla="*/ 2147483647 w 336"/>
              <a:gd name="T31" fmla="*/ 2147483647 h 15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6"/>
              <a:gd name="T49" fmla="*/ 0 h 1566"/>
              <a:gd name="T50" fmla="*/ 336 w 336"/>
              <a:gd name="T51" fmla="*/ 1566 h 15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6" h="1566">
                <a:moveTo>
                  <a:pt x="325" y="0"/>
                </a:moveTo>
                <a:cubicBezTo>
                  <a:pt x="289" y="70"/>
                  <a:pt x="253" y="141"/>
                  <a:pt x="212" y="273"/>
                </a:cubicBezTo>
                <a:cubicBezTo>
                  <a:pt x="171" y="405"/>
                  <a:pt x="110" y="609"/>
                  <a:pt x="76" y="794"/>
                </a:cubicBezTo>
                <a:cubicBezTo>
                  <a:pt x="42" y="979"/>
                  <a:pt x="0" y="1259"/>
                  <a:pt x="7" y="1384"/>
                </a:cubicBezTo>
                <a:cubicBezTo>
                  <a:pt x="14" y="1509"/>
                  <a:pt x="76" y="1520"/>
                  <a:pt x="121" y="1543"/>
                </a:cubicBezTo>
                <a:cubicBezTo>
                  <a:pt x="166" y="1566"/>
                  <a:pt x="246" y="1554"/>
                  <a:pt x="280" y="1520"/>
                </a:cubicBezTo>
                <a:cubicBezTo>
                  <a:pt x="314" y="1486"/>
                  <a:pt x="336" y="1384"/>
                  <a:pt x="325" y="1339"/>
                </a:cubicBezTo>
                <a:cubicBezTo>
                  <a:pt x="314" y="1294"/>
                  <a:pt x="250" y="1256"/>
                  <a:pt x="212" y="1248"/>
                </a:cubicBezTo>
                <a:cubicBezTo>
                  <a:pt x="174" y="1240"/>
                  <a:pt x="121" y="1267"/>
                  <a:pt x="98" y="1293"/>
                </a:cubicBezTo>
                <a:cubicBezTo>
                  <a:pt x="75" y="1319"/>
                  <a:pt x="65" y="1373"/>
                  <a:pt x="76" y="1407"/>
                </a:cubicBezTo>
                <a:cubicBezTo>
                  <a:pt x="87" y="1441"/>
                  <a:pt x="140" y="1486"/>
                  <a:pt x="166" y="1497"/>
                </a:cubicBezTo>
                <a:cubicBezTo>
                  <a:pt x="192" y="1508"/>
                  <a:pt x="219" y="1490"/>
                  <a:pt x="234" y="1475"/>
                </a:cubicBezTo>
                <a:cubicBezTo>
                  <a:pt x="249" y="1460"/>
                  <a:pt x="257" y="1430"/>
                  <a:pt x="257" y="1407"/>
                </a:cubicBezTo>
                <a:cubicBezTo>
                  <a:pt x="257" y="1384"/>
                  <a:pt x="249" y="1350"/>
                  <a:pt x="234" y="1339"/>
                </a:cubicBezTo>
                <a:cubicBezTo>
                  <a:pt x="219" y="1328"/>
                  <a:pt x="181" y="1328"/>
                  <a:pt x="166" y="1339"/>
                </a:cubicBezTo>
                <a:cubicBezTo>
                  <a:pt x="151" y="1350"/>
                  <a:pt x="144" y="1400"/>
                  <a:pt x="144" y="1407"/>
                </a:cubicBezTo>
              </a:path>
            </a:pathLst>
          </a:custGeom>
          <a:noFill/>
          <a:ln w="15875">
            <a:solidFill>
              <a:srgbClr val="969696"/>
            </a:solidFill>
            <a:miter lim="800000"/>
            <a:headEnd/>
            <a:tailEnd/>
          </a:ln>
        </p:spPr>
        <p:txBody>
          <a:bodyPr/>
          <a:lstStyle/>
          <a:p>
            <a:endParaRPr lang="zh-CN" altLang="en-US"/>
          </a:p>
        </p:txBody>
      </p:sp>
      <p:sp>
        <p:nvSpPr>
          <p:cNvPr id="95237" name="Freeform 46"/>
          <p:cNvSpPr>
            <a:spLocks/>
          </p:cNvSpPr>
          <p:nvPr/>
        </p:nvSpPr>
        <p:spPr bwMode="auto">
          <a:xfrm>
            <a:off x="5832475" y="-11113"/>
            <a:ext cx="438150" cy="2432051"/>
          </a:xfrm>
          <a:custGeom>
            <a:avLst/>
            <a:gdLst>
              <a:gd name="T0" fmla="*/ 2147483647 w 276"/>
              <a:gd name="T1" fmla="*/ 0 h 1316"/>
              <a:gd name="T2" fmla="*/ 2147483647 w 276"/>
              <a:gd name="T3" fmla="*/ 2147483647 h 1316"/>
              <a:gd name="T4" fmla="*/ 2147483647 w 276"/>
              <a:gd name="T5" fmla="*/ 2147483647 h 1316"/>
              <a:gd name="T6" fmla="*/ 2147483647 w 276"/>
              <a:gd name="T7" fmla="*/ 2147483647 h 1316"/>
              <a:gd name="T8" fmla="*/ 0 60000 65536"/>
              <a:gd name="T9" fmla="*/ 0 60000 65536"/>
              <a:gd name="T10" fmla="*/ 0 60000 65536"/>
              <a:gd name="T11" fmla="*/ 0 60000 65536"/>
              <a:gd name="T12" fmla="*/ 0 w 276"/>
              <a:gd name="T13" fmla="*/ 0 h 1316"/>
              <a:gd name="T14" fmla="*/ 276 w 276"/>
              <a:gd name="T15" fmla="*/ 1316 h 1316"/>
            </a:gdLst>
            <a:ahLst/>
            <a:cxnLst>
              <a:cxn ang="T8">
                <a:pos x="T0" y="T1"/>
              </a:cxn>
              <a:cxn ang="T9">
                <a:pos x="T2" y="T3"/>
              </a:cxn>
              <a:cxn ang="T10">
                <a:pos x="T4" y="T5"/>
              </a:cxn>
              <a:cxn ang="T11">
                <a:pos x="T6" y="T7"/>
              </a:cxn>
            </a:cxnLst>
            <a:rect l="T12" t="T13" r="T14" b="T15"/>
            <a:pathLst>
              <a:path w="276" h="1316">
                <a:moveTo>
                  <a:pt x="94" y="0"/>
                </a:moveTo>
                <a:cubicBezTo>
                  <a:pt x="47" y="174"/>
                  <a:pt x="0" y="348"/>
                  <a:pt x="4" y="544"/>
                </a:cubicBezTo>
                <a:cubicBezTo>
                  <a:pt x="8" y="740"/>
                  <a:pt x="72" y="1050"/>
                  <a:pt x="117" y="1179"/>
                </a:cubicBezTo>
                <a:cubicBezTo>
                  <a:pt x="162" y="1308"/>
                  <a:pt x="246" y="1293"/>
                  <a:pt x="276" y="1316"/>
                </a:cubicBezTo>
              </a:path>
            </a:pathLst>
          </a:custGeom>
          <a:noFill/>
          <a:ln w="15875">
            <a:solidFill>
              <a:srgbClr val="C0C0C0"/>
            </a:solidFill>
            <a:miter lim="800000"/>
            <a:headEnd/>
            <a:tailEnd/>
          </a:ln>
        </p:spPr>
        <p:txBody>
          <a:bodyPr/>
          <a:lstStyle/>
          <a:p>
            <a:endParaRPr lang="zh-CN" altLang="en-US"/>
          </a:p>
        </p:txBody>
      </p:sp>
      <p:sp>
        <p:nvSpPr>
          <p:cNvPr id="95238" name="Freeform 47"/>
          <p:cNvSpPr>
            <a:spLocks/>
          </p:cNvSpPr>
          <p:nvPr/>
        </p:nvSpPr>
        <p:spPr bwMode="auto">
          <a:xfrm>
            <a:off x="6227763" y="7938"/>
            <a:ext cx="420687" cy="2016125"/>
          </a:xfrm>
          <a:custGeom>
            <a:avLst/>
            <a:gdLst>
              <a:gd name="T0" fmla="*/ 2147483647 w 514"/>
              <a:gd name="T1" fmla="*/ 0 h 2155"/>
              <a:gd name="T2" fmla="*/ 2147483647 w 514"/>
              <a:gd name="T3" fmla="*/ 2147483647 h 2155"/>
              <a:gd name="T4" fmla="*/ 2147483647 w 514"/>
              <a:gd name="T5" fmla="*/ 2147483647 h 2155"/>
              <a:gd name="T6" fmla="*/ 2147483647 w 514"/>
              <a:gd name="T7" fmla="*/ 2147483647 h 2155"/>
              <a:gd name="T8" fmla="*/ 2147483647 w 514"/>
              <a:gd name="T9" fmla="*/ 2147483647 h 2155"/>
              <a:gd name="T10" fmla="*/ 2147483647 w 514"/>
              <a:gd name="T11" fmla="*/ 2147483647 h 2155"/>
              <a:gd name="T12" fmla="*/ 2147483647 w 514"/>
              <a:gd name="T13" fmla="*/ 2147483647 h 2155"/>
              <a:gd name="T14" fmla="*/ 2147483647 w 514"/>
              <a:gd name="T15" fmla="*/ 2147483647 h 2155"/>
              <a:gd name="T16" fmla="*/ 2147483647 w 514"/>
              <a:gd name="T17" fmla="*/ 2147483647 h 2155"/>
              <a:gd name="T18" fmla="*/ 2147483647 w 514"/>
              <a:gd name="T19" fmla="*/ 2147483647 h 2155"/>
              <a:gd name="T20" fmla="*/ 2147483647 w 514"/>
              <a:gd name="T21" fmla="*/ 2147483647 h 2155"/>
              <a:gd name="T22" fmla="*/ 2147483647 w 514"/>
              <a:gd name="T23" fmla="*/ 2147483647 h 2155"/>
              <a:gd name="T24" fmla="*/ 2147483647 w 514"/>
              <a:gd name="T25" fmla="*/ 2147483647 h 2155"/>
              <a:gd name="T26" fmla="*/ 2147483647 w 514"/>
              <a:gd name="T27" fmla="*/ 2147483647 h 2155"/>
              <a:gd name="T28" fmla="*/ 2147483647 w 514"/>
              <a:gd name="T29" fmla="*/ 2147483647 h 2155"/>
              <a:gd name="T30" fmla="*/ 2147483647 w 514"/>
              <a:gd name="T31" fmla="*/ 2147483647 h 21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4"/>
              <a:gd name="T49" fmla="*/ 0 h 2155"/>
              <a:gd name="T50" fmla="*/ 514 w 514"/>
              <a:gd name="T51" fmla="*/ 2155 h 21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4" h="2155">
                <a:moveTo>
                  <a:pt x="287" y="0"/>
                </a:moveTo>
                <a:cubicBezTo>
                  <a:pt x="325" y="26"/>
                  <a:pt x="363" y="53"/>
                  <a:pt x="401" y="159"/>
                </a:cubicBezTo>
                <a:cubicBezTo>
                  <a:pt x="439" y="265"/>
                  <a:pt x="514" y="359"/>
                  <a:pt x="514" y="635"/>
                </a:cubicBezTo>
                <a:cubicBezTo>
                  <a:pt x="514" y="911"/>
                  <a:pt x="458" y="1569"/>
                  <a:pt x="401" y="1815"/>
                </a:cubicBezTo>
                <a:cubicBezTo>
                  <a:pt x="344" y="2061"/>
                  <a:pt x="231" y="2065"/>
                  <a:pt x="174" y="2110"/>
                </a:cubicBezTo>
                <a:cubicBezTo>
                  <a:pt x="117" y="2155"/>
                  <a:pt x="87" y="2113"/>
                  <a:pt x="61" y="2087"/>
                </a:cubicBezTo>
                <a:cubicBezTo>
                  <a:pt x="35" y="2061"/>
                  <a:pt x="0" y="1985"/>
                  <a:pt x="15" y="1951"/>
                </a:cubicBezTo>
                <a:cubicBezTo>
                  <a:pt x="30" y="1917"/>
                  <a:pt x="113" y="1883"/>
                  <a:pt x="151" y="1883"/>
                </a:cubicBezTo>
                <a:cubicBezTo>
                  <a:pt x="189" y="1883"/>
                  <a:pt x="227" y="1925"/>
                  <a:pt x="242" y="1951"/>
                </a:cubicBezTo>
                <a:cubicBezTo>
                  <a:pt x="257" y="1977"/>
                  <a:pt x="257" y="2023"/>
                  <a:pt x="242" y="2042"/>
                </a:cubicBezTo>
                <a:cubicBezTo>
                  <a:pt x="227" y="2061"/>
                  <a:pt x="177" y="2072"/>
                  <a:pt x="151" y="2064"/>
                </a:cubicBezTo>
                <a:cubicBezTo>
                  <a:pt x="125" y="2056"/>
                  <a:pt x="87" y="2019"/>
                  <a:pt x="83" y="1996"/>
                </a:cubicBezTo>
                <a:cubicBezTo>
                  <a:pt x="79" y="1973"/>
                  <a:pt x="114" y="1939"/>
                  <a:pt x="129" y="1928"/>
                </a:cubicBezTo>
                <a:cubicBezTo>
                  <a:pt x="144" y="1917"/>
                  <a:pt x="163" y="1917"/>
                  <a:pt x="174" y="1928"/>
                </a:cubicBezTo>
                <a:cubicBezTo>
                  <a:pt x="185" y="1939"/>
                  <a:pt x="201" y="1981"/>
                  <a:pt x="197" y="1996"/>
                </a:cubicBezTo>
                <a:cubicBezTo>
                  <a:pt x="193" y="2011"/>
                  <a:pt x="162" y="2027"/>
                  <a:pt x="151" y="2019"/>
                </a:cubicBezTo>
              </a:path>
            </a:pathLst>
          </a:custGeom>
          <a:noFill/>
          <a:ln w="12700">
            <a:solidFill>
              <a:srgbClr val="EAEAEA"/>
            </a:solidFill>
            <a:miter lim="800000"/>
            <a:headEnd/>
            <a:tailEnd/>
          </a:ln>
        </p:spPr>
        <p:txBody>
          <a:bodyPr/>
          <a:lstStyle/>
          <a:p>
            <a:endParaRPr lang="zh-CN" altLang="en-US"/>
          </a:p>
        </p:txBody>
      </p:sp>
      <p:sp>
        <p:nvSpPr>
          <p:cNvPr id="95239" name="Freeform 48"/>
          <p:cNvSpPr>
            <a:spLocks/>
          </p:cNvSpPr>
          <p:nvPr/>
        </p:nvSpPr>
        <p:spPr bwMode="auto">
          <a:xfrm>
            <a:off x="6594475" y="44450"/>
            <a:ext cx="617538" cy="2436813"/>
          </a:xfrm>
          <a:custGeom>
            <a:avLst/>
            <a:gdLst>
              <a:gd name="T0" fmla="*/ 2147483647 w 389"/>
              <a:gd name="T1" fmla="*/ 0 h 1535"/>
              <a:gd name="T2" fmla="*/ 2147483647 w 389"/>
              <a:gd name="T3" fmla="*/ 2147483647 h 1535"/>
              <a:gd name="T4" fmla="*/ 2147483647 w 389"/>
              <a:gd name="T5" fmla="*/ 2147483647 h 1535"/>
              <a:gd name="T6" fmla="*/ 2147483647 w 389"/>
              <a:gd name="T7" fmla="*/ 2147483647 h 1535"/>
              <a:gd name="T8" fmla="*/ 2147483647 w 389"/>
              <a:gd name="T9" fmla="*/ 2147483647 h 1535"/>
              <a:gd name="T10" fmla="*/ 2147483647 w 389"/>
              <a:gd name="T11" fmla="*/ 2147483647 h 1535"/>
              <a:gd name="T12" fmla="*/ 2147483647 w 389"/>
              <a:gd name="T13" fmla="*/ 2147483647 h 1535"/>
              <a:gd name="T14" fmla="*/ 2147483647 w 389"/>
              <a:gd name="T15" fmla="*/ 2147483647 h 1535"/>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535"/>
              <a:gd name="T26" fmla="*/ 389 w 389"/>
              <a:gd name="T27" fmla="*/ 1535 h 15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535">
                <a:moveTo>
                  <a:pt x="359" y="0"/>
                </a:moveTo>
                <a:cubicBezTo>
                  <a:pt x="297" y="108"/>
                  <a:pt x="235" y="216"/>
                  <a:pt x="178" y="386"/>
                </a:cubicBezTo>
                <a:cubicBezTo>
                  <a:pt x="121" y="556"/>
                  <a:pt x="38" y="843"/>
                  <a:pt x="19" y="1021"/>
                </a:cubicBezTo>
                <a:cubicBezTo>
                  <a:pt x="0" y="1199"/>
                  <a:pt x="19" y="1369"/>
                  <a:pt x="64" y="1452"/>
                </a:cubicBezTo>
                <a:cubicBezTo>
                  <a:pt x="109" y="1535"/>
                  <a:pt x="238" y="1531"/>
                  <a:pt x="291" y="1520"/>
                </a:cubicBezTo>
                <a:cubicBezTo>
                  <a:pt x="344" y="1509"/>
                  <a:pt x="375" y="1433"/>
                  <a:pt x="382" y="1384"/>
                </a:cubicBezTo>
                <a:cubicBezTo>
                  <a:pt x="389" y="1335"/>
                  <a:pt x="374" y="1263"/>
                  <a:pt x="336" y="1225"/>
                </a:cubicBezTo>
                <a:cubicBezTo>
                  <a:pt x="298" y="1187"/>
                  <a:pt x="189" y="1168"/>
                  <a:pt x="155" y="1157"/>
                </a:cubicBezTo>
              </a:path>
            </a:pathLst>
          </a:custGeom>
          <a:noFill/>
          <a:ln w="19050">
            <a:solidFill>
              <a:srgbClr val="EAEAEA"/>
            </a:solidFill>
            <a:miter lim="800000"/>
            <a:headEnd/>
            <a:tailEnd/>
          </a:ln>
        </p:spPr>
        <p:txBody>
          <a:bodyPr/>
          <a:lstStyle/>
          <a:p>
            <a:endParaRPr lang="zh-CN" altLang="en-US"/>
          </a:p>
        </p:txBody>
      </p:sp>
      <p:sp>
        <p:nvSpPr>
          <p:cNvPr id="95240" name="Freeform 49"/>
          <p:cNvSpPr>
            <a:spLocks/>
          </p:cNvSpPr>
          <p:nvPr/>
        </p:nvSpPr>
        <p:spPr bwMode="auto">
          <a:xfrm>
            <a:off x="8532813" y="7938"/>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0 60000 65536"/>
              <a:gd name="T9" fmla="*/ 0 60000 65536"/>
              <a:gd name="T10" fmla="*/ 0 60000 65536"/>
              <a:gd name="T11" fmla="*/ 0 60000 65536"/>
              <a:gd name="T12" fmla="*/ 0 w 408"/>
              <a:gd name="T13" fmla="*/ 0 h 1792"/>
              <a:gd name="T14" fmla="*/ 408 w 408"/>
              <a:gd name="T15" fmla="*/ 1792 h 1792"/>
            </a:gdLst>
            <a:ahLst/>
            <a:cxnLst>
              <a:cxn ang="T8">
                <a:pos x="T0" y="T1"/>
              </a:cxn>
              <a:cxn ang="T9">
                <a:pos x="T2" y="T3"/>
              </a:cxn>
              <a:cxn ang="T10">
                <a:pos x="T4" y="T5"/>
              </a:cxn>
              <a:cxn ang="T11">
                <a:pos x="T6" y="T7"/>
              </a:cxn>
            </a:cxnLst>
            <a:rect l="T12" t="T13" r="T14" b="T15"/>
            <a:pathLst>
              <a:path w="408" h="1792">
                <a:moveTo>
                  <a:pt x="0" y="0"/>
                </a:moveTo>
                <a:cubicBezTo>
                  <a:pt x="11" y="190"/>
                  <a:pt x="22" y="381"/>
                  <a:pt x="45" y="612"/>
                </a:cubicBezTo>
                <a:cubicBezTo>
                  <a:pt x="68" y="843"/>
                  <a:pt x="75" y="1187"/>
                  <a:pt x="136" y="1384"/>
                </a:cubicBezTo>
                <a:cubicBezTo>
                  <a:pt x="197" y="1581"/>
                  <a:pt x="340" y="1694"/>
                  <a:pt x="408" y="1792"/>
                </a:cubicBezTo>
              </a:path>
            </a:pathLst>
          </a:custGeom>
          <a:noFill/>
          <a:ln w="9525">
            <a:solidFill>
              <a:srgbClr val="969696"/>
            </a:solidFill>
            <a:miter lim="800000"/>
            <a:headEnd/>
            <a:tailEnd/>
          </a:ln>
        </p:spPr>
        <p:txBody>
          <a:bodyPr/>
          <a:lstStyle/>
          <a:p>
            <a:endParaRPr lang="zh-CN" altLang="en-US"/>
          </a:p>
        </p:txBody>
      </p:sp>
      <p:sp>
        <p:nvSpPr>
          <p:cNvPr id="95241" name="Freeform 50"/>
          <p:cNvSpPr>
            <a:spLocks/>
          </p:cNvSpPr>
          <p:nvPr/>
        </p:nvSpPr>
        <p:spPr bwMode="auto">
          <a:xfrm>
            <a:off x="7775575" y="7938"/>
            <a:ext cx="900113" cy="3841750"/>
          </a:xfrm>
          <a:custGeom>
            <a:avLst/>
            <a:gdLst>
              <a:gd name="T0" fmla="*/ 0 w 567"/>
              <a:gd name="T1" fmla="*/ 0 h 2420"/>
              <a:gd name="T2" fmla="*/ 2147483647 w 567"/>
              <a:gd name="T3" fmla="*/ 2147483647 h 2420"/>
              <a:gd name="T4" fmla="*/ 2147483647 w 567"/>
              <a:gd name="T5" fmla="*/ 2147483647 h 2420"/>
              <a:gd name="T6" fmla="*/ 2147483647 w 567"/>
              <a:gd name="T7" fmla="*/ 2147483647 h 2420"/>
              <a:gd name="T8" fmla="*/ 2147483647 w 567"/>
              <a:gd name="T9" fmla="*/ 2147483647 h 2420"/>
              <a:gd name="T10" fmla="*/ 2147483647 w 567"/>
              <a:gd name="T11" fmla="*/ 2147483647 h 2420"/>
              <a:gd name="T12" fmla="*/ 2147483647 w 567"/>
              <a:gd name="T13" fmla="*/ 2147483647 h 2420"/>
              <a:gd name="T14" fmla="*/ 2147483647 w 567"/>
              <a:gd name="T15" fmla="*/ 2147483647 h 2420"/>
              <a:gd name="T16" fmla="*/ 2147483647 w 567"/>
              <a:gd name="T17" fmla="*/ 2147483647 h 24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7"/>
              <a:gd name="T28" fmla="*/ 0 h 2420"/>
              <a:gd name="T29" fmla="*/ 567 w 567"/>
              <a:gd name="T30" fmla="*/ 2420 h 24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7" h="2420">
                <a:moveTo>
                  <a:pt x="0" y="0"/>
                </a:moveTo>
                <a:cubicBezTo>
                  <a:pt x="40" y="73"/>
                  <a:pt x="80" y="147"/>
                  <a:pt x="114" y="499"/>
                </a:cubicBezTo>
                <a:cubicBezTo>
                  <a:pt x="148" y="851"/>
                  <a:pt x="148" y="1800"/>
                  <a:pt x="205" y="2110"/>
                </a:cubicBezTo>
                <a:cubicBezTo>
                  <a:pt x="262" y="2420"/>
                  <a:pt x="394" y="2348"/>
                  <a:pt x="454" y="2359"/>
                </a:cubicBezTo>
                <a:cubicBezTo>
                  <a:pt x="514" y="2370"/>
                  <a:pt x="567" y="2231"/>
                  <a:pt x="567" y="2178"/>
                </a:cubicBezTo>
                <a:cubicBezTo>
                  <a:pt x="567" y="2125"/>
                  <a:pt x="492" y="2053"/>
                  <a:pt x="454" y="2042"/>
                </a:cubicBezTo>
                <a:cubicBezTo>
                  <a:pt x="416" y="2031"/>
                  <a:pt x="360" y="2076"/>
                  <a:pt x="341" y="2110"/>
                </a:cubicBezTo>
                <a:cubicBezTo>
                  <a:pt x="322" y="2144"/>
                  <a:pt x="322" y="2220"/>
                  <a:pt x="341" y="2246"/>
                </a:cubicBezTo>
                <a:cubicBezTo>
                  <a:pt x="360" y="2272"/>
                  <a:pt x="431" y="2279"/>
                  <a:pt x="454" y="2268"/>
                </a:cubicBezTo>
              </a:path>
            </a:pathLst>
          </a:custGeom>
          <a:noFill/>
          <a:ln w="9525">
            <a:solidFill>
              <a:srgbClr val="B2B2B2"/>
            </a:solidFill>
            <a:miter lim="800000"/>
            <a:headEnd/>
            <a:tailEnd/>
          </a:ln>
        </p:spPr>
        <p:txBody>
          <a:bodyPr/>
          <a:lstStyle/>
          <a:p>
            <a:endParaRPr lang="zh-CN" altLang="en-US"/>
          </a:p>
        </p:txBody>
      </p:sp>
      <p:sp>
        <p:nvSpPr>
          <p:cNvPr id="95242" name="Freeform 51"/>
          <p:cNvSpPr>
            <a:spLocks/>
          </p:cNvSpPr>
          <p:nvPr/>
        </p:nvSpPr>
        <p:spPr bwMode="auto">
          <a:xfrm>
            <a:off x="7308850" y="7938"/>
            <a:ext cx="611188" cy="2952750"/>
          </a:xfrm>
          <a:custGeom>
            <a:avLst/>
            <a:gdLst>
              <a:gd name="T0" fmla="*/ 2147483647 w 321"/>
              <a:gd name="T1" fmla="*/ 0 h 1916"/>
              <a:gd name="T2" fmla="*/ 2147483647 w 321"/>
              <a:gd name="T3" fmla="*/ 2147483647 h 1916"/>
              <a:gd name="T4" fmla="*/ 2147483647 w 321"/>
              <a:gd name="T5" fmla="*/ 2147483647 h 1916"/>
              <a:gd name="T6" fmla="*/ 2147483647 w 321"/>
              <a:gd name="T7" fmla="*/ 2147483647 h 1916"/>
              <a:gd name="T8" fmla="*/ 2147483647 w 321"/>
              <a:gd name="T9" fmla="*/ 2147483647 h 1916"/>
              <a:gd name="T10" fmla="*/ 2147483647 w 321"/>
              <a:gd name="T11" fmla="*/ 2147483647 h 1916"/>
              <a:gd name="T12" fmla="*/ 2147483647 w 321"/>
              <a:gd name="T13" fmla="*/ 2147483647 h 1916"/>
              <a:gd name="T14" fmla="*/ 2147483647 w 321"/>
              <a:gd name="T15" fmla="*/ 2147483647 h 1916"/>
              <a:gd name="T16" fmla="*/ 2147483647 w 321"/>
              <a:gd name="T17" fmla="*/ 2147483647 h 1916"/>
              <a:gd name="T18" fmla="*/ 2147483647 w 321"/>
              <a:gd name="T19" fmla="*/ 2147483647 h 1916"/>
              <a:gd name="T20" fmla="*/ 2147483647 w 321"/>
              <a:gd name="T21" fmla="*/ 2147483647 h 1916"/>
              <a:gd name="T22" fmla="*/ 2147483647 w 321"/>
              <a:gd name="T23" fmla="*/ 2147483647 h 1916"/>
              <a:gd name="T24" fmla="*/ 2147483647 w 321"/>
              <a:gd name="T25" fmla="*/ 2147483647 h 1916"/>
              <a:gd name="T26" fmla="*/ 2147483647 w 321"/>
              <a:gd name="T27" fmla="*/ 2147483647 h 1916"/>
              <a:gd name="T28" fmla="*/ 2147483647 w 321"/>
              <a:gd name="T29" fmla="*/ 2147483647 h 1916"/>
              <a:gd name="T30" fmla="*/ 2147483647 w 321"/>
              <a:gd name="T31" fmla="*/ 2147483647 h 1916"/>
              <a:gd name="T32" fmla="*/ 2147483647 w 321"/>
              <a:gd name="T33" fmla="*/ 2147483647 h 1916"/>
              <a:gd name="T34" fmla="*/ 2147483647 w 321"/>
              <a:gd name="T35" fmla="*/ 2147483647 h 1916"/>
              <a:gd name="T36" fmla="*/ 2147483647 w 321"/>
              <a:gd name="T37" fmla="*/ 2147483647 h 1916"/>
              <a:gd name="T38" fmla="*/ 2147483647 w 321"/>
              <a:gd name="T39" fmla="*/ 2147483647 h 1916"/>
              <a:gd name="T40" fmla="*/ 2147483647 w 321"/>
              <a:gd name="T41" fmla="*/ 2147483647 h 1916"/>
              <a:gd name="T42" fmla="*/ 2147483647 w 321"/>
              <a:gd name="T43" fmla="*/ 2147483647 h 1916"/>
              <a:gd name="T44" fmla="*/ 2147483647 w 321"/>
              <a:gd name="T45" fmla="*/ 2147483647 h 19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21"/>
              <a:gd name="T70" fmla="*/ 0 h 1916"/>
              <a:gd name="T71" fmla="*/ 321 w 321"/>
              <a:gd name="T72" fmla="*/ 1916 h 19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21" h="1916">
                <a:moveTo>
                  <a:pt x="242" y="0"/>
                </a:moveTo>
                <a:cubicBezTo>
                  <a:pt x="272" y="340"/>
                  <a:pt x="303" y="681"/>
                  <a:pt x="310" y="976"/>
                </a:cubicBezTo>
                <a:cubicBezTo>
                  <a:pt x="317" y="1271"/>
                  <a:pt x="321" y="1622"/>
                  <a:pt x="287" y="1769"/>
                </a:cubicBezTo>
                <a:cubicBezTo>
                  <a:pt x="253" y="1916"/>
                  <a:pt x="150" y="1864"/>
                  <a:pt x="105" y="1860"/>
                </a:cubicBezTo>
                <a:cubicBezTo>
                  <a:pt x="60" y="1856"/>
                  <a:pt x="30" y="1781"/>
                  <a:pt x="15" y="1747"/>
                </a:cubicBezTo>
                <a:cubicBezTo>
                  <a:pt x="0" y="1713"/>
                  <a:pt x="8" y="1682"/>
                  <a:pt x="15" y="1656"/>
                </a:cubicBezTo>
                <a:cubicBezTo>
                  <a:pt x="22" y="1630"/>
                  <a:pt x="34" y="1603"/>
                  <a:pt x="60" y="1588"/>
                </a:cubicBezTo>
                <a:cubicBezTo>
                  <a:pt x="86" y="1573"/>
                  <a:pt x="147" y="1565"/>
                  <a:pt x="173" y="1565"/>
                </a:cubicBezTo>
                <a:cubicBezTo>
                  <a:pt x="199" y="1565"/>
                  <a:pt x="208" y="1577"/>
                  <a:pt x="219" y="1588"/>
                </a:cubicBezTo>
                <a:cubicBezTo>
                  <a:pt x="230" y="1599"/>
                  <a:pt x="235" y="1618"/>
                  <a:pt x="242" y="1633"/>
                </a:cubicBezTo>
                <a:cubicBezTo>
                  <a:pt x="249" y="1648"/>
                  <a:pt x="260" y="1660"/>
                  <a:pt x="264" y="1679"/>
                </a:cubicBezTo>
                <a:cubicBezTo>
                  <a:pt x="268" y="1698"/>
                  <a:pt x="271" y="1728"/>
                  <a:pt x="264" y="1747"/>
                </a:cubicBezTo>
                <a:cubicBezTo>
                  <a:pt x="257" y="1766"/>
                  <a:pt x="245" y="1781"/>
                  <a:pt x="219" y="1792"/>
                </a:cubicBezTo>
                <a:cubicBezTo>
                  <a:pt x="193" y="1803"/>
                  <a:pt x="131" y="1822"/>
                  <a:pt x="105" y="1815"/>
                </a:cubicBezTo>
                <a:cubicBezTo>
                  <a:pt x="79" y="1808"/>
                  <a:pt x="71" y="1770"/>
                  <a:pt x="60" y="1747"/>
                </a:cubicBezTo>
                <a:cubicBezTo>
                  <a:pt x="49" y="1724"/>
                  <a:pt x="37" y="1698"/>
                  <a:pt x="37" y="1679"/>
                </a:cubicBezTo>
                <a:cubicBezTo>
                  <a:pt x="37" y="1660"/>
                  <a:pt x="45" y="1644"/>
                  <a:pt x="60" y="1633"/>
                </a:cubicBezTo>
                <a:cubicBezTo>
                  <a:pt x="75" y="1622"/>
                  <a:pt x="109" y="1615"/>
                  <a:pt x="128" y="1611"/>
                </a:cubicBezTo>
                <a:cubicBezTo>
                  <a:pt x="147" y="1607"/>
                  <a:pt x="158" y="1600"/>
                  <a:pt x="173" y="1611"/>
                </a:cubicBezTo>
                <a:cubicBezTo>
                  <a:pt x="188" y="1622"/>
                  <a:pt x="215" y="1656"/>
                  <a:pt x="219" y="1679"/>
                </a:cubicBezTo>
                <a:cubicBezTo>
                  <a:pt x="223" y="1702"/>
                  <a:pt x="211" y="1736"/>
                  <a:pt x="196" y="1747"/>
                </a:cubicBezTo>
                <a:cubicBezTo>
                  <a:pt x="181" y="1758"/>
                  <a:pt x="143" y="1755"/>
                  <a:pt x="128" y="1747"/>
                </a:cubicBezTo>
                <a:cubicBezTo>
                  <a:pt x="113" y="1739"/>
                  <a:pt x="112" y="1709"/>
                  <a:pt x="105" y="1701"/>
                </a:cubicBezTo>
              </a:path>
            </a:pathLst>
          </a:custGeom>
          <a:noFill/>
          <a:ln w="28575">
            <a:solidFill>
              <a:srgbClr val="EAEAEA"/>
            </a:solidFill>
            <a:miter lim="800000"/>
            <a:headEnd/>
            <a:tailEnd/>
          </a:ln>
        </p:spPr>
        <p:txBody>
          <a:bodyPr/>
          <a:lstStyle/>
          <a:p>
            <a:endParaRPr lang="zh-CN" altLang="en-US"/>
          </a:p>
        </p:txBody>
      </p:sp>
      <p:sp>
        <p:nvSpPr>
          <p:cNvPr id="95243" name="AutoShape 52"/>
          <p:cNvSpPr>
            <a:spLocks noChangeArrowheads="1"/>
          </p:cNvSpPr>
          <p:nvPr/>
        </p:nvSpPr>
        <p:spPr bwMode="auto">
          <a:xfrm>
            <a:off x="8836025" y="0"/>
            <a:ext cx="36513" cy="3860800"/>
          </a:xfrm>
          <a:custGeom>
            <a:avLst/>
            <a:gdLst>
              <a:gd name="T0" fmla="*/ 426355 w 21600"/>
              <a:gd name="T1" fmla="*/ 2147483647 h 21600"/>
              <a:gd name="T2" fmla="*/ 252219 w 21600"/>
              <a:gd name="T3" fmla="*/ 2147483647 h 21600"/>
              <a:gd name="T4" fmla="*/ 63813 w 21600"/>
              <a:gd name="T5" fmla="*/ 2147483647 h 21600"/>
              <a:gd name="T6" fmla="*/ 252219 w 21600"/>
              <a:gd name="T7" fmla="*/ 0 h 21600"/>
              <a:gd name="T8" fmla="*/ 0 60000 65536"/>
              <a:gd name="T9" fmla="*/ 0 60000 65536"/>
              <a:gd name="T10" fmla="*/ 0 60000 65536"/>
              <a:gd name="T11" fmla="*/ 0 60000 65536"/>
              <a:gd name="T12" fmla="*/ 4696 w 21600"/>
              <a:gd name="T13" fmla="*/ 4503 h 21600"/>
              <a:gd name="T14" fmla="*/ 16904 w 21600"/>
              <a:gd name="T15" fmla="*/ 1709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244" name="Group 37"/>
          <p:cNvGrpSpPr>
            <a:grpSpLocks/>
          </p:cNvGrpSpPr>
          <p:nvPr/>
        </p:nvGrpSpPr>
        <p:grpSpPr bwMode="auto">
          <a:xfrm rot="-2928192">
            <a:off x="8734426" y="3840162"/>
            <a:ext cx="277812" cy="176213"/>
            <a:chOff x="0" y="0"/>
            <a:chExt cx="229" cy="242"/>
          </a:xfrm>
        </p:grpSpPr>
        <p:sp>
          <p:nvSpPr>
            <p:cNvPr id="95508" name="Freeform 5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vert="eaVert" wrap="none" anchor="ctr"/>
            <a:lstStyle/>
            <a:p>
              <a:endParaRPr lang="zh-CN" altLang="en-US"/>
            </a:p>
          </p:txBody>
        </p:sp>
        <p:sp>
          <p:nvSpPr>
            <p:cNvPr id="95509" name="Freeform 5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245" name="Group 40"/>
          <p:cNvGrpSpPr>
            <a:grpSpLocks/>
          </p:cNvGrpSpPr>
          <p:nvPr/>
        </p:nvGrpSpPr>
        <p:grpSpPr bwMode="auto">
          <a:xfrm>
            <a:off x="7272338" y="0"/>
            <a:ext cx="649287" cy="3573463"/>
            <a:chOff x="0" y="0"/>
            <a:chExt cx="431" cy="2750"/>
          </a:xfrm>
        </p:grpSpPr>
        <p:grpSp>
          <p:nvGrpSpPr>
            <p:cNvPr id="95468" name="Group 41"/>
            <p:cNvGrpSpPr>
              <a:grpSpLocks/>
            </p:cNvGrpSpPr>
            <p:nvPr/>
          </p:nvGrpSpPr>
          <p:grpSpPr bwMode="auto">
            <a:xfrm rot="1368130">
              <a:off x="23" y="0"/>
              <a:ext cx="229" cy="242"/>
              <a:chOff x="0" y="0"/>
              <a:chExt cx="229" cy="242"/>
            </a:xfrm>
          </p:grpSpPr>
          <p:sp>
            <p:nvSpPr>
              <p:cNvPr id="95506" name="Freeform 5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507" name="Freeform 5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sp>
          <p:nvSpPr>
            <p:cNvPr id="95469" name="AutoShape 60"/>
            <p:cNvSpPr>
              <a:spLocks noChangeArrowheads="1"/>
            </p:cNvSpPr>
            <p:nvPr/>
          </p:nvSpPr>
          <p:spPr bwMode="auto">
            <a:xfrm>
              <a:off x="227" y="0"/>
              <a:ext cx="23" cy="265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96 w 21600"/>
                <a:gd name="T13" fmla="*/ 4500 h 21600"/>
                <a:gd name="T14" fmla="*/ 1690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470" name="Group 45"/>
            <p:cNvGrpSpPr>
              <a:grpSpLocks/>
            </p:cNvGrpSpPr>
            <p:nvPr/>
          </p:nvGrpSpPr>
          <p:grpSpPr bwMode="auto">
            <a:xfrm rot="-3920841">
              <a:off x="178" y="216"/>
              <a:ext cx="229" cy="242"/>
              <a:chOff x="0" y="0"/>
              <a:chExt cx="229" cy="242"/>
            </a:xfrm>
          </p:grpSpPr>
          <p:sp>
            <p:nvSpPr>
              <p:cNvPr id="95504" name="Freeform 6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505" name="Freeform 6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71" name="Group 48"/>
            <p:cNvGrpSpPr>
              <a:grpSpLocks/>
            </p:cNvGrpSpPr>
            <p:nvPr/>
          </p:nvGrpSpPr>
          <p:grpSpPr bwMode="auto">
            <a:xfrm rot="801070">
              <a:off x="71" y="1349"/>
              <a:ext cx="207" cy="181"/>
              <a:chOff x="0" y="0"/>
              <a:chExt cx="229" cy="242"/>
            </a:xfrm>
          </p:grpSpPr>
          <p:sp>
            <p:nvSpPr>
              <p:cNvPr id="95502" name="Freeform 6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503" name="Freeform 6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72" name="Group 51"/>
            <p:cNvGrpSpPr>
              <a:grpSpLocks/>
            </p:cNvGrpSpPr>
            <p:nvPr/>
          </p:nvGrpSpPr>
          <p:grpSpPr bwMode="auto">
            <a:xfrm rot="1368130">
              <a:off x="23" y="777"/>
              <a:ext cx="229" cy="204"/>
              <a:chOff x="0" y="0"/>
              <a:chExt cx="229" cy="242"/>
            </a:xfrm>
          </p:grpSpPr>
          <p:sp>
            <p:nvSpPr>
              <p:cNvPr id="95500" name="Freeform 6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501" name="Freeform 6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73" name="Group 54"/>
            <p:cNvGrpSpPr>
              <a:grpSpLocks/>
            </p:cNvGrpSpPr>
            <p:nvPr/>
          </p:nvGrpSpPr>
          <p:grpSpPr bwMode="auto">
            <a:xfrm rot="1368130">
              <a:off x="0" y="363"/>
              <a:ext cx="252" cy="242"/>
              <a:chOff x="0" y="0"/>
              <a:chExt cx="229" cy="242"/>
            </a:xfrm>
          </p:grpSpPr>
          <p:sp>
            <p:nvSpPr>
              <p:cNvPr id="95498" name="Freeform 7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99" name="Freeform 7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74" name="Group 57"/>
            <p:cNvGrpSpPr>
              <a:grpSpLocks/>
            </p:cNvGrpSpPr>
            <p:nvPr/>
          </p:nvGrpSpPr>
          <p:grpSpPr bwMode="auto">
            <a:xfrm rot="-3920841">
              <a:off x="178" y="511"/>
              <a:ext cx="229" cy="242"/>
              <a:chOff x="0" y="0"/>
              <a:chExt cx="229" cy="242"/>
            </a:xfrm>
          </p:grpSpPr>
          <p:sp>
            <p:nvSpPr>
              <p:cNvPr id="95496" name="Freeform 7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97" name="Freeform 7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75" name="Group 60"/>
            <p:cNvGrpSpPr>
              <a:grpSpLocks/>
            </p:cNvGrpSpPr>
            <p:nvPr/>
          </p:nvGrpSpPr>
          <p:grpSpPr bwMode="auto">
            <a:xfrm rot="-3920841">
              <a:off x="193" y="1017"/>
              <a:ext cx="229" cy="227"/>
              <a:chOff x="0" y="0"/>
              <a:chExt cx="229" cy="242"/>
            </a:xfrm>
          </p:grpSpPr>
          <p:sp>
            <p:nvSpPr>
              <p:cNvPr id="95494" name="Freeform 7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95" name="Freeform 7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76" name="Group 63"/>
            <p:cNvGrpSpPr>
              <a:grpSpLocks/>
            </p:cNvGrpSpPr>
            <p:nvPr/>
          </p:nvGrpSpPr>
          <p:grpSpPr bwMode="auto">
            <a:xfrm rot="-3920841">
              <a:off x="162" y="1532"/>
              <a:ext cx="229" cy="159"/>
              <a:chOff x="0" y="0"/>
              <a:chExt cx="229" cy="242"/>
            </a:xfrm>
          </p:grpSpPr>
          <p:sp>
            <p:nvSpPr>
              <p:cNvPr id="95492" name="Freeform 8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93" name="Freeform 8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77" name="Group 66"/>
            <p:cNvGrpSpPr>
              <a:grpSpLocks/>
            </p:cNvGrpSpPr>
            <p:nvPr/>
          </p:nvGrpSpPr>
          <p:grpSpPr bwMode="auto">
            <a:xfrm rot="-4306443">
              <a:off x="159" y="2072"/>
              <a:ext cx="229" cy="159"/>
              <a:chOff x="0" y="0"/>
              <a:chExt cx="229" cy="242"/>
            </a:xfrm>
          </p:grpSpPr>
          <p:sp>
            <p:nvSpPr>
              <p:cNvPr id="95490" name="Freeform 8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91" name="Freeform 8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78" name="Group 69"/>
            <p:cNvGrpSpPr>
              <a:grpSpLocks/>
            </p:cNvGrpSpPr>
            <p:nvPr/>
          </p:nvGrpSpPr>
          <p:grpSpPr bwMode="auto">
            <a:xfrm rot="801070">
              <a:off x="46" y="1797"/>
              <a:ext cx="207" cy="181"/>
              <a:chOff x="0" y="0"/>
              <a:chExt cx="229" cy="242"/>
            </a:xfrm>
          </p:grpSpPr>
          <p:sp>
            <p:nvSpPr>
              <p:cNvPr id="95488" name="Freeform 8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89" name="Freeform 8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79" name="Group 72"/>
            <p:cNvGrpSpPr>
              <a:grpSpLocks/>
            </p:cNvGrpSpPr>
            <p:nvPr/>
          </p:nvGrpSpPr>
          <p:grpSpPr bwMode="auto">
            <a:xfrm rot="801070">
              <a:off x="46" y="2296"/>
              <a:ext cx="207" cy="181"/>
              <a:chOff x="0" y="0"/>
              <a:chExt cx="229" cy="242"/>
            </a:xfrm>
          </p:grpSpPr>
          <p:sp>
            <p:nvSpPr>
              <p:cNvPr id="95486" name="Freeform 8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87" name="Freeform 9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80" name="Group 75"/>
            <p:cNvGrpSpPr>
              <a:grpSpLocks/>
            </p:cNvGrpSpPr>
            <p:nvPr/>
          </p:nvGrpSpPr>
          <p:grpSpPr bwMode="auto">
            <a:xfrm rot="-1941087">
              <a:off x="136" y="2614"/>
              <a:ext cx="184" cy="136"/>
              <a:chOff x="0" y="0"/>
              <a:chExt cx="229" cy="242"/>
            </a:xfrm>
          </p:grpSpPr>
          <p:sp>
            <p:nvSpPr>
              <p:cNvPr id="95484" name="Freeform 9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85" name="Freeform 9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481" name="Group 78"/>
            <p:cNvGrpSpPr>
              <a:grpSpLocks/>
            </p:cNvGrpSpPr>
            <p:nvPr/>
          </p:nvGrpSpPr>
          <p:grpSpPr bwMode="auto">
            <a:xfrm rot="-4994473">
              <a:off x="192" y="2424"/>
              <a:ext cx="206" cy="157"/>
              <a:chOff x="0" y="0"/>
              <a:chExt cx="229" cy="242"/>
            </a:xfrm>
          </p:grpSpPr>
          <p:sp>
            <p:nvSpPr>
              <p:cNvPr id="95482" name="Freeform 9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83" name="Freeform 9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grpSp>
        <p:nvGrpSpPr>
          <p:cNvPr id="95246" name="Group 81"/>
          <p:cNvGrpSpPr>
            <a:grpSpLocks/>
          </p:cNvGrpSpPr>
          <p:nvPr/>
        </p:nvGrpSpPr>
        <p:grpSpPr bwMode="auto">
          <a:xfrm>
            <a:off x="7920038" y="0"/>
            <a:ext cx="576262" cy="2816225"/>
            <a:chOff x="0" y="0"/>
            <a:chExt cx="431" cy="2750"/>
          </a:xfrm>
        </p:grpSpPr>
        <p:grpSp>
          <p:nvGrpSpPr>
            <p:cNvPr id="95428" name="Group 82"/>
            <p:cNvGrpSpPr>
              <a:grpSpLocks/>
            </p:cNvGrpSpPr>
            <p:nvPr/>
          </p:nvGrpSpPr>
          <p:grpSpPr bwMode="auto">
            <a:xfrm rot="1368130">
              <a:off x="23" y="0"/>
              <a:ext cx="229" cy="242"/>
              <a:chOff x="0" y="0"/>
              <a:chExt cx="229" cy="242"/>
            </a:xfrm>
          </p:grpSpPr>
          <p:sp>
            <p:nvSpPr>
              <p:cNvPr id="95466" name="Freeform 9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67" name="Freeform 10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sp>
          <p:nvSpPr>
            <p:cNvPr id="95429" name="AutoShape 101"/>
            <p:cNvSpPr>
              <a:spLocks noChangeArrowheads="1"/>
            </p:cNvSpPr>
            <p:nvPr/>
          </p:nvSpPr>
          <p:spPr bwMode="auto">
            <a:xfrm>
              <a:off x="227" y="0"/>
              <a:ext cx="23" cy="265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96 w 21600"/>
                <a:gd name="T13" fmla="*/ 4500 h 21600"/>
                <a:gd name="T14" fmla="*/ 1690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430" name="Group 86"/>
            <p:cNvGrpSpPr>
              <a:grpSpLocks/>
            </p:cNvGrpSpPr>
            <p:nvPr/>
          </p:nvGrpSpPr>
          <p:grpSpPr bwMode="auto">
            <a:xfrm rot="-3920841">
              <a:off x="178" y="216"/>
              <a:ext cx="229" cy="242"/>
              <a:chOff x="0" y="0"/>
              <a:chExt cx="229" cy="242"/>
            </a:xfrm>
          </p:grpSpPr>
          <p:sp>
            <p:nvSpPr>
              <p:cNvPr id="95464" name="Freeform 10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65" name="Freeform 10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31" name="Group 89"/>
            <p:cNvGrpSpPr>
              <a:grpSpLocks/>
            </p:cNvGrpSpPr>
            <p:nvPr/>
          </p:nvGrpSpPr>
          <p:grpSpPr bwMode="auto">
            <a:xfrm rot="801070">
              <a:off x="71" y="1349"/>
              <a:ext cx="207" cy="181"/>
              <a:chOff x="0" y="0"/>
              <a:chExt cx="229" cy="242"/>
            </a:xfrm>
          </p:grpSpPr>
          <p:sp>
            <p:nvSpPr>
              <p:cNvPr id="95462" name="Freeform 10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63" name="Freeform 10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32" name="Group 92"/>
            <p:cNvGrpSpPr>
              <a:grpSpLocks/>
            </p:cNvGrpSpPr>
            <p:nvPr/>
          </p:nvGrpSpPr>
          <p:grpSpPr bwMode="auto">
            <a:xfrm rot="1368130">
              <a:off x="23" y="777"/>
              <a:ext cx="229" cy="204"/>
              <a:chOff x="0" y="0"/>
              <a:chExt cx="229" cy="242"/>
            </a:xfrm>
          </p:grpSpPr>
          <p:sp>
            <p:nvSpPr>
              <p:cNvPr id="95460" name="Freeform 10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61" name="Freeform 11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33" name="Group 95"/>
            <p:cNvGrpSpPr>
              <a:grpSpLocks/>
            </p:cNvGrpSpPr>
            <p:nvPr/>
          </p:nvGrpSpPr>
          <p:grpSpPr bwMode="auto">
            <a:xfrm rot="1368130">
              <a:off x="0" y="363"/>
              <a:ext cx="252" cy="242"/>
              <a:chOff x="0" y="0"/>
              <a:chExt cx="229" cy="242"/>
            </a:xfrm>
          </p:grpSpPr>
          <p:sp>
            <p:nvSpPr>
              <p:cNvPr id="95458" name="Freeform 11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59" name="Freeform 11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34" name="Group 98"/>
            <p:cNvGrpSpPr>
              <a:grpSpLocks/>
            </p:cNvGrpSpPr>
            <p:nvPr/>
          </p:nvGrpSpPr>
          <p:grpSpPr bwMode="auto">
            <a:xfrm rot="-3920841">
              <a:off x="178" y="511"/>
              <a:ext cx="229" cy="242"/>
              <a:chOff x="0" y="0"/>
              <a:chExt cx="229" cy="242"/>
            </a:xfrm>
          </p:grpSpPr>
          <p:sp>
            <p:nvSpPr>
              <p:cNvPr id="95456" name="Freeform 11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57" name="Freeform 11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35" name="Group 101"/>
            <p:cNvGrpSpPr>
              <a:grpSpLocks/>
            </p:cNvGrpSpPr>
            <p:nvPr/>
          </p:nvGrpSpPr>
          <p:grpSpPr bwMode="auto">
            <a:xfrm rot="-3920841">
              <a:off x="193" y="1017"/>
              <a:ext cx="229" cy="227"/>
              <a:chOff x="0" y="0"/>
              <a:chExt cx="229" cy="242"/>
            </a:xfrm>
          </p:grpSpPr>
          <p:sp>
            <p:nvSpPr>
              <p:cNvPr id="95454" name="Freeform 11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55" name="Freeform 11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36" name="Group 104"/>
            <p:cNvGrpSpPr>
              <a:grpSpLocks/>
            </p:cNvGrpSpPr>
            <p:nvPr/>
          </p:nvGrpSpPr>
          <p:grpSpPr bwMode="auto">
            <a:xfrm rot="-3920841">
              <a:off x="162" y="1532"/>
              <a:ext cx="229" cy="159"/>
              <a:chOff x="0" y="0"/>
              <a:chExt cx="229" cy="242"/>
            </a:xfrm>
          </p:grpSpPr>
          <p:sp>
            <p:nvSpPr>
              <p:cNvPr id="95452" name="Freeform 12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53" name="Freeform 12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37" name="Group 107"/>
            <p:cNvGrpSpPr>
              <a:grpSpLocks/>
            </p:cNvGrpSpPr>
            <p:nvPr/>
          </p:nvGrpSpPr>
          <p:grpSpPr bwMode="auto">
            <a:xfrm rot="-4306443">
              <a:off x="159" y="2072"/>
              <a:ext cx="229" cy="159"/>
              <a:chOff x="0" y="0"/>
              <a:chExt cx="229" cy="242"/>
            </a:xfrm>
          </p:grpSpPr>
          <p:sp>
            <p:nvSpPr>
              <p:cNvPr id="95450" name="Freeform 12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51" name="Freeform 12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438" name="Group 110"/>
            <p:cNvGrpSpPr>
              <a:grpSpLocks/>
            </p:cNvGrpSpPr>
            <p:nvPr/>
          </p:nvGrpSpPr>
          <p:grpSpPr bwMode="auto">
            <a:xfrm rot="801070">
              <a:off x="46" y="1797"/>
              <a:ext cx="207" cy="181"/>
              <a:chOff x="0" y="0"/>
              <a:chExt cx="229" cy="242"/>
            </a:xfrm>
          </p:grpSpPr>
          <p:sp>
            <p:nvSpPr>
              <p:cNvPr id="95448" name="Freeform 12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49" name="Freeform 12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39" name="Group 113"/>
            <p:cNvGrpSpPr>
              <a:grpSpLocks/>
            </p:cNvGrpSpPr>
            <p:nvPr/>
          </p:nvGrpSpPr>
          <p:grpSpPr bwMode="auto">
            <a:xfrm rot="801070">
              <a:off x="46" y="2296"/>
              <a:ext cx="207" cy="181"/>
              <a:chOff x="0" y="0"/>
              <a:chExt cx="229" cy="242"/>
            </a:xfrm>
          </p:grpSpPr>
          <p:sp>
            <p:nvSpPr>
              <p:cNvPr id="95446" name="Freeform 13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47" name="Freeform 13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440" name="Group 116"/>
            <p:cNvGrpSpPr>
              <a:grpSpLocks/>
            </p:cNvGrpSpPr>
            <p:nvPr/>
          </p:nvGrpSpPr>
          <p:grpSpPr bwMode="auto">
            <a:xfrm rot="-1941087">
              <a:off x="136" y="2614"/>
              <a:ext cx="184" cy="136"/>
              <a:chOff x="0" y="0"/>
              <a:chExt cx="229" cy="242"/>
            </a:xfrm>
          </p:grpSpPr>
          <p:sp>
            <p:nvSpPr>
              <p:cNvPr id="95444" name="Freeform 13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45" name="Freeform 13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441" name="Group 119"/>
            <p:cNvGrpSpPr>
              <a:grpSpLocks/>
            </p:cNvGrpSpPr>
            <p:nvPr/>
          </p:nvGrpSpPr>
          <p:grpSpPr bwMode="auto">
            <a:xfrm rot="-4994473">
              <a:off x="192" y="2424"/>
              <a:ext cx="206" cy="157"/>
              <a:chOff x="0" y="0"/>
              <a:chExt cx="229" cy="242"/>
            </a:xfrm>
          </p:grpSpPr>
          <p:sp>
            <p:nvSpPr>
              <p:cNvPr id="95442" name="Freeform 13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43" name="Freeform 13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sp>
        <p:nvSpPr>
          <p:cNvPr id="95247" name="Rectangle 138"/>
          <p:cNvSpPr>
            <a:spLocks noChangeArrowheads="1"/>
          </p:cNvSpPr>
          <p:nvPr/>
        </p:nvSpPr>
        <p:spPr bwMode="auto">
          <a:xfrm>
            <a:off x="7848600" y="0"/>
            <a:ext cx="720725" cy="3068638"/>
          </a:xfrm>
          <a:prstGeom prst="rect">
            <a:avLst/>
          </a:prstGeom>
          <a:solidFill>
            <a:schemeClr val="bg1">
              <a:alpha val="39999"/>
            </a:schemeClr>
          </a:solidFill>
          <a:ln w="9525">
            <a:noFill/>
            <a:miter lim="800000"/>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grpSp>
        <p:nvGrpSpPr>
          <p:cNvPr id="95248" name="Group 123"/>
          <p:cNvGrpSpPr>
            <a:grpSpLocks/>
          </p:cNvGrpSpPr>
          <p:nvPr/>
        </p:nvGrpSpPr>
        <p:grpSpPr bwMode="auto">
          <a:xfrm rot="1368130">
            <a:off x="8529638" y="0"/>
            <a:ext cx="344487" cy="314325"/>
            <a:chOff x="0" y="0"/>
            <a:chExt cx="229" cy="242"/>
          </a:xfrm>
        </p:grpSpPr>
        <p:sp>
          <p:nvSpPr>
            <p:cNvPr id="95426" name="Freeform 14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27" name="Freeform 14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grpSp>
        <p:nvGrpSpPr>
          <p:cNvPr id="95249" name="Group 126"/>
          <p:cNvGrpSpPr>
            <a:grpSpLocks/>
          </p:cNvGrpSpPr>
          <p:nvPr/>
        </p:nvGrpSpPr>
        <p:grpSpPr bwMode="auto">
          <a:xfrm rot="-3920841">
            <a:off x="8802687" y="268288"/>
            <a:ext cx="296863" cy="363538"/>
            <a:chOff x="0" y="0"/>
            <a:chExt cx="229" cy="242"/>
          </a:xfrm>
        </p:grpSpPr>
        <p:sp>
          <p:nvSpPr>
            <p:cNvPr id="95424" name="Freeform 14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25" name="Freeform 14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50" name="Group 129"/>
          <p:cNvGrpSpPr>
            <a:grpSpLocks/>
          </p:cNvGrpSpPr>
          <p:nvPr/>
        </p:nvGrpSpPr>
        <p:grpSpPr bwMode="auto">
          <a:xfrm rot="801070">
            <a:off x="8601075" y="1752600"/>
            <a:ext cx="312738" cy="234950"/>
            <a:chOff x="0" y="0"/>
            <a:chExt cx="229" cy="242"/>
          </a:xfrm>
        </p:grpSpPr>
        <p:sp>
          <p:nvSpPr>
            <p:cNvPr id="95422" name="Freeform 14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23" name="Freeform 14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51" name="Group 132"/>
          <p:cNvGrpSpPr>
            <a:grpSpLocks/>
          </p:cNvGrpSpPr>
          <p:nvPr/>
        </p:nvGrpSpPr>
        <p:grpSpPr bwMode="auto">
          <a:xfrm rot="1368130">
            <a:off x="8529638" y="1009650"/>
            <a:ext cx="344487" cy="265113"/>
            <a:chOff x="0" y="0"/>
            <a:chExt cx="229" cy="242"/>
          </a:xfrm>
        </p:grpSpPr>
        <p:sp>
          <p:nvSpPr>
            <p:cNvPr id="95420" name="Freeform 14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21" name="Freeform 15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52" name="Group 135"/>
          <p:cNvGrpSpPr>
            <a:grpSpLocks/>
          </p:cNvGrpSpPr>
          <p:nvPr/>
        </p:nvGrpSpPr>
        <p:grpSpPr bwMode="auto">
          <a:xfrm rot="1368130">
            <a:off x="8494713" y="471488"/>
            <a:ext cx="379412" cy="314325"/>
            <a:chOff x="0" y="0"/>
            <a:chExt cx="229" cy="242"/>
          </a:xfrm>
        </p:grpSpPr>
        <p:sp>
          <p:nvSpPr>
            <p:cNvPr id="95418" name="Freeform 15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19" name="Freeform 15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53" name="Group 138"/>
          <p:cNvGrpSpPr>
            <a:grpSpLocks/>
          </p:cNvGrpSpPr>
          <p:nvPr/>
        </p:nvGrpSpPr>
        <p:grpSpPr bwMode="auto">
          <a:xfrm rot="-3920841">
            <a:off x="8801894" y="651669"/>
            <a:ext cx="298450" cy="363538"/>
            <a:chOff x="0" y="0"/>
            <a:chExt cx="229" cy="242"/>
          </a:xfrm>
        </p:grpSpPr>
        <p:sp>
          <p:nvSpPr>
            <p:cNvPr id="95416" name="Freeform 15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17" name="Freeform 15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54" name="Group 141"/>
          <p:cNvGrpSpPr>
            <a:grpSpLocks/>
          </p:cNvGrpSpPr>
          <p:nvPr/>
        </p:nvGrpSpPr>
        <p:grpSpPr bwMode="auto">
          <a:xfrm rot="-3920841">
            <a:off x="8824912" y="1311276"/>
            <a:ext cx="296863" cy="341312"/>
            <a:chOff x="0" y="0"/>
            <a:chExt cx="229" cy="242"/>
          </a:xfrm>
        </p:grpSpPr>
        <p:sp>
          <p:nvSpPr>
            <p:cNvPr id="95414" name="Freeform 15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15" name="Freeform 15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55" name="Group 144"/>
          <p:cNvGrpSpPr>
            <a:grpSpLocks/>
          </p:cNvGrpSpPr>
          <p:nvPr/>
        </p:nvGrpSpPr>
        <p:grpSpPr bwMode="auto">
          <a:xfrm rot="-3920841">
            <a:off x="8777287" y="1987551"/>
            <a:ext cx="296863" cy="239712"/>
            <a:chOff x="0" y="0"/>
            <a:chExt cx="229" cy="242"/>
          </a:xfrm>
        </p:grpSpPr>
        <p:sp>
          <p:nvSpPr>
            <p:cNvPr id="95412" name="Freeform 16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13" name="Freeform 16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56" name="Group 147"/>
          <p:cNvGrpSpPr>
            <a:grpSpLocks/>
          </p:cNvGrpSpPr>
          <p:nvPr/>
        </p:nvGrpSpPr>
        <p:grpSpPr bwMode="auto">
          <a:xfrm rot="-4535453">
            <a:off x="8827294" y="2845594"/>
            <a:ext cx="296863" cy="238125"/>
            <a:chOff x="0" y="0"/>
            <a:chExt cx="229" cy="242"/>
          </a:xfrm>
        </p:grpSpPr>
        <p:sp>
          <p:nvSpPr>
            <p:cNvPr id="95410" name="Freeform 16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11" name="Freeform 16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57" name="Group 150"/>
          <p:cNvGrpSpPr>
            <a:grpSpLocks/>
          </p:cNvGrpSpPr>
          <p:nvPr/>
        </p:nvGrpSpPr>
        <p:grpSpPr bwMode="auto">
          <a:xfrm rot="801070">
            <a:off x="8567738" y="2420938"/>
            <a:ext cx="311150" cy="234950"/>
            <a:chOff x="0" y="0"/>
            <a:chExt cx="229" cy="242"/>
          </a:xfrm>
        </p:grpSpPr>
        <p:sp>
          <p:nvSpPr>
            <p:cNvPr id="95408" name="Freeform 16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09" name="Freeform 16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58" name="Group 153"/>
          <p:cNvGrpSpPr>
            <a:grpSpLocks/>
          </p:cNvGrpSpPr>
          <p:nvPr/>
        </p:nvGrpSpPr>
        <p:grpSpPr bwMode="auto">
          <a:xfrm rot="801070">
            <a:off x="8567738" y="3141663"/>
            <a:ext cx="311150" cy="236537"/>
            <a:chOff x="0" y="0"/>
            <a:chExt cx="229" cy="242"/>
          </a:xfrm>
        </p:grpSpPr>
        <p:sp>
          <p:nvSpPr>
            <p:cNvPr id="95406" name="Freeform 17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07" name="Freeform 17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59" name="Group 156"/>
          <p:cNvGrpSpPr>
            <a:grpSpLocks/>
          </p:cNvGrpSpPr>
          <p:nvPr/>
        </p:nvGrpSpPr>
        <p:grpSpPr bwMode="auto">
          <a:xfrm rot="-4994473">
            <a:off x="8784432" y="3444081"/>
            <a:ext cx="266700" cy="236537"/>
            <a:chOff x="0" y="0"/>
            <a:chExt cx="229" cy="242"/>
          </a:xfrm>
        </p:grpSpPr>
        <p:sp>
          <p:nvSpPr>
            <p:cNvPr id="95404" name="Freeform 17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05" name="Freeform 17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60" name="Group 159"/>
          <p:cNvGrpSpPr>
            <a:grpSpLocks/>
          </p:cNvGrpSpPr>
          <p:nvPr/>
        </p:nvGrpSpPr>
        <p:grpSpPr bwMode="auto">
          <a:xfrm>
            <a:off x="6661150" y="0"/>
            <a:ext cx="638175" cy="1582738"/>
            <a:chOff x="0" y="0"/>
            <a:chExt cx="402" cy="997"/>
          </a:xfrm>
        </p:grpSpPr>
        <p:grpSp>
          <p:nvGrpSpPr>
            <p:cNvPr id="95391" name="Group 160"/>
            <p:cNvGrpSpPr>
              <a:grpSpLocks/>
            </p:cNvGrpSpPr>
            <p:nvPr/>
          </p:nvGrpSpPr>
          <p:grpSpPr bwMode="auto">
            <a:xfrm rot="1368130">
              <a:off x="22" y="0"/>
              <a:ext cx="217" cy="198"/>
              <a:chOff x="0" y="0"/>
              <a:chExt cx="229" cy="242"/>
            </a:xfrm>
          </p:grpSpPr>
          <p:sp>
            <p:nvSpPr>
              <p:cNvPr id="95402" name="Freeform 17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403" name="Freeform 17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sp>
          <p:nvSpPr>
            <p:cNvPr id="95392" name="AutoShape 179"/>
            <p:cNvSpPr>
              <a:spLocks noChangeArrowheads="1"/>
            </p:cNvSpPr>
            <p:nvPr/>
          </p:nvSpPr>
          <p:spPr bwMode="auto">
            <a:xfrm>
              <a:off x="204" y="0"/>
              <a:ext cx="22" cy="8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909 w 21600"/>
                <a:gd name="T13" fmla="*/ 4499 h 21600"/>
                <a:gd name="T14" fmla="*/ 16691 w 21600"/>
                <a:gd name="T15" fmla="*/ 1710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393" name="Group 164"/>
            <p:cNvGrpSpPr>
              <a:grpSpLocks/>
            </p:cNvGrpSpPr>
            <p:nvPr/>
          </p:nvGrpSpPr>
          <p:grpSpPr bwMode="auto">
            <a:xfrm rot="-3920841">
              <a:off x="184" y="159"/>
              <a:ext cx="187" cy="229"/>
              <a:chOff x="0" y="0"/>
              <a:chExt cx="229" cy="242"/>
            </a:xfrm>
          </p:grpSpPr>
          <p:sp>
            <p:nvSpPr>
              <p:cNvPr id="95400" name="Freeform 18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401" name="Freeform 18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94" name="Group 167"/>
            <p:cNvGrpSpPr>
              <a:grpSpLocks/>
            </p:cNvGrpSpPr>
            <p:nvPr/>
          </p:nvGrpSpPr>
          <p:grpSpPr bwMode="auto">
            <a:xfrm rot="1368130">
              <a:off x="0" y="297"/>
              <a:ext cx="239" cy="198"/>
              <a:chOff x="0" y="0"/>
              <a:chExt cx="229" cy="242"/>
            </a:xfrm>
          </p:grpSpPr>
          <p:sp>
            <p:nvSpPr>
              <p:cNvPr id="95398" name="Freeform 18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99" name="Freeform 18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95" name="Group 170"/>
            <p:cNvGrpSpPr>
              <a:grpSpLocks/>
            </p:cNvGrpSpPr>
            <p:nvPr/>
          </p:nvGrpSpPr>
          <p:grpSpPr bwMode="auto">
            <a:xfrm rot="-2869968">
              <a:off x="117" y="844"/>
              <a:ext cx="175" cy="111"/>
              <a:chOff x="0" y="0"/>
              <a:chExt cx="229" cy="242"/>
            </a:xfrm>
          </p:grpSpPr>
          <p:sp>
            <p:nvSpPr>
              <p:cNvPr id="95396" name="Freeform 18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vert="eaVert" wrap="none" anchor="ctr"/>
              <a:lstStyle/>
              <a:p>
                <a:endParaRPr lang="zh-CN" altLang="en-US"/>
              </a:p>
            </p:txBody>
          </p:sp>
          <p:sp>
            <p:nvSpPr>
              <p:cNvPr id="95397" name="Freeform 18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sp>
        <p:nvSpPr>
          <p:cNvPr id="95261" name="Rectangle 189"/>
          <p:cNvSpPr>
            <a:spLocks noChangeArrowheads="1"/>
          </p:cNvSpPr>
          <p:nvPr/>
        </p:nvSpPr>
        <p:spPr bwMode="auto">
          <a:xfrm>
            <a:off x="6624638" y="0"/>
            <a:ext cx="684212" cy="1268413"/>
          </a:xfrm>
          <a:prstGeom prst="rect">
            <a:avLst/>
          </a:prstGeom>
          <a:gradFill rotWithShape="1">
            <a:gsLst>
              <a:gs pos="0">
                <a:schemeClr val="bg1">
                  <a:alpha val="62000"/>
                </a:schemeClr>
              </a:gs>
              <a:gs pos="100000">
                <a:schemeClr val="bg1">
                  <a:alpha val="3000"/>
                </a:schemeClr>
              </a:gs>
            </a:gsLst>
            <a:lin ang="0" scaled="1"/>
          </a:gradFill>
          <a:ln w="9525">
            <a:noFill/>
            <a:miter lim="800000"/>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grpSp>
        <p:nvGrpSpPr>
          <p:cNvPr id="95262" name="Group 174"/>
          <p:cNvGrpSpPr>
            <a:grpSpLocks/>
          </p:cNvGrpSpPr>
          <p:nvPr/>
        </p:nvGrpSpPr>
        <p:grpSpPr bwMode="auto">
          <a:xfrm>
            <a:off x="5903913" y="0"/>
            <a:ext cx="792162" cy="2600325"/>
            <a:chOff x="0" y="0"/>
            <a:chExt cx="499" cy="1833"/>
          </a:xfrm>
        </p:grpSpPr>
        <p:grpSp>
          <p:nvGrpSpPr>
            <p:cNvPr id="95357" name="Group 175"/>
            <p:cNvGrpSpPr>
              <a:grpSpLocks/>
            </p:cNvGrpSpPr>
            <p:nvPr/>
          </p:nvGrpSpPr>
          <p:grpSpPr bwMode="auto">
            <a:xfrm rot="1368130">
              <a:off x="25" y="0"/>
              <a:ext cx="253" cy="198"/>
              <a:chOff x="0" y="0"/>
              <a:chExt cx="229" cy="242"/>
            </a:xfrm>
          </p:grpSpPr>
          <p:sp>
            <p:nvSpPr>
              <p:cNvPr id="95389" name="Freeform 19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90" name="Freeform 19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sp>
          <p:nvSpPr>
            <p:cNvPr id="95358" name="AutoShape 194"/>
            <p:cNvSpPr>
              <a:spLocks noChangeArrowheads="1"/>
            </p:cNvSpPr>
            <p:nvPr/>
          </p:nvSpPr>
          <p:spPr bwMode="auto">
            <a:xfrm>
              <a:off x="251" y="0"/>
              <a:ext cx="22" cy="17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909 w 21600"/>
                <a:gd name="T13" fmla="*/ 4495 h 21600"/>
                <a:gd name="T14" fmla="*/ 16691 w 21600"/>
                <a:gd name="T15" fmla="*/ 1710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359" name="Group 179"/>
            <p:cNvGrpSpPr>
              <a:grpSpLocks/>
            </p:cNvGrpSpPr>
            <p:nvPr/>
          </p:nvGrpSpPr>
          <p:grpSpPr bwMode="auto">
            <a:xfrm rot="-3920841">
              <a:off x="239" y="140"/>
              <a:ext cx="187" cy="267"/>
              <a:chOff x="0" y="0"/>
              <a:chExt cx="229" cy="242"/>
            </a:xfrm>
          </p:grpSpPr>
          <p:sp>
            <p:nvSpPr>
              <p:cNvPr id="95387" name="Freeform 19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88" name="Freeform 19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60" name="Group 182"/>
            <p:cNvGrpSpPr>
              <a:grpSpLocks/>
            </p:cNvGrpSpPr>
            <p:nvPr/>
          </p:nvGrpSpPr>
          <p:grpSpPr bwMode="auto">
            <a:xfrm rot="801070">
              <a:off x="78" y="686"/>
              <a:ext cx="229" cy="148"/>
              <a:chOff x="0" y="0"/>
              <a:chExt cx="229" cy="242"/>
            </a:xfrm>
          </p:grpSpPr>
          <p:sp>
            <p:nvSpPr>
              <p:cNvPr id="95385" name="Freeform 19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86" name="Freeform 20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61" name="Group 185"/>
            <p:cNvGrpSpPr>
              <a:grpSpLocks/>
            </p:cNvGrpSpPr>
            <p:nvPr/>
          </p:nvGrpSpPr>
          <p:grpSpPr bwMode="auto">
            <a:xfrm rot="1368130">
              <a:off x="0" y="297"/>
              <a:ext cx="278" cy="198"/>
              <a:chOff x="0" y="0"/>
              <a:chExt cx="229" cy="242"/>
            </a:xfrm>
          </p:grpSpPr>
          <p:sp>
            <p:nvSpPr>
              <p:cNvPr id="95383" name="Freeform 20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84" name="Freeform 20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62" name="Group 188"/>
            <p:cNvGrpSpPr>
              <a:grpSpLocks/>
            </p:cNvGrpSpPr>
            <p:nvPr/>
          </p:nvGrpSpPr>
          <p:grpSpPr bwMode="auto">
            <a:xfrm rot="-3920841">
              <a:off x="262" y="561"/>
              <a:ext cx="188" cy="267"/>
              <a:chOff x="0" y="0"/>
              <a:chExt cx="229" cy="242"/>
            </a:xfrm>
          </p:grpSpPr>
          <p:sp>
            <p:nvSpPr>
              <p:cNvPr id="95381" name="Freeform 20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82" name="Freeform 20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63" name="Group 191"/>
            <p:cNvGrpSpPr>
              <a:grpSpLocks/>
            </p:cNvGrpSpPr>
            <p:nvPr/>
          </p:nvGrpSpPr>
          <p:grpSpPr bwMode="auto">
            <a:xfrm rot="-3920841">
              <a:off x="213" y="812"/>
              <a:ext cx="187" cy="175"/>
              <a:chOff x="0" y="0"/>
              <a:chExt cx="229" cy="242"/>
            </a:xfrm>
          </p:grpSpPr>
          <p:sp>
            <p:nvSpPr>
              <p:cNvPr id="95379" name="Freeform 20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80" name="Freeform 20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64" name="Group 194"/>
            <p:cNvGrpSpPr>
              <a:grpSpLocks/>
            </p:cNvGrpSpPr>
            <p:nvPr/>
          </p:nvGrpSpPr>
          <p:grpSpPr bwMode="auto">
            <a:xfrm rot="-4306443">
              <a:off x="209" y="1254"/>
              <a:ext cx="187" cy="176"/>
              <a:chOff x="0" y="0"/>
              <a:chExt cx="229" cy="242"/>
            </a:xfrm>
          </p:grpSpPr>
          <p:sp>
            <p:nvSpPr>
              <p:cNvPr id="95377" name="Freeform 21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78" name="Freeform 21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65" name="Group 197"/>
            <p:cNvGrpSpPr>
              <a:grpSpLocks/>
            </p:cNvGrpSpPr>
            <p:nvPr/>
          </p:nvGrpSpPr>
          <p:grpSpPr bwMode="auto">
            <a:xfrm rot="801070">
              <a:off x="51" y="1053"/>
              <a:ext cx="228" cy="148"/>
              <a:chOff x="0" y="0"/>
              <a:chExt cx="229" cy="242"/>
            </a:xfrm>
          </p:grpSpPr>
          <p:sp>
            <p:nvSpPr>
              <p:cNvPr id="95375" name="Freeform 21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76" name="Freeform 21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66" name="Group 200"/>
            <p:cNvGrpSpPr>
              <a:grpSpLocks/>
            </p:cNvGrpSpPr>
            <p:nvPr/>
          </p:nvGrpSpPr>
          <p:grpSpPr bwMode="auto">
            <a:xfrm rot="801070">
              <a:off x="51" y="1461"/>
              <a:ext cx="228" cy="149"/>
              <a:chOff x="0" y="0"/>
              <a:chExt cx="229" cy="242"/>
            </a:xfrm>
          </p:grpSpPr>
          <p:sp>
            <p:nvSpPr>
              <p:cNvPr id="95373" name="Freeform 21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74" name="Freeform 21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67" name="Group 203"/>
            <p:cNvGrpSpPr>
              <a:grpSpLocks/>
            </p:cNvGrpSpPr>
            <p:nvPr/>
          </p:nvGrpSpPr>
          <p:grpSpPr bwMode="auto">
            <a:xfrm rot="-2487186">
              <a:off x="150" y="1722"/>
              <a:ext cx="203" cy="111"/>
              <a:chOff x="0" y="0"/>
              <a:chExt cx="229" cy="242"/>
            </a:xfrm>
          </p:grpSpPr>
          <p:sp>
            <p:nvSpPr>
              <p:cNvPr id="95371" name="Freeform 22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72" name="Freeform 22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368" name="Group 206"/>
            <p:cNvGrpSpPr>
              <a:grpSpLocks/>
            </p:cNvGrpSpPr>
            <p:nvPr/>
          </p:nvGrpSpPr>
          <p:grpSpPr bwMode="auto">
            <a:xfrm rot="-4994473">
              <a:off x="243" y="1542"/>
              <a:ext cx="168" cy="173"/>
              <a:chOff x="0" y="0"/>
              <a:chExt cx="229" cy="242"/>
            </a:xfrm>
          </p:grpSpPr>
          <p:sp>
            <p:nvSpPr>
              <p:cNvPr id="95369" name="Freeform 22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70" name="Freeform 22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grpSp>
        <p:nvGrpSpPr>
          <p:cNvPr id="95263" name="Group 209"/>
          <p:cNvGrpSpPr>
            <a:grpSpLocks/>
          </p:cNvGrpSpPr>
          <p:nvPr/>
        </p:nvGrpSpPr>
        <p:grpSpPr bwMode="auto">
          <a:xfrm>
            <a:off x="5111750" y="0"/>
            <a:ext cx="539750" cy="2519363"/>
            <a:chOff x="0" y="0"/>
            <a:chExt cx="431" cy="2750"/>
          </a:xfrm>
        </p:grpSpPr>
        <p:grpSp>
          <p:nvGrpSpPr>
            <p:cNvPr id="95317" name="Group 210"/>
            <p:cNvGrpSpPr>
              <a:grpSpLocks/>
            </p:cNvGrpSpPr>
            <p:nvPr/>
          </p:nvGrpSpPr>
          <p:grpSpPr bwMode="auto">
            <a:xfrm rot="1368130">
              <a:off x="23" y="0"/>
              <a:ext cx="229" cy="242"/>
              <a:chOff x="0" y="0"/>
              <a:chExt cx="229" cy="242"/>
            </a:xfrm>
          </p:grpSpPr>
          <p:sp>
            <p:nvSpPr>
              <p:cNvPr id="95355" name="Freeform 22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56" name="Freeform 22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rgbClr val="85B400"/>
              </a:solidFill>
              <a:ln w="9525">
                <a:noFill/>
                <a:miter lim="800000"/>
                <a:headEnd/>
                <a:tailEnd/>
              </a:ln>
            </p:spPr>
            <p:txBody>
              <a:bodyPr rot="10800000" vert="eaVert" wrap="none" anchor="ctr"/>
              <a:lstStyle/>
              <a:p>
                <a:endParaRPr lang="zh-CN" altLang="en-US"/>
              </a:p>
            </p:txBody>
          </p:sp>
        </p:grpSp>
        <p:sp>
          <p:nvSpPr>
            <p:cNvPr id="95318" name="AutoShape 229"/>
            <p:cNvSpPr>
              <a:spLocks noChangeArrowheads="1"/>
            </p:cNvSpPr>
            <p:nvPr/>
          </p:nvSpPr>
          <p:spPr bwMode="auto">
            <a:xfrm>
              <a:off x="227" y="0"/>
              <a:ext cx="23" cy="265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96 w 21600"/>
                <a:gd name="T13" fmla="*/ 4500 h 21600"/>
                <a:gd name="T14" fmla="*/ 16904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319" name="Group 214"/>
            <p:cNvGrpSpPr>
              <a:grpSpLocks/>
            </p:cNvGrpSpPr>
            <p:nvPr/>
          </p:nvGrpSpPr>
          <p:grpSpPr bwMode="auto">
            <a:xfrm rot="-3920841">
              <a:off x="178" y="216"/>
              <a:ext cx="229" cy="242"/>
              <a:chOff x="0" y="0"/>
              <a:chExt cx="229" cy="242"/>
            </a:xfrm>
          </p:grpSpPr>
          <p:sp>
            <p:nvSpPr>
              <p:cNvPr id="95353" name="Freeform 23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54" name="Freeform 23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20" name="Group 217"/>
            <p:cNvGrpSpPr>
              <a:grpSpLocks/>
            </p:cNvGrpSpPr>
            <p:nvPr/>
          </p:nvGrpSpPr>
          <p:grpSpPr bwMode="auto">
            <a:xfrm rot="801070">
              <a:off x="71" y="1349"/>
              <a:ext cx="207" cy="181"/>
              <a:chOff x="0" y="0"/>
              <a:chExt cx="229" cy="242"/>
            </a:xfrm>
          </p:grpSpPr>
          <p:sp>
            <p:nvSpPr>
              <p:cNvPr id="95351" name="Freeform 23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52" name="Freeform 23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21" name="Group 220"/>
            <p:cNvGrpSpPr>
              <a:grpSpLocks/>
            </p:cNvGrpSpPr>
            <p:nvPr/>
          </p:nvGrpSpPr>
          <p:grpSpPr bwMode="auto">
            <a:xfrm rot="1368130">
              <a:off x="23" y="777"/>
              <a:ext cx="229" cy="204"/>
              <a:chOff x="0" y="0"/>
              <a:chExt cx="229" cy="242"/>
            </a:xfrm>
          </p:grpSpPr>
          <p:sp>
            <p:nvSpPr>
              <p:cNvPr id="95349" name="Freeform 237"/>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50" name="Freeform 238"/>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22" name="Group 223"/>
            <p:cNvGrpSpPr>
              <a:grpSpLocks/>
            </p:cNvGrpSpPr>
            <p:nvPr/>
          </p:nvGrpSpPr>
          <p:grpSpPr bwMode="auto">
            <a:xfrm rot="1368130">
              <a:off x="0" y="363"/>
              <a:ext cx="252" cy="242"/>
              <a:chOff x="0" y="0"/>
              <a:chExt cx="229" cy="242"/>
            </a:xfrm>
          </p:grpSpPr>
          <p:sp>
            <p:nvSpPr>
              <p:cNvPr id="95347" name="Freeform 24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48" name="Freeform 24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23" name="Group 226"/>
            <p:cNvGrpSpPr>
              <a:grpSpLocks/>
            </p:cNvGrpSpPr>
            <p:nvPr/>
          </p:nvGrpSpPr>
          <p:grpSpPr bwMode="auto">
            <a:xfrm rot="-3920841">
              <a:off x="178" y="511"/>
              <a:ext cx="229" cy="242"/>
              <a:chOff x="0" y="0"/>
              <a:chExt cx="229" cy="242"/>
            </a:xfrm>
          </p:grpSpPr>
          <p:sp>
            <p:nvSpPr>
              <p:cNvPr id="95345" name="Freeform 24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46" name="Freeform 24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24" name="Group 229"/>
            <p:cNvGrpSpPr>
              <a:grpSpLocks/>
            </p:cNvGrpSpPr>
            <p:nvPr/>
          </p:nvGrpSpPr>
          <p:grpSpPr bwMode="auto">
            <a:xfrm rot="-3920841">
              <a:off x="193" y="1017"/>
              <a:ext cx="229" cy="227"/>
              <a:chOff x="0" y="0"/>
              <a:chExt cx="229" cy="242"/>
            </a:xfrm>
          </p:grpSpPr>
          <p:sp>
            <p:nvSpPr>
              <p:cNvPr id="95343" name="Freeform 24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44" name="Freeform 24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25" name="Group 232"/>
            <p:cNvGrpSpPr>
              <a:grpSpLocks/>
            </p:cNvGrpSpPr>
            <p:nvPr/>
          </p:nvGrpSpPr>
          <p:grpSpPr bwMode="auto">
            <a:xfrm rot="-3920841">
              <a:off x="162" y="1532"/>
              <a:ext cx="229" cy="159"/>
              <a:chOff x="0" y="0"/>
              <a:chExt cx="229" cy="242"/>
            </a:xfrm>
          </p:grpSpPr>
          <p:sp>
            <p:nvSpPr>
              <p:cNvPr id="95341" name="Freeform 24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42" name="Freeform 25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26" name="Group 235"/>
            <p:cNvGrpSpPr>
              <a:grpSpLocks/>
            </p:cNvGrpSpPr>
            <p:nvPr/>
          </p:nvGrpSpPr>
          <p:grpSpPr bwMode="auto">
            <a:xfrm rot="-4306443">
              <a:off x="159" y="2072"/>
              <a:ext cx="229" cy="159"/>
              <a:chOff x="0" y="0"/>
              <a:chExt cx="229" cy="242"/>
            </a:xfrm>
          </p:grpSpPr>
          <p:sp>
            <p:nvSpPr>
              <p:cNvPr id="95339" name="Freeform 25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40" name="Freeform 25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327" name="Group 238"/>
            <p:cNvGrpSpPr>
              <a:grpSpLocks/>
            </p:cNvGrpSpPr>
            <p:nvPr/>
          </p:nvGrpSpPr>
          <p:grpSpPr bwMode="auto">
            <a:xfrm rot="801070">
              <a:off x="46" y="1797"/>
              <a:ext cx="207" cy="181"/>
              <a:chOff x="0" y="0"/>
              <a:chExt cx="229" cy="242"/>
            </a:xfrm>
          </p:grpSpPr>
          <p:sp>
            <p:nvSpPr>
              <p:cNvPr id="95337" name="Freeform 25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38" name="Freeform 25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28" name="Group 241"/>
            <p:cNvGrpSpPr>
              <a:grpSpLocks/>
            </p:cNvGrpSpPr>
            <p:nvPr/>
          </p:nvGrpSpPr>
          <p:grpSpPr bwMode="auto">
            <a:xfrm rot="801070">
              <a:off x="46" y="2296"/>
              <a:ext cx="207" cy="181"/>
              <a:chOff x="0" y="0"/>
              <a:chExt cx="229" cy="242"/>
            </a:xfrm>
          </p:grpSpPr>
          <p:sp>
            <p:nvSpPr>
              <p:cNvPr id="95335" name="Freeform 25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36" name="Freeform 25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29" name="Group 244"/>
            <p:cNvGrpSpPr>
              <a:grpSpLocks/>
            </p:cNvGrpSpPr>
            <p:nvPr/>
          </p:nvGrpSpPr>
          <p:grpSpPr bwMode="auto">
            <a:xfrm rot="-1941087">
              <a:off x="136" y="2614"/>
              <a:ext cx="184" cy="136"/>
              <a:chOff x="0" y="0"/>
              <a:chExt cx="229" cy="242"/>
            </a:xfrm>
          </p:grpSpPr>
          <p:sp>
            <p:nvSpPr>
              <p:cNvPr id="95333" name="Freeform 261"/>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34" name="Freeform 262"/>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330" name="Group 247"/>
            <p:cNvGrpSpPr>
              <a:grpSpLocks/>
            </p:cNvGrpSpPr>
            <p:nvPr/>
          </p:nvGrpSpPr>
          <p:grpSpPr bwMode="auto">
            <a:xfrm rot="-4994473">
              <a:off x="192" y="2424"/>
              <a:ext cx="206" cy="157"/>
              <a:chOff x="0" y="0"/>
              <a:chExt cx="229" cy="242"/>
            </a:xfrm>
          </p:grpSpPr>
          <p:sp>
            <p:nvSpPr>
              <p:cNvPr id="95331" name="Freeform 264"/>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32" name="Freeform 265"/>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sp>
        <p:nvSpPr>
          <p:cNvPr id="95264" name="Rectangle 266"/>
          <p:cNvSpPr>
            <a:spLocks noChangeArrowheads="1"/>
          </p:cNvSpPr>
          <p:nvPr/>
        </p:nvSpPr>
        <p:spPr bwMode="auto">
          <a:xfrm>
            <a:off x="5040313" y="7938"/>
            <a:ext cx="674687" cy="2744787"/>
          </a:xfrm>
          <a:prstGeom prst="rect">
            <a:avLst/>
          </a:prstGeom>
          <a:solidFill>
            <a:schemeClr val="bg1">
              <a:alpha val="20000"/>
            </a:schemeClr>
          </a:solidFill>
          <a:ln w="9525">
            <a:noFill/>
            <a:miter lim="800000"/>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grpSp>
        <p:nvGrpSpPr>
          <p:cNvPr id="95265" name="Group 251"/>
          <p:cNvGrpSpPr>
            <a:grpSpLocks/>
          </p:cNvGrpSpPr>
          <p:nvPr/>
        </p:nvGrpSpPr>
        <p:grpSpPr bwMode="auto">
          <a:xfrm>
            <a:off x="4572000" y="0"/>
            <a:ext cx="450850" cy="1619250"/>
            <a:chOff x="0" y="0"/>
            <a:chExt cx="284" cy="1020"/>
          </a:xfrm>
        </p:grpSpPr>
        <p:sp>
          <p:nvSpPr>
            <p:cNvPr id="95295" name="AutoShape 268"/>
            <p:cNvSpPr>
              <a:spLocks noChangeArrowheads="1"/>
            </p:cNvSpPr>
            <p:nvPr/>
          </p:nvSpPr>
          <p:spPr bwMode="auto">
            <a:xfrm>
              <a:off x="152" y="0"/>
              <a:ext cx="22" cy="96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909 w 21600"/>
                <a:gd name="T13" fmla="*/ 4495 h 21600"/>
                <a:gd name="T14" fmla="*/ 16691 w 21600"/>
                <a:gd name="T15" fmla="*/ 1710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008000"/>
                </a:gs>
                <a:gs pos="100000">
                  <a:schemeClr val="folHlink"/>
                </a:gs>
              </a:gsLst>
              <a:lin ang="0" scaled="1"/>
            </a:gradFill>
            <a:ln w="9525">
              <a:noFill/>
              <a:miter lim="800000"/>
              <a:headEnd/>
              <a:tailEnd/>
            </a:ln>
          </p:spPr>
          <p:txBody>
            <a:bodyPr wrap="none" anchor="ctr"/>
            <a:lstStyle/>
            <a:p>
              <a:endParaRPr lang="zh-CN" altLang="en-US"/>
            </a:p>
          </p:txBody>
        </p:sp>
        <p:grpSp>
          <p:nvGrpSpPr>
            <p:cNvPr id="95296" name="Group 253"/>
            <p:cNvGrpSpPr>
              <a:grpSpLocks/>
            </p:cNvGrpSpPr>
            <p:nvPr/>
          </p:nvGrpSpPr>
          <p:grpSpPr bwMode="auto">
            <a:xfrm rot="801070">
              <a:off x="21" y="116"/>
              <a:ext cx="174" cy="117"/>
              <a:chOff x="0" y="0"/>
              <a:chExt cx="229" cy="242"/>
            </a:xfrm>
          </p:grpSpPr>
          <p:sp>
            <p:nvSpPr>
              <p:cNvPr id="95315" name="Freeform 270"/>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16" name="Freeform 271"/>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297" name="Group 256"/>
            <p:cNvGrpSpPr>
              <a:grpSpLocks/>
            </p:cNvGrpSpPr>
            <p:nvPr/>
          </p:nvGrpSpPr>
          <p:grpSpPr bwMode="auto">
            <a:xfrm rot="-3920841">
              <a:off x="128" y="225"/>
              <a:ext cx="148" cy="134"/>
              <a:chOff x="0" y="0"/>
              <a:chExt cx="229" cy="242"/>
            </a:xfrm>
          </p:grpSpPr>
          <p:sp>
            <p:nvSpPr>
              <p:cNvPr id="95313" name="Freeform 273"/>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14" name="Freeform 274"/>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98" name="Group 259"/>
            <p:cNvGrpSpPr>
              <a:grpSpLocks/>
            </p:cNvGrpSpPr>
            <p:nvPr/>
          </p:nvGrpSpPr>
          <p:grpSpPr bwMode="auto">
            <a:xfrm rot="-4306443">
              <a:off x="116" y="564"/>
              <a:ext cx="147" cy="134"/>
              <a:chOff x="0" y="0"/>
              <a:chExt cx="229" cy="242"/>
            </a:xfrm>
          </p:grpSpPr>
          <p:sp>
            <p:nvSpPr>
              <p:cNvPr id="95311" name="Freeform 276"/>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12" name="Freeform 277"/>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nvGrpSpPr>
            <p:cNvPr id="95299" name="Group 262"/>
            <p:cNvGrpSpPr>
              <a:grpSpLocks/>
            </p:cNvGrpSpPr>
            <p:nvPr/>
          </p:nvGrpSpPr>
          <p:grpSpPr bwMode="auto">
            <a:xfrm rot="801070">
              <a:off x="0" y="405"/>
              <a:ext cx="174" cy="117"/>
              <a:chOff x="0" y="0"/>
              <a:chExt cx="229" cy="242"/>
            </a:xfrm>
          </p:grpSpPr>
          <p:sp>
            <p:nvSpPr>
              <p:cNvPr id="95309" name="Freeform 279"/>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10" name="Freeform 280"/>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00" name="Group 265"/>
            <p:cNvGrpSpPr>
              <a:grpSpLocks/>
            </p:cNvGrpSpPr>
            <p:nvPr/>
          </p:nvGrpSpPr>
          <p:grpSpPr bwMode="auto">
            <a:xfrm rot="801070">
              <a:off x="0" y="727"/>
              <a:ext cx="174" cy="117"/>
              <a:chOff x="0" y="0"/>
              <a:chExt cx="229" cy="242"/>
            </a:xfrm>
          </p:grpSpPr>
          <p:sp>
            <p:nvSpPr>
              <p:cNvPr id="95307" name="Freeform 282"/>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08" name="Freeform 283"/>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rot="10800000" vert="eaVert" wrap="none" anchor="ctr"/>
              <a:lstStyle/>
              <a:p>
                <a:endParaRPr lang="zh-CN" altLang="en-US"/>
              </a:p>
            </p:txBody>
          </p:sp>
        </p:grpSp>
        <p:grpSp>
          <p:nvGrpSpPr>
            <p:cNvPr id="95301" name="Group 268"/>
            <p:cNvGrpSpPr>
              <a:grpSpLocks/>
            </p:cNvGrpSpPr>
            <p:nvPr/>
          </p:nvGrpSpPr>
          <p:grpSpPr bwMode="auto">
            <a:xfrm rot="-1941087">
              <a:off x="76" y="932"/>
              <a:ext cx="155" cy="88"/>
              <a:chOff x="0" y="0"/>
              <a:chExt cx="229" cy="242"/>
            </a:xfrm>
          </p:grpSpPr>
          <p:sp>
            <p:nvSpPr>
              <p:cNvPr id="95305" name="Freeform 285"/>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sp>
            <p:nvSpPr>
              <p:cNvPr id="95306" name="Freeform 286"/>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wrap="none" anchor="ctr"/>
              <a:lstStyle/>
              <a:p>
                <a:endParaRPr lang="zh-CN" altLang="en-US"/>
              </a:p>
            </p:txBody>
          </p:sp>
        </p:grpSp>
        <p:grpSp>
          <p:nvGrpSpPr>
            <p:cNvPr id="95302" name="Group 271"/>
            <p:cNvGrpSpPr>
              <a:grpSpLocks/>
            </p:cNvGrpSpPr>
            <p:nvPr/>
          </p:nvGrpSpPr>
          <p:grpSpPr bwMode="auto">
            <a:xfrm rot="-4994473">
              <a:off x="141" y="791"/>
              <a:ext cx="133" cy="133"/>
              <a:chOff x="0" y="0"/>
              <a:chExt cx="229" cy="242"/>
            </a:xfrm>
          </p:grpSpPr>
          <p:sp>
            <p:nvSpPr>
              <p:cNvPr id="95303" name="Freeform 288"/>
              <p:cNvSpPr>
                <a:spLocks noChangeArrowheads="1"/>
              </p:cNvSpPr>
              <p:nvPr/>
            </p:nvSpPr>
            <p:spPr bwMode="auto">
              <a:xfrm>
                <a:off x="32" y="0"/>
                <a:ext cx="144" cy="242"/>
              </a:xfrm>
              <a:custGeom>
                <a:avLst/>
                <a:gdLst>
                  <a:gd name="T0" fmla="*/ 1 w 213"/>
                  <a:gd name="T1" fmla="*/ 1 h 343"/>
                  <a:gd name="T2" fmla="*/ 1 w 213"/>
                  <a:gd name="T3" fmla="*/ 1 h 343"/>
                  <a:gd name="T4" fmla="*/ 1 w 213"/>
                  <a:gd name="T5" fmla="*/ 1 h 343"/>
                  <a:gd name="T6" fmla="*/ 1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solidFill>
                <a:schemeClr val="folHlink"/>
              </a:solidFill>
              <a:ln w="9525">
                <a:noFill/>
                <a:miter lim="800000"/>
                <a:headEnd/>
                <a:tailEnd/>
              </a:ln>
            </p:spPr>
            <p:txBody>
              <a:bodyPr vert="eaVert" wrap="none" anchor="ctr"/>
              <a:lstStyle/>
              <a:p>
                <a:endParaRPr lang="zh-CN" altLang="en-US"/>
              </a:p>
            </p:txBody>
          </p:sp>
          <p:sp>
            <p:nvSpPr>
              <p:cNvPr id="95304" name="Freeform 289"/>
              <p:cNvSpPr>
                <a:spLocks noChangeArrowheads="1"/>
              </p:cNvSpPr>
              <p:nvPr/>
            </p:nvSpPr>
            <p:spPr bwMode="auto">
              <a:xfrm rot="3996341" flipH="1">
                <a:off x="28" y="13"/>
                <a:ext cx="174" cy="229"/>
              </a:xfrm>
              <a:custGeom>
                <a:avLst/>
                <a:gdLst>
                  <a:gd name="T0" fmla="*/ 5 w 213"/>
                  <a:gd name="T1" fmla="*/ 1 h 343"/>
                  <a:gd name="T2" fmla="*/ 2 w 213"/>
                  <a:gd name="T3" fmla="*/ 1 h 343"/>
                  <a:gd name="T4" fmla="*/ 2 w 213"/>
                  <a:gd name="T5" fmla="*/ 1 h 343"/>
                  <a:gd name="T6" fmla="*/ 5 w 213"/>
                  <a:gd name="T7" fmla="*/ 1 h 343"/>
                  <a:gd name="T8" fmla="*/ 0 60000 65536"/>
                  <a:gd name="T9" fmla="*/ 0 60000 65536"/>
                  <a:gd name="T10" fmla="*/ 0 60000 65536"/>
                  <a:gd name="T11" fmla="*/ 0 60000 65536"/>
                  <a:gd name="T12" fmla="*/ 0 w 213"/>
                  <a:gd name="T13" fmla="*/ 0 h 343"/>
                  <a:gd name="T14" fmla="*/ 213 w 213"/>
                  <a:gd name="T15" fmla="*/ 343 h 343"/>
                </a:gdLst>
                <a:ahLst/>
                <a:cxnLst>
                  <a:cxn ang="T8">
                    <a:pos x="T0" y="T1"/>
                  </a:cxn>
                  <a:cxn ang="T9">
                    <a:pos x="T2" y="T3"/>
                  </a:cxn>
                  <a:cxn ang="T10">
                    <a:pos x="T4" y="T5"/>
                  </a:cxn>
                  <a:cxn ang="T11">
                    <a:pos x="T6" y="T7"/>
                  </a:cxn>
                </a:cxnLst>
                <a:rect l="T12" t="T13" r="T14" b="T15"/>
                <a:pathLst>
                  <a:path w="213" h="343">
                    <a:moveTo>
                      <a:pt x="205" y="38"/>
                    </a:moveTo>
                    <a:cubicBezTo>
                      <a:pt x="213" y="0"/>
                      <a:pt x="99" y="57"/>
                      <a:pt x="69" y="106"/>
                    </a:cubicBezTo>
                    <a:cubicBezTo>
                      <a:pt x="39" y="155"/>
                      <a:pt x="0" y="343"/>
                      <a:pt x="23" y="332"/>
                    </a:cubicBezTo>
                    <a:cubicBezTo>
                      <a:pt x="46" y="321"/>
                      <a:pt x="197" y="76"/>
                      <a:pt x="205" y="38"/>
                    </a:cubicBezTo>
                    <a:close/>
                  </a:path>
                </a:pathLst>
              </a:custGeom>
              <a:gradFill rotWithShape="1">
                <a:gsLst>
                  <a:gs pos="0">
                    <a:srgbClr val="008000"/>
                  </a:gs>
                  <a:gs pos="100000">
                    <a:srgbClr val="336600"/>
                  </a:gs>
                </a:gsLst>
                <a:lin ang="0" scaled="1"/>
              </a:gradFill>
              <a:ln w="9525">
                <a:noFill/>
                <a:miter lim="800000"/>
                <a:headEnd/>
                <a:tailEnd/>
              </a:ln>
            </p:spPr>
            <p:txBody>
              <a:bodyPr wrap="none" anchor="ctr"/>
              <a:lstStyle/>
              <a:p>
                <a:endParaRPr lang="zh-CN" altLang="en-US"/>
              </a:p>
            </p:txBody>
          </p:sp>
        </p:grpSp>
      </p:grpSp>
      <p:grpSp>
        <p:nvGrpSpPr>
          <p:cNvPr id="95266" name="Group 274"/>
          <p:cNvGrpSpPr>
            <a:grpSpLocks/>
          </p:cNvGrpSpPr>
          <p:nvPr/>
        </p:nvGrpSpPr>
        <p:grpSpPr bwMode="auto">
          <a:xfrm>
            <a:off x="395288" y="1370013"/>
            <a:ext cx="1044575" cy="4824412"/>
            <a:chOff x="0" y="0"/>
            <a:chExt cx="658" cy="3039"/>
          </a:xfrm>
        </p:grpSpPr>
        <p:sp>
          <p:nvSpPr>
            <p:cNvPr id="95272" name="Oval 402"/>
            <p:cNvSpPr>
              <a:spLocks noChangeArrowheads="1"/>
            </p:cNvSpPr>
            <p:nvPr/>
          </p:nvSpPr>
          <p:spPr bwMode="auto">
            <a:xfrm>
              <a:off x="0" y="0"/>
              <a:ext cx="658" cy="658"/>
            </a:xfrm>
            <a:prstGeom prst="ellipse">
              <a:avLst/>
            </a:prstGeom>
            <a:gradFill rotWithShape="1">
              <a:gsLst>
                <a:gs pos="0">
                  <a:srgbClr val="33CCFF"/>
                </a:gs>
                <a:gs pos="100000">
                  <a:srgbClr val="185E76"/>
                </a:gs>
              </a:gsLst>
              <a:path path="rect">
                <a:fillToRect r="100000" b="100000"/>
              </a:path>
            </a:gradFill>
            <a:ln w="15875">
              <a:solidFill>
                <a:srgbClr val="969696"/>
              </a:solidFill>
              <a:round/>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sp>
          <p:nvSpPr>
            <p:cNvPr id="95273" name="Oval 403"/>
            <p:cNvSpPr>
              <a:spLocks noChangeArrowheads="1"/>
            </p:cNvSpPr>
            <p:nvPr/>
          </p:nvSpPr>
          <p:spPr bwMode="auto">
            <a:xfrm>
              <a:off x="20" y="42"/>
              <a:ext cx="620" cy="565"/>
            </a:xfrm>
            <a:prstGeom prst="ellipse">
              <a:avLst/>
            </a:prstGeom>
            <a:gradFill rotWithShape="1">
              <a:gsLst>
                <a:gs pos="0">
                  <a:schemeClr val="bg1"/>
                </a:gs>
                <a:gs pos="100000">
                  <a:srgbClr val="E0E0E0"/>
                </a:gs>
              </a:gsLst>
              <a:lin ang="5400000" scaled="1"/>
            </a:gradFill>
            <a:ln w="9525">
              <a:noFill/>
              <a:round/>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sp>
          <p:nvSpPr>
            <p:cNvPr id="95274" name="Oval 404"/>
            <p:cNvSpPr>
              <a:spLocks noChangeArrowheads="1"/>
            </p:cNvSpPr>
            <p:nvPr/>
          </p:nvSpPr>
          <p:spPr bwMode="auto">
            <a:xfrm>
              <a:off x="56" y="87"/>
              <a:ext cx="545" cy="497"/>
            </a:xfrm>
            <a:prstGeom prst="ellipse">
              <a:avLst/>
            </a:prstGeom>
            <a:solidFill>
              <a:schemeClr val="bg1"/>
            </a:solidFill>
            <a:ln w="9525">
              <a:noFill/>
              <a:round/>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sp>
          <p:nvSpPr>
            <p:cNvPr id="95275" name="AutoShape 405"/>
            <p:cNvSpPr>
              <a:spLocks noChangeArrowheads="1"/>
            </p:cNvSpPr>
            <p:nvPr/>
          </p:nvSpPr>
          <p:spPr bwMode="auto">
            <a:xfrm rot="720000">
              <a:off x="176" y="159"/>
              <a:ext cx="308" cy="303"/>
            </a:xfrm>
            <a:custGeom>
              <a:avLst/>
              <a:gdLst>
                <a:gd name="T0" fmla="*/ 154 w 308"/>
                <a:gd name="T1" fmla="*/ 0 h 303"/>
                <a:gd name="T2" fmla="*/ 0 w 308"/>
                <a:gd name="T3" fmla="*/ 116 h 303"/>
                <a:gd name="T4" fmla="*/ 59 w 308"/>
                <a:gd name="T5" fmla="*/ 303 h 303"/>
                <a:gd name="T6" fmla="*/ 249 w 308"/>
                <a:gd name="T7" fmla="*/ 303 h 303"/>
                <a:gd name="T8" fmla="*/ 308 w 308"/>
                <a:gd name="T9" fmla="*/ 116 h 303"/>
                <a:gd name="T10" fmla="*/ 17694720 60000 65536"/>
                <a:gd name="T11" fmla="*/ 11796480 60000 65536"/>
                <a:gd name="T12" fmla="*/ 5898240 60000 65536"/>
                <a:gd name="T13" fmla="*/ 5898240 60000 65536"/>
                <a:gd name="T14" fmla="*/ 0 60000 65536"/>
                <a:gd name="T15" fmla="*/ 95 w 308"/>
                <a:gd name="T16" fmla="*/ 116 h 303"/>
                <a:gd name="T17" fmla="*/ 213 w 308"/>
                <a:gd name="T18" fmla="*/ 231 h 303"/>
              </a:gdLst>
              <a:ahLst/>
              <a:cxnLst>
                <a:cxn ang="T10">
                  <a:pos x="T0" y="T1"/>
                </a:cxn>
                <a:cxn ang="T11">
                  <a:pos x="T2" y="T3"/>
                </a:cxn>
                <a:cxn ang="T12">
                  <a:pos x="T4" y="T5"/>
                </a:cxn>
                <a:cxn ang="T13">
                  <a:pos x="T6" y="T7"/>
                </a:cxn>
                <a:cxn ang="T14">
                  <a:pos x="T8" y="T9"/>
                </a:cxn>
              </a:cxnLst>
              <a:rect l="T15" t="T16" r="T17" b="T18"/>
              <a:pathLst>
                <a:path w="308" h="303">
                  <a:moveTo>
                    <a:pt x="0" y="116"/>
                  </a:moveTo>
                  <a:lnTo>
                    <a:pt x="118" y="116"/>
                  </a:lnTo>
                  <a:lnTo>
                    <a:pt x="154" y="0"/>
                  </a:lnTo>
                  <a:lnTo>
                    <a:pt x="190" y="116"/>
                  </a:lnTo>
                  <a:lnTo>
                    <a:pt x="308" y="116"/>
                  </a:lnTo>
                  <a:lnTo>
                    <a:pt x="213" y="187"/>
                  </a:lnTo>
                  <a:lnTo>
                    <a:pt x="249" y="303"/>
                  </a:lnTo>
                  <a:lnTo>
                    <a:pt x="154" y="231"/>
                  </a:lnTo>
                  <a:lnTo>
                    <a:pt x="59" y="303"/>
                  </a:lnTo>
                  <a:lnTo>
                    <a:pt x="95" y="187"/>
                  </a:lnTo>
                  <a:close/>
                </a:path>
              </a:pathLst>
            </a:custGeom>
            <a:gradFill rotWithShape="1">
              <a:gsLst>
                <a:gs pos="0">
                  <a:srgbClr val="33CCFF"/>
                </a:gs>
                <a:gs pos="100000">
                  <a:srgbClr val="2CB0DC"/>
                </a:gs>
              </a:gsLst>
              <a:path path="rect">
                <a:fillToRect l="50000" t="50000" r="50000" b="50000"/>
              </a:path>
            </a:gradFill>
            <a:ln w="9525">
              <a:noFill/>
              <a:miter lim="800000"/>
              <a:headEnd/>
              <a:tailEnd/>
            </a:ln>
          </p:spPr>
          <p:txBody>
            <a:bodyPr wrap="none" anchor="ctr"/>
            <a:lstStyle/>
            <a:p>
              <a:endParaRPr lang="zh-CN" altLang="en-US"/>
            </a:p>
          </p:txBody>
        </p:sp>
        <p:grpSp>
          <p:nvGrpSpPr>
            <p:cNvPr id="95276" name="Group 279"/>
            <p:cNvGrpSpPr>
              <a:grpSpLocks/>
            </p:cNvGrpSpPr>
            <p:nvPr/>
          </p:nvGrpSpPr>
          <p:grpSpPr bwMode="auto">
            <a:xfrm>
              <a:off x="68" y="658"/>
              <a:ext cx="498" cy="2381"/>
              <a:chOff x="0" y="0"/>
              <a:chExt cx="498" cy="2381"/>
            </a:xfrm>
          </p:grpSpPr>
          <p:sp>
            <p:nvSpPr>
              <p:cNvPr id="95277" name="Oval 407"/>
              <p:cNvSpPr>
                <a:spLocks noChangeArrowheads="1"/>
              </p:cNvSpPr>
              <p:nvPr/>
            </p:nvSpPr>
            <p:spPr bwMode="auto">
              <a:xfrm>
                <a:off x="0" y="2222"/>
                <a:ext cx="498" cy="159"/>
              </a:xfrm>
              <a:prstGeom prst="ellipse">
                <a:avLst/>
              </a:prstGeom>
              <a:gradFill rotWithShape="1">
                <a:gsLst>
                  <a:gs pos="0">
                    <a:schemeClr val="tx1"/>
                  </a:gs>
                  <a:gs pos="100000">
                    <a:srgbClr val="000000">
                      <a:alpha val="0"/>
                    </a:srgbClr>
                  </a:gs>
                </a:gsLst>
                <a:path path="shape">
                  <a:fillToRect l="50000" t="50000" r="50000" b="50000"/>
                </a:path>
              </a:gradFill>
              <a:ln w="9525">
                <a:noFill/>
                <a:round/>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sp>
            <p:nvSpPr>
              <p:cNvPr id="95278" name="Freeform 408"/>
              <p:cNvSpPr>
                <a:spLocks/>
              </p:cNvSpPr>
              <p:nvPr/>
            </p:nvSpPr>
            <p:spPr bwMode="auto">
              <a:xfrm>
                <a:off x="114" y="0"/>
                <a:ext cx="136" cy="2109"/>
              </a:xfrm>
              <a:custGeom>
                <a:avLst/>
                <a:gdLst>
                  <a:gd name="T0" fmla="*/ 14 w 151"/>
                  <a:gd name="T1" fmla="*/ 0 h 2291"/>
                  <a:gd name="T2" fmla="*/ 9 w 151"/>
                  <a:gd name="T3" fmla="*/ 62 h 2291"/>
                  <a:gd name="T4" fmla="*/ 5 w 151"/>
                  <a:gd name="T5" fmla="*/ 193 h 2291"/>
                  <a:gd name="T6" fmla="*/ 21 w 151"/>
                  <a:gd name="T7" fmla="*/ 475 h 2291"/>
                  <a:gd name="T8" fmla="*/ 0 60000 65536"/>
                  <a:gd name="T9" fmla="*/ 0 60000 65536"/>
                  <a:gd name="T10" fmla="*/ 0 60000 65536"/>
                  <a:gd name="T11" fmla="*/ 0 60000 65536"/>
                  <a:gd name="T12" fmla="*/ 0 w 151"/>
                  <a:gd name="T13" fmla="*/ 0 h 2291"/>
                  <a:gd name="T14" fmla="*/ 151 w 151"/>
                  <a:gd name="T15" fmla="*/ 2291 h 2291"/>
                </a:gdLst>
                <a:ahLst/>
                <a:cxnLst>
                  <a:cxn ang="T8">
                    <a:pos x="T0" y="T1"/>
                  </a:cxn>
                  <a:cxn ang="T9">
                    <a:pos x="T2" y="T3"/>
                  </a:cxn>
                  <a:cxn ang="T10">
                    <a:pos x="T4" y="T5"/>
                  </a:cxn>
                  <a:cxn ang="T11">
                    <a:pos x="T6" y="T7"/>
                  </a:cxn>
                </a:cxnLst>
                <a:rect l="T12" t="T13" r="T14" b="T15"/>
                <a:pathLst>
                  <a:path w="151" h="2291">
                    <a:moveTo>
                      <a:pt x="105" y="0"/>
                    </a:moveTo>
                    <a:cubicBezTo>
                      <a:pt x="90" y="70"/>
                      <a:pt x="75" y="140"/>
                      <a:pt x="60" y="295"/>
                    </a:cubicBezTo>
                    <a:cubicBezTo>
                      <a:pt x="45" y="450"/>
                      <a:pt x="0" y="597"/>
                      <a:pt x="15" y="930"/>
                    </a:cubicBezTo>
                    <a:cubicBezTo>
                      <a:pt x="30" y="1263"/>
                      <a:pt x="121" y="2068"/>
                      <a:pt x="151" y="2291"/>
                    </a:cubicBezTo>
                  </a:path>
                </a:pathLst>
              </a:custGeom>
              <a:noFill/>
              <a:ln w="69850">
                <a:solidFill>
                  <a:srgbClr val="4D4D4D"/>
                </a:solidFill>
                <a:miter lim="800000"/>
                <a:headEnd/>
                <a:tailEnd/>
              </a:ln>
            </p:spPr>
            <p:txBody>
              <a:bodyPr/>
              <a:lstStyle/>
              <a:p>
                <a:endParaRPr lang="zh-CN" altLang="en-US"/>
              </a:p>
            </p:txBody>
          </p:sp>
          <p:sp>
            <p:nvSpPr>
              <p:cNvPr id="95279" name="Line 409"/>
              <p:cNvSpPr>
                <a:spLocks noChangeShapeType="1"/>
              </p:cNvSpPr>
              <p:nvPr/>
            </p:nvSpPr>
            <p:spPr bwMode="auto">
              <a:xfrm>
                <a:off x="159" y="136"/>
                <a:ext cx="54" cy="0"/>
              </a:xfrm>
              <a:prstGeom prst="line">
                <a:avLst/>
              </a:prstGeom>
              <a:noFill/>
              <a:ln w="101600">
                <a:solidFill>
                  <a:srgbClr val="EAEAEA"/>
                </a:solidFill>
                <a:round/>
                <a:headEnd/>
                <a:tailEnd/>
              </a:ln>
            </p:spPr>
            <p:txBody>
              <a:bodyPr/>
              <a:lstStyle/>
              <a:p>
                <a:endParaRPr lang="zh-CN" altLang="en-US"/>
              </a:p>
            </p:txBody>
          </p:sp>
          <p:sp>
            <p:nvSpPr>
              <p:cNvPr id="95280" name="Line 410"/>
              <p:cNvSpPr>
                <a:spLocks noChangeShapeType="1"/>
              </p:cNvSpPr>
              <p:nvPr/>
            </p:nvSpPr>
            <p:spPr bwMode="auto">
              <a:xfrm>
                <a:off x="136" y="272"/>
                <a:ext cx="54" cy="0"/>
              </a:xfrm>
              <a:prstGeom prst="line">
                <a:avLst/>
              </a:prstGeom>
              <a:noFill/>
              <a:ln w="101600">
                <a:solidFill>
                  <a:srgbClr val="EAEAEA"/>
                </a:solidFill>
                <a:round/>
                <a:headEnd/>
                <a:tailEnd/>
              </a:ln>
            </p:spPr>
            <p:txBody>
              <a:bodyPr/>
              <a:lstStyle/>
              <a:p>
                <a:endParaRPr lang="zh-CN" altLang="en-US"/>
              </a:p>
            </p:txBody>
          </p:sp>
          <p:sp>
            <p:nvSpPr>
              <p:cNvPr id="95281" name="Line 411"/>
              <p:cNvSpPr>
                <a:spLocks noChangeShapeType="1"/>
              </p:cNvSpPr>
              <p:nvPr/>
            </p:nvSpPr>
            <p:spPr bwMode="auto">
              <a:xfrm>
                <a:off x="128" y="408"/>
                <a:ext cx="54" cy="0"/>
              </a:xfrm>
              <a:prstGeom prst="line">
                <a:avLst/>
              </a:prstGeom>
              <a:noFill/>
              <a:ln w="101600">
                <a:solidFill>
                  <a:srgbClr val="EAEAEA"/>
                </a:solidFill>
                <a:round/>
                <a:headEnd/>
                <a:tailEnd/>
              </a:ln>
            </p:spPr>
            <p:txBody>
              <a:bodyPr/>
              <a:lstStyle/>
              <a:p>
                <a:endParaRPr lang="zh-CN" altLang="en-US"/>
              </a:p>
            </p:txBody>
          </p:sp>
          <p:sp>
            <p:nvSpPr>
              <p:cNvPr id="95282" name="Line 412"/>
              <p:cNvSpPr>
                <a:spLocks noChangeShapeType="1"/>
              </p:cNvSpPr>
              <p:nvPr/>
            </p:nvSpPr>
            <p:spPr bwMode="auto">
              <a:xfrm>
                <a:off x="105" y="567"/>
                <a:ext cx="54" cy="0"/>
              </a:xfrm>
              <a:prstGeom prst="line">
                <a:avLst/>
              </a:prstGeom>
              <a:noFill/>
              <a:ln w="101600">
                <a:solidFill>
                  <a:srgbClr val="EAEAEA"/>
                </a:solidFill>
                <a:round/>
                <a:headEnd/>
                <a:tailEnd/>
              </a:ln>
            </p:spPr>
            <p:txBody>
              <a:bodyPr/>
              <a:lstStyle/>
              <a:p>
                <a:endParaRPr lang="zh-CN" altLang="en-US"/>
              </a:p>
            </p:txBody>
          </p:sp>
          <p:sp>
            <p:nvSpPr>
              <p:cNvPr id="95283" name="Line 413"/>
              <p:cNvSpPr>
                <a:spLocks noChangeShapeType="1"/>
              </p:cNvSpPr>
              <p:nvPr/>
            </p:nvSpPr>
            <p:spPr bwMode="auto">
              <a:xfrm>
                <a:off x="105" y="726"/>
                <a:ext cx="54" cy="0"/>
              </a:xfrm>
              <a:prstGeom prst="line">
                <a:avLst/>
              </a:prstGeom>
              <a:noFill/>
              <a:ln w="101600">
                <a:solidFill>
                  <a:srgbClr val="EAEAEA"/>
                </a:solidFill>
                <a:round/>
                <a:headEnd/>
                <a:tailEnd/>
              </a:ln>
            </p:spPr>
            <p:txBody>
              <a:bodyPr/>
              <a:lstStyle/>
              <a:p>
                <a:endParaRPr lang="zh-CN" altLang="en-US"/>
              </a:p>
            </p:txBody>
          </p:sp>
          <p:sp>
            <p:nvSpPr>
              <p:cNvPr id="95284" name="Line 414"/>
              <p:cNvSpPr>
                <a:spLocks noChangeShapeType="1"/>
              </p:cNvSpPr>
              <p:nvPr/>
            </p:nvSpPr>
            <p:spPr bwMode="auto">
              <a:xfrm>
                <a:off x="105" y="884"/>
                <a:ext cx="54" cy="0"/>
              </a:xfrm>
              <a:prstGeom prst="line">
                <a:avLst/>
              </a:prstGeom>
              <a:noFill/>
              <a:ln w="101600">
                <a:solidFill>
                  <a:srgbClr val="EAEAEA"/>
                </a:solidFill>
                <a:round/>
                <a:headEnd/>
                <a:tailEnd/>
              </a:ln>
            </p:spPr>
            <p:txBody>
              <a:bodyPr/>
              <a:lstStyle/>
              <a:p>
                <a:endParaRPr lang="zh-CN" altLang="en-US"/>
              </a:p>
            </p:txBody>
          </p:sp>
          <p:sp>
            <p:nvSpPr>
              <p:cNvPr id="95285" name="Line 415"/>
              <p:cNvSpPr>
                <a:spLocks noChangeShapeType="1"/>
              </p:cNvSpPr>
              <p:nvPr/>
            </p:nvSpPr>
            <p:spPr bwMode="auto">
              <a:xfrm>
                <a:off x="114" y="1043"/>
                <a:ext cx="54" cy="0"/>
              </a:xfrm>
              <a:prstGeom prst="line">
                <a:avLst/>
              </a:prstGeom>
              <a:noFill/>
              <a:ln w="101600">
                <a:solidFill>
                  <a:srgbClr val="EAEAEA"/>
                </a:solidFill>
                <a:round/>
                <a:headEnd/>
                <a:tailEnd/>
              </a:ln>
            </p:spPr>
            <p:txBody>
              <a:bodyPr/>
              <a:lstStyle/>
              <a:p>
                <a:endParaRPr lang="zh-CN" altLang="en-US"/>
              </a:p>
            </p:txBody>
          </p:sp>
          <p:sp>
            <p:nvSpPr>
              <p:cNvPr id="95286" name="Line 416"/>
              <p:cNvSpPr>
                <a:spLocks noChangeShapeType="1"/>
              </p:cNvSpPr>
              <p:nvPr/>
            </p:nvSpPr>
            <p:spPr bwMode="auto">
              <a:xfrm>
                <a:off x="128" y="1202"/>
                <a:ext cx="54" cy="0"/>
              </a:xfrm>
              <a:prstGeom prst="line">
                <a:avLst/>
              </a:prstGeom>
              <a:noFill/>
              <a:ln w="101600">
                <a:solidFill>
                  <a:srgbClr val="EAEAEA"/>
                </a:solidFill>
                <a:round/>
                <a:headEnd/>
                <a:tailEnd/>
              </a:ln>
            </p:spPr>
            <p:txBody>
              <a:bodyPr/>
              <a:lstStyle/>
              <a:p>
                <a:endParaRPr lang="zh-CN" altLang="en-US"/>
              </a:p>
            </p:txBody>
          </p:sp>
          <p:sp>
            <p:nvSpPr>
              <p:cNvPr id="95287" name="Line 417"/>
              <p:cNvSpPr>
                <a:spLocks noChangeShapeType="1"/>
              </p:cNvSpPr>
              <p:nvPr/>
            </p:nvSpPr>
            <p:spPr bwMode="auto">
              <a:xfrm>
                <a:off x="136" y="1361"/>
                <a:ext cx="54" cy="0"/>
              </a:xfrm>
              <a:prstGeom prst="line">
                <a:avLst/>
              </a:prstGeom>
              <a:noFill/>
              <a:ln w="101600">
                <a:solidFill>
                  <a:srgbClr val="EAEAEA"/>
                </a:solidFill>
                <a:round/>
                <a:headEnd/>
                <a:tailEnd/>
              </a:ln>
            </p:spPr>
            <p:txBody>
              <a:bodyPr/>
              <a:lstStyle/>
              <a:p>
                <a:endParaRPr lang="zh-CN" altLang="en-US"/>
              </a:p>
            </p:txBody>
          </p:sp>
          <p:sp>
            <p:nvSpPr>
              <p:cNvPr id="95288" name="Line 418"/>
              <p:cNvSpPr>
                <a:spLocks noChangeShapeType="1"/>
              </p:cNvSpPr>
              <p:nvPr/>
            </p:nvSpPr>
            <p:spPr bwMode="auto">
              <a:xfrm>
                <a:off x="159" y="1519"/>
                <a:ext cx="54" cy="0"/>
              </a:xfrm>
              <a:prstGeom prst="line">
                <a:avLst/>
              </a:prstGeom>
              <a:noFill/>
              <a:ln w="101600">
                <a:solidFill>
                  <a:srgbClr val="EAEAEA"/>
                </a:solidFill>
                <a:round/>
                <a:headEnd/>
                <a:tailEnd/>
              </a:ln>
            </p:spPr>
            <p:txBody>
              <a:bodyPr/>
              <a:lstStyle/>
              <a:p>
                <a:endParaRPr lang="zh-CN" altLang="en-US"/>
              </a:p>
            </p:txBody>
          </p:sp>
          <p:sp>
            <p:nvSpPr>
              <p:cNvPr id="95289" name="Line 419"/>
              <p:cNvSpPr>
                <a:spLocks noChangeShapeType="1"/>
              </p:cNvSpPr>
              <p:nvPr/>
            </p:nvSpPr>
            <p:spPr bwMode="auto">
              <a:xfrm>
                <a:off x="173" y="1678"/>
                <a:ext cx="54" cy="0"/>
              </a:xfrm>
              <a:prstGeom prst="line">
                <a:avLst/>
              </a:prstGeom>
              <a:noFill/>
              <a:ln w="101600">
                <a:solidFill>
                  <a:srgbClr val="EAEAEA"/>
                </a:solidFill>
                <a:round/>
                <a:headEnd/>
                <a:tailEnd/>
              </a:ln>
            </p:spPr>
            <p:txBody>
              <a:bodyPr/>
              <a:lstStyle/>
              <a:p>
                <a:endParaRPr lang="zh-CN" altLang="en-US"/>
              </a:p>
            </p:txBody>
          </p:sp>
          <p:sp>
            <p:nvSpPr>
              <p:cNvPr id="95290" name="Line 420"/>
              <p:cNvSpPr>
                <a:spLocks noChangeShapeType="1"/>
              </p:cNvSpPr>
              <p:nvPr/>
            </p:nvSpPr>
            <p:spPr bwMode="auto">
              <a:xfrm>
                <a:off x="196" y="1837"/>
                <a:ext cx="54" cy="0"/>
              </a:xfrm>
              <a:prstGeom prst="line">
                <a:avLst/>
              </a:prstGeom>
              <a:noFill/>
              <a:ln w="101600">
                <a:solidFill>
                  <a:srgbClr val="EAEAEA"/>
                </a:solidFill>
                <a:round/>
                <a:headEnd/>
                <a:tailEnd/>
              </a:ln>
            </p:spPr>
            <p:txBody>
              <a:bodyPr/>
              <a:lstStyle/>
              <a:p>
                <a:endParaRPr lang="zh-CN" altLang="en-US"/>
              </a:p>
            </p:txBody>
          </p:sp>
          <p:sp>
            <p:nvSpPr>
              <p:cNvPr id="95291" name="Line 421"/>
              <p:cNvSpPr>
                <a:spLocks noChangeShapeType="1"/>
              </p:cNvSpPr>
              <p:nvPr/>
            </p:nvSpPr>
            <p:spPr bwMode="auto">
              <a:xfrm>
                <a:off x="204" y="1996"/>
                <a:ext cx="54" cy="0"/>
              </a:xfrm>
              <a:prstGeom prst="line">
                <a:avLst/>
              </a:prstGeom>
              <a:noFill/>
              <a:ln w="101600">
                <a:solidFill>
                  <a:srgbClr val="EAEAEA"/>
                </a:solidFill>
                <a:round/>
                <a:headEnd/>
                <a:tailEnd/>
              </a:ln>
            </p:spPr>
            <p:txBody>
              <a:bodyPr/>
              <a:lstStyle/>
              <a:p>
                <a:endParaRPr lang="zh-CN" altLang="en-US"/>
              </a:p>
            </p:txBody>
          </p:sp>
          <p:grpSp>
            <p:nvGrpSpPr>
              <p:cNvPr id="95292" name="Group 295"/>
              <p:cNvGrpSpPr>
                <a:grpSpLocks/>
              </p:cNvGrpSpPr>
              <p:nvPr/>
            </p:nvGrpSpPr>
            <p:grpSpPr bwMode="auto">
              <a:xfrm>
                <a:off x="159" y="2086"/>
                <a:ext cx="181" cy="204"/>
                <a:chOff x="0" y="0"/>
                <a:chExt cx="158" cy="181"/>
              </a:xfrm>
            </p:grpSpPr>
            <p:sp>
              <p:nvSpPr>
                <p:cNvPr id="95293" name="Freeform 423"/>
                <p:cNvSpPr>
                  <a:spLocks noChangeArrowheads="1"/>
                </p:cNvSpPr>
                <p:nvPr/>
              </p:nvSpPr>
              <p:spPr bwMode="auto">
                <a:xfrm>
                  <a:off x="0" y="0"/>
                  <a:ext cx="158" cy="91"/>
                </a:xfrm>
                <a:custGeom>
                  <a:avLst/>
                  <a:gdLst>
                    <a:gd name="T0" fmla="*/ 0 w 839"/>
                    <a:gd name="T1" fmla="*/ 0 h 485"/>
                    <a:gd name="T2" fmla="*/ 0 w 839"/>
                    <a:gd name="T3" fmla="*/ 0 h 485"/>
                    <a:gd name="T4" fmla="*/ 0 w 839"/>
                    <a:gd name="T5" fmla="*/ 0 h 485"/>
                    <a:gd name="T6" fmla="*/ 0 w 839"/>
                    <a:gd name="T7" fmla="*/ 0 h 485"/>
                    <a:gd name="T8" fmla="*/ 0 w 839"/>
                    <a:gd name="T9" fmla="*/ 0 h 485"/>
                    <a:gd name="T10" fmla="*/ 0 60000 65536"/>
                    <a:gd name="T11" fmla="*/ 0 60000 65536"/>
                    <a:gd name="T12" fmla="*/ 0 60000 65536"/>
                    <a:gd name="T13" fmla="*/ 0 60000 65536"/>
                    <a:gd name="T14" fmla="*/ 0 60000 65536"/>
                    <a:gd name="T15" fmla="*/ 0 w 839"/>
                    <a:gd name="T16" fmla="*/ 0 h 485"/>
                    <a:gd name="T17" fmla="*/ 839 w 839"/>
                    <a:gd name="T18" fmla="*/ 485 h 485"/>
                  </a:gdLst>
                  <a:ahLst/>
                  <a:cxnLst>
                    <a:cxn ang="T10">
                      <a:pos x="T0" y="T1"/>
                    </a:cxn>
                    <a:cxn ang="T11">
                      <a:pos x="T2" y="T3"/>
                    </a:cxn>
                    <a:cxn ang="T12">
                      <a:pos x="T4" y="T5"/>
                    </a:cxn>
                    <a:cxn ang="T13">
                      <a:pos x="T6" y="T7"/>
                    </a:cxn>
                    <a:cxn ang="T14">
                      <a:pos x="T8" y="T9"/>
                    </a:cxn>
                  </a:cxnLst>
                  <a:rect l="T15" t="T16" r="T17" b="T18"/>
                  <a:pathLst>
                    <a:path w="839" h="485">
                      <a:moveTo>
                        <a:pt x="250" y="9"/>
                      </a:moveTo>
                      <a:lnTo>
                        <a:pt x="545" y="0"/>
                      </a:lnTo>
                      <a:lnTo>
                        <a:pt x="839" y="485"/>
                      </a:lnTo>
                      <a:lnTo>
                        <a:pt x="0" y="485"/>
                      </a:lnTo>
                      <a:lnTo>
                        <a:pt x="250" y="9"/>
                      </a:lnTo>
                      <a:close/>
                    </a:path>
                  </a:pathLst>
                </a:custGeom>
                <a:gradFill rotWithShape="1">
                  <a:gsLst>
                    <a:gs pos="0">
                      <a:schemeClr val="tx1"/>
                    </a:gs>
                    <a:gs pos="100000">
                      <a:srgbClr val="434343"/>
                    </a:gs>
                  </a:gsLst>
                  <a:lin ang="5400000" scaled="1"/>
                </a:gradFill>
                <a:ln w="9525">
                  <a:noFill/>
                  <a:miter lim="800000"/>
                  <a:headEnd/>
                  <a:tailEnd/>
                </a:ln>
              </p:spPr>
              <p:txBody>
                <a:bodyPr/>
                <a:lstStyle/>
                <a:p>
                  <a:endParaRPr lang="zh-CN" altLang="en-US"/>
                </a:p>
              </p:txBody>
            </p:sp>
            <p:sp>
              <p:nvSpPr>
                <p:cNvPr id="95294" name="Rectangle 424"/>
                <p:cNvSpPr>
                  <a:spLocks noChangeArrowheads="1"/>
                </p:cNvSpPr>
                <p:nvPr/>
              </p:nvSpPr>
              <p:spPr bwMode="auto">
                <a:xfrm>
                  <a:off x="0" y="91"/>
                  <a:ext cx="158" cy="90"/>
                </a:xfrm>
                <a:prstGeom prst="rect">
                  <a:avLst/>
                </a:prstGeom>
                <a:solidFill>
                  <a:srgbClr val="292929"/>
                </a:solidFill>
                <a:ln w="9525">
                  <a:noFill/>
                  <a:miter lim="800000"/>
                  <a:headEnd/>
                  <a:tailEnd/>
                </a:ln>
              </p:spPr>
              <p:txBody>
                <a:bodyPr wrap="none" anchor="ctr"/>
                <a:lstStyle/>
                <a:p>
                  <a:pPr algn="ctr">
                    <a:lnSpc>
                      <a:spcPct val="100000"/>
                    </a:lnSpc>
                    <a:spcBef>
                      <a:spcPct val="0"/>
                    </a:spcBef>
                    <a:buClrTx/>
                    <a:buSzTx/>
                    <a:buFontTx/>
                    <a:buNone/>
                  </a:pPr>
                  <a:endParaRPr lang="zh-CN" altLang="en-US" sz="1800">
                    <a:solidFill>
                      <a:schemeClr val="tx1"/>
                    </a:solidFill>
                    <a:latin typeface="Arial" pitchFamily="34" charset="0"/>
                    <a:ea typeface="宋体" pitchFamily="2" charset="-122"/>
                  </a:endParaRPr>
                </a:p>
              </p:txBody>
            </p:sp>
          </p:grpSp>
        </p:grpSp>
      </p:grpSp>
      <p:pic>
        <p:nvPicPr>
          <p:cNvPr id="82218" name="Picture 377" descr="33"/>
          <p:cNvPicPr>
            <a:picLocks noChangeAspect="1" noChangeArrowheads="1"/>
          </p:cNvPicPr>
          <p:nvPr/>
        </p:nvPicPr>
        <p:blipFill>
          <a:blip r:embed="rId2" cstate="print"/>
          <a:srcRect/>
          <a:stretch>
            <a:fillRect/>
          </a:stretch>
        </p:blipFill>
        <p:spPr bwMode="auto">
          <a:xfrm>
            <a:off x="5457825" y="4257675"/>
            <a:ext cx="701675" cy="914400"/>
          </a:xfrm>
          <a:prstGeom prst="rect">
            <a:avLst/>
          </a:prstGeom>
          <a:noFill/>
          <a:ln w="9525">
            <a:noFill/>
            <a:miter lim="800000"/>
            <a:headEnd/>
            <a:tailEnd/>
          </a:ln>
        </p:spPr>
      </p:pic>
      <p:pic>
        <p:nvPicPr>
          <p:cNvPr id="82219" name="Picture 378" descr="30"/>
          <p:cNvPicPr>
            <a:picLocks noChangeAspect="1" noChangeArrowheads="1"/>
          </p:cNvPicPr>
          <p:nvPr/>
        </p:nvPicPr>
        <p:blipFill>
          <a:blip r:embed="rId3" cstate="print"/>
          <a:srcRect/>
          <a:stretch>
            <a:fillRect/>
          </a:stretch>
        </p:blipFill>
        <p:spPr bwMode="auto">
          <a:xfrm>
            <a:off x="6394450" y="5118100"/>
            <a:ext cx="474663" cy="619125"/>
          </a:xfrm>
          <a:prstGeom prst="rect">
            <a:avLst/>
          </a:prstGeom>
          <a:noFill/>
          <a:ln w="9525">
            <a:noFill/>
            <a:miter lim="800000"/>
            <a:headEnd/>
            <a:tailEnd/>
          </a:ln>
        </p:spPr>
      </p:pic>
      <p:pic>
        <p:nvPicPr>
          <p:cNvPr id="82220" name="Picture 376" descr="29"/>
          <p:cNvPicPr>
            <a:picLocks noChangeAspect="1" noChangeArrowheads="1"/>
          </p:cNvPicPr>
          <p:nvPr/>
        </p:nvPicPr>
        <p:blipFill>
          <a:blip r:embed="rId4" cstate="print"/>
          <a:srcRect/>
          <a:stretch>
            <a:fillRect/>
          </a:stretch>
        </p:blipFill>
        <p:spPr bwMode="auto">
          <a:xfrm>
            <a:off x="9144000" y="3814763"/>
            <a:ext cx="1368425" cy="1676400"/>
          </a:xfrm>
          <a:prstGeom prst="rect">
            <a:avLst/>
          </a:prstGeom>
          <a:noFill/>
          <a:ln w="9525">
            <a:noFill/>
            <a:miter lim="800000"/>
            <a:headEnd/>
            <a:tailEnd/>
          </a:ln>
        </p:spPr>
      </p:pic>
      <p:pic>
        <p:nvPicPr>
          <p:cNvPr id="82221" name="Picture 379" descr="31"/>
          <p:cNvPicPr>
            <a:picLocks noChangeAspect="1" noChangeArrowheads="1"/>
          </p:cNvPicPr>
          <p:nvPr/>
        </p:nvPicPr>
        <p:blipFill>
          <a:blip r:embed="rId5" cstate="print"/>
          <a:srcRect/>
          <a:stretch>
            <a:fillRect/>
          </a:stretch>
        </p:blipFill>
        <p:spPr bwMode="auto">
          <a:xfrm>
            <a:off x="7024688" y="5638800"/>
            <a:ext cx="768350" cy="1000125"/>
          </a:xfrm>
          <a:prstGeom prst="rect">
            <a:avLst/>
          </a:prstGeom>
          <a:noFill/>
          <a:ln w="9525">
            <a:noFill/>
            <a:miter lim="800000"/>
            <a:headEnd/>
            <a:tailEnd/>
          </a:ln>
        </p:spPr>
      </p:pic>
      <p:pic>
        <p:nvPicPr>
          <p:cNvPr id="82222" name="Picture 380" descr="32"/>
          <p:cNvPicPr>
            <a:picLocks noChangeAspect="1" noChangeArrowheads="1"/>
          </p:cNvPicPr>
          <p:nvPr/>
        </p:nvPicPr>
        <p:blipFill>
          <a:blip r:embed="rId6" cstate="print"/>
          <a:srcRect/>
          <a:stretch>
            <a:fillRect/>
          </a:stretch>
        </p:blipFill>
        <p:spPr bwMode="auto">
          <a:xfrm>
            <a:off x="8142288" y="4502150"/>
            <a:ext cx="1001712" cy="1304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1948"/>
                                        </p:tgtEl>
                                        <p:attrNameLst>
                                          <p:attrName>style.visibility</p:attrName>
                                        </p:attrNameLst>
                                      </p:cBhvr>
                                      <p:to>
                                        <p:strVal val="visible"/>
                                      </p:to>
                                    </p:set>
                                    <p:anim calcmode="lin" valueType="num">
                                      <p:cBhvr>
                                        <p:cTn id="7" dur="500" fill="hold"/>
                                        <p:tgtEl>
                                          <p:spTgt spid="81948"/>
                                        </p:tgtEl>
                                        <p:attrNameLst>
                                          <p:attrName>ppt_w</p:attrName>
                                        </p:attrNameLst>
                                      </p:cBhvr>
                                      <p:tavLst>
                                        <p:tav tm="0">
                                          <p:val>
                                            <p:fltVal val="0"/>
                                          </p:val>
                                        </p:tav>
                                        <p:tav tm="100000">
                                          <p:val>
                                            <p:strVal val="#ppt_w"/>
                                          </p:val>
                                        </p:tav>
                                      </p:tavLst>
                                    </p:anim>
                                    <p:anim calcmode="lin" valueType="num">
                                      <p:cBhvr>
                                        <p:cTn id="8" dur="500" fill="hold"/>
                                        <p:tgtEl>
                                          <p:spTgt spid="81948"/>
                                        </p:tgtEl>
                                        <p:attrNameLst>
                                          <p:attrName>ppt_h</p:attrName>
                                        </p:attrNameLst>
                                      </p:cBhvr>
                                      <p:tavLst>
                                        <p:tav tm="0">
                                          <p:val>
                                            <p:fltVal val="0"/>
                                          </p:val>
                                        </p:tav>
                                        <p:tav tm="100000">
                                          <p:val>
                                            <p:strVal val="#ppt_h"/>
                                          </p:val>
                                        </p:tav>
                                      </p:tavLst>
                                    </p:anim>
                                    <p:animEffect transition="in" filter="fade">
                                      <p:cBhvr>
                                        <p:cTn id="9" dur="500"/>
                                        <p:tgtEl>
                                          <p:spTgt spid="81948"/>
                                        </p:tgtEl>
                                      </p:cBhvr>
                                    </p:animEffect>
                                  </p:childTnLst>
                                </p:cTn>
                              </p:par>
                              <p:par>
                                <p:cTn id="10" presetID="0" presetClass="path" presetSubtype="0" accel="50000" decel="50000" fill="hold" nodeType="withEffect">
                                  <p:stCondLst>
                                    <p:cond delay="0"/>
                                  </p:stCondLst>
                                  <p:childTnLst>
                                    <p:animMotion origin="layout" path="M 5E-6 -3.7037E-7 C -0.00034 -0.00208 -0.00277 -3.7037E-7 -0.00173 -0.01389 C -0.00052 -0.02778 0.01893 -0.05741 0.00643 -0.08403 C -0.00572 -0.11042 -0.04444 -0.15139 -0.07518 -0.17268 C -0.10556 -0.19421 -0.14028 -0.19954 -0.17639 -0.2125 C -0.21216 -0.22523 -0.2573 -0.23472 -0.29046 -0.25 C -0.32379 -0.26505 -0.34514 -0.27361 -0.37535 -0.3037 C -0.40573 -0.33356 -0.44966 -0.39444 -0.47171 -0.42963 C -0.49375 -0.46505 -0.49636 -0.46018 -0.50764 -0.5162 C -0.51875 -0.57222 -0.53316 -0.7206 -0.53855 -0.76597 C -0.54393 -0.81111 -0.53994 -0.78333 -0.54011 -0.78681 " pathEditMode="relative" rAng="0" ptsTypes="fffffffffff">
                                      <p:cBhvr>
                                        <p:cTn id="11" dur="5000" fill="hold"/>
                                        <p:tgtEl>
                                          <p:spTgt spid="82218"/>
                                        </p:tgtEl>
                                        <p:attrNameLst>
                                          <p:attrName>ppt_x,ppt_y</p:attrName>
                                        </p:attrNameLst>
                                      </p:cBhvr>
                                      <p:rCtr x="-262" y="-406"/>
                                    </p:animMotion>
                                  </p:childTnLst>
                                </p:cTn>
                              </p:par>
                              <p:par>
                                <p:cTn id="12" presetID="0" presetClass="path" presetSubtype="0" accel="50000" decel="50000" fill="hold" nodeType="withEffect">
                                  <p:stCondLst>
                                    <p:cond delay="0"/>
                                  </p:stCondLst>
                                  <p:childTnLst>
                                    <p:animMotion origin="layout" path="M -0.021250 -0.020926 C -0.061875 -0.036667 -0.196945 -0.088056 -0.265000 -0.115370 C -0.333056 -0.142685 -0.374722 -0.154722 -0.429583 -0.184815 C -0.484444 -0.214907 -0.542431 -0.257500 -0.594167 -0.295926 C -0.645903 -0.334352 -0.696250 -0.380185 -0.740000 -0.415370 C -0.783750 -0.450556 -0.837222 -0.491759 -0.856667 -0.507037 " pathEditMode="relative" rAng="0" ptsTypes="">
                                      <p:cBhvr>
                                        <p:cTn id="13" dur="5000" fill="hold"/>
                                        <p:tgtEl>
                                          <p:spTgt spid="82219"/>
                                        </p:tgtEl>
                                        <p:attrNameLst>
                                          <p:attrName>ppt_x,ppt_y</p:attrName>
                                        </p:attrNameLst>
                                      </p:cBhvr>
                                      <p:rCtr x="-411" y="-236"/>
                                    </p:animMotion>
                                  </p:childTnLst>
                                </p:cTn>
                              </p:par>
                              <p:par>
                                <p:cTn id="14" presetID="0" presetClass="path" presetSubtype="0" accel="50000" decel="50000" fill="hold" nodeType="withEffect">
                                  <p:stCondLst>
                                    <p:cond delay="0"/>
                                  </p:stCondLst>
                                  <p:childTnLst>
                                    <p:animMotion origin="layout" path="M -0.00677 0.05 C -0.02725 0.04676 -0.09097 0.04051 -0.12934 0.03102 C -0.16788 0.02199 -0.19705 0.01366 -0.23819 -0.00579 C -0.27916 -0.02523 -0.32725 -0.04306 -0.37621 -0.08495 C -0.42517 -0.12662 -0.4842 -0.18009 -0.53159 -0.25648 C -0.57882 -0.33264 -0.621 -0.44954 -0.65972 -0.54398 C -0.69861 -0.63843 -0.73524 -0.73796 -0.76475 -0.82222 C -0.79427 -0.90602 -0.8243 -1.01134 -0.83646 -1.04908 " pathEditMode="relative" rAng="0" ptsTypes="ffffffff">
                                      <p:cBhvr>
                                        <p:cTn id="15" dur="5000" fill="hold"/>
                                        <p:tgtEl>
                                          <p:spTgt spid="82221"/>
                                        </p:tgtEl>
                                        <p:attrNameLst>
                                          <p:attrName>ppt_x,ppt_y</p:attrName>
                                        </p:attrNameLst>
                                      </p:cBhvr>
                                      <p:rCtr x="-415" y="-550"/>
                                    </p:animMotion>
                                  </p:childTnLst>
                                </p:cTn>
                              </p:par>
                              <p:par>
                                <p:cTn id="16" presetID="0" presetClass="path" presetSubtype="0" accel="50000" decel="50000" fill="hold" nodeType="withEffect">
                                  <p:stCondLst>
                                    <p:cond delay="0"/>
                                  </p:stCondLst>
                                  <p:childTnLst>
                                    <p:animMotion origin="layout" path="M -0.068750 -0.029167 C -0.097222 -0.051852 -0.183333 -0.130556 -0.239583 -0.165278 C -0.295833 -0.200000 -0.353472 -0.216204 -0.406250 -0.237500 C -0.459028 -0.258796 -0.511458 -0.273611 -0.556250 -0.293056 C -0.601042 -0.312500 -0.635417 -0.329630 -0.675000 -0.354167 C -0.714583 -0.378704 -0.763194 -0.404167 -0.793750 -0.440278 C -0.824306 -0.476389 -0.837500 -0.534722 -0.858333 -0.570833 C -0.879167 -0.606944 -0.900000 -0.628241 -0.918750 -0.656944 C -0.937500 -0.685648 -0.955208 -0.718982 -0.970833 -0.743056 C -0.986458 -0.767130 -1.001042 -0.784259 -1.012500 -0.801389 C -1.023958 -0.818519 -1.035069 -0.838426 -1.039583 -0.845833 C -1.044097 -0.853241 -1.039583 -0.845833 -1.039583 -0.845833 " pathEditMode="relative" rAng="0" ptsTypes="">
                                      <p:cBhvr>
                                        <p:cTn id="17" dur="5000" fill="hold"/>
                                        <p:tgtEl>
                                          <p:spTgt spid="82222"/>
                                        </p:tgtEl>
                                        <p:attrNameLst>
                                          <p:attrName>ppt_x,ppt_y</p:attrName>
                                        </p:attrNameLst>
                                      </p:cBhvr>
                                      <p:rCtr x="0" y="0"/>
                                    </p:animMotion>
                                  </p:childTnLst>
                                </p:cTn>
                              </p:par>
                              <p:par>
                                <p:cTn id="18" presetID="0" presetClass="path" presetSubtype="0" accel="50000" decel="50000" fill="hold" nodeType="withEffect">
                                  <p:stCondLst>
                                    <p:cond delay="0"/>
                                  </p:stCondLst>
                                  <p:childTnLst>
                                    <p:animMotion origin="layout" path="M -0.07969 -0.03356 C -0.12795 -0.05949 -0.29549 -0.14213 -0.36875 -0.18842 C -0.44219 -0.23449 -0.46927 -0.26782 -0.51997 -0.31041 C -0.57049 -0.35324 -0.63282 -0.39838 -0.67275 -0.44467 C -0.7125 -0.49074 -0.74236 -0.54004 -0.75903 -0.5875 C -0.7757 -0.63518 -0.76771 -0.69259 -0.7724 -0.73032 C -0.77709 -0.76805 -0.78473 -0.79977 -0.78716 -0.81389 " pathEditMode="relative" rAng="0" ptsTypes="fffffff">
                                      <p:cBhvr>
                                        <p:cTn id="19" dur="5000" fill="hold"/>
                                        <p:tgtEl>
                                          <p:spTgt spid="82220"/>
                                        </p:tgtEl>
                                        <p:attrNameLst>
                                          <p:attrName>ppt_x,ppt_y</p:attrName>
                                        </p:attrNameLst>
                                      </p:cBhvr>
                                      <p:rCtr x="-354" y="-3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8" grpId="0" animBg="1"/>
    </p:bldLst>
  </p:timing>
</p:sld>
</file>

<file path=ppt/theme/theme1.xml><?xml version="1.0" encoding="utf-8"?>
<a:theme xmlns:a="http://schemas.openxmlformats.org/drawingml/2006/main" name="Default Design">
  <a:themeElements>
    <a:clrScheme name="Default Design 1">
      <a:dk1>
        <a:srgbClr val="2B166E"/>
      </a:dk1>
      <a:lt1>
        <a:srgbClr val="FFFFFF"/>
      </a:lt1>
      <a:dk2>
        <a:srgbClr val="003366"/>
      </a:dk2>
      <a:lt2>
        <a:srgbClr val="B2B2B2"/>
      </a:lt2>
      <a:accent1>
        <a:srgbClr val="4BAFB9"/>
      </a:accent1>
      <a:accent2>
        <a:srgbClr val="FFCC66"/>
      </a:accent2>
      <a:accent3>
        <a:srgbClr val="FFFFFF"/>
      </a:accent3>
      <a:accent4>
        <a:srgbClr val="23115D"/>
      </a:accent4>
      <a:accent5>
        <a:srgbClr val="B1D4D9"/>
      </a:accent5>
      <a:accent6>
        <a:srgbClr val="E7B95C"/>
      </a:accent6>
      <a:hlink>
        <a:srgbClr val="0066CC"/>
      </a:hlink>
      <a:folHlink>
        <a:srgbClr val="8C71B9"/>
      </a:folHlink>
    </a:clrScheme>
    <a:fontScheme name="Default Design">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10000"/>
          </a:spcBef>
          <a:spcAft>
            <a:spcPct val="0"/>
          </a:spcAft>
          <a:buClr>
            <a:srgbClr val="660066"/>
          </a:buClr>
          <a:buSzPct val="70000"/>
          <a:buFont typeface="Wingdings" pitchFamily="2" charset="2"/>
          <a:buChar char="q"/>
          <a:tabLst/>
          <a:defRPr kumimoji="0" lang="en-US" sz="3200" b="0" i="0" u="none" strike="noStrike" cap="none" normalizeH="0" baseline="0" smtClean="0">
            <a:ln>
              <a:noFill/>
            </a:ln>
            <a:solidFill>
              <a:srgbClr val="010103"/>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10000"/>
          </a:spcBef>
          <a:spcAft>
            <a:spcPct val="0"/>
          </a:spcAft>
          <a:buClr>
            <a:srgbClr val="660066"/>
          </a:buClr>
          <a:buSzPct val="70000"/>
          <a:buFont typeface="Wingdings" pitchFamily="2" charset="2"/>
          <a:buChar char="q"/>
          <a:tabLst/>
          <a:defRPr kumimoji="0" lang="en-US" sz="3200" b="0" i="0" u="none" strike="noStrike" cap="none" normalizeH="0" baseline="0" smtClean="0">
            <a:ln>
              <a:noFill/>
            </a:ln>
            <a:solidFill>
              <a:srgbClr val="010103"/>
            </a:solidFill>
            <a:effectLst/>
            <a:latin typeface="Times New Roman" pitchFamily="18" charset="0"/>
            <a:ea typeface="楷体_GB2312" pitchFamily="49" charset="-122"/>
          </a:defRPr>
        </a:defPPr>
      </a:lstStyle>
    </a:lnDef>
  </a:objectDefaults>
  <a:extraClrSchemeLst>
    <a:extraClrScheme>
      <a:clrScheme name="Default Design 1">
        <a:dk1>
          <a:srgbClr val="2B166E"/>
        </a:dk1>
        <a:lt1>
          <a:srgbClr val="FFFFFF"/>
        </a:lt1>
        <a:dk2>
          <a:srgbClr val="003366"/>
        </a:dk2>
        <a:lt2>
          <a:srgbClr val="B2B2B2"/>
        </a:lt2>
        <a:accent1>
          <a:srgbClr val="4BAFB9"/>
        </a:accent1>
        <a:accent2>
          <a:srgbClr val="FFCC66"/>
        </a:accent2>
        <a:accent3>
          <a:srgbClr val="FFFFFF"/>
        </a:accent3>
        <a:accent4>
          <a:srgbClr val="23115D"/>
        </a:accent4>
        <a:accent5>
          <a:srgbClr val="B1D4D9"/>
        </a:accent5>
        <a:accent6>
          <a:srgbClr val="E7B95C"/>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Default Design 2">
        <a:dk1>
          <a:srgbClr val="223F72"/>
        </a:dk1>
        <a:lt1>
          <a:srgbClr val="FFFFFF"/>
        </a:lt1>
        <a:dk2>
          <a:srgbClr val="000066"/>
        </a:dk2>
        <a:lt2>
          <a:srgbClr val="DDDDDD"/>
        </a:lt2>
        <a:accent1>
          <a:srgbClr val="AC6DE5"/>
        </a:accent1>
        <a:accent2>
          <a:srgbClr val="FF9900"/>
        </a:accent2>
        <a:accent3>
          <a:srgbClr val="FFFFFF"/>
        </a:accent3>
        <a:accent4>
          <a:srgbClr val="1B3460"/>
        </a:accent4>
        <a:accent5>
          <a:srgbClr val="D2BAF0"/>
        </a:accent5>
        <a:accent6>
          <a:srgbClr val="E78A00"/>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000066"/>
        </a:dk1>
        <a:lt1>
          <a:srgbClr val="FFFFFF"/>
        </a:lt1>
        <a:dk2>
          <a:srgbClr val="006600"/>
        </a:dk2>
        <a:lt2>
          <a:srgbClr val="DDDDDD"/>
        </a:lt2>
        <a:accent1>
          <a:srgbClr val="C58023"/>
        </a:accent1>
        <a:accent2>
          <a:srgbClr val="1D8FCF"/>
        </a:accent2>
        <a:accent3>
          <a:srgbClr val="FFFFFF"/>
        </a:accent3>
        <a:accent4>
          <a:srgbClr val="000056"/>
        </a:accent4>
        <a:accent5>
          <a:srgbClr val="DFC0AC"/>
        </a:accent5>
        <a:accent6>
          <a:srgbClr val="1981BB"/>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2B166E"/>
      </a:dk1>
      <a:lt1>
        <a:srgbClr val="FFFFFF"/>
      </a:lt1>
      <a:dk2>
        <a:srgbClr val="003366"/>
      </a:dk2>
      <a:lt2>
        <a:srgbClr val="B2B2B2"/>
      </a:lt2>
      <a:accent1>
        <a:srgbClr val="4BAFB9"/>
      </a:accent1>
      <a:accent2>
        <a:srgbClr val="FFCC66"/>
      </a:accent2>
      <a:accent3>
        <a:srgbClr val="FFFFFF"/>
      </a:accent3>
      <a:accent4>
        <a:srgbClr val="23115D"/>
      </a:accent4>
      <a:accent5>
        <a:srgbClr val="B1D4D9"/>
      </a:accent5>
      <a:accent6>
        <a:srgbClr val="E7B95C"/>
      </a:accent6>
      <a:hlink>
        <a:srgbClr val="0066CC"/>
      </a:hlink>
      <a:folHlink>
        <a:srgbClr val="8C71B9"/>
      </a:folHlink>
    </a:clrScheme>
    <a:fontScheme name="1_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10000"/>
          </a:spcBef>
          <a:spcAft>
            <a:spcPct val="0"/>
          </a:spcAft>
          <a:buClr>
            <a:srgbClr val="660066"/>
          </a:buClr>
          <a:buSzPct val="70000"/>
          <a:buFont typeface="Wingdings" pitchFamily="2" charset="2"/>
          <a:buChar char="q"/>
          <a:tabLst/>
          <a:defRPr kumimoji="0" lang="en-US" sz="3200" b="0" i="0" u="none" strike="noStrike" cap="none" normalizeH="0" baseline="0" smtClean="0">
            <a:ln>
              <a:noFill/>
            </a:ln>
            <a:solidFill>
              <a:srgbClr val="010103"/>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10000"/>
          </a:lnSpc>
          <a:spcBef>
            <a:spcPct val="10000"/>
          </a:spcBef>
          <a:spcAft>
            <a:spcPct val="0"/>
          </a:spcAft>
          <a:buClr>
            <a:srgbClr val="660066"/>
          </a:buClr>
          <a:buSzPct val="70000"/>
          <a:buFont typeface="Wingdings" pitchFamily="2" charset="2"/>
          <a:buChar char="q"/>
          <a:tabLst/>
          <a:defRPr kumimoji="0" lang="en-US" sz="3200" b="0" i="0" u="none" strike="noStrike" cap="none" normalizeH="0" baseline="0" smtClean="0">
            <a:ln>
              <a:noFill/>
            </a:ln>
            <a:solidFill>
              <a:srgbClr val="010103"/>
            </a:solidFill>
            <a:effectLst/>
            <a:latin typeface="Times New Roman" pitchFamily="18" charset="0"/>
            <a:ea typeface="楷体_GB2312" pitchFamily="49" charset="-122"/>
          </a:defRPr>
        </a:defPPr>
      </a:lstStyle>
    </a:lnDef>
  </a:objectDefaults>
  <a:extraClrSchemeLst>
    <a:extraClrScheme>
      <a:clrScheme name="1_Default Design 1">
        <a:dk1>
          <a:srgbClr val="2B166E"/>
        </a:dk1>
        <a:lt1>
          <a:srgbClr val="FFFFFF"/>
        </a:lt1>
        <a:dk2>
          <a:srgbClr val="003366"/>
        </a:dk2>
        <a:lt2>
          <a:srgbClr val="B2B2B2"/>
        </a:lt2>
        <a:accent1>
          <a:srgbClr val="4BAFB9"/>
        </a:accent1>
        <a:accent2>
          <a:srgbClr val="FFCC66"/>
        </a:accent2>
        <a:accent3>
          <a:srgbClr val="FFFFFF"/>
        </a:accent3>
        <a:accent4>
          <a:srgbClr val="23115D"/>
        </a:accent4>
        <a:accent5>
          <a:srgbClr val="B1D4D9"/>
        </a:accent5>
        <a:accent6>
          <a:srgbClr val="E7B95C"/>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1_Default Design 2">
        <a:dk1>
          <a:srgbClr val="223F72"/>
        </a:dk1>
        <a:lt1>
          <a:srgbClr val="FFFFFF"/>
        </a:lt1>
        <a:dk2>
          <a:srgbClr val="000066"/>
        </a:dk2>
        <a:lt2>
          <a:srgbClr val="DDDDDD"/>
        </a:lt2>
        <a:accent1>
          <a:srgbClr val="AC6DE5"/>
        </a:accent1>
        <a:accent2>
          <a:srgbClr val="FF9900"/>
        </a:accent2>
        <a:accent3>
          <a:srgbClr val="FFFFFF"/>
        </a:accent3>
        <a:accent4>
          <a:srgbClr val="1B3460"/>
        </a:accent4>
        <a:accent5>
          <a:srgbClr val="D2BAF0"/>
        </a:accent5>
        <a:accent6>
          <a:srgbClr val="E78A00"/>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Default Design 3">
        <a:dk1>
          <a:srgbClr val="000066"/>
        </a:dk1>
        <a:lt1>
          <a:srgbClr val="FFFFFF"/>
        </a:lt1>
        <a:dk2>
          <a:srgbClr val="006600"/>
        </a:dk2>
        <a:lt2>
          <a:srgbClr val="DDDDDD"/>
        </a:lt2>
        <a:accent1>
          <a:srgbClr val="C58023"/>
        </a:accent1>
        <a:accent2>
          <a:srgbClr val="1D8FCF"/>
        </a:accent2>
        <a:accent3>
          <a:srgbClr val="FFFFFF"/>
        </a:accent3>
        <a:accent4>
          <a:srgbClr val="000056"/>
        </a:accent4>
        <a:accent5>
          <a:srgbClr val="DFC0AC"/>
        </a:accent5>
        <a:accent6>
          <a:srgbClr val="1981BB"/>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23453</TotalTime>
  <Words>10559</Words>
  <Application>Microsoft Office PowerPoint</Application>
  <PresentationFormat>全屏显示(4:3)</PresentationFormat>
  <Paragraphs>1667</Paragraphs>
  <Slides>90</Slides>
  <Notes>86</Notes>
  <HiddenSlides>0</HiddenSlides>
  <MMClips>0</MMClips>
  <ScaleCrop>false</ScaleCrop>
  <HeadingPairs>
    <vt:vector size="6" baseType="variant">
      <vt:variant>
        <vt:lpstr>主题</vt:lpstr>
      </vt:variant>
      <vt:variant>
        <vt:i4>2</vt:i4>
      </vt:variant>
      <vt:variant>
        <vt:lpstr>嵌入 OLE 服务器</vt:lpstr>
      </vt:variant>
      <vt:variant>
        <vt:i4>6</vt:i4>
      </vt:variant>
      <vt:variant>
        <vt:lpstr>幻灯片标题</vt:lpstr>
      </vt:variant>
      <vt:variant>
        <vt:i4>90</vt:i4>
      </vt:variant>
    </vt:vector>
  </HeadingPairs>
  <TitlesOfParts>
    <vt:vector size="98" baseType="lpstr">
      <vt:lpstr>Default Design</vt:lpstr>
      <vt:lpstr>1_Default Design</vt:lpstr>
      <vt:lpstr>公式</vt:lpstr>
      <vt:lpstr>Equation</vt:lpstr>
      <vt:lpstr>包装程序外壳对象</vt:lpstr>
      <vt:lpstr>文档</vt:lpstr>
      <vt:lpstr>程序包</vt:lpstr>
      <vt:lpstr>包</vt:lpstr>
      <vt:lpstr>数 据 结 构</vt:lpstr>
      <vt:lpstr>第9章  查找</vt:lpstr>
      <vt:lpstr>第9章  查找                                                      问题提出</vt:lpstr>
      <vt:lpstr>第9章  查找                                                      本章说明</vt:lpstr>
      <vt:lpstr>第9章  查找                                                      本章说明</vt:lpstr>
      <vt:lpstr>本章内容</vt:lpstr>
      <vt:lpstr>查找                                                                  基本概念</vt:lpstr>
      <vt:lpstr>查找                                                                  基本概念</vt:lpstr>
      <vt:lpstr>查找                                                                  基本概念</vt:lpstr>
      <vt:lpstr>查找                                                                  基本概念</vt:lpstr>
      <vt:lpstr>查找                                                                  基本概念</vt:lpstr>
      <vt:lpstr>查找                                                         线性表的查找</vt:lpstr>
      <vt:lpstr>线性表的查找                                                  顺序查找</vt:lpstr>
      <vt:lpstr>线性表的查找                                                  顺序查找</vt:lpstr>
      <vt:lpstr>线性表的查找                                                  顺序查找</vt:lpstr>
      <vt:lpstr>线性表的查找                                                  顺序查找</vt:lpstr>
      <vt:lpstr>线性表的查找                                                  二分查找</vt:lpstr>
      <vt:lpstr>线性表的查找                                                  二分查找</vt:lpstr>
      <vt:lpstr>线性表的查找                                                  二分查找</vt:lpstr>
      <vt:lpstr>线性表的查找                                                  二分查找</vt:lpstr>
      <vt:lpstr>线性表的查找                                                  二分查找</vt:lpstr>
      <vt:lpstr>线性表的查找                                                  分块查找</vt:lpstr>
      <vt:lpstr>线性表的查找                                                  分块查找</vt:lpstr>
      <vt:lpstr>线性表的查找                                                  分块查找</vt:lpstr>
      <vt:lpstr>线性表的查找                                                  分块查找</vt:lpstr>
      <vt:lpstr>线性表的查找                                                  方法比较</vt:lpstr>
      <vt:lpstr>动态查找表</vt:lpstr>
      <vt:lpstr>动态查找表</vt:lpstr>
      <vt:lpstr>第9章  查找                                                 动态查找表</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二叉排序树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平衡二叉树</vt:lpstr>
      <vt:lpstr>动态查找表                                                              B-树</vt:lpstr>
      <vt:lpstr>动态查找表                                                              B-树</vt:lpstr>
      <vt:lpstr>动态查找表                                                              B-树</vt:lpstr>
      <vt:lpstr>动态查找表                                                             B+树</vt:lpstr>
      <vt:lpstr>动态查找表                                                             B+树</vt:lpstr>
      <vt:lpstr>第9章  查找                                                         哈希表</vt:lpstr>
      <vt:lpstr>哈希表                                                                      定义</vt:lpstr>
      <vt:lpstr>哈希表                                                                      定义</vt:lpstr>
      <vt:lpstr>哈希表                                                                      定义</vt:lpstr>
      <vt:lpstr>哈希表                                                      哈希函数构造</vt:lpstr>
      <vt:lpstr>哈希表                                                      哈希函数构造</vt:lpstr>
      <vt:lpstr>哈希表                                                      哈希函数构造</vt:lpstr>
      <vt:lpstr>哈希表                                                      哈希函数构造</vt:lpstr>
      <vt:lpstr>哈希表                                                      哈希函数构造</vt:lpstr>
      <vt:lpstr>哈希表                                                      处理冲突方法</vt:lpstr>
      <vt:lpstr>哈希表                                                      处理冲突方法</vt:lpstr>
      <vt:lpstr>哈希表                                                      处理冲突方法</vt:lpstr>
      <vt:lpstr>哈希表                                                      处理冲突方法</vt:lpstr>
      <vt:lpstr>哈希表                                                              查找分析</vt:lpstr>
      <vt:lpstr>哈希表                                                              查找分析</vt:lpstr>
      <vt:lpstr>哈希表                                                              查找分析</vt:lpstr>
      <vt:lpstr>哈希表                                                              查找分析</vt:lpstr>
      <vt:lpstr>哈希表                                                              查找分析</vt:lpstr>
      <vt:lpstr>哈希表                                                              查找分析</vt:lpstr>
      <vt:lpstr>本章小结</vt:lpstr>
      <vt:lpstr>幻灯片 90</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Yjing</dc:creator>
  <cp:lastModifiedBy>Administrator</cp:lastModifiedBy>
  <cp:revision>888</cp:revision>
  <dcterms:created xsi:type="dcterms:W3CDTF">2004-07-21T02:43:03Z</dcterms:created>
  <dcterms:modified xsi:type="dcterms:W3CDTF">2022-10-12T00:20:02Z</dcterms:modified>
</cp:coreProperties>
</file>