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2"/>
  </p:handoutMasterIdLst>
  <p:sldIdLst>
    <p:sldId id="610" r:id="rId3"/>
    <p:sldId id="605" r:id="rId5"/>
    <p:sldId id="606" r:id="rId6"/>
    <p:sldId id="609" r:id="rId7"/>
    <p:sldId id="604" r:id="rId8"/>
    <p:sldId id="694" r:id="rId9"/>
    <p:sldId id="695" r:id="rId10"/>
    <p:sldId id="704" r:id="rId11"/>
    <p:sldId id="709" r:id="rId12"/>
    <p:sldId id="706" r:id="rId13"/>
    <p:sldId id="715" r:id="rId14"/>
    <p:sldId id="716" r:id="rId15"/>
    <p:sldId id="717" r:id="rId16"/>
    <p:sldId id="764" r:id="rId17"/>
    <p:sldId id="723" r:id="rId18"/>
    <p:sldId id="718" r:id="rId19"/>
    <p:sldId id="722" r:id="rId20"/>
    <p:sldId id="719" r:id="rId21"/>
    <p:sldId id="730" r:id="rId22"/>
    <p:sldId id="733" r:id="rId23"/>
    <p:sldId id="734" r:id="rId24"/>
    <p:sldId id="731" r:id="rId25"/>
    <p:sldId id="696" r:id="rId26"/>
    <p:sldId id="736" r:id="rId27"/>
    <p:sldId id="737" r:id="rId28"/>
    <p:sldId id="738" r:id="rId29"/>
    <p:sldId id="739" r:id="rId30"/>
    <p:sldId id="740" r:id="rId31"/>
    <p:sldId id="741" r:id="rId32"/>
    <p:sldId id="744" r:id="rId33"/>
    <p:sldId id="745" r:id="rId34"/>
    <p:sldId id="642" r:id="rId35"/>
    <p:sldId id="645" r:id="rId36"/>
    <p:sldId id="646" r:id="rId37"/>
    <p:sldId id="647" r:id="rId38"/>
    <p:sldId id="648" r:id="rId39"/>
    <p:sldId id="649" r:id="rId40"/>
    <p:sldId id="650" r:id="rId41"/>
    <p:sldId id="653" r:id="rId42"/>
    <p:sldId id="654" r:id="rId43"/>
    <p:sldId id="655" r:id="rId44"/>
    <p:sldId id="656" r:id="rId45"/>
    <p:sldId id="682" r:id="rId46"/>
    <p:sldId id="683" r:id="rId47"/>
    <p:sldId id="684" r:id="rId48"/>
    <p:sldId id="685" r:id="rId49"/>
    <p:sldId id="692" r:id="rId50"/>
    <p:sldId id="693" r:id="rId51"/>
  </p:sldIdLst>
  <p:sldSz cx="9144000" cy="6858000" type="screen4x3"/>
  <p:notesSz cx="9931400" cy="6797675"/>
  <p:custDataLst>
    <p:tags r:id="rId56"/>
  </p:custDataLst>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8" userDrawn="1">
          <p15:clr>
            <a:srgbClr val="A4A3A4"/>
          </p15:clr>
        </p15:guide>
        <p15:guide id="2" pos="2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002060"/>
    <a:srgbClr val="E8FAAF"/>
    <a:srgbClr val="8A99B6"/>
    <a:srgbClr val="0070C0"/>
    <a:srgbClr val="FFCC00"/>
    <a:srgbClr val="15C2FF"/>
    <a:srgbClr val="99CC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86573" autoAdjust="0"/>
  </p:normalViewPr>
  <p:slideViewPr>
    <p:cSldViewPr showGuides="1">
      <p:cViewPr varScale="1">
        <p:scale>
          <a:sx n="87" d="100"/>
          <a:sy n="87" d="100"/>
        </p:scale>
        <p:origin x="1317" y="30"/>
      </p:cViewPr>
      <p:guideLst>
        <p:guide orient="horz" pos="2168"/>
        <p:guide pos="2913"/>
      </p:guideLst>
    </p:cSldViewPr>
  </p:slideViewPr>
  <p:notesTextViewPr>
    <p:cViewPr>
      <p:scale>
        <a:sx n="100" d="100"/>
        <a:sy n="100" d="100"/>
      </p:scale>
      <p:origin x="0" y="0"/>
    </p:cViewPr>
  </p:notesTextViewPr>
  <p:sorterViewPr>
    <p:cViewPr>
      <p:scale>
        <a:sx n="125" d="100"/>
        <a:sy n="125" d="100"/>
      </p:scale>
      <p:origin x="0" y="4716"/>
    </p:cViewPr>
  </p:sorterViewPr>
  <p:notesViewPr>
    <p:cSldViewPr>
      <p:cViewPr varScale="1">
        <p:scale>
          <a:sx n="57" d="100"/>
          <a:sy n="57" d="100"/>
        </p:scale>
        <p:origin x="-2604" y="-96"/>
      </p:cViewPr>
      <p:guideLst>
        <p:guide orient="horz" pos="2149"/>
        <p:guide pos="316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5.emf"/><Relationship Id="rId8" Type="http://schemas.openxmlformats.org/officeDocument/2006/relationships/image" Target="../media/image14.emf"/><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3" Type="http://schemas.openxmlformats.org/officeDocument/2006/relationships/image" Target="../media/image9.emf"/><Relationship Id="rId2" Type="http://schemas.openxmlformats.org/officeDocument/2006/relationships/image" Target="../media/image8.emf"/><Relationship Id="rId13" Type="http://schemas.openxmlformats.org/officeDocument/2006/relationships/image" Target="../media/image19.emf"/><Relationship Id="rId12" Type="http://schemas.openxmlformats.org/officeDocument/2006/relationships/image" Target="../media/image18.emf"/><Relationship Id="rId11" Type="http://schemas.openxmlformats.org/officeDocument/2006/relationships/image" Target="../media/image17.emf"/><Relationship Id="rId10" Type="http://schemas.openxmlformats.org/officeDocument/2006/relationships/image" Target="../media/image16.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4.emf"/><Relationship Id="rId4" Type="http://schemas.openxmlformats.org/officeDocument/2006/relationships/image" Target="../media/image23.em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5300" cy="339725"/>
          </a:xfrm>
          <a:prstGeom prst="rect">
            <a:avLst/>
          </a:prstGeom>
        </p:spPr>
        <p:txBody>
          <a:bodyPr vert="horz" lIns="92729" tIns="46365" rIns="92729" bIns="46365" rtlCol="0"/>
          <a:lstStyle>
            <a:lvl1pPr algn="r" eaLnBrk="1" hangingPunct="1">
              <a:defRPr sz="1200">
                <a:latin typeface="Arial" panose="020B0604020202020204" pitchFamily="34" charset="0"/>
                <a:ea typeface="宋体" panose="02010600030101010101" pitchFamily="2" charset="-122"/>
              </a:defRPr>
            </a:lvl1pPr>
          </a:lstStyle>
          <a:p>
            <a:pPr>
              <a:defRPr/>
            </a:pPr>
            <a:fld id="{1982AAC1-DA11-9F49-A068-70592696B482}" type="datetimeFigureOut">
              <a:rPr lang="zh-CN" altLang="en-US"/>
            </a:fld>
            <a:endParaRPr lang="zh-CN" altLang="en-US"/>
          </a:p>
        </p:txBody>
      </p:sp>
      <p:sp>
        <p:nvSpPr>
          <p:cNvPr id="4" name="页脚占位符 3"/>
          <p:cNvSpPr>
            <a:spLocks noGrp="1"/>
          </p:cNvSpPr>
          <p:nvPr>
            <p:ph type="ftr" sz="quarter" idx="2"/>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456363"/>
            <a:ext cx="4305300" cy="339725"/>
          </a:xfrm>
          <a:prstGeom prst="rect">
            <a:avLst/>
          </a:prstGeom>
        </p:spPr>
        <p:txBody>
          <a:bodyPr vert="horz" wrap="square" lIns="92729" tIns="46365" rIns="92729" bIns="46365"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8DB5F817-81BA-A24E-BBA2-6AD127FEB22F}"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5624513" y="0"/>
            <a:ext cx="4305300" cy="339725"/>
          </a:xfrm>
          <a:prstGeom prst="rect">
            <a:avLst/>
          </a:prstGeom>
        </p:spPr>
        <p:txBody>
          <a:bodyPr vert="horz" lIns="92729" tIns="46365" rIns="92729" bIns="46365" rtlCol="0"/>
          <a:lstStyle>
            <a:lvl1pPr algn="r" eaLnBrk="1" hangingPunct="1">
              <a:defRPr sz="1200">
                <a:latin typeface="Arial" panose="020B0604020202020204" pitchFamily="34" charset="0"/>
                <a:ea typeface="宋体" panose="02010600030101010101" pitchFamily="2" charset="-122"/>
              </a:defRPr>
            </a:lvl1pPr>
          </a:lstStyle>
          <a:p>
            <a:pPr>
              <a:defRPr/>
            </a:pPr>
            <a:fld id="{234F77AB-E719-6D48-BEA8-F92520DC9E27}" type="datetimeFigureOut">
              <a:rPr lang="zh-CN" altLang="en-US"/>
            </a:fld>
            <a:endParaRPr lang="zh-CN" altLang="en-US"/>
          </a:p>
        </p:txBody>
      </p:sp>
      <p:sp>
        <p:nvSpPr>
          <p:cNvPr id="4" name="幻灯片图像占位符 3"/>
          <p:cNvSpPr>
            <a:spLocks noGrp="1" noRot="1" noChangeAspect="1"/>
          </p:cNvSpPr>
          <p:nvPr>
            <p:ph type="sldImg" idx="2"/>
          </p:nvPr>
        </p:nvSpPr>
        <p:spPr>
          <a:xfrm>
            <a:off x="3267075" y="509588"/>
            <a:ext cx="3397250" cy="2549525"/>
          </a:xfrm>
          <a:prstGeom prst="rect">
            <a:avLst/>
          </a:prstGeom>
          <a:noFill/>
          <a:ln w="12700">
            <a:solidFill>
              <a:prstClr val="black"/>
            </a:solidFill>
          </a:ln>
        </p:spPr>
        <p:txBody>
          <a:bodyPr vert="horz" lIns="92729" tIns="46365" rIns="92729" bIns="46365" rtlCol="0" anchor="ctr"/>
          <a:lstStyle/>
          <a:p>
            <a:pPr lvl="0"/>
            <a:endParaRPr lang="zh-CN" altLang="en-US" noProof="0"/>
          </a:p>
        </p:txBody>
      </p:sp>
      <p:sp>
        <p:nvSpPr>
          <p:cNvPr id="5" name="备注占位符 4"/>
          <p:cNvSpPr>
            <a:spLocks noGrp="1"/>
          </p:cNvSpPr>
          <p:nvPr>
            <p:ph type="body" sz="quarter" idx="3"/>
          </p:nvPr>
        </p:nvSpPr>
        <p:spPr>
          <a:xfrm>
            <a:off x="992188" y="3228975"/>
            <a:ext cx="7947025" cy="3059113"/>
          </a:xfrm>
          <a:prstGeom prst="rect">
            <a:avLst/>
          </a:prstGeom>
        </p:spPr>
        <p:txBody>
          <a:bodyPr vert="horz" wrap="square" lIns="92729" tIns="46365" rIns="92729" bIns="46365"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5624513" y="6456363"/>
            <a:ext cx="4305300" cy="339725"/>
          </a:xfrm>
          <a:prstGeom prst="rect">
            <a:avLst/>
          </a:prstGeom>
        </p:spPr>
        <p:txBody>
          <a:bodyPr vert="horz" wrap="square" lIns="92729" tIns="46365" rIns="92729" bIns="46365"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75CA2C04-2E82-924A-9B0F-7952BA1ED71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AFADFD9-C835-0A48-890C-B4261D84EF45}" type="slidenum">
              <a:rPr lang="zh-CN" altLang="en-US" sz="1200"/>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latin typeface="黑体" panose="02010609060101010101" pitchFamily="49" charset="-122"/>
                <a:ea typeface="黑体" panose="02010609060101010101" pitchFamily="49" charset="-122"/>
              </a:rPr>
              <a:t>用计算机解决实际问题的过程</a:t>
            </a:r>
            <a:endParaRPr lang="zh-CN" altLang="en-US"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A2C04-2E82-924A-9B0F-7952BA1ED715}"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页脚占位符 4"/>
          <p:cNvSpPr>
            <a:spLocks noGrp="1"/>
          </p:cNvSpPr>
          <p:nvPr>
            <p:ph type="ftr" sz="quarter" idx="10"/>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EAF47332-A07F-C848-A556-265C020D6639}"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957BFE2-CDD7-BD46-8235-7B0FEB2A57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B043EA6-8657-BD4E-85F1-3D14D02C6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01239D8-41E4-F94C-B978-804A01664E8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AC3F24-10AC-244A-B80F-A68B6CD9133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rtlCol="0">
            <a:normAutofit/>
          </a:bodyPr>
          <a:lstStyle/>
          <a:p>
            <a:pPr lvl="0"/>
            <a:endParaRPr lang="zh-CN" altLang="en-US" noProof="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A0B6B6B-FB78-6145-A41F-50AEA58982CC}"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9C9B811-5B83-6745-AF8C-60E519CB948E}"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图表占位符 3"/>
          <p:cNvSpPr>
            <a:spLocks noGrp="1"/>
          </p:cNvSpPr>
          <p:nvPr>
            <p:ph type="chart" sz="half" idx="2"/>
          </p:nvPr>
        </p:nvSpPr>
        <p:spPr>
          <a:xfrm>
            <a:off x="4648200" y="1600200"/>
            <a:ext cx="4038600" cy="4525963"/>
          </a:xfrm>
        </p:spPr>
        <p:txBody>
          <a:bodyPr rtlCol="0">
            <a:normAutofit/>
          </a:bodyPr>
          <a:lstStyle/>
          <a:p>
            <a:pPr lvl="0"/>
            <a:endParaRPr lang="zh-CN" altLang="en-US" noProof="0"/>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AEA81FB-BF4E-0346-B302-C47549FBA486}"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E2A45CDE-B1EF-4AA7-9E71-E2BCE222FAAA}" type="slidenum">
              <a:rPr lang="en-US" altLang="zh-CN"/>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3"/>
          <p:cNvGrpSpPr/>
          <p:nvPr userDrawn="1"/>
        </p:nvGrpSpPr>
        <p:grpSpPr bwMode="auto">
          <a:xfrm>
            <a:off x="161925" y="6515100"/>
            <a:ext cx="142875" cy="144463"/>
            <a:chOff x="1835696" y="2780928"/>
            <a:chExt cx="288032" cy="288032"/>
          </a:xfrm>
        </p:grpSpPr>
        <p:sp>
          <p:nvSpPr>
            <p:cNvPr id="5"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6"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7"/>
          <p:cNvGrpSpPr/>
          <p:nvPr userDrawn="1"/>
        </p:nvGrpSpPr>
        <p:grpSpPr bwMode="auto">
          <a:xfrm>
            <a:off x="8893175" y="6532563"/>
            <a:ext cx="142875" cy="144462"/>
            <a:chOff x="1835696" y="2780928"/>
            <a:chExt cx="288032" cy="288032"/>
          </a:xfrm>
        </p:grpSpPr>
        <p:sp>
          <p:nvSpPr>
            <p:cNvPr id="9"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0"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矩形 13"/>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5" name="矩形 14"/>
          <p:cNvSpPr/>
          <p:nvPr userDrawn="1"/>
        </p:nvSpPr>
        <p:spPr>
          <a:xfrm>
            <a:off x="104775" y="6346825"/>
            <a:ext cx="9067800" cy="600164"/>
          </a:xfrm>
          <a:prstGeom prst="rect">
            <a:avLst/>
          </a:prstGeom>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200" b="1" dirty="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大数据分析与智能实验室                                           </a:t>
            </a:r>
            <a:r>
              <a:rPr lang="zh-CN" altLang="en-US" sz="2200" b="1" dirty="0">
                <a:solidFill>
                  <a:srgbClr val="1B4E9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哈尔滨工程大学 </a:t>
            </a:r>
            <a:endParaRPr lang="zh-CN" altLang="en-US" sz="2200" b="1" dirty="0">
              <a:solidFill>
                <a:srgbClr val="1B4E9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 name="Rectangle 2"/>
          <p:cNvSpPr txBox="1">
            <a:spLocks noChangeArrowheads="1"/>
          </p:cNvSpPr>
          <p:nvPr userDrawn="1"/>
        </p:nvSpPr>
        <p:spPr bwMode="auto">
          <a:xfrm>
            <a:off x="52388" y="452438"/>
            <a:ext cx="9036050" cy="815975"/>
          </a:xfrm>
          <a:prstGeom prst="rect">
            <a:avLst/>
          </a:prstGeom>
          <a:solidFill>
            <a:srgbClr val="0070C0"/>
          </a:solidFill>
          <a:ln>
            <a:noFill/>
          </a:ln>
        </p:spPr>
        <p:txBody>
          <a:bodyPr lIns="288000" anchor="b"/>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algn="l" eaLnBrk="1" hangingPunct="1">
              <a:defRPr/>
            </a:pPr>
            <a:endParaRPr kumimoji="1" lang="zh-CN" altLang="en-US" sz="2800" b="1" dirty="0">
              <a:solidFill>
                <a:schemeClr val="bg1"/>
              </a:solidFill>
              <a:latin typeface="微软雅黑" panose="020B0503020204020204" pitchFamily="34" charset="-122"/>
            </a:endParaRPr>
          </a:p>
        </p:txBody>
      </p:sp>
      <p:pic>
        <p:nvPicPr>
          <p:cNvPr id="17"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52388" y="452438"/>
            <a:ext cx="8143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66775" y="464343"/>
            <a:ext cx="7819863" cy="792163"/>
          </a:xfrm>
        </p:spPr>
        <p:txBody>
          <a:bodyPr/>
          <a:lstStyle>
            <a:lvl1pPr algn="l">
              <a:defRPr sz="3300" b="1">
                <a:solidFill>
                  <a:schemeClr val="bg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标题 1"/>
          <p:cNvSpPr txBox="1"/>
          <p:nvPr/>
        </p:nvSpPr>
        <p:spPr>
          <a:xfrm rot="16200000">
            <a:off x="-2441574" y="2959100"/>
            <a:ext cx="5903912" cy="922337"/>
          </a:xfrm>
          <a:prstGeom prst="rect">
            <a:avLst/>
          </a:prstGeom>
          <a:solidFill>
            <a:srgbClr val="0070C0"/>
          </a:solidFill>
          <a:ln>
            <a:noFill/>
          </a:ln>
        </p:spPr>
        <p:txBody>
          <a:bodyPr anchor="b">
            <a:normAutofit/>
          </a:bodyPr>
          <a:lstStyle>
            <a:lvl1pPr algn="l" defTabSz="914400" rtl="0" eaLnBrk="1" latinLnBrk="0" hangingPunct="1">
              <a:spcBef>
                <a:spcPct val="0"/>
              </a:spcBef>
              <a:buNone/>
              <a:defRPr sz="2800" kern="1200">
                <a:solidFill>
                  <a:schemeClr val="bg1"/>
                </a:solidFill>
                <a:latin typeface="+mj-ea"/>
                <a:ea typeface="+mj-ea"/>
                <a:cs typeface="+mj-cs"/>
              </a:defRPr>
            </a:lvl1pPr>
          </a:lstStyle>
          <a:p>
            <a:pPr>
              <a:defRPr/>
            </a:pPr>
            <a:endParaRPr lang="zh-CN" altLang="en-US" dirty="0"/>
          </a:p>
        </p:txBody>
      </p:sp>
      <p:cxnSp>
        <p:nvCxnSpPr>
          <p:cNvPr id="3" name="直接连接符​​ 16"/>
          <p:cNvCxnSpPr/>
          <p:nvPr/>
        </p:nvCxnSpPr>
        <p:spPr>
          <a:xfrm flipV="1">
            <a:off x="1008063" y="476250"/>
            <a:ext cx="34925" cy="6048375"/>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13"/>
          <p:cNvGrpSpPr/>
          <p:nvPr userDrawn="1"/>
        </p:nvGrpSpPr>
        <p:grpSpPr bwMode="auto">
          <a:xfrm>
            <a:off x="161925" y="6515100"/>
            <a:ext cx="142875" cy="144463"/>
            <a:chOff x="1835696" y="2780928"/>
            <a:chExt cx="288032" cy="288032"/>
          </a:xfrm>
        </p:grpSpPr>
        <p:sp>
          <p:nvSpPr>
            <p:cNvPr id="6"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7"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7"/>
          <p:cNvGrpSpPr/>
          <p:nvPr userDrawn="1"/>
        </p:nvGrpSpPr>
        <p:grpSpPr bwMode="auto">
          <a:xfrm>
            <a:off x="8893175" y="6532563"/>
            <a:ext cx="142875" cy="144462"/>
            <a:chOff x="1835696" y="2780928"/>
            <a:chExt cx="288032" cy="288032"/>
          </a:xfrm>
        </p:grpSpPr>
        <p:sp>
          <p:nvSpPr>
            <p:cNvPr id="10"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1"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灯片编号占位符 5"/>
          <p:cNvSpPr txBox="1"/>
          <p:nvPr userDrawn="1"/>
        </p:nvSpPr>
        <p:spPr>
          <a:xfrm>
            <a:off x="6913563" y="6457950"/>
            <a:ext cx="2133600" cy="365125"/>
          </a:xfrm>
          <a:prstGeom prst="rect">
            <a:avLst/>
          </a:prstGeom>
        </p:spPr>
        <p:txBody>
          <a:bodyPr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defRPr/>
            </a:pPr>
            <a:fld id="{F5CE89B5-48A6-2846-9341-988125A10A37}" type="slidenum">
              <a:rPr lang="en-US" altLang="zh-CN" sz="1800" smtClean="0">
                <a:solidFill>
                  <a:srgbClr val="898989"/>
                </a:solidFill>
              </a:rPr>
            </a:fld>
            <a:endParaRPr lang="en-US" altLang="zh-CN" sz="1800">
              <a:solidFill>
                <a:srgbClr val="898989"/>
              </a:solidFill>
            </a:endParaRPr>
          </a:p>
        </p:txBody>
      </p:sp>
      <p:sp>
        <p:nvSpPr>
          <p:cNvPr id="15" name="矩形 14"/>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6" name="页脚占位符 3"/>
          <p:cNvSpPr>
            <a:spLocks noGrp="1"/>
          </p:cNvSpPr>
          <p:nvPr>
            <p:ph type="ftr" sz="quarter" idx="10"/>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17" name="灯片编号占位符 4"/>
          <p:cNvSpPr>
            <a:spLocks noGrp="1"/>
          </p:cNvSpPr>
          <p:nvPr>
            <p:ph type="sldNum" sz="quarter" idx="11"/>
          </p:nvPr>
        </p:nvSpPr>
        <p:spPr/>
        <p:txBody>
          <a:bodyPr/>
          <a:lstStyle>
            <a:lvl1pPr>
              <a:defRPr/>
            </a:lvl1pPr>
          </a:lstStyle>
          <a:p>
            <a:pPr>
              <a:defRPr/>
            </a:pPr>
            <a:fld id="{FA5E8DF9-8742-1145-BCD2-FE5845E9335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75A3178-9D03-554D-9741-C6FED1F0729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AB55FDBB-561B-7846-9299-E144FF929BA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6219F825-D70C-AF40-A043-91F1ED2C8C1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E68BB5E8-9D4A-1E47-ACBD-B17AD91DB33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C3E14AC1-A68F-1445-B5B7-F6950AE7A09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268288" y="508000"/>
            <a:ext cx="10287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日期占位符 4"/>
          <p:cNvSpPr>
            <a:spLocks noGrp="1"/>
          </p:cNvSpPr>
          <p:nvPr>
            <p:ph type="dt" sz="half" idx="10"/>
          </p:nvPr>
        </p:nvSpPr>
        <p:spPr>
          <a:xfrm>
            <a:off x="696913" y="5013325"/>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7" name="页脚占位符 5"/>
          <p:cNvSpPr>
            <a:spLocks noGrp="1"/>
          </p:cNvSpPr>
          <p:nvPr>
            <p:ph type="ftr" sz="quarter" idx="11"/>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ED83F226-6AFB-6144-9156-EF86F1315862}"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5492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4"/>
          </p:nvPr>
        </p:nvSpPr>
        <p:spPr>
          <a:xfrm>
            <a:off x="6875463" y="66675"/>
            <a:ext cx="2133600" cy="365125"/>
          </a:xfrm>
          <a:prstGeom prst="rect">
            <a:avLst/>
          </a:prstGeom>
        </p:spPr>
        <p:txBody>
          <a:bodyPr vert="horz" wrap="square" lIns="91440" tIns="45720" rIns="91440" bIns="45720" numCol="1" anchor="ctr" anchorCtr="0" compatLnSpc="1"/>
          <a:lstStyle>
            <a:lvl1pPr algn="r" eaLnBrk="1" hangingPunct="1">
              <a:defRPr sz="1200" b="1">
                <a:solidFill>
                  <a:srgbClr val="0070C0"/>
                </a:solidFill>
                <a:latin typeface="Arial" panose="020B0604020202020204" pitchFamily="34" charset="0"/>
                <a:ea typeface="宋体" panose="02010600030101010101" pitchFamily="2" charset="-122"/>
              </a:defRPr>
            </a:lvl1pPr>
          </a:lstStyle>
          <a:p>
            <a:pPr>
              <a:defRPr/>
            </a:pPr>
            <a:fld id="{2D13BD9B-D915-EB40-A67D-ADA19850390B}" type="slidenum">
              <a:rPr lang="en-US" altLang="zh-CN"/>
            </a:fld>
            <a:endParaRPr lang="en-US" altLang="zh-CN"/>
          </a:p>
        </p:txBody>
      </p:sp>
      <p:cxnSp>
        <p:nvCxnSpPr>
          <p:cNvPr id="7" name="直接连接符​​ 6"/>
          <p:cNvCxnSpPr/>
          <p:nvPr/>
        </p:nvCxnSpPr>
        <p:spPr>
          <a:xfrm>
            <a:off x="0" y="404813"/>
            <a:ext cx="9144000" cy="0"/>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79388" y="177800"/>
            <a:ext cx="107950" cy="1079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496888" y="177800"/>
            <a:ext cx="144462" cy="1444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330200" y="177800"/>
            <a:ext cx="125413" cy="1254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684213" y="177800"/>
            <a:ext cx="161925" cy="1619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30"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0.emf"/><Relationship Id="rId7" Type="http://schemas.openxmlformats.org/officeDocument/2006/relationships/oleObject" Target="../embeddings/oleObject6.bin"/><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image" Target="../media/image8.emf"/><Relationship Id="rId3" Type="http://schemas.openxmlformats.org/officeDocument/2006/relationships/oleObject" Target="../embeddings/oleObject4.bin"/><Relationship Id="rId29" Type="http://schemas.openxmlformats.org/officeDocument/2006/relationships/notesSlide" Target="../notesSlides/notesSlide5.xml"/><Relationship Id="rId28" Type="http://schemas.openxmlformats.org/officeDocument/2006/relationships/vmlDrawing" Target="../drawings/vmlDrawing3.vml"/><Relationship Id="rId27" Type="http://schemas.openxmlformats.org/officeDocument/2006/relationships/slideLayout" Target="../slideLayouts/slideLayout2.xml"/><Relationship Id="rId26" Type="http://schemas.openxmlformats.org/officeDocument/2006/relationships/image" Target="../media/image19.emf"/><Relationship Id="rId25" Type="http://schemas.openxmlformats.org/officeDocument/2006/relationships/oleObject" Target="../embeddings/oleObject15.bin"/><Relationship Id="rId24" Type="http://schemas.openxmlformats.org/officeDocument/2006/relationships/image" Target="../media/image18.emf"/><Relationship Id="rId23" Type="http://schemas.openxmlformats.org/officeDocument/2006/relationships/oleObject" Target="../embeddings/oleObject14.bin"/><Relationship Id="rId22" Type="http://schemas.openxmlformats.org/officeDocument/2006/relationships/image" Target="../media/image17.emf"/><Relationship Id="rId21" Type="http://schemas.openxmlformats.org/officeDocument/2006/relationships/oleObject" Target="../embeddings/oleObject13.bin"/><Relationship Id="rId20" Type="http://schemas.openxmlformats.org/officeDocument/2006/relationships/image" Target="../media/image16.emf"/><Relationship Id="rId2" Type="http://schemas.openxmlformats.org/officeDocument/2006/relationships/image" Target="../media/image7.emf"/><Relationship Id="rId19" Type="http://schemas.openxmlformats.org/officeDocument/2006/relationships/oleObject" Target="../embeddings/oleObject12.bin"/><Relationship Id="rId18" Type="http://schemas.openxmlformats.org/officeDocument/2006/relationships/image" Target="../media/image15.emf"/><Relationship Id="rId17" Type="http://schemas.openxmlformats.org/officeDocument/2006/relationships/oleObject" Target="../embeddings/oleObject11.bin"/><Relationship Id="rId16" Type="http://schemas.openxmlformats.org/officeDocument/2006/relationships/image" Target="../media/image14.emf"/><Relationship Id="rId15" Type="http://schemas.openxmlformats.org/officeDocument/2006/relationships/oleObject" Target="../embeddings/oleObject10.bin"/><Relationship Id="rId14" Type="http://schemas.openxmlformats.org/officeDocument/2006/relationships/image" Target="../media/image13.emf"/><Relationship Id="rId13" Type="http://schemas.openxmlformats.org/officeDocument/2006/relationships/oleObject" Target="../embeddings/oleObject9.bin"/><Relationship Id="rId12" Type="http://schemas.openxmlformats.org/officeDocument/2006/relationships/image" Target="../media/image12.emf"/><Relationship Id="rId11" Type="http://schemas.openxmlformats.org/officeDocument/2006/relationships/oleObject" Target="../embeddings/oleObject8.bin"/><Relationship Id="rId10" Type="http://schemas.openxmlformats.org/officeDocument/2006/relationships/image" Target="../media/image11.e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3.emf"/><Relationship Id="rId7" Type="http://schemas.openxmlformats.org/officeDocument/2006/relationships/oleObject" Target="../embeddings/oleObject19.bin"/><Relationship Id="rId6" Type="http://schemas.openxmlformats.org/officeDocument/2006/relationships/image" Target="../media/image22.emf"/><Relationship Id="rId5" Type="http://schemas.openxmlformats.org/officeDocument/2006/relationships/oleObject" Target="../embeddings/oleObject18.bin"/><Relationship Id="rId4" Type="http://schemas.openxmlformats.org/officeDocument/2006/relationships/image" Target="../media/image21.emf"/><Relationship Id="rId3" Type="http://schemas.openxmlformats.org/officeDocument/2006/relationships/oleObject" Target="../embeddings/oleObject17.bin"/><Relationship Id="rId2" Type="http://schemas.openxmlformats.org/officeDocument/2006/relationships/image" Target="../media/image20.wmf"/><Relationship Id="rId15" Type="http://schemas.openxmlformats.org/officeDocument/2006/relationships/vmlDrawing" Target="../drawings/vmlDrawing4.vml"/><Relationship Id="rId14" Type="http://schemas.openxmlformats.org/officeDocument/2006/relationships/slideLayout" Target="../slideLayouts/slideLayout2.xml"/><Relationship Id="rId13" Type="http://schemas.openxmlformats.org/officeDocument/2006/relationships/oleObject" Target="../embeddings/oleObject23.bin"/><Relationship Id="rId12" Type="http://schemas.openxmlformats.org/officeDocument/2006/relationships/oleObject" Target="../embeddings/oleObject22.bin"/><Relationship Id="rId11" Type="http://schemas.openxmlformats.org/officeDocument/2006/relationships/image" Target="../media/image24.emf"/><Relationship Id="rId10" Type="http://schemas.openxmlformats.org/officeDocument/2006/relationships/oleObject" Target="../embeddings/oleObject21.bin"/><Relationship Id="rId1"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 Id="rId3" Type="http://schemas.openxmlformats.org/officeDocument/2006/relationships/oleObject" Target="../embeddings/oleObject25.bin"/><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 Id="rId3" Type="http://schemas.openxmlformats.org/officeDocument/2006/relationships/oleObject" Target="../embeddings/oleObject28.bin"/><Relationship Id="rId2" Type="http://schemas.openxmlformats.org/officeDocument/2006/relationships/image" Target="../media/image29.wmf"/><Relationship Id="rId1"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descr="p02-p03-wbj1"/>
          <p:cNvPicPr>
            <a:picLocks noChangeAspect="1" noChangeArrowheads="1"/>
          </p:cNvPicPr>
          <p:nvPr/>
        </p:nvPicPr>
        <p:blipFill>
          <a:blip r:embed="rId1">
            <a:extLst>
              <a:ext uri="{28A0092B-C50C-407E-A947-70E740481C1C}">
                <a14:useLocalDpi xmlns:a14="http://schemas.microsoft.com/office/drawing/2010/main" val="0"/>
              </a:ext>
            </a:extLst>
          </a:blip>
          <a:srcRect t="25267" r="2287" b="9125"/>
          <a:stretch>
            <a:fillRect/>
          </a:stretch>
        </p:blipFill>
        <p:spPr bwMode="auto">
          <a:xfrm>
            <a:off x="100781" y="4381963"/>
            <a:ext cx="5286374" cy="238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WordArt 7"/>
          <p:cNvSpPr>
            <a:spLocks noChangeArrowheads="1" noChangeShapeType="1" noTextEdit="1"/>
          </p:cNvSpPr>
          <p:nvPr/>
        </p:nvSpPr>
        <p:spPr bwMode="auto">
          <a:xfrm>
            <a:off x="5638800" y="6013450"/>
            <a:ext cx="3124200" cy="381000"/>
          </a:xfrm>
          <a:prstGeom prst="rect">
            <a:avLst/>
          </a:prstGeom>
        </p:spPr>
        <p:txBody>
          <a:bodyPr/>
          <a:lstStyle/>
          <a:p>
            <a:pPr algn="r" eaLnBrk="1" hangingPunct="1">
              <a:spcBef>
                <a:spcPct val="20000"/>
              </a:spcBef>
              <a:buFont typeface="Arial" panose="020B0604020202020204" pitchFamily="34" charset="0"/>
              <a:buNone/>
              <a:defRPr/>
            </a:pPr>
            <a:r>
              <a:rPr lang="zh-CN" altLang="en-US" sz="1800" dirty="0">
                <a:latin typeface="+mn-lt"/>
                <a:ea typeface="+mn-ea"/>
              </a:rPr>
              <a:t>            </a:t>
            </a:r>
            <a:endParaRPr lang="zh-CN" altLang="en-US" sz="1800" dirty="0">
              <a:latin typeface="+mn-lt"/>
              <a:ea typeface="+mn-ea"/>
            </a:endParaRPr>
          </a:p>
        </p:txBody>
      </p:sp>
      <p:sp>
        <p:nvSpPr>
          <p:cNvPr id="20483" name="矩形​​ 6"/>
          <p:cNvSpPr>
            <a:spLocks noChangeArrowheads="1"/>
          </p:cNvSpPr>
          <p:nvPr/>
        </p:nvSpPr>
        <p:spPr bwMode="auto">
          <a:xfrm>
            <a:off x="100781" y="410601"/>
            <a:ext cx="8943975" cy="446136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bIns="324000" anchor="b"/>
          <a:lstStyle>
            <a:lvl1pPr>
              <a:spcBef>
                <a:spcPct val="20000"/>
              </a:spcBef>
              <a:buFont typeface="Arial" panose="020B0604020202020204" pitchFamily="34" charset="0"/>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50000"/>
              </a:spcBef>
              <a:buFontTx/>
              <a:buNone/>
            </a:pPr>
            <a:endParaRPr lang="zh-CN" altLang="en-US" sz="2800" b="1" dirty="0">
              <a:solidFill>
                <a:schemeClr val="bg1"/>
              </a:solidFill>
              <a:latin typeface="微软雅黑" panose="020B0503020204020204" pitchFamily="34" charset="-122"/>
            </a:endParaRPr>
          </a:p>
        </p:txBody>
      </p:sp>
      <p:sp>
        <p:nvSpPr>
          <p:cNvPr id="20487" name="矩形 1"/>
          <p:cNvSpPr>
            <a:spLocks noChangeArrowheads="1"/>
          </p:cNvSpPr>
          <p:nvPr/>
        </p:nvSpPr>
        <p:spPr bwMode="auto">
          <a:xfrm>
            <a:off x="5507805" y="6118190"/>
            <a:ext cx="341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lang="zh-CN" altLang="en-US" sz="3600" b="1" dirty="0">
                <a:solidFill>
                  <a:srgbClr val="0070C0"/>
                </a:solidFill>
                <a:latin typeface="微软雅黑" panose="020B0503020204020204" pitchFamily="34" charset="-122"/>
              </a:rPr>
              <a:t>哈尔滨工程大学</a:t>
            </a:r>
            <a:endParaRPr lang="zh-CN" altLang="en-US" sz="3600" b="1" dirty="0">
              <a:solidFill>
                <a:srgbClr val="0070C0"/>
              </a:solidFill>
              <a:latin typeface="微软雅黑" panose="020B0503020204020204" pitchFamily="34" charset="-122"/>
            </a:endParaRPr>
          </a:p>
        </p:txBody>
      </p:sp>
      <p:pic>
        <p:nvPicPr>
          <p:cNvPr id="20488" name="Picture 2" descr="C:\Documents and Settings\Administrator\桌面\素材\e848ade4a4b9956d2f6621c7abdd1951.jpg"/>
          <p:cNvPicPr>
            <a:picLocks noChangeAspect="1" noChangeArrowheads="1"/>
          </p:cNvPicPr>
          <p:nvPr/>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6686550" y="5148228"/>
            <a:ext cx="10287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ChangeArrowheads="1"/>
          </p:cNvSpPr>
          <p:nvPr/>
        </p:nvSpPr>
        <p:spPr bwMode="auto">
          <a:xfrm>
            <a:off x="586555" y="1109550"/>
            <a:ext cx="79724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4800" b="1" dirty="0">
                <a:solidFill>
                  <a:srgbClr val="FFFFFF"/>
                </a:solidFill>
                <a:ea typeface="宋体" panose="02010600030101010101" pitchFamily="2" charset="-122"/>
              </a:rPr>
              <a:t>算法设计与分析</a:t>
            </a:r>
            <a:br>
              <a:rPr lang="zh-CN" altLang="en-US" sz="4400" b="1" dirty="0">
                <a:solidFill>
                  <a:srgbClr val="FFFFFF"/>
                </a:solidFill>
                <a:ea typeface="宋体" panose="02010600030101010101" pitchFamily="2" charset="-122"/>
              </a:rPr>
            </a:br>
            <a:r>
              <a:rPr lang="zh-CN" altLang="en-US" sz="3600" b="1" dirty="0">
                <a:solidFill>
                  <a:srgbClr val="FFFFFF"/>
                </a:solidFill>
                <a:ea typeface="宋体" panose="02010600030101010101" pitchFamily="2" charset="-122"/>
              </a:rPr>
              <a:t> </a:t>
            </a:r>
            <a:r>
              <a:rPr lang="en-US" altLang="zh-CN" sz="2400" b="1" dirty="0">
                <a:solidFill>
                  <a:srgbClr val="FFFFFF"/>
                </a:solidFill>
                <a:latin typeface="Lucida Calligraphy" panose="03010101010101010101" pitchFamily="66" charset="0"/>
                <a:ea typeface="宋体" panose="02010600030101010101" pitchFamily="2" charset="-122"/>
              </a:rPr>
              <a:t>Design and Analysis of Computer Algorithm</a:t>
            </a:r>
            <a:r>
              <a:rPr lang="en-US" altLang="zh-TW" sz="2400" b="1" dirty="0">
                <a:solidFill>
                  <a:srgbClr val="FFFFFF"/>
                </a:solidFill>
                <a:latin typeface="Lucida Calligraphy" panose="03010101010101010101" pitchFamily="66" charset="0"/>
                <a:ea typeface="宋体" panose="02010600030101010101" pitchFamily="2" charset="-122"/>
              </a:rPr>
              <a:t>s</a:t>
            </a:r>
            <a:endParaRPr lang="en-US" altLang="zh-CN" sz="2400" b="1" dirty="0">
              <a:solidFill>
                <a:srgbClr val="FFFFFF"/>
              </a:solidFill>
              <a:latin typeface="Lucida Calligraphy" panose="03010101010101010101" pitchFamily="66" charset="0"/>
              <a:ea typeface="宋体" panose="02010600030101010101" pitchFamily="2" charset="-122"/>
            </a:endParaRPr>
          </a:p>
        </p:txBody>
      </p:sp>
      <p:sp>
        <p:nvSpPr>
          <p:cNvPr id="13" name="Text Box 6"/>
          <p:cNvSpPr txBox="1">
            <a:spLocks noChangeArrowheads="1"/>
          </p:cNvSpPr>
          <p:nvPr/>
        </p:nvSpPr>
        <p:spPr bwMode="auto">
          <a:xfrm>
            <a:off x="2576902" y="2711475"/>
            <a:ext cx="3990195" cy="20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20000"/>
              </a:lnSpc>
            </a:pPr>
            <a:r>
              <a:rPr lang="zh-CN" altLang="en-US"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主讲：韩启龙 教授</a:t>
            </a:r>
            <a:endPar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endParaRPr>
          </a:p>
          <a:p>
            <a:pPr eaLnBrk="1" hangingPunct="1">
              <a:lnSpc>
                <a:spcPct val="120000"/>
              </a:lnSpc>
            </a:pPr>
            <a:r>
              <a:rPr lang="zh-CN" altLang="en-US"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助教：卢    丹 博士</a:t>
            </a:r>
            <a:endPar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endParaRPr>
          </a:p>
          <a:p>
            <a:pPr eaLnBrk="1" hangingPunct="1">
              <a:lnSpc>
                <a:spcPct val="120000"/>
              </a:lnSpc>
            </a:pPr>
            <a:r>
              <a:rPr lang="zh-CN" altLang="en-US"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地点：</a:t>
            </a:r>
            <a:r>
              <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21B4131</a:t>
            </a:r>
            <a:endPar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1.2 </a:t>
            </a:r>
            <a:r>
              <a:rPr lang="zh-CN" altLang="en-US" sz="2800" dirty="0">
                <a:solidFill>
                  <a:schemeClr val="tx1"/>
                </a:solidFill>
                <a:latin typeface="黑体" panose="02010609060101010101" pitchFamily="49" charset="-122"/>
                <a:ea typeface="黑体" panose="02010609060101010101" pitchFamily="49" charset="-122"/>
              </a:rPr>
              <a:t>算法与程序</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18"/>
          <p:cNvSpPr txBox="1">
            <a:spLocks noChangeArrowheads="1"/>
          </p:cNvSpPr>
          <p:nvPr/>
        </p:nvSpPr>
        <p:spPr bwMode="auto">
          <a:xfrm>
            <a:off x="488075" y="1918554"/>
            <a:ext cx="8274925" cy="4329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对算法</a:t>
            </a:r>
            <a:r>
              <a:rPr lang="en-US" altLang="zh-CN" sz="2200" dirty="0">
                <a:latin typeface="黑体" panose="02010609060101010101" pitchFamily="49" charset="-122"/>
                <a:ea typeface="黑体" panose="02010609060101010101" pitchFamily="49" charset="-122"/>
              </a:rPr>
              <a:t>(algorithm)</a:t>
            </a:r>
            <a:r>
              <a:rPr lang="zh-CN" altLang="en-US" sz="2200" dirty="0">
                <a:latin typeface="黑体" panose="02010609060101010101" pitchFamily="49" charset="-122"/>
                <a:ea typeface="黑体" panose="02010609060101010101" pitchFamily="49" charset="-122"/>
              </a:rPr>
              <a:t>一次给出精确的定义是很难的</a:t>
            </a:r>
            <a:endParaRPr lang="zh-CN" altLang="en-US" sz="2200" dirty="0">
              <a:latin typeface="黑体" panose="02010609060101010101" pitchFamily="49" charset="-122"/>
              <a:ea typeface="黑体" panose="02010609060101010101" pitchFamily="49" charset="-122"/>
            </a:endParaRPr>
          </a:p>
          <a:p>
            <a:pPr lvl="1" algn="just"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算法就是一组</a:t>
            </a:r>
            <a:r>
              <a:rPr lang="zh-CN" altLang="en-US" sz="2200" dirty="0">
                <a:solidFill>
                  <a:srgbClr val="FF0000"/>
                </a:solidFill>
                <a:latin typeface="黑体" panose="02010609060101010101" pitchFamily="49" charset="-122"/>
                <a:ea typeface="黑体" panose="02010609060101010101" pitchFamily="49" charset="-122"/>
              </a:rPr>
              <a:t>有穷的规则</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它规定了解决某一特定类型问题的一系列运算</a:t>
            </a:r>
            <a:endParaRPr lang="zh-CN" altLang="en-US" sz="2200" dirty="0">
              <a:latin typeface="黑体" panose="02010609060101010101" pitchFamily="49" charset="-122"/>
              <a:ea typeface="黑体" panose="02010609060101010101" pitchFamily="49" charset="-122"/>
            </a:endParaRPr>
          </a:p>
          <a:p>
            <a:pPr lvl="1" algn="just"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算法是任何定义好了的计算程式</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它取某些值或值的集合作为输入</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并产生某些值或值的集合作为输出</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因此</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算法是将一系列输入转化为输出的计算步骤</a:t>
            </a:r>
            <a:endParaRPr lang="zh-CN" altLang="en-US" sz="2200" dirty="0">
              <a:latin typeface="黑体" panose="02010609060101010101" pitchFamily="49" charset="-122"/>
              <a:ea typeface="黑体" panose="02010609060101010101" pitchFamily="49" charset="-122"/>
            </a:endParaRPr>
          </a:p>
          <a:p>
            <a:pPr lvl="1" algn="just"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在计算机科学中</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算法已经成为用计算机解一类问题的精确</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有效方法的代名词</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1.2 </a:t>
            </a:r>
            <a:r>
              <a:rPr lang="zh-CN" altLang="en-US" sz="2800" dirty="0">
                <a:solidFill>
                  <a:schemeClr val="tx1"/>
                </a:solidFill>
                <a:latin typeface="黑体" panose="02010609060101010101" pitchFamily="49" charset="-122"/>
                <a:ea typeface="黑体" panose="02010609060101010101" pitchFamily="49" charset="-122"/>
              </a:rPr>
              <a:t>算法与程序</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7"/>
          <p:cNvSpPr txBox="1">
            <a:spLocks noChangeArrowheads="1"/>
          </p:cNvSpPr>
          <p:nvPr/>
        </p:nvSpPr>
        <p:spPr bwMode="auto">
          <a:xfrm>
            <a:off x="839736" y="1981200"/>
            <a:ext cx="81248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算法是指</a:t>
            </a:r>
            <a:r>
              <a:rPr lang="zh-CN" altLang="en-US" sz="2200" dirty="0">
                <a:solidFill>
                  <a:srgbClr val="FF0000"/>
                </a:solidFill>
                <a:latin typeface="黑体" panose="02010609060101010101" pitchFamily="49" charset="-122"/>
                <a:ea typeface="黑体" panose="02010609060101010101" pitchFamily="49" charset="-122"/>
              </a:rPr>
              <a:t>解决问题的一种方法或一个过程</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算法是</a:t>
            </a:r>
            <a:r>
              <a:rPr lang="zh-CN" altLang="en-US" sz="2200" dirty="0">
                <a:solidFill>
                  <a:srgbClr val="FF0000"/>
                </a:solidFill>
                <a:latin typeface="黑体" panose="02010609060101010101" pitchFamily="49" charset="-122"/>
                <a:ea typeface="黑体" panose="02010609060101010101" pitchFamily="49" charset="-122"/>
              </a:rPr>
              <a:t>若干指令的有穷序列</a:t>
            </a:r>
            <a:r>
              <a:rPr lang="zh-CN" altLang="en-US" sz="2200" dirty="0">
                <a:latin typeface="黑体" panose="02010609060101010101" pitchFamily="49" charset="-122"/>
                <a:ea typeface="黑体" panose="02010609060101010101" pitchFamily="49" charset="-122"/>
              </a:rPr>
              <a:t>，满足性质：</a:t>
            </a:r>
            <a:endParaRPr lang="zh-CN" altLang="en-US" sz="22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en-US" altLang="zh-CN" sz="2200" dirty="0">
                <a:solidFill>
                  <a:srgbClr val="FF0000"/>
                </a:solidFill>
                <a:latin typeface="黑体" panose="02010609060101010101" pitchFamily="49" charset="-122"/>
                <a:ea typeface="黑体" panose="02010609060101010101" pitchFamily="49" charset="-122"/>
              </a:rPr>
              <a:t>(1)</a:t>
            </a:r>
            <a:r>
              <a:rPr lang="zh-CN" altLang="en-US" sz="2200" b="1" dirty="0">
                <a:solidFill>
                  <a:srgbClr val="FF0000"/>
                </a:solidFill>
                <a:latin typeface="黑体" panose="02010609060101010101" pitchFamily="49" charset="-122"/>
                <a:ea typeface="黑体" panose="02010609060101010101" pitchFamily="49" charset="-122"/>
              </a:rPr>
              <a:t>输入</a:t>
            </a:r>
            <a:r>
              <a:rPr lang="zh-CN" altLang="en-US" sz="2200" dirty="0">
                <a:latin typeface="黑体" panose="02010609060101010101" pitchFamily="49" charset="-122"/>
                <a:ea typeface="黑体" panose="02010609060101010101" pitchFamily="49" charset="-122"/>
              </a:rPr>
              <a:t>：有外部提供的量作为算法的输入。</a:t>
            </a:r>
            <a:endParaRPr lang="zh-CN" altLang="en-US" sz="22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en-US" altLang="zh-CN" sz="2200" dirty="0">
                <a:solidFill>
                  <a:srgbClr val="FF0000"/>
                </a:solidFill>
                <a:latin typeface="黑体" panose="02010609060101010101" pitchFamily="49" charset="-122"/>
                <a:ea typeface="黑体" panose="02010609060101010101" pitchFamily="49" charset="-122"/>
              </a:rPr>
              <a:t>(2)</a:t>
            </a:r>
            <a:r>
              <a:rPr lang="zh-CN" altLang="en-US" sz="2200" b="1" dirty="0">
                <a:solidFill>
                  <a:srgbClr val="FF0000"/>
                </a:solidFill>
                <a:latin typeface="黑体" panose="02010609060101010101" pitchFamily="49" charset="-122"/>
                <a:ea typeface="黑体" panose="02010609060101010101" pitchFamily="49" charset="-122"/>
              </a:rPr>
              <a:t>输出</a:t>
            </a:r>
            <a:r>
              <a:rPr lang="zh-CN" altLang="en-US" sz="2200" dirty="0">
                <a:latin typeface="黑体" panose="02010609060101010101" pitchFamily="49" charset="-122"/>
                <a:ea typeface="黑体" panose="02010609060101010101" pitchFamily="49" charset="-122"/>
              </a:rPr>
              <a:t>：算法产生至少一个量作为输出。</a:t>
            </a:r>
            <a:endParaRPr lang="zh-CN" altLang="en-US" sz="22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en-US" altLang="zh-CN" sz="2200" dirty="0">
                <a:solidFill>
                  <a:srgbClr val="FF0000"/>
                </a:solidFill>
                <a:latin typeface="黑体" panose="02010609060101010101" pitchFamily="49" charset="-122"/>
                <a:ea typeface="黑体" panose="02010609060101010101" pitchFamily="49" charset="-122"/>
              </a:rPr>
              <a:t>(3)</a:t>
            </a:r>
            <a:r>
              <a:rPr lang="zh-CN" altLang="en-US" sz="2200" b="1" dirty="0">
                <a:solidFill>
                  <a:srgbClr val="FF0000"/>
                </a:solidFill>
                <a:latin typeface="黑体" panose="02010609060101010101" pitchFamily="49" charset="-122"/>
                <a:ea typeface="黑体" panose="02010609060101010101" pitchFamily="49" charset="-122"/>
              </a:rPr>
              <a:t>确定性</a:t>
            </a:r>
            <a:r>
              <a:rPr lang="zh-CN" altLang="en-US" sz="2200" dirty="0">
                <a:latin typeface="黑体" panose="02010609060101010101" pitchFamily="49" charset="-122"/>
                <a:ea typeface="黑体" panose="02010609060101010101" pitchFamily="49" charset="-122"/>
              </a:rPr>
              <a:t>：组成算法的每条指令是清晰，无歧义的。</a:t>
            </a:r>
            <a:endParaRPr lang="zh-CN" altLang="en-US" sz="22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en-US" altLang="zh-CN" sz="2200" dirty="0">
                <a:solidFill>
                  <a:srgbClr val="FF0000"/>
                </a:solidFill>
                <a:latin typeface="黑体" panose="02010609060101010101" pitchFamily="49" charset="-122"/>
                <a:ea typeface="黑体" panose="02010609060101010101" pitchFamily="49" charset="-122"/>
              </a:rPr>
              <a:t>(4)</a:t>
            </a:r>
            <a:r>
              <a:rPr lang="zh-CN" altLang="en-US" sz="2200" b="1" dirty="0">
                <a:solidFill>
                  <a:srgbClr val="FF0000"/>
                </a:solidFill>
                <a:latin typeface="黑体" panose="02010609060101010101" pitchFamily="49" charset="-122"/>
                <a:ea typeface="黑体" panose="02010609060101010101" pitchFamily="49" charset="-122"/>
              </a:rPr>
              <a:t>有限性</a:t>
            </a:r>
            <a:r>
              <a:rPr lang="zh-CN" altLang="en-US" sz="2200" dirty="0">
                <a:latin typeface="黑体" panose="02010609060101010101" pitchFamily="49" charset="-122"/>
                <a:ea typeface="黑体" panose="02010609060101010101" pitchFamily="49" charset="-122"/>
              </a:rPr>
              <a:t>：算法中每条指令的执行次数是有限的，执行每条指令的时间也是有限的。</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1.2 </a:t>
            </a:r>
            <a:r>
              <a:rPr lang="zh-CN" altLang="en-US" sz="2800" dirty="0">
                <a:solidFill>
                  <a:schemeClr val="tx1"/>
                </a:solidFill>
                <a:latin typeface="黑体" panose="02010609060101010101" pitchFamily="49" charset="-122"/>
                <a:ea typeface="黑体" panose="02010609060101010101" pitchFamily="49" charset="-122"/>
              </a:rPr>
              <a:t>算法与程序</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7" name="Group 3"/>
          <p:cNvGrpSpPr/>
          <p:nvPr/>
        </p:nvGrpSpPr>
        <p:grpSpPr bwMode="auto">
          <a:xfrm>
            <a:off x="1143000" y="2590800"/>
            <a:ext cx="6624638" cy="711200"/>
            <a:chOff x="521" y="1616"/>
            <a:chExt cx="4173" cy="448"/>
          </a:xfrm>
        </p:grpSpPr>
        <p:sp>
          <p:nvSpPr>
            <p:cNvPr id="8" name="Text Box 4"/>
            <p:cNvSpPr txBox="1">
              <a:spLocks noChangeArrowheads="1"/>
            </p:cNvSpPr>
            <p:nvPr/>
          </p:nvSpPr>
          <p:spPr bwMode="auto">
            <a:xfrm>
              <a:off x="1701" y="1616"/>
              <a:ext cx="1769" cy="448"/>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spcBef>
                  <a:spcPct val="50000"/>
                </a:spcBef>
              </a:pPr>
              <a:r>
                <a:rPr lang="en-US" altLang="zh-CN" sz="4000" dirty="0">
                  <a:solidFill>
                    <a:schemeClr val="tx1"/>
                  </a:solidFill>
                  <a:latin typeface="Arial" panose="020B0604020202020204" pitchFamily="34" charset="0"/>
                  <a:ea typeface="华文隶书" panose="02010800040101010101" pitchFamily="2" charset="-122"/>
                </a:rPr>
                <a:t>“Computer”</a:t>
              </a:r>
              <a:endParaRPr lang="en-US" altLang="zh-CN" sz="4000" dirty="0">
                <a:solidFill>
                  <a:schemeClr val="tx1"/>
                </a:solidFill>
                <a:latin typeface="Arial" panose="020B0604020202020204" pitchFamily="34" charset="0"/>
                <a:ea typeface="华文隶书" panose="02010800040101010101" pitchFamily="2" charset="-122"/>
              </a:endParaRPr>
            </a:p>
          </p:txBody>
        </p:sp>
        <p:sp>
          <p:nvSpPr>
            <p:cNvPr id="9" name="Text Box 5"/>
            <p:cNvSpPr txBox="1">
              <a:spLocks noChangeArrowheads="1"/>
            </p:cNvSpPr>
            <p:nvPr/>
          </p:nvSpPr>
          <p:spPr bwMode="auto">
            <a:xfrm>
              <a:off x="521" y="1616"/>
              <a:ext cx="90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spcBef>
                  <a:spcPct val="50000"/>
                </a:spcBef>
              </a:pPr>
              <a:r>
                <a:rPr lang="zh-CN" altLang="en-US" sz="4000">
                  <a:solidFill>
                    <a:schemeClr val="tx1"/>
                  </a:solidFill>
                  <a:latin typeface="Arial" panose="020B0604020202020204" pitchFamily="34" charset="0"/>
                  <a:ea typeface="华文隶书" panose="02010800040101010101" pitchFamily="2" charset="-122"/>
                </a:rPr>
                <a:t>输入</a:t>
              </a:r>
              <a:endParaRPr lang="zh-CN" altLang="en-US" sz="4000">
                <a:solidFill>
                  <a:schemeClr val="tx1"/>
                </a:solidFill>
                <a:latin typeface="Arial" panose="020B0604020202020204" pitchFamily="34" charset="0"/>
                <a:ea typeface="华文隶书" panose="02010800040101010101" pitchFamily="2" charset="-122"/>
              </a:endParaRPr>
            </a:p>
          </p:txBody>
        </p:sp>
        <p:sp>
          <p:nvSpPr>
            <p:cNvPr id="10" name="Text Box 6"/>
            <p:cNvSpPr txBox="1">
              <a:spLocks noChangeArrowheads="1"/>
            </p:cNvSpPr>
            <p:nvPr/>
          </p:nvSpPr>
          <p:spPr bwMode="auto">
            <a:xfrm>
              <a:off x="3787" y="1616"/>
              <a:ext cx="90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spcBef>
                  <a:spcPct val="50000"/>
                </a:spcBef>
              </a:pPr>
              <a:r>
                <a:rPr lang="zh-CN" altLang="en-US" sz="4000">
                  <a:solidFill>
                    <a:schemeClr val="tx1"/>
                  </a:solidFill>
                  <a:latin typeface="Arial" panose="020B0604020202020204" pitchFamily="34" charset="0"/>
                  <a:ea typeface="华文隶书" panose="02010800040101010101" pitchFamily="2" charset="-122"/>
                </a:rPr>
                <a:t>输出</a:t>
              </a:r>
              <a:endParaRPr lang="zh-CN" altLang="en-US" sz="4000">
                <a:solidFill>
                  <a:schemeClr val="tx1"/>
                </a:solidFill>
                <a:latin typeface="Arial" panose="020B0604020202020204" pitchFamily="34" charset="0"/>
                <a:ea typeface="华文隶书" panose="02010800040101010101" pitchFamily="2" charset="-122"/>
              </a:endParaRPr>
            </a:p>
          </p:txBody>
        </p:sp>
        <p:sp>
          <p:nvSpPr>
            <p:cNvPr id="11" name="Line 7"/>
            <p:cNvSpPr>
              <a:spLocks noChangeShapeType="1"/>
            </p:cNvSpPr>
            <p:nvPr/>
          </p:nvSpPr>
          <p:spPr bwMode="auto">
            <a:xfrm>
              <a:off x="1292" y="1842"/>
              <a:ext cx="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12" name="Line 8"/>
            <p:cNvSpPr>
              <a:spLocks noChangeShapeType="1"/>
            </p:cNvSpPr>
            <p:nvPr/>
          </p:nvSpPr>
          <p:spPr bwMode="auto">
            <a:xfrm>
              <a:off x="3515" y="1842"/>
              <a:ext cx="3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grpSp>
      <p:sp>
        <p:nvSpPr>
          <p:cNvPr id="13" name="Rectangle 9"/>
          <p:cNvSpPr>
            <a:spLocks noRot="1" noChangeArrowheads="1"/>
          </p:cNvSpPr>
          <p:nvPr/>
        </p:nvSpPr>
        <p:spPr bwMode="auto">
          <a:xfrm>
            <a:off x="1371600" y="3779837"/>
            <a:ext cx="65532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50000"/>
              </a:lnSpc>
            </a:pPr>
            <a:r>
              <a:rPr lang="zh-CN" altLang="en-US" sz="2200" dirty="0">
                <a:solidFill>
                  <a:schemeClr val="tx1"/>
                </a:solidFill>
                <a:ea typeface="宋体" panose="02010600030101010101" pitchFamily="2" charset="-122"/>
              </a:rPr>
              <a:t>输入：具有限定条件的一组数据；</a:t>
            </a:r>
            <a:br>
              <a:rPr lang="zh-CN" altLang="en-US" sz="2200" dirty="0">
                <a:solidFill>
                  <a:schemeClr val="tx1"/>
                </a:solidFill>
                <a:ea typeface="宋体" panose="02010600030101010101" pitchFamily="2" charset="-122"/>
              </a:rPr>
            </a:br>
            <a:r>
              <a:rPr lang="zh-CN" altLang="en-US" sz="2200" dirty="0">
                <a:solidFill>
                  <a:schemeClr val="tx1"/>
                </a:solidFill>
                <a:ea typeface="宋体" panose="02010600030101010101" pitchFamily="2" charset="-122"/>
              </a:rPr>
              <a:t>算法：输入到输出的映射；</a:t>
            </a:r>
            <a:br>
              <a:rPr lang="zh-CN" altLang="en-US" sz="2200" dirty="0">
                <a:solidFill>
                  <a:schemeClr val="tx1"/>
                </a:solidFill>
                <a:ea typeface="宋体" panose="02010600030101010101" pitchFamily="2" charset="-122"/>
              </a:rPr>
            </a:br>
            <a:r>
              <a:rPr lang="zh-CN" altLang="en-US" sz="2200" dirty="0">
                <a:solidFill>
                  <a:schemeClr val="tx1"/>
                </a:solidFill>
                <a:ea typeface="宋体" panose="02010600030101010101" pitchFamily="2" charset="-122"/>
              </a:rPr>
              <a:t>输出：相对于输入确定的一组数据。</a:t>
            </a:r>
            <a:endParaRPr lang="zh-CN" altLang="en-US" sz="2200" dirty="0">
              <a:solidFill>
                <a:schemeClr val="tx1"/>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1.2 </a:t>
            </a:r>
            <a:r>
              <a:rPr lang="zh-CN" altLang="en-US" sz="2800" dirty="0">
                <a:solidFill>
                  <a:schemeClr val="tx1"/>
                </a:solidFill>
                <a:latin typeface="黑体" panose="02010609060101010101" pitchFamily="49" charset="-122"/>
                <a:ea typeface="黑体" panose="02010609060101010101" pitchFamily="49" charset="-122"/>
              </a:rPr>
              <a:t>算法与程序</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bwMode="auto">
          <a:xfrm>
            <a:off x="762000" y="1918554"/>
            <a:ext cx="7772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50000"/>
              </a:lnSpc>
            </a:pPr>
            <a:r>
              <a:rPr lang="zh-CN" altLang="en-US" sz="2200" dirty="0">
                <a:latin typeface="黑体" panose="02010609060101010101" pitchFamily="49" charset="-122"/>
                <a:ea typeface="黑体" panose="02010609060101010101" pitchFamily="49" charset="-122"/>
              </a:rPr>
              <a:t>程序是算法用某种程序设计语言的</a:t>
            </a:r>
            <a:r>
              <a:rPr lang="zh-CN" altLang="en-US" sz="2200" dirty="0">
                <a:solidFill>
                  <a:srgbClr val="C00000"/>
                </a:solidFill>
                <a:latin typeface="黑体" panose="02010609060101010101" pitchFamily="49" charset="-122"/>
                <a:ea typeface="黑体" panose="02010609060101010101" pitchFamily="49" charset="-122"/>
              </a:rPr>
              <a:t>具体实现</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eaLnBrk="1" hangingPunct="1">
              <a:lnSpc>
                <a:spcPct val="150000"/>
              </a:lnSpc>
            </a:pPr>
            <a:r>
              <a:rPr lang="zh-CN" altLang="en-US" sz="2200" dirty="0">
                <a:latin typeface="黑体" panose="02010609060101010101" pitchFamily="49" charset="-122"/>
                <a:ea typeface="黑体" panose="02010609060101010101" pitchFamily="49" charset="-122"/>
              </a:rPr>
              <a:t>程序可以不满足算法的性质</a:t>
            </a:r>
            <a:r>
              <a:rPr lang="en-US" altLang="zh-CN" sz="2200" dirty="0">
                <a:latin typeface="黑体" panose="02010609060101010101" pitchFamily="49" charset="-122"/>
                <a:ea typeface="黑体" panose="02010609060101010101" pitchFamily="49" charset="-122"/>
              </a:rPr>
              <a:t>(4)</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lvl="1"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例如操作系统，是一个在无限循环中执行的程序，因而不是一个算法。</a:t>
            </a:r>
            <a:endParaRPr lang="zh-CN" altLang="en-US" sz="2200" dirty="0">
              <a:latin typeface="黑体" panose="02010609060101010101" pitchFamily="49" charset="-122"/>
              <a:ea typeface="黑体" panose="02010609060101010101" pitchFamily="49" charset="-122"/>
            </a:endParaRPr>
          </a:p>
          <a:p>
            <a:pPr lvl="1" eaLnBrk="1" hangingPunct="1">
              <a:lnSpc>
                <a:spcPct val="150000"/>
              </a:lnSpc>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操作系统的各种任务可看成是单独的问题，每一个问题由操作系统中的一个子程序通过特定的算法来实现。该子程序得到输出结果后便终止。</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16052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2800" dirty="0">
                <a:solidFill>
                  <a:srgbClr val="FF0000"/>
                </a:solidFill>
                <a:latin typeface="黑体" panose="02010609060101010101" pitchFamily="49" charset="-122"/>
                <a:ea typeface="黑体" panose="02010609060101010101" pitchFamily="49" charset="-122"/>
              </a:rPr>
              <a:t>机器学习</a:t>
            </a:r>
            <a:endParaRPr lang="zh-CN" altLang="en-US" sz="2800" dirty="0">
              <a:solidFill>
                <a:srgbClr val="FF0000"/>
              </a:solidFill>
              <a:latin typeface="黑体" panose="02010609060101010101" pitchFamily="49" charset="-122"/>
              <a:ea typeface="黑体" panose="02010609060101010101" pitchFamily="49" charset="-122"/>
            </a:endParaRPr>
          </a:p>
        </p:txBody>
      </p:sp>
      <p:sp>
        <p:nvSpPr>
          <p:cNvPr id="2" name="Rectangle 3"/>
          <p:cNvSpPr txBox="1">
            <a:spLocks noChangeArrowheads="1"/>
          </p:cNvSpPr>
          <p:nvPr/>
        </p:nvSpPr>
        <p:spPr bwMode="auto">
          <a:xfrm>
            <a:off x="762000" y="1847850"/>
            <a:ext cx="8009890" cy="455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50000"/>
              </a:lnSpc>
            </a:pPr>
            <a:r>
              <a:rPr lang="zh-CN" altLang="en-US" sz="2200" dirty="0">
                <a:latin typeface="黑体" panose="02010609060101010101" pitchFamily="49" charset="-122"/>
                <a:ea typeface="黑体" panose="02010609060101010101" pitchFamily="49" charset="-122"/>
              </a:rPr>
              <a:t>研究如何通过</a:t>
            </a:r>
            <a:r>
              <a:rPr lang="zh-CN" altLang="en-US" sz="2200" dirty="0">
                <a:solidFill>
                  <a:srgbClr val="FF0000"/>
                </a:solidFill>
                <a:latin typeface="黑体" panose="02010609060101010101" pitchFamily="49" charset="-122"/>
                <a:ea typeface="黑体" panose="02010609060101010101" pitchFamily="49" charset="-122"/>
              </a:rPr>
              <a:t>计算</a:t>
            </a:r>
            <a:r>
              <a:rPr lang="zh-CN" altLang="en-US" sz="2200" dirty="0">
                <a:latin typeface="黑体" panose="02010609060101010101" pitchFamily="49" charset="-122"/>
                <a:ea typeface="黑体" panose="02010609060101010101" pitchFamily="49" charset="-122"/>
              </a:rPr>
              <a:t>的手段，利用</a:t>
            </a:r>
            <a:r>
              <a:rPr lang="zh-CN" altLang="en-US" sz="2200" dirty="0">
                <a:solidFill>
                  <a:srgbClr val="FF0000"/>
                </a:solidFill>
                <a:latin typeface="黑体" panose="02010609060101010101" pitchFamily="49" charset="-122"/>
                <a:ea typeface="黑体" panose="02010609060101010101" pitchFamily="49" charset="-122"/>
              </a:rPr>
              <a:t>经验</a:t>
            </a:r>
            <a:r>
              <a:rPr lang="zh-CN" altLang="en-US" sz="2200" dirty="0">
                <a:latin typeface="黑体" panose="02010609060101010101" pitchFamily="49" charset="-122"/>
                <a:ea typeface="黑体" panose="02010609060101010101" pitchFamily="49" charset="-122"/>
              </a:rPr>
              <a:t>来改善系统自身的</a:t>
            </a:r>
            <a:r>
              <a:rPr lang="zh-CN" altLang="en-US" sz="2200" dirty="0">
                <a:solidFill>
                  <a:srgbClr val="FF0000"/>
                </a:solidFill>
                <a:latin typeface="黑体" panose="02010609060101010101" pitchFamily="49" charset="-122"/>
                <a:ea typeface="黑体" panose="02010609060101010101" pitchFamily="49" charset="-122"/>
              </a:rPr>
              <a:t>性能</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lvl="1" algn="l" eaLnBrk="1" hangingPunct="1">
              <a:lnSpc>
                <a:spcPct val="150000"/>
              </a:lnSpc>
              <a:buClrTx/>
              <a:buSzTx/>
              <a:buFont typeface="Wingdings" panose="05000000000000000000" pitchFamily="2" charset="2"/>
              <a:buChar char="Ø"/>
            </a:pPr>
            <a:r>
              <a:rPr lang="en-US" altLang="zh-CN" sz="2195" dirty="0">
                <a:latin typeface="黑体" panose="02010609060101010101" pitchFamily="49" charset="-122"/>
                <a:ea typeface="黑体" panose="02010609060101010101" pitchFamily="49" charset="-122"/>
                <a:sym typeface="+mn-ea"/>
              </a:rPr>
              <a:t>“经验”——以“数据”形式存在；</a:t>
            </a:r>
            <a:endParaRPr lang="en-US" altLang="zh-CN" sz="2195" dirty="0">
              <a:latin typeface="黑体" panose="02010609060101010101" pitchFamily="49" charset="-122"/>
              <a:ea typeface="黑体" panose="02010609060101010101" pitchFamily="49" charset="-122"/>
            </a:endParaRPr>
          </a:p>
          <a:p>
            <a:pPr eaLnBrk="1" hangingPunct="1">
              <a:lnSpc>
                <a:spcPct val="150000"/>
              </a:lnSpc>
            </a:pPr>
            <a:r>
              <a:rPr lang="zh-CN" altLang="en-US" sz="2200" dirty="0">
                <a:latin typeface="黑体" panose="02010609060101010101" pitchFamily="49" charset="-122"/>
                <a:ea typeface="黑体" panose="02010609060101010101" pitchFamily="49" charset="-122"/>
              </a:rPr>
              <a:t>ML主要内容：在计算机上从数据中产生“模型”（model）的算法，即“学习算法”（learning algorithm）。</a:t>
            </a:r>
            <a:endParaRPr lang="zh-CN" altLang="en-US" sz="2200" dirty="0">
              <a:latin typeface="黑体" panose="02010609060101010101" pitchFamily="49" charset="-122"/>
              <a:ea typeface="黑体" panose="02010609060101010101" pitchFamily="49" charset="-122"/>
            </a:endParaRPr>
          </a:p>
          <a:p>
            <a:pPr lvl="1" algn="l" eaLnBrk="1" hangingPunct="1">
              <a:lnSpc>
                <a:spcPct val="150000"/>
              </a:lnSpc>
              <a:buClrTx/>
              <a:buSzTx/>
              <a:buFont typeface="Wingdings" panose="05000000000000000000" pitchFamily="2" charset="2"/>
              <a:buChar char="Ø"/>
            </a:pPr>
            <a:r>
              <a:rPr lang="en-US" altLang="zh-CN" sz="2195" dirty="0">
                <a:latin typeface="黑体" panose="02010609060101010101" pitchFamily="49" charset="-122"/>
                <a:ea typeface="黑体" panose="02010609060101010101" pitchFamily="49" charset="-122"/>
              </a:rPr>
              <a:t>数据——</a:t>
            </a:r>
            <a:r>
              <a:rPr lang="en-US" altLang="zh-CN" sz="2195" dirty="0">
                <a:latin typeface="黑体" panose="02010609060101010101" pitchFamily="49" charset="-122"/>
                <a:ea typeface="黑体" panose="02010609060101010101" pitchFamily="49" charset="-122"/>
              </a:rPr>
              <a:t>学习算法——模型</a:t>
            </a:r>
            <a:endParaRPr lang="en-US" altLang="zh-CN" sz="2195" dirty="0">
              <a:latin typeface="黑体" panose="02010609060101010101" pitchFamily="49" charset="-122"/>
              <a:ea typeface="黑体" panose="02010609060101010101" pitchFamily="49" charset="-122"/>
            </a:endParaRPr>
          </a:p>
          <a:p>
            <a:pPr lvl="1" algn="l" eaLnBrk="1" hangingPunct="1">
              <a:lnSpc>
                <a:spcPct val="150000"/>
              </a:lnSpc>
              <a:buClrTx/>
              <a:buSzTx/>
              <a:buFont typeface="Wingdings" panose="05000000000000000000" pitchFamily="2" charset="2"/>
              <a:buChar char="Ø"/>
            </a:pPr>
            <a:r>
              <a:rPr lang="en-US" altLang="zh-CN" sz="2195" dirty="0">
                <a:latin typeface="黑体" panose="02010609060101010101" pitchFamily="49" charset="-122"/>
                <a:ea typeface="黑体" panose="02010609060101010101" pitchFamily="49" charset="-122"/>
              </a:rPr>
              <a:t>新的情况——</a:t>
            </a:r>
            <a:r>
              <a:rPr lang="en-US" altLang="zh-CN" sz="2195" dirty="0">
                <a:latin typeface="黑体" panose="02010609060101010101" pitchFamily="49" charset="-122"/>
                <a:ea typeface="黑体" panose="02010609060101010101" pitchFamily="49" charset="-122"/>
              </a:rPr>
              <a:t>模型——相应的判断</a:t>
            </a:r>
            <a:endParaRPr lang="en-US" altLang="zh-CN" sz="2195" dirty="0">
              <a:latin typeface="黑体" panose="02010609060101010101" pitchFamily="49" charset="-122"/>
              <a:ea typeface="黑体" panose="02010609060101010101" pitchFamily="49" charset="-122"/>
            </a:endParaRPr>
          </a:p>
          <a:p>
            <a:pPr eaLnBrk="1" hangingPunct="1">
              <a:lnSpc>
                <a:spcPct val="150000"/>
              </a:lnSpc>
            </a:pPr>
            <a:r>
              <a:rPr lang="zh-CN" altLang="en-US" sz="2195" dirty="0">
                <a:latin typeface="黑体" panose="02010609060101010101" pitchFamily="49" charset="-122"/>
                <a:ea typeface="黑体" panose="02010609060101010101" pitchFamily="49" charset="-122"/>
              </a:rPr>
              <a:t>计算机科学：研究关于</a:t>
            </a:r>
            <a:r>
              <a:rPr lang="en-US" altLang="zh-CN" sz="2195" dirty="0">
                <a:latin typeface="黑体" panose="02010609060101010101" pitchFamily="49" charset="-122"/>
                <a:ea typeface="黑体" panose="02010609060101010101" pitchFamily="49" charset="-122"/>
              </a:rPr>
              <a:t>“</a:t>
            </a:r>
            <a:r>
              <a:rPr lang="zh-CN" altLang="en-US" sz="2195" dirty="0">
                <a:latin typeface="黑体" panose="02010609060101010101" pitchFamily="49" charset="-122"/>
                <a:ea typeface="黑体" panose="02010609060101010101" pitchFamily="49" charset="-122"/>
              </a:rPr>
              <a:t>算法</a:t>
            </a:r>
            <a:r>
              <a:rPr lang="en-US" altLang="zh-CN" sz="2195" dirty="0">
                <a:latin typeface="黑体" panose="02010609060101010101" pitchFamily="49" charset="-122"/>
                <a:ea typeface="黑体" panose="02010609060101010101" pitchFamily="49" charset="-122"/>
              </a:rPr>
              <a:t>”</a:t>
            </a:r>
            <a:r>
              <a:rPr lang="zh-CN" altLang="en-US" sz="2195" dirty="0">
                <a:latin typeface="黑体" panose="02010609060101010101" pitchFamily="49" charset="-122"/>
                <a:ea typeface="黑体" panose="02010609060101010101" pitchFamily="49" charset="-122"/>
              </a:rPr>
              <a:t>的</a:t>
            </a:r>
            <a:r>
              <a:rPr lang="zh-CN" altLang="en-US" sz="2195" dirty="0">
                <a:latin typeface="黑体" panose="02010609060101010101" pitchFamily="49" charset="-122"/>
                <a:ea typeface="黑体" panose="02010609060101010101" pitchFamily="49" charset="-122"/>
              </a:rPr>
              <a:t>学问</a:t>
            </a:r>
            <a:endParaRPr lang="zh-CN" altLang="en-US" sz="2195" dirty="0">
              <a:latin typeface="黑体" panose="02010609060101010101" pitchFamily="49" charset="-122"/>
              <a:ea typeface="黑体" panose="02010609060101010101" pitchFamily="49" charset="-122"/>
            </a:endParaRPr>
          </a:p>
          <a:p>
            <a:pPr eaLnBrk="1" hangingPunct="1">
              <a:lnSpc>
                <a:spcPct val="150000"/>
              </a:lnSpc>
            </a:pPr>
            <a:r>
              <a:rPr lang="zh-CN" altLang="en-US" sz="2195" dirty="0">
                <a:latin typeface="黑体" panose="02010609060101010101" pitchFamily="49" charset="-122"/>
                <a:ea typeface="黑体" panose="02010609060101010101" pitchFamily="49" charset="-122"/>
              </a:rPr>
              <a:t>机器学习：研究关于</a:t>
            </a:r>
            <a:r>
              <a:rPr lang="en-US" altLang="zh-CN" sz="2195" dirty="0">
                <a:latin typeface="黑体" panose="02010609060101010101" pitchFamily="49" charset="-122"/>
                <a:ea typeface="黑体" panose="02010609060101010101" pitchFamily="49" charset="-122"/>
              </a:rPr>
              <a:t>“</a:t>
            </a:r>
            <a:r>
              <a:rPr lang="zh-CN" altLang="en-US" sz="2195" dirty="0">
                <a:latin typeface="黑体" panose="02010609060101010101" pitchFamily="49" charset="-122"/>
                <a:ea typeface="黑体" panose="02010609060101010101" pitchFamily="49" charset="-122"/>
              </a:rPr>
              <a:t>学习算法</a:t>
            </a:r>
            <a:r>
              <a:rPr lang="en-US" altLang="zh-CN" sz="2195" dirty="0">
                <a:latin typeface="黑体" panose="02010609060101010101" pitchFamily="49" charset="-122"/>
                <a:ea typeface="黑体" panose="02010609060101010101" pitchFamily="49" charset="-122"/>
              </a:rPr>
              <a:t>”</a:t>
            </a:r>
            <a:r>
              <a:rPr lang="zh-CN" altLang="en-US" sz="2195" dirty="0">
                <a:latin typeface="黑体" panose="02010609060101010101" pitchFamily="49" charset="-122"/>
                <a:ea typeface="黑体" panose="02010609060101010101" pitchFamily="49" charset="-122"/>
              </a:rPr>
              <a:t>的</a:t>
            </a:r>
            <a:r>
              <a:rPr lang="zh-CN" altLang="en-US" sz="2195" dirty="0">
                <a:latin typeface="黑体" panose="02010609060101010101" pitchFamily="49" charset="-122"/>
                <a:ea typeface="黑体" panose="02010609060101010101" pitchFamily="49" charset="-122"/>
              </a:rPr>
              <a:t>学问</a:t>
            </a:r>
            <a:endParaRPr lang="zh-CN" altLang="en-US" sz="2195" dirty="0">
              <a:latin typeface="黑体" panose="02010609060101010101" pitchFamily="49" charset="-122"/>
              <a:ea typeface="黑体" panose="02010609060101010101" pitchFamily="49" charset="-122"/>
            </a:endParaRPr>
          </a:p>
          <a:p>
            <a:pPr lvl="1" eaLnBrk="1" hangingPunct="1">
              <a:lnSpc>
                <a:spcPct val="150000"/>
              </a:lnSpc>
              <a:buFont typeface="Wingdings" panose="05000000000000000000" pitchFamily="2" charset="2"/>
              <a:buChar char="Ø"/>
            </a:pPr>
            <a:endParaRPr lang="zh-CN" altLang="en-US" sz="2195" dirty="0">
              <a:latin typeface="黑体" panose="02010609060101010101" pitchFamily="49" charset="-122"/>
              <a:ea typeface="黑体" panose="02010609060101010101" pitchFamily="49" charset="-122"/>
            </a:endParaRPr>
          </a:p>
          <a:p>
            <a:pPr lvl="1" eaLnBrk="1" hangingPunct="1">
              <a:lnSpc>
                <a:spcPct val="150000"/>
              </a:lnSpc>
              <a:buFont typeface="Wingdings" panose="05000000000000000000" pitchFamily="2" charset="2"/>
              <a:buChar char="Ø"/>
            </a:pPr>
            <a:endParaRPr lang="zh-CN" altLang="en-US" sz="2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 calcmode="lin" valueType="num">
                                      <p:cBhvr additive="base">
                                        <p:cTn id="2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 calcmode="lin" valueType="num">
                                      <p:cBhvr additive="base">
                                        <p:cTn id="2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1.3 </a:t>
            </a:r>
            <a:r>
              <a:rPr lang="zh-CN" altLang="en-US" sz="2800" dirty="0">
                <a:solidFill>
                  <a:schemeClr val="tx1"/>
                </a:solidFill>
                <a:latin typeface="黑体" panose="02010609060101010101" pitchFamily="49" charset="-122"/>
                <a:ea typeface="黑体" panose="02010609060101010101" pitchFamily="49" charset="-122"/>
              </a:rPr>
              <a:t>算法学习内容</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7"/>
          <p:cNvSpPr>
            <a:spLocks noChangeArrowheads="1"/>
          </p:cNvSpPr>
          <p:nvPr/>
        </p:nvSpPr>
        <p:spPr bwMode="auto">
          <a:xfrm>
            <a:off x="914400" y="182880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457200" indent="-457200" eaLnBrk="1" hangingPunct="1">
              <a:buFont typeface="Wingdings" panose="05000000000000000000" pitchFamily="2" charset="2"/>
              <a:buChar char="Ø"/>
            </a:pPr>
            <a:r>
              <a:rPr lang="zh-CN" altLang="en-US" sz="2600" dirty="0">
                <a:solidFill>
                  <a:schemeClr val="tx1"/>
                </a:solidFill>
                <a:latin typeface="黑体" panose="02010609060101010101" pitchFamily="49" charset="-122"/>
                <a:ea typeface="黑体" panose="02010609060101010101" pitchFamily="49" charset="-122"/>
              </a:rPr>
              <a:t>如何设计算法</a:t>
            </a:r>
            <a:endParaRPr lang="zh-CN" altLang="en-US" sz="2600" dirty="0">
              <a:solidFill>
                <a:schemeClr val="tx1"/>
              </a:solidFill>
              <a:latin typeface="黑体" panose="02010609060101010101" pitchFamily="49" charset="-122"/>
              <a:ea typeface="黑体" panose="02010609060101010101" pitchFamily="49" charset="-122"/>
            </a:endParaRPr>
          </a:p>
        </p:txBody>
      </p:sp>
      <p:sp>
        <p:nvSpPr>
          <p:cNvPr id="8" name="Rectangle 9"/>
          <p:cNvSpPr>
            <a:spLocks noChangeArrowheads="1"/>
          </p:cNvSpPr>
          <p:nvPr/>
        </p:nvSpPr>
        <p:spPr bwMode="auto">
          <a:xfrm>
            <a:off x="914400" y="3459162"/>
            <a:ext cx="373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457200" indent="-457200" eaLnBrk="1" hangingPunct="1">
              <a:buFont typeface="Wingdings" panose="05000000000000000000" pitchFamily="2" charset="2"/>
              <a:buChar char="Ø"/>
            </a:pPr>
            <a:r>
              <a:rPr lang="zh-CN" altLang="en-US" sz="2600" dirty="0">
                <a:solidFill>
                  <a:schemeClr val="tx1"/>
                </a:solidFill>
                <a:latin typeface="黑体" panose="02010609060101010101" pitchFamily="49" charset="-122"/>
                <a:ea typeface="黑体" panose="02010609060101010101" pitchFamily="49" charset="-122"/>
              </a:rPr>
              <a:t>如何确认算法</a:t>
            </a:r>
            <a:endParaRPr lang="zh-CN" altLang="en-US" sz="2600" dirty="0">
              <a:solidFill>
                <a:schemeClr val="tx1"/>
              </a:solidFill>
              <a:latin typeface="黑体" panose="02010609060101010101" pitchFamily="49" charset="-122"/>
              <a:ea typeface="黑体" panose="02010609060101010101" pitchFamily="49" charset="-122"/>
            </a:endParaRPr>
          </a:p>
        </p:txBody>
      </p:sp>
      <p:sp>
        <p:nvSpPr>
          <p:cNvPr id="11" name="Rectangle 8"/>
          <p:cNvSpPr>
            <a:spLocks noChangeArrowheads="1"/>
          </p:cNvSpPr>
          <p:nvPr/>
        </p:nvSpPr>
        <p:spPr bwMode="auto">
          <a:xfrm>
            <a:off x="837278" y="2519442"/>
            <a:ext cx="7696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2200" dirty="0">
                <a:solidFill>
                  <a:schemeClr val="tx1"/>
                </a:solidFill>
                <a:latin typeface="宋体" panose="02010600030101010101" pitchFamily="2" charset="-122"/>
                <a:ea typeface="宋体" panose="02010600030101010101" pitchFamily="2" charset="-122"/>
              </a:rPr>
              <a:t>通过学习</a:t>
            </a:r>
            <a:r>
              <a:rPr lang="zh-CN" altLang="en-US" sz="2200" dirty="0">
                <a:solidFill>
                  <a:srgbClr val="C00000"/>
                </a:solidFill>
                <a:latin typeface="宋体" panose="02010600030101010101" pitchFamily="2" charset="-122"/>
                <a:ea typeface="宋体" panose="02010600030101010101" pitchFamily="2" charset="-122"/>
              </a:rPr>
              <a:t>已经被证明</a:t>
            </a:r>
            <a:r>
              <a:rPr lang="zh-CN" altLang="en-US" sz="2200" dirty="0">
                <a:solidFill>
                  <a:schemeClr val="tx1"/>
                </a:solidFill>
                <a:latin typeface="宋体" panose="02010600030101010101" pitchFamily="2" charset="-122"/>
                <a:ea typeface="宋体" panose="02010600030101010101" pitchFamily="2" charset="-122"/>
              </a:rPr>
              <a:t>是有用的一些</a:t>
            </a:r>
            <a:r>
              <a:rPr lang="zh-CN" altLang="en-US" sz="2200" dirty="0">
                <a:solidFill>
                  <a:srgbClr val="C00000"/>
                </a:solidFill>
                <a:latin typeface="宋体" panose="02010600030101010101" pitchFamily="2" charset="-122"/>
                <a:ea typeface="宋体" panose="02010600030101010101" pitchFamily="2" charset="-122"/>
              </a:rPr>
              <a:t>基本设计策略</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掌握一般的算法设计方法</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学会设计高效的算法</a:t>
            </a:r>
            <a:endParaRPr lang="zh-CN" altLang="en-US" sz="2200" dirty="0">
              <a:solidFill>
                <a:schemeClr val="tx1"/>
              </a:solidFill>
              <a:latin typeface="宋体" panose="02010600030101010101" pitchFamily="2" charset="-122"/>
              <a:ea typeface="宋体" panose="02010600030101010101" pitchFamily="2" charset="-122"/>
            </a:endParaRPr>
          </a:p>
        </p:txBody>
      </p:sp>
      <p:sp>
        <p:nvSpPr>
          <p:cNvPr id="12" name="Rectangle 10"/>
          <p:cNvSpPr>
            <a:spLocks noChangeArrowheads="1"/>
          </p:cNvSpPr>
          <p:nvPr/>
        </p:nvSpPr>
        <p:spPr bwMode="auto">
          <a:xfrm>
            <a:off x="886440" y="4149804"/>
            <a:ext cx="773836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just" eaLnBrk="1" hangingPunct="1">
              <a:spcBef>
                <a:spcPct val="20000"/>
              </a:spcBef>
              <a:buClr>
                <a:schemeClr val="accent2"/>
              </a:buClr>
              <a:buFont typeface="Wingdings" panose="05000000000000000000" pitchFamily="2" charset="2"/>
              <a:buNone/>
            </a:pPr>
            <a:r>
              <a:rPr lang="zh-CN" altLang="en-US" sz="2200" dirty="0">
                <a:solidFill>
                  <a:schemeClr val="tx1"/>
                </a:solidFill>
                <a:latin typeface="宋体" panose="02010600030101010101" pitchFamily="2" charset="-122"/>
                <a:ea typeface="宋体" panose="02010600030101010101" pitchFamily="2" charset="-122"/>
              </a:rPr>
              <a:t>证明对</a:t>
            </a:r>
            <a:r>
              <a:rPr lang="zh-CN" altLang="en-US" sz="2200" dirty="0">
                <a:solidFill>
                  <a:srgbClr val="C00000"/>
                </a:solidFill>
                <a:latin typeface="宋体" panose="02010600030101010101" pitchFamily="2" charset="-122"/>
                <a:ea typeface="宋体" panose="02010600030101010101" pitchFamily="2" charset="-122"/>
              </a:rPr>
              <a:t>所有合法输入</a:t>
            </a:r>
            <a:r>
              <a:rPr lang="zh-CN" altLang="en-US" sz="2200" dirty="0">
                <a:solidFill>
                  <a:schemeClr val="tx1"/>
                </a:solidFill>
                <a:latin typeface="宋体" panose="02010600030101010101" pitchFamily="2" charset="-122"/>
                <a:ea typeface="宋体" panose="02010600030101010101" pitchFamily="2" charset="-122"/>
              </a:rPr>
              <a:t>都能产生正确的答案</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这一工作称为</a:t>
            </a:r>
            <a:r>
              <a:rPr lang="zh-CN" altLang="en-US" sz="2200" dirty="0">
                <a:solidFill>
                  <a:srgbClr val="C00000"/>
                </a:solidFill>
                <a:latin typeface="宋体" panose="02010600030101010101" pitchFamily="2" charset="-122"/>
                <a:ea typeface="宋体" panose="02010600030101010101" pitchFamily="2" charset="-122"/>
              </a:rPr>
              <a:t>算法确认</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这一工作是计算机科学研究的前沿</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很多科学家都在作相关的研究。</a:t>
            </a:r>
            <a:endParaRPr lang="zh-CN" altLang="en-US" sz="2200" dirty="0">
              <a:solidFill>
                <a:schemeClr val="tx1"/>
              </a:solidFill>
              <a:latin typeface="宋体" panose="02010600030101010101" pitchFamily="2" charset="-122"/>
              <a:ea typeface="宋体" panose="02010600030101010101" pitchFamily="2" charset="-122"/>
            </a:endParaRPr>
          </a:p>
        </p:txBody>
      </p:sp>
      <p:sp>
        <p:nvSpPr>
          <p:cNvPr id="13" name="Rectangle 11"/>
          <p:cNvSpPr>
            <a:spLocks noChangeArrowheads="1"/>
          </p:cNvSpPr>
          <p:nvPr/>
        </p:nvSpPr>
        <p:spPr bwMode="auto">
          <a:xfrm>
            <a:off x="908562" y="5301536"/>
            <a:ext cx="762491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2200" dirty="0">
                <a:solidFill>
                  <a:schemeClr val="tx1"/>
                </a:solidFill>
                <a:latin typeface="宋体" panose="02010600030101010101" pitchFamily="2" charset="-122"/>
                <a:ea typeface="宋体" panose="02010600030101010101" pitchFamily="2" charset="-122"/>
              </a:rPr>
              <a:t>我们仅仅对算法的</a:t>
            </a:r>
            <a:r>
              <a:rPr lang="zh-CN" altLang="en-US" sz="2200" dirty="0">
                <a:solidFill>
                  <a:srgbClr val="C00000"/>
                </a:solidFill>
                <a:latin typeface="宋体" panose="02010600030101010101" pitchFamily="2" charset="-122"/>
                <a:ea typeface="宋体" panose="02010600030101010101" pitchFamily="2" charset="-122"/>
              </a:rPr>
              <a:t>正确性</a:t>
            </a:r>
            <a:r>
              <a:rPr lang="zh-CN" altLang="en-US" sz="2200" dirty="0">
                <a:solidFill>
                  <a:schemeClr val="tx1"/>
                </a:solidFill>
                <a:latin typeface="宋体" panose="02010600030101010101" pitchFamily="2" charset="-122"/>
                <a:ea typeface="宋体" panose="02010600030101010101" pitchFamily="2" charset="-122"/>
              </a:rPr>
              <a:t>作一般的非形式化的讨论和对算法的程序实现进行测试</a:t>
            </a:r>
            <a:endParaRPr lang="zh-CN" altLang="en-US" sz="22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1.3 </a:t>
            </a:r>
            <a:r>
              <a:rPr lang="zh-CN" altLang="en-US" sz="2800" dirty="0">
                <a:solidFill>
                  <a:schemeClr val="tx1"/>
                </a:solidFill>
                <a:latin typeface="黑体" panose="02010609060101010101" pitchFamily="49" charset="-122"/>
                <a:ea typeface="黑体" panose="02010609060101010101" pitchFamily="49" charset="-122"/>
              </a:rPr>
              <a:t>算法学习内容</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9" name="Rectangle 10"/>
          <p:cNvSpPr>
            <a:spLocks noChangeArrowheads="1"/>
          </p:cNvSpPr>
          <p:nvPr/>
        </p:nvSpPr>
        <p:spPr bwMode="auto">
          <a:xfrm>
            <a:off x="896651" y="1981200"/>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457200" indent="-457200" eaLnBrk="1" hangingPunct="1">
              <a:buFont typeface="Wingdings" panose="05000000000000000000" pitchFamily="2" charset="2"/>
              <a:buChar char="Ø"/>
            </a:pPr>
            <a:r>
              <a:rPr lang="zh-CN" altLang="en-US" sz="2600" dirty="0">
                <a:solidFill>
                  <a:schemeClr val="tx1"/>
                </a:solidFill>
                <a:latin typeface="黑体" panose="02010609060101010101" pitchFamily="49" charset="-122"/>
                <a:ea typeface="黑体" panose="02010609060101010101" pitchFamily="49" charset="-122"/>
              </a:rPr>
              <a:t>如何分析算法</a:t>
            </a:r>
            <a:endParaRPr lang="zh-CN" altLang="en-US" sz="2600" dirty="0">
              <a:solidFill>
                <a:schemeClr val="tx1"/>
              </a:solidFill>
              <a:latin typeface="黑体" panose="02010609060101010101" pitchFamily="49" charset="-122"/>
              <a:ea typeface="黑体" panose="02010609060101010101" pitchFamily="49" charset="-122"/>
            </a:endParaRPr>
          </a:p>
        </p:txBody>
      </p:sp>
      <p:sp>
        <p:nvSpPr>
          <p:cNvPr id="10" name="Rectangle 11"/>
          <p:cNvSpPr>
            <a:spLocks noChangeArrowheads="1"/>
          </p:cNvSpPr>
          <p:nvPr/>
        </p:nvSpPr>
        <p:spPr bwMode="auto">
          <a:xfrm>
            <a:off x="866775" y="4437559"/>
            <a:ext cx="449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457200" indent="-457200" eaLnBrk="1" hangingPunct="1">
              <a:buFont typeface="Wingdings" panose="05000000000000000000" pitchFamily="2" charset="2"/>
              <a:buChar char="Ø"/>
            </a:pPr>
            <a:r>
              <a:rPr lang="zh-CN" altLang="en-US" sz="2600" dirty="0">
                <a:solidFill>
                  <a:schemeClr val="tx1"/>
                </a:solidFill>
                <a:latin typeface="黑体" panose="02010609060101010101" pitchFamily="49" charset="-122"/>
                <a:ea typeface="黑体" panose="02010609060101010101" pitchFamily="49" charset="-122"/>
              </a:rPr>
              <a:t>如何表示算法</a:t>
            </a:r>
            <a:endParaRPr lang="zh-CN" altLang="en-US" sz="2600" dirty="0">
              <a:solidFill>
                <a:schemeClr val="tx1"/>
              </a:solidFill>
              <a:latin typeface="黑体" panose="02010609060101010101" pitchFamily="49" charset="-122"/>
              <a:ea typeface="黑体" panose="02010609060101010101" pitchFamily="49" charset="-122"/>
            </a:endParaRPr>
          </a:p>
        </p:txBody>
      </p:sp>
      <p:sp>
        <p:nvSpPr>
          <p:cNvPr id="13" name="Rectangle 16"/>
          <p:cNvSpPr>
            <a:spLocks noChangeArrowheads="1"/>
          </p:cNvSpPr>
          <p:nvPr/>
        </p:nvSpPr>
        <p:spPr bwMode="auto">
          <a:xfrm>
            <a:off x="866775" y="5184339"/>
            <a:ext cx="7620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spcBef>
                <a:spcPct val="20000"/>
              </a:spcBef>
              <a:buClr>
                <a:schemeClr val="accent2"/>
              </a:buClr>
              <a:buFont typeface="Wingdings" panose="05000000000000000000" pitchFamily="2" charset="2"/>
              <a:buNone/>
            </a:pPr>
            <a:r>
              <a:rPr lang="zh-CN" altLang="en-US" sz="2200" dirty="0">
                <a:solidFill>
                  <a:schemeClr val="tx1"/>
                </a:solidFill>
                <a:latin typeface="宋体" panose="02010600030101010101" pitchFamily="2" charset="-122"/>
                <a:ea typeface="宋体" panose="02010600030101010101" pitchFamily="2" charset="-122"/>
              </a:rPr>
              <a:t>本课程中</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采用类</a:t>
            </a:r>
            <a:r>
              <a:rPr lang="en-US" altLang="zh-CN" sz="2200" dirty="0">
                <a:solidFill>
                  <a:schemeClr val="tx1"/>
                </a:solidFill>
                <a:latin typeface="宋体" panose="02010600030101010101" pitchFamily="2" charset="-122"/>
                <a:ea typeface="宋体" panose="02010600030101010101" pitchFamily="2" charset="-122"/>
              </a:rPr>
              <a:t>C</a:t>
            </a:r>
            <a:r>
              <a:rPr lang="zh-CN" altLang="en-US" sz="2200" dirty="0">
                <a:solidFill>
                  <a:schemeClr val="tx1"/>
                </a:solidFill>
                <a:latin typeface="宋体" panose="02010600030101010101" pitchFamily="2" charset="-122"/>
                <a:ea typeface="宋体" panose="02010600030101010101" pitchFamily="2" charset="-122"/>
              </a:rPr>
              <a:t>或类</a:t>
            </a:r>
            <a:r>
              <a:rPr lang="en-US" altLang="zh-CN" sz="2200" dirty="0">
                <a:solidFill>
                  <a:schemeClr val="tx1"/>
                </a:solidFill>
                <a:latin typeface="宋体" panose="02010600030101010101" pitchFamily="2" charset="-122"/>
                <a:ea typeface="宋体" panose="02010600030101010101" pitchFamily="2" charset="-122"/>
              </a:rPr>
              <a:t>java</a:t>
            </a:r>
            <a:r>
              <a:rPr lang="zh-CN" altLang="en-US" sz="2200" dirty="0">
                <a:solidFill>
                  <a:schemeClr val="tx1"/>
                </a:solidFill>
                <a:latin typeface="宋体" panose="02010600030101010101" pitchFamily="2" charset="-122"/>
                <a:ea typeface="宋体" panose="02010600030101010101" pitchFamily="2" charset="-122"/>
              </a:rPr>
              <a:t>的伪代码来表示算法</a:t>
            </a:r>
            <a:endParaRPr lang="zh-CN" altLang="en-US" sz="2200" dirty="0">
              <a:solidFill>
                <a:schemeClr val="tx1"/>
              </a:solidFill>
              <a:latin typeface="宋体" panose="02010600030101010101" pitchFamily="2" charset="-122"/>
              <a:ea typeface="宋体" panose="02010600030101010101" pitchFamily="2" charset="-122"/>
            </a:endParaRPr>
          </a:p>
        </p:txBody>
      </p:sp>
      <p:sp>
        <p:nvSpPr>
          <p:cNvPr id="15" name="Rectangle 14"/>
          <p:cNvSpPr>
            <a:spLocks noChangeArrowheads="1"/>
          </p:cNvSpPr>
          <p:nvPr/>
        </p:nvSpPr>
        <p:spPr bwMode="auto">
          <a:xfrm>
            <a:off x="896651" y="2731334"/>
            <a:ext cx="785673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just" eaLnBrk="1" hangingPunct="1"/>
            <a:r>
              <a:rPr lang="zh-CN" altLang="en-US" sz="2200" dirty="0">
                <a:solidFill>
                  <a:schemeClr val="tx1"/>
                </a:solidFill>
                <a:latin typeface="宋体" panose="02010600030101010101" pitchFamily="2" charset="-122"/>
                <a:ea typeface="宋体" panose="02010600030101010101" pitchFamily="2" charset="-122"/>
              </a:rPr>
              <a:t>分析算法不仅能预计算法是否能</a:t>
            </a:r>
            <a:r>
              <a:rPr lang="zh-CN" altLang="en-US" sz="2200" dirty="0">
                <a:solidFill>
                  <a:srgbClr val="C00000"/>
                </a:solidFill>
                <a:latin typeface="宋体" panose="02010600030101010101" pitchFamily="2" charset="-122"/>
                <a:ea typeface="宋体" panose="02010600030101010101" pitchFamily="2" charset="-122"/>
              </a:rPr>
              <a:t>有效完成任务</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而且可以指导算法在最好</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最坏和平均情况下的运算时间</a:t>
            </a:r>
            <a:r>
              <a:rPr lang="en-US" altLang="zh-CN" sz="2200" dirty="0">
                <a:solidFill>
                  <a:schemeClr val="tx1"/>
                </a:solidFill>
                <a:latin typeface="宋体" panose="02010600030101010101" pitchFamily="2" charset="-122"/>
                <a:ea typeface="宋体" panose="02010600030101010101" pitchFamily="2" charset="-122"/>
              </a:rPr>
              <a:t>,</a:t>
            </a:r>
            <a:r>
              <a:rPr lang="zh-CN" altLang="en-US" sz="2200" dirty="0">
                <a:solidFill>
                  <a:schemeClr val="tx1"/>
                </a:solidFill>
                <a:latin typeface="宋体" panose="02010600030101010101" pitchFamily="2" charset="-122"/>
                <a:ea typeface="宋体" panose="02010600030101010101" pitchFamily="2" charset="-122"/>
              </a:rPr>
              <a:t>对解决同一问题的</a:t>
            </a:r>
            <a:r>
              <a:rPr lang="zh-CN" altLang="en-US" sz="2200" dirty="0">
                <a:solidFill>
                  <a:srgbClr val="C00000"/>
                </a:solidFill>
                <a:latin typeface="宋体" panose="02010600030101010101" pitchFamily="2" charset="-122"/>
                <a:ea typeface="宋体" panose="02010600030101010101" pitchFamily="2" charset="-122"/>
              </a:rPr>
              <a:t>不同算法的优劣作出比较</a:t>
            </a:r>
            <a:endParaRPr lang="zh-CN" altLang="en-US" sz="2200" dirty="0">
              <a:solidFill>
                <a:srgbClr val="C00000"/>
              </a:solidFill>
              <a:latin typeface="宋体" panose="02010600030101010101" pitchFamily="2" charset="-122"/>
              <a:ea typeface="宋体" panose="02010600030101010101" pitchFamily="2" charset="-122"/>
            </a:endParaRPr>
          </a:p>
        </p:txBody>
      </p:sp>
      <p:sp>
        <p:nvSpPr>
          <p:cNvPr id="16" name="Rectangle 13"/>
          <p:cNvSpPr>
            <a:spLocks noChangeArrowheads="1"/>
          </p:cNvSpPr>
          <p:nvPr/>
        </p:nvSpPr>
        <p:spPr bwMode="auto">
          <a:xfrm>
            <a:off x="896651" y="3839330"/>
            <a:ext cx="78567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2200" dirty="0">
                <a:solidFill>
                  <a:schemeClr val="tx1"/>
                </a:solidFill>
                <a:latin typeface="宋体" panose="02010600030101010101" pitchFamily="2" charset="-122"/>
                <a:ea typeface="宋体" panose="02010600030101010101" pitchFamily="2" charset="-122"/>
              </a:rPr>
              <a:t>分析算法包括定量的分析算法需要多少</a:t>
            </a:r>
            <a:r>
              <a:rPr lang="zh-CN" altLang="en-US" sz="2200" dirty="0">
                <a:solidFill>
                  <a:srgbClr val="C00000"/>
                </a:solidFill>
                <a:latin typeface="宋体" panose="02010600030101010101" pitchFamily="2" charset="-122"/>
                <a:ea typeface="宋体" panose="02010600030101010101" pitchFamily="2" charset="-122"/>
              </a:rPr>
              <a:t>计算时间</a:t>
            </a:r>
            <a:r>
              <a:rPr lang="zh-CN" altLang="en-US" sz="2200" dirty="0">
                <a:solidFill>
                  <a:schemeClr val="tx1"/>
                </a:solidFill>
                <a:latin typeface="宋体" panose="02010600030101010101" pitchFamily="2" charset="-122"/>
                <a:ea typeface="宋体" panose="02010600030101010101" pitchFamily="2" charset="-122"/>
              </a:rPr>
              <a:t>和</a:t>
            </a:r>
            <a:r>
              <a:rPr lang="zh-CN" altLang="en-US" sz="2200" dirty="0">
                <a:solidFill>
                  <a:srgbClr val="C00000"/>
                </a:solidFill>
                <a:latin typeface="宋体" panose="02010600030101010101" pitchFamily="2" charset="-122"/>
                <a:ea typeface="宋体" panose="02010600030101010101" pitchFamily="2" charset="-122"/>
              </a:rPr>
              <a:t>存储空间</a:t>
            </a:r>
            <a:endParaRPr lang="zh-CN" altLang="en-US" sz="2200" dirty="0">
              <a:solidFill>
                <a:srgbClr val="C00000"/>
              </a:solidFill>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b="1" dirty="0">
                <a:solidFill>
                  <a:srgbClr val="FFFFFF"/>
                </a:solidFill>
              </a:rPr>
              <a:t>※ </a:t>
            </a:r>
            <a:r>
              <a:rPr lang="zh-CN" altLang="en-US" b="1" dirty="0">
                <a:solidFill>
                  <a:srgbClr val="FFFFFF"/>
                </a:solidFill>
                <a:latin typeface="宋体-方正超大字符集" pitchFamily="65" charset="-122"/>
                <a:ea typeface="宋体-方正超大字符集" pitchFamily="65" charset="-122"/>
              </a:rPr>
              <a:t>算法书写规则 </a:t>
            </a:r>
            <a:r>
              <a:rPr lang="en-US" altLang="zh-CN" b="1" dirty="0">
                <a:solidFill>
                  <a:srgbClr val="FFFFFF"/>
                </a:solidFill>
              </a:rPr>
              <a:t>※</a:t>
            </a:r>
            <a:endParaRPr lang="en-US" altLang="zh-CN" b="1" dirty="0">
              <a:solidFill>
                <a:srgbClr val="FFFFFF"/>
              </a:solidFill>
            </a:endParaRPr>
          </a:p>
        </p:txBody>
      </p:sp>
      <p:sp>
        <p:nvSpPr>
          <p:cNvPr id="1554435" name="Rectangle 3"/>
          <p:cNvSpPr>
            <a:spLocks noGrp="1" noChangeArrowheads="1"/>
          </p:cNvSpPr>
          <p:nvPr>
            <p:ph type="body" idx="4294967295"/>
          </p:nvPr>
        </p:nvSpPr>
        <p:spPr>
          <a:xfrm>
            <a:off x="1371600" y="1289049"/>
            <a:ext cx="5349875" cy="4265613"/>
          </a:xfrm>
        </p:spPr>
        <p:txBody>
          <a:bodyPr/>
          <a:lstStyle/>
          <a:p>
            <a:pPr eaLnBrk="1" hangingPunct="1">
              <a:lnSpc>
                <a:spcPct val="150000"/>
              </a:lnSpc>
            </a:pPr>
            <a:r>
              <a:rPr lang="zh-CN" altLang="en-US" sz="2200" dirty="0">
                <a:latin typeface="黑体" panose="02010609060101010101" pitchFamily="49" charset="-122"/>
                <a:ea typeface="黑体" panose="02010609060101010101" pitchFamily="49" charset="-122"/>
              </a:rPr>
              <a:t>算法名称</a:t>
            </a:r>
            <a:endParaRPr lang="zh-CN" altLang="en-US" sz="2200" dirty="0">
              <a:latin typeface="黑体" panose="02010609060101010101" pitchFamily="49" charset="-122"/>
              <a:ea typeface="黑体" panose="02010609060101010101" pitchFamily="49" charset="-122"/>
            </a:endParaRPr>
          </a:p>
          <a:p>
            <a:pPr eaLnBrk="1" hangingPunct="1">
              <a:lnSpc>
                <a:spcPct val="150000"/>
              </a:lnSpc>
            </a:pPr>
            <a:r>
              <a:rPr lang="zh-CN" altLang="en-US" sz="2200" dirty="0">
                <a:latin typeface="黑体" panose="02010609060101010101" pitchFamily="49" charset="-122"/>
                <a:ea typeface="黑体" panose="02010609060101010101" pitchFamily="49" charset="-122"/>
              </a:rPr>
              <a:t>输入：</a:t>
            </a:r>
            <a:endParaRPr lang="zh-CN" altLang="en-US" sz="2200" dirty="0">
              <a:latin typeface="黑体" panose="02010609060101010101" pitchFamily="49" charset="-122"/>
              <a:ea typeface="黑体" panose="02010609060101010101" pitchFamily="49" charset="-122"/>
            </a:endParaRPr>
          </a:p>
          <a:p>
            <a:pPr eaLnBrk="1" hangingPunct="1">
              <a:lnSpc>
                <a:spcPct val="150000"/>
              </a:lnSpc>
            </a:pPr>
            <a:r>
              <a:rPr lang="zh-CN" altLang="en-US" sz="2200" dirty="0">
                <a:latin typeface="黑体" panose="02010609060101010101" pitchFamily="49" charset="-122"/>
                <a:ea typeface="黑体" panose="02010609060101010101" pitchFamily="49" charset="-122"/>
              </a:rPr>
              <a:t>输出：</a:t>
            </a:r>
            <a:endParaRPr lang="zh-CN" altLang="en-US" sz="2200" dirty="0">
              <a:latin typeface="黑体" panose="02010609060101010101" pitchFamily="49" charset="-122"/>
              <a:ea typeface="黑体" panose="02010609060101010101" pitchFamily="49" charset="-122"/>
            </a:endParaRPr>
          </a:p>
          <a:p>
            <a:pPr eaLnBrk="1" hangingPunct="1">
              <a:lnSpc>
                <a:spcPct val="150000"/>
              </a:lnSpc>
            </a:pPr>
            <a:r>
              <a:rPr lang="zh-CN" altLang="en-US" sz="2200" dirty="0">
                <a:latin typeface="黑体" panose="02010609060101010101" pitchFamily="49" charset="-122"/>
                <a:ea typeface="黑体" panose="02010609060101010101" pitchFamily="49" charset="-122"/>
              </a:rPr>
              <a:t>步骤：</a:t>
            </a:r>
            <a:endParaRPr lang="zh-CN" altLang="en-US" sz="2200" dirty="0">
              <a:latin typeface="黑体" panose="02010609060101010101" pitchFamily="49" charset="-122"/>
              <a:ea typeface="黑体" panose="02010609060101010101" pitchFamily="49" charset="-122"/>
            </a:endParaRPr>
          </a:p>
          <a:p>
            <a:pPr lvl="3" eaLnBrk="1" hangingPunct="1">
              <a:lnSpc>
                <a:spcPct val="150000"/>
              </a:lnSpc>
            </a:pP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lvl="3" eaLnBrk="1" hangingPunct="1">
              <a:lnSpc>
                <a:spcPct val="150000"/>
              </a:lnSpc>
            </a:pPr>
            <a:r>
              <a:rPr lang="en-US" altLang="zh-CN" sz="2200" dirty="0">
                <a:latin typeface="黑体" panose="02010609060101010101" pitchFamily="49" charset="-122"/>
                <a:ea typeface="黑体" panose="02010609060101010101" pitchFamily="49" charset="-122"/>
              </a:rPr>
              <a:t>2</a:t>
            </a:r>
            <a:endParaRPr lang="en-US" altLang="zh-CN" sz="2200" dirty="0">
              <a:latin typeface="黑体" panose="02010609060101010101" pitchFamily="49" charset="-122"/>
              <a:ea typeface="黑体" panose="02010609060101010101" pitchFamily="49" charset="-122"/>
            </a:endParaRPr>
          </a:p>
          <a:p>
            <a:pPr lvl="3" eaLnBrk="1" hangingPunct="1">
              <a:lnSpc>
                <a:spcPct val="150000"/>
              </a:lnSpc>
            </a:pPr>
            <a:r>
              <a:rPr lang="en-US" altLang="zh-CN"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lvl="3" eaLnBrk="1" hangingPunct="1">
              <a:lnSpc>
                <a:spcPct val="150000"/>
              </a:lnSpc>
            </a:pPr>
            <a:r>
              <a:rPr lang="en-US" altLang="zh-CN"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lvl="3" eaLnBrk="1" hangingPunct="1">
              <a:lnSpc>
                <a:spcPct val="150000"/>
              </a:lnSpc>
            </a:pPr>
            <a:r>
              <a:rPr lang="en-US" altLang="zh-CN" sz="2200" dirty="0">
                <a:latin typeface="黑体" panose="02010609060101010101" pitchFamily="49" charset="-122"/>
                <a:ea typeface="黑体" panose="02010609060101010101" pitchFamily="49" charset="-122"/>
              </a:rPr>
              <a:t>k</a:t>
            </a:r>
            <a:endParaRPr lang="en-US" altLang="zh-CN" sz="2200" dirty="0">
              <a:latin typeface="黑体" panose="02010609060101010101" pitchFamily="49" charset="-122"/>
              <a:ea typeface="黑体" panose="02010609060101010101" pitchFamily="49" charset="-122"/>
            </a:endParaRPr>
          </a:p>
          <a:p>
            <a:pPr lvl="3" eaLnBrk="1" hangingPunct="1">
              <a:lnSpc>
                <a:spcPct val="150000"/>
              </a:lnSpc>
            </a:pPr>
            <a:endParaRPr lang="en-US" altLang="zh-CN" sz="2200" dirty="0">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1.4 </a:t>
            </a:r>
            <a:r>
              <a:rPr lang="zh-CN" altLang="en-US" sz="2800" dirty="0">
                <a:solidFill>
                  <a:schemeClr val="tx1"/>
                </a:solidFill>
                <a:latin typeface="黑体" panose="02010609060101010101" pitchFamily="49" charset="-122"/>
                <a:ea typeface="黑体" panose="02010609060101010101" pitchFamily="49" charset="-122"/>
              </a:rPr>
              <a:t>例子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3"/>
          <p:cNvSpPr>
            <a:spLocks noChangeArrowheads="1"/>
          </p:cNvSpPr>
          <p:nvPr/>
        </p:nvSpPr>
        <p:spPr bwMode="auto">
          <a:xfrm>
            <a:off x="1066800" y="18288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2600" dirty="0">
                <a:solidFill>
                  <a:schemeClr val="tx1"/>
                </a:solidFill>
                <a:latin typeface="黑体" panose="02010609060101010101" pitchFamily="49" charset="-122"/>
                <a:ea typeface="黑体" panose="02010609060101010101" pitchFamily="49" charset="-122"/>
              </a:rPr>
              <a:t>问题与问题实例</a:t>
            </a:r>
            <a:endParaRPr lang="zh-CN" altLang="en-US" sz="2600" dirty="0">
              <a:solidFill>
                <a:schemeClr val="tx1"/>
              </a:solidFill>
              <a:latin typeface="黑体" panose="02010609060101010101" pitchFamily="49" charset="-122"/>
              <a:ea typeface="黑体" panose="02010609060101010101" pitchFamily="49" charset="-122"/>
            </a:endParaRPr>
          </a:p>
        </p:txBody>
      </p:sp>
      <p:sp>
        <p:nvSpPr>
          <p:cNvPr id="8" name="Rectangle 2"/>
          <p:cNvSpPr txBox="1">
            <a:spLocks noChangeArrowheads="1"/>
          </p:cNvSpPr>
          <p:nvPr/>
        </p:nvSpPr>
        <p:spPr bwMode="auto">
          <a:xfrm>
            <a:off x="1600200" y="2395948"/>
            <a:ext cx="6781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50000"/>
              </a:lnSpc>
              <a:buClr>
                <a:srgbClr val="83A355"/>
              </a:buClr>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设</a:t>
            </a:r>
            <a:r>
              <a:rPr lang="en-US" altLang="zh-CN" sz="2200" dirty="0">
                <a:latin typeface="宋体" panose="02010600030101010101" pitchFamily="2" charset="-122"/>
                <a:ea typeface="宋体" panose="02010600030101010101" pitchFamily="2" charset="-122"/>
              </a:rPr>
              <a:t>Input</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Output</a:t>
            </a:r>
            <a:r>
              <a:rPr lang="zh-CN" altLang="en-US" sz="2200" dirty="0">
                <a:latin typeface="宋体" panose="02010600030101010101" pitchFamily="2" charset="-122"/>
                <a:ea typeface="宋体" panose="02010600030101010101" pitchFamily="2" charset="-122"/>
              </a:rPr>
              <a:t>是两个集合。</a:t>
            </a:r>
            <a:br>
              <a:rPr lang="zh-CN" altLang="en-US" sz="2200" dirty="0">
                <a:latin typeface="宋体" panose="02010600030101010101" pitchFamily="2" charset="-122"/>
                <a:ea typeface="宋体" panose="02010600030101010101" pitchFamily="2" charset="-122"/>
              </a:rPr>
            </a:br>
            <a:r>
              <a:rPr lang="zh-CN" altLang="en-US" sz="2200" b="1" dirty="0">
                <a:solidFill>
                  <a:srgbClr val="C00000"/>
                </a:solidFill>
                <a:latin typeface="宋体" panose="02010600030101010101" pitchFamily="2" charset="-122"/>
                <a:ea typeface="宋体" panose="02010600030101010101" pitchFamily="2" charset="-122"/>
              </a:rPr>
              <a:t>一个问题</a:t>
            </a:r>
            <a:r>
              <a:rPr lang="zh-CN" altLang="en-US" sz="2200" dirty="0">
                <a:latin typeface="宋体" panose="02010600030101010101" pitchFamily="2" charset="-122"/>
                <a:ea typeface="宋体" panose="02010600030101010101" pitchFamily="2" charset="-122"/>
              </a:rPr>
              <a:t>是一个关系</a:t>
            </a:r>
            <a:r>
              <a:rPr lang="en-US" altLang="zh-CN" sz="2200" dirty="0" err="1">
                <a:latin typeface="宋体" panose="02010600030101010101" pitchFamily="2" charset="-122"/>
                <a:ea typeface="宋体" panose="02010600030101010101" pitchFamily="2" charset="-122"/>
              </a:rPr>
              <a:t>R</a:t>
            </a:r>
            <a:r>
              <a:rPr lang="en-US" altLang="zh-CN" sz="2200" dirty="0" err="1">
                <a:latin typeface="宋体" panose="02010600030101010101" pitchFamily="2" charset="-122"/>
                <a:ea typeface="宋体" panose="02010600030101010101" pitchFamily="2" charset="-122"/>
                <a:sym typeface="Symbol" panose="05050102010706020507" pitchFamily="18" charset="2"/>
              </a:rPr>
              <a:t></a:t>
            </a:r>
            <a:r>
              <a:rPr lang="en-US" altLang="zh-CN" sz="2200" dirty="0" err="1">
                <a:latin typeface="宋体" panose="02010600030101010101" pitchFamily="2" charset="-122"/>
                <a:ea typeface="宋体" panose="02010600030101010101" pitchFamily="2" charset="-122"/>
              </a:rPr>
              <a:t>Input</a:t>
            </a:r>
            <a:r>
              <a:rPr lang="en-US" altLang="zh-CN" sz="2200" dirty="0" err="1">
                <a:latin typeface="宋体" panose="02010600030101010101" pitchFamily="2" charset="-122"/>
                <a:ea typeface="宋体" panose="02010600030101010101" pitchFamily="2" charset="-122"/>
                <a:sym typeface="Symbol" panose="05050102010706020507" pitchFamily="18" charset="2"/>
              </a:rPr>
              <a:t></a:t>
            </a:r>
            <a:r>
              <a:rPr lang="en-US" altLang="zh-CN" sz="2200" dirty="0" err="1">
                <a:latin typeface="宋体" panose="02010600030101010101" pitchFamily="2" charset="-122"/>
                <a:ea typeface="宋体" panose="02010600030101010101" pitchFamily="2" charset="-122"/>
              </a:rPr>
              <a:t>Output</a:t>
            </a:r>
            <a:r>
              <a:rPr lang="zh-CN" altLang="en-US" sz="2200" dirty="0">
                <a:latin typeface="宋体" panose="02010600030101010101" pitchFamily="2" charset="-122"/>
                <a:ea typeface="宋体" panose="02010600030101010101" pitchFamily="2" charset="-122"/>
              </a:rPr>
              <a:t>，</a:t>
            </a:r>
            <a:br>
              <a:rPr lang="zh-CN" altLang="en-US" sz="2200" dirty="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Input</a:t>
            </a:r>
            <a:r>
              <a:rPr lang="zh-CN" altLang="en-US" sz="2200" dirty="0">
                <a:latin typeface="宋体" panose="02010600030101010101" pitchFamily="2" charset="-122"/>
                <a:ea typeface="宋体" panose="02010600030101010101" pitchFamily="2" charset="-122"/>
              </a:rPr>
              <a:t>称为问题</a:t>
            </a:r>
            <a:r>
              <a:rPr lang="en-US" altLang="zh-CN" sz="2200" dirty="0">
                <a:latin typeface="宋体" panose="02010600030101010101" pitchFamily="2" charset="-122"/>
                <a:ea typeface="宋体" panose="02010600030101010101" pitchFamily="2" charset="-122"/>
              </a:rPr>
              <a:t>R</a:t>
            </a:r>
            <a:r>
              <a:rPr lang="zh-CN" altLang="en-US" sz="2200" dirty="0">
                <a:latin typeface="宋体" panose="02010600030101010101" pitchFamily="2" charset="-122"/>
                <a:ea typeface="宋体" panose="02010600030101010101" pitchFamily="2" charset="-122"/>
              </a:rPr>
              <a:t>的输入集合，</a:t>
            </a:r>
            <a:br>
              <a:rPr lang="zh-CN" altLang="en-US" sz="2200" dirty="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Input</a:t>
            </a:r>
            <a:r>
              <a:rPr lang="zh-CN" altLang="en-US" sz="2200" dirty="0">
                <a:latin typeface="宋体" panose="02010600030101010101" pitchFamily="2" charset="-122"/>
                <a:ea typeface="宋体" panose="02010600030101010101" pitchFamily="2" charset="-122"/>
              </a:rPr>
              <a:t>的每个元素称为</a:t>
            </a:r>
            <a:r>
              <a:rPr lang="en-US" altLang="zh-CN" sz="2200" dirty="0">
                <a:latin typeface="宋体" panose="02010600030101010101" pitchFamily="2" charset="-122"/>
                <a:ea typeface="宋体" panose="02010600030101010101" pitchFamily="2" charset="-122"/>
              </a:rPr>
              <a:t>R</a:t>
            </a:r>
            <a:r>
              <a:rPr lang="zh-CN" altLang="en-US" sz="2200" dirty="0">
                <a:latin typeface="宋体" panose="02010600030101010101" pitchFamily="2" charset="-122"/>
                <a:ea typeface="宋体" panose="02010600030101010101" pitchFamily="2" charset="-122"/>
              </a:rPr>
              <a:t>的一个输入；</a:t>
            </a:r>
            <a:br>
              <a:rPr lang="zh-CN" altLang="en-US" sz="2200" dirty="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Output</a:t>
            </a:r>
            <a:r>
              <a:rPr lang="zh-CN" altLang="en-US" sz="2200" dirty="0">
                <a:latin typeface="宋体" panose="02010600030101010101" pitchFamily="2" charset="-122"/>
                <a:ea typeface="宋体" panose="02010600030101010101" pitchFamily="2" charset="-122"/>
              </a:rPr>
              <a:t>称为问题</a:t>
            </a:r>
            <a:r>
              <a:rPr lang="en-US" altLang="zh-CN" sz="2200" dirty="0">
                <a:latin typeface="宋体" panose="02010600030101010101" pitchFamily="2" charset="-122"/>
                <a:ea typeface="宋体" panose="02010600030101010101" pitchFamily="2" charset="-122"/>
              </a:rPr>
              <a:t>R</a:t>
            </a:r>
            <a:r>
              <a:rPr lang="zh-CN" altLang="en-US" sz="2200" dirty="0">
                <a:latin typeface="宋体" panose="02010600030101010101" pitchFamily="2" charset="-122"/>
                <a:ea typeface="宋体" panose="02010600030101010101" pitchFamily="2" charset="-122"/>
              </a:rPr>
              <a:t>的输出或结果集合；       </a:t>
            </a:r>
            <a:r>
              <a:rPr lang="en-US" altLang="zh-CN" sz="2200" dirty="0">
                <a:latin typeface="宋体" panose="02010600030101010101" pitchFamily="2" charset="-122"/>
                <a:ea typeface="宋体" panose="02010600030101010101" pitchFamily="2" charset="-122"/>
              </a:rPr>
              <a:t>Output</a:t>
            </a:r>
            <a:r>
              <a:rPr lang="zh-CN" altLang="en-US" sz="2200" dirty="0">
                <a:latin typeface="宋体" panose="02010600030101010101" pitchFamily="2" charset="-122"/>
                <a:ea typeface="宋体" panose="02010600030101010101" pitchFamily="2" charset="-122"/>
              </a:rPr>
              <a:t>的每个元素称为</a:t>
            </a:r>
            <a:r>
              <a:rPr lang="en-US" altLang="zh-CN" sz="2200" dirty="0">
                <a:latin typeface="宋体" panose="02010600030101010101" pitchFamily="2" charset="-122"/>
                <a:ea typeface="宋体" panose="02010600030101010101" pitchFamily="2" charset="-122"/>
              </a:rPr>
              <a:t>R</a:t>
            </a:r>
            <a:r>
              <a:rPr lang="zh-CN" altLang="en-US" sz="2200" dirty="0">
                <a:latin typeface="宋体" panose="02010600030101010101" pitchFamily="2" charset="-122"/>
                <a:ea typeface="宋体" panose="02010600030101010101" pitchFamily="2" charset="-122"/>
              </a:rPr>
              <a:t>的一个结果。 </a:t>
            </a:r>
            <a:endParaRPr lang="zh-CN" altLang="en-US" sz="2200"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1.4 </a:t>
            </a:r>
            <a:r>
              <a:rPr lang="zh-CN" altLang="en-US" sz="2800" dirty="0">
                <a:solidFill>
                  <a:schemeClr val="tx1"/>
                </a:solidFill>
                <a:latin typeface="黑体" panose="02010609060101010101" pitchFamily="49" charset="-122"/>
                <a:ea typeface="黑体" panose="02010609060101010101" pitchFamily="49" charset="-122"/>
              </a:rPr>
              <a:t>例子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9" name="Rectangle 6"/>
          <p:cNvSpPr>
            <a:spLocks noChangeArrowheads="1"/>
          </p:cNvSpPr>
          <p:nvPr/>
        </p:nvSpPr>
        <p:spPr bwMode="auto">
          <a:xfrm>
            <a:off x="1064342" y="1918554"/>
            <a:ext cx="45191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spcBef>
                <a:spcPct val="20000"/>
              </a:spcBef>
              <a:buClr>
                <a:srgbClr val="83A355"/>
              </a:buClr>
              <a:buFont typeface="Wingdings" panose="05000000000000000000" pitchFamily="2" charset="2"/>
              <a:buNone/>
            </a:pPr>
            <a:r>
              <a:rPr lang="zh-CN" altLang="en-US" sz="2600" dirty="0">
                <a:latin typeface="黑体" panose="02010609060101010101" pitchFamily="49" charset="-122"/>
                <a:ea typeface="黑体" panose="02010609060101010101" pitchFamily="49" charset="-122"/>
              </a:rPr>
              <a:t>问题</a:t>
            </a:r>
            <a:r>
              <a:rPr lang="zh-CN" altLang="en-US" sz="2600" dirty="0">
                <a:solidFill>
                  <a:schemeClr val="tx1"/>
                </a:solidFill>
                <a:latin typeface="黑体" panose="02010609060101010101" pitchFamily="49" charset="-122"/>
                <a:ea typeface="黑体" panose="02010609060101010101" pitchFamily="49" charset="-122"/>
              </a:rPr>
              <a:t>定义了输入和输出的</a:t>
            </a:r>
            <a:r>
              <a:rPr lang="zh-CN" altLang="en-US" sz="2600" dirty="0">
                <a:latin typeface="黑体" panose="02010609060101010101" pitchFamily="49" charset="-122"/>
                <a:ea typeface="黑体" panose="02010609060101010101" pitchFamily="49" charset="-122"/>
              </a:rPr>
              <a:t>关系</a:t>
            </a:r>
            <a:endParaRPr lang="zh-CN" altLang="en-US" sz="2600" dirty="0">
              <a:latin typeface="黑体" panose="02010609060101010101" pitchFamily="49" charset="-122"/>
              <a:ea typeface="黑体" panose="02010609060101010101" pitchFamily="49" charset="-122"/>
            </a:endParaRPr>
          </a:p>
        </p:txBody>
      </p:sp>
      <p:sp>
        <p:nvSpPr>
          <p:cNvPr id="10" name="Rectangle 8"/>
          <p:cNvSpPr>
            <a:spLocks noChangeArrowheads="1"/>
          </p:cNvSpPr>
          <p:nvPr/>
        </p:nvSpPr>
        <p:spPr bwMode="auto">
          <a:xfrm>
            <a:off x="1056968" y="2517282"/>
            <a:ext cx="46858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rgbClr val="83A355"/>
              </a:buClr>
              <a:buFont typeface="Wingdings" panose="05000000000000000000" pitchFamily="2" charset="2"/>
              <a:buNone/>
            </a:pPr>
            <a:r>
              <a:rPr lang="zh-CN" altLang="en-US" sz="2600" dirty="0">
                <a:latin typeface="黑体" panose="02010609060101010101" pitchFamily="49" charset="-122"/>
                <a:ea typeface="黑体" panose="02010609060101010101" pitchFamily="49" charset="-122"/>
              </a:rPr>
              <a:t>问题</a:t>
            </a:r>
            <a:r>
              <a:rPr lang="en-US" altLang="zh-CN" sz="2600" dirty="0">
                <a:latin typeface="黑体" panose="02010609060101010101" pitchFamily="49" charset="-122"/>
                <a:ea typeface="黑体" panose="02010609060101010101" pitchFamily="49" charset="-122"/>
              </a:rPr>
              <a:t>R</a:t>
            </a:r>
            <a:r>
              <a:rPr lang="zh-CN" altLang="en-US" sz="2600" dirty="0">
                <a:latin typeface="黑体" panose="02010609060101010101" pitchFamily="49" charset="-122"/>
                <a:ea typeface="黑体" panose="02010609060101010101" pitchFamily="49" charset="-122"/>
              </a:rPr>
              <a:t>的一个</a:t>
            </a:r>
            <a:r>
              <a:rPr lang="zh-CN" altLang="en-US" sz="2600" dirty="0">
                <a:solidFill>
                  <a:srgbClr val="FF0000"/>
                </a:solidFill>
                <a:latin typeface="黑体" panose="02010609060101010101" pitchFamily="49" charset="-122"/>
                <a:ea typeface="黑体" panose="02010609060101010101" pitchFamily="49" charset="-122"/>
              </a:rPr>
              <a:t>实例</a:t>
            </a:r>
            <a:r>
              <a:rPr lang="zh-CN" altLang="en-US" sz="2600" dirty="0">
                <a:latin typeface="黑体" panose="02010609060101010101" pitchFamily="49" charset="-122"/>
                <a:ea typeface="黑体" panose="02010609060101010101" pitchFamily="49" charset="-122"/>
              </a:rPr>
              <a:t>是一个</a:t>
            </a:r>
            <a:r>
              <a:rPr lang="zh-CN" altLang="en-US" sz="2600" dirty="0">
                <a:solidFill>
                  <a:srgbClr val="FF0000"/>
                </a:solidFill>
                <a:latin typeface="黑体" panose="02010609060101010101" pitchFamily="49" charset="-122"/>
                <a:ea typeface="黑体" panose="02010609060101010101" pitchFamily="49" charset="-122"/>
              </a:rPr>
              <a:t>二元组</a:t>
            </a:r>
            <a:endParaRPr lang="zh-CN" altLang="en-US" sz="2600" dirty="0">
              <a:solidFill>
                <a:srgbClr val="FF0000"/>
              </a:solidFill>
              <a:latin typeface="黑体" panose="02010609060101010101" pitchFamily="49" charset="-122"/>
              <a:ea typeface="黑体" panose="02010609060101010101" pitchFamily="49" charset="-122"/>
            </a:endParaRPr>
          </a:p>
        </p:txBody>
      </p:sp>
      <p:sp>
        <p:nvSpPr>
          <p:cNvPr id="11" name="Rectangle 2"/>
          <p:cNvSpPr txBox="1">
            <a:spLocks noChangeArrowheads="1"/>
          </p:cNvSpPr>
          <p:nvPr/>
        </p:nvSpPr>
        <p:spPr bwMode="auto">
          <a:xfrm>
            <a:off x="1824976" y="2808796"/>
            <a:ext cx="7162800" cy="29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81000" indent="-381000" eaLnBrk="1" hangingPunct="1">
              <a:buClr>
                <a:srgbClr val="83A355"/>
              </a:buClr>
              <a:buFont typeface="Wingdings" panose="05000000000000000000" pitchFamily="2" charset="2"/>
              <a:buNone/>
            </a:pPr>
            <a:br>
              <a:rPr lang="en-US" altLang="zh-CN" sz="2200" dirty="0"/>
            </a:br>
            <a:r>
              <a:rPr lang="zh-CN" altLang="en-US" sz="2200" b="1" dirty="0">
                <a:solidFill>
                  <a:srgbClr val="2605A1"/>
                </a:solidFill>
              </a:rPr>
              <a:t>输入集合</a:t>
            </a:r>
            <a:br>
              <a:rPr lang="zh-CN" altLang="en-US" sz="2200" b="1" dirty="0">
                <a:solidFill>
                  <a:srgbClr val="2605A1"/>
                </a:solidFill>
              </a:rPr>
            </a:br>
            <a:r>
              <a:rPr lang="en-US" altLang="zh-CN" sz="2200" dirty="0">
                <a:latin typeface="Times New Roman" panose="02020603050405020304" pitchFamily="18" charset="0"/>
              </a:rPr>
              <a:t>Input={&lt;a1, a2, …, an&gt; | </a:t>
            </a:r>
            <a:r>
              <a:rPr lang="en-US" altLang="zh-CN" sz="2200" dirty="0" err="1">
                <a:latin typeface="Times New Roman" panose="02020603050405020304" pitchFamily="18" charset="0"/>
              </a:rPr>
              <a:t>ai</a:t>
            </a:r>
            <a:r>
              <a:rPr lang="zh-CN" altLang="en-US" sz="2200" dirty="0">
                <a:latin typeface="Times New Roman" panose="02020603050405020304" pitchFamily="18" charset="0"/>
              </a:rPr>
              <a:t>是整数</a:t>
            </a:r>
            <a:r>
              <a:rPr lang="en-US" altLang="zh-CN" sz="2200" dirty="0">
                <a:latin typeface="Times New Roman" panose="02020603050405020304" pitchFamily="18" charset="0"/>
              </a:rPr>
              <a:t>}</a:t>
            </a:r>
            <a:br>
              <a:rPr lang="en-US" altLang="zh-CN" sz="2200" dirty="0">
                <a:latin typeface="Times New Roman" panose="02020603050405020304" pitchFamily="18" charset="0"/>
              </a:rPr>
            </a:br>
            <a:r>
              <a:rPr lang="zh-CN" altLang="en-US" sz="2200" b="1" dirty="0">
                <a:solidFill>
                  <a:srgbClr val="2605A1"/>
                </a:solidFill>
              </a:rPr>
              <a:t>输出集合</a:t>
            </a:r>
            <a:br>
              <a:rPr lang="zh-CN" altLang="en-US" sz="2200" b="1" dirty="0">
                <a:solidFill>
                  <a:srgbClr val="2605A1"/>
                </a:solidFill>
              </a:rPr>
            </a:br>
            <a:r>
              <a:rPr lang="en-US" altLang="zh-CN" sz="2200" dirty="0">
                <a:latin typeface="Times New Roman" panose="02020603050405020304" pitchFamily="18" charset="0"/>
              </a:rPr>
              <a:t>Output={&lt;b1, b2, …, </a:t>
            </a:r>
            <a:r>
              <a:rPr lang="en-US" altLang="zh-CN" sz="2200" dirty="0" err="1">
                <a:latin typeface="Times New Roman" panose="02020603050405020304" pitchFamily="18" charset="0"/>
              </a:rPr>
              <a:t>bn</a:t>
            </a:r>
            <a:r>
              <a:rPr lang="en-US" altLang="zh-CN" sz="2200" dirty="0">
                <a:latin typeface="Times New Roman" panose="02020603050405020304" pitchFamily="18" charset="0"/>
              </a:rPr>
              <a:t>&gt; | bi</a:t>
            </a:r>
            <a:r>
              <a:rPr lang="zh-CN" altLang="en-US" sz="2200" dirty="0">
                <a:latin typeface="Times New Roman" panose="02020603050405020304" pitchFamily="18" charset="0"/>
              </a:rPr>
              <a:t>是整数</a:t>
            </a:r>
            <a:r>
              <a:rPr lang="en-US" altLang="zh-CN" sz="2200" dirty="0">
                <a:latin typeface="Times New Roman" panose="02020603050405020304" pitchFamily="18" charset="0"/>
              </a:rPr>
              <a:t>, b1</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b2</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a:t>
            </a:r>
            <a:r>
              <a:rPr lang="en-US" altLang="zh-CN" sz="2200" dirty="0">
                <a:latin typeface="Times New Roman" panose="02020603050405020304" pitchFamily="18" charset="0"/>
                <a:sym typeface="Symbol" panose="05050102010706020507" pitchFamily="18" charset="2"/>
              </a:rPr>
              <a:t></a:t>
            </a:r>
            <a:r>
              <a:rPr lang="en-US" altLang="zh-CN" sz="2200" dirty="0" err="1">
                <a:latin typeface="Times New Roman" panose="02020603050405020304" pitchFamily="18" charset="0"/>
              </a:rPr>
              <a:t>bn</a:t>
            </a:r>
            <a:r>
              <a:rPr lang="en-US" altLang="zh-CN" sz="2200" dirty="0">
                <a:latin typeface="Times New Roman" panose="02020603050405020304" pitchFamily="18" charset="0"/>
              </a:rPr>
              <a:t>}</a:t>
            </a:r>
            <a:br>
              <a:rPr lang="en-US" altLang="zh-CN" sz="2200" dirty="0">
                <a:latin typeface="Times New Roman" panose="02020603050405020304" pitchFamily="18" charset="0"/>
              </a:rPr>
            </a:br>
            <a:r>
              <a:rPr lang="zh-CN" altLang="en-US" sz="2200" b="1" dirty="0">
                <a:solidFill>
                  <a:srgbClr val="2605A1"/>
                </a:solidFill>
              </a:rPr>
              <a:t>问题</a:t>
            </a:r>
            <a:br>
              <a:rPr lang="zh-CN" altLang="en-US" sz="2200" b="1" dirty="0">
                <a:solidFill>
                  <a:srgbClr val="2605A1"/>
                </a:solidFill>
              </a:rPr>
            </a:br>
            <a:r>
              <a:rPr lang="en-US" altLang="zh-CN" sz="2200" dirty="0">
                <a:latin typeface="Times New Roman" panose="02020603050405020304" pitchFamily="18" charset="0"/>
              </a:rPr>
              <a:t>SORT={(&lt;a1, …, an&gt;</a:t>
            </a:r>
            <a:r>
              <a:rPr lang="zh-CN" altLang="en-US" sz="2200" dirty="0">
                <a:latin typeface="Times New Roman" panose="02020603050405020304" pitchFamily="18" charset="0"/>
              </a:rPr>
              <a:t>，</a:t>
            </a:r>
            <a:r>
              <a:rPr lang="en-US" altLang="zh-CN" sz="2200" dirty="0">
                <a:latin typeface="Times New Roman" panose="02020603050405020304" pitchFamily="18" charset="0"/>
              </a:rPr>
              <a:t>&lt;b1, …, </a:t>
            </a:r>
            <a:r>
              <a:rPr lang="en-US" altLang="zh-CN" sz="2200" dirty="0" err="1">
                <a:latin typeface="Times New Roman" panose="02020603050405020304" pitchFamily="18" charset="0"/>
              </a:rPr>
              <a:t>bn</a:t>
            </a:r>
            <a:r>
              <a:rPr lang="en-US" altLang="zh-CN" sz="2200" dirty="0">
                <a:latin typeface="Times New Roman" panose="02020603050405020304" pitchFamily="18" charset="0"/>
              </a:rPr>
              <a:t>&gt;)| &lt;a1,…, an&gt;</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Input, &lt;b1,…, </a:t>
            </a:r>
            <a:r>
              <a:rPr lang="en-US" altLang="zh-CN" sz="2200" dirty="0" err="1">
                <a:latin typeface="Times New Roman" panose="02020603050405020304" pitchFamily="18" charset="0"/>
              </a:rPr>
              <a:t>bn</a:t>
            </a:r>
            <a:r>
              <a:rPr lang="en-US" altLang="zh-CN" sz="2200" dirty="0">
                <a:latin typeface="Times New Roman" panose="02020603050405020304" pitchFamily="18" charset="0"/>
              </a:rPr>
              <a:t>&gt;</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Output, {a1, …, an}={b1, …, </a:t>
            </a:r>
            <a:r>
              <a:rPr lang="en-US" altLang="zh-CN" sz="2200" dirty="0" err="1">
                <a:latin typeface="Times New Roman" panose="02020603050405020304" pitchFamily="18" charset="0"/>
              </a:rPr>
              <a:t>bn</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p:txBody>
      </p:sp>
      <p:sp>
        <p:nvSpPr>
          <p:cNvPr id="12" name="Rectangle 7"/>
          <p:cNvSpPr>
            <a:spLocks noChangeArrowheads="1"/>
          </p:cNvSpPr>
          <p:nvPr/>
        </p:nvSpPr>
        <p:spPr bwMode="auto">
          <a:xfrm>
            <a:off x="228600" y="388620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SORT</a:t>
            </a:r>
            <a:r>
              <a:rPr lang="zh-CN" altLang="en-US" sz="2800" dirty="0">
                <a:solidFill>
                  <a:schemeClr val="tx1"/>
                </a:solidFill>
                <a:latin typeface="黑体" panose="02010609060101010101" pitchFamily="49" charset="-122"/>
                <a:ea typeface="黑体" panose="02010609060101010101" pitchFamily="49" charset="-122"/>
              </a:rPr>
              <a:t>问题</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3" name="Text Box 8"/>
          <p:cNvSpPr txBox="1">
            <a:spLocks noChangeArrowheads="1"/>
          </p:cNvSpPr>
          <p:nvPr/>
        </p:nvSpPr>
        <p:spPr bwMode="auto">
          <a:xfrm>
            <a:off x="263013" y="5611577"/>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defRPr sz="2800">
                <a:latin typeface="黑体" panose="02010609060101010101" pitchFamily="49" charset="-122"/>
                <a:ea typeface="黑体" panose="02010609060101010101" pitchFamily="49"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r>
              <a:rPr lang="zh-CN" altLang="en-US" dirty="0"/>
              <a:t>问题实例</a:t>
            </a:r>
            <a:endParaRPr lang="zh-CN" altLang="en-US" dirty="0"/>
          </a:p>
        </p:txBody>
      </p:sp>
      <p:sp>
        <p:nvSpPr>
          <p:cNvPr id="14" name="Rectangle 9"/>
          <p:cNvSpPr>
            <a:spLocks noChangeArrowheads="1"/>
          </p:cNvSpPr>
          <p:nvPr/>
        </p:nvSpPr>
        <p:spPr bwMode="auto">
          <a:xfrm>
            <a:off x="2057400" y="5731033"/>
            <a:ext cx="682430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600" dirty="0">
                <a:latin typeface="黑体" panose="02010609060101010101" pitchFamily="49" charset="-122"/>
                <a:ea typeface="黑体" panose="02010609060101010101" pitchFamily="49" charset="-122"/>
              </a:rPr>
              <a:t>(&lt;5</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6</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3&gt;</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&lt;1</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6&gt;)</a:t>
            </a:r>
            <a:endParaRPr lang="en-US" altLang="zh-CN" sz="2600"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endParaRPr lang="zh-CN" altLang="en-US" dirty="0"/>
          </a:p>
        </p:txBody>
      </p:sp>
      <p:sp>
        <p:nvSpPr>
          <p:cNvPr id="3" name="Rectangle 7"/>
          <p:cNvSpPr txBox="1">
            <a:spLocks noChangeArrowheads="1"/>
          </p:cNvSpPr>
          <p:nvPr/>
        </p:nvSpPr>
        <p:spPr>
          <a:xfrm>
            <a:off x="457200" y="1447800"/>
            <a:ext cx="8229438" cy="4419600"/>
          </a:xfrm>
          <a:prstGeom prst="rect">
            <a:avLst/>
          </a:prstGeom>
          <a:noFill/>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计算机科学与技术专业的学科</a:t>
            </a:r>
            <a:r>
              <a:rPr lang="zh-CN" altLang="en-US" sz="2600" b="1" u="sng" dirty="0">
                <a:solidFill>
                  <a:srgbClr val="FF0000"/>
                </a:solidFill>
                <a:latin typeface="黑体" panose="02010609060101010101" pitchFamily="49" charset="-122"/>
                <a:ea typeface="黑体" panose="02010609060101010101" pitchFamily="49" charset="-122"/>
              </a:rPr>
              <a:t>基础课程</a:t>
            </a:r>
            <a:endParaRPr lang="zh-CN" altLang="en-US" sz="2600" b="1" u="sng" dirty="0">
              <a:solidFill>
                <a:srgbClr val="FF0000"/>
              </a:solidFill>
              <a:latin typeface="黑体" panose="02010609060101010101" pitchFamily="49" charset="-122"/>
              <a:ea typeface="黑体" panose="02010609060101010101" pitchFamily="49" charset="-122"/>
            </a:endParaRPr>
          </a:p>
          <a:p>
            <a:pPr algn="just"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通过对该课程的学习和上机实习，对计算机</a:t>
            </a:r>
            <a:r>
              <a:rPr lang="zh-CN" altLang="en-US" sz="2600" b="1" u="sng" dirty="0">
                <a:solidFill>
                  <a:srgbClr val="FF0000"/>
                </a:solidFill>
                <a:latin typeface="黑体" panose="02010609060101010101" pitchFamily="49" charset="-122"/>
                <a:ea typeface="黑体" panose="02010609060101010101" pitchFamily="49" charset="-122"/>
              </a:rPr>
              <a:t>常用算法</a:t>
            </a:r>
            <a:r>
              <a:rPr lang="zh-CN" altLang="en-US" sz="2600" dirty="0">
                <a:latin typeface="黑体" panose="02010609060101010101" pitchFamily="49" charset="-122"/>
                <a:ea typeface="黑体" panose="02010609060101010101" pitchFamily="49" charset="-122"/>
              </a:rPr>
              <a:t>有一个全盘的了解，掌握</a:t>
            </a:r>
            <a:r>
              <a:rPr lang="zh-CN" altLang="en-US" sz="2600" b="1" u="sng" dirty="0">
                <a:solidFill>
                  <a:srgbClr val="FF0000"/>
                </a:solidFill>
                <a:latin typeface="黑体" panose="02010609060101010101" pitchFamily="49" charset="-122"/>
                <a:ea typeface="黑体" panose="02010609060101010101" pitchFamily="49" charset="-122"/>
              </a:rPr>
              <a:t>通用算法</a:t>
            </a:r>
            <a:r>
              <a:rPr lang="zh-CN" altLang="en-US" sz="2600" dirty="0">
                <a:latin typeface="黑体" panose="02010609060101010101" pitchFamily="49" charset="-122"/>
                <a:ea typeface="黑体" panose="02010609060101010101" pitchFamily="49" charset="-122"/>
              </a:rPr>
              <a:t>的</a:t>
            </a:r>
            <a:r>
              <a:rPr lang="zh-CN" altLang="en-US" sz="2600" b="1" u="sng" dirty="0">
                <a:solidFill>
                  <a:srgbClr val="FF0000"/>
                </a:solidFill>
                <a:latin typeface="黑体" panose="02010609060101010101" pitchFamily="49" charset="-122"/>
                <a:ea typeface="黑体" panose="02010609060101010101" pitchFamily="49" charset="-122"/>
              </a:rPr>
              <a:t>一般设计方法</a:t>
            </a:r>
            <a:endParaRPr lang="zh-CN" altLang="en-US" sz="2600" b="1" u="sng" dirty="0">
              <a:solidFill>
                <a:srgbClr val="FF0000"/>
              </a:solidFill>
              <a:latin typeface="黑体" panose="02010609060101010101" pitchFamily="49" charset="-122"/>
              <a:ea typeface="黑体" panose="02010609060101010101" pitchFamily="49" charset="-122"/>
            </a:endParaRPr>
          </a:p>
          <a:p>
            <a:pPr algn="just"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学会对算法的时间和空间复杂性进行</a:t>
            </a:r>
            <a:r>
              <a:rPr lang="zh-CN" altLang="en-US" sz="2600" b="1" u="sng" dirty="0">
                <a:solidFill>
                  <a:srgbClr val="FF0000"/>
                </a:solidFill>
                <a:latin typeface="黑体" panose="02010609060101010101" pitchFamily="49" charset="-122"/>
                <a:ea typeface="黑体" panose="02010609060101010101" pitchFamily="49" charset="-122"/>
              </a:rPr>
              <a:t>分析</a:t>
            </a:r>
            <a:r>
              <a:rPr lang="zh-CN" altLang="en-US" sz="2600" dirty="0">
                <a:latin typeface="黑体" panose="02010609060101010101" pitchFamily="49" charset="-122"/>
                <a:ea typeface="黑体" panose="02010609060101010101" pitchFamily="49" charset="-122"/>
              </a:rPr>
              <a:t>，掌握提高算法效率的方法和途径</a:t>
            </a:r>
            <a:endParaRPr lang="zh-CN" altLang="en-US" sz="2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1.4 </a:t>
            </a:r>
            <a:r>
              <a:rPr lang="zh-CN" altLang="en-US" sz="2800" dirty="0">
                <a:solidFill>
                  <a:schemeClr val="tx1"/>
                </a:solidFill>
                <a:latin typeface="黑体" panose="02010609060101010101" pitchFamily="49" charset="-122"/>
                <a:ea typeface="黑体" panose="02010609060101010101" pitchFamily="49" charset="-122"/>
              </a:rPr>
              <a:t>例子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2" name="Rectangle 7"/>
          <p:cNvSpPr>
            <a:spLocks noChangeArrowheads="1"/>
          </p:cNvSpPr>
          <p:nvPr/>
        </p:nvSpPr>
        <p:spPr bwMode="auto">
          <a:xfrm>
            <a:off x="990600" y="1918554"/>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2800" dirty="0">
                <a:solidFill>
                  <a:schemeClr val="tx1"/>
                </a:solidFill>
                <a:latin typeface="黑体" panose="02010609060101010101" pitchFamily="49" charset="-122"/>
                <a:ea typeface="黑体" panose="02010609060101010101" pitchFamily="49" charset="-122"/>
              </a:rPr>
              <a:t>插入排序问题</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 name="文本框 1"/>
          <p:cNvSpPr txBox="1"/>
          <p:nvPr/>
        </p:nvSpPr>
        <p:spPr>
          <a:xfrm>
            <a:off x="1600200" y="2519478"/>
            <a:ext cx="5635087" cy="3477875"/>
          </a:xfrm>
          <a:prstGeom prst="rect">
            <a:avLst/>
          </a:prstGeom>
          <a:noFill/>
        </p:spPr>
        <p:txBody>
          <a:bodyPr wrap="square" rtlCol="0">
            <a:spAutoFit/>
          </a:bodyPr>
          <a:lstStyle/>
          <a:p>
            <a:r>
              <a:rPr lang="en-US" altLang="zh-CN" sz="2200" dirty="0"/>
              <a:t>Insert-sort</a:t>
            </a:r>
            <a:r>
              <a:rPr lang="zh-CN" altLang="en-US" sz="2200" dirty="0"/>
              <a:t>（</a:t>
            </a:r>
            <a:r>
              <a:rPr lang="en-US" altLang="zh-CN" sz="2200" dirty="0"/>
              <a:t>A</a:t>
            </a:r>
            <a:r>
              <a:rPr lang="zh-CN" altLang="en-US" sz="2200" dirty="0"/>
              <a:t>）</a:t>
            </a:r>
            <a:endParaRPr lang="en-US" altLang="zh-CN" sz="2200" dirty="0"/>
          </a:p>
          <a:p>
            <a:r>
              <a:rPr lang="en-US" altLang="zh-CN" sz="2200" dirty="0"/>
              <a:t>Input</a:t>
            </a:r>
            <a:r>
              <a:rPr lang="zh-CN" altLang="en-US" sz="2200" dirty="0"/>
              <a:t>：</a:t>
            </a:r>
            <a:r>
              <a:rPr lang="en-US" altLang="zh-CN" sz="2200" dirty="0"/>
              <a:t>A[1,……,n]</a:t>
            </a:r>
            <a:r>
              <a:rPr lang="zh-CN" altLang="en-US" sz="2200" dirty="0"/>
              <a:t>，</a:t>
            </a:r>
            <a:r>
              <a:rPr lang="en-US" altLang="zh-CN" sz="2200" dirty="0"/>
              <a:t>n</a:t>
            </a:r>
            <a:r>
              <a:rPr lang="zh-CN" altLang="en-US" sz="2200" dirty="0"/>
              <a:t>个数</a:t>
            </a:r>
            <a:endParaRPr lang="en-US" altLang="zh-CN" sz="2200" dirty="0"/>
          </a:p>
          <a:p>
            <a:r>
              <a:rPr lang="en-US" altLang="zh-CN" sz="2200" dirty="0"/>
              <a:t>Output</a:t>
            </a:r>
            <a:r>
              <a:rPr lang="zh-CN" altLang="en-US" sz="2200" dirty="0"/>
              <a:t>：</a:t>
            </a:r>
            <a:r>
              <a:rPr lang="en-US" altLang="zh-CN" sz="2200" dirty="0"/>
              <a:t>A[1,……,n]</a:t>
            </a:r>
            <a:r>
              <a:rPr lang="zh-CN" altLang="en-US" sz="2200" dirty="0"/>
              <a:t>，</a:t>
            </a:r>
            <a:r>
              <a:rPr lang="en-US" altLang="zh-CN" sz="2200" dirty="0"/>
              <a:t>n</a:t>
            </a:r>
            <a:r>
              <a:rPr lang="zh-CN" altLang="en-US" sz="2200" dirty="0"/>
              <a:t>个排好序的数</a:t>
            </a:r>
            <a:endParaRPr lang="en-US" altLang="zh-CN" sz="2200" dirty="0"/>
          </a:p>
          <a:p>
            <a:r>
              <a:rPr lang="en-US" altLang="zh-CN" sz="2200" dirty="0"/>
              <a:t>For j=2 to n Do</a:t>
            </a:r>
            <a:endParaRPr lang="en-US" altLang="zh-CN" sz="2200" dirty="0"/>
          </a:p>
          <a:p>
            <a:r>
              <a:rPr lang="en-US" altLang="zh-CN" sz="2200" dirty="0"/>
              <a:t>	Key=A[j];</a:t>
            </a:r>
            <a:endParaRPr lang="en-US" altLang="zh-CN" sz="2200" dirty="0"/>
          </a:p>
          <a:p>
            <a:r>
              <a:rPr lang="en-US" altLang="zh-CN" sz="2200" dirty="0"/>
              <a:t>	</a:t>
            </a:r>
            <a:r>
              <a:rPr lang="en-US" altLang="zh-CN" sz="2200" dirty="0" err="1"/>
              <a:t>i</a:t>
            </a:r>
            <a:r>
              <a:rPr lang="en-US" altLang="zh-CN" sz="2200" dirty="0"/>
              <a:t>=j-1;</a:t>
            </a:r>
            <a:endParaRPr lang="en-US" altLang="zh-CN" sz="2200" dirty="0"/>
          </a:p>
          <a:p>
            <a:r>
              <a:rPr lang="en-US" altLang="zh-CN" sz="2200" dirty="0"/>
              <a:t>	While </a:t>
            </a:r>
            <a:r>
              <a:rPr lang="en-US" altLang="zh-CN" sz="2200" dirty="0" err="1"/>
              <a:t>i</a:t>
            </a:r>
            <a:r>
              <a:rPr lang="en-US" altLang="zh-CN" sz="2200" dirty="0"/>
              <a:t>&gt;0 and A[</a:t>
            </a:r>
            <a:r>
              <a:rPr lang="en-US" altLang="zh-CN" sz="2200" dirty="0" err="1"/>
              <a:t>i</a:t>
            </a:r>
            <a:r>
              <a:rPr lang="en-US" altLang="zh-CN" sz="2200" dirty="0"/>
              <a:t>]&gt;key do</a:t>
            </a:r>
            <a:endParaRPr lang="en-US" altLang="zh-CN" sz="2200" dirty="0"/>
          </a:p>
          <a:p>
            <a:r>
              <a:rPr lang="en-US" altLang="zh-CN" sz="2200" dirty="0"/>
              <a:t>		A[i+1]=A[</a:t>
            </a:r>
            <a:r>
              <a:rPr lang="en-US" altLang="zh-CN" sz="2200" dirty="0" err="1"/>
              <a:t>i</a:t>
            </a:r>
            <a:r>
              <a:rPr lang="en-US" altLang="zh-CN" sz="2200" dirty="0"/>
              <a:t>];</a:t>
            </a:r>
            <a:endParaRPr lang="en-US" altLang="zh-CN" sz="2200" dirty="0"/>
          </a:p>
          <a:p>
            <a:r>
              <a:rPr lang="en-US" altLang="zh-CN" sz="2200" dirty="0"/>
              <a:t>		</a:t>
            </a:r>
            <a:r>
              <a:rPr lang="en-US" altLang="zh-CN" sz="2200" dirty="0" err="1"/>
              <a:t>i</a:t>
            </a:r>
            <a:r>
              <a:rPr lang="en-US" altLang="zh-CN" sz="2200" dirty="0"/>
              <a:t>=i-1;</a:t>
            </a:r>
            <a:endParaRPr lang="en-US" altLang="zh-CN" sz="2200" dirty="0"/>
          </a:p>
          <a:p>
            <a:r>
              <a:rPr lang="en-US" altLang="zh-CN" sz="2200" dirty="0"/>
              <a:t>	A[i+1]=key;</a:t>
            </a:r>
            <a:endParaRPr lang="zh-CN" alt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1.4 </a:t>
            </a:r>
            <a:r>
              <a:rPr lang="zh-CN" altLang="en-US" sz="2800" dirty="0">
                <a:solidFill>
                  <a:schemeClr val="tx1"/>
                </a:solidFill>
                <a:latin typeface="黑体" panose="02010609060101010101" pitchFamily="49" charset="-122"/>
                <a:ea typeface="黑体" panose="02010609060101010101" pitchFamily="49" charset="-122"/>
              </a:rPr>
              <a:t>例子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12" name="Rectangle 7"/>
          <p:cNvSpPr>
            <a:spLocks noChangeArrowheads="1"/>
          </p:cNvSpPr>
          <p:nvPr/>
        </p:nvSpPr>
        <p:spPr bwMode="auto">
          <a:xfrm>
            <a:off x="990600" y="1918554"/>
            <a:ext cx="3057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2800" dirty="0">
                <a:solidFill>
                  <a:schemeClr val="tx1"/>
                </a:solidFill>
                <a:latin typeface="黑体" panose="02010609060101010101" pitchFamily="49" charset="-122"/>
                <a:ea typeface="黑体" panose="02010609060101010101" pitchFamily="49" charset="-122"/>
              </a:rPr>
              <a:t>插入排序问题实例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9" name="文本框 8"/>
          <p:cNvSpPr txBox="1"/>
          <p:nvPr/>
        </p:nvSpPr>
        <p:spPr>
          <a:xfrm>
            <a:off x="1600200" y="2590800"/>
            <a:ext cx="5635087" cy="2800767"/>
          </a:xfrm>
          <a:prstGeom prst="rect">
            <a:avLst/>
          </a:prstGeom>
          <a:noFill/>
        </p:spPr>
        <p:txBody>
          <a:bodyPr wrap="square" rtlCol="0">
            <a:spAutoFit/>
          </a:bodyPr>
          <a:lstStyle/>
          <a:p>
            <a:r>
              <a:rPr lang="en-US" altLang="zh-CN" sz="2200" dirty="0"/>
              <a:t>A[1,……,n]=5,2,4,6,1,3</a:t>
            </a:r>
            <a:endParaRPr lang="en-US" altLang="zh-CN" sz="2200" dirty="0"/>
          </a:p>
          <a:p>
            <a:endParaRPr lang="en-US" altLang="zh-CN" sz="2200" dirty="0"/>
          </a:p>
          <a:p>
            <a:r>
              <a:rPr lang="en-US" altLang="zh-CN" sz="2200" dirty="0"/>
              <a:t>A[1,……,n]=5,</a:t>
            </a:r>
            <a:r>
              <a:rPr lang="en-US" altLang="zh-CN" sz="2200" dirty="0">
                <a:solidFill>
                  <a:srgbClr val="FF0000"/>
                </a:solidFill>
              </a:rPr>
              <a:t>2</a:t>
            </a:r>
            <a:r>
              <a:rPr lang="en-US" altLang="zh-CN" sz="2200" dirty="0"/>
              <a:t>,4,6,1,3</a:t>
            </a:r>
            <a:endParaRPr lang="zh-CN" altLang="en-US" sz="2200" dirty="0"/>
          </a:p>
          <a:p>
            <a:r>
              <a:rPr lang="en-US" altLang="zh-CN" sz="2200" dirty="0"/>
              <a:t>A[1,……,n]=2,5,</a:t>
            </a:r>
            <a:r>
              <a:rPr lang="en-US" altLang="zh-CN" sz="2200" dirty="0">
                <a:solidFill>
                  <a:srgbClr val="FF0000"/>
                </a:solidFill>
              </a:rPr>
              <a:t>4</a:t>
            </a:r>
            <a:r>
              <a:rPr lang="en-US" altLang="zh-CN" sz="2200" dirty="0"/>
              <a:t>,6,1,3</a:t>
            </a:r>
            <a:endParaRPr lang="zh-CN" altLang="en-US" sz="2200" dirty="0"/>
          </a:p>
          <a:p>
            <a:r>
              <a:rPr lang="en-US" altLang="zh-CN" sz="2200" dirty="0"/>
              <a:t>A[1,……,n]=2,4,5,</a:t>
            </a:r>
            <a:r>
              <a:rPr lang="en-US" altLang="zh-CN" sz="2200" dirty="0">
                <a:solidFill>
                  <a:srgbClr val="FF0000"/>
                </a:solidFill>
              </a:rPr>
              <a:t>6</a:t>
            </a:r>
            <a:r>
              <a:rPr lang="en-US" altLang="zh-CN" sz="2200" dirty="0"/>
              <a:t>,1,3</a:t>
            </a:r>
            <a:endParaRPr lang="zh-CN" altLang="en-US" sz="2200" dirty="0"/>
          </a:p>
          <a:p>
            <a:r>
              <a:rPr lang="en-US" altLang="zh-CN" sz="2200" dirty="0"/>
              <a:t>A[1,……,n]=2,4,5,6,</a:t>
            </a:r>
            <a:r>
              <a:rPr lang="en-US" altLang="zh-CN" sz="2200" dirty="0">
                <a:solidFill>
                  <a:srgbClr val="FF0000"/>
                </a:solidFill>
              </a:rPr>
              <a:t>1</a:t>
            </a:r>
            <a:r>
              <a:rPr lang="en-US" altLang="zh-CN" sz="2200" dirty="0"/>
              <a:t>,3</a:t>
            </a:r>
            <a:endParaRPr lang="zh-CN" altLang="en-US" sz="2200" dirty="0"/>
          </a:p>
          <a:p>
            <a:r>
              <a:rPr lang="en-US" altLang="zh-CN" sz="2200" dirty="0"/>
              <a:t>A[1,……,n]=1,2,4,5,6,</a:t>
            </a:r>
            <a:r>
              <a:rPr lang="en-US" altLang="zh-CN" sz="2200" dirty="0">
                <a:solidFill>
                  <a:srgbClr val="FF0000"/>
                </a:solidFill>
              </a:rPr>
              <a:t>3</a:t>
            </a:r>
            <a:endParaRPr lang="zh-CN" altLang="en-US" sz="2200" dirty="0">
              <a:solidFill>
                <a:srgbClr val="FF0000"/>
              </a:solidFill>
            </a:endParaRPr>
          </a:p>
          <a:p>
            <a:r>
              <a:rPr lang="en-US" altLang="zh-CN" sz="2200" dirty="0"/>
              <a:t>A[1,……,n]=1,2,3,4,5,6</a:t>
            </a:r>
            <a:endParaRPr lang="zh-CN"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b="1" dirty="0">
                <a:solidFill>
                  <a:srgbClr val="FFFFFF"/>
                </a:solidFill>
              </a:rPr>
              <a:t>※ </a:t>
            </a:r>
            <a:r>
              <a:rPr lang="zh-CN" altLang="en-US" b="1" dirty="0">
                <a:solidFill>
                  <a:srgbClr val="FFFFFF"/>
                </a:solidFill>
                <a:latin typeface="宋体-方正超大字符集" pitchFamily="65" charset="-122"/>
                <a:ea typeface="宋体-方正超大字符集" pitchFamily="65" charset="-122"/>
              </a:rPr>
              <a:t>注意 </a:t>
            </a:r>
            <a:r>
              <a:rPr lang="en-US" altLang="zh-CN" b="1" dirty="0">
                <a:solidFill>
                  <a:srgbClr val="FFFFFF"/>
                </a:solidFill>
              </a:rPr>
              <a:t>※</a:t>
            </a:r>
            <a:endParaRPr lang="en-US" altLang="zh-CN" b="1" dirty="0">
              <a:solidFill>
                <a:srgbClr val="FFFFFF"/>
              </a:solidFill>
            </a:endParaRPr>
          </a:p>
        </p:txBody>
      </p:sp>
      <p:sp>
        <p:nvSpPr>
          <p:cNvPr id="5" name="Rectangle 4"/>
          <p:cNvSpPr>
            <a:spLocks noChangeArrowheads="1"/>
          </p:cNvSpPr>
          <p:nvPr/>
        </p:nvSpPr>
        <p:spPr bwMode="auto">
          <a:xfrm>
            <a:off x="762000" y="1752600"/>
            <a:ext cx="7543800" cy="128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50000"/>
              </a:lnSpc>
              <a:spcBef>
                <a:spcPct val="20000"/>
              </a:spcBef>
              <a:buClr>
                <a:srgbClr val="83A355"/>
              </a:buClr>
              <a:buFont typeface="Wingdings" panose="05000000000000000000" pitchFamily="2" charset="2"/>
              <a:buNone/>
            </a:pPr>
            <a:r>
              <a:rPr lang="zh-CN" altLang="en-US" sz="2800" dirty="0">
                <a:solidFill>
                  <a:schemeClr val="tx1"/>
                </a:solidFill>
                <a:latin typeface="黑体" panose="02010609060101010101" pitchFamily="49" charset="-122"/>
                <a:ea typeface="黑体" panose="02010609060101010101" pitchFamily="49" charset="-122"/>
              </a:rPr>
              <a:t>一个算法是面向</a:t>
            </a:r>
            <a:r>
              <a:rPr lang="zh-CN" altLang="en-US" sz="2800" dirty="0">
                <a:solidFill>
                  <a:schemeClr val="accent2"/>
                </a:solidFill>
                <a:latin typeface="黑体" panose="02010609060101010101" pitchFamily="49" charset="-122"/>
                <a:ea typeface="黑体" panose="02010609060101010101" pitchFamily="49" charset="-122"/>
              </a:rPr>
              <a:t>一个问题</a:t>
            </a:r>
            <a:r>
              <a:rPr lang="zh-CN" altLang="en-US" sz="2800" dirty="0">
                <a:solidFill>
                  <a:schemeClr val="tx1"/>
                </a:solidFill>
                <a:latin typeface="黑体" panose="02010609060101010101" pitchFamily="49" charset="-122"/>
                <a:ea typeface="黑体" panose="02010609060101010101" pitchFamily="49" charset="-122"/>
              </a:rPr>
              <a:t>，而不是仅求解一个问题的一个或几个实例。</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4"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 </a:t>
            </a:r>
            <a:r>
              <a:rPr lang="zh-CN" altLang="en-US" sz="2800" dirty="0">
                <a:solidFill>
                  <a:schemeClr val="tx1"/>
                </a:solidFill>
                <a:latin typeface="黑体" panose="02010609060101010101" pitchFamily="49" charset="-122"/>
                <a:ea typeface="黑体" panose="02010609060101010101" pitchFamily="49" charset="-122"/>
              </a:rPr>
              <a:t>算法分析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81000" y="1846682"/>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1.5.1 </a:t>
            </a:r>
            <a:r>
              <a:rPr lang="zh-CN" altLang="en-US" sz="2800" dirty="0">
                <a:solidFill>
                  <a:schemeClr val="tx1"/>
                </a:solidFill>
                <a:latin typeface="黑体" panose="02010609060101010101" pitchFamily="49" charset="-122"/>
                <a:ea typeface="黑体" panose="02010609060101010101" pitchFamily="49" charset="-122"/>
              </a:rPr>
              <a:t>算法正确性分析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bwMode="auto">
          <a:xfrm>
            <a:off x="866775" y="2369902"/>
            <a:ext cx="82010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Clr>
                <a:srgbClr val="83A355"/>
              </a:buClr>
              <a:buNone/>
            </a:pPr>
            <a:r>
              <a:rPr lang="zh-CN" altLang="en-US" sz="2000" b="1" dirty="0">
                <a:solidFill>
                  <a:srgbClr val="3907F1"/>
                </a:solidFill>
                <a:latin typeface="黑体" panose="02010609060101010101" pitchFamily="49" charset="-122"/>
                <a:ea typeface="黑体" panose="02010609060101010101" pitchFamily="49" charset="-122"/>
              </a:rPr>
              <a:t>一个算法是正确的</a:t>
            </a:r>
            <a:r>
              <a:rPr lang="zh-CN" altLang="en-US" sz="2000" dirty="0">
                <a:latin typeface="黑体" panose="02010609060101010101" pitchFamily="49" charset="-122"/>
                <a:ea typeface="黑体" panose="02010609060101010101" pitchFamily="49" charset="-122"/>
              </a:rPr>
              <a:t>，对于每一个输入都最终停止</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而且产生正确的输出</a:t>
            </a:r>
            <a:endParaRPr lang="zh-CN" altLang="en-US" sz="2000" dirty="0">
              <a:latin typeface="黑体" panose="02010609060101010101" pitchFamily="49" charset="-122"/>
              <a:ea typeface="黑体" panose="02010609060101010101" pitchFamily="49" charset="-122"/>
            </a:endParaRPr>
          </a:p>
          <a:p>
            <a:pPr marL="0" indent="0" eaLnBrk="1" hangingPunct="1">
              <a:buClr>
                <a:srgbClr val="83A355"/>
              </a:buClr>
              <a:buNone/>
            </a:pPr>
            <a:r>
              <a:rPr lang="zh-CN" altLang="en-US" sz="2000" b="1" dirty="0">
                <a:solidFill>
                  <a:srgbClr val="3907F1"/>
                </a:solidFill>
                <a:latin typeface="黑体" panose="02010609060101010101" pitchFamily="49" charset="-122"/>
                <a:ea typeface="黑体" panose="02010609060101010101" pitchFamily="49" charset="-122"/>
              </a:rPr>
              <a:t>不正确算法</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①不停止</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在某个输入上</a:t>
            </a:r>
            <a:r>
              <a:rPr lang="en-US" altLang="zh-CN" sz="2000" dirty="0">
                <a:latin typeface="黑体" panose="02010609060101010101" pitchFamily="49" charset="-122"/>
                <a:ea typeface="黑体" panose="02010609060101010101" pitchFamily="49" charset="-122"/>
              </a:rPr>
              <a:t>)</a:t>
            </a:r>
            <a:br>
              <a:rPr lang="en-US" altLang="zh-CN" sz="2000" dirty="0">
                <a:latin typeface="黑体" panose="02010609060101010101" pitchFamily="49" charset="-122"/>
                <a:ea typeface="黑体" panose="02010609060101010101" pitchFamily="49" charset="-122"/>
              </a:rPr>
            </a:br>
            <a:r>
              <a:rPr lang="en-US" altLang="zh-CN" sz="2000" dirty="0">
                <a:latin typeface="黑体" panose="02010609060101010101" pitchFamily="49" charset="-122"/>
                <a:ea typeface="黑体" panose="02010609060101010101" pitchFamily="49" charset="-122"/>
              </a:rPr>
              <a:t>   ②</a:t>
            </a:r>
            <a:r>
              <a:rPr lang="zh-CN" altLang="en-US" sz="2000" dirty="0">
                <a:latin typeface="黑体" panose="02010609060101010101" pitchFamily="49" charset="-122"/>
                <a:ea typeface="黑体" panose="02010609060101010101" pitchFamily="49" charset="-122"/>
              </a:rPr>
              <a:t>对所有输入都停止，但对某个输入产生不正确的结果</a:t>
            </a:r>
            <a:endParaRPr lang="zh-CN" altLang="en-US" sz="2000" dirty="0">
              <a:latin typeface="黑体" panose="02010609060101010101" pitchFamily="49" charset="-122"/>
              <a:ea typeface="黑体" panose="02010609060101010101" pitchFamily="49" charset="-122"/>
            </a:endParaRPr>
          </a:p>
          <a:p>
            <a:pPr marL="0" indent="0" eaLnBrk="1" hangingPunct="1">
              <a:buClr>
                <a:srgbClr val="83A355"/>
              </a:buClr>
              <a:buNone/>
            </a:pPr>
            <a:r>
              <a:rPr lang="zh-CN" altLang="en-US" sz="2000" b="1" dirty="0">
                <a:solidFill>
                  <a:srgbClr val="3907F1"/>
                </a:solidFill>
                <a:latin typeface="黑体" panose="02010609060101010101" pitchFamily="49" charset="-122"/>
                <a:ea typeface="黑体" panose="02010609060101010101" pitchFamily="49" charset="-122"/>
              </a:rPr>
              <a:t>近似算法</a:t>
            </a:r>
            <a:r>
              <a:rPr lang="zh-CN" altLang="en-US" sz="2000" dirty="0">
                <a:latin typeface="黑体" panose="02010609060101010101" pitchFamily="49" charset="-122"/>
                <a:ea typeface="黑体" panose="02010609060101010101" pitchFamily="49" charset="-122"/>
              </a:rPr>
              <a:t>  </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①对所有输入都停止</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②产生近似正确的解或产生不多的不正确解</a:t>
            </a:r>
            <a:endParaRPr lang="zh-CN" altLang="en-US" sz="2000" dirty="0">
              <a:latin typeface="黑体" panose="02010609060101010101" pitchFamily="49" charset="-122"/>
              <a:ea typeface="黑体" panose="02010609060101010101" pitchFamily="49" charset="-122"/>
            </a:endParaRPr>
          </a:p>
          <a:p>
            <a:pPr marL="0" indent="0" eaLnBrk="1" hangingPunct="1">
              <a:buClr>
                <a:srgbClr val="83A355"/>
              </a:buClr>
              <a:buNone/>
            </a:pPr>
            <a:r>
              <a:rPr lang="zh-CN" altLang="en-US" sz="2000" b="1" dirty="0">
                <a:solidFill>
                  <a:srgbClr val="3907F1"/>
                </a:solidFill>
                <a:latin typeface="黑体" panose="02010609060101010101" pitchFamily="49" charset="-122"/>
                <a:ea typeface="黑体" panose="02010609060101010101" pitchFamily="49" charset="-122"/>
              </a:rPr>
              <a:t>正确性证明</a:t>
            </a:r>
            <a:br>
              <a:rPr lang="zh-CN" altLang="en-US" sz="2000" b="1" dirty="0">
                <a:solidFill>
                  <a:srgbClr val="3907F1"/>
                </a:solidFill>
                <a:latin typeface="黑体" panose="02010609060101010101" pitchFamily="49" charset="-122"/>
                <a:ea typeface="黑体" panose="02010609060101010101" pitchFamily="49" charset="-122"/>
              </a:rPr>
            </a:br>
            <a:r>
              <a:rPr lang="zh-CN" altLang="en-US" sz="2000" b="1" dirty="0">
                <a:solidFill>
                  <a:srgbClr val="3907F1"/>
                </a:solidFill>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①证明算法对所有输入都停止</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②证明对每个输入都产生正确结果</a:t>
            </a:r>
            <a:endParaRPr lang="zh-CN" altLang="en-US" sz="2000" dirty="0">
              <a:latin typeface="黑体" panose="02010609060101010101" pitchFamily="49" charset="-122"/>
              <a:ea typeface="黑体" panose="02010609060101010101" pitchFamily="49" charset="-122"/>
            </a:endParaRPr>
          </a:p>
          <a:p>
            <a:pPr marL="0" indent="0" eaLnBrk="1" hangingPunct="1">
              <a:buClr>
                <a:srgbClr val="83A355"/>
              </a:buClr>
              <a:buNone/>
            </a:pPr>
            <a:r>
              <a:rPr lang="zh-CN" altLang="en-US" sz="2000" b="1" dirty="0">
                <a:solidFill>
                  <a:srgbClr val="F72401"/>
                </a:solidFill>
                <a:latin typeface="黑体" panose="02010609060101010101" pitchFamily="49" charset="-122"/>
                <a:ea typeface="黑体" panose="02010609060101010101" pitchFamily="49" charset="-122"/>
              </a:rPr>
              <a:t>调试程序</a:t>
            </a:r>
            <a:r>
              <a:rPr lang="zh-CN" altLang="en-US" sz="2000" b="1" dirty="0">
                <a:solidFill>
                  <a:srgbClr val="F72401"/>
                </a:solidFill>
                <a:latin typeface="黑体" panose="02010609060101010101" pitchFamily="49" charset="-122"/>
                <a:ea typeface="黑体" panose="02010609060101010101" pitchFamily="49" charset="-122"/>
                <a:sym typeface="Symbol" panose="05050102010706020507" pitchFamily="18" charset="2"/>
              </a:rPr>
              <a:t></a:t>
            </a:r>
            <a:r>
              <a:rPr lang="zh-CN" altLang="en-US" sz="2000" b="1" dirty="0">
                <a:solidFill>
                  <a:srgbClr val="F72401"/>
                </a:solidFill>
                <a:latin typeface="黑体" panose="02010609060101010101" pitchFamily="49" charset="-122"/>
                <a:ea typeface="黑体" panose="02010609060101010101" pitchFamily="49" charset="-122"/>
              </a:rPr>
              <a:t>程序正确性证明</a:t>
            </a:r>
            <a:br>
              <a:rPr lang="zh-CN" altLang="en-US" sz="2000" b="1" dirty="0">
                <a:solidFill>
                  <a:srgbClr val="F72401"/>
                </a:solidFill>
                <a:latin typeface="黑体" panose="02010609060101010101" pitchFamily="49" charset="-122"/>
                <a:ea typeface="黑体" panose="02010609060101010101" pitchFamily="49" charset="-122"/>
              </a:rPr>
            </a:br>
            <a:r>
              <a:rPr lang="zh-CN" altLang="en-US" sz="2000" b="1" dirty="0">
                <a:solidFill>
                  <a:srgbClr val="F72401"/>
                </a:solidFill>
                <a:latin typeface="黑体" panose="02010609060101010101" pitchFamily="49" charset="-122"/>
                <a:ea typeface="黑体" panose="02010609060101010101" pitchFamily="49" charset="-122"/>
              </a:rPr>
              <a:t>“程序调试只能证明程序有错误，不能证明程序无错误”</a:t>
            </a:r>
            <a:endParaRPr lang="zh-CN" altLang="en-US" sz="2000" b="1" dirty="0">
              <a:solidFill>
                <a:srgbClr val="F72401"/>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4"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 </a:t>
            </a:r>
            <a:r>
              <a:rPr lang="zh-CN" altLang="en-US" sz="2800" dirty="0">
                <a:solidFill>
                  <a:schemeClr val="tx1"/>
                </a:solidFill>
                <a:latin typeface="黑体" panose="02010609060101010101" pitchFamily="49" charset="-122"/>
                <a:ea typeface="黑体" panose="02010609060101010101" pitchFamily="49" charset="-122"/>
              </a:rPr>
              <a:t>算法分析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81000" y="1846682"/>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1.5.2 </a:t>
            </a:r>
            <a:r>
              <a:rPr lang="zh-CN" altLang="en-US" sz="2800" dirty="0">
                <a:solidFill>
                  <a:schemeClr val="tx1"/>
                </a:solidFill>
                <a:latin typeface="黑体" panose="02010609060101010101" pitchFamily="49" charset="-122"/>
                <a:ea typeface="黑体" panose="02010609060101010101" pitchFamily="49" charset="-122"/>
              </a:rPr>
              <a:t>算法复杂性分析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bwMode="auto">
          <a:xfrm>
            <a:off x="864317" y="2439316"/>
            <a:ext cx="6716713"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81000" indent="-381000" eaLnBrk="1" hangingPunct="1">
              <a:buClr>
                <a:srgbClr val="83A355"/>
              </a:buClr>
            </a:pPr>
            <a:r>
              <a:rPr lang="zh-CN" altLang="en-US" sz="2000" b="1" dirty="0">
                <a:solidFill>
                  <a:srgbClr val="F72401"/>
                </a:solidFill>
                <a:latin typeface="黑体" panose="02010609060101010101" pitchFamily="49" charset="-122"/>
                <a:ea typeface="黑体" panose="02010609060101010101" pitchFamily="49" charset="-122"/>
              </a:rPr>
              <a:t>目的</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预测算法对不同输入所需资源量</a:t>
            </a:r>
            <a:endParaRPr lang="zh-CN" altLang="en-US" sz="2000" dirty="0">
              <a:latin typeface="黑体" panose="02010609060101010101" pitchFamily="49" charset="-122"/>
              <a:ea typeface="黑体" panose="02010609060101010101" pitchFamily="49" charset="-122"/>
            </a:endParaRPr>
          </a:p>
          <a:p>
            <a:pPr marL="381000" indent="-381000" eaLnBrk="1" hangingPunct="1">
              <a:buClr>
                <a:srgbClr val="83A355"/>
              </a:buClr>
            </a:pPr>
            <a:r>
              <a:rPr lang="zh-CN" altLang="en-US" sz="2000" b="1" dirty="0">
                <a:solidFill>
                  <a:srgbClr val="F72401"/>
                </a:solidFill>
                <a:latin typeface="黑体" panose="02010609060101010101" pitchFamily="49" charset="-122"/>
                <a:ea typeface="黑体" panose="02010609060101010101" pitchFamily="49" charset="-122"/>
              </a:rPr>
              <a:t>复杂性测度</a:t>
            </a:r>
            <a:br>
              <a:rPr lang="zh-CN" altLang="en-US" sz="2000" b="1" dirty="0">
                <a:solidFill>
                  <a:srgbClr val="F72401"/>
                </a:solidFill>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时间，空间， </a:t>
            </a:r>
            <a:r>
              <a:rPr lang="en-US" altLang="zh-CN" sz="2000" dirty="0">
                <a:latin typeface="黑体" panose="02010609060101010101" pitchFamily="49" charset="-122"/>
                <a:ea typeface="黑体" panose="02010609060101010101" pitchFamily="49" charset="-122"/>
              </a:rPr>
              <a:t>I/O </a:t>
            </a:r>
            <a:r>
              <a:rPr lang="zh-CN" altLang="en-US" sz="2000" dirty="0">
                <a:latin typeface="黑体" panose="02010609060101010101" pitchFamily="49" charset="-122"/>
                <a:ea typeface="黑体" panose="02010609060101010101" pitchFamily="49" charset="-122"/>
              </a:rPr>
              <a:t>等</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是输入大小的函数</a:t>
            </a:r>
            <a:endParaRPr lang="zh-CN" altLang="en-US" sz="2000" dirty="0">
              <a:latin typeface="黑体" panose="02010609060101010101" pitchFamily="49" charset="-122"/>
              <a:ea typeface="黑体" panose="02010609060101010101" pitchFamily="49" charset="-122"/>
            </a:endParaRPr>
          </a:p>
          <a:p>
            <a:pPr marL="381000" indent="-381000" eaLnBrk="1" hangingPunct="1">
              <a:buClr>
                <a:srgbClr val="83A355"/>
              </a:buClr>
            </a:pPr>
            <a:r>
              <a:rPr lang="zh-CN" altLang="en-US" sz="2000" b="1" dirty="0">
                <a:solidFill>
                  <a:srgbClr val="F72401"/>
                </a:solidFill>
                <a:latin typeface="黑体" panose="02010609060101010101" pitchFamily="49" charset="-122"/>
                <a:ea typeface="黑体" panose="02010609060101010101" pitchFamily="49" charset="-122"/>
              </a:rPr>
              <a:t>用途</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为求解一个问题选择最佳算法、最佳设备</a:t>
            </a:r>
            <a:endParaRPr lang="zh-CN" altLang="en-US" sz="2000" dirty="0">
              <a:latin typeface="黑体" panose="02010609060101010101" pitchFamily="49" charset="-122"/>
              <a:ea typeface="黑体" panose="02010609060101010101" pitchFamily="49" charset="-122"/>
            </a:endParaRPr>
          </a:p>
          <a:p>
            <a:pPr marL="381000" indent="-381000" eaLnBrk="1" hangingPunct="1">
              <a:buClr>
                <a:srgbClr val="83A355"/>
              </a:buClr>
            </a:pPr>
            <a:r>
              <a:rPr lang="zh-CN" altLang="en-US" sz="2000" b="1" dirty="0">
                <a:solidFill>
                  <a:srgbClr val="F72401"/>
                </a:solidFill>
                <a:latin typeface="黑体" panose="02010609060101010101" pitchFamily="49" charset="-122"/>
                <a:ea typeface="黑体" panose="02010609060101010101" pitchFamily="49" charset="-122"/>
              </a:rPr>
              <a:t>需要的数学基础</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离散数学，组合数学，概率论，代数等</a:t>
            </a:r>
            <a:endParaRPr lang="zh-CN" altLang="en-US" sz="2000" dirty="0">
              <a:latin typeface="黑体" panose="02010609060101010101" pitchFamily="49" charset="-122"/>
              <a:ea typeface="黑体" panose="02010609060101010101" pitchFamily="49" charset="-122"/>
            </a:endParaRPr>
          </a:p>
          <a:p>
            <a:pPr marL="381000" indent="-381000" eaLnBrk="1" hangingPunct="1">
              <a:buClr>
                <a:srgbClr val="83A355"/>
              </a:buClr>
            </a:pPr>
            <a:r>
              <a:rPr lang="zh-CN" altLang="en-US" sz="2000" b="1" dirty="0">
                <a:solidFill>
                  <a:srgbClr val="F72401"/>
                </a:solidFill>
                <a:latin typeface="黑体" panose="02010609060101010101" pitchFamily="49" charset="-122"/>
                <a:ea typeface="黑体" panose="02010609060101010101" pitchFamily="49" charset="-122"/>
              </a:rPr>
              <a:t>需要的数学能力</a:t>
            </a:r>
            <a:br>
              <a:rPr lang="zh-CN" altLang="en-US" sz="2000" b="1" dirty="0">
                <a:solidFill>
                  <a:srgbClr val="F72401"/>
                </a:solidFill>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建立算法复杂性的数学模型、数学模型化简</a:t>
            </a:r>
            <a:endParaRPr lang="zh-CN" altLang="en-US" sz="2000" b="1" dirty="0">
              <a:solidFill>
                <a:srgbClr val="F72401"/>
              </a:solidFill>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4"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 </a:t>
            </a:r>
            <a:r>
              <a:rPr lang="zh-CN" altLang="en-US" sz="2800" dirty="0">
                <a:solidFill>
                  <a:schemeClr val="tx1"/>
                </a:solidFill>
                <a:latin typeface="黑体" panose="02010609060101010101" pitchFamily="49" charset="-122"/>
                <a:ea typeface="黑体" panose="02010609060101010101" pitchFamily="49" charset="-122"/>
              </a:rPr>
              <a:t>算法分析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81000" y="1846682"/>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1.5.2 </a:t>
            </a:r>
            <a:r>
              <a:rPr lang="zh-CN" altLang="en-US" sz="2800" dirty="0">
                <a:solidFill>
                  <a:schemeClr val="tx1"/>
                </a:solidFill>
                <a:latin typeface="黑体" panose="02010609060101010101" pitchFamily="49" charset="-122"/>
                <a:ea typeface="黑体" panose="02010609060101010101" pitchFamily="49" charset="-122"/>
              </a:rPr>
              <a:t>算法复杂性分析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bwMode="auto">
          <a:xfrm>
            <a:off x="661987" y="2437774"/>
            <a:ext cx="8229438" cy="175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20000"/>
              </a:lnSpc>
              <a:buClr>
                <a:srgbClr val="83A355"/>
              </a:buClr>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算法的复杂性是算法效率的度量</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是评价效法效率的重要依据</a:t>
            </a:r>
            <a:endParaRPr lang="zh-CN" altLang="en-US" sz="2000" b="1" dirty="0">
              <a:latin typeface="宋体" panose="02010600030101010101" pitchFamily="2" charset="-122"/>
              <a:ea typeface="宋体" panose="02010600030101010101" pitchFamily="2" charset="-122"/>
            </a:endParaRPr>
          </a:p>
          <a:p>
            <a:pPr eaLnBrk="1" hangingPunct="1">
              <a:lnSpc>
                <a:spcPct val="120000"/>
              </a:lnSpc>
              <a:buClr>
                <a:srgbClr val="83A355"/>
              </a:buClr>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一个算法复杂性的高低体现在运行该算法所需的计算机资源的多少上</a:t>
            </a:r>
            <a:endParaRPr lang="zh-CN" altLang="en-US" sz="2000" b="1" dirty="0">
              <a:latin typeface="宋体" panose="02010600030101010101" pitchFamily="2" charset="-122"/>
              <a:ea typeface="宋体" panose="02010600030101010101" pitchFamily="2" charset="-122"/>
            </a:endParaRPr>
          </a:p>
          <a:p>
            <a:pPr eaLnBrk="1" hangingPunct="1">
              <a:lnSpc>
                <a:spcPct val="120000"/>
              </a:lnSpc>
              <a:buClr>
                <a:srgbClr val="83A355"/>
              </a:buClr>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计算机的资源</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主要体现在</a:t>
            </a:r>
            <a:r>
              <a:rPr lang="zh-CN" altLang="en-US" sz="2000" b="1" i="1" dirty="0">
                <a:solidFill>
                  <a:srgbClr val="FF0000"/>
                </a:solidFill>
                <a:latin typeface="宋体" panose="02010600030101010101" pitchFamily="2" charset="-122"/>
                <a:ea typeface="宋体" panose="02010600030101010101" pitchFamily="2" charset="-122"/>
              </a:rPr>
              <a:t>时间和空间</a:t>
            </a:r>
            <a:r>
              <a:rPr lang="en-US" altLang="zh-CN" sz="2000" b="1" i="1" dirty="0">
                <a:solidFill>
                  <a:srgbClr val="FF0000"/>
                </a:solidFill>
                <a:latin typeface="宋体" panose="02010600030101010101" pitchFamily="2" charset="-122"/>
                <a:ea typeface="宋体" panose="02010600030101010101" pitchFamily="2" charset="-122"/>
              </a:rPr>
              <a:t>(</a:t>
            </a:r>
            <a:r>
              <a:rPr lang="zh-CN" altLang="en-US" sz="2000" b="1" i="1" dirty="0">
                <a:solidFill>
                  <a:srgbClr val="FF0000"/>
                </a:solidFill>
                <a:latin typeface="宋体" panose="02010600030101010101" pitchFamily="2" charset="-122"/>
                <a:ea typeface="宋体" panose="02010600030101010101" pitchFamily="2" charset="-122"/>
              </a:rPr>
              <a:t>存储器</a:t>
            </a:r>
            <a:r>
              <a:rPr lang="en-US" altLang="zh-CN" sz="2000" b="1" i="1" dirty="0">
                <a:solidFill>
                  <a:srgbClr val="FF0000"/>
                </a:solidFill>
                <a:latin typeface="宋体" panose="02010600030101010101" pitchFamily="2" charset="-122"/>
                <a:ea typeface="宋体" panose="02010600030101010101" pitchFamily="2" charset="-122"/>
              </a:rPr>
              <a:t>)</a:t>
            </a:r>
            <a:r>
              <a:rPr lang="zh-CN" altLang="en-US" sz="2000" b="1" i="1" dirty="0">
                <a:solidFill>
                  <a:srgbClr val="FF0000"/>
                </a:solidFill>
                <a:latin typeface="宋体" panose="02010600030101010101" pitchFamily="2" charset="-122"/>
                <a:ea typeface="宋体" panose="02010600030101010101" pitchFamily="2" charset="-122"/>
              </a:rPr>
              <a:t>资源</a:t>
            </a:r>
            <a:r>
              <a:rPr lang="zh-CN" altLang="en-US" sz="2000" b="1" dirty="0">
                <a:latin typeface="宋体" panose="02010600030101010101" pitchFamily="2" charset="-122"/>
                <a:ea typeface="宋体" panose="02010600030101010101" pitchFamily="2" charset="-122"/>
              </a:rPr>
              <a:t>上。因而</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算法的复杂性分为时间复杂性和空间复杂性。</a:t>
            </a:r>
            <a:endParaRPr lang="zh-CN" altLang="en-US" sz="2000" b="1" dirty="0">
              <a:latin typeface="宋体" panose="02010600030101010101" pitchFamily="2" charset="-122"/>
              <a:ea typeface="宋体" panose="02010600030101010101" pitchFamily="2" charset="-122"/>
            </a:endParaRPr>
          </a:p>
        </p:txBody>
      </p:sp>
      <p:sp>
        <p:nvSpPr>
          <p:cNvPr id="8" name="Rectangle 6"/>
          <p:cNvSpPr>
            <a:spLocks noChangeArrowheads="1"/>
          </p:cNvSpPr>
          <p:nvPr/>
        </p:nvSpPr>
        <p:spPr bwMode="auto">
          <a:xfrm>
            <a:off x="725303" y="4234293"/>
            <a:ext cx="6383479"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20000"/>
              </a:lnSpc>
              <a:spcBef>
                <a:spcPct val="20000"/>
              </a:spcBef>
              <a:buClr>
                <a:srgbClr val="83A355"/>
              </a:buClr>
              <a:buFont typeface="Wingdings" panose="05000000000000000000" pitchFamily="2" charset="2"/>
              <a:buNone/>
            </a:pPr>
            <a:r>
              <a:rPr lang="zh-CN" altLang="en-US" sz="2600" b="1" dirty="0">
                <a:solidFill>
                  <a:schemeClr val="tx1"/>
                </a:solidFill>
                <a:latin typeface="黑体" panose="02010609060101010101" pitchFamily="49" charset="-122"/>
                <a:ea typeface="黑体" panose="02010609060101010101" pitchFamily="49" charset="-122"/>
              </a:rPr>
              <a:t>关于算法的复杂性</a:t>
            </a:r>
            <a:r>
              <a:rPr lang="en-US" altLang="zh-CN" sz="2600" b="1" dirty="0">
                <a:solidFill>
                  <a:schemeClr val="tx1"/>
                </a:solidFill>
                <a:latin typeface="黑体" panose="02010609060101010101" pitchFamily="49" charset="-122"/>
                <a:ea typeface="黑体" panose="02010609060101010101" pitchFamily="49" charset="-122"/>
              </a:rPr>
              <a:t>,</a:t>
            </a:r>
            <a:r>
              <a:rPr lang="zh-CN" altLang="en-US" sz="2600" b="1" dirty="0">
                <a:solidFill>
                  <a:schemeClr val="tx1"/>
                </a:solidFill>
                <a:latin typeface="黑体" panose="02010609060101010101" pitchFamily="49" charset="-122"/>
                <a:ea typeface="黑体" panose="02010609060101010101" pitchFamily="49" charset="-122"/>
              </a:rPr>
              <a:t>有两个问题需要搞清楚</a:t>
            </a:r>
            <a:endParaRPr lang="zh-CN" altLang="en-US" sz="2600" dirty="0">
              <a:solidFill>
                <a:schemeClr val="tx1"/>
              </a:solidFill>
              <a:latin typeface="黑体" panose="02010609060101010101" pitchFamily="49" charset="-122"/>
              <a:ea typeface="黑体" panose="02010609060101010101" pitchFamily="49" charset="-122"/>
            </a:endParaRPr>
          </a:p>
        </p:txBody>
      </p:sp>
      <p:sp>
        <p:nvSpPr>
          <p:cNvPr id="9" name="Rectangle 7"/>
          <p:cNvSpPr>
            <a:spLocks noChangeArrowheads="1"/>
          </p:cNvSpPr>
          <p:nvPr/>
        </p:nvSpPr>
        <p:spPr bwMode="auto">
          <a:xfrm>
            <a:off x="740051" y="4917557"/>
            <a:ext cx="585288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600" dirty="0">
                <a:solidFill>
                  <a:schemeClr val="tx1"/>
                </a:solidFill>
                <a:latin typeface="黑体" panose="02010609060101010101" pitchFamily="49" charset="-122"/>
                <a:ea typeface="黑体" panose="02010609060101010101" pitchFamily="49" charset="-122"/>
              </a:rPr>
              <a:t>①</a:t>
            </a:r>
            <a:r>
              <a:rPr lang="zh-CN" altLang="en-US" sz="2600" dirty="0">
                <a:solidFill>
                  <a:schemeClr val="tx1"/>
                </a:solidFill>
                <a:latin typeface="黑体" panose="02010609060101010101" pitchFamily="49" charset="-122"/>
                <a:ea typeface="黑体" panose="02010609060101010101" pitchFamily="49" charset="-122"/>
              </a:rPr>
              <a:t>用怎样的一个量来表达算法的复杂性</a:t>
            </a:r>
            <a:br>
              <a:rPr lang="zh-CN" altLang="en-US" sz="2600" dirty="0">
                <a:solidFill>
                  <a:schemeClr val="tx1"/>
                </a:solidFill>
                <a:latin typeface="黑体" panose="02010609060101010101" pitchFamily="49" charset="-122"/>
                <a:ea typeface="黑体" panose="02010609060101010101" pitchFamily="49" charset="-122"/>
              </a:rPr>
            </a:br>
            <a:endParaRPr lang="zh-CN" altLang="en-US" sz="2600" dirty="0">
              <a:solidFill>
                <a:schemeClr val="tx1"/>
              </a:solidFill>
              <a:latin typeface="黑体" panose="02010609060101010101" pitchFamily="49" charset="-122"/>
              <a:ea typeface="黑体" panose="02010609060101010101" pitchFamily="49" charset="-122"/>
            </a:endParaRPr>
          </a:p>
        </p:txBody>
      </p:sp>
      <p:sp>
        <p:nvSpPr>
          <p:cNvPr id="10" name="Rectangle 8"/>
          <p:cNvSpPr>
            <a:spLocks noChangeArrowheads="1"/>
          </p:cNvSpPr>
          <p:nvPr/>
        </p:nvSpPr>
        <p:spPr bwMode="auto">
          <a:xfrm>
            <a:off x="762000" y="5468163"/>
            <a:ext cx="63081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600" dirty="0">
                <a:solidFill>
                  <a:schemeClr val="tx1"/>
                </a:solidFill>
                <a:latin typeface="黑体" panose="02010609060101010101" pitchFamily="49" charset="-122"/>
                <a:ea typeface="黑体" panose="02010609060101010101" pitchFamily="49" charset="-122"/>
              </a:rPr>
              <a:t>②</a:t>
            </a:r>
            <a:r>
              <a:rPr lang="zh-CN" altLang="en-US" sz="2600" dirty="0">
                <a:solidFill>
                  <a:schemeClr val="tx1"/>
                </a:solidFill>
                <a:latin typeface="黑体" panose="02010609060101010101" pitchFamily="49" charset="-122"/>
                <a:ea typeface="黑体" panose="02010609060101010101" pitchFamily="49" charset="-122"/>
              </a:rPr>
              <a:t>对一个具体的算法</a:t>
            </a:r>
            <a:r>
              <a:rPr lang="en-US" altLang="zh-CN" sz="2600" dirty="0">
                <a:solidFill>
                  <a:schemeClr val="tx1"/>
                </a:solidFill>
                <a:latin typeface="黑体" panose="02010609060101010101" pitchFamily="49" charset="-122"/>
                <a:ea typeface="黑体" panose="02010609060101010101" pitchFamily="49" charset="-122"/>
              </a:rPr>
              <a:t>,</a:t>
            </a:r>
            <a:r>
              <a:rPr lang="zh-CN" altLang="en-US" sz="2600" dirty="0">
                <a:solidFill>
                  <a:schemeClr val="tx1"/>
                </a:solidFill>
                <a:latin typeface="黑体" panose="02010609060101010101" pitchFamily="49" charset="-122"/>
                <a:ea typeface="黑体" panose="02010609060101010101" pitchFamily="49" charset="-122"/>
              </a:rPr>
              <a:t>怎样计算它的复杂性</a:t>
            </a:r>
            <a:endParaRPr lang="zh-CN" altLang="en-US" sz="26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4"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 </a:t>
            </a:r>
            <a:r>
              <a:rPr lang="zh-CN" altLang="en-US" sz="2800" dirty="0">
                <a:solidFill>
                  <a:schemeClr val="tx1"/>
                </a:solidFill>
                <a:latin typeface="黑体" panose="02010609060101010101" pitchFamily="49" charset="-122"/>
                <a:ea typeface="黑体" panose="02010609060101010101" pitchFamily="49" charset="-122"/>
              </a:rPr>
              <a:t>算法分析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81000" y="1846682"/>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1.5.2 </a:t>
            </a:r>
            <a:r>
              <a:rPr lang="zh-CN" altLang="en-US" sz="2800" dirty="0">
                <a:solidFill>
                  <a:schemeClr val="tx1"/>
                </a:solidFill>
                <a:latin typeface="黑体" panose="02010609060101010101" pitchFamily="49" charset="-122"/>
                <a:ea typeface="黑体" panose="02010609060101010101" pitchFamily="49" charset="-122"/>
              </a:rPr>
              <a:t>算法复杂性分析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bwMode="auto">
          <a:xfrm>
            <a:off x="430213" y="2362200"/>
            <a:ext cx="87137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spcBef>
                <a:spcPct val="40000"/>
              </a:spcBef>
              <a:buClr>
                <a:srgbClr val="83A355"/>
              </a:buClr>
              <a:buFont typeface="Wingdings" panose="05000000000000000000" pitchFamily="2" charset="2"/>
              <a:buChar char="Ø"/>
            </a:pPr>
            <a:r>
              <a:rPr lang="zh-CN" altLang="en-US" sz="2000" dirty="0">
                <a:solidFill>
                  <a:srgbClr val="F72401"/>
                </a:solidFill>
                <a:latin typeface="宋体" panose="02010600030101010101" pitchFamily="2" charset="-122"/>
                <a:ea typeface="宋体" panose="02010600030101010101" pitchFamily="2" charset="-122"/>
              </a:rPr>
              <a:t>输入的大小</a:t>
            </a:r>
            <a:r>
              <a:rPr lang="zh-CN" altLang="en-US" sz="2000" b="1" dirty="0">
                <a:latin typeface="宋体" panose="02010600030101010101" pitchFamily="2" charset="-122"/>
                <a:ea typeface="宋体" panose="02010600030101010101" pitchFamily="2" charset="-122"/>
              </a:rPr>
              <a:t> </a:t>
            </a:r>
            <a:br>
              <a:rPr lang="zh-CN" altLang="en-US" sz="2000" b="1" dirty="0">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设</a:t>
            </a:r>
            <a:r>
              <a:rPr lang="en-US" altLang="zh-CN" sz="2000" b="1" dirty="0">
                <a:latin typeface="宋体" panose="02010600030101010101" pitchFamily="2" charset="-122"/>
                <a:ea typeface="宋体" panose="02010600030101010101" pitchFamily="2" charset="-122"/>
              </a:rPr>
              <a:t>Input</a:t>
            </a:r>
            <a:r>
              <a:rPr lang="zh-CN" altLang="en-US" sz="2000" b="1" dirty="0">
                <a:latin typeface="宋体" panose="02010600030101010101" pitchFamily="2" charset="-122"/>
                <a:ea typeface="宋体" panose="02010600030101010101" pitchFamily="2" charset="-122"/>
              </a:rPr>
              <a:t>是问题</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的输入集合，</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的输入大小是一个函数。</a:t>
            </a:r>
            <a:r>
              <a:rPr lang="en-US" altLang="zh-CN" sz="2000" b="1" dirty="0">
                <a:latin typeface="宋体" panose="02010600030101010101" pitchFamily="2" charset="-122"/>
                <a:ea typeface="宋体" panose="02010600030101010101" pitchFamily="2" charset="-122"/>
              </a:rPr>
              <a:t>F</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Input</a:t>
            </a:r>
            <a:r>
              <a:rPr lang="en-US" altLang="zh-CN" sz="2000" b="1" dirty="0" err="1">
                <a:latin typeface="宋体" panose="02010600030101010101" pitchFamily="2" charset="-122"/>
                <a:ea typeface="宋体" panose="02010600030101010101" pitchFamily="2" charset="-122"/>
                <a:sym typeface="Symbol" panose="05050102010706020507" pitchFamily="18" charset="2"/>
              </a:rPr>
              <a:t></a:t>
            </a:r>
            <a:r>
              <a:rPr lang="en-US" altLang="zh-CN" sz="2000" b="1" dirty="0" err="1">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是正整数集合。</a:t>
            </a:r>
            <a:br>
              <a:rPr lang="zh-CN" altLang="en-US" sz="2000" b="1" dirty="0">
                <a:latin typeface="宋体" panose="02010600030101010101" pitchFamily="2" charset="-122"/>
                <a:ea typeface="宋体" panose="02010600030101010101" pitchFamily="2" charset="-122"/>
              </a:rPr>
            </a:br>
            <a:br>
              <a:rPr lang="zh-CN" altLang="en-US" sz="2000" b="1" dirty="0">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例： 矩阵问题的输入大小</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矩阵的维数</a:t>
            </a:r>
            <a:br>
              <a:rPr lang="zh-CN" altLang="en-US" sz="2000" b="1" dirty="0">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     图论问题的输入大小</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图的边数</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结点数</a:t>
            </a:r>
            <a:endParaRPr lang="zh-CN" altLang="en-US" sz="2000" b="1" dirty="0">
              <a:latin typeface="宋体" panose="02010600030101010101" pitchFamily="2" charset="-122"/>
              <a:ea typeface="宋体" panose="02010600030101010101" pitchFamily="2" charset="-122"/>
            </a:endParaRPr>
          </a:p>
          <a:p>
            <a:pPr eaLnBrk="1" hangingPunct="1">
              <a:lnSpc>
                <a:spcPct val="80000"/>
              </a:lnSpc>
              <a:spcBef>
                <a:spcPct val="40000"/>
              </a:spcBef>
              <a:buClr>
                <a:srgbClr val="83A355"/>
              </a:buClr>
              <a:buFont typeface="Wingdings" panose="05000000000000000000" pitchFamily="2" charset="2"/>
              <a:buChar char="Ø"/>
            </a:pPr>
            <a:r>
              <a:rPr lang="zh-CN" altLang="en-US" sz="2000" dirty="0">
                <a:solidFill>
                  <a:srgbClr val="F72401"/>
                </a:solidFill>
                <a:latin typeface="宋体" panose="02010600030101010101" pitchFamily="2" charset="-122"/>
                <a:ea typeface="宋体" panose="02010600030101010101" pitchFamily="2" charset="-122"/>
              </a:rPr>
              <a:t>时间复杂性</a:t>
            </a:r>
            <a:br>
              <a:rPr lang="zh-CN" altLang="en-US" sz="2000" dirty="0">
                <a:solidFill>
                  <a:srgbClr val="F72401"/>
                </a:solidFill>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一个算法对特定输入的时间复杂性是该算法对该输入产生结果需要的原子操作或“步”数</a:t>
            </a:r>
            <a:br>
              <a:rPr lang="zh-CN" altLang="en-US" sz="2000" b="1" dirty="0">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 </a:t>
            </a:r>
            <a:r>
              <a:rPr lang="zh-CN" altLang="en-US" sz="2000" b="1" dirty="0">
                <a:solidFill>
                  <a:srgbClr val="3907F1"/>
                </a:solidFill>
                <a:latin typeface="宋体" panose="02010600030101010101" pitchFamily="2" charset="-122"/>
                <a:ea typeface="宋体" panose="02010600030101010101" pitchFamily="2" charset="-122"/>
              </a:rPr>
              <a:t>①时间复杂性是输入大小的函数</a:t>
            </a:r>
            <a:br>
              <a:rPr lang="zh-CN" altLang="en-US" sz="2000" b="1" dirty="0">
                <a:solidFill>
                  <a:srgbClr val="3907F1"/>
                </a:solidFill>
                <a:latin typeface="宋体" panose="02010600030101010101" pitchFamily="2" charset="-122"/>
                <a:ea typeface="宋体" panose="02010600030101010101" pitchFamily="2" charset="-122"/>
              </a:rPr>
            </a:br>
            <a:r>
              <a:rPr lang="zh-CN" altLang="en-US" sz="2000" b="1" dirty="0">
                <a:solidFill>
                  <a:srgbClr val="3907F1"/>
                </a:solidFill>
                <a:latin typeface="宋体" panose="02010600030101010101" pitchFamily="2" charset="-122"/>
                <a:ea typeface="宋体" panose="02010600030101010101" pitchFamily="2" charset="-122"/>
              </a:rPr>
              <a:t> ②我们假设每一步的执行需要常数时间，实际上每步需要的时间量可能不同。</a:t>
            </a:r>
            <a:endParaRPr lang="zh-CN" altLang="en-US" sz="2000" b="1" dirty="0">
              <a:solidFill>
                <a:srgbClr val="3907F1"/>
              </a:solidFill>
              <a:latin typeface="宋体" panose="02010600030101010101" pitchFamily="2" charset="-122"/>
              <a:ea typeface="宋体" panose="02010600030101010101" pitchFamily="2" charset="-122"/>
            </a:endParaRPr>
          </a:p>
          <a:p>
            <a:pPr eaLnBrk="1" hangingPunct="1">
              <a:lnSpc>
                <a:spcPct val="80000"/>
              </a:lnSpc>
              <a:spcBef>
                <a:spcPct val="40000"/>
              </a:spcBef>
              <a:buClr>
                <a:srgbClr val="83A355"/>
              </a:buClr>
              <a:buFont typeface="Wingdings" panose="05000000000000000000" pitchFamily="2" charset="2"/>
              <a:buChar char="Ø"/>
            </a:pPr>
            <a:r>
              <a:rPr lang="zh-CN" altLang="en-US" sz="2000" dirty="0">
                <a:solidFill>
                  <a:srgbClr val="F72401"/>
                </a:solidFill>
                <a:latin typeface="宋体" panose="02010600030101010101" pitchFamily="2" charset="-122"/>
                <a:ea typeface="宋体" panose="02010600030101010101" pitchFamily="2" charset="-122"/>
              </a:rPr>
              <a:t>空间复杂性</a:t>
            </a:r>
            <a:br>
              <a:rPr lang="zh-CN" altLang="en-US" sz="2000" dirty="0">
                <a:solidFill>
                  <a:srgbClr val="F72401"/>
                </a:solidFill>
                <a:latin typeface="宋体" panose="02010600030101010101" pitchFamily="2" charset="-122"/>
                <a:ea typeface="宋体" panose="02010600030101010101" pitchFamily="2" charset="-122"/>
              </a:rPr>
            </a:br>
            <a:r>
              <a:rPr lang="zh-CN" altLang="en-US" sz="2000" b="1" dirty="0">
                <a:latin typeface="宋体" panose="02010600030101010101" pitchFamily="2" charset="-122"/>
                <a:ea typeface="宋体" panose="02010600030101010101" pitchFamily="2" charset="-122"/>
              </a:rPr>
              <a:t>一个算法对特定输入的空间复杂性是该算法对该输入产生结果所需要的存储空间大小。</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4"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 </a:t>
            </a:r>
            <a:r>
              <a:rPr lang="zh-CN" altLang="en-US" sz="2800" dirty="0">
                <a:solidFill>
                  <a:schemeClr val="tx1"/>
                </a:solidFill>
                <a:latin typeface="黑体" panose="02010609060101010101" pitchFamily="49" charset="-122"/>
                <a:ea typeface="黑体" panose="02010609060101010101" pitchFamily="49" charset="-122"/>
              </a:rPr>
              <a:t>算法分析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81000" y="1846682"/>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1.5.2 </a:t>
            </a:r>
            <a:r>
              <a:rPr lang="zh-CN" altLang="en-US" sz="2800" dirty="0">
                <a:solidFill>
                  <a:schemeClr val="tx1"/>
                </a:solidFill>
                <a:latin typeface="黑体" panose="02010609060101010101" pitchFamily="49" charset="-122"/>
                <a:ea typeface="黑体" panose="02010609060101010101" pitchFamily="49" charset="-122"/>
              </a:rPr>
              <a:t>算法复杂性分析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bwMode="auto">
          <a:xfrm>
            <a:off x="774179" y="2514600"/>
            <a:ext cx="7875588"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Clr>
                <a:srgbClr val="83A355"/>
              </a:buClr>
              <a:buFont typeface="Wingdings" panose="05000000000000000000" pitchFamily="2" charset="2"/>
              <a:buChar char="Ø"/>
            </a:pPr>
            <a:r>
              <a:rPr lang="zh-CN" altLang="en-US" sz="2000" dirty="0">
                <a:solidFill>
                  <a:srgbClr val="F72401"/>
                </a:solidFill>
                <a:latin typeface="宋体" panose="02010600030101010101" pitchFamily="2" charset="-122"/>
                <a:ea typeface="宋体" panose="02010600030101010101" pitchFamily="2" charset="-122"/>
              </a:rPr>
              <a:t>最坏复杂性</a:t>
            </a:r>
            <a:br>
              <a:rPr lang="zh-CN" altLang="en-US" sz="2000" dirty="0">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设</a:t>
            </a:r>
            <a:r>
              <a:rPr lang="en-US" altLang="zh-CN" sz="2000" dirty="0">
                <a:latin typeface="宋体" panose="02010600030101010101" pitchFamily="2" charset="-122"/>
                <a:ea typeface="宋体" panose="02010600030101010101" pitchFamily="2" charset="-122"/>
              </a:rPr>
              <a:t>Input</a:t>
            </a:r>
            <a:r>
              <a:rPr lang="zh-CN" altLang="en-US" sz="2000" dirty="0">
                <a:latin typeface="宋体" panose="02010600030101010101" pitchFamily="2" charset="-122"/>
                <a:ea typeface="宋体" panose="02010600030101010101" pitchFamily="2" charset="-122"/>
              </a:rPr>
              <a:t>是问题</a:t>
            </a:r>
            <a:r>
              <a:rPr lang="en-US" altLang="zh-CN" sz="2000" dirty="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的输入集合，</a:t>
            </a:r>
            <a:r>
              <a:rPr lang="en-US" altLang="zh-CN" sz="2000" dirty="0">
                <a:latin typeface="宋体" panose="02010600030101010101" pitchFamily="2" charset="-122"/>
                <a:ea typeface="宋体" panose="02010600030101010101" pitchFamily="2" charset="-122"/>
              </a:rPr>
              <a:t>Complexity(X)</a:t>
            </a:r>
            <a:r>
              <a:rPr lang="zh-CN" altLang="en-US" sz="2000" dirty="0">
                <a:latin typeface="宋体" panose="02010600030101010101" pitchFamily="2" charset="-122"/>
                <a:ea typeface="宋体" panose="02010600030101010101" pitchFamily="2" charset="-122"/>
              </a:rPr>
              <a:t>是求解</a:t>
            </a:r>
            <a:r>
              <a:rPr lang="en-US" altLang="zh-CN" sz="2000" dirty="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的算法</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的复杂性函数，</a:t>
            </a:r>
            <a:r>
              <a:rPr lang="en-US" altLang="zh-CN" sz="2000" dirty="0">
                <a:latin typeface="宋体" panose="02010600030101010101" pitchFamily="2" charset="-122"/>
                <a:ea typeface="宋体" panose="02010600030101010101" pitchFamily="2" charset="-122"/>
              </a:rPr>
              <a:t>Size(y)</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的输入大小函数，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的最坏复杂性是</a:t>
            </a:r>
            <a:br>
              <a:rPr lang="zh-CN" altLang="en-US" sz="2000" dirty="0">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Max</a:t>
            </a:r>
            <a:r>
              <a:rPr lang="en-US" altLang="zh-CN" sz="2000" dirty="0" err="1">
                <a:latin typeface="宋体" panose="02010600030101010101" pitchFamily="2" charset="-122"/>
                <a:ea typeface="宋体" panose="02010600030101010101" pitchFamily="2" charset="-122"/>
                <a:sym typeface="Symbol" panose="05050102010706020507" pitchFamily="18" charset="2"/>
              </a:rPr>
              <a:t></a:t>
            </a:r>
            <a:r>
              <a:rPr lang="en-US" altLang="zh-CN" sz="2000" dirty="0" err="1">
                <a:latin typeface="宋体" panose="02010600030101010101" pitchFamily="2" charset="-122"/>
                <a:ea typeface="宋体" panose="02010600030101010101" pitchFamily="2" charset="-122"/>
              </a:rPr>
              <a:t>Complexity</a:t>
            </a:r>
            <a:r>
              <a:rPr lang="en-US" altLang="zh-CN" sz="2000" dirty="0">
                <a:latin typeface="宋体" panose="02010600030101010101" pitchFamily="2" charset="-122"/>
                <a:ea typeface="宋体" panose="02010600030101010101" pitchFamily="2" charset="-122"/>
              </a:rPr>
              <a:t>(size(y))</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err="1">
                <a:latin typeface="宋体" panose="02010600030101010101" pitchFamily="2" charset="-122"/>
                <a:ea typeface="宋体" panose="02010600030101010101" pitchFamily="2" charset="-122"/>
              </a:rPr>
              <a:t>y</a:t>
            </a:r>
            <a:r>
              <a:rPr lang="en-US" altLang="zh-CN" sz="2000" dirty="0" err="1">
                <a:latin typeface="宋体" panose="02010600030101010101" pitchFamily="2" charset="-122"/>
                <a:ea typeface="宋体" panose="02010600030101010101" pitchFamily="2" charset="-122"/>
                <a:sym typeface="Symbol" panose="05050102010706020507" pitchFamily="18" charset="2"/>
              </a:rPr>
              <a:t></a:t>
            </a:r>
            <a:r>
              <a:rPr lang="en-US" altLang="zh-CN" sz="2000" dirty="0" err="1">
                <a:latin typeface="宋体" panose="02010600030101010101" pitchFamily="2" charset="-122"/>
                <a:ea typeface="宋体" panose="02010600030101010101" pitchFamily="2" charset="-122"/>
              </a:rPr>
              <a:t>Input</a:t>
            </a:r>
            <a:r>
              <a:rPr lang="en-US" altLang="zh-CN" sz="2000" dirty="0">
                <a:latin typeface="宋体" panose="02010600030101010101" pitchFamily="2" charset="-122"/>
                <a:ea typeface="宋体" panose="02010600030101010101" pitchFamily="2" charset="-122"/>
                <a:sym typeface="Symbol" panose="05050102010706020507" pitchFamily="18" charset="2"/>
              </a:rPr>
              <a:t></a:t>
            </a:r>
            <a:endParaRPr lang="en-US" altLang="zh-CN" sz="2000" dirty="0">
              <a:latin typeface="宋体" panose="02010600030101010101" pitchFamily="2" charset="-122"/>
              <a:ea typeface="宋体" panose="02010600030101010101" pitchFamily="2" charset="-122"/>
            </a:endParaRPr>
          </a:p>
          <a:p>
            <a:pPr eaLnBrk="1" hangingPunct="1">
              <a:buClr>
                <a:srgbClr val="83A355"/>
              </a:buClr>
              <a:buFont typeface="Wingdings" panose="05000000000000000000" pitchFamily="2" charset="2"/>
              <a:buChar char="Ø"/>
            </a:pPr>
            <a:r>
              <a:rPr lang="zh-CN" altLang="en-US" sz="2000" dirty="0">
                <a:solidFill>
                  <a:srgbClr val="F72401"/>
                </a:solidFill>
                <a:latin typeface="宋体" panose="02010600030101010101" pitchFamily="2" charset="-122"/>
                <a:ea typeface="宋体" panose="02010600030101010101" pitchFamily="2" charset="-122"/>
              </a:rPr>
              <a:t>最好复杂性</a:t>
            </a:r>
            <a:br>
              <a:rPr lang="zh-CN" altLang="en-US" sz="2000" dirty="0">
                <a:solidFill>
                  <a:srgbClr val="F72401"/>
                </a:solidFill>
                <a:latin typeface="宋体" panose="02010600030101010101" pitchFamily="2" charset="-122"/>
                <a:ea typeface="宋体" panose="02010600030101010101" pitchFamily="2" charset="-122"/>
              </a:rPr>
            </a:br>
            <a:r>
              <a:rPr lang="zh-CN" altLang="en-US" sz="2000" dirty="0">
                <a:solidFill>
                  <a:srgbClr val="F72401"/>
                </a:solidFill>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Min</a:t>
            </a:r>
            <a:r>
              <a:rPr lang="en-US" altLang="zh-CN" sz="2000" dirty="0" err="1">
                <a:latin typeface="宋体" panose="02010600030101010101" pitchFamily="2" charset="-122"/>
                <a:ea typeface="宋体" panose="02010600030101010101" pitchFamily="2" charset="-122"/>
                <a:sym typeface="Symbol" panose="05050102010706020507" pitchFamily="18" charset="2"/>
              </a:rPr>
              <a:t></a:t>
            </a:r>
            <a:r>
              <a:rPr lang="en-US" altLang="zh-CN" sz="2000" dirty="0" err="1">
                <a:latin typeface="宋体" panose="02010600030101010101" pitchFamily="2" charset="-122"/>
                <a:ea typeface="宋体" panose="02010600030101010101" pitchFamily="2" charset="-122"/>
              </a:rPr>
              <a:t>Complexity</a:t>
            </a:r>
            <a:r>
              <a:rPr lang="en-US" altLang="zh-CN" sz="2000" dirty="0">
                <a:latin typeface="宋体" panose="02010600030101010101" pitchFamily="2" charset="-122"/>
                <a:ea typeface="宋体" panose="02010600030101010101" pitchFamily="2" charset="-122"/>
              </a:rPr>
              <a:t>(size(y))</a:t>
            </a:r>
            <a:r>
              <a:rPr lang="en-US" altLang="zh-CN" sz="2000" dirty="0">
                <a:latin typeface="宋体" panose="02010600030101010101" pitchFamily="2" charset="-122"/>
                <a:ea typeface="宋体" panose="02010600030101010101" pitchFamily="2" charset="-122"/>
                <a:sym typeface="Symbol" panose="05050102010706020507" pitchFamily="18" charset="2"/>
              </a:rPr>
              <a:t></a:t>
            </a:r>
            <a:r>
              <a:rPr lang="en-US" altLang="zh-CN" sz="2000" dirty="0" err="1">
                <a:latin typeface="宋体" panose="02010600030101010101" pitchFamily="2" charset="-122"/>
                <a:ea typeface="宋体" panose="02010600030101010101" pitchFamily="2" charset="-122"/>
              </a:rPr>
              <a:t>y</a:t>
            </a:r>
            <a:r>
              <a:rPr lang="en-US" altLang="zh-CN" sz="2000" dirty="0" err="1">
                <a:latin typeface="宋体" panose="02010600030101010101" pitchFamily="2" charset="-122"/>
                <a:ea typeface="宋体" panose="02010600030101010101" pitchFamily="2" charset="-122"/>
                <a:sym typeface="Symbol" panose="05050102010706020507" pitchFamily="18" charset="2"/>
              </a:rPr>
              <a:t></a:t>
            </a:r>
            <a:r>
              <a:rPr lang="en-US" altLang="zh-CN" sz="2000" dirty="0" err="1">
                <a:latin typeface="宋体" panose="02010600030101010101" pitchFamily="2" charset="-122"/>
                <a:ea typeface="宋体" panose="02010600030101010101" pitchFamily="2" charset="-122"/>
              </a:rPr>
              <a:t>Input</a:t>
            </a:r>
            <a:r>
              <a:rPr lang="en-US" altLang="zh-CN" sz="2000" dirty="0">
                <a:latin typeface="宋体" panose="02010600030101010101" pitchFamily="2" charset="-122"/>
                <a:ea typeface="宋体" panose="02010600030101010101" pitchFamily="2" charset="-122"/>
                <a:sym typeface="Symbol" panose="05050102010706020507" pitchFamily="18" charset="2"/>
              </a:rPr>
              <a:t></a:t>
            </a:r>
            <a:endParaRPr lang="en-US" altLang="zh-CN" sz="2000" dirty="0">
              <a:latin typeface="宋体" panose="02010600030101010101" pitchFamily="2" charset="-122"/>
              <a:ea typeface="宋体" panose="02010600030101010101" pitchFamily="2" charset="-122"/>
            </a:endParaRPr>
          </a:p>
          <a:p>
            <a:pPr eaLnBrk="1" hangingPunct="1">
              <a:buClr>
                <a:srgbClr val="83A355"/>
              </a:buClr>
              <a:buFont typeface="Wingdings" panose="05000000000000000000" pitchFamily="2" charset="2"/>
              <a:buChar char="Ø"/>
            </a:pPr>
            <a:r>
              <a:rPr lang="zh-CN" altLang="en-US" sz="2000" dirty="0">
                <a:solidFill>
                  <a:srgbClr val="F72401"/>
                </a:solidFill>
                <a:latin typeface="宋体" panose="02010600030101010101" pitchFamily="2" charset="-122"/>
                <a:ea typeface="宋体" panose="02010600030101010101" pitchFamily="2" charset="-122"/>
              </a:rPr>
              <a:t>平均复杂性</a:t>
            </a:r>
            <a:br>
              <a:rPr lang="zh-CN" altLang="en-US" sz="2000" dirty="0">
                <a:solidFill>
                  <a:srgbClr val="F72401"/>
                </a:solidFill>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设</a:t>
            </a:r>
            <a:r>
              <a:rPr lang="en-US" altLang="zh-CN" sz="2000" dirty="0" err="1">
                <a:latin typeface="宋体" panose="02010600030101010101" pitchFamily="2" charset="-122"/>
                <a:ea typeface="宋体" panose="02010600030101010101" pitchFamily="2" charset="-122"/>
              </a:rPr>
              <a:t>y∈Input,y</a:t>
            </a:r>
            <a:r>
              <a:rPr lang="zh-CN" altLang="en-US" sz="2000" dirty="0">
                <a:latin typeface="宋体" panose="02010600030101010101" pitchFamily="2" charset="-122"/>
                <a:ea typeface="宋体" panose="02010600030101010101" pitchFamily="2" charset="-122"/>
              </a:rPr>
              <a:t>作为算法</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的输入出现的概率是</a:t>
            </a:r>
            <a:r>
              <a:rPr lang="en-US" altLang="zh-CN" sz="2000" i="1" dirty="0" err="1">
                <a:latin typeface="宋体" panose="02010600030101010101" pitchFamily="2" charset="-122"/>
                <a:ea typeface="宋体" panose="02010600030101010101" pitchFamily="2" charset="-122"/>
              </a:rPr>
              <a:t>p</a:t>
            </a:r>
            <a:r>
              <a:rPr lang="en-US" altLang="zh-CN" sz="2000" i="1" baseline="-25000" dirty="0" err="1">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的平均复杂性为</a:t>
            </a:r>
            <a:endParaRPr lang="zh-CN" altLang="en-US" sz="2000" dirty="0">
              <a:latin typeface="宋体" panose="02010600030101010101" pitchFamily="2" charset="-122"/>
              <a:ea typeface="宋体" panose="02010600030101010101" pitchFamily="2" charset="-122"/>
            </a:endParaRPr>
          </a:p>
        </p:txBody>
      </p:sp>
      <p:graphicFrame>
        <p:nvGraphicFramePr>
          <p:cNvPr id="8" name="Object 7"/>
          <p:cNvGraphicFramePr>
            <a:graphicFrameLocks noChangeAspect="1"/>
          </p:cNvGraphicFramePr>
          <p:nvPr/>
        </p:nvGraphicFramePr>
        <p:xfrm>
          <a:off x="2590800" y="5410200"/>
          <a:ext cx="3425765" cy="666750"/>
        </p:xfrm>
        <a:graphic>
          <a:graphicData uri="http://schemas.openxmlformats.org/presentationml/2006/ole">
            <mc:AlternateContent xmlns:mc="http://schemas.openxmlformats.org/markup-compatibility/2006">
              <mc:Choice xmlns:v="urn:schemas-microsoft-com:vml" Requires="v">
                <p:oleObj spid="_x0000_s1026" name="公式" r:id="rId1" imgW="1828800" imgH="355600" progId="Equation.3">
                  <p:embed/>
                </p:oleObj>
              </mc:Choice>
              <mc:Fallback>
                <p:oleObj name="公式" r:id="rId1" imgW="1828800" imgH="355600" progId="Equation.3">
                  <p:embed/>
                  <p:pic>
                    <p:nvPicPr>
                      <p:cNvPr id="0" name="图片 1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410200"/>
                        <a:ext cx="3425765" cy="666750"/>
                      </a:xfrm>
                      <a:prstGeom prst="rect">
                        <a:avLst/>
                      </a:prstGeom>
                      <a:noFill/>
                      <a:ln>
                        <a:noFill/>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4"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 </a:t>
            </a:r>
            <a:r>
              <a:rPr lang="zh-CN" altLang="en-US" sz="2800" dirty="0">
                <a:solidFill>
                  <a:schemeClr val="tx1"/>
                </a:solidFill>
                <a:latin typeface="黑体" panose="02010609060101010101" pitchFamily="49" charset="-122"/>
                <a:ea typeface="黑体" panose="02010609060101010101" pitchFamily="49" charset="-122"/>
              </a:rPr>
              <a:t>算法分析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81000" y="1846682"/>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1.5.2 </a:t>
            </a:r>
            <a:r>
              <a:rPr lang="zh-CN" altLang="en-US" sz="2800" dirty="0">
                <a:solidFill>
                  <a:schemeClr val="tx1"/>
                </a:solidFill>
                <a:latin typeface="黑体" panose="02010609060101010101" pitchFamily="49" charset="-122"/>
                <a:ea typeface="黑体" panose="02010609060101010101" pitchFamily="49" charset="-122"/>
              </a:rPr>
              <a:t>算法复杂性分析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bwMode="auto">
          <a:xfrm>
            <a:off x="1143000" y="2439316"/>
            <a:ext cx="6856413"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81000" indent="-381000" eaLnBrk="1" hangingPunct="1">
              <a:lnSpc>
                <a:spcPct val="150000"/>
              </a:lnSpc>
              <a:buClr>
                <a:srgbClr val="83A355"/>
              </a:buClr>
            </a:pPr>
            <a:r>
              <a:rPr lang="zh-CN" altLang="en-US" sz="2600" dirty="0">
                <a:solidFill>
                  <a:srgbClr val="2605A1"/>
                </a:solidFill>
                <a:latin typeface="黑体" panose="02010609060101010101" pitchFamily="49" charset="-122"/>
                <a:ea typeface="黑体" panose="02010609060101010101" pitchFamily="49" charset="-122"/>
              </a:rPr>
              <a:t>算法复杂性 </a:t>
            </a:r>
            <a:r>
              <a:rPr lang="en-US" altLang="zh-CN" sz="2600" dirty="0">
                <a:solidFill>
                  <a:srgbClr val="2605A1"/>
                </a:solidFill>
                <a:latin typeface="黑体" panose="02010609060101010101" pitchFamily="49" charset="-122"/>
                <a:ea typeface="黑体" panose="02010609060101010101" pitchFamily="49" charset="-122"/>
              </a:rPr>
              <a:t>= </a:t>
            </a:r>
            <a:r>
              <a:rPr lang="zh-CN" altLang="en-US" sz="2600" dirty="0">
                <a:solidFill>
                  <a:srgbClr val="2605A1"/>
                </a:solidFill>
                <a:latin typeface="黑体" panose="02010609060101010101" pitchFamily="49" charset="-122"/>
                <a:ea typeface="黑体" panose="02010609060101010101" pitchFamily="49" charset="-122"/>
              </a:rPr>
              <a:t>算法所需要的计算机资源</a:t>
            </a:r>
            <a:endParaRPr lang="zh-CN" altLang="en-US" sz="2600" dirty="0">
              <a:solidFill>
                <a:srgbClr val="2605A1"/>
              </a:solidFill>
              <a:latin typeface="黑体" panose="02010609060101010101" pitchFamily="49" charset="-122"/>
              <a:ea typeface="黑体" panose="02010609060101010101" pitchFamily="49" charset="-122"/>
            </a:endParaRPr>
          </a:p>
          <a:p>
            <a:pPr marL="381000" indent="-381000" eaLnBrk="1" hangingPunct="1">
              <a:lnSpc>
                <a:spcPct val="150000"/>
              </a:lnSpc>
              <a:buClr>
                <a:srgbClr val="83A355"/>
              </a:buClr>
            </a:pPr>
            <a:r>
              <a:rPr lang="zh-CN" altLang="en-US" sz="2600" dirty="0">
                <a:solidFill>
                  <a:srgbClr val="2605A1"/>
                </a:solidFill>
                <a:latin typeface="黑体" panose="02010609060101010101" pitchFamily="49" charset="-122"/>
                <a:ea typeface="黑体" panose="02010609060101010101" pitchFamily="49" charset="-122"/>
              </a:rPr>
              <a:t>算法的时间复杂性</a:t>
            </a:r>
            <a:r>
              <a:rPr lang="en-US" altLang="zh-CN" sz="2600" i="1" dirty="0">
                <a:solidFill>
                  <a:srgbClr val="2605A1"/>
                </a:solidFill>
                <a:latin typeface="黑体" panose="02010609060101010101" pitchFamily="49" charset="-122"/>
                <a:ea typeface="黑体" panose="02010609060101010101" pitchFamily="49" charset="-122"/>
              </a:rPr>
              <a:t>T</a:t>
            </a:r>
            <a:r>
              <a:rPr lang="en-US" altLang="zh-CN" sz="2600" dirty="0">
                <a:solidFill>
                  <a:srgbClr val="2605A1"/>
                </a:solidFill>
                <a:latin typeface="黑体" panose="02010609060101010101" pitchFamily="49" charset="-122"/>
                <a:ea typeface="黑体" panose="02010609060101010101" pitchFamily="49" charset="-122"/>
              </a:rPr>
              <a:t>(</a:t>
            </a:r>
            <a:r>
              <a:rPr lang="en-US" altLang="zh-CN" sz="2600" i="1" dirty="0">
                <a:solidFill>
                  <a:srgbClr val="2605A1"/>
                </a:solidFill>
                <a:latin typeface="黑体" panose="02010609060101010101" pitchFamily="49" charset="-122"/>
                <a:ea typeface="黑体" panose="02010609060101010101" pitchFamily="49" charset="-122"/>
              </a:rPr>
              <a:t>n</a:t>
            </a:r>
            <a:r>
              <a:rPr lang="en-US" altLang="zh-CN" sz="2600" dirty="0">
                <a:solidFill>
                  <a:srgbClr val="2605A1"/>
                </a:solidFill>
                <a:latin typeface="黑体" panose="02010609060101010101" pitchFamily="49" charset="-122"/>
                <a:ea typeface="黑体" panose="02010609060101010101" pitchFamily="49" charset="-122"/>
              </a:rPr>
              <a:t>)</a:t>
            </a:r>
            <a:r>
              <a:rPr lang="zh-CN" altLang="en-US" sz="2600" dirty="0">
                <a:solidFill>
                  <a:srgbClr val="2605A1"/>
                </a:solidFill>
                <a:latin typeface="黑体" panose="02010609060101010101" pitchFamily="49" charset="-122"/>
                <a:ea typeface="黑体" panose="02010609060101010101" pitchFamily="49" charset="-122"/>
              </a:rPr>
              <a:t>；</a:t>
            </a:r>
            <a:endParaRPr lang="zh-CN" altLang="en-US" sz="2600" dirty="0">
              <a:solidFill>
                <a:srgbClr val="2605A1"/>
              </a:solidFill>
              <a:latin typeface="黑体" panose="02010609060101010101" pitchFamily="49" charset="-122"/>
              <a:ea typeface="黑体" panose="02010609060101010101" pitchFamily="49" charset="-122"/>
            </a:endParaRPr>
          </a:p>
          <a:p>
            <a:pPr marL="381000" indent="-381000" eaLnBrk="1" hangingPunct="1">
              <a:lnSpc>
                <a:spcPct val="150000"/>
              </a:lnSpc>
              <a:buClr>
                <a:srgbClr val="83A355"/>
              </a:buClr>
            </a:pPr>
            <a:r>
              <a:rPr lang="zh-CN" altLang="en-US" sz="2600" dirty="0">
                <a:solidFill>
                  <a:srgbClr val="2605A1"/>
                </a:solidFill>
                <a:latin typeface="黑体" panose="02010609060101010101" pitchFamily="49" charset="-122"/>
                <a:ea typeface="黑体" panose="02010609060101010101" pitchFamily="49" charset="-122"/>
              </a:rPr>
              <a:t>算法的空间复杂性</a:t>
            </a:r>
            <a:r>
              <a:rPr lang="en-US" altLang="zh-CN" sz="2600" i="1" dirty="0">
                <a:solidFill>
                  <a:srgbClr val="2605A1"/>
                </a:solidFill>
                <a:latin typeface="黑体" panose="02010609060101010101" pitchFamily="49" charset="-122"/>
                <a:ea typeface="黑体" panose="02010609060101010101" pitchFamily="49" charset="-122"/>
              </a:rPr>
              <a:t>S</a:t>
            </a:r>
            <a:r>
              <a:rPr lang="en-US" altLang="zh-CN" sz="2600" dirty="0">
                <a:solidFill>
                  <a:srgbClr val="2605A1"/>
                </a:solidFill>
                <a:latin typeface="黑体" panose="02010609060101010101" pitchFamily="49" charset="-122"/>
                <a:ea typeface="黑体" panose="02010609060101010101" pitchFamily="49" charset="-122"/>
              </a:rPr>
              <a:t>(</a:t>
            </a:r>
            <a:r>
              <a:rPr lang="en-US" altLang="zh-CN" sz="2600" i="1" dirty="0">
                <a:solidFill>
                  <a:srgbClr val="2605A1"/>
                </a:solidFill>
                <a:latin typeface="黑体" panose="02010609060101010101" pitchFamily="49" charset="-122"/>
                <a:ea typeface="黑体" panose="02010609060101010101" pitchFamily="49" charset="-122"/>
              </a:rPr>
              <a:t>n</a:t>
            </a:r>
            <a:r>
              <a:rPr lang="en-US" altLang="zh-CN" sz="2600" dirty="0">
                <a:solidFill>
                  <a:srgbClr val="2605A1"/>
                </a:solidFill>
                <a:latin typeface="黑体" panose="02010609060101010101" pitchFamily="49" charset="-122"/>
                <a:ea typeface="黑体" panose="02010609060101010101" pitchFamily="49" charset="-122"/>
              </a:rPr>
              <a:t>)</a:t>
            </a:r>
            <a:r>
              <a:rPr lang="zh-CN" altLang="en-US" sz="2600" dirty="0">
                <a:solidFill>
                  <a:srgbClr val="2605A1"/>
                </a:solidFill>
                <a:latin typeface="黑体" panose="02010609060101010101" pitchFamily="49" charset="-122"/>
                <a:ea typeface="黑体" panose="02010609060101010101" pitchFamily="49" charset="-122"/>
              </a:rPr>
              <a:t>。</a:t>
            </a:r>
            <a:br>
              <a:rPr lang="zh-CN" altLang="en-US" sz="2600" dirty="0">
                <a:solidFill>
                  <a:srgbClr val="2605A1"/>
                </a:solidFill>
                <a:latin typeface="黑体" panose="02010609060101010101" pitchFamily="49" charset="-122"/>
                <a:ea typeface="黑体" panose="02010609060101010101" pitchFamily="49" charset="-122"/>
              </a:rPr>
            </a:br>
            <a:r>
              <a:rPr lang="zh-CN" altLang="en-US" sz="2600" dirty="0">
                <a:solidFill>
                  <a:srgbClr val="2605A1"/>
                </a:solidFill>
                <a:latin typeface="黑体" panose="02010609060101010101" pitchFamily="49" charset="-122"/>
                <a:ea typeface="黑体" panose="02010609060101010101" pitchFamily="49" charset="-122"/>
              </a:rPr>
              <a:t>其中</a:t>
            </a:r>
            <a:r>
              <a:rPr lang="en-US" altLang="zh-CN" sz="2600" i="1" dirty="0">
                <a:solidFill>
                  <a:srgbClr val="2605A1"/>
                </a:solidFill>
                <a:latin typeface="黑体" panose="02010609060101010101" pitchFamily="49" charset="-122"/>
                <a:ea typeface="黑体" panose="02010609060101010101" pitchFamily="49" charset="-122"/>
              </a:rPr>
              <a:t>n</a:t>
            </a:r>
            <a:r>
              <a:rPr lang="zh-CN" altLang="en-US" sz="2600" dirty="0">
                <a:solidFill>
                  <a:srgbClr val="2605A1"/>
                </a:solidFill>
                <a:latin typeface="黑体" panose="02010609060101010101" pitchFamily="49" charset="-122"/>
                <a:ea typeface="黑体" panose="02010609060101010101" pitchFamily="49" charset="-122"/>
              </a:rPr>
              <a:t>是问题的规模（输入大小）。</a:t>
            </a:r>
            <a:endParaRPr lang="zh-CN" altLang="en-US" sz="2600" dirty="0">
              <a:solidFill>
                <a:srgbClr val="2605A1"/>
              </a:solidFill>
              <a:latin typeface="黑体" panose="02010609060101010101" pitchFamily="49" charset="-122"/>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4"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 </a:t>
            </a:r>
            <a:r>
              <a:rPr lang="zh-CN" altLang="en-US" sz="2800" dirty="0">
                <a:solidFill>
                  <a:schemeClr val="tx1"/>
                </a:solidFill>
                <a:latin typeface="黑体" panose="02010609060101010101" pitchFamily="49" charset="-122"/>
                <a:ea typeface="黑体" panose="02010609060101010101" pitchFamily="49" charset="-122"/>
              </a:rPr>
              <a:t>算法分析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381000" y="1846682"/>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1.5.2 </a:t>
            </a:r>
            <a:r>
              <a:rPr lang="zh-CN" altLang="en-US" sz="2800" dirty="0">
                <a:solidFill>
                  <a:schemeClr val="tx1"/>
                </a:solidFill>
                <a:latin typeface="黑体" panose="02010609060101010101" pitchFamily="49" charset="-122"/>
                <a:ea typeface="黑体" panose="02010609060101010101" pitchFamily="49" charset="-122"/>
              </a:rPr>
              <a:t>算法复杂性分析</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Text Box 2"/>
          <p:cNvSpPr txBox="1">
            <a:spLocks noChangeArrowheads="1"/>
          </p:cNvSpPr>
          <p:nvPr/>
        </p:nvSpPr>
        <p:spPr bwMode="auto">
          <a:xfrm>
            <a:off x="381000" y="2439316"/>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一</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复杂性的计量</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
        <p:nvSpPr>
          <p:cNvPr id="12" name="Text Box 7"/>
          <p:cNvSpPr txBox="1">
            <a:spLocks noChangeArrowheads="1"/>
          </p:cNvSpPr>
          <p:nvPr/>
        </p:nvSpPr>
        <p:spPr bwMode="auto">
          <a:xfrm>
            <a:off x="545528" y="2960078"/>
            <a:ext cx="8153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400" b="1" dirty="0">
                <a:solidFill>
                  <a:schemeClr val="tx1"/>
                </a:solidFill>
                <a:latin typeface="Century Schoolbook" panose="02040604050505020304" pitchFamily="18" charset="0"/>
                <a:ea typeface="宋体" panose="02010600030101010101" pitchFamily="2" charset="-122"/>
              </a:rPr>
              <a:t>令   </a:t>
            </a:r>
            <a:r>
              <a:rPr kumimoji="1" lang="en-US" altLang="zh-CN" sz="2400" b="1" dirty="0">
                <a:solidFill>
                  <a:schemeClr val="tx1"/>
                </a:solidFill>
                <a:latin typeface="Century Schoolbook" panose="02040604050505020304" pitchFamily="18" charset="0"/>
                <a:ea typeface="宋体" panose="02010600030101010101" pitchFamily="2" charset="-122"/>
              </a:rPr>
              <a:t>N:</a:t>
            </a:r>
            <a:r>
              <a:rPr kumimoji="1" lang="zh-CN" altLang="en-US" sz="2400" b="1" dirty="0">
                <a:solidFill>
                  <a:schemeClr val="tx1"/>
                </a:solidFill>
                <a:latin typeface="Century Schoolbook" panose="02040604050505020304" pitchFamily="18" charset="0"/>
                <a:ea typeface="宋体" panose="02010600030101010101" pitchFamily="2" charset="-122"/>
              </a:rPr>
              <a:t>问题的规模  </a:t>
            </a:r>
            <a:r>
              <a:rPr kumimoji="1" lang="en-US" altLang="zh-CN" sz="2400" b="1" dirty="0">
                <a:solidFill>
                  <a:schemeClr val="tx1"/>
                </a:solidFill>
                <a:latin typeface="Century Schoolbook" panose="02040604050505020304" pitchFamily="18" charset="0"/>
                <a:ea typeface="宋体" panose="02010600030101010101" pitchFamily="2" charset="-122"/>
              </a:rPr>
              <a:t>I:</a:t>
            </a:r>
            <a:r>
              <a:rPr kumimoji="1" lang="zh-CN" altLang="en-US" sz="2400" b="1" dirty="0">
                <a:solidFill>
                  <a:schemeClr val="tx1"/>
                </a:solidFill>
                <a:latin typeface="Century Schoolbook" panose="02040604050505020304" pitchFamily="18" charset="0"/>
                <a:ea typeface="宋体" panose="02010600030101010101" pitchFamily="2" charset="-122"/>
              </a:rPr>
              <a:t>输入数据   </a:t>
            </a:r>
            <a:r>
              <a:rPr kumimoji="1" lang="en-US" altLang="zh-CN" sz="2400" b="1" dirty="0">
                <a:solidFill>
                  <a:schemeClr val="tx1"/>
                </a:solidFill>
                <a:latin typeface="Century Schoolbook" panose="02040604050505020304" pitchFamily="18" charset="0"/>
                <a:ea typeface="宋体" panose="02010600030101010101" pitchFamily="2" charset="-122"/>
              </a:rPr>
              <a:t>A:</a:t>
            </a:r>
            <a:r>
              <a:rPr kumimoji="1" lang="zh-CN" altLang="en-US" sz="2400" b="1" dirty="0">
                <a:solidFill>
                  <a:schemeClr val="tx1"/>
                </a:solidFill>
                <a:latin typeface="Century Schoolbook" panose="02040604050505020304" pitchFamily="18" charset="0"/>
                <a:ea typeface="宋体" panose="02010600030101010101" pitchFamily="2" charset="-122"/>
              </a:rPr>
              <a:t>算法本身 </a:t>
            </a:r>
            <a:endParaRPr kumimoji="1" lang="zh-CN" altLang="en-US" sz="2400" b="1" dirty="0">
              <a:solidFill>
                <a:schemeClr val="tx1"/>
              </a:solidFill>
              <a:latin typeface="Century Schoolbook" panose="02040604050505020304" pitchFamily="18" charset="0"/>
              <a:ea typeface="宋体" panose="02010600030101010101" pitchFamily="2" charset="-122"/>
            </a:endParaRPr>
          </a:p>
          <a:p>
            <a:pPr>
              <a:lnSpc>
                <a:spcPct val="120000"/>
              </a:lnSpc>
            </a:pPr>
            <a:r>
              <a:rPr kumimoji="1" lang="zh-CN" altLang="en-US" sz="2400" b="1" dirty="0">
                <a:solidFill>
                  <a:schemeClr val="tx1"/>
                </a:solidFill>
                <a:latin typeface="Century Schoolbook" panose="02040604050505020304" pitchFamily="18" charset="0"/>
                <a:ea typeface="宋体" panose="02010600030101010101" pitchFamily="2" charset="-122"/>
              </a:rPr>
              <a:t>则算法的复杂性 </a:t>
            </a:r>
            <a:r>
              <a:rPr kumimoji="1" lang="en-US" altLang="zh-CN" sz="2400" b="1" dirty="0">
                <a:solidFill>
                  <a:schemeClr val="tx1"/>
                </a:solidFill>
                <a:latin typeface="Century Schoolbook" panose="02040604050505020304" pitchFamily="18" charset="0"/>
                <a:ea typeface="宋体" panose="02010600030101010101" pitchFamily="2" charset="-122"/>
              </a:rPr>
              <a:t>C=F (N,I,A)</a:t>
            </a:r>
            <a:endParaRPr kumimoji="1" lang="en-US" altLang="zh-CN" sz="2000" dirty="0">
              <a:solidFill>
                <a:schemeClr val="tx1"/>
              </a:solidFill>
              <a:latin typeface="Century Schoolbook" panose="02040604050505020304" pitchFamily="18" charset="0"/>
              <a:ea typeface="幼圆" panose="02010509060101010101" pitchFamily="49" charset="-122"/>
            </a:endParaRPr>
          </a:p>
        </p:txBody>
      </p:sp>
      <p:sp>
        <p:nvSpPr>
          <p:cNvPr id="13" name="Text Box 6"/>
          <p:cNvSpPr txBox="1">
            <a:spLocks noChangeArrowheads="1"/>
          </p:cNvSpPr>
          <p:nvPr/>
        </p:nvSpPr>
        <p:spPr bwMode="auto">
          <a:xfrm>
            <a:off x="343154" y="3953136"/>
            <a:ext cx="81534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en-US" altLang="zh-CN" sz="2400" b="1" dirty="0">
                <a:solidFill>
                  <a:schemeClr val="tx1"/>
                </a:solidFill>
                <a:latin typeface="Century Schoolbook" panose="02040604050505020304" pitchFamily="18" charset="0"/>
                <a:ea typeface="宋体" panose="02010600030101010101" pitchFamily="2" charset="-122"/>
              </a:rPr>
              <a:t>  </a:t>
            </a:r>
            <a:r>
              <a:rPr kumimoji="1" lang="zh-CN" altLang="en-US" sz="2400" b="1" dirty="0">
                <a:solidFill>
                  <a:schemeClr val="tx1"/>
                </a:solidFill>
                <a:latin typeface="Century Schoolbook" panose="02040604050505020304" pitchFamily="18" charset="0"/>
                <a:ea typeface="宋体" panose="02010600030101010101" pitchFamily="2" charset="-122"/>
              </a:rPr>
              <a:t>将时间复杂性和空间复杂性分别考虑</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zh-CN" altLang="en-US" sz="2400" b="1" dirty="0">
                <a:solidFill>
                  <a:schemeClr val="tx1"/>
                </a:solidFill>
                <a:latin typeface="Century Schoolbook" panose="02040604050505020304" pitchFamily="18" charset="0"/>
                <a:ea typeface="宋体" panose="02010600030101010101" pitchFamily="2" charset="-122"/>
              </a:rPr>
              <a:t>并用</a:t>
            </a:r>
            <a:r>
              <a:rPr kumimoji="1" lang="en-US" altLang="zh-CN" sz="2400" b="1" dirty="0">
                <a:solidFill>
                  <a:schemeClr val="tx1"/>
                </a:solidFill>
                <a:latin typeface="Century Schoolbook" panose="02040604050505020304" pitchFamily="18" charset="0"/>
                <a:ea typeface="宋体" panose="02010600030101010101" pitchFamily="2" charset="-122"/>
              </a:rPr>
              <a:t>T</a:t>
            </a:r>
            <a:r>
              <a:rPr kumimoji="1" lang="zh-CN" altLang="en-US" sz="2400" b="1" dirty="0">
                <a:solidFill>
                  <a:schemeClr val="tx1"/>
                </a:solidFill>
                <a:latin typeface="Century Schoolbook" panose="02040604050505020304" pitchFamily="18" charset="0"/>
                <a:ea typeface="宋体" panose="02010600030101010101" pitchFamily="2" charset="-122"/>
              </a:rPr>
              <a:t>和</a:t>
            </a:r>
            <a:r>
              <a:rPr kumimoji="1" lang="en-US" altLang="zh-CN" sz="2400" b="1" dirty="0">
                <a:solidFill>
                  <a:schemeClr val="tx1"/>
                </a:solidFill>
                <a:latin typeface="Century Schoolbook" panose="02040604050505020304" pitchFamily="18" charset="0"/>
                <a:ea typeface="宋体" panose="02010600030101010101" pitchFamily="2" charset="-122"/>
              </a:rPr>
              <a:t>S</a:t>
            </a:r>
            <a:r>
              <a:rPr kumimoji="1" lang="zh-CN" altLang="en-US" sz="2400" b="1" dirty="0">
                <a:solidFill>
                  <a:schemeClr val="tx1"/>
                </a:solidFill>
                <a:latin typeface="Century Schoolbook" panose="02040604050505020304" pitchFamily="18" charset="0"/>
                <a:ea typeface="宋体" panose="02010600030101010101" pitchFamily="2" charset="-122"/>
              </a:rPr>
              <a:t>表示</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zh-CN" altLang="en-US" sz="2400" b="1" dirty="0">
                <a:solidFill>
                  <a:schemeClr val="tx1"/>
                </a:solidFill>
                <a:latin typeface="Century Schoolbook" panose="02040604050505020304" pitchFamily="18" charset="0"/>
                <a:ea typeface="宋体" panose="02010600030101010101" pitchFamily="2" charset="-122"/>
              </a:rPr>
              <a:t>则         </a:t>
            </a:r>
            <a:endParaRPr kumimoji="1" lang="zh-CN" altLang="en-US" sz="2400" b="1" dirty="0">
              <a:solidFill>
                <a:schemeClr val="tx1"/>
              </a:solidFill>
              <a:latin typeface="Century Schoolbook" panose="02040604050505020304" pitchFamily="18" charset="0"/>
              <a:ea typeface="宋体" panose="02010600030101010101" pitchFamily="2" charset="-122"/>
            </a:endParaRPr>
          </a:p>
          <a:p>
            <a:pPr>
              <a:lnSpc>
                <a:spcPct val="120000"/>
              </a:lnSpc>
            </a:pPr>
            <a:r>
              <a:rPr kumimoji="1" lang="zh-CN" altLang="en-US" sz="2400" b="1" dirty="0">
                <a:solidFill>
                  <a:schemeClr val="tx1"/>
                </a:solidFill>
                <a:latin typeface="Century Schoolbook" panose="02040604050505020304" pitchFamily="18" charset="0"/>
                <a:ea typeface="宋体" panose="02010600030101010101" pitchFamily="2" charset="-122"/>
              </a:rPr>
              <a:t>                 </a:t>
            </a:r>
            <a:r>
              <a:rPr kumimoji="1" lang="en-US" altLang="zh-CN" sz="2400" b="1" dirty="0">
                <a:solidFill>
                  <a:schemeClr val="tx1"/>
                </a:solidFill>
                <a:latin typeface="Century Schoolbook" panose="02040604050505020304" pitchFamily="18" charset="0"/>
                <a:ea typeface="宋体" panose="02010600030101010101" pitchFamily="2" charset="-122"/>
              </a:rPr>
              <a:t>T=T(N,I,A)       S=S(N,I,A)</a:t>
            </a:r>
            <a:endParaRPr kumimoji="1" lang="en-US" altLang="zh-CN" sz="2400" b="1" dirty="0">
              <a:solidFill>
                <a:schemeClr val="tx1"/>
              </a:solidFill>
              <a:latin typeface="Century Schoolbook" panose="02040604050505020304" pitchFamily="18" charset="0"/>
              <a:ea typeface="宋体" panose="02010600030101010101" pitchFamily="2" charset="-122"/>
            </a:endParaRPr>
          </a:p>
          <a:p>
            <a:pPr>
              <a:lnSpc>
                <a:spcPct val="120000"/>
              </a:lnSpc>
            </a:pPr>
            <a:r>
              <a:rPr kumimoji="1" lang="en-US" altLang="zh-CN" sz="2400" b="1" dirty="0">
                <a:solidFill>
                  <a:schemeClr val="tx1"/>
                </a:solidFill>
                <a:latin typeface="Century Schoolbook" panose="02040604050505020304" pitchFamily="18" charset="0"/>
                <a:ea typeface="宋体" panose="02010600030101010101" pitchFamily="2" charset="-122"/>
              </a:rPr>
              <a:t>  </a:t>
            </a:r>
            <a:r>
              <a:rPr kumimoji="1" lang="zh-CN" altLang="en-US" sz="2400" b="1" dirty="0">
                <a:solidFill>
                  <a:schemeClr val="tx1"/>
                </a:solidFill>
                <a:latin typeface="Century Schoolbook" panose="02040604050505020304" pitchFamily="18" charset="0"/>
                <a:ea typeface="宋体" panose="02010600030101010101" pitchFamily="2" charset="-122"/>
              </a:rPr>
              <a:t>将</a:t>
            </a:r>
            <a:r>
              <a:rPr kumimoji="1" lang="en-US" altLang="zh-CN" sz="2400" b="1" dirty="0">
                <a:solidFill>
                  <a:schemeClr val="tx1"/>
                </a:solidFill>
                <a:latin typeface="Century Schoolbook" panose="02040604050505020304" pitchFamily="18" charset="0"/>
                <a:ea typeface="宋体" panose="02010600030101010101" pitchFamily="2" charset="-122"/>
              </a:rPr>
              <a:t>A</a:t>
            </a:r>
            <a:r>
              <a:rPr kumimoji="1" lang="zh-CN" altLang="en-US" sz="2400" b="1" dirty="0">
                <a:solidFill>
                  <a:schemeClr val="tx1"/>
                </a:solidFill>
                <a:latin typeface="Century Schoolbook" panose="02040604050505020304" pitchFamily="18" charset="0"/>
                <a:ea typeface="宋体" panose="02010600030101010101" pitchFamily="2" charset="-122"/>
              </a:rPr>
              <a:t>隐含在函数名中</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zh-CN" altLang="en-US" sz="2400" b="1" dirty="0">
                <a:solidFill>
                  <a:schemeClr val="tx1"/>
                </a:solidFill>
                <a:latin typeface="Century Schoolbook" panose="02040604050505020304" pitchFamily="18" charset="0"/>
                <a:ea typeface="宋体" panose="02010600030101010101" pitchFamily="2" charset="-122"/>
              </a:rPr>
              <a:t>则 </a:t>
            </a:r>
            <a:r>
              <a:rPr kumimoji="1" lang="en-US" altLang="zh-CN" sz="2400" b="1" dirty="0">
                <a:solidFill>
                  <a:schemeClr val="tx1"/>
                </a:solidFill>
                <a:latin typeface="Century Schoolbook" panose="02040604050505020304" pitchFamily="18" charset="0"/>
                <a:ea typeface="宋体" panose="02010600030101010101" pitchFamily="2" charset="-122"/>
              </a:rPr>
              <a:t>T=T(N,I,A) </a:t>
            </a:r>
            <a:r>
              <a:rPr kumimoji="1" lang="zh-CN" altLang="en-US" sz="2400" b="1" dirty="0">
                <a:solidFill>
                  <a:schemeClr val="tx1"/>
                </a:solidFill>
                <a:latin typeface="Century Schoolbook" panose="02040604050505020304" pitchFamily="18" charset="0"/>
                <a:ea typeface="宋体" panose="02010600030101010101" pitchFamily="2" charset="-122"/>
              </a:rPr>
              <a:t>简化为</a:t>
            </a:r>
            <a:r>
              <a:rPr kumimoji="1" lang="en-US" altLang="zh-CN" sz="2400" b="1" dirty="0">
                <a:solidFill>
                  <a:schemeClr val="tx1"/>
                </a:solidFill>
                <a:latin typeface="Century Schoolbook" panose="02040604050505020304" pitchFamily="18" charset="0"/>
                <a:ea typeface="宋体" panose="02010600030101010101" pitchFamily="2" charset="-122"/>
              </a:rPr>
              <a:t>T=T(N,I) </a:t>
            </a:r>
            <a:endParaRPr kumimoji="1" lang="en-US" altLang="zh-CN" sz="2400" b="1" dirty="0">
              <a:solidFill>
                <a:schemeClr val="tx1"/>
              </a:solidFill>
              <a:latin typeface="Century Schoolbook" panose="020406040505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endParaRPr lang="zh-CN" altLang="en-US" dirty="0"/>
          </a:p>
        </p:txBody>
      </p:sp>
      <p:sp>
        <p:nvSpPr>
          <p:cNvPr id="5" name="Text Box 15"/>
          <p:cNvSpPr txBox="1">
            <a:spLocks noChangeArrowheads="1"/>
          </p:cNvSpPr>
          <p:nvPr/>
        </p:nvSpPr>
        <p:spPr bwMode="auto">
          <a:xfrm>
            <a:off x="395748" y="2192953"/>
            <a:ext cx="1143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4400" dirty="0"/>
              <a:t>非  常  重  要</a:t>
            </a:r>
            <a:endParaRPr lang="zh-CN" altLang="en-US" sz="4400" dirty="0"/>
          </a:p>
        </p:txBody>
      </p:sp>
      <p:sp>
        <p:nvSpPr>
          <p:cNvPr id="8" name="Rectangle 9"/>
          <p:cNvSpPr>
            <a:spLocks noChangeArrowheads="1"/>
          </p:cNvSpPr>
          <p:nvPr/>
        </p:nvSpPr>
        <p:spPr bwMode="auto">
          <a:xfrm>
            <a:off x="1524000" y="1394460"/>
            <a:ext cx="21082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3000" dirty="0">
                <a:solidFill>
                  <a:schemeClr val="tx1"/>
                </a:solidFill>
              </a:rPr>
              <a:t>理论的角度</a:t>
            </a:r>
            <a:endParaRPr lang="zh-CN" altLang="en-US" sz="3000" dirty="0">
              <a:solidFill>
                <a:schemeClr val="tx1"/>
              </a:solidFill>
            </a:endParaRPr>
          </a:p>
        </p:txBody>
      </p:sp>
      <p:sp>
        <p:nvSpPr>
          <p:cNvPr id="9" name="Rectangle 11"/>
          <p:cNvSpPr>
            <a:spLocks noChangeArrowheads="1"/>
          </p:cNvSpPr>
          <p:nvPr/>
        </p:nvSpPr>
        <p:spPr bwMode="auto">
          <a:xfrm>
            <a:off x="1514167" y="4343400"/>
            <a:ext cx="21082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3000" dirty="0">
                <a:solidFill>
                  <a:schemeClr val="tx1"/>
                </a:solidFill>
              </a:rPr>
              <a:t>实践的角度</a:t>
            </a:r>
            <a:endParaRPr lang="zh-CN" altLang="en-US" sz="3000" dirty="0">
              <a:solidFill>
                <a:schemeClr val="tx1"/>
              </a:solidFill>
            </a:endParaRPr>
          </a:p>
        </p:txBody>
      </p:sp>
      <p:sp>
        <p:nvSpPr>
          <p:cNvPr id="10" name="Rectangle 10"/>
          <p:cNvSpPr>
            <a:spLocks noChangeArrowheads="1"/>
          </p:cNvSpPr>
          <p:nvPr/>
        </p:nvSpPr>
        <p:spPr bwMode="auto">
          <a:xfrm>
            <a:off x="1514167" y="1849547"/>
            <a:ext cx="76962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sz="2000" dirty="0">
                <a:solidFill>
                  <a:schemeClr val="tx1"/>
                </a:solidFill>
                <a:ea typeface="仿宋_GB2312" pitchFamily="49" charset="-122"/>
              </a:rPr>
              <a:t>算法已经被公认为是计算机科学的基石。</a:t>
            </a:r>
            <a:endParaRPr lang="zh-CN" altLang="en-US" sz="2000" dirty="0">
              <a:solidFill>
                <a:schemeClr val="tx1"/>
              </a:solidFill>
              <a:ea typeface="仿宋_GB2312" pitchFamily="49" charset="-122"/>
            </a:endParaRPr>
          </a:p>
          <a:p>
            <a:pPr marL="342900" indent="-342900" algn="just" eaLnBrk="1" hangingPunct="1">
              <a:lnSpc>
                <a:spcPct val="150000"/>
              </a:lnSpc>
              <a:spcBef>
                <a:spcPct val="20000"/>
              </a:spcBef>
              <a:buClr>
                <a:schemeClr val="accent2"/>
              </a:buClr>
              <a:buFont typeface="Wingdings" panose="05000000000000000000" pitchFamily="2" charset="2"/>
              <a:buChar char="Ø"/>
            </a:pPr>
            <a:r>
              <a:rPr lang="en-US" altLang="zh-CN" sz="2000" dirty="0">
                <a:solidFill>
                  <a:schemeClr val="tx1"/>
                </a:solidFill>
                <a:ea typeface="仿宋_GB2312" pitchFamily="49" charset="-122"/>
              </a:rPr>
              <a:t>David </a:t>
            </a:r>
            <a:r>
              <a:rPr lang="en-US" altLang="zh-CN" sz="2000" dirty="0" err="1">
                <a:solidFill>
                  <a:schemeClr val="tx1"/>
                </a:solidFill>
                <a:ea typeface="仿宋_GB2312" pitchFamily="49" charset="-122"/>
              </a:rPr>
              <a:t>Harel</a:t>
            </a:r>
            <a:r>
              <a:rPr lang="zh-CN" altLang="en-US" sz="2000" dirty="0">
                <a:solidFill>
                  <a:schemeClr val="tx1"/>
                </a:solidFill>
                <a:ea typeface="仿宋_GB2312" pitchFamily="49" charset="-122"/>
              </a:rPr>
              <a:t>，</a:t>
            </a:r>
            <a:r>
              <a:rPr lang="en-US" altLang="zh-CN" sz="2000" dirty="0">
                <a:solidFill>
                  <a:schemeClr val="tx1"/>
                </a:solidFill>
                <a:ea typeface="仿宋_GB2312" pitchFamily="49" charset="-122"/>
              </a:rPr>
              <a:t>《</a:t>
            </a:r>
            <a:r>
              <a:rPr lang="en-US" altLang="zh-CN" sz="2000" i="1" dirty="0" err="1">
                <a:solidFill>
                  <a:schemeClr val="tx1"/>
                </a:solidFill>
              </a:rPr>
              <a:t>Algorithmics</a:t>
            </a:r>
            <a:r>
              <a:rPr lang="en-US" altLang="zh-CN" sz="2000" i="1" dirty="0">
                <a:solidFill>
                  <a:schemeClr val="tx1"/>
                </a:solidFill>
              </a:rPr>
              <a:t>: The Spirit of Computing</a:t>
            </a:r>
            <a:r>
              <a:rPr lang="en-US" altLang="zh-CN" sz="2000" dirty="0">
                <a:solidFill>
                  <a:schemeClr val="tx1"/>
                </a:solidFill>
              </a:rPr>
              <a:t> </a:t>
            </a:r>
            <a:r>
              <a:rPr lang="en-US" altLang="zh-CN" sz="2000" dirty="0">
                <a:solidFill>
                  <a:schemeClr val="tx1"/>
                </a:solidFill>
                <a:ea typeface="仿宋_GB2312" pitchFamily="49" charset="-122"/>
              </a:rPr>
              <a:t>》</a:t>
            </a:r>
            <a:endParaRPr lang="zh-CN" altLang="en-US" sz="2000" dirty="0">
              <a:solidFill>
                <a:schemeClr val="tx1"/>
              </a:solidFill>
              <a:ea typeface="仿宋_GB2312" pitchFamily="49" charset="-122"/>
            </a:endParaRPr>
          </a:p>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sz="2000" dirty="0">
                <a:solidFill>
                  <a:schemeClr val="tx1"/>
                </a:solidFill>
                <a:ea typeface="仿宋_GB2312" pitchFamily="49" charset="-122"/>
              </a:rPr>
              <a:t>算法不仅是计算机科学的一个分支，它更是计算机科学的核心。毫不夸张地说，它和绝大多数的科学、商业和技术都是相关的。 </a:t>
            </a:r>
            <a:r>
              <a:rPr lang="en-US" altLang="zh-CN" sz="2000" dirty="0">
                <a:solidFill>
                  <a:schemeClr val="tx1"/>
                </a:solidFill>
              </a:rPr>
              <a:t>http://www.wisdom.weizmann.ac.il/~harel/index.html</a:t>
            </a:r>
            <a:endParaRPr lang="en-US" altLang="zh-CN" sz="2000" dirty="0">
              <a:solidFill>
                <a:schemeClr val="tx1"/>
              </a:solidFill>
            </a:endParaRPr>
          </a:p>
        </p:txBody>
      </p:sp>
      <p:sp>
        <p:nvSpPr>
          <p:cNvPr id="11" name="Rectangle 14"/>
          <p:cNvSpPr>
            <a:spLocks noChangeArrowheads="1"/>
          </p:cNvSpPr>
          <p:nvPr/>
        </p:nvSpPr>
        <p:spPr bwMode="auto">
          <a:xfrm>
            <a:off x="1524000" y="4982038"/>
            <a:ext cx="7543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dirty="0">
                <a:latin typeface="Verdana" panose="020B0604030504040204" pitchFamily="34" charset="0"/>
                <a:ea typeface="仿宋_GB2312" pitchFamily="49" charset="-122"/>
              </a:rPr>
              <a:t>解决问题的一类特殊方法</a:t>
            </a:r>
            <a:r>
              <a:rPr lang="en-US" altLang="zh-CN" dirty="0">
                <a:latin typeface="Verdana" panose="020B0604030504040204" pitchFamily="34" charset="0"/>
                <a:ea typeface="仿宋_GB2312" pitchFamily="49" charset="-122"/>
              </a:rPr>
              <a:t>——</a:t>
            </a:r>
            <a:r>
              <a:rPr lang="zh-CN" altLang="en-US" dirty="0">
                <a:latin typeface="Verdana" panose="020B0604030504040204" pitchFamily="34" charset="0"/>
                <a:ea typeface="仿宋_GB2312" pitchFamily="49" charset="-122"/>
              </a:rPr>
              <a:t>它虽非问题的答案，但它是经过准确定义的，用来获得答案的过程。无论是否涉及计算机，特定的算法设计技术都能看作是问题求解的有效策略。</a:t>
            </a:r>
            <a:endParaRPr lang="zh-CN" altLang="en-US" dirty="0">
              <a:latin typeface="Verdana" panose="020B060403050404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linds(horizontal)">
                                      <p:cBhvr>
                                        <p:cTn id="10" dur="500"/>
                                        <p:tgtEl>
                                          <p:spTgt spid="1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blinds(horizontal)">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7"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一</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复杂性的计量</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
        <p:nvSpPr>
          <p:cNvPr id="8" name="Text Box 8"/>
          <p:cNvSpPr txBox="1">
            <a:spLocks noChangeArrowheads="1"/>
          </p:cNvSpPr>
          <p:nvPr/>
        </p:nvSpPr>
        <p:spPr bwMode="auto">
          <a:xfrm>
            <a:off x="381000" y="1811159"/>
            <a:ext cx="8153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400" b="1" dirty="0">
                <a:solidFill>
                  <a:schemeClr val="tx1"/>
                </a:solidFill>
                <a:latin typeface="Century Schoolbook" panose="02040604050505020304" pitchFamily="18" charset="0"/>
                <a:ea typeface="宋体" panose="02010600030101010101" pitchFamily="2" charset="-122"/>
              </a:rPr>
              <a:t>设一台抽象计算机提供的元运算有</a:t>
            </a:r>
            <a:r>
              <a:rPr kumimoji="1" lang="en-US" altLang="zh-CN" sz="2400" b="1" i="1" dirty="0">
                <a:solidFill>
                  <a:schemeClr val="tx1"/>
                </a:solidFill>
                <a:latin typeface="Century Schoolbook" panose="02040604050505020304" pitchFamily="18" charset="0"/>
                <a:ea typeface="宋体" panose="02010600030101010101" pitchFamily="2" charset="-122"/>
              </a:rPr>
              <a:t>k</a:t>
            </a:r>
            <a:r>
              <a:rPr kumimoji="1" lang="zh-CN" altLang="en-US" sz="2400" b="1" dirty="0">
                <a:solidFill>
                  <a:schemeClr val="tx1"/>
                </a:solidFill>
                <a:latin typeface="Century Schoolbook" panose="02040604050505020304" pitchFamily="18" charset="0"/>
                <a:ea typeface="宋体" panose="02010600030101010101" pitchFamily="2" charset="-122"/>
              </a:rPr>
              <a:t>种</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zh-CN" altLang="en-US" sz="2400" b="1" dirty="0">
                <a:solidFill>
                  <a:schemeClr val="tx1"/>
                </a:solidFill>
                <a:latin typeface="Century Schoolbook" panose="02040604050505020304" pitchFamily="18" charset="0"/>
                <a:ea typeface="宋体" panose="02010600030101010101" pitchFamily="2" charset="-122"/>
              </a:rPr>
              <a:t>分别记作</a:t>
            </a:r>
            <a:r>
              <a:rPr kumimoji="1" lang="en-US" altLang="zh-CN" sz="2400" b="1" dirty="0">
                <a:solidFill>
                  <a:schemeClr val="accent2"/>
                </a:solidFill>
                <a:latin typeface="Century Schoolbook" panose="02040604050505020304" pitchFamily="18" charset="0"/>
                <a:ea typeface="宋体" panose="02010600030101010101" pitchFamily="2" charset="-122"/>
              </a:rPr>
              <a:t>O</a:t>
            </a:r>
            <a:r>
              <a:rPr kumimoji="1" lang="en-US" altLang="zh-CN" sz="2400" b="1" baseline="-25000" dirty="0">
                <a:solidFill>
                  <a:schemeClr val="accent2"/>
                </a:solidFill>
                <a:latin typeface="Century Schoolbook" panose="02040604050505020304" pitchFamily="18" charset="0"/>
                <a:ea typeface="宋体" panose="02010600030101010101" pitchFamily="2" charset="-122"/>
              </a:rPr>
              <a:t>1 </a:t>
            </a:r>
            <a:r>
              <a:rPr kumimoji="1" lang="en-US" altLang="zh-CN" sz="2400" b="1" dirty="0">
                <a:solidFill>
                  <a:schemeClr val="accent2"/>
                </a:solidFill>
                <a:latin typeface="Century Schoolbook" panose="02040604050505020304" pitchFamily="18" charset="0"/>
                <a:ea typeface="宋体" panose="02010600030101010101" pitchFamily="2" charset="-122"/>
              </a:rPr>
              <a:t>,…,O</a:t>
            </a:r>
            <a:r>
              <a:rPr kumimoji="1" lang="en-US" altLang="zh-CN" sz="2400" b="1" i="1" dirty="0">
                <a:solidFill>
                  <a:schemeClr val="accent2"/>
                </a:solidFill>
                <a:latin typeface="Century Schoolbook" panose="02040604050505020304" pitchFamily="18" charset="0"/>
                <a:ea typeface="宋体" panose="02010600030101010101" pitchFamily="2" charset="-122"/>
              </a:rPr>
              <a:t>k</a:t>
            </a:r>
            <a:r>
              <a:rPr kumimoji="1" lang="en-US" altLang="zh-CN" sz="2400" b="1" baseline="-25000" dirty="0">
                <a:solidFill>
                  <a:schemeClr val="accent2"/>
                </a:solidFill>
                <a:latin typeface="Century Schoolbook" panose="02040604050505020304" pitchFamily="18" charset="0"/>
                <a:ea typeface="宋体" panose="02010600030101010101" pitchFamily="2" charset="-122"/>
              </a:rPr>
              <a:t> </a:t>
            </a:r>
            <a:endParaRPr kumimoji="1" lang="en-US" altLang="zh-CN" sz="2400" b="1" dirty="0">
              <a:solidFill>
                <a:schemeClr val="accent2"/>
              </a:solidFill>
              <a:latin typeface="Century Schoolbook" panose="02040604050505020304" pitchFamily="18" charset="0"/>
              <a:ea typeface="宋体" panose="02010600030101010101" pitchFamily="2" charset="-122"/>
            </a:endParaRPr>
          </a:p>
          <a:p>
            <a:pPr>
              <a:lnSpc>
                <a:spcPct val="120000"/>
              </a:lnSpc>
            </a:pPr>
            <a:r>
              <a:rPr kumimoji="1" lang="zh-CN" altLang="en-US" sz="2400" b="1" dirty="0">
                <a:solidFill>
                  <a:schemeClr val="tx1"/>
                </a:solidFill>
                <a:latin typeface="Century Schoolbook" panose="02040604050505020304" pitchFamily="18" charset="0"/>
                <a:ea typeface="宋体" panose="02010600030101010101" pitchFamily="2" charset="-122"/>
              </a:rPr>
              <a:t>设这些元运算每执行一次所需时间分别为</a:t>
            </a:r>
            <a:r>
              <a:rPr kumimoji="1" lang="en-US" altLang="zh-CN" sz="2400" b="1" dirty="0">
                <a:solidFill>
                  <a:schemeClr val="accent2"/>
                </a:solidFill>
                <a:latin typeface="Century Schoolbook" panose="02040604050505020304" pitchFamily="18" charset="0"/>
                <a:ea typeface="宋体" panose="02010600030101010101" pitchFamily="2" charset="-122"/>
              </a:rPr>
              <a:t>t</a:t>
            </a:r>
            <a:r>
              <a:rPr kumimoji="1" lang="en-US" altLang="zh-CN" sz="2400" b="1" baseline="-25000" dirty="0">
                <a:solidFill>
                  <a:schemeClr val="accent2"/>
                </a:solidFill>
                <a:latin typeface="Century Schoolbook" panose="02040604050505020304" pitchFamily="18" charset="0"/>
                <a:ea typeface="宋体" panose="02010600030101010101" pitchFamily="2" charset="-122"/>
              </a:rPr>
              <a:t>1 </a:t>
            </a:r>
            <a:r>
              <a:rPr kumimoji="1" lang="en-US" altLang="zh-CN" sz="2400" b="1" dirty="0">
                <a:solidFill>
                  <a:schemeClr val="accent2"/>
                </a:solidFill>
                <a:latin typeface="Century Schoolbook" panose="02040604050505020304" pitchFamily="18" charset="0"/>
                <a:ea typeface="宋体" panose="02010600030101010101" pitchFamily="2" charset="-122"/>
              </a:rPr>
              <a:t>,</a:t>
            </a:r>
            <a:r>
              <a:rPr kumimoji="1" lang="en-US" altLang="zh-CN" sz="2400" b="1" baseline="-25000" dirty="0">
                <a:solidFill>
                  <a:schemeClr val="accent2"/>
                </a:solidFill>
                <a:latin typeface="Century Schoolbook" panose="02040604050505020304" pitchFamily="18" charset="0"/>
                <a:ea typeface="宋体" panose="02010600030101010101" pitchFamily="2" charset="-122"/>
              </a:rPr>
              <a:t> </a:t>
            </a:r>
            <a:r>
              <a:rPr kumimoji="1" lang="en-US" altLang="zh-CN" sz="2400" b="1" dirty="0">
                <a:solidFill>
                  <a:schemeClr val="accent2"/>
                </a:solidFill>
                <a:latin typeface="Century Schoolbook" panose="02040604050505020304" pitchFamily="18" charset="0"/>
                <a:ea typeface="宋体" panose="02010600030101010101" pitchFamily="2" charset="-122"/>
              </a:rPr>
              <a:t>t</a:t>
            </a:r>
            <a:r>
              <a:rPr kumimoji="1" lang="en-US" altLang="zh-CN" sz="2400" b="1" baseline="-25000" dirty="0">
                <a:solidFill>
                  <a:schemeClr val="accent2"/>
                </a:solidFill>
                <a:latin typeface="Century Schoolbook" panose="02040604050505020304" pitchFamily="18" charset="0"/>
                <a:ea typeface="宋体" panose="02010600030101010101" pitchFamily="2" charset="-122"/>
              </a:rPr>
              <a:t>2</a:t>
            </a:r>
            <a:r>
              <a:rPr kumimoji="1" lang="en-US" altLang="zh-CN" sz="2400" b="1" dirty="0">
                <a:solidFill>
                  <a:schemeClr val="accent2"/>
                </a:solidFill>
                <a:latin typeface="Century Schoolbook" panose="02040604050505020304" pitchFamily="18" charset="0"/>
                <a:ea typeface="宋体" panose="02010600030101010101" pitchFamily="2" charset="-122"/>
              </a:rPr>
              <a:t>,…,</a:t>
            </a:r>
            <a:r>
              <a:rPr kumimoji="1" lang="en-US" altLang="zh-CN" sz="2400" b="1" dirty="0" err="1">
                <a:solidFill>
                  <a:schemeClr val="accent2"/>
                </a:solidFill>
                <a:latin typeface="Century Schoolbook" panose="02040604050505020304" pitchFamily="18" charset="0"/>
                <a:ea typeface="宋体" panose="02010600030101010101" pitchFamily="2" charset="-122"/>
              </a:rPr>
              <a:t>t</a:t>
            </a:r>
            <a:r>
              <a:rPr kumimoji="1" lang="en-US" altLang="zh-CN" sz="2400" b="1" i="1" baseline="-25000" dirty="0" err="1">
                <a:solidFill>
                  <a:schemeClr val="accent2"/>
                </a:solidFill>
                <a:latin typeface="Century Schoolbook" panose="02040604050505020304" pitchFamily="18" charset="0"/>
                <a:ea typeface="宋体" panose="02010600030101010101" pitchFamily="2" charset="-122"/>
              </a:rPr>
              <a:t>k</a:t>
            </a:r>
            <a:r>
              <a:rPr kumimoji="1" lang="en-US" altLang="zh-CN" sz="2400" b="1" baseline="-25000" dirty="0">
                <a:solidFill>
                  <a:schemeClr val="tx1"/>
                </a:solidFill>
                <a:latin typeface="Century Schoolbook" panose="02040604050505020304" pitchFamily="18" charset="0"/>
                <a:ea typeface="宋体" panose="02010600030101010101" pitchFamily="2" charset="-122"/>
              </a:rPr>
              <a:t> </a:t>
            </a:r>
            <a:r>
              <a:rPr kumimoji="1" lang="en-US" altLang="zh-CN" sz="2400" b="1" dirty="0">
                <a:solidFill>
                  <a:schemeClr val="tx1"/>
                </a:solidFill>
                <a:latin typeface="Century Schoolbook" panose="02040604050505020304" pitchFamily="18" charset="0"/>
                <a:ea typeface="宋体" panose="02010600030101010101" pitchFamily="2" charset="-122"/>
              </a:rPr>
              <a:t>,</a:t>
            </a:r>
            <a:endParaRPr kumimoji="1" lang="en-US" altLang="zh-CN" sz="2400" b="1" dirty="0">
              <a:solidFill>
                <a:schemeClr val="tx1"/>
              </a:solidFill>
              <a:latin typeface="Century Schoolbook" panose="02040604050505020304" pitchFamily="18" charset="0"/>
              <a:ea typeface="宋体" panose="02010600030101010101" pitchFamily="2" charset="-122"/>
            </a:endParaRPr>
          </a:p>
          <a:p>
            <a:pPr>
              <a:lnSpc>
                <a:spcPct val="120000"/>
              </a:lnSpc>
            </a:pPr>
            <a:r>
              <a:rPr kumimoji="1" lang="zh-CN" altLang="en-US" sz="2400" b="1" dirty="0">
                <a:solidFill>
                  <a:schemeClr val="tx1"/>
                </a:solidFill>
                <a:latin typeface="Century Schoolbook" panose="02040604050505020304" pitchFamily="18" charset="0"/>
                <a:ea typeface="宋体" panose="02010600030101010101" pitchFamily="2" charset="-122"/>
              </a:rPr>
              <a:t>设算法</a:t>
            </a:r>
            <a:r>
              <a:rPr kumimoji="1" lang="en-US" altLang="zh-CN" sz="2400" b="1" dirty="0">
                <a:solidFill>
                  <a:schemeClr val="tx1"/>
                </a:solidFill>
                <a:latin typeface="Century Schoolbook" panose="02040604050505020304" pitchFamily="18" charset="0"/>
                <a:ea typeface="宋体" panose="02010600030101010101" pitchFamily="2" charset="-122"/>
              </a:rPr>
              <a:t>A</a:t>
            </a:r>
            <a:r>
              <a:rPr kumimoji="1" lang="zh-CN" altLang="en-US" sz="2400" b="1" dirty="0">
                <a:solidFill>
                  <a:schemeClr val="tx1"/>
                </a:solidFill>
                <a:latin typeface="Century Schoolbook" panose="02040604050505020304" pitchFamily="18" charset="0"/>
                <a:ea typeface="宋体" panose="02010600030101010101" pitchFamily="2" charset="-122"/>
              </a:rPr>
              <a:t>中用到</a:t>
            </a:r>
            <a:r>
              <a:rPr kumimoji="1" lang="en-US" altLang="zh-CN" sz="2400" b="1" dirty="0" err="1">
                <a:solidFill>
                  <a:schemeClr val="tx1"/>
                </a:solidFill>
                <a:latin typeface="Century Schoolbook" panose="02040604050505020304" pitchFamily="18" charset="0"/>
                <a:ea typeface="宋体" panose="02010600030101010101" pitchFamily="2" charset="-122"/>
              </a:rPr>
              <a:t>O</a:t>
            </a:r>
            <a:r>
              <a:rPr kumimoji="1" lang="en-US" altLang="zh-CN" sz="2400" b="1" baseline="-25000" dirty="0" err="1">
                <a:solidFill>
                  <a:schemeClr val="tx1"/>
                </a:solidFill>
                <a:latin typeface="Century Schoolbook" panose="02040604050505020304" pitchFamily="18" charset="0"/>
                <a:ea typeface="宋体" panose="02010600030101010101" pitchFamily="2" charset="-122"/>
              </a:rPr>
              <a:t>i</a:t>
            </a:r>
            <a:r>
              <a:rPr kumimoji="1" lang="zh-CN" altLang="en-US" sz="2400" b="1" dirty="0">
                <a:solidFill>
                  <a:schemeClr val="tx1"/>
                </a:solidFill>
                <a:latin typeface="Century Schoolbook" panose="02040604050505020304" pitchFamily="18" charset="0"/>
                <a:ea typeface="宋体" panose="02010600030101010101" pitchFamily="2" charset="-122"/>
              </a:rPr>
              <a:t>的次数为</a:t>
            </a:r>
            <a:r>
              <a:rPr kumimoji="1" lang="zh-CN" altLang="en-US" sz="2400" b="1" dirty="0">
                <a:solidFill>
                  <a:srgbClr val="990000"/>
                </a:solidFill>
                <a:latin typeface="Century Schoolbook" panose="02040604050505020304" pitchFamily="18" charset="0"/>
                <a:ea typeface="宋体" panose="02010600030101010101" pitchFamily="2" charset="-122"/>
              </a:rPr>
              <a:t> </a:t>
            </a:r>
            <a:r>
              <a:rPr kumimoji="1" lang="en-US" altLang="zh-CN" sz="2400" b="1" i="1" dirty="0" err="1">
                <a:solidFill>
                  <a:srgbClr val="990000"/>
                </a:solidFill>
                <a:latin typeface="Century Schoolbook" panose="02040604050505020304" pitchFamily="18" charset="0"/>
                <a:ea typeface="宋体" panose="02010600030101010101" pitchFamily="2" charset="-122"/>
              </a:rPr>
              <a:t>e</a:t>
            </a:r>
            <a:r>
              <a:rPr kumimoji="1" lang="en-US" altLang="zh-CN" sz="2400" b="1" i="1" baseline="-25000" dirty="0" err="1">
                <a:solidFill>
                  <a:srgbClr val="990000"/>
                </a:solidFill>
                <a:latin typeface="Century Schoolbook" panose="02040604050505020304" pitchFamily="18" charset="0"/>
                <a:ea typeface="宋体" panose="02010600030101010101" pitchFamily="2" charset="-122"/>
              </a:rPr>
              <a:t>i</a:t>
            </a:r>
            <a:r>
              <a:rPr kumimoji="1" lang="en-US" altLang="zh-CN" sz="2400" b="1" dirty="0">
                <a:solidFill>
                  <a:srgbClr val="990000"/>
                </a:solidFill>
                <a:latin typeface="Century Schoolbook" panose="02040604050505020304" pitchFamily="18" charset="0"/>
                <a:ea typeface="宋体" panose="02010600030101010101" pitchFamily="2" charset="-122"/>
              </a:rPr>
              <a:t>, </a:t>
            </a:r>
            <a:r>
              <a:rPr kumimoji="1" lang="en-US" altLang="zh-CN" sz="2400" b="1" i="1" dirty="0" err="1">
                <a:solidFill>
                  <a:schemeClr val="tx1"/>
                </a:solidFill>
                <a:latin typeface="Century Schoolbook" panose="02040604050505020304" pitchFamily="18" charset="0"/>
                <a:ea typeface="宋体" panose="02010600030101010101" pitchFamily="2" charset="-122"/>
              </a:rPr>
              <a:t>i</a:t>
            </a:r>
            <a:r>
              <a:rPr kumimoji="1" lang="en-US" altLang="zh-CN" sz="2400" b="1" dirty="0">
                <a:solidFill>
                  <a:schemeClr val="tx1"/>
                </a:solidFill>
                <a:latin typeface="Century Schoolbook" panose="02040604050505020304" pitchFamily="18" charset="0"/>
                <a:ea typeface="宋体" panose="02010600030101010101" pitchFamily="2" charset="-122"/>
              </a:rPr>
              <a:t>=1,…,</a:t>
            </a:r>
            <a:r>
              <a:rPr kumimoji="1" lang="en-US" altLang="zh-CN" sz="2400" b="1" i="1" dirty="0">
                <a:solidFill>
                  <a:schemeClr val="tx1"/>
                </a:solidFill>
                <a:latin typeface="Century Schoolbook" panose="02040604050505020304" pitchFamily="18" charset="0"/>
                <a:ea typeface="宋体" panose="02010600030101010101" pitchFamily="2" charset="-122"/>
              </a:rPr>
              <a:t>k</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zh-CN" altLang="en-US" sz="2400" b="1" dirty="0">
                <a:solidFill>
                  <a:schemeClr val="tx1"/>
                </a:solidFill>
                <a:latin typeface="Century Schoolbook" panose="02040604050505020304" pitchFamily="18" charset="0"/>
                <a:ea typeface="宋体" panose="02010600030101010101" pitchFamily="2" charset="-122"/>
              </a:rPr>
              <a:t>则</a:t>
            </a:r>
            <a:r>
              <a:rPr kumimoji="1" lang="zh-CN" altLang="en-US" sz="2400" b="1" dirty="0">
                <a:solidFill>
                  <a:srgbClr val="990000"/>
                </a:solidFill>
                <a:latin typeface="Century Schoolbook" panose="02040604050505020304" pitchFamily="18" charset="0"/>
                <a:ea typeface="宋体" panose="02010600030101010101" pitchFamily="2" charset="-122"/>
              </a:rPr>
              <a:t> </a:t>
            </a:r>
            <a:r>
              <a:rPr kumimoji="1" lang="en-US" altLang="zh-CN" sz="2400" b="1" i="1" dirty="0" err="1">
                <a:solidFill>
                  <a:srgbClr val="990000"/>
                </a:solidFill>
                <a:latin typeface="Century Schoolbook" panose="02040604050505020304" pitchFamily="18" charset="0"/>
                <a:ea typeface="宋体" panose="02010600030101010101" pitchFamily="2" charset="-122"/>
              </a:rPr>
              <a:t>e</a:t>
            </a:r>
            <a:r>
              <a:rPr kumimoji="1" lang="en-US" altLang="zh-CN" sz="2400" b="1" i="1" baseline="-25000" dirty="0" err="1">
                <a:solidFill>
                  <a:srgbClr val="990000"/>
                </a:solidFill>
                <a:latin typeface="Century Schoolbook" panose="02040604050505020304" pitchFamily="18" charset="0"/>
                <a:ea typeface="宋体" panose="02010600030101010101" pitchFamily="2" charset="-122"/>
              </a:rPr>
              <a:t>i</a:t>
            </a:r>
            <a:r>
              <a:rPr kumimoji="1" lang="en-US" altLang="zh-CN" sz="2400" b="1" dirty="0">
                <a:solidFill>
                  <a:srgbClr val="990000"/>
                </a:solidFill>
                <a:latin typeface="Century Schoolbook" panose="02040604050505020304" pitchFamily="18" charset="0"/>
                <a:ea typeface="宋体" panose="02010600030101010101" pitchFamily="2" charset="-122"/>
              </a:rPr>
              <a:t>= </a:t>
            </a:r>
            <a:r>
              <a:rPr kumimoji="1" lang="en-US" altLang="zh-CN" sz="2400" b="1" i="1" dirty="0" err="1">
                <a:solidFill>
                  <a:srgbClr val="990000"/>
                </a:solidFill>
                <a:latin typeface="Century Schoolbook" panose="02040604050505020304" pitchFamily="18" charset="0"/>
                <a:ea typeface="宋体" panose="02010600030101010101" pitchFamily="2" charset="-122"/>
              </a:rPr>
              <a:t>e</a:t>
            </a:r>
            <a:r>
              <a:rPr kumimoji="1" lang="en-US" altLang="zh-CN" sz="2400" b="1" i="1" baseline="-25000" dirty="0" err="1">
                <a:solidFill>
                  <a:srgbClr val="990000"/>
                </a:solidFill>
                <a:latin typeface="Century Schoolbook" panose="02040604050505020304" pitchFamily="18" charset="0"/>
                <a:ea typeface="宋体" panose="02010600030101010101" pitchFamily="2" charset="-122"/>
              </a:rPr>
              <a:t>i</a:t>
            </a:r>
            <a:r>
              <a:rPr kumimoji="1" lang="en-US" altLang="zh-CN" sz="2400" b="1" dirty="0">
                <a:solidFill>
                  <a:srgbClr val="990000"/>
                </a:solidFill>
                <a:latin typeface="Century Schoolbook" panose="02040604050505020304" pitchFamily="18" charset="0"/>
                <a:ea typeface="宋体" panose="02010600030101010101" pitchFamily="2" charset="-122"/>
              </a:rPr>
              <a:t>(N,I</a:t>
            </a:r>
            <a:r>
              <a:rPr kumimoji="1" lang="en-US" altLang="zh-CN" sz="2400" dirty="0">
                <a:solidFill>
                  <a:srgbClr val="990000"/>
                </a:solidFill>
                <a:latin typeface="Century Schoolbook" panose="02040604050505020304" pitchFamily="18" charset="0"/>
                <a:ea typeface="宋体" panose="02010600030101010101" pitchFamily="2" charset="-122"/>
              </a:rPr>
              <a:t> )</a:t>
            </a:r>
            <a:r>
              <a:rPr kumimoji="1" lang="en-US" altLang="zh-CN" sz="2400" dirty="0">
                <a:solidFill>
                  <a:schemeClr val="tx2"/>
                </a:solidFill>
                <a:latin typeface="Century Schoolbook" panose="02040604050505020304" pitchFamily="18" charset="0"/>
                <a:ea typeface="宋体" panose="02010600030101010101" pitchFamily="2" charset="-122"/>
              </a:rPr>
              <a:t>           </a:t>
            </a:r>
            <a:endParaRPr kumimoji="1" lang="en-US" altLang="zh-CN" sz="2000" dirty="0">
              <a:solidFill>
                <a:schemeClr val="tx1"/>
              </a:solidFill>
              <a:latin typeface="Century Schoolbook" panose="02040604050505020304" pitchFamily="18" charset="0"/>
              <a:ea typeface="幼圆" panose="02010509060101010101" pitchFamily="49" charset="-122"/>
            </a:endParaRPr>
          </a:p>
        </p:txBody>
      </p:sp>
      <p:sp>
        <p:nvSpPr>
          <p:cNvPr id="9" name="Text Box 9"/>
          <p:cNvSpPr txBox="1">
            <a:spLocks noChangeArrowheads="1"/>
          </p:cNvSpPr>
          <p:nvPr/>
        </p:nvSpPr>
        <p:spPr bwMode="auto">
          <a:xfrm>
            <a:off x="304800" y="3352800"/>
            <a:ext cx="8153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en-US" altLang="zh-CN" sz="2400" b="1">
                <a:solidFill>
                  <a:schemeClr val="tx2"/>
                </a:solidFill>
                <a:latin typeface="Century Schoolbook" panose="02040604050505020304" pitchFamily="18" charset="0"/>
                <a:ea typeface="宋体" panose="02010600030101010101" pitchFamily="2" charset="-122"/>
              </a:rPr>
              <a:t>                   </a:t>
            </a:r>
            <a:r>
              <a:rPr kumimoji="1" lang="en-US" altLang="zh-CN" sz="2400" b="1">
                <a:solidFill>
                  <a:schemeClr val="accent2"/>
                </a:solidFill>
                <a:latin typeface="Century Schoolbook" panose="02040604050505020304" pitchFamily="18" charset="0"/>
                <a:ea typeface="宋体" panose="02010600030101010101" pitchFamily="2" charset="-122"/>
              </a:rPr>
              <a:t>T=T(N,I)=</a:t>
            </a:r>
            <a:r>
              <a:rPr kumimoji="1" lang="en-US" altLang="zh-CN" sz="2400">
                <a:solidFill>
                  <a:srgbClr val="990000"/>
                </a:solidFill>
                <a:latin typeface="Century Schoolbook" panose="02040604050505020304" pitchFamily="18" charset="0"/>
                <a:ea typeface="宋体" panose="02010600030101010101" pitchFamily="2" charset="-122"/>
              </a:rPr>
              <a:t>                                                      </a:t>
            </a:r>
            <a:endParaRPr kumimoji="1" lang="en-US" altLang="zh-CN" sz="2000">
              <a:solidFill>
                <a:schemeClr val="tx1"/>
              </a:solidFill>
              <a:latin typeface="Century Schoolbook" panose="02040604050505020304" pitchFamily="18" charset="0"/>
              <a:ea typeface="幼圆" panose="02010509060101010101" pitchFamily="49" charset="-122"/>
            </a:endParaRPr>
          </a:p>
        </p:txBody>
      </p:sp>
      <p:graphicFrame>
        <p:nvGraphicFramePr>
          <p:cNvPr id="10" name="Object 3"/>
          <p:cNvGraphicFramePr>
            <a:graphicFrameLocks noChangeAspect="1"/>
          </p:cNvGraphicFramePr>
          <p:nvPr/>
        </p:nvGraphicFramePr>
        <p:xfrm>
          <a:off x="3692443" y="3267945"/>
          <a:ext cx="2168525" cy="696913"/>
        </p:xfrm>
        <a:graphic>
          <a:graphicData uri="http://schemas.openxmlformats.org/presentationml/2006/ole">
            <mc:AlternateContent xmlns:mc="http://schemas.openxmlformats.org/markup-compatibility/2006">
              <mc:Choice xmlns:v="urn:schemas-microsoft-com:vml" Requires="v">
                <p:oleObj spid="_x0000_s2050" name="Equation" r:id="rId1" imgW="1231265" imgH="508000" progId="Equation.DSMT4">
                  <p:embed/>
                </p:oleObj>
              </mc:Choice>
              <mc:Fallback>
                <p:oleObj name="Equation" r:id="rId1" imgW="1231265" imgH="508000" progId="Equation.DSMT4">
                  <p:embed/>
                  <p:pic>
                    <p:nvPicPr>
                      <p:cNvPr id="0" name="图片 20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443" y="3267945"/>
                        <a:ext cx="2168525"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7"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一</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复杂性的计量</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
        <p:nvSpPr>
          <p:cNvPr id="5" name="Text Box 2"/>
          <p:cNvSpPr txBox="1">
            <a:spLocks noChangeArrowheads="1"/>
          </p:cNvSpPr>
          <p:nvPr/>
        </p:nvSpPr>
        <p:spPr bwMode="auto">
          <a:xfrm>
            <a:off x="457200" y="1600200"/>
            <a:ext cx="7921625"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endParaRPr kumimoji="1" lang="en-US" altLang="zh-CN" sz="2400" dirty="0">
              <a:solidFill>
                <a:srgbClr val="990000"/>
              </a:solidFill>
              <a:latin typeface="宋体" panose="02010600030101010101" pitchFamily="2" charset="-122"/>
              <a:ea typeface="宋体" panose="02010600030101010101" pitchFamily="2" charset="-122"/>
            </a:endParaRPr>
          </a:p>
          <a:p>
            <a:r>
              <a:rPr kumimoji="1" lang="zh-CN" altLang="en-US" sz="2400" b="1" dirty="0">
                <a:solidFill>
                  <a:schemeClr val="tx1"/>
                </a:solidFill>
                <a:latin typeface="宋体" panose="02010600030101010101" pitchFamily="2" charset="-122"/>
                <a:ea typeface="宋体" panose="02010600030101010101" pitchFamily="2" charset="-122"/>
              </a:rPr>
              <a:t>最好情况</a:t>
            </a:r>
            <a:r>
              <a:rPr kumimoji="1" lang="en-US" altLang="zh-CN" sz="2400" b="1" dirty="0">
                <a:solidFill>
                  <a:srgbClr val="990000"/>
                </a:solidFill>
                <a:latin typeface="宋体" panose="02010600030101010101" pitchFamily="2" charset="-122"/>
                <a:ea typeface="宋体" panose="02010600030101010101" pitchFamily="2" charset="-122"/>
              </a:rPr>
              <a:t>:</a:t>
            </a:r>
            <a:r>
              <a:rPr kumimoji="1" lang="en-US" altLang="zh-CN" sz="2400" b="1" dirty="0" err="1">
                <a:solidFill>
                  <a:srgbClr val="990000"/>
                </a:solidFill>
                <a:latin typeface="Century Schoolbook" panose="02040604050505020304" pitchFamily="18" charset="0"/>
                <a:ea typeface="宋体" panose="02010600030101010101" pitchFamily="2" charset="-122"/>
              </a:rPr>
              <a:t>T</a:t>
            </a:r>
            <a:r>
              <a:rPr kumimoji="1" lang="en-US" altLang="zh-CN" sz="2400" b="1" i="1" dirty="0" err="1">
                <a:solidFill>
                  <a:srgbClr val="990000"/>
                </a:solidFill>
                <a:latin typeface="Century Schoolbook" panose="02040604050505020304" pitchFamily="18" charset="0"/>
                <a:ea typeface="宋体" panose="02010600030101010101" pitchFamily="2" charset="-122"/>
              </a:rPr>
              <a:t>min</a:t>
            </a:r>
            <a:r>
              <a:rPr kumimoji="1" lang="en-US" altLang="zh-CN" sz="2400" b="1" dirty="0">
                <a:solidFill>
                  <a:srgbClr val="990000"/>
                </a:solidFill>
                <a:latin typeface="Century Schoolbook" panose="02040604050505020304" pitchFamily="18" charset="0"/>
                <a:ea typeface="宋体" panose="02010600030101010101" pitchFamily="2" charset="-122"/>
              </a:rPr>
              <a:t>(N) =        T(N,I) = </a:t>
            </a:r>
            <a:endParaRPr kumimoji="1" lang="en-US" altLang="zh-CN" sz="2400" b="1" dirty="0">
              <a:solidFill>
                <a:srgbClr val="990000"/>
              </a:solidFill>
              <a:latin typeface="Century Schoolbook" panose="02040604050505020304" pitchFamily="18" charset="0"/>
              <a:ea typeface="宋体" panose="02010600030101010101" pitchFamily="2" charset="-122"/>
            </a:endParaRPr>
          </a:p>
          <a:p>
            <a:r>
              <a:rPr kumimoji="1" lang="en-US" altLang="zh-CN" sz="2400" b="1" dirty="0">
                <a:solidFill>
                  <a:srgbClr val="990000"/>
                </a:solidFill>
                <a:latin typeface="Century Schoolbook" panose="02040604050505020304" pitchFamily="18" charset="0"/>
                <a:ea typeface="宋体" panose="02010600030101010101" pitchFamily="2" charset="-122"/>
              </a:rPr>
              <a:t>   </a:t>
            </a:r>
            <a:endParaRPr kumimoji="1" lang="en-US" altLang="zh-CN" sz="2400" b="1" dirty="0">
              <a:solidFill>
                <a:srgbClr val="990000"/>
              </a:solidFill>
              <a:latin typeface="Century Schoolbook" panose="02040604050505020304" pitchFamily="18" charset="0"/>
              <a:ea typeface="宋体" panose="02010600030101010101" pitchFamily="2" charset="-122"/>
            </a:endParaRPr>
          </a:p>
          <a:p>
            <a:r>
              <a:rPr kumimoji="1" lang="en-US" altLang="zh-CN" sz="2400" b="1" dirty="0">
                <a:solidFill>
                  <a:srgbClr val="990000"/>
                </a:solidFill>
                <a:latin typeface="Century Schoolbook" panose="02040604050505020304" pitchFamily="18" charset="0"/>
                <a:ea typeface="宋体" panose="02010600030101010101" pitchFamily="2" charset="-122"/>
              </a:rPr>
              <a:t>                               =                      =</a:t>
            </a:r>
            <a:endParaRPr kumimoji="1" lang="en-US" altLang="zh-CN" sz="1200" b="1" dirty="0">
              <a:solidFill>
                <a:srgbClr val="990000"/>
              </a:solidFill>
              <a:latin typeface="Century Schoolbook" panose="02040604050505020304" pitchFamily="18" charset="0"/>
              <a:ea typeface="宋体" panose="02010600030101010101" pitchFamily="2" charset="-122"/>
            </a:endParaRPr>
          </a:p>
          <a:p>
            <a:pPr>
              <a:lnSpc>
                <a:spcPct val="120000"/>
              </a:lnSpc>
              <a:spcBef>
                <a:spcPct val="55000"/>
              </a:spcBef>
            </a:pPr>
            <a:r>
              <a:rPr kumimoji="1" lang="zh-CN" altLang="en-US" sz="2400" b="1" dirty="0">
                <a:solidFill>
                  <a:schemeClr val="tx1"/>
                </a:solidFill>
                <a:latin typeface="Century Schoolbook" panose="02040604050505020304" pitchFamily="18" charset="0"/>
                <a:ea typeface="宋体" panose="02010600030101010101" pitchFamily="2" charset="-122"/>
              </a:rPr>
              <a:t>最坏情况</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en-US" altLang="zh-CN" sz="2400" b="1" dirty="0" err="1">
                <a:solidFill>
                  <a:srgbClr val="990000"/>
                </a:solidFill>
                <a:latin typeface="Century Schoolbook" panose="02040604050505020304" pitchFamily="18" charset="0"/>
                <a:ea typeface="宋体" panose="02010600030101010101" pitchFamily="2" charset="-122"/>
              </a:rPr>
              <a:t>T</a:t>
            </a:r>
            <a:r>
              <a:rPr kumimoji="1" lang="en-US" altLang="zh-CN" sz="2400" b="1" i="1" dirty="0" err="1">
                <a:solidFill>
                  <a:srgbClr val="990000"/>
                </a:solidFill>
                <a:latin typeface="Century Schoolbook" panose="02040604050505020304" pitchFamily="18" charset="0"/>
                <a:ea typeface="宋体" panose="02010600030101010101" pitchFamily="2" charset="-122"/>
              </a:rPr>
              <a:t>max</a:t>
            </a:r>
            <a:r>
              <a:rPr kumimoji="1" lang="en-US" altLang="zh-CN" sz="2400" b="1" dirty="0">
                <a:solidFill>
                  <a:srgbClr val="990000"/>
                </a:solidFill>
                <a:latin typeface="Century Schoolbook" panose="02040604050505020304" pitchFamily="18" charset="0"/>
                <a:ea typeface="宋体" panose="02010600030101010101" pitchFamily="2" charset="-122"/>
              </a:rPr>
              <a:t>(N)=         T(N,I) =</a:t>
            </a:r>
            <a:endParaRPr kumimoji="1" lang="en-US" altLang="zh-CN" sz="2400" b="1" dirty="0">
              <a:solidFill>
                <a:srgbClr val="990000"/>
              </a:solidFill>
              <a:latin typeface="Century Schoolbook" panose="02040604050505020304" pitchFamily="18" charset="0"/>
              <a:ea typeface="宋体" panose="02010600030101010101" pitchFamily="2" charset="-122"/>
            </a:endParaRPr>
          </a:p>
          <a:p>
            <a:pPr>
              <a:lnSpc>
                <a:spcPct val="120000"/>
              </a:lnSpc>
            </a:pPr>
            <a:r>
              <a:rPr kumimoji="1" lang="en-US" altLang="zh-CN" sz="2400" b="1" dirty="0">
                <a:solidFill>
                  <a:srgbClr val="990000"/>
                </a:solidFill>
                <a:latin typeface="Century Schoolbook" panose="02040604050505020304" pitchFamily="18" charset="0"/>
                <a:ea typeface="宋体" panose="02010600030101010101" pitchFamily="2" charset="-122"/>
              </a:rPr>
              <a:t>   </a:t>
            </a:r>
            <a:endParaRPr kumimoji="1" lang="en-US" altLang="zh-CN" sz="2400" b="1" dirty="0">
              <a:solidFill>
                <a:srgbClr val="990000"/>
              </a:solidFill>
              <a:latin typeface="Century Schoolbook" panose="02040604050505020304" pitchFamily="18" charset="0"/>
              <a:ea typeface="宋体" panose="02010600030101010101" pitchFamily="2" charset="-122"/>
            </a:endParaRPr>
          </a:p>
          <a:p>
            <a:pPr>
              <a:lnSpc>
                <a:spcPct val="120000"/>
              </a:lnSpc>
            </a:pPr>
            <a:r>
              <a:rPr kumimoji="1" lang="en-US" altLang="zh-CN" sz="2400" b="1" dirty="0">
                <a:solidFill>
                  <a:srgbClr val="990000"/>
                </a:solidFill>
                <a:latin typeface="Century Schoolbook" panose="02040604050505020304" pitchFamily="18" charset="0"/>
                <a:ea typeface="宋体" panose="02010600030101010101" pitchFamily="2" charset="-122"/>
              </a:rPr>
              <a:t>                              =                      =</a:t>
            </a:r>
            <a:endParaRPr kumimoji="1" lang="en-US" altLang="zh-CN" sz="2400" b="1" dirty="0">
              <a:solidFill>
                <a:srgbClr val="990000"/>
              </a:solidFill>
              <a:latin typeface="Century Schoolbook" panose="02040604050505020304" pitchFamily="18" charset="0"/>
              <a:ea typeface="宋体" panose="02010600030101010101" pitchFamily="2" charset="-122"/>
            </a:endParaRPr>
          </a:p>
          <a:p>
            <a:pPr>
              <a:lnSpc>
                <a:spcPct val="120000"/>
              </a:lnSpc>
              <a:spcBef>
                <a:spcPct val="50000"/>
              </a:spcBef>
            </a:pPr>
            <a:r>
              <a:rPr kumimoji="1" lang="zh-CN" altLang="en-US" sz="2400" b="1" dirty="0">
                <a:solidFill>
                  <a:schemeClr val="tx1"/>
                </a:solidFill>
                <a:latin typeface="Century Schoolbook" panose="02040604050505020304" pitchFamily="18" charset="0"/>
                <a:ea typeface="宋体" panose="02010600030101010101" pitchFamily="2" charset="-122"/>
              </a:rPr>
              <a:t>平均情况</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en-US" altLang="zh-CN" sz="2400" b="1" dirty="0" err="1">
                <a:solidFill>
                  <a:srgbClr val="990000"/>
                </a:solidFill>
                <a:latin typeface="Century Schoolbook" panose="02040604050505020304" pitchFamily="18" charset="0"/>
                <a:ea typeface="宋体" panose="02010600030101010101" pitchFamily="2" charset="-122"/>
              </a:rPr>
              <a:t>T</a:t>
            </a:r>
            <a:r>
              <a:rPr kumimoji="1" lang="en-US" altLang="zh-CN" sz="2400" b="1" i="1" dirty="0" err="1">
                <a:solidFill>
                  <a:srgbClr val="990000"/>
                </a:solidFill>
                <a:latin typeface="Century Schoolbook" panose="02040604050505020304" pitchFamily="18" charset="0"/>
                <a:ea typeface="宋体" panose="02010600030101010101" pitchFamily="2" charset="-122"/>
              </a:rPr>
              <a:t>avg</a:t>
            </a:r>
            <a:r>
              <a:rPr kumimoji="1" lang="en-US" altLang="zh-CN" sz="2400" b="1" dirty="0">
                <a:solidFill>
                  <a:srgbClr val="990000"/>
                </a:solidFill>
                <a:latin typeface="Century Schoolbook" panose="02040604050505020304" pitchFamily="18" charset="0"/>
                <a:ea typeface="宋体" panose="02010600030101010101" pitchFamily="2" charset="-122"/>
              </a:rPr>
              <a:t>(N) =                        =                           </a:t>
            </a:r>
            <a:endParaRPr kumimoji="1" lang="en-US" altLang="zh-CN" sz="2400" b="1" dirty="0">
              <a:solidFill>
                <a:srgbClr val="990000"/>
              </a:solidFill>
              <a:latin typeface="Century Schoolbook" panose="02040604050505020304" pitchFamily="18" charset="0"/>
              <a:ea typeface="宋体" panose="02010600030101010101" pitchFamily="2" charset="-122"/>
            </a:endParaRPr>
          </a:p>
        </p:txBody>
      </p:sp>
      <p:graphicFrame>
        <p:nvGraphicFramePr>
          <p:cNvPr id="8" name="Object 3"/>
          <p:cNvGraphicFramePr>
            <a:graphicFrameLocks noChangeAspect="1"/>
          </p:cNvGraphicFramePr>
          <p:nvPr/>
        </p:nvGraphicFramePr>
        <p:xfrm>
          <a:off x="6165850" y="3276600"/>
          <a:ext cx="1622425" cy="661988"/>
        </p:xfrm>
        <a:graphic>
          <a:graphicData uri="http://schemas.openxmlformats.org/presentationml/2006/ole">
            <mc:AlternateContent xmlns:mc="http://schemas.openxmlformats.org/markup-compatibility/2006">
              <mc:Choice xmlns:v="urn:schemas-microsoft-com:vml" Requires="v">
                <p:oleObj spid="_x0000_s3074" name="公式" r:id="rId1" imgW="844550" imgH="339725" progId="Equation.3">
                  <p:embed/>
                </p:oleObj>
              </mc:Choice>
              <mc:Fallback>
                <p:oleObj name="公式" r:id="rId1" imgW="844550" imgH="339725" progId="Equation.3">
                  <p:embed/>
                  <p:pic>
                    <p:nvPicPr>
                      <p:cNvPr id="0" name="图片 3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850" y="3276600"/>
                        <a:ext cx="1622425"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6781800" y="4800600"/>
          <a:ext cx="1785937" cy="685800"/>
        </p:xfrm>
        <a:graphic>
          <a:graphicData uri="http://schemas.openxmlformats.org/presentationml/2006/ole">
            <mc:AlternateContent xmlns:mc="http://schemas.openxmlformats.org/markup-compatibility/2006">
              <mc:Choice xmlns:v="urn:schemas-microsoft-com:vml" Requires="v">
                <p:oleObj spid="_x0000_s3075" name="公式" r:id="rId3" imgW="844550" imgH="339725" progId="Equation.3">
                  <p:embed/>
                </p:oleObj>
              </mc:Choice>
              <mc:Fallback>
                <p:oleObj name="公式" r:id="rId3" imgW="844550" imgH="339725" progId="Equation.3">
                  <p:embed/>
                  <p:pic>
                    <p:nvPicPr>
                      <p:cNvPr id="0" name="图片 3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800600"/>
                        <a:ext cx="17859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nvGraphicFramePr>
        <p:xfrm>
          <a:off x="3617912" y="2667000"/>
          <a:ext cx="1520825" cy="685800"/>
        </p:xfrm>
        <a:graphic>
          <a:graphicData uri="http://schemas.openxmlformats.org/presentationml/2006/ole">
            <mc:AlternateContent xmlns:mc="http://schemas.openxmlformats.org/markup-compatibility/2006">
              <mc:Choice xmlns:v="urn:schemas-microsoft-com:vml" Requires="v">
                <p:oleObj spid="_x0000_s3076" name="公式" r:id="rId5" imgW="862330" imgH="339725" progId="Equation.3">
                  <p:embed/>
                </p:oleObj>
              </mc:Choice>
              <mc:Fallback>
                <p:oleObj name="公式" r:id="rId5" imgW="862330" imgH="339725" progId="Equation.3">
                  <p:embed/>
                  <p:pic>
                    <p:nvPicPr>
                      <p:cNvPr id="0" name="图片 30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7912" y="2667000"/>
                        <a:ext cx="15208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nvGraphicFramePr>
        <p:xfrm>
          <a:off x="5713412" y="2794000"/>
          <a:ext cx="1076325" cy="422275"/>
        </p:xfrm>
        <a:graphic>
          <a:graphicData uri="http://schemas.openxmlformats.org/presentationml/2006/ole">
            <mc:AlternateContent xmlns:mc="http://schemas.openxmlformats.org/markup-compatibility/2006">
              <mc:Choice xmlns:v="urn:schemas-microsoft-com:vml" Requires="v">
                <p:oleObj spid="_x0000_s3077" name="公式" r:id="rId7" imgW="522605" imgH="200025" progId="Equation.3">
                  <p:embed/>
                </p:oleObj>
              </mc:Choice>
              <mc:Fallback>
                <p:oleObj name="公式" r:id="rId7" imgW="522605" imgH="200025" progId="Equation.3">
                  <p:embed/>
                  <p:pic>
                    <p:nvPicPr>
                      <p:cNvPr id="0" name="图片 30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3412" y="2794000"/>
                        <a:ext cx="10763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7"/>
          <p:cNvGraphicFramePr>
            <a:graphicFrameLocks noChangeAspect="1"/>
          </p:cNvGraphicFramePr>
          <p:nvPr/>
        </p:nvGraphicFramePr>
        <p:xfrm>
          <a:off x="5519737" y="1981200"/>
          <a:ext cx="669925" cy="685800"/>
        </p:xfrm>
        <a:graphic>
          <a:graphicData uri="http://schemas.openxmlformats.org/presentationml/2006/ole">
            <mc:AlternateContent xmlns:mc="http://schemas.openxmlformats.org/markup-compatibility/2006">
              <mc:Choice xmlns:v="urn:schemas-microsoft-com:vml" Requires="v">
                <p:oleObj spid="_x0000_s3078" name="公式" r:id="rId9" imgW="265430" imgH="265430" progId="Equation.3">
                  <p:embed/>
                </p:oleObj>
              </mc:Choice>
              <mc:Fallback>
                <p:oleObj name="公式" r:id="rId9" imgW="265430" imgH="265430" progId="Equation.3">
                  <p:embed/>
                  <p:pic>
                    <p:nvPicPr>
                      <p:cNvPr id="0" name="图片 30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9737" y="1981200"/>
                        <a:ext cx="6699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
          <p:cNvGraphicFramePr>
            <a:graphicFrameLocks noChangeAspect="1"/>
          </p:cNvGraphicFramePr>
          <p:nvPr/>
        </p:nvGraphicFramePr>
        <p:xfrm>
          <a:off x="6237287" y="1981200"/>
          <a:ext cx="1462088" cy="609600"/>
        </p:xfrm>
        <a:graphic>
          <a:graphicData uri="http://schemas.openxmlformats.org/presentationml/2006/ole">
            <mc:AlternateContent xmlns:mc="http://schemas.openxmlformats.org/markup-compatibility/2006">
              <mc:Choice xmlns:v="urn:schemas-microsoft-com:vml" Requires="v">
                <p:oleObj spid="_x0000_s3079" name="公式" r:id="rId11" imgW="844550" imgH="339725" progId="Equation.3">
                  <p:embed/>
                </p:oleObj>
              </mc:Choice>
              <mc:Fallback>
                <p:oleObj name="公式" r:id="rId11" imgW="844550" imgH="339725" progId="Equation.3">
                  <p:embed/>
                  <p:pic>
                    <p:nvPicPr>
                      <p:cNvPr id="0" name="图片 30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7287" y="1981200"/>
                        <a:ext cx="14620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
          <p:cNvGraphicFramePr>
            <a:graphicFrameLocks noChangeAspect="1"/>
          </p:cNvGraphicFramePr>
          <p:nvPr/>
        </p:nvGraphicFramePr>
        <p:xfrm>
          <a:off x="5403850" y="3276600"/>
          <a:ext cx="766762" cy="766763"/>
        </p:xfrm>
        <a:graphic>
          <a:graphicData uri="http://schemas.openxmlformats.org/presentationml/2006/ole">
            <mc:AlternateContent xmlns:mc="http://schemas.openxmlformats.org/markup-compatibility/2006">
              <mc:Choice xmlns:v="urn:schemas-microsoft-com:vml" Requires="v">
                <p:oleObj spid="_x0000_s3080" name="公式" r:id="rId13" imgW="265430" imgH="265430" progId="Equation.3">
                  <p:embed/>
                </p:oleObj>
              </mc:Choice>
              <mc:Fallback>
                <p:oleObj name="公式" r:id="rId13" imgW="265430" imgH="265430" progId="Equation.3">
                  <p:embed/>
                  <p:pic>
                    <p:nvPicPr>
                      <p:cNvPr id="0" name="图片 30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03850" y="3276600"/>
                        <a:ext cx="76676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
          <p:cNvGraphicFramePr>
            <a:graphicFrameLocks noChangeAspect="1"/>
          </p:cNvGraphicFramePr>
          <p:nvPr/>
        </p:nvGraphicFramePr>
        <p:xfrm>
          <a:off x="3459162" y="4114800"/>
          <a:ext cx="1679575" cy="762000"/>
        </p:xfrm>
        <a:graphic>
          <a:graphicData uri="http://schemas.openxmlformats.org/presentationml/2006/ole">
            <mc:AlternateContent xmlns:mc="http://schemas.openxmlformats.org/markup-compatibility/2006">
              <mc:Choice xmlns:v="urn:schemas-microsoft-com:vml" Requires="v">
                <p:oleObj spid="_x0000_s3081" name="公式" r:id="rId15" imgW="914400" imgH="339725" progId="Equation.3">
                  <p:embed/>
                </p:oleObj>
              </mc:Choice>
              <mc:Fallback>
                <p:oleObj name="公式" r:id="rId15" imgW="914400" imgH="339725" progId="Equation.3">
                  <p:embed/>
                  <p:pic>
                    <p:nvPicPr>
                      <p:cNvPr id="0" name="图片 30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9162" y="4114800"/>
                        <a:ext cx="1679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1"/>
          <p:cNvGraphicFramePr>
            <a:graphicFrameLocks noChangeAspect="1"/>
          </p:cNvGraphicFramePr>
          <p:nvPr/>
        </p:nvGraphicFramePr>
        <p:xfrm>
          <a:off x="3309937" y="4754563"/>
          <a:ext cx="2108200" cy="760412"/>
        </p:xfrm>
        <a:graphic>
          <a:graphicData uri="http://schemas.openxmlformats.org/presentationml/2006/ole">
            <mc:AlternateContent xmlns:mc="http://schemas.openxmlformats.org/markup-compatibility/2006">
              <mc:Choice xmlns:v="urn:schemas-microsoft-com:vml" Requires="v">
                <p:oleObj spid="_x0000_s3082" name="公式" r:id="rId17" imgW="1049655" imgH="370205" progId="Equation.3">
                  <p:embed/>
                </p:oleObj>
              </mc:Choice>
              <mc:Fallback>
                <p:oleObj name="公式" r:id="rId17" imgW="1049655" imgH="370205" progId="Equation.3">
                  <p:embed/>
                  <p:pic>
                    <p:nvPicPr>
                      <p:cNvPr id="0" name="图片 30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09937" y="4754563"/>
                        <a:ext cx="210820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2"/>
          <p:cNvGraphicFramePr>
            <a:graphicFrameLocks noChangeAspect="1"/>
          </p:cNvGraphicFramePr>
          <p:nvPr/>
        </p:nvGraphicFramePr>
        <p:xfrm>
          <a:off x="5595937" y="4294188"/>
          <a:ext cx="1236663" cy="407987"/>
        </p:xfrm>
        <a:graphic>
          <a:graphicData uri="http://schemas.openxmlformats.org/presentationml/2006/ole">
            <mc:AlternateContent xmlns:mc="http://schemas.openxmlformats.org/markup-compatibility/2006">
              <mc:Choice xmlns:v="urn:schemas-microsoft-com:vml" Requires="v">
                <p:oleObj spid="_x0000_s3083" name="公式" r:id="rId19" imgW="574675" imgH="182880" progId="Equation.3">
                  <p:embed/>
                </p:oleObj>
              </mc:Choice>
              <mc:Fallback>
                <p:oleObj name="公式" r:id="rId19" imgW="574675" imgH="182880" progId="Equation.3">
                  <p:embed/>
                  <p:pic>
                    <p:nvPicPr>
                      <p:cNvPr id="0" name="图片 308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95937" y="4294188"/>
                        <a:ext cx="1236663"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3"/>
          <p:cNvGraphicFramePr>
            <a:graphicFrameLocks noChangeAspect="1"/>
          </p:cNvGraphicFramePr>
          <p:nvPr/>
        </p:nvGraphicFramePr>
        <p:xfrm>
          <a:off x="5715000" y="4824413"/>
          <a:ext cx="990600" cy="766762"/>
        </p:xfrm>
        <a:graphic>
          <a:graphicData uri="http://schemas.openxmlformats.org/presentationml/2006/ole">
            <mc:AlternateContent xmlns:mc="http://schemas.openxmlformats.org/markup-compatibility/2006">
              <mc:Choice xmlns:v="urn:schemas-microsoft-com:vml" Requires="v">
                <p:oleObj spid="_x0000_s3084" name="公式" r:id="rId21" imgW="553085" imgH="370205" progId="Equation.3">
                  <p:embed/>
                </p:oleObj>
              </mc:Choice>
              <mc:Fallback>
                <p:oleObj name="公式" r:id="rId21" imgW="553085" imgH="370205" progId="Equation.3">
                  <p:embed/>
                  <p:pic>
                    <p:nvPicPr>
                      <p:cNvPr id="0" name="图片 308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15000" y="4824413"/>
                        <a:ext cx="990600"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4"/>
          <p:cNvGraphicFramePr>
            <a:graphicFrameLocks noChangeAspect="1"/>
          </p:cNvGraphicFramePr>
          <p:nvPr/>
        </p:nvGraphicFramePr>
        <p:xfrm>
          <a:off x="3536950" y="1984375"/>
          <a:ext cx="685800" cy="685800"/>
        </p:xfrm>
        <a:graphic>
          <a:graphicData uri="http://schemas.openxmlformats.org/presentationml/2006/ole">
            <mc:AlternateContent xmlns:mc="http://schemas.openxmlformats.org/markup-compatibility/2006">
              <mc:Choice xmlns:v="urn:schemas-microsoft-com:vml" Requires="v">
                <p:oleObj spid="_x0000_s3085" name="公式" r:id="rId23" imgW="265430" imgH="265430" progId="Equation.3">
                  <p:embed/>
                </p:oleObj>
              </mc:Choice>
              <mc:Fallback>
                <p:oleObj name="公式" r:id="rId23" imgW="265430" imgH="265430" progId="Equation.3">
                  <p:embed/>
                  <p:pic>
                    <p:nvPicPr>
                      <p:cNvPr id="0" name="图片 308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36950" y="1984375"/>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5"/>
          <p:cNvGraphicFramePr>
            <a:graphicFrameLocks noChangeAspect="1"/>
          </p:cNvGraphicFramePr>
          <p:nvPr/>
        </p:nvGraphicFramePr>
        <p:xfrm>
          <a:off x="3495675" y="3276600"/>
          <a:ext cx="728662" cy="784225"/>
        </p:xfrm>
        <a:graphic>
          <a:graphicData uri="http://schemas.openxmlformats.org/presentationml/2006/ole">
            <mc:AlternateContent xmlns:mc="http://schemas.openxmlformats.org/markup-compatibility/2006">
              <mc:Choice xmlns:v="urn:schemas-microsoft-com:vml" Requires="v">
                <p:oleObj spid="_x0000_s3086" name="公式" r:id="rId25" imgW="265430" imgH="265430" progId="Equation.3">
                  <p:embed/>
                </p:oleObj>
              </mc:Choice>
              <mc:Fallback>
                <p:oleObj name="公式" r:id="rId25" imgW="265430" imgH="265430" progId="Equation.3">
                  <p:embed/>
                  <p:pic>
                    <p:nvPicPr>
                      <p:cNvPr id="0" name="图片 308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95675" y="3276600"/>
                        <a:ext cx="728662"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457200" y="5852386"/>
            <a:ext cx="8229438" cy="461665"/>
          </a:xfrm>
          <a:prstGeom prst="rect">
            <a:avLst/>
          </a:prstGeom>
        </p:spPr>
        <p:txBody>
          <a:bodyPr wrap="square">
            <a:spAutoFit/>
          </a:bodyPr>
          <a:lstStyle/>
          <a:p>
            <a:pPr>
              <a:lnSpc>
                <a:spcPct val="120000"/>
              </a:lnSpc>
            </a:pPr>
            <a:r>
              <a:rPr kumimoji="1" lang="zh-CN" altLang="en-US" b="1" dirty="0">
                <a:latin typeface="Century Schoolbook" panose="02040604050505020304" pitchFamily="18" charset="0"/>
                <a:ea typeface="宋体" panose="02010600030101010101" pitchFamily="2" charset="-122"/>
              </a:rPr>
              <a:t>其中  </a:t>
            </a:r>
            <a:r>
              <a:rPr kumimoji="1" lang="en-US" altLang="zh-CN" b="1" dirty="0">
                <a:latin typeface="Century Schoolbook" panose="02040604050505020304" pitchFamily="18" charset="0"/>
                <a:ea typeface="宋体" panose="02010600030101010101" pitchFamily="2" charset="-122"/>
              </a:rPr>
              <a:t>D</a:t>
            </a:r>
            <a:r>
              <a:rPr kumimoji="1" lang="en-US" altLang="zh-CN" b="1" i="1" baseline="-25000" dirty="0">
                <a:latin typeface="Century Schoolbook" panose="02040604050505020304" pitchFamily="18" charset="0"/>
                <a:ea typeface="宋体" panose="02010600030101010101" pitchFamily="2" charset="-122"/>
              </a:rPr>
              <a:t>N </a:t>
            </a:r>
            <a:r>
              <a:rPr kumimoji="1" lang="en-US" altLang="zh-CN" b="1" dirty="0">
                <a:latin typeface="Century Schoolbook" panose="02040604050505020304" pitchFamily="18" charset="0"/>
                <a:ea typeface="宋体" panose="02010600030101010101" pitchFamily="2" charset="-122"/>
              </a:rPr>
              <a:t>: </a:t>
            </a:r>
            <a:r>
              <a:rPr kumimoji="1" lang="zh-CN" altLang="en-US" b="1" dirty="0">
                <a:latin typeface="Century Schoolbook" panose="02040604050505020304" pitchFamily="18" charset="0"/>
                <a:ea typeface="宋体" panose="02010600030101010101" pitchFamily="2" charset="-122"/>
              </a:rPr>
              <a:t>规模为</a:t>
            </a:r>
            <a:r>
              <a:rPr kumimoji="1" lang="en-US" altLang="zh-CN" b="1" dirty="0">
                <a:latin typeface="Century Schoolbook" panose="02040604050505020304" pitchFamily="18" charset="0"/>
                <a:ea typeface="宋体" panose="02010600030101010101" pitchFamily="2" charset="-122"/>
              </a:rPr>
              <a:t>N</a:t>
            </a:r>
            <a:r>
              <a:rPr kumimoji="1" lang="zh-CN" altLang="en-US" b="1" dirty="0">
                <a:latin typeface="Century Schoolbook" panose="02040604050505020304" pitchFamily="18" charset="0"/>
                <a:ea typeface="宋体" panose="02010600030101010101" pitchFamily="2" charset="-122"/>
              </a:rPr>
              <a:t>的所有合法输入的集合，</a:t>
            </a:r>
            <a:r>
              <a:rPr kumimoji="1" lang="en-US" altLang="zh-CN" b="1" dirty="0">
                <a:latin typeface="Century Schoolbook" panose="02040604050505020304" pitchFamily="18" charset="0"/>
                <a:ea typeface="宋体" panose="02010600030101010101" pitchFamily="2" charset="-122"/>
              </a:rPr>
              <a:t>P(I): </a:t>
            </a:r>
            <a:r>
              <a:rPr kumimoji="1" lang="zh-CN" altLang="en-US" b="1" dirty="0">
                <a:latin typeface="Century Schoolbook" panose="02040604050505020304" pitchFamily="18" charset="0"/>
                <a:ea typeface="宋体" panose="02010600030101010101" pitchFamily="2" charset="-122"/>
              </a:rPr>
              <a:t>出现输入为</a:t>
            </a:r>
            <a:r>
              <a:rPr kumimoji="1" lang="en-US" altLang="zh-CN" b="1" dirty="0">
                <a:latin typeface="Century Schoolbook" panose="02040604050505020304" pitchFamily="18" charset="0"/>
                <a:ea typeface="宋体" panose="02010600030101010101" pitchFamily="2" charset="-122"/>
              </a:rPr>
              <a:t>I</a:t>
            </a:r>
            <a:r>
              <a:rPr kumimoji="1" lang="zh-CN" altLang="en-US" b="1" dirty="0">
                <a:latin typeface="Century Schoolbook" panose="02040604050505020304" pitchFamily="18" charset="0"/>
                <a:ea typeface="宋体" panose="02010600030101010101" pitchFamily="2" charset="-122"/>
              </a:rPr>
              <a:t>的概率</a:t>
            </a:r>
            <a:endParaRPr kumimoji="1" lang="en-US" altLang="en-US" b="1" dirty="0">
              <a:latin typeface="Century Schoolbook" panose="020406040505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37" name="Text Box 13"/>
          <p:cNvSpPr txBox="1">
            <a:spLocks noChangeArrowheads="1"/>
          </p:cNvSpPr>
          <p:nvPr/>
        </p:nvSpPr>
        <p:spPr bwMode="auto">
          <a:xfrm>
            <a:off x="547688" y="2299258"/>
            <a:ext cx="8432800" cy="177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200" b="1" dirty="0">
                <a:solidFill>
                  <a:srgbClr val="990000"/>
                </a:solidFill>
                <a:latin typeface="Century Schoolbook" panose="02040604050505020304" pitchFamily="18" charset="0"/>
                <a:ea typeface="宋体" panose="02010600030101010101" pitchFamily="2" charset="-122"/>
              </a:rPr>
              <a:t>设</a:t>
            </a:r>
            <a:r>
              <a:rPr kumimoji="1" lang="en-US" altLang="zh-CN" sz="2200" b="1" dirty="0">
                <a:solidFill>
                  <a:srgbClr val="990000"/>
                </a:solidFill>
                <a:latin typeface="Century Schoolbook" panose="02040604050505020304" pitchFamily="18" charset="0"/>
                <a:ea typeface="宋体" panose="02010600030101010101" pitchFamily="2" charset="-122"/>
              </a:rPr>
              <a:t>T(</a:t>
            </a:r>
            <a:r>
              <a:rPr kumimoji="1" lang="en-US" altLang="zh-CN" sz="2200" b="1" i="1" dirty="0">
                <a:solidFill>
                  <a:srgbClr val="990000"/>
                </a:solidFill>
                <a:latin typeface="Century Schoolbook" panose="02040604050505020304" pitchFamily="18" charset="0"/>
                <a:ea typeface="宋体" panose="02010600030101010101" pitchFamily="2" charset="-122"/>
              </a:rPr>
              <a:t>n</a:t>
            </a:r>
            <a:r>
              <a:rPr kumimoji="1" lang="en-US" altLang="zh-CN" sz="2200" b="1" dirty="0">
                <a:solidFill>
                  <a:srgbClr val="990000"/>
                </a:solidFill>
                <a:latin typeface="Century Schoolbook" panose="02040604050505020304" pitchFamily="18" charset="0"/>
                <a:ea typeface="宋体" panose="02010600030101010101" pitchFamily="2" charset="-122"/>
              </a:rPr>
              <a:t>)</a:t>
            </a:r>
            <a:r>
              <a:rPr kumimoji="1" lang="zh-CN" altLang="en-US" sz="2200" b="1" dirty="0">
                <a:solidFill>
                  <a:srgbClr val="990000"/>
                </a:solidFill>
                <a:latin typeface="Century Schoolbook" panose="02040604050505020304" pitchFamily="18" charset="0"/>
                <a:ea typeface="宋体" panose="02010600030101010101" pitchFamily="2" charset="-122"/>
              </a:rPr>
              <a:t>为算法</a:t>
            </a:r>
            <a:r>
              <a:rPr kumimoji="1" lang="en-US" altLang="zh-CN" sz="2200" b="1" dirty="0">
                <a:solidFill>
                  <a:srgbClr val="990000"/>
                </a:solidFill>
                <a:latin typeface="Century Schoolbook" panose="02040604050505020304" pitchFamily="18" charset="0"/>
                <a:ea typeface="宋体" panose="02010600030101010101" pitchFamily="2" charset="-122"/>
              </a:rPr>
              <a:t>A</a:t>
            </a:r>
            <a:r>
              <a:rPr kumimoji="1" lang="zh-CN" altLang="en-US" sz="2200" b="1" dirty="0">
                <a:solidFill>
                  <a:srgbClr val="990000"/>
                </a:solidFill>
                <a:latin typeface="Century Schoolbook" panose="02040604050505020304" pitchFamily="18" charset="0"/>
                <a:ea typeface="宋体" panose="02010600030101010101" pitchFamily="2" charset="-122"/>
              </a:rPr>
              <a:t>的时间复杂性函数</a:t>
            </a:r>
            <a:r>
              <a:rPr kumimoji="1" lang="en-US" altLang="zh-CN" sz="2200" b="1" dirty="0">
                <a:solidFill>
                  <a:srgbClr val="990000"/>
                </a:solidFill>
                <a:latin typeface="Century Schoolbook" panose="02040604050505020304" pitchFamily="18" charset="0"/>
                <a:ea typeface="宋体" panose="02010600030101010101" pitchFamily="2" charset="-122"/>
              </a:rPr>
              <a:t>,</a:t>
            </a:r>
            <a:r>
              <a:rPr kumimoji="1" lang="zh-CN" altLang="en-US" sz="2200" b="1" dirty="0">
                <a:solidFill>
                  <a:srgbClr val="990000"/>
                </a:solidFill>
                <a:latin typeface="Century Schoolbook" panose="02040604050505020304" pitchFamily="18" charset="0"/>
                <a:ea typeface="宋体" panose="02010600030101010101" pitchFamily="2" charset="-122"/>
              </a:rPr>
              <a:t>则它是</a:t>
            </a:r>
            <a:r>
              <a:rPr kumimoji="1" lang="en-US" altLang="zh-CN" sz="2200" b="1" i="1" dirty="0">
                <a:solidFill>
                  <a:srgbClr val="990000"/>
                </a:solidFill>
                <a:latin typeface="Century Schoolbook" panose="02040604050505020304" pitchFamily="18" charset="0"/>
                <a:ea typeface="宋体" panose="02010600030101010101" pitchFamily="2" charset="-122"/>
              </a:rPr>
              <a:t>n</a:t>
            </a:r>
            <a:r>
              <a:rPr kumimoji="1" lang="zh-CN" altLang="en-US" sz="2200" b="1" dirty="0">
                <a:solidFill>
                  <a:srgbClr val="990000"/>
                </a:solidFill>
                <a:latin typeface="Century Schoolbook" panose="02040604050505020304" pitchFamily="18" charset="0"/>
                <a:ea typeface="宋体" panose="02010600030101010101" pitchFamily="2" charset="-122"/>
              </a:rPr>
              <a:t>的单增函数</a:t>
            </a:r>
            <a:r>
              <a:rPr kumimoji="1" lang="en-US" altLang="zh-CN" sz="2200" b="1" dirty="0">
                <a:solidFill>
                  <a:srgbClr val="990000"/>
                </a:solidFill>
                <a:latin typeface="Century Schoolbook" panose="02040604050505020304" pitchFamily="18" charset="0"/>
                <a:ea typeface="宋体" panose="02010600030101010101" pitchFamily="2" charset="-122"/>
              </a:rPr>
              <a:t>,</a:t>
            </a:r>
            <a:r>
              <a:rPr kumimoji="1" lang="zh-CN" altLang="en-US" sz="2200" b="1" dirty="0">
                <a:solidFill>
                  <a:srgbClr val="990000"/>
                </a:solidFill>
                <a:latin typeface="Century Schoolbook" panose="02040604050505020304" pitchFamily="18" charset="0"/>
                <a:ea typeface="宋体" panose="02010600030101010101" pitchFamily="2" charset="-122"/>
              </a:rPr>
              <a:t>如果存在一个函数              使得当</a:t>
            </a:r>
            <a:r>
              <a:rPr kumimoji="1" lang="en-US" altLang="zh-CN" sz="2200" b="1" i="1" dirty="0">
                <a:solidFill>
                  <a:srgbClr val="990000"/>
                </a:solidFill>
                <a:latin typeface="Century Schoolbook" panose="02040604050505020304" pitchFamily="18" charset="0"/>
                <a:ea typeface="宋体" panose="02010600030101010101" pitchFamily="2" charset="-122"/>
              </a:rPr>
              <a:t>n</a:t>
            </a:r>
            <a:r>
              <a:rPr kumimoji="1" lang="en-US" altLang="zh-CN"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rPr>
              <a:t> ,</a:t>
            </a:r>
            <a:r>
              <a:rPr kumimoji="1" lang="zh-CN" altLang="en-US"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rPr>
              <a:t>有</a:t>
            </a:r>
            <a:endParaRPr kumimoji="1" lang="zh-CN" altLang="en-US"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endParaRPr>
          </a:p>
          <a:p>
            <a:pPr>
              <a:lnSpc>
                <a:spcPct val="115000"/>
              </a:lnSpc>
              <a:spcBef>
                <a:spcPct val="10000"/>
              </a:spcBef>
              <a:spcAft>
                <a:spcPct val="10000"/>
              </a:spcAft>
            </a:pPr>
            <a:r>
              <a:rPr kumimoji="1" lang="zh-CN" altLang="en-US" sz="2200" b="1" dirty="0">
                <a:solidFill>
                  <a:schemeClr val="tx1"/>
                </a:solidFill>
                <a:latin typeface="Century Schoolbook" panose="02040604050505020304" pitchFamily="18" charset="0"/>
                <a:ea typeface="宋体" panose="02010600030101010101" pitchFamily="2" charset="-122"/>
              </a:rPr>
              <a:t>                        </a:t>
            </a:r>
            <a:r>
              <a:rPr kumimoji="1" lang="en-US" altLang="zh-CN" sz="2400" b="1" dirty="0">
                <a:solidFill>
                  <a:schemeClr val="tx1"/>
                </a:solidFill>
                <a:latin typeface="Century Schoolbook" panose="02040604050505020304" pitchFamily="18" charset="0"/>
                <a:ea typeface="宋体" panose="02010600030101010101" pitchFamily="2" charset="-122"/>
              </a:rPr>
              <a:t>(T(</a:t>
            </a:r>
            <a:r>
              <a:rPr kumimoji="1" lang="en-US" altLang="zh-CN" sz="2400" b="1" i="1" dirty="0">
                <a:solidFill>
                  <a:schemeClr val="tx1"/>
                </a:solidFill>
                <a:latin typeface="Century Schoolbook" panose="02040604050505020304" pitchFamily="18" charset="0"/>
                <a:ea typeface="宋体" panose="02010600030101010101" pitchFamily="2" charset="-122"/>
              </a:rPr>
              <a:t>n</a:t>
            </a:r>
            <a:r>
              <a:rPr kumimoji="1" lang="en-US" altLang="zh-CN" sz="2400" b="1" dirty="0">
                <a:solidFill>
                  <a:schemeClr val="tx1"/>
                </a:solidFill>
                <a:latin typeface="Century Schoolbook" panose="02040604050505020304" pitchFamily="18" charset="0"/>
                <a:ea typeface="宋体" panose="02010600030101010101" pitchFamily="2" charset="-122"/>
              </a:rPr>
              <a:t>)-         ) / T(</a:t>
            </a:r>
            <a:r>
              <a:rPr kumimoji="1" lang="en-US" altLang="zh-CN" sz="2400" b="1" i="1" dirty="0">
                <a:solidFill>
                  <a:schemeClr val="tx1"/>
                </a:solidFill>
                <a:latin typeface="Century Schoolbook" panose="02040604050505020304" pitchFamily="18" charset="0"/>
                <a:ea typeface="宋体" panose="02010600030101010101" pitchFamily="2" charset="-122"/>
              </a:rPr>
              <a:t>n</a:t>
            </a:r>
            <a:r>
              <a:rPr kumimoji="1" lang="en-US" altLang="zh-CN" sz="2400" b="1" dirty="0">
                <a:solidFill>
                  <a:schemeClr val="tx1"/>
                </a:solidFill>
                <a:latin typeface="Century Schoolbook" panose="02040604050505020304" pitchFamily="18" charset="0"/>
                <a:ea typeface="宋体" panose="02010600030101010101" pitchFamily="2" charset="-122"/>
              </a:rPr>
              <a:t>)</a:t>
            </a:r>
            <a:r>
              <a:rPr kumimoji="1" lang="en-US" altLang="zh-CN" sz="2400" b="1" dirty="0">
                <a:solidFill>
                  <a:schemeClr val="tx1"/>
                </a:solidFill>
                <a:latin typeface="Century Schoolbook" panose="02040604050505020304" pitchFamily="18" charset="0"/>
                <a:ea typeface="宋体" panose="02010600030101010101" pitchFamily="2" charset="-122"/>
                <a:sym typeface="Symbol" panose="05050102010706020507" pitchFamily="18" charset="2"/>
              </a:rPr>
              <a:t>0</a:t>
            </a:r>
            <a:endParaRPr kumimoji="1" lang="en-US" altLang="zh-CN" sz="2400" b="1" dirty="0">
              <a:solidFill>
                <a:schemeClr val="tx1"/>
              </a:solidFill>
              <a:latin typeface="Century Schoolbook" panose="02040604050505020304" pitchFamily="18" charset="0"/>
              <a:ea typeface="宋体" panose="02010600030101010101" pitchFamily="2" charset="-122"/>
              <a:sym typeface="Symbol" panose="05050102010706020507" pitchFamily="18" charset="2"/>
            </a:endParaRPr>
          </a:p>
          <a:p>
            <a:pPr>
              <a:lnSpc>
                <a:spcPct val="115000"/>
              </a:lnSpc>
            </a:pPr>
            <a:r>
              <a:rPr kumimoji="1" lang="zh-CN" altLang="en-US"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rPr>
              <a:t>称        是</a:t>
            </a:r>
            <a:r>
              <a:rPr kumimoji="1" lang="en-US" altLang="zh-CN" sz="2200" b="1" dirty="0">
                <a:solidFill>
                  <a:srgbClr val="990000"/>
                </a:solidFill>
                <a:latin typeface="Century Schoolbook" panose="02040604050505020304" pitchFamily="18" charset="0"/>
                <a:ea typeface="宋体" panose="02010600030101010101" pitchFamily="2" charset="-122"/>
              </a:rPr>
              <a:t>T(</a:t>
            </a:r>
            <a:r>
              <a:rPr kumimoji="1" lang="en-US" altLang="zh-CN" sz="2200" b="1" i="1" dirty="0">
                <a:solidFill>
                  <a:srgbClr val="990000"/>
                </a:solidFill>
                <a:latin typeface="Century Schoolbook" panose="02040604050505020304" pitchFamily="18" charset="0"/>
                <a:ea typeface="宋体" panose="02010600030101010101" pitchFamily="2" charset="-122"/>
              </a:rPr>
              <a:t>n</a:t>
            </a:r>
            <a:r>
              <a:rPr kumimoji="1" lang="en-US" altLang="zh-CN" sz="2200" b="1" dirty="0">
                <a:solidFill>
                  <a:srgbClr val="990000"/>
                </a:solidFill>
                <a:latin typeface="Century Schoolbook" panose="02040604050505020304" pitchFamily="18" charset="0"/>
                <a:ea typeface="宋体" panose="02010600030101010101" pitchFamily="2" charset="-122"/>
              </a:rPr>
              <a:t>)</a:t>
            </a:r>
            <a:r>
              <a:rPr kumimoji="1" lang="zh-CN" altLang="en-US"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rPr>
              <a:t>当 </a:t>
            </a:r>
            <a:r>
              <a:rPr kumimoji="1" lang="en-US" altLang="zh-CN" sz="2200" b="1" i="1" dirty="0">
                <a:solidFill>
                  <a:srgbClr val="990000"/>
                </a:solidFill>
                <a:latin typeface="Century Schoolbook" panose="02040604050505020304" pitchFamily="18" charset="0"/>
                <a:ea typeface="宋体" panose="02010600030101010101" pitchFamily="2" charset="-122"/>
              </a:rPr>
              <a:t>n</a:t>
            </a:r>
            <a:r>
              <a:rPr kumimoji="1" lang="en-US" altLang="zh-CN"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rPr>
              <a:t>  </a:t>
            </a:r>
            <a:r>
              <a:rPr kumimoji="1" lang="zh-CN" altLang="en-US"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rPr>
              <a:t>时的</a:t>
            </a:r>
            <a:r>
              <a:rPr kumimoji="1" lang="zh-CN" altLang="en-US" sz="2200" dirty="0">
                <a:solidFill>
                  <a:schemeClr val="tx1"/>
                </a:solidFill>
                <a:latin typeface="Century Schoolbook" panose="02040604050505020304" pitchFamily="18" charset="0"/>
                <a:ea typeface="黑体" panose="02010609060101010101" pitchFamily="49" charset="-122"/>
                <a:sym typeface="Symbol" panose="05050102010706020507" pitchFamily="18" charset="2"/>
              </a:rPr>
              <a:t>渐进性态</a:t>
            </a:r>
            <a:r>
              <a:rPr kumimoji="1" lang="zh-CN" altLang="en-US" sz="2200" b="1" dirty="0">
                <a:solidFill>
                  <a:srgbClr val="990000"/>
                </a:solidFill>
                <a:latin typeface="Century Schoolbook" panose="02040604050505020304" pitchFamily="18" charset="0"/>
                <a:ea typeface="黑体" panose="02010609060101010101" pitchFamily="49" charset="-122"/>
                <a:sym typeface="Symbol" panose="05050102010706020507" pitchFamily="18" charset="2"/>
              </a:rPr>
              <a:t>或 </a:t>
            </a:r>
            <a:r>
              <a:rPr kumimoji="1" lang="zh-CN" altLang="en-US" sz="2200" dirty="0">
                <a:solidFill>
                  <a:schemeClr val="tx1"/>
                </a:solidFill>
                <a:latin typeface="Century Schoolbook" panose="02040604050505020304" pitchFamily="18" charset="0"/>
                <a:ea typeface="黑体" panose="02010609060101010101" pitchFamily="49" charset="-122"/>
                <a:sym typeface="Symbol" panose="05050102010706020507" pitchFamily="18" charset="2"/>
              </a:rPr>
              <a:t>渐进复杂性</a:t>
            </a:r>
            <a:r>
              <a:rPr kumimoji="1" lang="en-US" altLang="zh-CN" sz="2200" b="1" dirty="0">
                <a:solidFill>
                  <a:srgbClr val="990000"/>
                </a:solidFill>
                <a:latin typeface="Century Schoolbook" panose="02040604050505020304" pitchFamily="18" charset="0"/>
                <a:ea typeface="宋体" panose="02010600030101010101" pitchFamily="2" charset="-122"/>
                <a:sym typeface="Symbol" panose="05050102010706020507" pitchFamily="18" charset="2"/>
              </a:rPr>
              <a:t>.</a:t>
            </a:r>
            <a:endParaRPr kumimoji="1" lang="en-US" altLang="zh-CN" sz="2200" b="1" dirty="0">
              <a:solidFill>
                <a:schemeClr val="tx1"/>
              </a:solidFill>
              <a:latin typeface="Century Schoolbook" panose="02040604050505020304" pitchFamily="18" charset="0"/>
              <a:ea typeface="宋体" panose="02010600030101010101" pitchFamily="2" charset="-122"/>
              <a:sym typeface="Symbol" panose="05050102010706020507" pitchFamily="18" charset="2"/>
            </a:endParaRPr>
          </a:p>
        </p:txBody>
      </p:sp>
      <p:sp>
        <p:nvSpPr>
          <p:cNvPr id="1485839" name="Text Box 15"/>
          <p:cNvSpPr txBox="1">
            <a:spLocks noChangeArrowheads="1"/>
          </p:cNvSpPr>
          <p:nvPr/>
        </p:nvSpPr>
        <p:spPr bwMode="auto">
          <a:xfrm>
            <a:off x="700088" y="5118658"/>
            <a:ext cx="84328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15000"/>
              </a:lnSpc>
            </a:pPr>
            <a:r>
              <a:rPr kumimoji="1" lang="en-US" altLang="zh-CN" sz="2200" b="1">
                <a:solidFill>
                  <a:schemeClr val="tx1"/>
                </a:solidFill>
                <a:latin typeface="Century Schoolbook" panose="02040604050505020304" pitchFamily="18" charset="0"/>
                <a:ea typeface="楷体_GB2312" pitchFamily="49" charset="-122"/>
                <a:sym typeface="Symbol" panose="05050102010706020507" pitchFamily="18" charset="2"/>
              </a:rPr>
              <a:t>  </a:t>
            </a:r>
            <a:r>
              <a:rPr kumimoji="1" lang="zh-CN" altLang="en-US" sz="2400" b="1">
                <a:solidFill>
                  <a:schemeClr val="tx1"/>
                </a:solidFill>
                <a:latin typeface="Century Schoolbook" panose="02040604050505020304" pitchFamily="18" charset="0"/>
                <a:ea typeface="楷体_GB2312" pitchFamily="49" charset="-122"/>
                <a:sym typeface="Symbol" panose="05050102010706020507" pitchFamily="18" charset="2"/>
              </a:rPr>
              <a:t>例如   </a:t>
            </a:r>
            <a:r>
              <a:rPr kumimoji="1" lang="en-US" altLang="zh-CN" sz="2400">
                <a:solidFill>
                  <a:schemeClr val="tx1"/>
                </a:solidFill>
                <a:latin typeface="Century Schoolbook" panose="02040604050505020304" pitchFamily="18" charset="0"/>
                <a:ea typeface="楷体_GB2312" pitchFamily="49" charset="-122"/>
                <a:sym typeface="Symbol" panose="05050102010706020507" pitchFamily="18" charset="2"/>
              </a:rPr>
              <a:t>T(n)=3n</a:t>
            </a:r>
            <a:r>
              <a:rPr kumimoji="1" lang="en-US" altLang="zh-CN" sz="2400" baseline="30000">
                <a:solidFill>
                  <a:schemeClr val="tx1"/>
                </a:solidFill>
                <a:latin typeface="Century Schoolbook" panose="02040604050505020304" pitchFamily="18" charset="0"/>
                <a:ea typeface="楷体_GB2312" pitchFamily="49" charset="-122"/>
                <a:sym typeface="Symbol" panose="05050102010706020507" pitchFamily="18" charset="2"/>
              </a:rPr>
              <a:t>2</a:t>
            </a:r>
            <a:r>
              <a:rPr kumimoji="1" lang="en-US" altLang="zh-CN" sz="2400">
                <a:solidFill>
                  <a:schemeClr val="tx1"/>
                </a:solidFill>
                <a:latin typeface="Century Schoolbook" panose="02040604050505020304" pitchFamily="18" charset="0"/>
                <a:ea typeface="楷体_GB2312" pitchFamily="49" charset="-122"/>
                <a:sym typeface="Symbol" panose="05050102010706020507" pitchFamily="18" charset="2"/>
              </a:rPr>
              <a:t>+4nlogn+7,  </a:t>
            </a:r>
            <a:r>
              <a:rPr kumimoji="1" lang="zh-CN" altLang="en-US" sz="2400" b="1">
                <a:solidFill>
                  <a:schemeClr val="tx1"/>
                </a:solidFill>
                <a:latin typeface="Century Schoolbook" panose="02040604050505020304" pitchFamily="18" charset="0"/>
                <a:ea typeface="楷体_GB2312" pitchFamily="49" charset="-122"/>
                <a:sym typeface="Symbol" panose="05050102010706020507" pitchFamily="18" charset="2"/>
              </a:rPr>
              <a:t>则</a:t>
            </a:r>
            <a:r>
              <a:rPr kumimoji="1" lang="zh-CN" altLang="en-US" sz="2400">
                <a:solidFill>
                  <a:schemeClr val="tx1"/>
                </a:solidFill>
                <a:latin typeface="Century Schoolbook" panose="02040604050505020304" pitchFamily="18" charset="0"/>
                <a:ea typeface="楷体_GB2312" pitchFamily="49" charset="-122"/>
                <a:sym typeface="Symbol" panose="05050102010706020507" pitchFamily="18" charset="2"/>
              </a:rPr>
              <a:t>         可以是</a:t>
            </a:r>
            <a:r>
              <a:rPr kumimoji="1" lang="en-US" altLang="zh-CN" sz="2400">
                <a:solidFill>
                  <a:schemeClr val="tx1"/>
                </a:solidFill>
                <a:latin typeface="Century Schoolbook" panose="02040604050505020304" pitchFamily="18" charset="0"/>
                <a:ea typeface="楷体_GB2312" pitchFamily="49" charset="-122"/>
                <a:sym typeface="Symbol" panose="05050102010706020507" pitchFamily="18" charset="2"/>
              </a:rPr>
              <a:t>3n</a:t>
            </a:r>
            <a:r>
              <a:rPr kumimoji="1" lang="en-US" altLang="zh-CN" sz="2400" baseline="30000">
                <a:solidFill>
                  <a:schemeClr val="tx1"/>
                </a:solidFill>
                <a:latin typeface="Century Schoolbook" panose="02040604050505020304" pitchFamily="18" charset="0"/>
                <a:ea typeface="楷体_GB2312" pitchFamily="49" charset="-122"/>
                <a:sym typeface="Symbol" panose="05050102010706020507" pitchFamily="18" charset="2"/>
              </a:rPr>
              <a:t>2.</a:t>
            </a:r>
            <a:r>
              <a:rPr kumimoji="1" lang="en-US" altLang="zh-CN" sz="2400" b="1">
                <a:solidFill>
                  <a:schemeClr val="tx1"/>
                </a:solidFill>
                <a:latin typeface="Century Schoolbook" panose="02040604050505020304" pitchFamily="18" charset="0"/>
                <a:ea typeface="楷体_GB2312" pitchFamily="49" charset="-122"/>
                <a:sym typeface="Symbol" panose="05050102010706020507" pitchFamily="18" charset="2"/>
              </a:rPr>
              <a:t> </a:t>
            </a:r>
            <a:endParaRPr kumimoji="1" lang="en-US" altLang="zh-CN" sz="2400" b="1">
              <a:solidFill>
                <a:schemeClr val="tx1"/>
              </a:solidFill>
              <a:latin typeface="Century Schoolbook" panose="02040604050505020304" pitchFamily="18" charset="0"/>
              <a:ea typeface="楷体_GB2312" pitchFamily="49" charset="-122"/>
              <a:sym typeface="Symbol" panose="05050102010706020507" pitchFamily="18" charset="2"/>
            </a:endParaRPr>
          </a:p>
        </p:txBody>
      </p:sp>
      <p:sp>
        <p:nvSpPr>
          <p:cNvPr id="1485838" name="Text Box 14"/>
          <p:cNvSpPr txBox="1">
            <a:spLocks noChangeArrowheads="1"/>
          </p:cNvSpPr>
          <p:nvPr/>
        </p:nvSpPr>
        <p:spPr bwMode="auto">
          <a:xfrm>
            <a:off x="547688" y="3975658"/>
            <a:ext cx="8432800"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15000"/>
              </a:lnSpc>
            </a:pP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在数学上</a:t>
            </a:r>
            <a:r>
              <a:rPr kumimoji="1" lang="en-US" altLang="zh-CN" sz="2200" b="1">
                <a:solidFill>
                  <a:srgbClr val="0000CC"/>
                </a:solidFill>
                <a:latin typeface="Century Schoolbook" panose="02040604050505020304" pitchFamily="18" charset="0"/>
                <a:ea typeface="楷体_GB2312" pitchFamily="49" charset="-122"/>
                <a:sym typeface="Symbol" panose="05050102010706020507" pitchFamily="18" charset="2"/>
              </a:rPr>
              <a:t>,</a:t>
            </a:r>
            <a:r>
              <a:rPr kumimoji="1" lang="en-US" altLang="zh-CN" sz="2200" b="1">
                <a:solidFill>
                  <a:srgbClr val="0000CC"/>
                </a:solidFill>
                <a:latin typeface="Century Schoolbook" panose="02040604050505020304" pitchFamily="18" charset="0"/>
                <a:ea typeface="楷体_GB2312" pitchFamily="49" charset="-122"/>
              </a:rPr>
              <a:t>T(</a:t>
            </a:r>
            <a:r>
              <a:rPr kumimoji="1" lang="en-US" altLang="zh-CN" sz="2200" b="1" i="1">
                <a:solidFill>
                  <a:srgbClr val="0000CC"/>
                </a:solidFill>
                <a:latin typeface="Century Schoolbook" panose="02040604050505020304" pitchFamily="18" charset="0"/>
                <a:ea typeface="楷体_GB2312" pitchFamily="49" charset="-122"/>
              </a:rPr>
              <a:t>n</a:t>
            </a:r>
            <a:r>
              <a:rPr kumimoji="1" lang="en-US" altLang="zh-CN" sz="2200" b="1">
                <a:solidFill>
                  <a:srgbClr val="0000CC"/>
                </a:solidFill>
                <a:latin typeface="Century Schoolbook" panose="02040604050505020304" pitchFamily="18" charset="0"/>
                <a:ea typeface="楷体_GB2312" pitchFamily="49" charset="-122"/>
              </a:rPr>
              <a:t>)</a:t>
            </a: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与        有相同的最高阶项</a:t>
            </a:r>
            <a:r>
              <a:rPr kumimoji="1" lang="en-US" altLang="zh-CN" sz="2200" b="1">
                <a:solidFill>
                  <a:srgbClr val="0000CC"/>
                </a:solidFill>
                <a:latin typeface="Century Schoolbook" panose="02040604050505020304" pitchFamily="18" charset="0"/>
                <a:ea typeface="楷体_GB2312" pitchFamily="49" charset="-122"/>
                <a:sym typeface="Symbol" panose="05050102010706020507" pitchFamily="18" charset="2"/>
              </a:rPr>
              <a:t>.</a:t>
            </a: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可取         为略去</a:t>
            </a:r>
            <a:r>
              <a:rPr kumimoji="1" lang="en-US" altLang="zh-CN" sz="2200" b="1">
                <a:solidFill>
                  <a:srgbClr val="0000CC"/>
                </a:solidFill>
                <a:latin typeface="Century Schoolbook" panose="02040604050505020304" pitchFamily="18" charset="0"/>
                <a:ea typeface="楷体_GB2312" pitchFamily="49" charset="-122"/>
              </a:rPr>
              <a:t>T(</a:t>
            </a:r>
            <a:r>
              <a:rPr kumimoji="1" lang="en-US" altLang="zh-CN" sz="2200" b="1" i="1">
                <a:solidFill>
                  <a:srgbClr val="0000CC"/>
                </a:solidFill>
                <a:latin typeface="Century Schoolbook" panose="02040604050505020304" pitchFamily="18" charset="0"/>
                <a:ea typeface="楷体_GB2312" pitchFamily="49" charset="-122"/>
              </a:rPr>
              <a:t>n</a:t>
            </a:r>
            <a:r>
              <a:rPr kumimoji="1" lang="en-US" altLang="zh-CN" sz="2200" b="1">
                <a:solidFill>
                  <a:srgbClr val="0000CC"/>
                </a:solidFill>
                <a:latin typeface="Century Schoolbook" panose="02040604050505020304" pitchFamily="18" charset="0"/>
                <a:ea typeface="楷体_GB2312" pitchFamily="49" charset="-122"/>
              </a:rPr>
              <a:t>)</a:t>
            </a:r>
            <a:r>
              <a:rPr kumimoji="1" lang="zh-CN" altLang="en-US" sz="2200" b="1">
                <a:solidFill>
                  <a:srgbClr val="0000CC"/>
                </a:solidFill>
                <a:latin typeface="Century Schoolbook" panose="02040604050505020304" pitchFamily="18" charset="0"/>
                <a:ea typeface="楷体_GB2312" pitchFamily="49" charset="-122"/>
              </a:rPr>
              <a:t>的</a:t>
            </a: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低阶项后剩余的主项</a:t>
            </a:r>
            <a:r>
              <a:rPr kumimoji="1" lang="en-US" altLang="zh-CN" sz="2200" b="1">
                <a:solidFill>
                  <a:srgbClr val="0000CC"/>
                </a:solidFill>
                <a:latin typeface="Century Schoolbook" panose="02040604050505020304" pitchFamily="18" charset="0"/>
                <a:ea typeface="楷体_GB2312" pitchFamily="49" charset="-122"/>
                <a:sym typeface="Symbol" panose="05050102010706020507" pitchFamily="18" charset="2"/>
              </a:rPr>
              <a:t>.</a:t>
            </a: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当</a:t>
            </a:r>
            <a:r>
              <a:rPr kumimoji="1" lang="en-US" altLang="zh-CN" sz="2200" b="1" i="1">
                <a:solidFill>
                  <a:srgbClr val="0000CC"/>
                </a:solidFill>
                <a:latin typeface="Century Schoolbook" panose="02040604050505020304" pitchFamily="18" charset="0"/>
                <a:ea typeface="楷体_GB2312" pitchFamily="49" charset="-122"/>
                <a:sym typeface="Symbol" panose="05050102010706020507" pitchFamily="18" charset="2"/>
              </a:rPr>
              <a:t>n</a:t>
            </a: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充分大时我们用        代替</a:t>
            </a:r>
            <a:r>
              <a:rPr kumimoji="1" lang="en-US" altLang="zh-CN" sz="2200" b="1">
                <a:solidFill>
                  <a:srgbClr val="0000CC"/>
                </a:solidFill>
                <a:latin typeface="Century Schoolbook" panose="02040604050505020304" pitchFamily="18" charset="0"/>
                <a:ea typeface="楷体_GB2312" pitchFamily="49" charset="-122"/>
              </a:rPr>
              <a:t>T(</a:t>
            </a:r>
            <a:r>
              <a:rPr kumimoji="1" lang="en-US" altLang="zh-CN" sz="2200" b="1" i="1">
                <a:solidFill>
                  <a:srgbClr val="0000CC"/>
                </a:solidFill>
                <a:latin typeface="Century Schoolbook" panose="02040604050505020304" pitchFamily="18" charset="0"/>
                <a:ea typeface="楷体_GB2312" pitchFamily="49" charset="-122"/>
              </a:rPr>
              <a:t>n</a:t>
            </a:r>
            <a:r>
              <a:rPr kumimoji="1" lang="en-US" altLang="zh-CN" sz="2200" b="1">
                <a:solidFill>
                  <a:srgbClr val="0000CC"/>
                </a:solidFill>
                <a:latin typeface="Century Schoolbook" panose="02040604050505020304" pitchFamily="18" charset="0"/>
                <a:ea typeface="楷体_GB2312" pitchFamily="49" charset="-122"/>
              </a:rPr>
              <a:t>)</a:t>
            </a: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作为算法复杂性的度量</a:t>
            </a:r>
            <a:r>
              <a:rPr kumimoji="1" lang="en-US" altLang="zh-CN" sz="2200" b="1">
                <a:solidFill>
                  <a:srgbClr val="0000CC"/>
                </a:solidFill>
                <a:latin typeface="Century Schoolbook" panose="02040604050505020304" pitchFamily="18" charset="0"/>
                <a:ea typeface="楷体_GB2312" pitchFamily="49" charset="-122"/>
                <a:sym typeface="Symbol" panose="05050102010706020507" pitchFamily="18" charset="2"/>
              </a:rPr>
              <a:t>,</a:t>
            </a:r>
            <a:r>
              <a:rPr kumimoji="1" lang="zh-CN" altLang="en-US" sz="2200" b="1">
                <a:solidFill>
                  <a:srgbClr val="0000CC"/>
                </a:solidFill>
                <a:latin typeface="Century Schoolbook" panose="02040604050505020304" pitchFamily="18" charset="0"/>
                <a:ea typeface="楷体_GB2312" pitchFamily="49" charset="-122"/>
                <a:sym typeface="Symbol" panose="05050102010706020507" pitchFamily="18" charset="2"/>
              </a:rPr>
              <a:t>从而简化分析</a:t>
            </a:r>
            <a:r>
              <a:rPr kumimoji="1" lang="en-US" altLang="zh-CN" sz="2200" b="1">
                <a:solidFill>
                  <a:srgbClr val="0000CC"/>
                </a:solidFill>
                <a:latin typeface="Century Schoolbook" panose="02040604050505020304" pitchFamily="18" charset="0"/>
                <a:ea typeface="宋体" panose="02010600030101010101" pitchFamily="2" charset="-122"/>
                <a:sym typeface="Symbol" panose="05050102010706020507" pitchFamily="18" charset="2"/>
              </a:rPr>
              <a:t>.</a:t>
            </a:r>
            <a:endParaRPr kumimoji="1" lang="en-US" altLang="zh-CN" sz="2200" b="1">
              <a:solidFill>
                <a:srgbClr val="0000CC"/>
              </a:solidFill>
              <a:latin typeface="楷体_GB2312" pitchFamily="49" charset="-122"/>
              <a:ea typeface="楷体_GB2312" pitchFamily="49" charset="-122"/>
              <a:sym typeface="Symbol" panose="05050102010706020507" pitchFamily="18" charset="2"/>
            </a:endParaRPr>
          </a:p>
        </p:txBody>
      </p:sp>
      <p:sp>
        <p:nvSpPr>
          <p:cNvPr id="55302" name="Text Box 2"/>
          <p:cNvSpPr txBox="1">
            <a:spLocks noChangeArrowheads="1"/>
          </p:cNvSpPr>
          <p:nvPr/>
        </p:nvSpPr>
        <p:spPr bwMode="auto">
          <a:xfrm>
            <a:off x="414953" y="1828800"/>
            <a:ext cx="7070725" cy="444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en-US" altLang="zh-CN" sz="2200" dirty="0">
                <a:solidFill>
                  <a:srgbClr val="0000FF"/>
                </a:solidFill>
                <a:latin typeface="宋体" panose="02010600030101010101" pitchFamily="2" charset="-122"/>
                <a:ea typeface="宋体" panose="02010600030101010101" pitchFamily="2" charset="-122"/>
              </a:rPr>
              <a:t>1).</a:t>
            </a:r>
            <a:r>
              <a:rPr kumimoji="1" lang="zh-CN" altLang="en-US" sz="2200" dirty="0">
                <a:solidFill>
                  <a:srgbClr val="0000FF"/>
                </a:solidFill>
                <a:latin typeface="黑体" panose="02010609060101010101" pitchFamily="49" charset="-122"/>
                <a:ea typeface="黑体" panose="02010609060101010101" pitchFamily="49" charset="-122"/>
              </a:rPr>
              <a:t>渐进性态</a:t>
            </a:r>
            <a:endParaRPr kumimoji="1" lang="zh-CN" altLang="en-US" sz="2200" dirty="0">
              <a:solidFill>
                <a:srgbClr val="0000FF"/>
              </a:solidFill>
              <a:latin typeface="黑体" panose="02010609060101010101" pitchFamily="49" charset="-122"/>
              <a:ea typeface="黑体" panose="02010609060101010101" pitchFamily="49" charset="-122"/>
            </a:endParaRPr>
          </a:p>
        </p:txBody>
      </p:sp>
      <p:graphicFrame>
        <p:nvGraphicFramePr>
          <p:cNvPr id="1485827" name="Object 3"/>
          <p:cNvGraphicFramePr>
            <a:graphicFrameLocks noChangeAspect="1"/>
          </p:cNvGraphicFramePr>
          <p:nvPr/>
        </p:nvGraphicFramePr>
        <p:xfrm>
          <a:off x="3505200" y="3175558"/>
          <a:ext cx="762000" cy="457200"/>
        </p:xfrm>
        <a:graphic>
          <a:graphicData uri="http://schemas.openxmlformats.org/presentationml/2006/ole">
            <mc:AlternateContent xmlns:mc="http://schemas.openxmlformats.org/markup-compatibility/2006">
              <mc:Choice xmlns:v="urn:schemas-microsoft-com:vml" Requires="v">
                <p:oleObj spid="_x0000_s4098" name="公式" r:id="rId1" imgW="481965" imgH="317500" progId="Equation.3">
                  <p:embed/>
                </p:oleObj>
              </mc:Choice>
              <mc:Fallback>
                <p:oleObj name="公式" r:id="rId1" imgW="481965" imgH="317500" progId="Equation.3">
                  <p:embed/>
                  <p:pic>
                    <p:nvPicPr>
                      <p:cNvPr id="0" name="图片 4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175558"/>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828" name="Object 4"/>
          <p:cNvGraphicFramePr>
            <a:graphicFrameLocks noChangeAspect="1"/>
          </p:cNvGraphicFramePr>
          <p:nvPr/>
        </p:nvGraphicFramePr>
        <p:xfrm>
          <a:off x="2717800" y="4013758"/>
          <a:ext cx="609600" cy="381000"/>
        </p:xfrm>
        <a:graphic>
          <a:graphicData uri="http://schemas.openxmlformats.org/presentationml/2006/ole">
            <mc:AlternateContent xmlns:mc="http://schemas.openxmlformats.org/markup-compatibility/2006">
              <mc:Choice xmlns:v="urn:schemas-microsoft-com:vml" Requires="v">
                <p:oleObj spid="_x0000_s4099" name="公式" r:id="rId3" imgW="295910" imgH="191770" progId="Equation.3">
                  <p:embed/>
                </p:oleObj>
              </mc:Choice>
              <mc:Fallback>
                <p:oleObj name="公式" r:id="rId3" imgW="295910" imgH="191770" progId="Equation.3">
                  <p:embed/>
                  <p:pic>
                    <p:nvPicPr>
                      <p:cNvPr id="0" name="图片 4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800" y="4013758"/>
                        <a:ext cx="609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833" name="Object 9"/>
          <p:cNvGraphicFramePr>
            <a:graphicFrameLocks noChangeAspect="1"/>
          </p:cNvGraphicFramePr>
          <p:nvPr/>
        </p:nvGraphicFramePr>
        <p:xfrm>
          <a:off x="6311900" y="4026458"/>
          <a:ext cx="685800" cy="381000"/>
        </p:xfrm>
        <a:graphic>
          <a:graphicData uri="http://schemas.openxmlformats.org/presentationml/2006/ole">
            <mc:AlternateContent xmlns:mc="http://schemas.openxmlformats.org/markup-compatibility/2006">
              <mc:Choice xmlns:v="urn:schemas-microsoft-com:vml" Requires="v">
                <p:oleObj spid="_x0000_s4100" name="公式" r:id="rId5" imgW="295910" imgH="191770" progId="Equation.3">
                  <p:embed/>
                </p:oleObj>
              </mc:Choice>
              <mc:Fallback>
                <p:oleObj name="公式" r:id="rId5" imgW="295910" imgH="191770" progId="Equation.3">
                  <p:embed/>
                  <p:pic>
                    <p:nvPicPr>
                      <p:cNvPr id="0" name="图片 40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4026458"/>
                        <a:ext cx="685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834" name="Object 10"/>
          <p:cNvGraphicFramePr>
            <a:graphicFrameLocks noChangeAspect="1"/>
          </p:cNvGraphicFramePr>
          <p:nvPr/>
        </p:nvGraphicFramePr>
        <p:xfrm>
          <a:off x="5638800" y="4382058"/>
          <a:ext cx="685800" cy="419100"/>
        </p:xfrm>
        <a:graphic>
          <a:graphicData uri="http://schemas.openxmlformats.org/presentationml/2006/ole">
            <mc:AlternateContent xmlns:mc="http://schemas.openxmlformats.org/markup-compatibility/2006">
              <mc:Choice xmlns:v="urn:schemas-microsoft-com:vml" Requires="v">
                <p:oleObj spid="_x0000_s4101" name="公式" r:id="rId7" imgW="295910" imgH="191770" progId="Equation.3">
                  <p:embed/>
                </p:oleObj>
              </mc:Choice>
              <mc:Fallback>
                <p:oleObj name="公式" r:id="rId7" imgW="295910" imgH="191770" progId="Equation.3">
                  <p:embed/>
                  <p:pic>
                    <p:nvPicPr>
                      <p:cNvPr id="0" name="图片 4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382058"/>
                        <a:ext cx="685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835" name="Object 11"/>
          <p:cNvGraphicFramePr>
            <a:graphicFrameLocks noChangeAspect="1"/>
          </p:cNvGraphicFramePr>
          <p:nvPr/>
        </p:nvGraphicFramePr>
        <p:xfrm>
          <a:off x="5194300" y="5175808"/>
          <a:ext cx="609600" cy="457200"/>
        </p:xfrm>
        <a:graphic>
          <a:graphicData uri="http://schemas.openxmlformats.org/presentationml/2006/ole">
            <mc:AlternateContent xmlns:mc="http://schemas.openxmlformats.org/markup-compatibility/2006">
              <mc:Choice xmlns:v="urn:schemas-microsoft-com:vml" Requires="v">
                <p:oleObj spid="_x0000_s4102" name="公式" r:id="rId9" imgW="481965" imgH="317500" progId="Equation.3">
                  <p:embed/>
                </p:oleObj>
              </mc:Choice>
              <mc:Fallback>
                <p:oleObj name="公式" r:id="rId9" imgW="481965" imgH="317500" progId="Equation.3">
                  <p:embed/>
                  <p:pic>
                    <p:nvPicPr>
                      <p:cNvPr id="0" name="图片 4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300" y="5175808"/>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836" name="Object 12"/>
          <p:cNvGraphicFramePr>
            <a:graphicFrameLocks noChangeAspect="1"/>
          </p:cNvGraphicFramePr>
          <p:nvPr/>
        </p:nvGraphicFramePr>
        <p:xfrm>
          <a:off x="1081088" y="5956858"/>
          <a:ext cx="685800" cy="423863"/>
        </p:xfrm>
        <a:graphic>
          <a:graphicData uri="http://schemas.openxmlformats.org/presentationml/2006/ole">
            <mc:AlternateContent xmlns:mc="http://schemas.openxmlformats.org/markup-compatibility/2006">
              <mc:Choice xmlns:v="urn:schemas-microsoft-com:vml" Requires="v">
                <p:oleObj spid="_x0000_s4103" name="公式" r:id="rId10" imgW="318135" imgH="208915" progId="Equation.3">
                  <p:embed/>
                </p:oleObj>
              </mc:Choice>
              <mc:Fallback>
                <p:oleObj name="公式" r:id="rId10" imgW="318135" imgH="208915" progId="Equation.3">
                  <p:embed/>
                  <p:pic>
                    <p:nvPicPr>
                      <p:cNvPr id="0" name="图片 4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1088" y="5956858"/>
                        <a:ext cx="6858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840" name="Text Box 16"/>
          <p:cNvSpPr txBox="1">
            <a:spLocks noChangeArrowheads="1"/>
          </p:cNvSpPr>
          <p:nvPr/>
        </p:nvSpPr>
        <p:spPr bwMode="auto">
          <a:xfrm>
            <a:off x="623888" y="5499658"/>
            <a:ext cx="8432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15000"/>
              </a:lnSpc>
            </a:pPr>
            <a:r>
              <a:rPr kumimoji="1" lang="zh-CN" altLang="en-US" sz="2200" b="1">
                <a:solidFill>
                  <a:srgbClr val="990000"/>
                </a:solidFill>
                <a:latin typeface="Century Schoolbook" panose="02040604050505020304" pitchFamily="18" charset="0"/>
                <a:ea typeface="宋体" panose="02010600030101010101" pitchFamily="2" charset="-122"/>
                <a:sym typeface="Symbol" panose="05050102010706020507" pitchFamily="18" charset="2"/>
              </a:rPr>
              <a:t>若进一步假定算法中所有不同元运算的单位执行时间相同</a:t>
            </a:r>
            <a:r>
              <a:rPr kumimoji="1" lang="en-US" altLang="zh-CN" sz="2200" b="1">
                <a:solidFill>
                  <a:srgbClr val="990000"/>
                </a:solidFill>
                <a:latin typeface="Century Schoolbook" panose="02040604050505020304" pitchFamily="18" charset="0"/>
                <a:ea typeface="宋体" panose="02010600030101010101" pitchFamily="2" charset="-122"/>
                <a:sym typeface="Symbol" panose="05050102010706020507" pitchFamily="18" charset="2"/>
              </a:rPr>
              <a:t>,</a:t>
            </a:r>
            <a:r>
              <a:rPr kumimoji="1" lang="zh-CN" altLang="en-US" sz="2200" b="1">
                <a:solidFill>
                  <a:srgbClr val="990000"/>
                </a:solidFill>
                <a:latin typeface="Century Schoolbook" panose="02040604050505020304" pitchFamily="18" charset="0"/>
                <a:ea typeface="宋体" panose="02010600030101010101" pitchFamily="2" charset="-122"/>
                <a:sym typeface="Symbol" panose="05050102010706020507" pitchFamily="18" charset="2"/>
              </a:rPr>
              <a:t>则可不考虑            所包含的系数或常数因子。</a:t>
            </a:r>
            <a:endParaRPr kumimoji="1" lang="zh-CN" altLang="en-US" sz="2200" b="1">
              <a:solidFill>
                <a:srgbClr val="990000"/>
              </a:solidFill>
              <a:latin typeface="Century Schoolbook" panose="02040604050505020304" pitchFamily="18" charset="0"/>
              <a:ea typeface="宋体" panose="02010600030101010101" pitchFamily="2" charset="-122"/>
              <a:sym typeface="Symbol" panose="05050102010706020507" pitchFamily="18" charset="2"/>
            </a:endParaRPr>
          </a:p>
        </p:txBody>
      </p:sp>
      <p:sp>
        <p:nvSpPr>
          <p:cNvPr id="19" name="Rectangle 2"/>
          <p:cNvSpPr>
            <a:spLocks noGrp="1" noChangeArrowheads="1"/>
          </p:cNvSpPr>
          <p:nvPr>
            <p:ph type="title"/>
          </p:nvPr>
        </p:nvSpPr>
        <p:spPr>
          <a:xfrm>
            <a:off x="866775" y="464343"/>
            <a:ext cx="7819863" cy="792163"/>
          </a:xfrm>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21"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graphicFrame>
        <p:nvGraphicFramePr>
          <p:cNvPr id="2" name="Object 3"/>
          <p:cNvGraphicFramePr>
            <a:graphicFrameLocks noChangeAspect="1"/>
          </p:cNvGraphicFramePr>
          <p:nvPr/>
        </p:nvGraphicFramePr>
        <p:xfrm>
          <a:off x="1538288" y="2733677"/>
          <a:ext cx="762000" cy="457200"/>
        </p:xfrm>
        <a:graphic>
          <a:graphicData uri="http://schemas.openxmlformats.org/presentationml/2006/ole">
            <mc:AlternateContent xmlns:mc="http://schemas.openxmlformats.org/markup-compatibility/2006">
              <mc:Choice xmlns:v="urn:schemas-microsoft-com:vml" Requires="v">
                <p:oleObj spid="_x0000_s4104" name="公式" r:id="rId12" imgW="481965" imgH="317500" progId="Equation.3">
                  <p:embed/>
                </p:oleObj>
              </mc:Choice>
              <mc:Fallback>
                <p:oleObj name="公式" r:id="rId12" imgW="481965" imgH="317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2733677"/>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858044" y="3583222"/>
          <a:ext cx="762000" cy="457200"/>
        </p:xfrm>
        <a:graphic>
          <a:graphicData uri="http://schemas.openxmlformats.org/presentationml/2006/ole">
            <mc:AlternateContent xmlns:mc="http://schemas.openxmlformats.org/markup-compatibility/2006">
              <mc:Choice xmlns:v="urn:schemas-microsoft-com:vml" Requires="v">
                <p:oleObj spid="_x0000_s4105" name="公式" r:id="rId13" imgW="481965" imgH="317500" progId="Equation.3">
                  <p:embed/>
                </p:oleObj>
              </mc:Choice>
              <mc:Fallback>
                <p:oleObj name="公式" r:id="rId13" imgW="481965" imgH="317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044" y="3583222"/>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Text Box 2"/>
          <p:cNvSpPr txBox="1">
            <a:spLocks noChangeArrowheads="1"/>
          </p:cNvSpPr>
          <p:nvPr/>
        </p:nvSpPr>
        <p:spPr bwMode="auto">
          <a:xfrm>
            <a:off x="412750" y="1371600"/>
            <a:ext cx="8274050" cy="5012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15000"/>
              </a:lnSpc>
              <a:buClr>
                <a:schemeClr val="accent2"/>
              </a:buClr>
              <a:buFont typeface="Wingdings" panose="05000000000000000000" pitchFamily="2" charset="2"/>
              <a:buChar char="Ø"/>
            </a:pPr>
            <a:endParaRPr kumimoji="1" lang="en-US" altLang="en-US" sz="2000" dirty="0">
              <a:solidFill>
                <a:srgbClr val="F72401"/>
              </a:solidFill>
              <a:latin typeface="Times New Roman" panose="02020603050405020304" pitchFamily="18" charset="0"/>
              <a:ea typeface="黑体" panose="02010609060101010101" pitchFamily="49" charset="-122"/>
            </a:endParaRPr>
          </a:p>
          <a:p>
            <a:pPr>
              <a:lnSpc>
                <a:spcPct val="120000"/>
              </a:lnSpc>
              <a:spcBef>
                <a:spcPct val="20000"/>
              </a:spcBef>
            </a:pPr>
            <a:r>
              <a:rPr kumimoji="1" lang="en-US" altLang="en-US" sz="2000" dirty="0">
                <a:solidFill>
                  <a:schemeClr val="tx1"/>
                </a:solidFill>
                <a:latin typeface="Times New Roman" panose="02020603050405020304" pitchFamily="18" charset="0"/>
                <a:ea typeface="黑体" panose="02010609060101010101" pitchFamily="49" charset="-122"/>
              </a:rPr>
              <a:t> </a:t>
            </a:r>
            <a:r>
              <a:rPr kumimoji="1" lang="en-US" altLang="zh-CN" sz="2000" dirty="0">
                <a:solidFill>
                  <a:schemeClr val="tx1"/>
                </a:solidFill>
                <a:latin typeface="Times New Roman" panose="02020603050405020304" pitchFamily="18" charset="0"/>
                <a:ea typeface="宋体" panose="02010600030101010101" pitchFamily="2" charset="-122"/>
              </a:rPr>
              <a:t>1). </a:t>
            </a:r>
            <a:r>
              <a:rPr kumimoji="1" lang="en-US" altLang="en-US" sz="2000" dirty="0" err="1">
                <a:solidFill>
                  <a:schemeClr val="tx1"/>
                </a:solidFill>
                <a:latin typeface="Times New Roman" panose="02020603050405020304" pitchFamily="18" charset="0"/>
                <a:ea typeface="宋体" panose="02010600030101010101" pitchFamily="2" charset="-122"/>
              </a:rPr>
              <a:t>赋值,比较,算术运算,逻辑运算,读写单个变量</a:t>
            </a:r>
            <a:r>
              <a:rPr kumimoji="1" lang="en-US" altLang="en-US" sz="2000" dirty="0">
                <a:solidFill>
                  <a:schemeClr val="tx1"/>
                </a:solidFill>
                <a:latin typeface="Times New Roman" panose="02020603050405020304" pitchFamily="18" charset="0"/>
                <a:ea typeface="宋体" panose="02010600030101010101" pitchFamily="2" charset="-122"/>
              </a:rPr>
              <a:t>(</a:t>
            </a:r>
            <a:r>
              <a:rPr kumimoji="1" lang="en-US" altLang="en-US" sz="2000" dirty="0" err="1">
                <a:solidFill>
                  <a:schemeClr val="tx1"/>
                </a:solidFill>
                <a:latin typeface="Times New Roman" panose="02020603050405020304" pitchFamily="18" charset="0"/>
                <a:ea typeface="宋体" panose="02010600030101010101" pitchFamily="2" charset="-122"/>
              </a:rPr>
              <a:t>常量</a:t>
            </a:r>
            <a:r>
              <a:rPr kumimoji="1" lang="en-US" altLang="en-US" sz="2000" dirty="0">
                <a:solidFill>
                  <a:schemeClr val="tx1"/>
                </a:solidFill>
                <a:latin typeface="Times New Roman" panose="02020603050405020304" pitchFamily="18" charset="0"/>
                <a:ea typeface="宋体" panose="02010600030101010101" pitchFamily="2" charset="-122"/>
              </a:rPr>
              <a:t>)只需</a:t>
            </a:r>
            <a:r>
              <a:rPr kumimoji="1" lang="en-US" altLang="en-US" sz="2000" b="1" dirty="0">
                <a:solidFill>
                  <a:schemeClr val="accent2"/>
                </a:solidFill>
                <a:latin typeface="Times New Roman" panose="02020603050405020304" pitchFamily="18" charset="0"/>
                <a:ea typeface="宋体" panose="02010600030101010101" pitchFamily="2" charset="-122"/>
              </a:rPr>
              <a:t>1单位时间</a:t>
            </a:r>
            <a:endParaRPr kumimoji="1" lang="en-US" altLang="en-US" sz="2000" b="1" dirty="0">
              <a:solidFill>
                <a:schemeClr val="accent2"/>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en-US" sz="2000" dirty="0">
                <a:solidFill>
                  <a:schemeClr val="tx1"/>
                </a:solidFill>
                <a:latin typeface="Times New Roman" panose="02020603050405020304" pitchFamily="18" charset="0"/>
                <a:ea typeface="宋体" panose="02010600030101010101" pitchFamily="2" charset="-122"/>
              </a:rPr>
              <a:t> 2)</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en-US" sz="2000" dirty="0" err="1">
                <a:solidFill>
                  <a:schemeClr val="tx1"/>
                </a:solidFill>
                <a:latin typeface="Times New Roman" panose="02020603050405020304" pitchFamily="18" charset="0"/>
                <a:ea typeface="宋体" panose="02010600030101010101" pitchFamily="2" charset="-122"/>
              </a:rPr>
              <a:t>执行条件语句</a:t>
            </a:r>
            <a:r>
              <a:rPr kumimoji="1" lang="en-US" altLang="en-US" sz="2000"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if</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i="1" dirty="0">
                <a:solidFill>
                  <a:schemeClr val="tx1"/>
                </a:solidFill>
                <a:latin typeface="Times New Roman" panose="02020603050405020304" pitchFamily="18" charset="0"/>
                <a:ea typeface="宋体" panose="02010600030101010101" pitchFamily="2" charset="-122"/>
              </a:rPr>
              <a:t>c</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then</a:t>
            </a:r>
            <a:r>
              <a:rPr kumimoji="1" lang="en-US" altLang="zh-CN" sz="2000" dirty="0">
                <a:solidFill>
                  <a:schemeClr val="tx1"/>
                </a:solidFill>
                <a:latin typeface="Times New Roman" panose="02020603050405020304" pitchFamily="18" charset="0"/>
                <a:ea typeface="宋体" panose="02010600030101010101" pitchFamily="2" charset="-122"/>
              </a:rPr>
              <a:t> S1 </a:t>
            </a:r>
            <a:r>
              <a:rPr kumimoji="1" lang="en-US" altLang="zh-CN" sz="2000" b="1" dirty="0">
                <a:solidFill>
                  <a:schemeClr val="tx1"/>
                </a:solidFill>
                <a:latin typeface="Times New Roman" panose="02020603050405020304" pitchFamily="18" charset="0"/>
                <a:ea typeface="宋体" panose="02010600030101010101" pitchFamily="2" charset="-122"/>
              </a:rPr>
              <a:t>else </a:t>
            </a:r>
            <a:r>
              <a:rPr kumimoji="1" lang="en-US" altLang="zh-CN" sz="2000" dirty="0">
                <a:solidFill>
                  <a:schemeClr val="tx1"/>
                </a:solidFill>
                <a:latin typeface="Times New Roman" panose="02020603050405020304" pitchFamily="18" charset="0"/>
                <a:ea typeface="宋体" panose="02010600030101010101" pitchFamily="2" charset="-122"/>
              </a:rPr>
              <a:t>S2 </a:t>
            </a:r>
            <a:r>
              <a:rPr kumimoji="1" lang="en-US" altLang="en-US" sz="2000" dirty="0" err="1">
                <a:solidFill>
                  <a:schemeClr val="tx1"/>
                </a:solidFill>
                <a:latin typeface="Times New Roman" panose="02020603050405020304" pitchFamily="18" charset="0"/>
                <a:ea typeface="宋体" panose="02010600030101010101" pitchFamily="2" charset="-122"/>
              </a:rPr>
              <a:t>的时间为</a:t>
            </a:r>
            <a:r>
              <a:rPr kumimoji="1" lang="en-US" altLang="zh-CN" sz="2000" b="1" dirty="0" err="1">
                <a:solidFill>
                  <a:schemeClr val="accent2"/>
                </a:solidFill>
                <a:latin typeface="Times New Roman" panose="02020603050405020304" pitchFamily="18" charset="0"/>
                <a:ea typeface="宋体" panose="02010600030101010101" pitchFamily="2" charset="-122"/>
              </a:rPr>
              <a:t>T</a:t>
            </a:r>
            <a:r>
              <a:rPr kumimoji="1" lang="en-US" altLang="zh-CN" sz="2000" b="1" i="1" baseline="-25000" dirty="0" err="1">
                <a:solidFill>
                  <a:schemeClr val="accent2"/>
                </a:solidFill>
                <a:latin typeface="Times New Roman" panose="02020603050405020304" pitchFamily="18" charset="0"/>
                <a:ea typeface="宋体" panose="02010600030101010101" pitchFamily="2" charset="-122"/>
              </a:rPr>
              <a:t>C</a:t>
            </a:r>
            <a:r>
              <a:rPr kumimoji="1" lang="en-US" altLang="zh-CN" sz="2000" b="1" i="1" baseline="-25000" dirty="0">
                <a:solidFill>
                  <a:schemeClr val="accent2"/>
                </a:solidFill>
                <a:latin typeface="Times New Roman" panose="02020603050405020304" pitchFamily="18" charset="0"/>
                <a:ea typeface="宋体" panose="02010600030101010101" pitchFamily="2" charset="-122"/>
              </a:rPr>
              <a:t> </a:t>
            </a:r>
            <a:r>
              <a:rPr kumimoji="1" lang="en-US" altLang="zh-CN" sz="2000" b="1" dirty="0">
                <a:solidFill>
                  <a:schemeClr val="accent2"/>
                </a:solidFill>
                <a:latin typeface="Times New Roman" panose="02020603050405020304" pitchFamily="18" charset="0"/>
                <a:ea typeface="宋体" panose="02010600030101010101" pitchFamily="2" charset="-122"/>
              </a:rPr>
              <a:t>+max(T</a:t>
            </a:r>
            <a:r>
              <a:rPr kumimoji="1" lang="en-US" altLang="zh-CN" sz="2000" b="1" baseline="-25000" dirty="0">
                <a:solidFill>
                  <a:schemeClr val="accent2"/>
                </a:solidFill>
                <a:latin typeface="Times New Roman" panose="02020603050405020304" pitchFamily="18" charset="0"/>
                <a:ea typeface="宋体" panose="02010600030101010101" pitchFamily="2" charset="-122"/>
              </a:rPr>
              <a:t>S1</a:t>
            </a:r>
            <a:r>
              <a:rPr kumimoji="1" lang="en-US" altLang="zh-CN" sz="2000" b="1" dirty="0">
                <a:solidFill>
                  <a:schemeClr val="accent2"/>
                </a:solidFill>
                <a:latin typeface="Times New Roman" panose="02020603050405020304" pitchFamily="18" charset="0"/>
                <a:ea typeface="宋体" panose="02010600030101010101" pitchFamily="2" charset="-122"/>
              </a:rPr>
              <a:t>,T</a:t>
            </a:r>
            <a:r>
              <a:rPr kumimoji="1" lang="en-US" altLang="zh-CN" sz="2000" b="1" baseline="-25000" dirty="0">
                <a:solidFill>
                  <a:schemeClr val="accent2"/>
                </a:solidFill>
                <a:latin typeface="Times New Roman" panose="02020603050405020304" pitchFamily="18" charset="0"/>
                <a:ea typeface="宋体" panose="02010600030101010101" pitchFamily="2" charset="-122"/>
              </a:rPr>
              <a:t>S2</a:t>
            </a:r>
            <a:r>
              <a:rPr kumimoji="1" lang="en-US" altLang="zh-CN" sz="2000" b="1" dirty="0">
                <a:solidFill>
                  <a:schemeClr val="accent2"/>
                </a:solidFill>
                <a:latin typeface="Times New Roman" panose="02020603050405020304" pitchFamily="18" charset="0"/>
                <a:ea typeface="宋体" panose="02010600030101010101" pitchFamily="2" charset="-122"/>
              </a:rPr>
              <a:t>).</a:t>
            </a:r>
            <a:r>
              <a:rPr kumimoji="1" lang="en-US" altLang="zh-CN" sz="2000" dirty="0">
                <a:solidFill>
                  <a:schemeClr val="tx1"/>
                </a:solidFill>
                <a:latin typeface="Times New Roman" panose="02020603050405020304" pitchFamily="18" charset="0"/>
                <a:ea typeface="宋体" panose="02010600030101010101" pitchFamily="2" charset="-122"/>
              </a:rPr>
              <a:t> </a:t>
            </a:r>
            <a:endParaRPr kumimoji="1" lang="en-US" altLang="zh-CN" sz="2000" dirty="0">
              <a:solidFill>
                <a:schemeClr val="tx1"/>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sz="2000" dirty="0">
                <a:solidFill>
                  <a:schemeClr val="tx1"/>
                </a:solidFill>
                <a:latin typeface="Times New Roman" panose="02020603050405020304" pitchFamily="18" charset="0"/>
                <a:ea typeface="宋体" panose="02010600030101010101" pitchFamily="2" charset="-122"/>
              </a:rPr>
              <a:t> 3). </a:t>
            </a:r>
            <a:r>
              <a:rPr kumimoji="1" lang="en-US" altLang="en-US" sz="2000" dirty="0" err="1">
                <a:solidFill>
                  <a:schemeClr val="tx1"/>
                </a:solidFill>
                <a:latin typeface="Times New Roman" panose="02020603050405020304" pitchFamily="18" charset="0"/>
                <a:ea typeface="宋体" panose="02010600030101010101" pitchFamily="2" charset="-122"/>
              </a:rPr>
              <a:t>选择语句</a:t>
            </a:r>
            <a:r>
              <a:rPr kumimoji="1" lang="en-US" altLang="en-US" sz="2000"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case</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A</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of</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noProof="1">
                <a:solidFill>
                  <a:schemeClr val="tx1"/>
                </a:solidFill>
                <a:latin typeface="Times New Roman" panose="02020603050405020304" pitchFamily="18" charset="0"/>
                <a:ea typeface="宋体" panose="02010600030101010101" pitchFamily="2" charset="-122"/>
              </a:rPr>
              <a:t>a1</a:t>
            </a:r>
            <a:r>
              <a:rPr kumimoji="1" lang="en-US" altLang="zh-CN" sz="2000" noProof="1">
                <a:solidFill>
                  <a:schemeClr val="tx1"/>
                </a:solidFill>
                <a:latin typeface="Times New Roman" panose="02020603050405020304" pitchFamily="18" charset="0"/>
                <a:ea typeface="宋体" panose="02010600030101010101" pitchFamily="2" charset="-122"/>
              </a:rPr>
              <a:t>: </a:t>
            </a:r>
            <a:r>
              <a:rPr kumimoji="1" lang="en-US" altLang="zh-CN" sz="2000" b="1" noProof="1">
                <a:solidFill>
                  <a:schemeClr val="tx1"/>
                </a:solidFill>
                <a:latin typeface="Times New Roman" panose="02020603050405020304" pitchFamily="18" charset="0"/>
                <a:ea typeface="宋体" panose="02010600030101010101" pitchFamily="2" charset="-122"/>
              </a:rPr>
              <a:t>s1</a:t>
            </a:r>
            <a:r>
              <a:rPr kumimoji="1" lang="zh-CN" altLang="en-US" sz="2000" b="1" dirty="0">
                <a:solidFill>
                  <a:schemeClr val="tx1"/>
                </a:solidFill>
                <a:latin typeface="Times New Roman" panose="02020603050405020304" pitchFamily="18" charset="0"/>
                <a:ea typeface="宋体" panose="02010600030101010101" pitchFamily="2" charset="-122"/>
              </a:rPr>
              <a:t>；</a:t>
            </a:r>
            <a:r>
              <a:rPr kumimoji="1" lang="en-US" altLang="zh-CN" sz="2000" b="1" dirty="0">
                <a:solidFill>
                  <a:schemeClr val="tx1"/>
                </a:solidFill>
                <a:latin typeface="Times New Roman" panose="02020603050405020304" pitchFamily="18" charset="0"/>
                <a:ea typeface="宋体" panose="02010600030101010101" pitchFamily="2" charset="-122"/>
              </a:rPr>
              <a:t>a2</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s2</a:t>
            </a:r>
            <a:r>
              <a:rPr kumimoji="1" lang="zh-CN" altLang="en-US" sz="2000" b="1" dirty="0">
                <a:solidFill>
                  <a:schemeClr val="tx1"/>
                </a:solidFill>
                <a:latin typeface="Times New Roman" panose="02020603050405020304" pitchFamily="18" charset="0"/>
                <a:ea typeface="宋体" panose="02010600030101010101" pitchFamily="2" charset="-122"/>
              </a:rPr>
              <a:t>；</a:t>
            </a:r>
            <a:r>
              <a:rPr kumimoji="1" lang="en-US" altLang="zh-CN" sz="2000" dirty="0">
                <a:solidFill>
                  <a:schemeClr val="tx1"/>
                </a:solidFill>
                <a:latin typeface="Times New Roman" panose="02020603050405020304" pitchFamily="18" charset="0"/>
                <a:ea typeface="宋体" panose="02010600030101010101" pitchFamily="2" charset="-122"/>
              </a:rPr>
              <a:t>...</a:t>
            </a:r>
            <a:r>
              <a:rPr kumimoji="1" lang="zh-CN" altLang="en-US" sz="2000" dirty="0">
                <a:solidFill>
                  <a:schemeClr val="tx1"/>
                </a:solidFill>
                <a:latin typeface="Times New Roman" panose="02020603050405020304" pitchFamily="18" charset="0"/>
                <a:ea typeface="宋体" panose="02010600030101010101" pitchFamily="2" charset="-122"/>
              </a:rPr>
              <a:t>；</a:t>
            </a:r>
            <a:r>
              <a:rPr kumimoji="1" lang="zh-CN" altLang="zh-CN" sz="2000" noProof="1">
                <a:solidFill>
                  <a:schemeClr val="tx1"/>
                </a:solidFill>
                <a:latin typeface="Times New Roman" panose="02020603050405020304" pitchFamily="18" charset="0"/>
                <a:ea typeface="宋体" panose="02010600030101010101" pitchFamily="2" charset="-122"/>
              </a:rPr>
              <a:t> </a:t>
            </a:r>
            <a:r>
              <a:rPr kumimoji="1" lang="en-US" altLang="zh-CN" sz="2000" b="1" i="1" dirty="0">
                <a:solidFill>
                  <a:schemeClr val="tx1"/>
                </a:solidFill>
                <a:latin typeface="Times New Roman" panose="02020603050405020304" pitchFamily="18" charset="0"/>
                <a:ea typeface="宋体" panose="02010600030101010101" pitchFamily="2" charset="-122"/>
              </a:rPr>
              <a:t>am</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i="1" dirty="0" err="1">
                <a:solidFill>
                  <a:schemeClr val="tx1"/>
                </a:solidFill>
                <a:latin typeface="Times New Roman" panose="02020603050405020304" pitchFamily="18" charset="0"/>
                <a:ea typeface="宋体" panose="02010600030101010101" pitchFamily="2" charset="-122"/>
              </a:rPr>
              <a:t>sm</a:t>
            </a:r>
            <a:r>
              <a:rPr kumimoji="1" lang="en-US" altLang="zh-CN" sz="2000" i="1" dirty="0">
                <a:solidFill>
                  <a:schemeClr val="tx1"/>
                </a:solidFill>
                <a:latin typeface="Times New Roman" panose="02020603050405020304" pitchFamily="18" charset="0"/>
                <a:ea typeface="宋体" panose="02010600030101010101" pitchFamily="2" charset="-122"/>
              </a:rPr>
              <a:t> </a:t>
            </a:r>
            <a:endParaRPr kumimoji="1" lang="en-US" altLang="zh-CN" sz="2000" i="1" dirty="0">
              <a:solidFill>
                <a:schemeClr val="tx1"/>
              </a:solidFill>
              <a:latin typeface="Times New Roman" panose="02020603050405020304" pitchFamily="18" charset="0"/>
              <a:ea typeface="宋体" panose="02010600030101010101" pitchFamily="2" charset="-122"/>
            </a:endParaRPr>
          </a:p>
          <a:p>
            <a:pPr>
              <a:lnSpc>
                <a:spcPct val="120000"/>
              </a:lnSpc>
              <a:spcBef>
                <a:spcPct val="5000"/>
              </a:spcBef>
            </a:pPr>
            <a:r>
              <a:rPr kumimoji="1" lang="en-US" altLang="zh-CN" sz="2000" i="1" dirty="0">
                <a:solidFill>
                  <a:schemeClr val="tx1"/>
                </a:solidFill>
                <a:latin typeface="Times New Roman" panose="02020603050405020304" pitchFamily="18" charset="0"/>
                <a:ea typeface="宋体" panose="02010600030101010101" pitchFamily="2" charset="-122"/>
              </a:rPr>
              <a:t>      </a:t>
            </a:r>
            <a:r>
              <a:rPr kumimoji="1" lang="en-US" altLang="en-US" sz="2000" dirty="0" err="1">
                <a:solidFill>
                  <a:schemeClr val="tx1"/>
                </a:solidFill>
                <a:latin typeface="Times New Roman" panose="02020603050405020304" pitchFamily="18" charset="0"/>
                <a:ea typeface="宋体" panose="02010600030101010101" pitchFamily="2" charset="-122"/>
              </a:rPr>
              <a:t>需要</a:t>
            </a:r>
            <a:r>
              <a:rPr kumimoji="1" lang="zh-CN" altLang="en-US" sz="2000" dirty="0">
                <a:solidFill>
                  <a:schemeClr val="tx1"/>
                </a:solidFill>
                <a:latin typeface="Times New Roman" panose="02020603050405020304" pitchFamily="18" charset="0"/>
                <a:ea typeface="宋体" panose="02010600030101010101" pitchFamily="2" charset="-122"/>
              </a:rPr>
              <a:t>的</a:t>
            </a:r>
            <a:r>
              <a:rPr kumimoji="1" lang="en-US" altLang="en-US" sz="2000" dirty="0" err="1">
                <a:solidFill>
                  <a:schemeClr val="tx1"/>
                </a:solidFill>
                <a:latin typeface="Times New Roman" panose="02020603050405020304" pitchFamily="18" charset="0"/>
                <a:ea typeface="宋体" panose="02010600030101010101" pitchFamily="2" charset="-122"/>
              </a:rPr>
              <a:t>时间</a:t>
            </a:r>
            <a:r>
              <a:rPr kumimoji="1" lang="zh-CN" altLang="en-US" sz="2000" dirty="0">
                <a:solidFill>
                  <a:schemeClr val="tx1"/>
                </a:solidFill>
                <a:latin typeface="Times New Roman" panose="02020603050405020304" pitchFamily="18" charset="0"/>
                <a:ea typeface="宋体" panose="02010600030101010101" pitchFamily="2" charset="-122"/>
              </a:rPr>
              <a:t>为 </a:t>
            </a:r>
            <a:r>
              <a:rPr kumimoji="1" lang="en-US" altLang="zh-CN" sz="2000" b="1" dirty="0">
                <a:solidFill>
                  <a:schemeClr val="accent2"/>
                </a:solidFill>
                <a:latin typeface="Times New Roman" panose="02020603050405020304" pitchFamily="18" charset="0"/>
                <a:ea typeface="宋体" panose="02010600030101010101" pitchFamily="2" charset="-122"/>
              </a:rPr>
              <a:t>max</a:t>
            </a:r>
            <a:r>
              <a:rPr kumimoji="1" lang="zh-CN" altLang="en-US" sz="2000" b="1" dirty="0">
                <a:solidFill>
                  <a:schemeClr val="accent2"/>
                </a:solidFill>
                <a:latin typeface="Times New Roman" panose="02020603050405020304" pitchFamily="18" charset="0"/>
                <a:ea typeface="宋体" panose="02010600030101010101" pitchFamily="2" charset="-122"/>
              </a:rPr>
              <a:t>（</a:t>
            </a:r>
            <a:r>
              <a:rPr kumimoji="1" lang="en-US" altLang="zh-CN" sz="2000" b="1" dirty="0">
                <a:solidFill>
                  <a:schemeClr val="accent2"/>
                </a:solidFill>
                <a:latin typeface="Times New Roman" panose="02020603050405020304" pitchFamily="18" charset="0"/>
                <a:ea typeface="宋体" panose="02010600030101010101" pitchFamily="2" charset="-122"/>
              </a:rPr>
              <a:t>T</a:t>
            </a:r>
            <a:r>
              <a:rPr kumimoji="1" lang="en-US" altLang="zh-CN" sz="2000" b="1" baseline="-25000" dirty="0">
                <a:solidFill>
                  <a:schemeClr val="accent2"/>
                </a:solidFill>
                <a:latin typeface="Times New Roman" panose="02020603050405020304" pitchFamily="18" charset="0"/>
                <a:ea typeface="宋体" panose="02010600030101010101" pitchFamily="2" charset="-122"/>
              </a:rPr>
              <a:t>S1</a:t>
            </a:r>
            <a:r>
              <a:rPr kumimoji="1" lang="en-US" altLang="zh-CN" sz="2000" b="1" dirty="0">
                <a:solidFill>
                  <a:schemeClr val="accent2"/>
                </a:solidFill>
                <a:latin typeface="Times New Roman" panose="02020603050405020304" pitchFamily="18" charset="0"/>
                <a:ea typeface="宋体" panose="02010600030101010101" pitchFamily="2" charset="-122"/>
              </a:rPr>
              <a:t>,T</a:t>
            </a:r>
            <a:r>
              <a:rPr kumimoji="1" lang="en-US" altLang="zh-CN" sz="2000" b="1" baseline="-25000" dirty="0">
                <a:solidFill>
                  <a:schemeClr val="accent2"/>
                </a:solidFill>
                <a:latin typeface="Times New Roman" panose="02020603050405020304" pitchFamily="18" charset="0"/>
                <a:ea typeface="宋体" panose="02010600030101010101" pitchFamily="2" charset="-122"/>
              </a:rPr>
              <a:t>S2 </a:t>
            </a:r>
            <a:r>
              <a:rPr kumimoji="1" lang="en-US" altLang="zh-CN" sz="2000" b="1" noProof="1">
                <a:solidFill>
                  <a:schemeClr val="accent2"/>
                </a:solidFill>
                <a:latin typeface="Times New Roman" panose="02020603050405020304" pitchFamily="18" charset="0"/>
                <a:ea typeface="宋体" panose="02010600030101010101" pitchFamily="2" charset="-122"/>
              </a:rPr>
              <a:t>,..., </a:t>
            </a:r>
            <a:r>
              <a:rPr kumimoji="1" lang="en-US" altLang="zh-CN" sz="2000" b="1" dirty="0" err="1">
                <a:solidFill>
                  <a:schemeClr val="accent2"/>
                </a:solidFill>
                <a:latin typeface="Times New Roman" panose="02020603050405020304" pitchFamily="18" charset="0"/>
                <a:ea typeface="宋体" panose="02010600030101010101" pitchFamily="2" charset="-122"/>
              </a:rPr>
              <a:t>T</a:t>
            </a:r>
            <a:r>
              <a:rPr kumimoji="1" lang="en-US" altLang="zh-CN" sz="2000" b="1" baseline="-25000" dirty="0" err="1">
                <a:solidFill>
                  <a:schemeClr val="accent2"/>
                </a:solidFill>
                <a:latin typeface="Times New Roman" panose="02020603050405020304" pitchFamily="18" charset="0"/>
                <a:ea typeface="宋体" panose="02010600030101010101" pitchFamily="2" charset="-122"/>
              </a:rPr>
              <a:t>Sm</a:t>
            </a:r>
            <a:r>
              <a:rPr kumimoji="1" lang="zh-CN" altLang="en-US" sz="2000" b="1" dirty="0">
                <a:solidFill>
                  <a:schemeClr val="accent2"/>
                </a:solidFill>
                <a:latin typeface="Times New Roman" panose="02020603050405020304" pitchFamily="18" charset="0"/>
                <a:ea typeface="宋体" panose="02010600030101010101" pitchFamily="2" charset="-122"/>
              </a:rPr>
              <a:t>）</a:t>
            </a:r>
            <a:r>
              <a:rPr kumimoji="1" lang="en-US" altLang="zh-CN" sz="2000" dirty="0">
                <a:solidFill>
                  <a:schemeClr val="tx1"/>
                </a:solidFill>
                <a:latin typeface="Times New Roman" panose="02020603050405020304" pitchFamily="18" charset="0"/>
                <a:ea typeface="宋体" panose="02010600030101010101" pitchFamily="2" charset="-122"/>
              </a:rPr>
              <a:t>.</a:t>
            </a:r>
            <a:endParaRPr kumimoji="1" lang="en-US" altLang="zh-CN" sz="2000" dirty="0">
              <a:solidFill>
                <a:schemeClr val="tx1"/>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sz="2000" dirty="0">
                <a:solidFill>
                  <a:schemeClr val="tx1"/>
                </a:solidFill>
                <a:latin typeface="Times New Roman" panose="02020603050405020304" pitchFamily="18" charset="0"/>
                <a:ea typeface="宋体" panose="02010600030101010101" pitchFamily="2" charset="-122"/>
              </a:rPr>
              <a:t> 4). </a:t>
            </a:r>
            <a:r>
              <a:rPr kumimoji="1" lang="en-US" altLang="en-US" sz="2000" dirty="0" err="1">
                <a:solidFill>
                  <a:schemeClr val="tx1"/>
                </a:solidFill>
                <a:latin typeface="Times New Roman" panose="02020603050405020304" pitchFamily="18" charset="0"/>
                <a:ea typeface="宋体" panose="02010600030101010101" pitchFamily="2" charset="-122"/>
              </a:rPr>
              <a:t>访问数组的单个分量或纪录的单个域需要</a:t>
            </a:r>
            <a:r>
              <a:rPr kumimoji="1" lang="en-US" altLang="en-US" sz="2000" b="1" dirty="0" err="1">
                <a:solidFill>
                  <a:schemeClr val="accent2"/>
                </a:solidFill>
                <a:latin typeface="Times New Roman" panose="02020603050405020304" pitchFamily="18" charset="0"/>
                <a:ea typeface="宋体" panose="02010600030101010101" pitchFamily="2" charset="-122"/>
              </a:rPr>
              <a:t>一个单位时间</a:t>
            </a:r>
            <a:r>
              <a:rPr kumimoji="1" lang="en-US" altLang="en-US" sz="2000" dirty="0">
                <a:solidFill>
                  <a:schemeClr val="tx1"/>
                </a:solidFill>
                <a:latin typeface="Times New Roman" panose="02020603050405020304" pitchFamily="18" charset="0"/>
                <a:ea typeface="宋体" panose="02010600030101010101" pitchFamily="2" charset="-122"/>
              </a:rPr>
              <a:t>.</a:t>
            </a:r>
            <a:endParaRPr kumimoji="1" lang="en-US" altLang="en-US" sz="2000" dirty="0">
              <a:solidFill>
                <a:schemeClr val="tx1"/>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en-US" sz="2000" dirty="0">
                <a:solidFill>
                  <a:schemeClr val="tx1"/>
                </a:solidFill>
                <a:latin typeface="Times New Roman" panose="02020603050405020304" pitchFamily="18" charset="0"/>
                <a:ea typeface="宋体" panose="02010600030101010101" pitchFamily="2" charset="-122"/>
              </a:rPr>
              <a:t> 5)</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en-US" sz="2000" dirty="0" err="1">
                <a:solidFill>
                  <a:schemeClr val="tx1"/>
                </a:solidFill>
                <a:latin typeface="Times New Roman" panose="02020603050405020304" pitchFamily="18" charset="0"/>
                <a:ea typeface="宋体" panose="02010600030101010101" pitchFamily="2" charset="-122"/>
              </a:rPr>
              <a:t>执行</a:t>
            </a:r>
            <a:r>
              <a:rPr kumimoji="1" lang="en-US" altLang="zh-CN" sz="2000" b="1" dirty="0" err="1">
                <a:solidFill>
                  <a:schemeClr val="tx1"/>
                </a:solidFill>
                <a:latin typeface="Times New Roman" panose="02020603050405020304" pitchFamily="18" charset="0"/>
                <a:ea typeface="宋体" panose="02010600030101010101" pitchFamily="2" charset="-122"/>
              </a:rPr>
              <a:t>for</a:t>
            </a:r>
            <a:r>
              <a:rPr kumimoji="1" lang="en-US" altLang="en-US" sz="2000" dirty="0" err="1">
                <a:solidFill>
                  <a:schemeClr val="tx1"/>
                </a:solidFill>
                <a:latin typeface="Times New Roman" panose="02020603050405020304" pitchFamily="18" charset="0"/>
                <a:ea typeface="宋体" panose="02010600030101010101" pitchFamily="2" charset="-122"/>
              </a:rPr>
              <a:t>循环语句的时间</a:t>
            </a:r>
            <a:r>
              <a:rPr kumimoji="1" lang="en-US" altLang="en-US" sz="2000" dirty="0">
                <a:solidFill>
                  <a:schemeClr val="tx1"/>
                </a:solidFill>
                <a:latin typeface="Times New Roman" panose="02020603050405020304" pitchFamily="18" charset="0"/>
                <a:ea typeface="宋体" panose="02010600030101010101" pitchFamily="2" charset="-122"/>
              </a:rPr>
              <a:t>=</a:t>
            </a:r>
            <a:r>
              <a:rPr kumimoji="1" lang="en-US" altLang="en-US" sz="2000" b="1" dirty="0" err="1">
                <a:solidFill>
                  <a:schemeClr val="accent2"/>
                </a:solidFill>
                <a:latin typeface="Times New Roman" panose="02020603050405020304" pitchFamily="18" charset="0"/>
                <a:ea typeface="宋体" panose="02010600030101010101" pitchFamily="2" charset="-122"/>
              </a:rPr>
              <a:t>执行循环体时间</a:t>
            </a:r>
            <a:r>
              <a:rPr kumimoji="1" lang="en-US" altLang="en-US" sz="2000" b="1" dirty="0">
                <a:solidFill>
                  <a:schemeClr val="accent2"/>
                </a:solidFill>
                <a:latin typeface="Times New Roman" panose="02020603050405020304" pitchFamily="18" charset="0"/>
                <a:ea typeface="宋体" panose="02010600030101010101" pitchFamily="2" charset="-122"/>
              </a:rPr>
              <a:t>*</a:t>
            </a:r>
            <a:r>
              <a:rPr kumimoji="1" lang="en-US" altLang="en-US" sz="2000" b="1" dirty="0" err="1">
                <a:solidFill>
                  <a:schemeClr val="accent2"/>
                </a:solidFill>
                <a:latin typeface="Times New Roman" panose="02020603050405020304" pitchFamily="18" charset="0"/>
                <a:ea typeface="宋体" panose="02010600030101010101" pitchFamily="2" charset="-122"/>
              </a:rPr>
              <a:t>循环次数</a:t>
            </a:r>
            <a:r>
              <a:rPr kumimoji="1" lang="en-US" altLang="en-US" sz="2000" b="1" dirty="0">
                <a:solidFill>
                  <a:schemeClr val="tx1"/>
                </a:solidFill>
                <a:latin typeface="Times New Roman" panose="02020603050405020304" pitchFamily="18" charset="0"/>
                <a:ea typeface="宋体" panose="02010600030101010101" pitchFamily="2" charset="-122"/>
              </a:rPr>
              <a:t>.</a:t>
            </a:r>
            <a:endParaRPr kumimoji="1" lang="en-US" altLang="en-US" sz="2000" b="1" dirty="0">
              <a:solidFill>
                <a:schemeClr val="tx1"/>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en-US" sz="2000" dirty="0">
                <a:solidFill>
                  <a:schemeClr val="tx1"/>
                </a:solidFill>
                <a:latin typeface="Times New Roman" panose="02020603050405020304" pitchFamily="18" charset="0"/>
                <a:ea typeface="宋体" panose="02010600030101010101" pitchFamily="2" charset="-122"/>
              </a:rPr>
              <a:t> 6)</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while</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i="1" dirty="0">
                <a:solidFill>
                  <a:schemeClr val="tx1"/>
                </a:solidFill>
                <a:latin typeface="Times New Roman" panose="02020603050405020304" pitchFamily="18" charset="0"/>
                <a:ea typeface="宋体" panose="02010600030101010101" pitchFamily="2" charset="-122"/>
              </a:rPr>
              <a:t>c</a:t>
            </a:r>
            <a:r>
              <a:rPr kumimoji="1" lang="en-US" altLang="zh-CN" sz="2000" i="1" dirty="0">
                <a:solidFill>
                  <a:schemeClr val="tx1"/>
                </a:solidFill>
                <a:latin typeface="Times New Roman" panose="02020603050405020304" pitchFamily="18" charset="0"/>
                <a:ea typeface="宋体" panose="02010600030101010101" pitchFamily="2" charset="-122"/>
              </a:rPr>
              <a:t> </a:t>
            </a:r>
            <a:r>
              <a:rPr kumimoji="1" lang="en-US" altLang="zh-CN" sz="2000" b="1" dirty="0">
                <a:solidFill>
                  <a:schemeClr val="tx1"/>
                </a:solidFill>
                <a:latin typeface="Times New Roman" panose="02020603050405020304" pitchFamily="18" charset="0"/>
                <a:ea typeface="宋体" panose="02010600030101010101" pitchFamily="2" charset="-122"/>
              </a:rPr>
              <a:t>do</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i="1" dirty="0">
                <a:solidFill>
                  <a:schemeClr val="tx1"/>
                </a:solidFill>
                <a:latin typeface="Times New Roman" panose="02020603050405020304" pitchFamily="18" charset="0"/>
                <a:ea typeface="宋体" panose="02010600030101010101" pitchFamily="2" charset="-122"/>
              </a:rPr>
              <a:t>s</a:t>
            </a:r>
            <a:r>
              <a:rPr kumimoji="1" lang="en-US" altLang="zh-CN" sz="2000" i="1" dirty="0">
                <a:solidFill>
                  <a:schemeClr val="tx1"/>
                </a:solidFill>
                <a:latin typeface="Times New Roman" panose="02020603050405020304" pitchFamily="18" charset="0"/>
                <a:ea typeface="宋体" panose="02010600030101010101" pitchFamily="2" charset="-122"/>
              </a:rPr>
              <a:t> </a:t>
            </a:r>
            <a:r>
              <a:rPr kumimoji="1" lang="en-US" altLang="zh-CN" sz="2000" dirty="0">
                <a:solidFill>
                  <a:schemeClr val="tx1"/>
                </a:solidFill>
                <a:latin typeface="Times New Roman" panose="02020603050405020304" pitchFamily="18" charset="0"/>
                <a:ea typeface="宋体" panose="02010600030101010101" pitchFamily="2" charset="-122"/>
              </a:rPr>
              <a:t>(</a:t>
            </a:r>
            <a:r>
              <a:rPr kumimoji="1" lang="en-US" altLang="zh-CN" sz="2000" b="1" dirty="0">
                <a:solidFill>
                  <a:schemeClr val="tx1"/>
                </a:solidFill>
                <a:latin typeface="Times New Roman" panose="02020603050405020304" pitchFamily="18" charset="0"/>
                <a:ea typeface="宋体" panose="02010600030101010101" pitchFamily="2" charset="-122"/>
              </a:rPr>
              <a:t>repeat</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zh-CN" sz="2000" b="1" i="1" dirty="0">
                <a:solidFill>
                  <a:schemeClr val="tx1"/>
                </a:solidFill>
                <a:latin typeface="Times New Roman" panose="02020603050405020304" pitchFamily="18" charset="0"/>
                <a:ea typeface="宋体" panose="02010600030101010101" pitchFamily="2" charset="-122"/>
              </a:rPr>
              <a:t>s</a:t>
            </a:r>
            <a:r>
              <a:rPr kumimoji="1" lang="en-US" altLang="zh-CN" sz="2000" b="1" dirty="0">
                <a:solidFill>
                  <a:schemeClr val="tx1"/>
                </a:solidFill>
                <a:latin typeface="Times New Roman" panose="02020603050405020304" pitchFamily="18" charset="0"/>
                <a:ea typeface="宋体" panose="02010600030101010101" pitchFamily="2" charset="-122"/>
              </a:rPr>
              <a:t> until </a:t>
            </a:r>
            <a:r>
              <a:rPr kumimoji="1" lang="en-US" altLang="zh-CN" sz="2000" b="1" i="1" dirty="0">
                <a:solidFill>
                  <a:schemeClr val="tx1"/>
                </a:solidFill>
                <a:latin typeface="Times New Roman" panose="02020603050405020304" pitchFamily="18" charset="0"/>
                <a:ea typeface="宋体" panose="02010600030101010101" pitchFamily="2" charset="-122"/>
              </a:rPr>
              <a:t>c</a:t>
            </a:r>
            <a:r>
              <a:rPr kumimoji="1" lang="en-US" altLang="zh-CN" sz="2000" b="1" dirty="0">
                <a:solidFill>
                  <a:schemeClr val="tx1"/>
                </a:solidFill>
                <a:latin typeface="Times New Roman" panose="02020603050405020304" pitchFamily="18" charset="0"/>
                <a:ea typeface="宋体" panose="02010600030101010101" pitchFamily="2" charset="-122"/>
              </a:rPr>
              <a:t>)</a:t>
            </a:r>
            <a:r>
              <a:rPr kumimoji="1" lang="en-US" altLang="en-US" sz="2000" dirty="0" err="1">
                <a:solidFill>
                  <a:schemeClr val="tx1"/>
                </a:solidFill>
                <a:latin typeface="Times New Roman" panose="02020603050405020304" pitchFamily="18" charset="0"/>
                <a:ea typeface="宋体" panose="02010600030101010101" pitchFamily="2" charset="-122"/>
              </a:rPr>
              <a:t>语句时</a:t>
            </a:r>
            <a:r>
              <a:rPr kumimoji="1" lang="zh-CN" altLang="en-US" sz="2000" dirty="0">
                <a:solidFill>
                  <a:schemeClr val="tx1"/>
                </a:solidFill>
                <a:latin typeface="Times New Roman" panose="02020603050405020304" pitchFamily="18" charset="0"/>
                <a:ea typeface="宋体" panose="02010600030101010101" pitchFamily="2" charset="-122"/>
              </a:rPr>
              <a:t>间</a:t>
            </a:r>
            <a:r>
              <a:rPr kumimoji="1" lang="en-US" altLang="zh-CN" sz="2000" b="1" dirty="0">
                <a:solidFill>
                  <a:schemeClr val="accent2"/>
                </a:solidFill>
                <a:latin typeface="Times New Roman" panose="02020603050405020304" pitchFamily="18" charset="0"/>
                <a:ea typeface="宋体" panose="02010600030101010101" pitchFamily="2" charset="-122"/>
              </a:rPr>
              <a:t>=</a:t>
            </a:r>
            <a:r>
              <a:rPr kumimoji="1" lang="en-US" altLang="en-US" sz="2000" b="1" dirty="0">
                <a:solidFill>
                  <a:schemeClr val="accent2"/>
                </a:solidFill>
                <a:latin typeface="Times New Roman" panose="02020603050405020304" pitchFamily="18" charset="0"/>
                <a:ea typeface="宋体" panose="02010600030101010101" pitchFamily="2" charset="-122"/>
              </a:rPr>
              <a:t>(</a:t>
            </a:r>
            <a:r>
              <a:rPr kumimoji="1" lang="en-US" altLang="zh-CN" sz="2000" b="1" dirty="0" err="1">
                <a:solidFill>
                  <a:schemeClr val="accent2"/>
                </a:solidFill>
                <a:latin typeface="Times New Roman" panose="02020603050405020304" pitchFamily="18" charset="0"/>
                <a:ea typeface="宋体" panose="02010600030101010101" pitchFamily="2" charset="-122"/>
              </a:rPr>
              <a:t>T</a:t>
            </a:r>
            <a:r>
              <a:rPr kumimoji="1" lang="en-US" altLang="zh-CN" sz="2000" b="1" i="1" dirty="0" err="1">
                <a:solidFill>
                  <a:schemeClr val="accent2"/>
                </a:solidFill>
                <a:latin typeface="Times New Roman" panose="02020603050405020304" pitchFamily="18" charset="0"/>
                <a:ea typeface="宋体" panose="02010600030101010101" pitchFamily="2" charset="-122"/>
              </a:rPr>
              <a:t>c</a:t>
            </a:r>
            <a:r>
              <a:rPr kumimoji="1" lang="en-US" altLang="zh-CN" sz="2000" b="1" dirty="0" err="1">
                <a:solidFill>
                  <a:schemeClr val="accent2"/>
                </a:solidFill>
                <a:latin typeface="Times New Roman" panose="02020603050405020304" pitchFamily="18" charset="0"/>
                <a:ea typeface="宋体" panose="02010600030101010101" pitchFamily="2" charset="-122"/>
              </a:rPr>
              <a:t>+T</a:t>
            </a:r>
            <a:r>
              <a:rPr kumimoji="1" lang="en-US" altLang="zh-CN" sz="2000" b="1" i="1" dirty="0" err="1">
                <a:solidFill>
                  <a:schemeClr val="accent2"/>
                </a:solidFill>
                <a:latin typeface="Times New Roman" panose="02020603050405020304" pitchFamily="18" charset="0"/>
                <a:ea typeface="宋体" panose="02010600030101010101" pitchFamily="2" charset="-122"/>
              </a:rPr>
              <a:t>s</a:t>
            </a:r>
            <a:r>
              <a:rPr kumimoji="1" lang="en-US" altLang="zh-CN" sz="2000" b="1" dirty="0">
                <a:solidFill>
                  <a:schemeClr val="accent2"/>
                </a:solidFill>
                <a:latin typeface="Times New Roman" panose="02020603050405020304" pitchFamily="18" charset="0"/>
                <a:ea typeface="宋体" panose="02010600030101010101" pitchFamily="2" charset="-122"/>
              </a:rPr>
              <a:t>)*</a:t>
            </a:r>
            <a:r>
              <a:rPr kumimoji="1" lang="en-US" altLang="en-US" sz="2000" b="1" dirty="0" err="1">
                <a:solidFill>
                  <a:schemeClr val="accent2"/>
                </a:solidFill>
                <a:latin typeface="Times New Roman" panose="02020603050405020304" pitchFamily="18" charset="0"/>
                <a:ea typeface="宋体" panose="02010600030101010101" pitchFamily="2" charset="-122"/>
              </a:rPr>
              <a:t>循环次数</a:t>
            </a:r>
            <a:r>
              <a:rPr kumimoji="1" lang="en-US" altLang="en-US" sz="2000" b="1" dirty="0">
                <a:solidFill>
                  <a:schemeClr val="tx1"/>
                </a:solidFill>
                <a:latin typeface="Times New Roman" panose="02020603050405020304" pitchFamily="18" charset="0"/>
                <a:ea typeface="宋体" panose="02010600030101010101" pitchFamily="2" charset="-122"/>
              </a:rPr>
              <a:t>.</a:t>
            </a:r>
            <a:endParaRPr kumimoji="1" lang="en-US" altLang="en-US" sz="2000" dirty="0">
              <a:solidFill>
                <a:schemeClr val="tx1"/>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en-US" sz="2000" dirty="0">
                <a:solidFill>
                  <a:schemeClr val="tx1"/>
                </a:solidFill>
                <a:latin typeface="Times New Roman" panose="02020603050405020304" pitchFamily="18" charset="0"/>
                <a:ea typeface="宋体" panose="02010600030101010101" pitchFamily="2" charset="-122"/>
              </a:rPr>
              <a:t> 7)</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en-US" sz="2000" dirty="0" err="1">
                <a:solidFill>
                  <a:schemeClr val="tx1"/>
                </a:solidFill>
                <a:latin typeface="Times New Roman" panose="02020603050405020304" pitchFamily="18" charset="0"/>
                <a:ea typeface="宋体" panose="02010600030101010101" pitchFamily="2" charset="-122"/>
              </a:rPr>
              <a:t>用</a:t>
            </a:r>
            <a:r>
              <a:rPr kumimoji="1" lang="en-US" altLang="zh-CN" sz="2000" b="1" dirty="0" err="1">
                <a:solidFill>
                  <a:schemeClr val="tx1"/>
                </a:solidFill>
                <a:latin typeface="Times New Roman" panose="02020603050405020304" pitchFamily="18" charset="0"/>
                <a:ea typeface="宋体" panose="02010600030101010101" pitchFamily="2" charset="-122"/>
              </a:rPr>
              <a:t>goto</a:t>
            </a:r>
            <a:r>
              <a:rPr kumimoji="1" lang="en-US" altLang="en-US" sz="2000" dirty="0" err="1">
                <a:solidFill>
                  <a:schemeClr val="tx1"/>
                </a:solidFill>
                <a:latin typeface="Times New Roman" panose="02020603050405020304" pitchFamily="18" charset="0"/>
                <a:ea typeface="宋体" panose="02010600030101010101" pitchFamily="2" charset="-122"/>
              </a:rPr>
              <a:t>从循环体内跳到循环体</a:t>
            </a:r>
            <a:r>
              <a:rPr kumimoji="1" lang="zh-CN" altLang="en-US" sz="2000" dirty="0">
                <a:solidFill>
                  <a:schemeClr val="tx1"/>
                </a:solidFill>
                <a:latin typeface="Times New Roman" panose="02020603050405020304" pitchFamily="18" charset="0"/>
                <a:ea typeface="宋体" panose="02010600030101010101" pitchFamily="2" charset="-122"/>
              </a:rPr>
              <a:t>末</a:t>
            </a:r>
            <a:r>
              <a:rPr kumimoji="1" lang="en-US" altLang="en-US" sz="2000" dirty="0" err="1">
                <a:solidFill>
                  <a:schemeClr val="tx1"/>
                </a:solidFill>
                <a:latin typeface="Times New Roman" panose="02020603050405020304" pitchFamily="18" charset="0"/>
                <a:ea typeface="宋体" panose="02010600030101010101" pitchFamily="2" charset="-122"/>
              </a:rPr>
              <a:t>或循环后面的语句时,</a:t>
            </a:r>
            <a:r>
              <a:rPr kumimoji="1" lang="en-US" altLang="en-US" sz="2000" dirty="0" err="1">
                <a:solidFill>
                  <a:schemeClr val="accent2"/>
                </a:solidFill>
                <a:latin typeface="Times New Roman" panose="02020603050405020304" pitchFamily="18" charset="0"/>
                <a:ea typeface="宋体" panose="02010600030101010101" pitchFamily="2" charset="-122"/>
              </a:rPr>
              <a:t>不需额外时间</a:t>
            </a:r>
            <a:endParaRPr kumimoji="1" lang="en-US" altLang="en-US" sz="2000" dirty="0">
              <a:solidFill>
                <a:schemeClr val="accent2"/>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en-US" sz="2000" dirty="0">
                <a:solidFill>
                  <a:schemeClr val="tx1"/>
                </a:solidFill>
                <a:latin typeface="Times New Roman" panose="02020603050405020304" pitchFamily="18" charset="0"/>
                <a:ea typeface="宋体" panose="02010600030101010101" pitchFamily="2" charset="-122"/>
              </a:rPr>
              <a:t> 8)</a:t>
            </a:r>
            <a:r>
              <a:rPr kumimoji="1" lang="en-US" altLang="zh-CN" sz="2000" dirty="0">
                <a:solidFill>
                  <a:schemeClr val="tx1"/>
                </a:solidFill>
                <a:latin typeface="Times New Roman" panose="02020603050405020304" pitchFamily="18" charset="0"/>
                <a:ea typeface="宋体" panose="02010600030101010101" pitchFamily="2" charset="-122"/>
              </a:rPr>
              <a:t>. </a:t>
            </a:r>
            <a:r>
              <a:rPr kumimoji="1" lang="en-US" altLang="en-US" sz="2000" dirty="0" err="1">
                <a:solidFill>
                  <a:srgbClr val="0000FF"/>
                </a:solidFill>
                <a:latin typeface="Times New Roman" panose="02020603050405020304" pitchFamily="18" charset="0"/>
                <a:ea typeface="宋体" panose="02010600030101010101" pitchFamily="2" charset="-122"/>
              </a:rPr>
              <a:t>过程或函数调用</a:t>
            </a:r>
            <a:r>
              <a:rPr kumimoji="1" lang="en-US" altLang="en-US" sz="2000" dirty="0" err="1">
                <a:solidFill>
                  <a:schemeClr val="tx1"/>
                </a:solidFill>
                <a:latin typeface="Times New Roman" panose="02020603050405020304" pitchFamily="18" charset="0"/>
                <a:ea typeface="宋体" panose="02010600030101010101" pitchFamily="2" charset="-122"/>
              </a:rPr>
              <a:t>语句</a:t>
            </a:r>
            <a:endParaRPr kumimoji="1" lang="en-US" altLang="en-US" sz="2000" dirty="0">
              <a:solidFill>
                <a:schemeClr val="tx1"/>
              </a:solidFill>
              <a:latin typeface="Times New Roman" panose="02020603050405020304" pitchFamily="18" charset="0"/>
              <a:ea typeface="宋体" panose="02010600030101010101" pitchFamily="2" charset="-122"/>
            </a:endParaRPr>
          </a:p>
          <a:p>
            <a:pPr>
              <a:lnSpc>
                <a:spcPct val="120000"/>
              </a:lnSpc>
              <a:spcBef>
                <a:spcPct val="5000"/>
              </a:spcBef>
            </a:pPr>
            <a:r>
              <a:rPr kumimoji="1" lang="en-US" altLang="en-US" sz="2000" dirty="0">
                <a:solidFill>
                  <a:schemeClr val="tx1"/>
                </a:solidFill>
                <a:latin typeface="Times New Roman" panose="02020603050405020304" pitchFamily="18" charset="0"/>
                <a:ea typeface="宋体" panose="02010600030101010101" pitchFamily="2" charset="-122"/>
              </a:rPr>
              <a:t>      对</a:t>
            </a:r>
            <a:r>
              <a:rPr kumimoji="1" lang="en-US" altLang="en-US" sz="2000" dirty="0">
                <a:solidFill>
                  <a:srgbClr val="0000FF"/>
                </a:solidFill>
                <a:latin typeface="Times New Roman" panose="02020603050405020304" pitchFamily="18" charset="0"/>
                <a:ea typeface="宋体" panose="02010600030101010101" pitchFamily="2" charset="-122"/>
              </a:rPr>
              <a:t>非递归调用</a:t>
            </a:r>
            <a:r>
              <a:rPr kumimoji="1" lang="en-US" altLang="en-US" sz="2000" dirty="0">
                <a:solidFill>
                  <a:schemeClr val="tx1"/>
                </a:solidFill>
                <a:latin typeface="Times New Roman" panose="02020603050405020304" pitchFamily="18" charset="0"/>
                <a:ea typeface="宋体" panose="02010600030101010101" pitchFamily="2" charset="-122"/>
              </a:rPr>
              <a:t>,根据调用层次由里向外用规则1-7进行分析； </a:t>
            </a:r>
            <a:endParaRPr kumimoji="1" lang="en-US" altLang="en-US" sz="2000" dirty="0">
              <a:solidFill>
                <a:schemeClr val="tx1"/>
              </a:solidFill>
              <a:latin typeface="Times New Roman" panose="02020603050405020304" pitchFamily="18" charset="0"/>
              <a:ea typeface="宋体" panose="02010600030101010101" pitchFamily="2" charset="-122"/>
            </a:endParaRPr>
          </a:p>
          <a:p>
            <a:pPr>
              <a:lnSpc>
                <a:spcPct val="120000"/>
              </a:lnSpc>
              <a:spcBef>
                <a:spcPct val="5000"/>
              </a:spcBef>
            </a:pPr>
            <a:r>
              <a:rPr kumimoji="1" lang="en-US" altLang="en-US" sz="2000" dirty="0">
                <a:solidFill>
                  <a:schemeClr val="tx1"/>
                </a:solidFill>
                <a:latin typeface="Times New Roman" panose="02020603050405020304" pitchFamily="18" charset="0"/>
                <a:ea typeface="宋体" panose="02010600030101010101" pitchFamily="2" charset="-122"/>
              </a:rPr>
              <a:t>      </a:t>
            </a:r>
            <a:r>
              <a:rPr kumimoji="1" lang="en-US" altLang="en-US" sz="2000" dirty="0" err="1">
                <a:solidFill>
                  <a:schemeClr val="tx1"/>
                </a:solidFill>
                <a:latin typeface="Times New Roman" panose="02020603050405020304" pitchFamily="18" charset="0"/>
                <a:ea typeface="宋体" panose="02010600030101010101" pitchFamily="2" charset="-122"/>
              </a:rPr>
              <a:t>对</a:t>
            </a:r>
            <a:r>
              <a:rPr kumimoji="1" lang="en-US" altLang="en-US" sz="2000" dirty="0" err="1">
                <a:solidFill>
                  <a:srgbClr val="0000FF"/>
                </a:solidFill>
                <a:latin typeface="Times New Roman" panose="02020603050405020304" pitchFamily="18" charset="0"/>
                <a:ea typeface="宋体" panose="02010600030101010101" pitchFamily="2" charset="-122"/>
              </a:rPr>
              <a:t>递归调用</a:t>
            </a:r>
            <a:r>
              <a:rPr kumimoji="1" lang="en-US" altLang="en-US" sz="2000" dirty="0" err="1">
                <a:solidFill>
                  <a:schemeClr val="tx1"/>
                </a:solidFill>
                <a:latin typeface="Times New Roman" panose="02020603050405020304" pitchFamily="18" charset="0"/>
                <a:ea typeface="宋体" panose="02010600030101010101" pitchFamily="2" charset="-122"/>
              </a:rPr>
              <a:t>,可建立关于</a:t>
            </a:r>
            <a:r>
              <a:rPr kumimoji="1" lang="en-US" altLang="zh-CN" sz="2000" b="1" dirty="0" err="1">
                <a:solidFill>
                  <a:schemeClr val="tx1"/>
                </a:solidFill>
                <a:latin typeface="Times New Roman" panose="02020603050405020304" pitchFamily="18" charset="0"/>
                <a:ea typeface="宋体" panose="02010600030101010101" pitchFamily="2" charset="-122"/>
              </a:rPr>
              <a:t>T</a:t>
            </a:r>
            <a:r>
              <a:rPr kumimoji="1" lang="en-US" altLang="zh-CN" sz="2000" b="1" dirty="0">
                <a:solidFill>
                  <a:schemeClr val="tx1"/>
                </a:solidFill>
                <a:latin typeface="Times New Roman" panose="02020603050405020304" pitchFamily="18" charset="0"/>
                <a:ea typeface="宋体" panose="02010600030101010101" pitchFamily="2" charset="-122"/>
              </a:rPr>
              <a:t>(n)</a:t>
            </a:r>
            <a:r>
              <a:rPr kumimoji="1" lang="zh-CN" altLang="en-US" sz="2000" b="1" dirty="0">
                <a:solidFill>
                  <a:schemeClr val="tx1"/>
                </a:solidFill>
                <a:latin typeface="Times New Roman" panose="02020603050405020304" pitchFamily="18" charset="0"/>
                <a:ea typeface="宋体" panose="02010600030101010101" pitchFamily="2" charset="-122"/>
              </a:rPr>
              <a:t>的</a:t>
            </a:r>
            <a:r>
              <a:rPr kumimoji="1" lang="en-US" altLang="en-US" sz="2000" dirty="0" err="1">
                <a:solidFill>
                  <a:schemeClr val="tx1"/>
                </a:solidFill>
                <a:latin typeface="Times New Roman" panose="02020603050405020304" pitchFamily="18" charset="0"/>
                <a:ea typeface="宋体" panose="02010600030101010101" pitchFamily="2" charset="-122"/>
              </a:rPr>
              <a:t>递归方程,求解该方程得到</a:t>
            </a:r>
            <a:r>
              <a:rPr kumimoji="1" lang="en-US" altLang="zh-CN" sz="2000" b="1" dirty="0" err="1">
                <a:solidFill>
                  <a:schemeClr val="tx1"/>
                </a:solidFill>
                <a:latin typeface="Times New Roman" panose="02020603050405020304" pitchFamily="18" charset="0"/>
                <a:ea typeface="宋体" panose="02010600030101010101" pitchFamily="2" charset="-122"/>
              </a:rPr>
              <a:t>T</a:t>
            </a:r>
            <a:r>
              <a:rPr kumimoji="1" lang="en-US" altLang="zh-CN" sz="2000" b="1" dirty="0">
                <a:solidFill>
                  <a:schemeClr val="tx1"/>
                </a:solidFill>
                <a:latin typeface="Times New Roman" panose="02020603050405020304" pitchFamily="18" charset="0"/>
                <a:ea typeface="宋体" panose="02010600030101010101" pitchFamily="2" charset="-122"/>
              </a:rPr>
              <a:t>(n)</a:t>
            </a:r>
            <a:r>
              <a:rPr kumimoji="1" lang="en-US" altLang="zh-CN" sz="2000" dirty="0">
                <a:solidFill>
                  <a:schemeClr val="tx1"/>
                </a:solidFill>
                <a:latin typeface="Times New Roman" panose="02020603050405020304" pitchFamily="18" charset="0"/>
                <a:ea typeface="宋体" panose="02010600030101010101" pitchFamily="2" charset="-122"/>
              </a:rPr>
              <a:t>. </a:t>
            </a:r>
            <a:endParaRPr kumimoji="1" lang="en-US" altLang="zh-CN" sz="2000" dirty="0">
              <a:solidFill>
                <a:schemeClr val="tx1"/>
              </a:solidFill>
              <a:latin typeface="Times New Roman" panose="02020603050405020304" pitchFamily="18" charset="0"/>
              <a:ea typeface="宋体" panose="02010600030101010101" pitchFamily="2" charset="-122"/>
            </a:endParaRPr>
          </a:p>
        </p:txBody>
      </p:sp>
      <p:sp>
        <p:nvSpPr>
          <p:cNvPr id="12" name="Rectangle 2"/>
          <p:cNvSpPr>
            <a:spLocks noGrp="1" noChangeArrowheads="1"/>
          </p:cNvSpPr>
          <p:nvPr>
            <p:ph type="title"/>
          </p:nvPr>
        </p:nvSpPr>
        <p:spPr>
          <a:xfrm>
            <a:off x="866775" y="464343"/>
            <a:ext cx="7819863" cy="792163"/>
          </a:xfrm>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13"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body" idx="4294967295"/>
          </p:nvPr>
        </p:nvSpPr>
        <p:spPr>
          <a:xfrm>
            <a:off x="866775" y="1905397"/>
            <a:ext cx="7056437" cy="2519362"/>
          </a:xfrm>
        </p:spPr>
        <p:txBody>
          <a:bodyPr/>
          <a:lstStyle/>
          <a:p>
            <a:pPr eaLnBrk="1" hangingPunct="1">
              <a:lnSpc>
                <a:spcPct val="150000"/>
              </a:lnSpc>
              <a:buFont typeface="Wingdings" panose="05000000000000000000" pitchFamily="2" charset="2"/>
              <a:buNone/>
            </a:pPr>
            <a:r>
              <a:rPr lang="zh-CN" altLang="en-US" sz="2100" dirty="0"/>
              <a:t>在下面的讨论中，对所有</a:t>
            </a:r>
            <a:r>
              <a:rPr lang="en-US" altLang="zh-CN" sz="2100" i="1" dirty="0"/>
              <a:t>n</a:t>
            </a:r>
            <a:r>
              <a:rPr lang="zh-CN" altLang="en-US" sz="2100" dirty="0"/>
              <a:t>，</a:t>
            </a:r>
            <a:r>
              <a:rPr lang="en-US" altLang="zh-CN" sz="2100" i="1" dirty="0"/>
              <a:t>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0</a:t>
            </a:r>
            <a:r>
              <a:rPr lang="zh-CN" altLang="en-US" sz="2100" dirty="0"/>
              <a:t>，</a:t>
            </a:r>
            <a:r>
              <a:rPr lang="en-US" altLang="zh-CN" sz="2100" i="1" dirty="0"/>
              <a:t>g</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0</a:t>
            </a:r>
            <a:r>
              <a:rPr lang="zh-CN" altLang="en-US" sz="2100" dirty="0"/>
              <a:t>。</a:t>
            </a:r>
            <a:endParaRPr lang="zh-CN" altLang="en-US" sz="2100" dirty="0"/>
          </a:p>
          <a:p>
            <a:pPr eaLnBrk="1" hangingPunct="1">
              <a:lnSpc>
                <a:spcPct val="150000"/>
              </a:lnSpc>
              <a:buFont typeface="Wingdings" panose="05000000000000000000" pitchFamily="2" charset="2"/>
              <a:buNone/>
            </a:pPr>
            <a:r>
              <a:rPr lang="zh-CN" altLang="en-US" sz="2100" dirty="0"/>
              <a:t>（</a:t>
            </a:r>
            <a:r>
              <a:rPr lang="en-US" altLang="zh-CN" sz="2100" dirty="0"/>
              <a:t>1</a:t>
            </a:r>
            <a:r>
              <a:rPr lang="zh-CN" altLang="en-US" sz="2100" dirty="0"/>
              <a:t>）</a:t>
            </a:r>
            <a:r>
              <a:rPr lang="zh-CN" altLang="en-US" sz="2100" b="1" dirty="0">
                <a:solidFill>
                  <a:srgbClr val="3907F1"/>
                </a:solidFill>
              </a:rPr>
              <a:t>渐近上界记号</a:t>
            </a:r>
            <a:r>
              <a:rPr lang="en-US" altLang="zh-CN" sz="2100" b="1" i="1" dirty="0">
                <a:solidFill>
                  <a:srgbClr val="3907F1"/>
                </a:solidFill>
              </a:rPr>
              <a:t>O</a:t>
            </a:r>
            <a:endParaRPr lang="en-US" altLang="zh-CN" sz="2100" b="1" i="1" dirty="0">
              <a:solidFill>
                <a:srgbClr val="3907F1"/>
              </a:solidFill>
            </a:endParaRPr>
          </a:p>
          <a:p>
            <a:pPr eaLnBrk="1" hangingPunct="1">
              <a:lnSpc>
                <a:spcPct val="150000"/>
              </a:lnSpc>
            </a:pPr>
            <a:r>
              <a:rPr lang="en-US" altLang="zh-CN" sz="2100" i="1" dirty="0"/>
              <a:t>O</a:t>
            </a:r>
            <a:r>
              <a:rPr lang="en-US" altLang="zh-CN" sz="2100" dirty="0"/>
              <a:t>(</a:t>
            </a:r>
            <a:r>
              <a:rPr lang="en-US" altLang="zh-CN" sz="2100" i="1" dirty="0"/>
              <a:t>g</a:t>
            </a:r>
            <a:r>
              <a:rPr lang="en-US" altLang="zh-CN" sz="2100" dirty="0"/>
              <a:t>(</a:t>
            </a:r>
            <a:r>
              <a:rPr lang="en-US" altLang="zh-CN" sz="2100" i="1" dirty="0"/>
              <a:t>n</a:t>
            </a:r>
            <a:r>
              <a:rPr lang="en-US" altLang="zh-CN" sz="2100" dirty="0"/>
              <a:t>)) = { </a:t>
            </a:r>
            <a:r>
              <a:rPr lang="en-US" altLang="zh-CN" sz="2100" i="1" dirty="0"/>
              <a:t>f</a:t>
            </a:r>
            <a:r>
              <a:rPr lang="en-US" altLang="zh-CN" sz="2100" dirty="0"/>
              <a:t>(</a:t>
            </a:r>
            <a:r>
              <a:rPr lang="en-US" altLang="zh-CN" sz="2100" i="1" dirty="0"/>
              <a:t>n</a:t>
            </a:r>
            <a:r>
              <a:rPr lang="en-US" altLang="zh-CN" sz="2100" dirty="0"/>
              <a:t>) | </a:t>
            </a:r>
            <a:r>
              <a:rPr lang="zh-CN" altLang="en-US" sz="2100" dirty="0"/>
              <a:t>存在正常数</a:t>
            </a:r>
            <a:r>
              <a:rPr lang="en-US" altLang="zh-CN" sz="2100" i="1" dirty="0"/>
              <a:t>c</a:t>
            </a:r>
            <a:r>
              <a:rPr lang="zh-CN" altLang="en-US" sz="2100" dirty="0"/>
              <a:t>和</a:t>
            </a:r>
            <a:r>
              <a:rPr lang="en-US" altLang="zh-CN" sz="2100" i="1" dirty="0"/>
              <a:t>n</a:t>
            </a:r>
            <a:r>
              <a:rPr lang="en-US" altLang="zh-CN" sz="2100" baseline="-25000" dirty="0"/>
              <a:t>0</a:t>
            </a:r>
            <a:r>
              <a:rPr lang="zh-CN" altLang="en-US" sz="2100" dirty="0"/>
              <a:t>使得对所有</a:t>
            </a:r>
            <a:r>
              <a:rPr lang="en-US" altLang="zh-CN" sz="2100" i="1" dirty="0"/>
              <a:t>n</a:t>
            </a:r>
            <a:r>
              <a:rPr lang="en-US" altLang="zh-CN" sz="2100" dirty="0">
                <a:sym typeface="Symbol" panose="05050102010706020507" pitchFamily="18" charset="2"/>
              </a:rPr>
              <a:t> </a:t>
            </a:r>
            <a:r>
              <a:rPr lang="en-US" altLang="zh-CN" sz="2100" i="1" dirty="0"/>
              <a:t>n</a:t>
            </a:r>
            <a:r>
              <a:rPr lang="en-US" altLang="zh-CN" sz="2100" baseline="-25000" dirty="0"/>
              <a:t>0</a:t>
            </a:r>
            <a:r>
              <a:rPr lang="zh-CN" altLang="en-US" sz="2100" dirty="0"/>
              <a:t>有：</a:t>
            </a:r>
            <a:r>
              <a:rPr lang="en-US" altLang="zh-CN" sz="2100" dirty="0"/>
              <a:t>0 </a:t>
            </a:r>
            <a:r>
              <a:rPr lang="en-US" altLang="zh-CN" sz="2100" dirty="0">
                <a:sym typeface="Symbol" panose="05050102010706020507" pitchFamily="18" charset="2"/>
              </a:rPr>
              <a:t> </a:t>
            </a:r>
            <a:r>
              <a:rPr lang="en-US" altLang="zh-CN" sz="2100" i="1" dirty="0"/>
              <a:t>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a:t>
            </a:r>
            <a:r>
              <a:rPr lang="en-US" altLang="zh-CN" sz="2100" i="1" dirty="0"/>
              <a:t>cg</a:t>
            </a:r>
            <a:r>
              <a:rPr lang="en-US" altLang="zh-CN" sz="2100" dirty="0"/>
              <a:t>(</a:t>
            </a:r>
            <a:r>
              <a:rPr lang="en-US" altLang="zh-CN" sz="2100" i="1" dirty="0"/>
              <a:t>n</a:t>
            </a:r>
            <a:r>
              <a:rPr lang="en-US" altLang="zh-CN" sz="2100" dirty="0"/>
              <a:t>) }</a:t>
            </a:r>
            <a:endParaRPr lang="en-US" altLang="zh-CN" sz="2100" dirty="0"/>
          </a:p>
        </p:txBody>
      </p:sp>
      <p:grpSp>
        <p:nvGrpSpPr>
          <p:cNvPr id="61445" name="Group 4"/>
          <p:cNvGrpSpPr/>
          <p:nvPr/>
        </p:nvGrpSpPr>
        <p:grpSpPr bwMode="auto">
          <a:xfrm>
            <a:off x="1025524" y="4577556"/>
            <a:ext cx="6738937" cy="1060450"/>
            <a:chOff x="471" y="2245"/>
            <a:chExt cx="4245" cy="668"/>
          </a:xfrm>
        </p:grpSpPr>
        <p:sp>
          <p:nvSpPr>
            <p:cNvPr id="61446" name="Text Box 5"/>
            <p:cNvSpPr txBox="1">
              <a:spLocks noChangeArrowheads="1"/>
            </p:cNvSpPr>
            <p:nvPr/>
          </p:nvSpPr>
          <p:spPr bwMode="auto">
            <a:xfrm>
              <a:off x="471" y="2245"/>
              <a:ext cx="498" cy="3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zh-CN" altLang="en-US" sz="2400" b="1">
                  <a:solidFill>
                    <a:schemeClr val="tx1"/>
                  </a:solidFill>
                  <a:latin typeface="Times New Roman" panose="02020603050405020304" pitchFamily="18" charset="0"/>
                  <a:ea typeface="楷体_GB2312" pitchFamily="49" charset="-122"/>
                </a:rPr>
                <a:t>例如</a:t>
              </a:r>
              <a:endParaRPr kumimoji="1" lang="zh-CN" altLang="en-US" sz="2800" b="1" u="sng">
                <a:solidFill>
                  <a:schemeClr val="tx1"/>
                </a:solidFill>
                <a:latin typeface="Times New Roman" panose="02020603050405020304" pitchFamily="18" charset="0"/>
                <a:ea typeface="宋体" panose="02010600030101010101" pitchFamily="2" charset="-122"/>
              </a:endParaRPr>
            </a:p>
          </p:txBody>
        </p:sp>
        <p:sp>
          <p:nvSpPr>
            <p:cNvPr id="61447" name="Text Box 6"/>
            <p:cNvSpPr txBox="1">
              <a:spLocks noChangeArrowheads="1"/>
            </p:cNvSpPr>
            <p:nvPr/>
          </p:nvSpPr>
          <p:spPr bwMode="auto">
            <a:xfrm>
              <a:off x="999" y="2245"/>
              <a:ext cx="825" cy="3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400" dirty="0">
                  <a:solidFill>
                    <a:schemeClr val="tx1"/>
                  </a:solidFill>
                  <a:latin typeface="Times New Roman" panose="02020603050405020304" pitchFamily="18" charset="0"/>
                  <a:ea typeface="楷体_GB2312" pitchFamily="49" charset="-122"/>
                </a:rPr>
                <a:t>3n=O(n),</a:t>
              </a:r>
              <a:endParaRPr kumimoji="1" lang="en-US" altLang="zh-CN" sz="2800" u="sng" dirty="0">
                <a:solidFill>
                  <a:schemeClr val="tx1"/>
                </a:solidFill>
                <a:latin typeface="Times New Roman" panose="02020603050405020304" pitchFamily="18" charset="0"/>
                <a:ea typeface="宋体" panose="02010600030101010101" pitchFamily="2" charset="-122"/>
              </a:endParaRPr>
            </a:p>
          </p:txBody>
        </p:sp>
        <p:sp>
          <p:nvSpPr>
            <p:cNvPr id="61448" name="Text Box 7"/>
            <p:cNvSpPr txBox="1">
              <a:spLocks noChangeArrowheads="1"/>
            </p:cNvSpPr>
            <p:nvPr/>
          </p:nvSpPr>
          <p:spPr bwMode="auto">
            <a:xfrm>
              <a:off x="1863" y="2245"/>
              <a:ext cx="1221" cy="3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400">
                  <a:solidFill>
                    <a:schemeClr val="tx1"/>
                  </a:solidFill>
                  <a:latin typeface="Times New Roman" panose="02020603050405020304" pitchFamily="18" charset="0"/>
                  <a:ea typeface="楷体_GB2312" pitchFamily="49" charset="-122"/>
                </a:rPr>
                <a:t>n+1024=O(n),</a:t>
              </a:r>
              <a:endParaRPr kumimoji="1" lang="en-US" altLang="zh-CN" sz="2800" u="sng">
                <a:solidFill>
                  <a:schemeClr val="tx1"/>
                </a:solidFill>
                <a:latin typeface="Times New Roman" panose="02020603050405020304" pitchFamily="18" charset="0"/>
                <a:ea typeface="宋体" panose="02010600030101010101" pitchFamily="2" charset="-122"/>
              </a:endParaRPr>
            </a:p>
          </p:txBody>
        </p:sp>
        <p:sp>
          <p:nvSpPr>
            <p:cNvPr id="61449" name="Text Box 8"/>
            <p:cNvSpPr txBox="1">
              <a:spLocks noChangeArrowheads="1"/>
            </p:cNvSpPr>
            <p:nvPr/>
          </p:nvSpPr>
          <p:spPr bwMode="auto">
            <a:xfrm>
              <a:off x="999" y="2533"/>
              <a:ext cx="942" cy="3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400">
                  <a:solidFill>
                    <a:schemeClr val="tx1"/>
                  </a:solidFill>
                  <a:latin typeface="Times New Roman" panose="02020603050405020304" pitchFamily="18" charset="0"/>
                  <a:ea typeface="楷体_GB2312" pitchFamily="49" charset="-122"/>
                </a:rPr>
                <a:t>n</a:t>
              </a:r>
              <a:r>
                <a:rPr kumimoji="1" lang="en-US" altLang="zh-CN" sz="2400" baseline="30000">
                  <a:solidFill>
                    <a:schemeClr val="tx1"/>
                  </a:solidFill>
                  <a:latin typeface="Times New Roman" panose="02020603050405020304" pitchFamily="18" charset="0"/>
                  <a:ea typeface="楷体_GB2312" pitchFamily="49" charset="-122"/>
                </a:rPr>
                <a:t>2</a:t>
              </a:r>
              <a:r>
                <a:rPr kumimoji="1" lang="en-US" altLang="zh-CN" sz="2400">
                  <a:solidFill>
                    <a:schemeClr val="tx1"/>
                  </a:solidFill>
                  <a:latin typeface="Times New Roman" panose="02020603050405020304" pitchFamily="18" charset="0"/>
                  <a:ea typeface="楷体_GB2312" pitchFamily="49" charset="-122"/>
                </a:rPr>
                <a:t>=O(n</a:t>
              </a:r>
              <a:r>
                <a:rPr kumimoji="1" lang="en-US" altLang="zh-CN" sz="2400" baseline="30000">
                  <a:solidFill>
                    <a:schemeClr val="tx1"/>
                  </a:solidFill>
                  <a:latin typeface="Times New Roman" panose="02020603050405020304" pitchFamily="18" charset="0"/>
                  <a:ea typeface="楷体_GB2312" pitchFamily="49" charset="-122"/>
                </a:rPr>
                <a:t>3</a:t>
              </a:r>
              <a:r>
                <a:rPr kumimoji="1" lang="en-US" altLang="zh-CN" sz="2400">
                  <a:solidFill>
                    <a:schemeClr val="tx1"/>
                  </a:solidFill>
                  <a:latin typeface="Times New Roman" panose="02020603050405020304" pitchFamily="18" charset="0"/>
                  <a:ea typeface="楷体_GB2312" pitchFamily="49" charset="-122"/>
                </a:rPr>
                <a:t>) ?</a:t>
              </a:r>
              <a:endParaRPr kumimoji="1" lang="en-US" altLang="zh-CN" sz="2400">
                <a:solidFill>
                  <a:schemeClr val="tx1"/>
                </a:solidFill>
                <a:latin typeface="Times New Roman" panose="02020603050405020304" pitchFamily="18" charset="0"/>
                <a:ea typeface="楷体_GB2312" pitchFamily="49" charset="-122"/>
              </a:endParaRPr>
            </a:p>
          </p:txBody>
        </p:sp>
        <p:sp>
          <p:nvSpPr>
            <p:cNvPr id="61450" name="Text Box 9"/>
            <p:cNvSpPr txBox="1">
              <a:spLocks noChangeArrowheads="1"/>
            </p:cNvSpPr>
            <p:nvPr/>
          </p:nvSpPr>
          <p:spPr bwMode="auto">
            <a:xfrm>
              <a:off x="2055" y="2533"/>
              <a:ext cx="942" cy="3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400">
                  <a:solidFill>
                    <a:schemeClr val="tx1"/>
                  </a:solidFill>
                  <a:latin typeface="Times New Roman" panose="02020603050405020304" pitchFamily="18" charset="0"/>
                  <a:ea typeface="楷体_GB2312" pitchFamily="49" charset="-122"/>
                </a:rPr>
                <a:t>n</a:t>
              </a:r>
              <a:r>
                <a:rPr kumimoji="1" lang="en-US" altLang="zh-CN" sz="2400" baseline="30000">
                  <a:solidFill>
                    <a:schemeClr val="tx1"/>
                  </a:solidFill>
                  <a:latin typeface="Times New Roman" panose="02020603050405020304" pitchFamily="18" charset="0"/>
                  <a:ea typeface="楷体_GB2312" pitchFamily="49" charset="-122"/>
                </a:rPr>
                <a:t>3</a:t>
              </a:r>
              <a:r>
                <a:rPr kumimoji="1" lang="en-US" altLang="zh-CN" sz="2400">
                  <a:solidFill>
                    <a:schemeClr val="tx1"/>
                  </a:solidFill>
                  <a:latin typeface="Times New Roman" panose="02020603050405020304" pitchFamily="18" charset="0"/>
                  <a:ea typeface="楷体_GB2312" pitchFamily="49" charset="-122"/>
                </a:rPr>
                <a:t>=O(n</a:t>
              </a:r>
              <a:r>
                <a:rPr kumimoji="1" lang="en-US" altLang="zh-CN" sz="2400" baseline="30000">
                  <a:solidFill>
                    <a:schemeClr val="tx1"/>
                  </a:solidFill>
                  <a:latin typeface="Times New Roman" panose="02020603050405020304" pitchFamily="18" charset="0"/>
                  <a:ea typeface="楷体_GB2312" pitchFamily="49" charset="-122"/>
                </a:rPr>
                <a:t>2</a:t>
              </a:r>
              <a:r>
                <a:rPr kumimoji="1" lang="en-US" altLang="zh-CN" sz="2400">
                  <a:solidFill>
                    <a:schemeClr val="tx1"/>
                  </a:solidFill>
                  <a:latin typeface="Times New Roman" panose="02020603050405020304" pitchFamily="18" charset="0"/>
                  <a:ea typeface="楷体_GB2312" pitchFamily="49" charset="-122"/>
                </a:rPr>
                <a:t>) ?</a:t>
              </a:r>
              <a:endParaRPr kumimoji="1" lang="en-US" altLang="zh-CN" sz="2400">
                <a:solidFill>
                  <a:schemeClr val="tx1"/>
                </a:solidFill>
                <a:latin typeface="Times New Roman" panose="02020603050405020304" pitchFamily="18" charset="0"/>
                <a:ea typeface="楷体_GB2312" pitchFamily="49" charset="-122"/>
              </a:endParaRPr>
            </a:p>
          </p:txBody>
        </p:sp>
        <p:sp>
          <p:nvSpPr>
            <p:cNvPr id="61451" name="Text Box 10"/>
            <p:cNvSpPr txBox="1">
              <a:spLocks noChangeArrowheads="1"/>
            </p:cNvSpPr>
            <p:nvPr/>
          </p:nvSpPr>
          <p:spPr bwMode="auto">
            <a:xfrm>
              <a:off x="3159" y="2245"/>
              <a:ext cx="1557" cy="3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400">
                  <a:solidFill>
                    <a:schemeClr val="tx1"/>
                  </a:solidFill>
                  <a:latin typeface="Times New Roman" panose="02020603050405020304" pitchFamily="18" charset="0"/>
                  <a:ea typeface="楷体_GB2312" pitchFamily="49" charset="-122"/>
                </a:rPr>
                <a:t>2n</a:t>
              </a:r>
              <a:r>
                <a:rPr kumimoji="1" lang="en-US" altLang="zh-CN" sz="2400" baseline="30000">
                  <a:solidFill>
                    <a:schemeClr val="tx1"/>
                  </a:solidFill>
                  <a:latin typeface="Times New Roman" panose="02020603050405020304" pitchFamily="18" charset="0"/>
                  <a:ea typeface="楷体_GB2312" pitchFamily="49" charset="-122"/>
                </a:rPr>
                <a:t>2</a:t>
              </a:r>
              <a:r>
                <a:rPr kumimoji="1" lang="en-US" altLang="zh-CN" sz="2400">
                  <a:solidFill>
                    <a:schemeClr val="tx1"/>
                  </a:solidFill>
                  <a:latin typeface="Times New Roman" panose="02020603050405020304" pitchFamily="18" charset="0"/>
                  <a:ea typeface="楷体_GB2312" pitchFamily="49" charset="-122"/>
                </a:rPr>
                <a:t>+11n-10=O(n</a:t>
              </a:r>
              <a:r>
                <a:rPr kumimoji="1" lang="en-US" altLang="zh-CN" sz="2400" baseline="30000">
                  <a:solidFill>
                    <a:schemeClr val="tx1"/>
                  </a:solidFill>
                  <a:latin typeface="Times New Roman" panose="02020603050405020304" pitchFamily="18" charset="0"/>
                  <a:ea typeface="楷体_GB2312" pitchFamily="49" charset="-122"/>
                </a:rPr>
                <a:t>2</a:t>
              </a:r>
              <a:r>
                <a:rPr kumimoji="1" lang="en-US" altLang="zh-CN" sz="2400">
                  <a:solidFill>
                    <a:schemeClr val="tx1"/>
                  </a:solidFill>
                  <a:latin typeface="Times New Roman" panose="02020603050405020304" pitchFamily="18" charset="0"/>
                  <a:ea typeface="楷体_GB2312" pitchFamily="49" charset="-122"/>
                </a:rPr>
                <a:t>)</a:t>
              </a:r>
              <a:endParaRPr kumimoji="1" lang="en-US" altLang="zh-CN" sz="2800" u="sng">
                <a:solidFill>
                  <a:schemeClr val="tx1"/>
                </a:solidFill>
                <a:latin typeface="Times New Roman" panose="02020603050405020304" pitchFamily="18" charset="0"/>
                <a:ea typeface="宋体" panose="02010600030101010101" pitchFamily="2" charset="-122"/>
              </a:endParaRPr>
            </a:p>
          </p:txBody>
        </p:sp>
      </p:grpSp>
      <p:sp>
        <p:nvSpPr>
          <p:cNvPr id="14" name="Rectangle 2"/>
          <p:cNvSpPr>
            <a:spLocks noGrp="1" noChangeArrowheads="1"/>
          </p:cNvSpPr>
          <p:nvPr>
            <p:ph type="title"/>
          </p:nvPr>
        </p:nvSpPr>
        <p:spPr>
          <a:xfrm>
            <a:off x="866775" y="464343"/>
            <a:ext cx="7819863" cy="792163"/>
          </a:xfrm>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15"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2"/>
          <p:cNvGrpSpPr/>
          <p:nvPr/>
        </p:nvGrpSpPr>
        <p:grpSpPr bwMode="auto">
          <a:xfrm>
            <a:off x="457200" y="2135187"/>
            <a:ext cx="8116888" cy="3275013"/>
            <a:chOff x="336" y="2002"/>
            <a:chExt cx="5113" cy="2063"/>
          </a:xfrm>
        </p:grpSpPr>
        <p:sp>
          <p:nvSpPr>
            <p:cNvPr id="62468" name="Line 3"/>
            <p:cNvSpPr>
              <a:spLocks noChangeShapeType="1"/>
            </p:cNvSpPr>
            <p:nvPr/>
          </p:nvSpPr>
          <p:spPr bwMode="auto">
            <a:xfrm>
              <a:off x="864" y="2315"/>
              <a:ext cx="4224" cy="0"/>
            </a:xfrm>
            <a:prstGeom prst="line">
              <a:avLst/>
            </a:prstGeom>
            <a:noFill/>
            <a:ln w="9525">
              <a:solidFill>
                <a:srgbClr val="99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2469" name="Line 4"/>
            <p:cNvSpPr>
              <a:spLocks noChangeShapeType="1"/>
            </p:cNvSpPr>
            <p:nvPr/>
          </p:nvSpPr>
          <p:spPr bwMode="auto">
            <a:xfrm>
              <a:off x="864" y="3035"/>
              <a:ext cx="4224" cy="0"/>
            </a:xfrm>
            <a:prstGeom prst="line">
              <a:avLst/>
            </a:prstGeom>
            <a:noFill/>
            <a:ln w="9525">
              <a:solidFill>
                <a:srgbClr val="99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62470" name="Rectangle 5"/>
            <p:cNvSpPr>
              <a:spLocks noChangeArrowheads="1"/>
            </p:cNvSpPr>
            <p:nvPr/>
          </p:nvSpPr>
          <p:spPr bwMode="auto">
            <a:xfrm>
              <a:off x="336" y="2002"/>
              <a:ext cx="5113" cy="35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zh-CN" altLang="en-US" sz="2200" b="1">
                  <a:solidFill>
                    <a:schemeClr val="tx1"/>
                  </a:solidFill>
                  <a:latin typeface="楷体_GB2312" pitchFamily="49" charset="-122"/>
                  <a:ea typeface="楷体_GB2312" pitchFamily="49" charset="-122"/>
                </a:rPr>
                <a:t>例如  估计如下二重循环算法在最坏情况下时间复杂性</a:t>
              </a:r>
              <a:r>
                <a:rPr kumimoji="1" lang="en-US" altLang="zh-CN" sz="2200" b="1">
                  <a:solidFill>
                    <a:schemeClr val="tx1"/>
                  </a:solidFill>
                  <a:latin typeface="Century Schoolbook" panose="02040604050505020304" pitchFamily="18" charset="0"/>
                  <a:ea typeface="楷体_GB2312" pitchFamily="49" charset="-122"/>
                </a:rPr>
                <a:t>T(n)</a:t>
              </a:r>
              <a:r>
                <a:rPr kumimoji="1" lang="zh-CN" altLang="en-US" sz="2200" b="1">
                  <a:solidFill>
                    <a:schemeClr val="tx1"/>
                  </a:solidFill>
                  <a:latin typeface="楷体_GB2312" pitchFamily="49" charset="-122"/>
                  <a:ea typeface="楷体_GB2312" pitchFamily="49" charset="-122"/>
                </a:rPr>
                <a:t>的阶</a:t>
              </a:r>
              <a:r>
                <a:rPr kumimoji="1" lang="en-US" altLang="zh-CN" sz="2200" b="1">
                  <a:solidFill>
                    <a:schemeClr val="tx1"/>
                  </a:solidFill>
                  <a:latin typeface="楷体_GB2312" pitchFamily="49" charset="-122"/>
                  <a:ea typeface="楷体_GB2312" pitchFamily="49" charset="-122"/>
                </a:rPr>
                <a:t>.</a:t>
              </a:r>
              <a:endParaRPr kumimoji="1" lang="en-US" altLang="zh-CN" sz="2000">
                <a:solidFill>
                  <a:schemeClr val="tx1"/>
                </a:solidFill>
                <a:latin typeface="Times New Roman" panose="02020603050405020304" pitchFamily="18" charset="0"/>
                <a:ea typeface="黑体" panose="02010609060101010101" pitchFamily="49" charset="-122"/>
              </a:endParaRPr>
            </a:p>
          </p:txBody>
        </p:sp>
        <p:sp>
          <p:nvSpPr>
            <p:cNvPr id="62471" name="Text Box 6"/>
            <p:cNvSpPr txBox="1">
              <a:spLocks noChangeArrowheads="1"/>
            </p:cNvSpPr>
            <p:nvPr/>
          </p:nvSpPr>
          <p:spPr bwMode="auto">
            <a:xfrm>
              <a:off x="912" y="3035"/>
              <a:ext cx="3984" cy="2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05000"/>
                </a:lnSpc>
              </a:pPr>
              <a:r>
                <a:rPr kumimoji="1" lang="zh-CN" altLang="en-US" sz="2200">
                  <a:solidFill>
                    <a:schemeClr val="tx1"/>
                  </a:solidFill>
                  <a:latin typeface="楷体_GB2312" pitchFamily="49" charset="-122"/>
                  <a:ea typeface="楷体_GB2312" pitchFamily="49" charset="-122"/>
                </a:rPr>
                <a:t>分析</a:t>
              </a:r>
              <a:r>
                <a:rPr kumimoji="1" lang="en-US" altLang="zh-CN" sz="2200">
                  <a:solidFill>
                    <a:schemeClr val="tx1"/>
                  </a:solidFill>
                  <a:latin typeface="楷体_GB2312" pitchFamily="49" charset="-122"/>
                  <a:ea typeface="楷体_GB2312" pitchFamily="49" charset="-122"/>
                </a:rPr>
                <a:t>:</a:t>
              </a:r>
              <a:r>
                <a:rPr kumimoji="1" lang="zh-CN" altLang="en-US" sz="2200">
                  <a:solidFill>
                    <a:schemeClr val="tx1"/>
                  </a:solidFill>
                  <a:latin typeface="楷体_GB2312" pitchFamily="49" charset="-122"/>
                  <a:ea typeface="楷体_GB2312" pitchFamily="49" charset="-122"/>
                </a:rPr>
                <a:t>内循环体只需</a:t>
              </a:r>
              <a:r>
                <a:rPr kumimoji="1" lang="en-US" altLang="zh-CN" sz="2200">
                  <a:solidFill>
                    <a:schemeClr val="tx1"/>
                  </a:solidFill>
                  <a:latin typeface="Century Schoolbook" panose="02040604050505020304" pitchFamily="18" charset="0"/>
                  <a:ea typeface="楷体_GB2312" pitchFamily="49" charset="-122"/>
                </a:rPr>
                <a:t>O</a:t>
              </a:r>
              <a:r>
                <a:rPr kumimoji="1" lang="en-US" altLang="zh-CN" sz="2200">
                  <a:solidFill>
                    <a:schemeClr val="tx1"/>
                  </a:solidFill>
                  <a:latin typeface="楷体_GB2312" pitchFamily="49" charset="-122"/>
                  <a:ea typeface="楷体_GB2312" pitchFamily="49" charset="-122"/>
                </a:rPr>
                <a:t>(1)</a:t>
              </a:r>
              <a:r>
                <a:rPr kumimoji="1" lang="zh-CN" altLang="en-US" sz="2200">
                  <a:solidFill>
                    <a:schemeClr val="tx1"/>
                  </a:solidFill>
                  <a:latin typeface="楷体_GB2312" pitchFamily="49" charset="-122"/>
                  <a:ea typeface="楷体_GB2312" pitchFamily="49" charset="-122"/>
                </a:rPr>
                <a:t>时间</a:t>
              </a:r>
              <a:r>
                <a:rPr kumimoji="1" lang="en-US" altLang="zh-CN" sz="2200">
                  <a:solidFill>
                    <a:schemeClr val="tx1"/>
                  </a:solidFill>
                  <a:latin typeface="楷体_GB2312" pitchFamily="49" charset="-122"/>
                  <a:ea typeface="楷体_GB2312" pitchFamily="49" charset="-122"/>
                </a:rPr>
                <a:t>,</a:t>
              </a:r>
              <a:r>
                <a:rPr kumimoji="1" lang="zh-CN" altLang="en-US" sz="2200">
                  <a:solidFill>
                    <a:schemeClr val="tx1"/>
                  </a:solidFill>
                  <a:latin typeface="楷体_GB2312" pitchFamily="49" charset="-122"/>
                  <a:ea typeface="楷体_GB2312" pitchFamily="49" charset="-122"/>
                </a:rPr>
                <a:t>故</a:t>
              </a:r>
              <a:endParaRPr kumimoji="1" lang="zh-CN" altLang="en-US" sz="2200">
                <a:solidFill>
                  <a:schemeClr val="tx1"/>
                </a:solidFill>
                <a:latin typeface="Times New Roman" panose="02020603050405020304" pitchFamily="18" charset="0"/>
                <a:ea typeface="宋体" panose="02010600030101010101" pitchFamily="2" charset="-122"/>
              </a:endParaRPr>
            </a:p>
          </p:txBody>
        </p:sp>
        <p:sp>
          <p:nvSpPr>
            <p:cNvPr id="62472" name="Text Box 7"/>
            <p:cNvSpPr txBox="1">
              <a:spLocks noChangeArrowheads="1"/>
            </p:cNvSpPr>
            <p:nvPr/>
          </p:nvSpPr>
          <p:spPr bwMode="auto">
            <a:xfrm>
              <a:off x="1056" y="2267"/>
              <a:ext cx="4080"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just"/>
              <a:r>
                <a:rPr kumimoji="1" lang="en-US" altLang="zh-CN" sz="2400">
                  <a:solidFill>
                    <a:schemeClr val="tx1"/>
                  </a:solidFill>
                  <a:latin typeface="Century Schoolbook" panose="02040604050505020304" pitchFamily="18" charset="0"/>
                  <a:ea typeface="黑体" panose="02010609060101010101" pitchFamily="49" charset="-122"/>
                </a:rPr>
                <a:t>for i:= 1 to n do</a:t>
              </a:r>
              <a:endParaRPr kumimoji="1" lang="en-US" altLang="zh-CN" sz="2400">
                <a:solidFill>
                  <a:schemeClr val="tx1"/>
                </a:solidFill>
                <a:latin typeface="Century Schoolbook" panose="02040604050505020304" pitchFamily="18" charset="0"/>
                <a:ea typeface="黑体" panose="02010609060101010101" pitchFamily="49" charset="-122"/>
              </a:endParaRPr>
            </a:p>
            <a:p>
              <a:pPr algn="just"/>
              <a:r>
                <a:rPr kumimoji="1" lang="en-US" altLang="zh-CN" sz="2400">
                  <a:solidFill>
                    <a:schemeClr val="tx1"/>
                  </a:solidFill>
                  <a:latin typeface="Century Schoolbook" panose="02040604050505020304" pitchFamily="18" charset="0"/>
                  <a:ea typeface="黑体" panose="02010609060101010101" pitchFamily="49" charset="-122"/>
                </a:rPr>
                <a:t>      for j:=1 to i do</a:t>
              </a:r>
              <a:endParaRPr kumimoji="1" lang="en-US" altLang="zh-CN" sz="2400">
                <a:solidFill>
                  <a:schemeClr val="tx1"/>
                </a:solidFill>
                <a:latin typeface="Century Schoolbook" panose="02040604050505020304" pitchFamily="18" charset="0"/>
                <a:ea typeface="黑体" panose="02010609060101010101" pitchFamily="49" charset="-122"/>
              </a:endParaRPr>
            </a:p>
            <a:p>
              <a:pPr algn="just"/>
              <a:r>
                <a:rPr kumimoji="1" lang="en-US" altLang="zh-CN" sz="2400">
                  <a:solidFill>
                    <a:schemeClr val="tx1"/>
                  </a:solidFill>
                  <a:latin typeface="Century Schoolbook" panose="02040604050505020304" pitchFamily="18" charset="0"/>
                  <a:ea typeface="黑体" panose="02010609060101010101" pitchFamily="49" charset="-122"/>
                </a:rPr>
                <a:t>       {s1,s2,s3,s4} ; </a:t>
              </a:r>
              <a:r>
                <a:rPr kumimoji="1" lang="en-US" altLang="zh-CN" sz="2400">
                  <a:solidFill>
                    <a:schemeClr val="accent2"/>
                  </a:solidFill>
                  <a:latin typeface="Century Schoolbook" panose="02040604050505020304" pitchFamily="18" charset="0"/>
                  <a:ea typeface="黑体" panose="02010609060101010101" pitchFamily="49" charset="-122"/>
                </a:rPr>
                <a:t>s1,s2,s3,s4</a:t>
              </a:r>
              <a:r>
                <a:rPr kumimoji="1" lang="zh-CN" altLang="en-US" sz="2400">
                  <a:solidFill>
                    <a:schemeClr val="accent2"/>
                  </a:solidFill>
                  <a:latin typeface="楷体_GB2312" pitchFamily="49" charset="-122"/>
                  <a:ea typeface="楷体_GB2312" pitchFamily="49" charset="-122"/>
                </a:rPr>
                <a:t>为单一赋值语句</a:t>
              </a:r>
              <a:endParaRPr kumimoji="1" lang="zh-CN" altLang="en-US" sz="2400">
                <a:solidFill>
                  <a:schemeClr val="tx1"/>
                </a:solidFill>
                <a:latin typeface="楷体_GB2312" pitchFamily="49" charset="-122"/>
                <a:ea typeface="楷体_GB2312" pitchFamily="49" charset="-122"/>
              </a:endParaRPr>
            </a:p>
          </p:txBody>
        </p:sp>
        <p:graphicFrame>
          <p:nvGraphicFramePr>
            <p:cNvPr id="62473" name="Object 8"/>
            <p:cNvGraphicFramePr>
              <a:graphicFrameLocks noChangeAspect="1"/>
            </p:cNvGraphicFramePr>
            <p:nvPr/>
          </p:nvGraphicFramePr>
          <p:xfrm>
            <a:off x="1872" y="3227"/>
            <a:ext cx="576" cy="432"/>
          </p:xfrm>
          <a:graphic>
            <a:graphicData uri="http://schemas.openxmlformats.org/presentationml/2006/ole">
              <mc:AlternateContent xmlns:mc="http://schemas.openxmlformats.org/markup-compatibility/2006">
                <mc:Choice xmlns:v="urn:schemas-microsoft-com:vml" Requires="v">
                  <p:oleObj spid="_x0000_s5122" name="公式" r:id="rId1" imgW="711200" imgH="533400" progId="Equation.3">
                    <p:embed/>
                  </p:oleObj>
                </mc:Choice>
                <mc:Fallback>
                  <p:oleObj name="公式" r:id="rId1" imgW="711200" imgH="533400" progId="Equation.3">
                    <p:embed/>
                    <p:pic>
                      <p:nvPicPr>
                        <p:cNvPr id="0" name="图片 5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 y="3227"/>
                          <a:ext cx="57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4" name="Object 9"/>
            <p:cNvGraphicFramePr>
              <a:graphicFrameLocks noChangeAspect="1"/>
            </p:cNvGraphicFramePr>
            <p:nvPr/>
          </p:nvGraphicFramePr>
          <p:xfrm>
            <a:off x="2448" y="3227"/>
            <a:ext cx="1248" cy="432"/>
          </p:xfrm>
          <a:graphic>
            <a:graphicData uri="http://schemas.openxmlformats.org/presentationml/2006/ole">
              <mc:AlternateContent xmlns:mc="http://schemas.openxmlformats.org/markup-compatibility/2006">
                <mc:Choice xmlns:v="urn:schemas-microsoft-com:vml" Requires="v">
                  <p:oleObj spid="_x0000_s5123" name="公式" r:id="rId3" imgW="1548765" imgH="533400" progId="Equation.3">
                    <p:embed/>
                  </p:oleObj>
                </mc:Choice>
                <mc:Fallback>
                  <p:oleObj name="公式" r:id="rId3" imgW="1548765" imgH="533400" progId="Equation.3">
                    <p:embed/>
                    <p:pic>
                      <p:nvPicPr>
                        <p:cNvPr id="0" name="图片 5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3227"/>
                          <a:ext cx="124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5" name="Rectangle 10"/>
            <p:cNvSpPr>
              <a:spLocks noChangeArrowheads="1"/>
            </p:cNvSpPr>
            <p:nvPr/>
          </p:nvSpPr>
          <p:spPr bwMode="auto">
            <a:xfrm>
              <a:off x="912" y="3690"/>
              <a:ext cx="994" cy="28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05000"/>
                </a:lnSpc>
              </a:pPr>
              <a:r>
                <a:rPr kumimoji="1" lang="zh-CN" altLang="en-US" sz="2200">
                  <a:solidFill>
                    <a:schemeClr val="tx1"/>
                  </a:solidFill>
                  <a:latin typeface="Times New Roman" panose="02020603050405020304" pitchFamily="18" charset="0"/>
                  <a:ea typeface="楷体_GB2312" pitchFamily="49" charset="-122"/>
                </a:rPr>
                <a:t>外循环共需</a:t>
              </a:r>
              <a:endParaRPr kumimoji="1" lang="zh-CN" altLang="en-US" sz="2000">
                <a:solidFill>
                  <a:schemeClr val="tx1"/>
                </a:solidFill>
                <a:latin typeface="Times New Roman" panose="02020603050405020304" pitchFamily="18" charset="0"/>
                <a:ea typeface="宋体" panose="02010600030101010101" pitchFamily="2" charset="-122"/>
              </a:endParaRPr>
            </a:p>
          </p:txBody>
        </p:sp>
        <p:graphicFrame>
          <p:nvGraphicFramePr>
            <p:cNvPr id="62476" name="Object 11"/>
            <p:cNvGraphicFramePr>
              <a:graphicFrameLocks noChangeAspect="1"/>
            </p:cNvGraphicFramePr>
            <p:nvPr/>
          </p:nvGraphicFramePr>
          <p:xfrm>
            <a:off x="1872" y="3611"/>
            <a:ext cx="3191" cy="454"/>
          </p:xfrm>
          <a:graphic>
            <a:graphicData uri="http://schemas.openxmlformats.org/presentationml/2006/ole">
              <mc:AlternateContent xmlns:mc="http://schemas.openxmlformats.org/markup-compatibility/2006">
                <mc:Choice xmlns:v="urn:schemas-microsoft-com:vml" Requires="v">
                  <p:oleObj spid="_x0000_s5124" name="公式" r:id="rId5" imgW="3962400" imgH="558800" progId="Equation.3">
                    <p:embed/>
                  </p:oleObj>
                </mc:Choice>
                <mc:Fallback>
                  <p:oleObj name="公式" r:id="rId5" imgW="3962400" imgH="558800" progId="Equation.3">
                    <p:embed/>
                    <p:pic>
                      <p:nvPicPr>
                        <p:cNvPr id="0" name="图片 5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3611"/>
                          <a:ext cx="3191"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7" name="Rectangle 12"/>
            <p:cNvSpPr>
              <a:spLocks noChangeArrowheads="1"/>
            </p:cNvSpPr>
            <p:nvPr/>
          </p:nvSpPr>
          <p:spPr bwMode="auto">
            <a:xfrm>
              <a:off x="912" y="3252"/>
              <a:ext cx="1034" cy="35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zh-CN" altLang="en-US" sz="2200">
                  <a:solidFill>
                    <a:schemeClr val="tx1"/>
                  </a:solidFill>
                  <a:latin typeface="楷体_GB2312" pitchFamily="49" charset="-122"/>
                  <a:ea typeface="楷体_GB2312" pitchFamily="49" charset="-122"/>
                </a:rPr>
                <a:t>内循环共需</a:t>
              </a:r>
              <a:r>
                <a:rPr kumimoji="1" lang="zh-CN" altLang="en-US" sz="2000">
                  <a:solidFill>
                    <a:schemeClr val="tx1"/>
                  </a:solidFill>
                  <a:latin typeface="Times New Roman" panose="02020603050405020304" pitchFamily="18" charset="0"/>
                  <a:ea typeface="宋体" panose="02010600030101010101" pitchFamily="2" charset="-122"/>
                </a:rPr>
                <a:t> </a:t>
              </a:r>
              <a:endParaRPr kumimoji="1" lang="zh-CN" altLang="en-US" sz="2000">
                <a:solidFill>
                  <a:schemeClr val="tx1"/>
                </a:solidFill>
                <a:latin typeface="Times New Roman" panose="02020603050405020304" pitchFamily="18" charset="0"/>
                <a:ea typeface="宋体" panose="02010600030101010101" pitchFamily="2" charset="-122"/>
              </a:endParaRPr>
            </a:p>
          </p:txBody>
        </p:sp>
      </p:grpSp>
      <p:sp>
        <p:nvSpPr>
          <p:cNvPr id="15" name="Rectangle 2"/>
          <p:cNvSpPr>
            <a:spLocks noGrp="1" noChangeArrowheads="1"/>
          </p:cNvSpPr>
          <p:nvPr>
            <p:ph type="title"/>
          </p:nvPr>
        </p:nvSpPr>
        <p:spPr>
          <a:xfrm>
            <a:off x="866775" y="464343"/>
            <a:ext cx="7819863" cy="792163"/>
          </a:xfrm>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16"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9922" name="Picture 2" descr="未定标题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3895" y="2840820"/>
            <a:ext cx="3835050" cy="332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9923" name="Text Box 3"/>
          <p:cNvSpPr txBox="1">
            <a:spLocks noChangeArrowheads="1"/>
          </p:cNvSpPr>
          <p:nvPr/>
        </p:nvSpPr>
        <p:spPr bwMode="auto">
          <a:xfrm>
            <a:off x="5181600" y="5943600"/>
            <a:ext cx="2657475" cy="5191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zh-CN" altLang="en-US" sz="2000">
                <a:solidFill>
                  <a:schemeClr val="tx1"/>
                </a:solidFill>
                <a:latin typeface="Times New Roman" panose="02020603050405020304" pitchFamily="18" charset="0"/>
                <a:ea typeface="宋体" panose="02010600030101010101" pitchFamily="2" charset="-122"/>
              </a:rPr>
              <a:t>图</a:t>
            </a:r>
            <a:r>
              <a:rPr kumimoji="1" lang="en-US" altLang="zh-CN" sz="2000">
                <a:solidFill>
                  <a:schemeClr val="tx1"/>
                </a:solidFill>
                <a:latin typeface="Times New Roman" panose="02020603050405020304" pitchFamily="18" charset="0"/>
                <a:ea typeface="宋体" panose="02010600030101010101" pitchFamily="2" charset="-122"/>
              </a:rPr>
              <a:t>1</a:t>
            </a:r>
            <a:r>
              <a:rPr kumimoji="1" lang="en-US" altLang="zh-CN" sz="2000" u="sng">
                <a:solidFill>
                  <a:schemeClr val="tx1"/>
                </a:solidFill>
                <a:latin typeface="Times New Roman" panose="02020603050405020304" pitchFamily="18" charset="0"/>
                <a:ea typeface="宋体" panose="02010600030101010101" pitchFamily="2" charset="-122"/>
              </a:rPr>
              <a:t> </a:t>
            </a:r>
            <a:r>
              <a:rPr kumimoji="1" lang="zh-CN" altLang="en-US" sz="2000">
                <a:solidFill>
                  <a:schemeClr val="tx1"/>
                </a:solidFill>
                <a:latin typeface="Times New Roman" panose="02020603050405020304" pitchFamily="18" charset="0"/>
                <a:ea typeface="宋体" panose="02010600030101010101" pitchFamily="2" charset="-122"/>
              </a:rPr>
              <a:t>时间函数的增长率</a:t>
            </a:r>
            <a:endParaRPr kumimoji="1" lang="zh-CN" altLang="en-US" sz="2000" u="sng">
              <a:solidFill>
                <a:schemeClr val="tx1"/>
              </a:solidFill>
              <a:latin typeface="Times New Roman" panose="02020603050405020304" pitchFamily="18" charset="0"/>
              <a:ea typeface="宋体" panose="02010600030101010101" pitchFamily="2" charset="-122"/>
            </a:endParaRPr>
          </a:p>
        </p:txBody>
      </p:sp>
      <p:sp>
        <p:nvSpPr>
          <p:cNvPr id="1489924" name="Text Box 4"/>
          <p:cNvSpPr txBox="1">
            <a:spLocks noChangeArrowheads="1"/>
          </p:cNvSpPr>
          <p:nvPr/>
        </p:nvSpPr>
        <p:spPr bwMode="auto">
          <a:xfrm>
            <a:off x="378542" y="1895263"/>
            <a:ext cx="2546188" cy="48237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zh-CN" altLang="en-US" sz="2200" b="1" dirty="0">
                <a:solidFill>
                  <a:schemeClr val="tx1"/>
                </a:solidFill>
                <a:latin typeface="Times New Roman" panose="02020603050405020304" pitchFamily="18" charset="0"/>
                <a:ea typeface="宋体" panose="02010600030101010101" pitchFamily="2" charset="-122"/>
              </a:rPr>
              <a:t>常见的多项式阶有</a:t>
            </a:r>
            <a:r>
              <a:rPr kumimoji="1" lang="en-US" altLang="zh-CN" sz="2200" b="1" dirty="0">
                <a:solidFill>
                  <a:schemeClr val="tx1"/>
                </a:solidFill>
                <a:latin typeface="Times New Roman" panose="02020603050405020304" pitchFamily="18" charset="0"/>
                <a:ea typeface="宋体" panose="02010600030101010101" pitchFamily="2" charset="-122"/>
              </a:rPr>
              <a:t>:</a:t>
            </a:r>
            <a:endParaRPr kumimoji="1" lang="en-US" altLang="zh-CN" sz="2200" b="1" u="sng" dirty="0">
              <a:solidFill>
                <a:schemeClr val="tx1"/>
              </a:solidFill>
              <a:latin typeface="Times New Roman" panose="02020603050405020304" pitchFamily="18" charset="0"/>
              <a:ea typeface="宋体" panose="02010600030101010101" pitchFamily="2" charset="-122"/>
            </a:endParaRPr>
          </a:p>
        </p:txBody>
      </p:sp>
      <p:sp>
        <p:nvSpPr>
          <p:cNvPr id="1489925" name="Rectangle 5"/>
          <p:cNvSpPr>
            <a:spLocks noChangeArrowheads="1"/>
          </p:cNvSpPr>
          <p:nvPr/>
        </p:nvSpPr>
        <p:spPr bwMode="auto">
          <a:xfrm>
            <a:off x="914400" y="2419518"/>
            <a:ext cx="968833"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rPr>
              <a:t>O(1)&lt;</a:t>
            </a:r>
            <a:endPar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26" name="Rectangle 6"/>
          <p:cNvSpPr>
            <a:spLocks noChangeArrowheads="1"/>
          </p:cNvSpPr>
          <p:nvPr/>
        </p:nvSpPr>
        <p:spPr bwMode="auto">
          <a:xfrm>
            <a:off x="1752600" y="2419518"/>
            <a:ext cx="1446528"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rPr>
              <a:t>O(</a:t>
            </a:r>
            <a:r>
              <a:rPr kumimoji="1" lang="en-US" altLang="zh-CN" sz="2200" b="1" dirty="0" err="1">
                <a:solidFill>
                  <a:schemeClr val="tx1"/>
                </a:solidFill>
                <a:latin typeface="Century Schoolbook" panose="02040604050505020304" pitchFamily="18" charset="0"/>
                <a:ea typeface="幼圆" panose="02010509060101010101" pitchFamily="49" charset="-122"/>
                <a:sym typeface="Symbol" panose="05050102010706020507" pitchFamily="18" charset="2"/>
              </a:rPr>
              <a:t>logn</a:t>
            </a:r>
            <a:r>
              <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rPr>
              <a:t>)&lt;</a:t>
            </a:r>
            <a:endPar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27" name="Rectangle 7"/>
          <p:cNvSpPr>
            <a:spLocks noChangeArrowheads="1"/>
          </p:cNvSpPr>
          <p:nvPr/>
        </p:nvSpPr>
        <p:spPr bwMode="auto">
          <a:xfrm>
            <a:off x="3048000" y="2419518"/>
            <a:ext cx="1000893" cy="48103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O(n)&lt;</a:t>
            </a:r>
            <a:endPar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28" name="Rectangle 8"/>
          <p:cNvSpPr>
            <a:spLocks noChangeArrowheads="1"/>
          </p:cNvSpPr>
          <p:nvPr/>
        </p:nvSpPr>
        <p:spPr bwMode="auto">
          <a:xfrm>
            <a:off x="3962400" y="2419518"/>
            <a:ext cx="1640490"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O(nlogn)&lt;</a:t>
            </a:r>
            <a:endPar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29" name="Rectangle 9"/>
          <p:cNvSpPr>
            <a:spLocks noChangeArrowheads="1"/>
          </p:cNvSpPr>
          <p:nvPr/>
        </p:nvSpPr>
        <p:spPr bwMode="auto">
          <a:xfrm>
            <a:off x="5410200" y="2419518"/>
            <a:ext cx="1108294"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O(n</a:t>
            </a:r>
            <a:r>
              <a:rPr kumimoji="1" lang="en-US" altLang="zh-CN" sz="2200" b="1" baseline="30000">
                <a:solidFill>
                  <a:schemeClr val="tx1"/>
                </a:solidFill>
                <a:latin typeface="Century Schoolbook" panose="02040604050505020304" pitchFamily="18" charset="0"/>
                <a:ea typeface="幼圆" panose="02010509060101010101" pitchFamily="49" charset="-122"/>
                <a:sym typeface="Symbol" panose="05050102010706020507" pitchFamily="18" charset="2"/>
              </a:rPr>
              <a:t>2</a:t>
            </a: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)&lt;</a:t>
            </a:r>
            <a:endPar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30" name="Rectangle 10"/>
          <p:cNvSpPr>
            <a:spLocks noChangeArrowheads="1"/>
          </p:cNvSpPr>
          <p:nvPr/>
        </p:nvSpPr>
        <p:spPr bwMode="auto">
          <a:xfrm>
            <a:off x="6400800" y="2419518"/>
            <a:ext cx="936773"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O(n</a:t>
            </a:r>
            <a:r>
              <a:rPr kumimoji="1" lang="en-US" altLang="zh-CN" sz="2200" b="1" baseline="30000">
                <a:solidFill>
                  <a:schemeClr val="tx1"/>
                </a:solidFill>
                <a:latin typeface="Century Schoolbook" panose="02040604050505020304" pitchFamily="18" charset="0"/>
                <a:ea typeface="幼圆" panose="02010509060101010101" pitchFamily="49" charset="-122"/>
                <a:sym typeface="Symbol" panose="05050102010706020507" pitchFamily="18" charset="2"/>
              </a:rPr>
              <a:t>3</a:t>
            </a: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a:t>
            </a:r>
            <a:endPar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31" name="Rectangle 11"/>
          <p:cNvSpPr>
            <a:spLocks noChangeArrowheads="1"/>
          </p:cNvSpPr>
          <p:nvPr/>
        </p:nvSpPr>
        <p:spPr bwMode="auto">
          <a:xfrm>
            <a:off x="936928" y="3653466"/>
            <a:ext cx="1097073"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rPr>
              <a:t>O(2</a:t>
            </a:r>
            <a:r>
              <a:rPr kumimoji="1" lang="en-US" altLang="zh-CN" sz="2200" b="1" baseline="30000" dirty="0">
                <a:solidFill>
                  <a:schemeClr val="tx1"/>
                </a:solidFill>
                <a:latin typeface="Century Schoolbook" panose="02040604050505020304" pitchFamily="18" charset="0"/>
                <a:ea typeface="幼圆" panose="02010509060101010101" pitchFamily="49" charset="-122"/>
                <a:sym typeface="Symbol" panose="05050102010706020507" pitchFamily="18" charset="2"/>
              </a:rPr>
              <a:t>n</a:t>
            </a:r>
            <a:r>
              <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rPr>
              <a:t>)&lt;</a:t>
            </a:r>
            <a:endPar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32" name="Rectangle 12"/>
          <p:cNvSpPr>
            <a:spLocks noChangeArrowheads="1"/>
          </p:cNvSpPr>
          <p:nvPr/>
        </p:nvSpPr>
        <p:spPr bwMode="auto">
          <a:xfrm>
            <a:off x="1851328" y="3653466"/>
            <a:ext cx="1084249"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rPr>
              <a:t>O(n!)&lt;</a:t>
            </a:r>
            <a:endParaRPr kumimoji="1" lang="en-US" altLang="zh-CN" sz="2200" b="1" dirty="0">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33" name="Rectangle 13"/>
          <p:cNvSpPr>
            <a:spLocks noChangeArrowheads="1"/>
          </p:cNvSpPr>
          <p:nvPr/>
        </p:nvSpPr>
        <p:spPr bwMode="auto">
          <a:xfrm>
            <a:off x="2841928" y="3653466"/>
            <a:ext cx="957611"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O(n</a:t>
            </a:r>
            <a:r>
              <a:rPr kumimoji="1" lang="en-US" altLang="zh-CN" sz="2200" b="1" baseline="30000">
                <a:solidFill>
                  <a:schemeClr val="tx1"/>
                </a:solidFill>
                <a:latin typeface="Century Schoolbook" panose="02040604050505020304" pitchFamily="18" charset="0"/>
                <a:ea typeface="幼圆" panose="02010509060101010101" pitchFamily="49" charset="-122"/>
                <a:sym typeface="Symbol" panose="05050102010706020507" pitchFamily="18" charset="2"/>
              </a:rPr>
              <a:t>n</a:t>
            </a:r>
            <a:r>
              <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rPr>
              <a:t>)</a:t>
            </a:r>
            <a:endParaRPr kumimoji="1" lang="en-US" altLang="zh-CN" sz="2200" b="1">
              <a:solidFill>
                <a:schemeClr val="tx1"/>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1489934" name="Text Box 14"/>
          <p:cNvSpPr txBox="1">
            <a:spLocks noChangeArrowheads="1"/>
          </p:cNvSpPr>
          <p:nvPr/>
        </p:nvSpPr>
        <p:spPr bwMode="auto">
          <a:xfrm>
            <a:off x="400172" y="2972144"/>
            <a:ext cx="2262456" cy="56849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b" hangingPunct="1">
              <a:lnSpc>
                <a:spcPct val="140000"/>
              </a:lnSpc>
            </a:pPr>
            <a:r>
              <a:rPr kumimoji="1" lang="zh-CN" altLang="en-US" sz="2200" b="1" dirty="0">
                <a:solidFill>
                  <a:schemeClr val="tx1"/>
                </a:solidFill>
                <a:latin typeface="Times New Roman" panose="02020603050405020304" pitchFamily="18" charset="0"/>
                <a:ea typeface="宋体" panose="02010600030101010101" pitchFamily="2" charset="-122"/>
              </a:rPr>
              <a:t>常见的指数阶有</a:t>
            </a:r>
            <a:r>
              <a:rPr kumimoji="1" lang="en-US" altLang="zh-CN" sz="2200" b="1" dirty="0">
                <a:solidFill>
                  <a:schemeClr val="tx1"/>
                </a:solidFill>
                <a:latin typeface="Times New Roman" panose="02020603050405020304" pitchFamily="18" charset="0"/>
                <a:ea typeface="宋体" panose="02010600030101010101" pitchFamily="2" charset="-122"/>
              </a:rPr>
              <a:t>:</a:t>
            </a:r>
            <a:endParaRPr kumimoji="1" lang="en-US" altLang="zh-CN" sz="2200" b="1" u="sng" dirty="0">
              <a:solidFill>
                <a:schemeClr val="tx1"/>
              </a:solidFill>
              <a:latin typeface="Times New Roman" panose="02020603050405020304" pitchFamily="18" charset="0"/>
              <a:ea typeface="宋体" panose="02010600030101010101" pitchFamily="2" charset="-122"/>
            </a:endParaRPr>
          </a:p>
        </p:txBody>
      </p:sp>
      <p:sp>
        <p:nvSpPr>
          <p:cNvPr id="20" name="Rectangle 2"/>
          <p:cNvSpPr>
            <a:spLocks noGrp="1" noChangeArrowheads="1"/>
          </p:cNvSpPr>
          <p:nvPr>
            <p:ph type="title"/>
          </p:nvPr>
        </p:nvSpPr>
        <p:spPr>
          <a:xfrm>
            <a:off x="866775" y="464343"/>
            <a:ext cx="7819863" cy="792163"/>
          </a:xfrm>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21"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body" idx="4294967295"/>
          </p:nvPr>
        </p:nvSpPr>
        <p:spPr>
          <a:xfrm>
            <a:off x="1143000" y="2057400"/>
            <a:ext cx="6791325" cy="39624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lnSpc>
                <a:spcPct val="150000"/>
              </a:lnSpc>
              <a:buFont typeface="Wingdings" panose="05000000000000000000" pitchFamily="2" charset="2"/>
              <a:buNone/>
            </a:pPr>
            <a:r>
              <a:rPr lang="zh-CN" altLang="en-US" sz="2200"/>
              <a:t>（</a:t>
            </a:r>
            <a:r>
              <a:rPr lang="en-US" altLang="zh-CN" sz="2200"/>
              <a:t>2</a:t>
            </a:r>
            <a:r>
              <a:rPr lang="zh-CN" altLang="en-US" sz="2200"/>
              <a:t>）</a:t>
            </a:r>
            <a:r>
              <a:rPr lang="zh-CN" altLang="en-US" sz="2200" b="1">
                <a:solidFill>
                  <a:srgbClr val="3907F1"/>
                </a:solidFill>
              </a:rPr>
              <a:t>渐近下界记号</a:t>
            </a:r>
            <a:r>
              <a:rPr lang="zh-CN" altLang="en-US" sz="2200" b="1">
                <a:solidFill>
                  <a:srgbClr val="3907F1"/>
                </a:solidFill>
                <a:sym typeface="Symbol" panose="05050102010706020507" pitchFamily="18" charset="2"/>
              </a:rPr>
              <a:t></a:t>
            </a:r>
            <a:r>
              <a:rPr lang="zh-CN" altLang="en-US" sz="2200"/>
              <a:t> </a:t>
            </a:r>
            <a:endParaRPr lang="zh-CN" altLang="en-US" sz="2200"/>
          </a:p>
          <a:p>
            <a:pPr eaLnBrk="1" hangingPunct="1">
              <a:lnSpc>
                <a:spcPct val="150000"/>
              </a:lnSpc>
            </a:pPr>
            <a:r>
              <a:rPr lang="zh-CN" altLang="en-US" sz="2200">
                <a:sym typeface="Symbol" panose="05050102010706020507" pitchFamily="18" charset="2"/>
              </a:rPr>
              <a:t></a:t>
            </a:r>
            <a:r>
              <a:rPr lang="zh-CN" altLang="en-US" sz="2200"/>
              <a:t> </a:t>
            </a:r>
            <a:r>
              <a:rPr lang="en-US" altLang="zh-CN" sz="2200"/>
              <a:t>(g(n)) = { f(n) | </a:t>
            </a:r>
            <a:r>
              <a:rPr lang="zh-CN" altLang="en-US" sz="2200"/>
              <a:t>存在正常数</a:t>
            </a:r>
            <a:r>
              <a:rPr lang="en-US" altLang="zh-CN" sz="2200"/>
              <a:t>c</a:t>
            </a:r>
            <a:r>
              <a:rPr lang="zh-CN" altLang="en-US" sz="2200"/>
              <a:t>和</a:t>
            </a:r>
            <a:r>
              <a:rPr lang="en-US" altLang="zh-CN" sz="2200"/>
              <a:t>n0</a:t>
            </a:r>
            <a:r>
              <a:rPr lang="zh-CN" altLang="en-US" sz="2200"/>
              <a:t>使得对所有</a:t>
            </a:r>
            <a:r>
              <a:rPr lang="en-US" altLang="zh-CN" sz="2200"/>
              <a:t>n</a:t>
            </a:r>
            <a:r>
              <a:rPr lang="en-US" altLang="zh-CN" sz="2200">
                <a:sym typeface="Symbol" panose="05050102010706020507" pitchFamily="18" charset="2"/>
              </a:rPr>
              <a:t> </a:t>
            </a:r>
            <a:r>
              <a:rPr lang="en-US" altLang="zh-CN" sz="2200"/>
              <a:t>n0</a:t>
            </a:r>
            <a:r>
              <a:rPr lang="zh-CN" altLang="en-US" sz="2200"/>
              <a:t>有：</a:t>
            </a:r>
            <a:r>
              <a:rPr lang="en-US" altLang="zh-CN" sz="2200"/>
              <a:t>0</a:t>
            </a:r>
            <a:r>
              <a:rPr lang="en-US" altLang="zh-CN" sz="2200">
                <a:sym typeface="Symbol" panose="05050102010706020507" pitchFamily="18" charset="2"/>
              </a:rPr>
              <a:t></a:t>
            </a:r>
            <a:r>
              <a:rPr lang="en-US" altLang="zh-CN" sz="2200"/>
              <a:t> cg(n) </a:t>
            </a:r>
            <a:r>
              <a:rPr lang="en-US" altLang="zh-CN" sz="2200">
                <a:sym typeface="Symbol" panose="05050102010706020507" pitchFamily="18" charset="2"/>
              </a:rPr>
              <a:t></a:t>
            </a:r>
            <a:r>
              <a:rPr lang="en-US" altLang="zh-CN" sz="2200"/>
              <a:t> f(n) }</a:t>
            </a:r>
            <a:endParaRPr lang="en-US" altLang="zh-CN" sz="2200"/>
          </a:p>
          <a:p>
            <a:pPr eaLnBrk="1" hangingPunct="1">
              <a:lnSpc>
                <a:spcPct val="150000"/>
              </a:lnSpc>
              <a:buFont typeface="Wingdings" panose="05000000000000000000" pitchFamily="2" charset="2"/>
              <a:buNone/>
            </a:pPr>
            <a:r>
              <a:rPr lang="zh-CN" altLang="en-US" sz="2200"/>
              <a:t>（</a:t>
            </a:r>
            <a:r>
              <a:rPr lang="en-US" altLang="zh-CN" sz="2200"/>
              <a:t>3</a:t>
            </a:r>
            <a:r>
              <a:rPr lang="zh-CN" altLang="en-US" sz="2200"/>
              <a:t>）</a:t>
            </a:r>
            <a:r>
              <a:rPr lang="zh-CN" altLang="en-US" sz="2200" b="1">
                <a:solidFill>
                  <a:srgbClr val="3907F1"/>
                </a:solidFill>
              </a:rPr>
              <a:t>非紧上界记号</a:t>
            </a:r>
            <a:r>
              <a:rPr lang="en-US" altLang="zh-CN" sz="2200" b="1" i="1">
                <a:solidFill>
                  <a:srgbClr val="3907F1"/>
                </a:solidFill>
              </a:rPr>
              <a:t>o</a:t>
            </a:r>
            <a:r>
              <a:rPr lang="en-US" altLang="zh-CN" sz="2200" i="1"/>
              <a:t> </a:t>
            </a:r>
            <a:endParaRPr lang="en-US" altLang="zh-CN" sz="2200" i="1"/>
          </a:p>
          <a:p>
            <a:pPr eaLnBrk="1" hangingPunct="1">
              <a:lnSpc>
                <a:spcPct val="150000"/>
              </a:lnSpc>
            </a:pPr>
            <a:r>
              <a:rPr lang="en-US" altLang="zh-CN" sz="2200" i="1"/>
              <a:t>o</a:t>
            </a:r>
            <a:r>
              <a:rPr lang="en-US" altLang="zh-CN" sz="2200"/>
              <a:t>(</a:t>
            </a:r>
            <a:r>
              <a:rPr lang="en-US" altLang="zh-CN" sz="2200" i="1"/>
              <a:t>g</a:t>
            </a:r>
            <a:r>
              <a:rPr lang="en-US" altLang="zh-CN" sz="2200"/>
              <a:t>(</a:t>
            </a:r>
            <a:r>
              <a:rPr lang="en-US" altLang="zh-CN" sz="2200" i="1"/>
              <a:t>n</a:t>
            </a:r>
            <a:r>
              <a:rPr lang="en-US" altLang="zh-CN" sz="2200"/>
              <a:t>)) = { </a:t>
            </a:r>
            <a:r>
              <a:rPr lang="en-US" altLang="zh-CN" sz="2200" i="1"/>
              <a:t>f</a:t>
            </a:r>
            <a:r>
              <a:rPr lang="en-US" altLang="zh-CN" sz="2200"/>
              <a:t>(</a:t>
            </a:r>
            <a:r>
              <a:rPr lang="en-US" altLang="zh-CN" sz="2200" i="1"/>
              <a:t>n</a:t>
            </a:r>
            <a:r>
              <a:rPr lang="en-US" altLang="zh-CN" sz="2200"/>
              <a:t>) | </a:t>
            </a:r>
            <a:r>
              <a:rPr lang="zh-CN" altLang="en-US" sz="2200"/>
              <a:t>对于任何正常数</a:t>
            </a:r>
            <a:r>
              <a:rPr lang="en-US" altLang="zh-CN" sz="2200" i="1"/>
              <a:t>c</a:t>
            </a:r>
            <a:r>
              <a:rPr lang="en-US" altLang="zh-CN" sz="2200"/>
              <a:t>&gt;0</a:t>
            </a:r>
            <a:r>
              <a:rPr lang="zh-CN" altLang="en-US" sz="2200" i="1"/>
              <a:t>，</a:t>
            </a:r>
            <a:r>
              <a:rPr lang="zh-CN" altLang="en-US" sz="2200"/>
              <a:t>存在正数和</a:t>
            </a:r>
            <a:r>
              <a:rPr lang="en-US" altLang="zh-CN" sz="2200" i="1"/>
              <a:t>n</a:t>
            </a:r>
            <a:r>
              <a:rPr lang="en-US" altLang="zh-CN" sz="2200" baseline="-25000"/>
              <a:t>0 </a:t>
            </a:r>
            <a:r>
              <a:rPr lang="en-US" altLang="zh-CN" sz="2200"/>
              <a:t>&gt;0</a:t>
            </a:r>
            <a:r>
              <a:rPr lang="zh-CN" altLang="en-US" sz="2200"/>
              <a:t>使得对所有</a:t>
            </a:r>
            <a:r>
              <a:rPr lang="en-US" altLang="zh-CN" sz="2200" i="1"/>
              <a:t>n</a:t>
            </a:r>
            <a:r>
              <a:rPr lang="en-US" altLang="zh-CN" sz="2200">
                <a:sym typeface="Symbol" panose="05050102010706020507" pitchFamily="18" charset="2"/>
              </a:rPr>
              <a:t> </a:t>
            </a:r>
            <a:r>
              <a:rPr lang="en-US" altLang="zh-CN" sz="2200" i="1"/>
              <a:t>n</a:t>
            </a:r>
            <a:r>
              <a:rPr lang="en-US" altLang="zh-CN" sz="2200" baseline="-25000"/>
              <a:t>0</a:t>
            </a:r>
            <a:r>
              <a:rPr lang="zh-CN" altLang="en-US" sz="2200"/>
              <a:t>有：</a:t>
            </a:r>
            <a:r>
              <a:rPr lang="en-US" altLang="zh-CN" sz="2200"/>
              <a:t>0 </a:t>
            </a:r>
            <a:r>
              <a:rPr lang="en-US" altLang="zh-CN" sz="2200">
                <a:sym typeface="Symbol" panose="05050102010706020507" pitchFamily="18" charset="2"/>
              </a:rPr>
              <a:t> </a:t>
            </a:r>
            <a:r>
              <a:rPr lang="en-US" altLang="zh-CN" sz="2200" i="1"/>
              <a:t>f</a:t>
            </a:r>
            <a:r>
              <a:rPr lang="en-US" altLang="zh-CN" sz="2200"/>
              <a:t>(</a:t>
            </a:r>
            <a:r>
              <a:rPr lang="en-US" altLang="zh-CN" sz="2200" i="1"/>
              <a:t>n</a:t>
            </a:r>
            <a:r>
              <a:rPr lang="en-US" altLang="zh-CN" sz="2200"/>
              <a:t>)&lt;</a:t>
            </a:r>
            <a:r>
              <a:rPr lang="en-US" altLang="zh-CN" sz="2200" i="1"/>
              <a:t>cg</a:t>
            </a:r>
            <a:r>
              <a:rPr lang="en-US" altLang="zh-CN" sz="2200"/>
              <a:t>(</a:t>
            </a:r>
            <a:r>
              <a:rPr lang="en-US" altLang="zh-CN" sz="2200" i="1"/>
              <a:t>n</a:t>
            </a:r>
            <a:r>
              <a:rPr lang="en-US" altLang="zh-CN" sz="2200"/>
              <a:t>) }</a:t>
            </a:r>
            <a:endParaRPr lang="en-US" altLang="zh-CN" sz="2200"/>
          </a:p>
          <a:p>
            <a:pPr eaLnBrk="1" hangingPunct="1">
              <a:lnSpc>
                <a:spcPct val="150000"/>
              </a:lnSpc>
            </a:pPr>
            <a:r>
              <a:rPr lang="zh-CN" altLang="en-US" sz="2200"/>
              <a:t>等价于</a:t>
            </a:r>
            <a:r>
              <a:rPr lang="zh-CN" altLang="en-US" sz="2200" i="1"/>
              <a:t>  </a:t>
            </a:r>
            <a:r>
              <a:rPr lang="en-US" altLang="zh-CN" sz="2200" i="1"/>
              <a:t>f</a:t>
            </a:r>
            <a:r>
              <a:rPr lang="en-US" altLang="zh-CN" sz="2200"/>
              <a:t>(</a:t>
            </a:r>
            <a:r>
              <a:rPr lang="en-US" altLang="zh-CN" sz="2200" i="1"/>
              <a:t>n</a:t>
            </a:r>
            <a:r>
              <a:rPr lang="en-US" altLang="zh-CN" sz="2200"/>
              <a:t>) / </a:t>
            </a:r>
            <a:r>
              <a:rPr lang="en-US" altLang="zh-CN" sz="2200" i="1"/>
              <a:t>g</a:t>
            </a:r>
            <a:r>
              <a:rPr lang="en-US" altLang="zh-CN" sz="2200"/>
              <a:t>(</a:t>
            </a:r>
            <a:r>
              <a:rPr lang="en-US" altLang="zh-CN" sz="2200" i="1"/>
              <a:t>n</a:t>
            </a:r>
            <a:r>
              <a:rPr lang="en-US" altLang="zh-CN" sz="2200"/>
              <a:t>) </a:t>
            </a:r>
            <a:r>
              <a:rPr lang="en-US" altLang="zh-CN" sz="2200">
                <a:sym typeface="Symbol" panose="05050102010706020507" pitchFamily="18" charset="2"/>
              </a:rPr>
              <a:t>0</a:t>
            </a:r>
            <a:r>
              <a:rPr lang="en-US" altLang="zh-CN" sz="2200"/>
              <a:t> </a:t>
            </a:r>
            <a:r>
              <a:rPr lang="zh-CN" altLang="en-US" sz="2200"/>
              <a:t>，</a:t>
            </a:r>
            <a:r>
              <a:rPr lang="en-US" altLang="zh-CN" sz="2200"/>
              <a:t>as  </a:t>
            </a:r>
            <a:r>
              <a:rPr lang="en-US" altLang="zh-CN" sz="2200" i="1"/>
              <a:t>n</a:t>
            </a:r>
            <a:r>
              <a:rPr lang="en-US" altLang="zh-CN" sz="2200">
                <a:sym typeface="Symbol" panose="05050102010706020507" pitchFamily="18" charset="2"/>
              </a:rPr>
              <a:t></a:t>
            </a:r>
            <a:r>
              <a:rPr lang="zh-CN" altLang="en-US" sz="2200">
                <a:sym typeface="Symbol" panose="05050102010706020507" pitchFamily="18" charset="2"/>
              </a:rPr>
              <a:t>。</a:t>
            </a:r>
            <a:endParaRPr lang="zh-CN" altLang="en-US" sz="2200"/>
          </a:p>
        </p:txBody>
      </p:sp>
      <p:sp>
        <p:nvSpPr>
          <p:cNvPr id="6" name="Rectangle 2"/>
          <p:cNvSpPr>
            <a:spLocks noGrp="1" noChangeArrowheads="1"/>
          </p:cNvSpPr>
          <p:nvPr>
            <p:ph type="title"/>
          </p:nvPr>
        </p:nvSpPr>
        <p:spPr>
          <a:xfrm>
            <a:off x="866775" y="464343"/>
            <a:ext cx="7819863" cy="792163"/>
          </a:xfrm>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7"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body" idx="4294967295"/>
          </p:nvPr>
        </p:nvSpPr>
        <p:spPr>
          <a:xfrm>
            <a:off x="762000" y="1676400"/>
            <a:ext cx="7772400" cy="4752975"/>
          </a:xfrm>
        </p:spPr>
        <p:txBody>
          <a:bodyPr/>
          <a:lstStyle/>
          <a:p>
            <a:pPr eaLnBrk="1" hangingPunct="1">
              <a:lnSpc>
                <a:spcPct val="140000"/>
              </a:lnSpc>
              <a:buFont typeface="Wingdings" panose="05000000000000000000" pitchFamily="2" charset="2"/>
              <a:buNone/>
            </a:pPr>
            <a:r>
              <a:rPr lang="zh-CN" altLang="en-US" sz="2100"/>
              <a:t>（</a:t>
            </a:r>
            <a:r>
              <a:rPr lang="en-US" altLang="zh-CN" sz="2100"/>
              <a:t>4</a:t>
            </a:r>
            <a:r>
              <a:rPr lang="zh-CN" altLang="en-US" sz="2100"/>
              <a:t>）</a:t>
            </a:r>
            <a:r>
              <a:rPr lang="zh-CN" altLang="en-US" sz="2100" b="1">
                <a:solidFill>
                  <a:srgbClr val="3907F1"/>
                </a:solidFill>
              </a:rPr>
              <a:t>非紧下界记号</a:t>
            </a:r>
            <a:r>
              <a:rPr lang="zh-CN" altLang="en-US" sz="2100" b="1" i="1">
                <a:solidFill>
                  <a:srgbClr val="3907F1"/>
                </a:solidFill>
                <a:sym typeface="Symbol" panose="05050102010706020507" pitchFamily="18" charset="2"/>
              </a:rPr>
              <a:t></a:t>
            </a:r>
            <a:r>
              <a:rPr lang="zh-CN" altLang="en-US"/>
              <a:t> </a:t>
            </a:r>
            <a:r>
              <a:rPr lang="zh-CN" altLang="en-US" sz="2100" i="1"/>
              <a:t> </a:t>
            </a:r>
            <a:endParaRPr lang="zh-CN" altLang="en-US" sz="2100" i="1"/>
          </a:p>
          <a:p>
            <a:pPr eaLnBrk="1" hangingPunct="1">
              <a:lnSpc>
                <a:spcPct val="140000"/>
              </a:lnSpc>
            </a:pPr>
            <a:r>
              <a:rPr lang="zh-CN" altLang="en-US" sz="2100" i="1">
                <a:sym typeface="Symbol" panose="05050102010706020507" pitchFamily="18" charset="2"/>
              </a:rPr>
              <a:t></a:t>
            </a:r>
            <a:r>
              <a:rPr lang="zh-CN" altLang="en-US" sz="2100"/>
              <a:t> </a:t>
            </a:r>
            <a:r>
              <a:rPr lang="en-US" altLang="zh-CN" sz="2100"/>
              <a:t>(</a:t>
            </a:r>
            <a:r>
              <a:rPr lang="en-US" altLang="zh-CN" sz="2100" i="1"/>
              <a:t>g</a:t>
            </a:r>
            <a:r>
              <a:rPr lang="en-US" altLang="zh-CN" sz="2100"/>
              <a:t>(</a:t>
            </a:r>
            <a:r>
              <a:rPr lang="en-US" altLang="zh-CN" sz="2100" i="1"/>
              <a:t>n</a:t>
            </a:r>
            <a:r>
              <a:rPr lang="en-US" altLang="zh-CN" sz="2100"/>
              <a:t>)) = { </a:t>
            </a:r>
            <a:r>
              <a:rPr lang="en-US" altLang="zh-CN" sz="2100" i="1"/>
              <a:t>f</a:t>
            </a:r>
            <a:r>
              <a:rPr lang="en-US" altLang="zh-CN" sz="2100"/>
              <a:t>(</a:t>
            </a:r>
            <a:r>
              <a:rPr lang="en-US" altLang="zh-CN" sz="2100" i="1"/>
              <a:t>n</a:t>
            </a:r>
            <a:r>
              <a:rPr lang="en-US" altLang="zh-CN" sz="2100"/>
              <a:t>) | </a:t>
            </a:r>
            <a:r>
              <a:rPr lang="zh-CN" altLang="en-US" sz="2100"/>
              <a:t>对于任何正常数</a:t>
            </a:r>
            <a:r>
              <a:rPr lang="en-US" altLang="zh-CN" sz="2100" i="1"/>
              <a:t>c</a:t>
            </a:r>
            <a:r>
              <a:rPr lang="en-US" altLang="zh-CN" sz="2100"/>
              <a:t>&gt;0</a:t>
            </a:r>
            <a:r>
              <a:rPr lang="zh-CN" altLang="en-US" sz="2100" i="1"/>
              <a:t>，</a:t>
            </a:r>
            <a:r>
              <a:rPr lang="zh-CN" altLang="en-US" sz="2100"/>
              <a:t>存在正数和</a:t>
            </a:r>
            <a:r>
              <a:rPr lang="en-US" altLang="zh-CN" sz="2100" i="1"/>
              <a:t>n</a:t>
            </a:r>
            <a:r>
              <a:rPr lang="en-US" altLang="zh-CN" sz="2100" baseline="-25000"/>
              <a:t>0 </a:t>
            </a:r>
            <a:r>
              <a:rPr lang="en-US" altLang="zh-CN" sz="2100"/>
              <a:t>&gt;0</a:t>
            </a:r>
            <a:r>
              <a:rPr lang="zh-CN" altLang="en-US" sz="2100"/>
              <a:t>使得对所有</a:t>
            </a:r>
            <a:r>
              <a:rPr lang="en-US" altLang="zh-CN" sz="2100" i="1"/>
              <a:t>n</a:t>
            </a:r>
            <a:r>
              <a:rPr lang="en-US" altLang="zh-CN" sz="2100">
                <a:sym typeface="Symbol" panose="05050102010706020507" pitchFamily="18" charset="2"/>
              </a:rPr>
              <a:t> </a:t>
            </a:r>
            <a:r>
              <a:rPr lang="en-US" altLang="zh-CN" sz="2100" i="1"/>
              <a:t>n</a:t>
            </a:r>
            <a:r>
              <a:rPr lang="en-US" altLang="zh-CN" sz="2100" baseline="-25000"/>
              <a:t>0</a:t>
            </a:r>
            <a:r>
              <a:rPr lang="zh-CN" altLang="en-US" sz="2100"/>
              <a:t>有：</a:t>
            </a:r>
            <a:r>
              <a:rPr lang="en-US" altLang="zh-CN" sz="2100"/>
              <a:t>0 </a:t>
            </a:r>
            <a:r>
              <a:rPr lang="en-US" altLang="zh-CN" sz="2100">
                <a:sym typeface="Symbol" panose="05050102010706020507" pitchFamily="18" charset="2"/>
              </a:rPr>
              <a:t> </a:t>
            </a:r>
            <a:r>
              <a:rPr lang="en-US" altLang="zh-CN" sz="2100" i="1"/>
              <a:t>cg</a:t>
            </a:r>
            <a:r>
              <a:rPr lang="en-US" altLang="zh-CN" sz="2100"/>
              <a:t>(</a:t>
            </a:r>
            <a:r>
              <a:rPr lang="en-US" altLang="zh-CN" sz="2100" i="1"/>
              <a:t>n</a:t>
            </a:r>
            <a:r>
              <a:rPr lang="en-US" altLang="zh-CN" sz="2100"/>
              <a:t>)</a:t>
            </a:r>
            <a:r>
              <a:rPr lang="en-US" altLang="zh-CN" sz="2100">
                <a:sym typeface="Symbol" panose="05050102010706020507" pitchFamily="18" charset="2"/>
              </a:rPr>
              <a:t> </a:t>
            </a:r>
            <a:r>
              <a:rPr lang="en-US" altLang="zh-CN" sz="2100"/>
              <a:t>&lt; </a:t>
            </a:r>
            <a:r>
              <a:rPr lang="en-US" altLang="zh-CN" sz="2100" i="1"/>
              <a:t>f</a:t>
            </a:r>
            <a:r>
              <a:rPr lang="en-US" altLang="zh-CN" sz="2100"/>
              <a:t>(</a:t>
            </a:r>
            <a:r>
              <a:rPr lang="en-US" altLang="zh-CN" sz="2100" i="1"/>
              <a:t>n</a:t>
            </a:r>
            <a:r>
              <a:rPr lang="en-US" altLang="zh-CN" sz="2100"/>
              <a:t>) }</a:t>
            </a:r>
            <a:endParaRPr lang="en-US" altLang="zh-CN" sz="2100"/>
          </a:p>
          <a:p>
            <a:pPr eaLnBrk="1" hangingPunct="1">
              <a:lnSpc>
                <a:spcPct val="140000"/>
              </a:lnSpc>
            </a:pPr>
            <a:r>
              <a:rPr lang="zh-CN" altLang="en-US" sz="2100"/>
              <a:t>等价于</a:t>
            </a:r>
            <a:r>
              <a:rPr lang="zh-CN" altLang="en-US" sz="2100" i="1"/>
              <a:t>  </a:t>
            </a:r>
            <a:r>
              <a:rPr lang="en-US" altLang="zh-CN" sz="2100" i="1"/>
              <a:t>f</a:t>
            </a:r>
            <a:r>
              <a:rPr lang="en-US" altLang="zh-CN" sz="2100"/>
              <a:t>(</a:t>
            </a:r>
            <a:r>
              <a:rPr lang="en-US" altLang="zh-CN" sz="2100" i="1"/>
              <a:t>n</a:t>
            </a:r>
            <a:r>
              <a:rPr lang="en-US" altLang="zh-CN" sz="2100"/>
              <a:t>) / </a:t>
            </a:r>
            <a:r>
              <a:rPr lang="en-US" altLang="zh-CN" sz="2100" i="1"/>
              <a:t>g</a:t>
            </a:r>
            <a:r>
              <a:rPr lang="en-US" altLang="zh-CN" sz="2100"/>
              <a:t>(</a:t>
            </a:r>
            <a:r>
              <a:rPr lang="en-US" altLang="zh-CN" sz="2100" i="1"/>
              <a:t>n</a:t>
            </a:r>
            <a:r>
              <a:rPr lang="en-US" altLang="zh-CN" sz="2100"/>
              <a:t>) </a:t>
            </a:r>
            <a:r>
              <a:rPr lang="en-US" altLang="zh-CN" sz="2100">
                <a:sym typeface="Symbol" panose="05050102010706020507" pitchFamily="18" charset="2"/>
              </a:rPr>
              <a:t></a:t>
            </a:r>
            <a:r>
              <a:rPr lang="en-US" altLang="zh-CN" sz="2100"/>
              <a:t> </a:t>
            </a:r>
            <a:r>
              <a:rPr lang="zh-CN" altLang="en-US" sz="2100"/>
              <a:t>，</a:t>
            </a:r>
            <a:r>
              <a:rPr lang="en-US" altLang="zh-CN" sz="2100"/>
              <a:t>as  </a:t>
            </a:r>
            <a:r>
              <a:rPr lang="en-US" altLang="zh-CN" sz="2100" i="1"/>
              <a:t>n</a:t>
            </a:r>
            <a:r>
              <a:rPr lang="en-US" altLang="zh-CN" sz="2100">
                <a:sym typeface="Symbol" panose="05050102010706020507" pitchFamily="18" charset="2"/>
              </a:rPr>
              <a:t></a:t>
            </a:r>
            <a:r>
              <a:rPr lang="zh-CN" altLang="en-US" sz="2100">
                <a:sym typeface="Symbol" panose="05050102010706020507" pitchFamily="18" charset="2"/>
              </a:rPr>
              <a:t>。</a:t>
            </a:r>
            <a:endParaRPr lang="zh-CN" altLang="en-US" sz="2100">
              <a:sym typeface="Symbol" panose="05050102010706020507" pitchFamily="18" charset="2"/>
            </a:endParaRPr>
          </a:p>
          <a:p>
            <a:pPr eaLnBrk="1" hangingPunct="1">
              <a:lnSpc>
                <a:spcPct val="140000"/>
              </a:lnSpc>
            </a:pPr>
            <a:r>
              <a:rPr lang="en-US" altLang="zh-CN" sz="2100" i="1"/>
              <a:t>f</a:t>
            </a:r>
            <a:r>
              <a:rPr lang="en-US" altLang="zh-CN" sz="2100"/>
              <a:t>(</a:t>
            </a:r>
            <a:r>
              <a:rPr lang="en-US" altLang="zh-CN" sz="2100" i="1"/>
              <a:t>n</a:t>
            </a:r>
            <a:r>
              <a:rPr lang="en-US" altLang="zh-CN" sz="2100"/>
              <a:t>) </a:t>
            </a:r>
            <a:r>
              <a:rPr lang="en-US" altLang="zh-CN" sz="2100">
                <a:sym typeface="Symbol" panose="05050102010706020507" pitchFamily="18" charset="2"/>
              </a:rPr>
              <a:t></a:t>
            </a:r>
            <a:r>
              <a:rPr lang="en-US" altLang="zh-CN" sz="2100"/>
              <a:t> </a:t>
            </a:r>
            <a:r>
              <a:rPr lang="en-US" altLang="zh-CN" sz="2100" i="1">
                <a:sym typeface="Symbol" panose="05050102010706020507" pitchFamily="18" charset="2"/>
              </a:rPr>
              <a:t></a:t>
            </a:r>
            <a:r>
              <a:rPr lang="en-US" altLang="zh-CN" sz="2100"/>
              <a:t> (</a:t>
            </a:r>
            <a:r>
              <a:rPr lang="en-US" altLang="zh-CN" sz="2100" i="1"/>
              <a:t>g</a:t>
            </a:r>
            <a:r>
              <a:rPr lang="en-US" altLang="zh-CN" sz="2100"/>
              <a:t>(</a:t>
            </a:r>
            <a:r>
              <a:rPr lang="en-US" altLang="zh-CN" sz="2100" i="1"/>
              <a:t>n</a:t>
            </a:r>
            <a:r>
              <a:rPr lang="en-US" altLang="zh-CN" sz="2100"/>
              <a:t>))  </a:t>
            </a:r>
            <a:r>
              <a:rPr lang="en-US" altLang="zh-CN" sz="2100">
                <a:sym typeface="Symbol" panose="05050102010706020507" pitchFamily="18" charset="2"/>
              </a:rPr>
              <a:t> </a:t>
            </a:r>
            <a:r>
              <a:rPr lang="en-US" altLang="zh-CN" sz="2100"/>
              <a:t> </a:t>
            </a:r>
            <a:r>
              <a:rPr lang="en-US" altLang="zh-CN" sz="2100" i="1"/>
              <a:t>g</a:t>
            </a:r>
            <a:r>
              <a:rPr lang="en-US" altLang="zh-CN" sz="2100"/>
              <a:t>(</a:t>
            </a:r>
            <a:r>
              <a:rPr lang="en-US" altLang="zh-CN" sz="2100" i="1"/>
              <a:t>n</a:t>
            </a:r>
            <a:r>
              <a:rPr lang="en-US" altLang="zh-CN" sz="2100"/>
              <a:t>) </a:t>
            </a:r>
            <a:r>
              <a:rPr lang="en-US" altLang="zh-CN" sz="2100">
                <a:sym typeface="Symbol" panose="05050102010706020507" pitchFamily="18" charset="2"/>
              </a:rPr>
              <a:t></a:t>
            </a:r>
            <a:r>
              <a:rPr lang="en-US" altLang="zh-CN" sz="2100"/>
              <a:t> </a:t>
            </a:r>
            <a:r>
              <a:rPr lang="en-US" altLang="zh-CN" sz="2100" i="1">
                <a:sym typeface="Symbol" panose="05050102010706020507" pitchFamily="18" charset="2"/>
              </a:rPr>
              <a:t>o</a:t>
            </a:r>
            <a:r>
              <a:rPr lang="en-US" altLang="zh-CN" sz="2100"/>
              <a:t> (</a:t>
            </a:r>
            <a:r>
              <a:rPr lang="en-US" altLang="zh-CN" sz="2100" i="1"/>
              <a:t>f</a:t>
            </a:r>
            <a:r>
              <a:rPr lang="en-US" altLang="zh-CN" sz="2100"/>
              <a:t>(</a:t>
            </a:r>
            <a:r>
              <a:rPr lang="en-US" altLang="zh-CN" sz="2100" i="1"/>
              <a:t>n</a:t>
            </a:r>
            <a:r>
              <a:rPr lang="en-US" altLang="zh-CN" sz="2100"/>
              <a:t>)) </a:t>
            </a:r>
            <a:endParaRPr lang="en-US" altLang="zh-CN" sz="2100"/>
          </a:p>
          <a:p>
            <a:pPr eaLnBrk="1" hangingPunct="1">
              <a:lnSpc>
                <a:spcPct val="140000"/>
              </a:lnSpc>
              <a:buFont typeface="Wingdings" panose="05000000000000000000" pitchFamily="2" charset="2"/>
              <a:buNone/>
            </a:pPr>
            <a:r>
              <a:rPr lang="zh-CN" altLang="en-US" sz="2100"/>
              <a:t>（</a:t>
            </a:r>
            <a:r>
              <a:rPr lang="en-US" altLang="zh-CN" sz="2100"/>
              <a:t>5</a:t>
            </a:r>
            <a:r>
              <a:rPr lang="zh-CN" altLang="en-US" sz="2100"/>
              <a:t>）</a:t>
            </a:r>
            <a:r>
              <a:rPr lang="zh-CN" altLang="en-US" sz="2100" b="1">
                <a:solidFill>
                  <a:srgbClr val="3907F1"/>
                </a:solidFill>
              </a:rPr>
              <a:t>紧渐近界记号</a:t>
            </a:r>
            <a:r>
              <a:rPr lang="zh-CN" altLang="en-US" sz="2100" b="1">
                <a:solidFill>
                  <a:srgbClr val="3907F1"/>
                </a:solidFill>
                <a:sym typeface="Symbol" panose="05050102010706020507" pitchFamily="18" charset="2"/>
              </a:rPr>
              <a:t></a:t>
            </a:r>
            <a:r>
              <a:rPr lang="zh-CN" altLang="en-US" sz="2100" b="1">
                <a:solidFill>
                  <a:srgbClr val="3907F1"/>
                </a:solidFill>
              </a:rPr>
              <a:t> </a:t>
            </a:r>
            <a:endParaRPr lang="zh-CN" altLang="en-US" sz="2100" b="1">
              <a:solidFill>
                <a:srgbClr val="3907F1"/>
              </a:solidFill>
            </a:endParaRPr>
          </a:p>
          <a:p>
            <a:pPr eaLnBrk="1" hangingPunct="1">
              <a:lnSpc>
                <a:spcPct val="140000"/>
              </a:lnSpc>
            </a:pPr>
            <a:r>
              <a:rPr lang="zh-CN" altLang="en-US" sz="2100">
                <a:sym typeface="Symbol" panose="05050102010706020507" pitchFamily="18" charset="2"/>
              </a:rPr>
              <a:t></a:t>
            </a:r>
            <a:r>
              <a:rPr lang="zh-CN" altLang="en-US" sz="2100"/>
              <a:t> </a:t>
            </a:r>
            <a:r>
              <a:rPr lang="en-US" altLang="zh-CN" sz="2100"/>
              <a:t>(</a:t>
            </a:r>
            <a:r>
              <a:rPr lang="en-US" altLang="zh-CN" sz="2100" i="1"/>
              <a:t>g</a:t>
            </a:r>
            <a:r>
              <a:rPr lang="en-US" altLang="zh-CN" sz="2100"/>
              <a:t>(</a:t>
            </a:r>
            <a:r>
              <a:rPr lang="en-US" altLang="zh-CN" sz="2100" i="1"/>
              <a:t>n</a:t>
            </a:r>
            <a:r>
              <a:rPr lang="en-US" altLang="zh-CN" sz="2100"/>
              <a:t>)) = { </a:t>
            </a:r>
            <a:r>
              <a:rPr lang="en-US" altLang="zh-CN" sz="2100" i="1"/>
              <a:t>f</a:t>
            </a:r>
            <a:r>
              <a:rPr lang="en-US" altLang="zh-CN" sz="2100"/>
              <a:t>(</a:t>
            </a:r>
            <a:r>
              <a:rPr lang="en-US" altLang="zh-CN" sz="2100" i="1"/>
              <a:t>n</a:t>
            </a:r>
            <a:r>
              <a:rPr lang="en-US" altLang="zh-CN" sz="2100"/>
              <a:t>) | </a:t>
            </a:r>
            <a:r>
              <a:rPr lang="zh-CN" altLang="en-US" sz="2100"/>
              <a:t>存在正常数</a:t>
            </a:r>
            <a:r>
              <a:rPr lang="en-US" altLang="zh-CN" sz="2100" i="1"/>
              <a:t>c</a:t>
            </a:r>
            <a:r>
              <a:rPr lang="en-US" altLang="zh-CN" sz="2100" baseline="-25000"/>
              <a:t>1</a:t>
            </a:r>
            <a:r>
              <a:rPr lang="en-US" altLang="zh-CN" sz="2100" i="1"/>
              <a:t>,c</a:t>
            </a:r>
            <a:r>
              <a:rPr lang="en-US" altLang="zh-CN" sz="2100" baseline="-25000"/>
              <a:t>2</a:t>
            </a:r>
            <a:r>
              <a:rPr lang="zh-CN" altLang="en-US" sz="2100"/>
              <a:t>和</a:t>
            </a:r>
            <a:r>
              <a:rPr lang="en-US" altLang="zh-CN" sz="2100" i="1"/>
              <a:t>n</a:t>
            </a:r>
            <a:r>
              <a:rPr lang="en-US" altLang="zh-CN" sz="2100" baseline="-25000"/>
              <a:t>0</a:t>
            </a:r>
            <a:r>
              <a:rPr lang="zh-CN" altLang="en-US" sz="2100"/>
              <a:t>使得对所有</a:t>
            </a:r>
            <a:r>
              <a:rPr lang="en-US" altLang="zh-CN" sz="2100" i="1"/>
              <a:t>n</a:t>
            </a:r>
            <a:r>
              <a:rPr lang="en-US" altLang="zh-CN" sz="2100">
                <a:sym typeface="Symbol" panose="05050102010706020507" pitchFamily="18" charset="2"/>
              </a:rPr>
              <a:t> </a:t>
            </a:r>
            <a:r>
              <a:rPr lang="en-US" altLang="zh-CN" sz="2100" i="1"/>
              <a:t>n</a:t>
            </a:r>
            <a:r>
              <a:rPr lang="en-US" altLang="zh-CN" sz="2100" baseline="-25000"/>
              <a:t>0</a:t>
            </a:r>
            <a:r>
              <a:rPr lang="zh-CN" altLang="en-US" sz="2100"/>
              <a:t>有：</a:t>
            </a:r>
            <a:r>
              <a:rPr lang="en-US" altLang="zh-CN" sz="2100" i="1"/>
              <a:t>c</a:t>
            </a:r>
            <a:r>
              <a:rPr lang="en-US" altLang="zh-CN" sz="2100" baseline="-25000"/>
              <a:t>1</a:t>
            </a:r>
            <a:r>
              <a:rPr lang="en-US" altLang="zh-CN" sz="2100" i="1"/>
              <a:t>g</a:t>
            </a:r>
            <a:r>
              <a:rPr lang="en-US" altLang="zh-CN" sz="2100"/>
              <a:t>(</a:t>
            </a:r>
            <a:r>
              <a:rPr lang="en-US" altLang="zh-CN" sz="2100" i="1"/>
              <a:t>n</a:t>
            </a:r>
            <a:r>
              <a:rPr lang="en-US" altLang="zh-CN" sz="2100"/>
              <a:t>) </a:t>
            </a:r>
            <a:r>
              <a:rPr lang="en-US" altLang="zh-CN" sz="2100">
                <a:sym typeface="Symbol" panose="05050102010706020507" pitchFamily="18" charset="2"/>
              </a:rPr>
              <a:t> </a:t>
            </a:r>
            <a:r>
              <a:rPr lang="en-US" altLang="zh-CN" sz="2100" i="1"/>
              <a:t>f</a:t>
            </a:r>
            <a:r>
              <a:rPr lang="en-US" altLang="zh-CN" sz="2100"/>
              <a:t>(</a:t>
            </a:r>
            <a:r>
              <a:rPr lang="en-US" altLang="zh-CN" sz="2100" i="1"/>
              <a:t>n</a:t>
            </a:r>
            <a:r>
              <a:rPr lang="en-US" altLang="zh-CN" sz="2100"/>
              <a:t>) </a:t>
            </a:r>
            <a:r>
              <a:rPr lang="en-US" altLang="zh-CN" sz="2100">
                <a:sym typeface="Symbol" panose="05050102010706020507" pitchFamily="18" charset="2"/>
              </a:rPr>
              <a:t></a:t>
            </a:r>
            <a:r>
              <a:rPr lang="en-US" altLang="zh-CN" sz="2100"/>
              <a:t> </a:t>
            </a:r>
            <a:r>
              <a:rPr lang="en-US" altLang="zh-CN" sz="2100" i="1"/>
              <a:t>c</a:t>
            </a:r>
            <a:r>
              <a:rPr lang="en-US" altLang="zh-CN" sz="2100" baseline="-25000"/>
              <a:t>2</a:t>
            </a:r>
            <a:r>
              <a:rPr lang="en-US" altLang="zh-CN" sz="2100" i="1"/>
              <a:t>g</a:t>
            </a:r>
            <a:r>
              <a:rPr lang="en-US" altLang="zh-CN" sz="2100"/>
              <a:t>(</a:t>
            </a:r>
            <a:r>
              <a:rPr lang="en-US" altLang="zh-CN" sz="2100" i="1"/>
              <a:t>n</a:t>
            </a:r>
            <a:r>
              <a:rPr lang="en-US" altLang="zh-CN" sz="2100"/>
              <a:t>) }</a:t>
            </a:r>
            <a:endParaRPr lang="en-US" altLang="zh-CN" sz="2100"/>
          </a:p>
          <a:p>
            <a:pPr eaLnBrk="1" hangingPunct="1">
              <a:lnSpc>
                <a:spcPct val="140000"/>
              </a:lnSpc>
              <a:buFont typeface="Wingdings" panose="05000000000000000000" pitchFamily="2" charset="2"/>
              <a:buNone/>
            </a:pPr>
            <a:r>
              <a:rPr lang="en-US" altLang="zh-CN" sz="2100" b="1"/>
              <a:t> </a:t>
            </a:r>
            <a:r>
              <a:rPr lang="zh-CN" altLang="en-US" sz="2100" b="1">
                <a:solidFill>
                  <a:srgbClr val="3907F1"/>
                </a:solidFill>
              </a:rPr>
              <a:t>定理</a:t>
            </a:r>
            <a:r>
              <a:rPr lang="en-US" altLang="zh-CN" sz="2100" b="1">
                <a:solidFill>
                  <a:srgbClr val="3907F1"/>
                </a:solidFill>
              </a:rPr>
              <a:t>1</a:t>
            </a:r>
            <a:r>
              <a:rPr lang="zh-CN" altLang="en-US" sz="2100" b="1">
                <a:solidFill>
                  <a:srgbClr val="3907F1"/>
                </a:solidFill>
              </a:rPr>
              <a:t>：</a:t>
            </a:r>
            <a:r>
              <a:rPr lang="zh-CN" altLang="en-US" sz="2100"/>
              <a:t> </a:t>
            </a:r>
            <a:r>
              <a:rPr lang="zh-CN" altLang="en-US" sz="2100">
                <a:sym typeface="Symbol" panose="05050102010706020507" pitchFamily="18" charset="2"/>
              </a:rPr>
              <a:t></a:t>
            </a:r>
            <a:r>
              <a:rPr lang="zh-CN" altLang="en-US" sz="2100"/>
              <a:t> </a:t>
            </a:r>
            <a:r>
              <a:rPr lang="en-US" altLang="zh-CN" sz="2100"/>
              <a:t>(</a:t>
            </a:r>
            <a:r>
              <a:rPr lang="en-US" altLang="zh-CN" sz="2100" i="1"/>
              <a:t>g</a:t>
            </a:r>
            <a:r>
              <a:rPr lang="en-US" altLang="zh-CN" sz="2100"/>
              <a:t>(</a:t>
            </a:r>
            <a:r>
              <a:rPr lang="en-US" altLang="zh-CN" sz="2100" i="1"/>
              <a:t>n</a:t>
            </a:r>
            <a:r>
              <a:rPr lang="en-US" altLang="zh-CN" sz="2100"/>
              <a:t>)) = </a:t>
            </a:r>
            <a:r>
              <a:rPr lang="en-US" altLang="zh-CN" sz="2100" i="1">
                <a:sym typeface="Symbol" panose="05050102010706020507" pitchFamily="18" charset="2"/>
              </a:rPr>
              <a:t>O</a:t>
            </a:r>
            <a:r>
              <a:rPr lang="en-US" altLang="zh-CN" sz="2100"/>
              <a:t> (</a:t>
            </a:r>
            <a:r>
              <a:rPr lang="en-US" altLang="zh-CN" sz="2100" i="1"/>
              <a:t>g</a:t>
            </a:r>
            <a:r>
              <a:rPr lang="en-US" altLang="zh-CN" sz="2100"/>
              <a:t>(</a:t>
            </a:r>
            <a:r>
              <a:rPr lang="en-US" altLang="zh-CN" sz="2100" i="1"/>
              <a:t>n</a:t>
            </a:r>
            <a:r>
              <a:rPr lang="en-US" altLang="zh-CN" sz="2100"/>
              <a:t>)) </a:t>
            </a:r>
            <a:r>
              <a:rPr lang="en-US" altLang="zh-CN" sz="2100">
                <a:sym typeface="Symbol" panose="05050102010706020507" pitchFamily="18" charset="2"/>
              </a:rPr>
              <a:t></a:t>
            </a:r>
            <a:r>
              <a:rPr lang="en-US" altLang="zh-CN" sz="2100"/>
              <a:t> </a:t>
            </a:r>
            <a:r>
              <a:rPr lang="en-US" altLang="zh-CN" sz="2100">
                <a:sym typeface="Symbol" panose="05050102010706020507" pitchFamily="18" charset="2"/>
              </a:rPr>
              <a:t></a:t>
            </a:r>
            <a:r>
              <a:rPr lang="en-US" altLang="zh-CN" sz="2100"/>
              <a:t> (</a:t>
            </a:r>
            <a:r>
              <a:rPr lang="en-US" altLang="zh-CN" sz="2100" i="1"/>
              <a:t>g</a:t>
            </a:r>
            <a:r>
              <a:rPr lang="en-US" altLang="zh-CN" sz="2100"/>
              <a:t>(</a:t>
            </a:r>
            <a:r>
              <a:rPr lang="en-US" altLang="zh-CN" sz="2100" i="1"/>
              <a:t>n</a:t>
            </a:r>
            <a:r>
              <a:rPr lang="en-US" altLang="zh-CN" sz="2100"/>
              <a:t>)) </a:t>
            </a:r>
            <a:endParaRPr lang="en-US" altLang="zh-CN" sz="2100"/>
          </a:p>
        </p:txBody>
      </p:sp>
      <p:sp>
        <p:nvSpPr>
          <p:cNvPr id="6" name="Rectangle 2"/>
          <p:cNvSpPr>
            <a:spLocks noGrp="1" noChangeArrowheads="1"/>
          </p:cNvSpPr>
          <p:nvPr>
            <p:ph type="title"/>
          </p:nvPr>
        </p:nvSpPr>
        <p:spPr>
          <a:xfrm>
            <a:off x="866775" y="464343"/>
            <a:ext cx="7819863" cy="792163"/>
          </a:xfrm>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7"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714537" y="1722002"/>
            <a:ext cx="7819863" cy="792163"/>
          </a:xfrm>
        </p:spPr>
        <p:txBody>
          <a:bodyPr/>
          <a:lstStyle/>
          <a:p>
            <a:pPr eaLnBrk="1" hangingPunct="1"/>
            <a:r>
              <a:rPr lang="zh-CN" altLang="en-US" sz="2200" b="0" dirty="0">
                <a:solidFill>
                  <a:schemeClr val="tx1"/>
                </a:solidFill>
                <a:latin typeface="黑体" panose="02010609060101010101" pitchFamily="49" charset="-122"/>
                <a:ea typeface="黑体" panose="02010609060101010101" pitchFamily="49" charset="-122"/>
              </a:rPr>
              <a:t>渐近分析记号的若干性质</a:t>
            </a:r>
            <a:endParaRPr lang="zh-CN" altLang="en-US" sz="2200" b="0" dirty="0">
              <a:solidFill>
                <a:schemeClr val="tx1"/>
              </a:solidFill>
              <a:latin typeface="黑体" panose="02010609060101010101" pitchFamily="49" charset="-122"/>
              <a:ea typeface="黑体" panose="02010609060101010101" pitchFamily="49" charset="-122"/>
            </a:endParaRPr>
          </a:p>
        </p:txBody>
      </p:sp>
      <p:sp>
        <p:nvSpPr>
          <p:cNvPr id="68612" name="Rectangle 3"/>
          <p:cNvSpPr>
            <a:spLocks noGrp="1" noChangeArrowheads="1"/>
          </p:cNvSpPr>
          <p:nvPr>
            <p:ph type="body" idx="4294967295"/>
          </p:nvPr>
        </p:nvSpPr>
        <p:spPr>
          <a:xfrm>
            <a:off x="1087438" y="2438400"/>
            <a:ext cx="6989762" cy="3279775"/>
          </a:xfrm>
        </p:spPr>
        <p:txBody>
          <a:bodyPr/>
          <a:lstStyle/>
          <a:p>
            <a:pPr eaLnBrk="1" hangingPunct="1">
              <a:lnSpc>
                <a:spcPct val="140000"/>
              </a:lnSpc>
              <a:buFont typeface="Wingdings" panose="05000000000000000000" pitchFamily="2" charset="2"/>
              <a:buNone/>
            </a:pPr>
            <a:r>
              <a:rPr lang="zh-CN" altLang="en-US" sz="2100" b="1" dirty="0">
                <a:solidFill>
                  <a:srgbClr val="0000FF"/>
                </a:solidFill>
              </a:rPr>
              <a:t>（</a:t>
            </a:r>
            <a:r>
              <a:rPr lang="en-US" altLang="zh-CN" sz="2100" b="1" dirty="0">
                <a:solidFill>
                  <a:srgbClr val="0000FF"/>
                </a:solidFill>
              </a:rPr>
              <a:t>1</a:t>
            </a:r>
            <a:r>
              <a:rPr lang="zh-CN" altLang="en-US" sz="2100" b="1" dirty="0">
                <a:solidFill>
                  <a:srgbClr val="0000FF"/>
                </a:solidFill>
              </a:rPr>
              <a:t>）传递性：</a:t>
            </a:r>
            <a:endParaRPr lang="zh-CN" altLang="en-US" sz="2100" b="1" dirty="0">
              <a:solidFill>
                <a:srgbClr val="0000FF"/>
              </a:solidFill>
            </a:endParaRPr>
          </a:p>
          <a:p>
            <a:pPr eaLnBrk="1" hangingPunct="1">
              <a:lnSpc>
                <a:spcPct val="140000"/>
              </a:lnSpc>
            </a:pPr>
            <a:r>
              <a:rPr lang="en-US" altLang="zh-CN" sz="2100" i="1" dirty="0"/>
              <a:t>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a:t>
            </a:r>
            <a:r>
              <a:rPr lang="en-US" altLang="zh-CN" sz="2100" i="1" dirty="0"/>
              <a:t>g</a:t>
            </a:r>
            <a:r>
              <a:rPr lang="en-US" altLang="zh-CN" sz="2100" dirty="0"/>
              <a:t>(</a:t>
            </a:r>
            <a:r>
              <a:rPr lang="en-US" altLang="zh-CN" sz="2100" i="1" dirty="0"/>
              <a:t>n</a:t>
            </a:r>
            <a:r>
              <a:rPr lang="en-US" altLang="zh-CN" sz="2100" dirty="0"/>
              <a:t>))</a:t>
            </a:r>
            <a:r>
              <a:rPr lang="zh-CN" altLang="en-US" sz="2100" dirty="0"/>
              <a:t>， </a:t>
            </a:r>
            <a:r>
              <a:rPr lang="en-US" altLang="zh-CN" sz="2100" i="1" dirty="0"/>
              <a:t>g</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a:t>
            </a:r>
            <a:r>
              <a:rPr lang="en-US" altLang="zh-CN" sz="2100" i="1" dirty="0"/>
              <a:t>h</a:t>
            </a:r>
            <a:r>
              <a:rPr lang="en-US" altLang="zh-CN" sz="2100" dirty="0"/>
              <a:t>(</a:t>
            </a:r>
            <a:r>
              <a:rPr lang="en-US" altLang="zh-CN" sz="2100" i="1" dirty="0"/>
              <a:t>n</a:t>
            </a:r>
            <a:r>
              <a:rPr lang="en-US" altLang="zh-CN" sz="2100" dirty="0"/>
              <a:t>))  </a:t>
            </a:r>
            <a:r>
              <a:rPr lang="en-US" altLang="zh-CN" sz="1900" dirty="0">
                <a:sym typeface="Symbol" panose="05050102010706020507" pitchFamily="18" charset="2"/>
              </a:rPr>
              <a:t></a:t>
            </a:r>
            <a:r>
              <a:rPr lang="en-US" altLang="zh-CN" sz="1900" dirty="0"/>
              <a:t>  </a:t>
            </a:r>
            <a:r>
              <a:rPr lang="en-US" altLang="zh-CN" sz="2100" i="1" dirty="0"/>
              <a:t>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a:t>
            </a:r>
            <a:r>
              <a:rPr lang="en-US" altLang="zh-CN" sz="2100" i="1" dirty="0"/>
              <a:t>h</a:t>
            </a:r>
            <a:r>
              <a:rPr lang="en-US" altLang="zh-CN" sz="2100" dirty="0"/>
              <a:t>(</a:t>
            </a:r>
            <a:r>
              <a:rPr lang="en-US" altLang="zh-CN" sz="2100" i="1" dirty="0"/>
              <a:t>n</a:t>
            </a:r>
            <a:r>
              <a:rPr lang="en-US" altLang="zh-CN" sz="2100" dirty="0"/>
              <a:t>))</a:t>
            </a:r>
            <a:r>
              <a:rPr lang="zh-CN" altLang="en-US" sz="2100" dirty="0"/>
              <a:t>；</a:t>
            </a:r>
            <a:endParaRPr lang="zh-CN" altLang="en-US" sz="2100" dirty="0"/>
          </a:p>
          <a:p>
            <a:pPr eaLnBrk="1" hangingPunct="1">
              <a:lnSpc>
                <a:spcPct val="140000"/>
              </a:lnSpc>
            </a:pPr>
            <a:r>
              <a:rPr lang="en-US" altLang="zh-CN" sz="2100" i="1" dirty="0"/>
              <a:t>f</a:t>
            </a:r>
            <a:r>
              <a:rPr lang="en-US" altLang="zh-CN" sz="2100" dirty="0"/>
              <a:t>(</a:t>
            </a:r>
            <a:r>
              <a:rPr lang="en-US" altLang="zh-CN" sz="2100" i="1" dirty="0"/>
              <a:t>n</a:t>
            </a:r>
            <a:r>
              <a:rPr lang="en-US" altLang="zh-CN" sz="2100" dirty="0"/>
              <a:t>)= </a:t>
            </a:r>
            <a:r>
              <a:rPr lang="en-US" altLang="zh-CN" sz="2100" i="1" dirty="0">
                <a:sym typeface="Symbol" panose="05050102010706020507" pitchFamily="18" charset="2"/>
              </a:rPr>
              <a:t>O</a:t>
            </a:r>
            <a:r>
              <a:rPr lang="en-US" altLang="zh-CN" sz="2100" dirty="0"/>
              <a:t>(</a:t>
            </a:r>
            <a:r>
              <a:rPr lang="en-US" altLang="zh-CN" sz="2100" i="1" dirty="0"/>
              <a:t>g</a:t>
            </a:r>
            <a:r>
              <a:rPr lang="en-US" altLang="zh-CN" sz="2100" dirty="0"/>
              <a:t>(</a:t>
            </a:r>
            <a:r>
              <a:rPr lang="en-US" altLang="zh-CN" sz="2100" i="1" dirty="0"/>
              <a:t>n</a:t>
            </a:r>
            <a:r>
              <a:rPr lang="en-US" altLang="zh-CN" sz="2100" dirty="0"/>
              <a:t>))</a:t>
            </a:r>
            <a:r>
              <a:rPr lang="zh-CN" altLang="en-US" sz="2100" dirty="0"/>
              <a:t>， </a:t>
            </a:r>
            <a:r>
              <a:rPr lang="en-US" altLang="zh-CN" sz="2100" i="1" dirty="0"/>
              <a:t>g</a:t>
            </a:r>
            <a:r>
              <a:rPr lang="en-US" altLang="zh-CN" sz="2100" dirty="0"/>
              <a:t>(</a:t>
            </a:r>
            <a:r>
              <a:rPr lang="en-US" altLang="zh-CN" sz="2100" i="1" dirty="0"/>
              <a:t>n</a:t>
            </a:r>
            <a:r>
              <a:rPr lang="en-US" altLang="zh-CN" sz="2100" dirty="0"/>
              <a:t>)= </a:t>
            </a:r>
            <a:r>
              <a:rPr lang="en-US" altLang="zh-CN" sz="2100" i="1" dirty="0">
                <a:sym typeface="Symbol" panose="05050102010706020507" pitchFamily="18" charset="2"/>
              </a:rPr>
              <a:t>O</a:t>
            </a:r>
            <a:r>
              <a:rPr lang="en-US" altLang="zh-CN" sz="2100" dirty="0">
                <a:sym typeface="Symbol" panose="05050102010706020507" pitchFamily="18" charset="2"/>
              </a:rPr>
              <a:t> </a:t>
            </a:r>
            <a:r>
              <a:rPr lang="en-US" altLang="zh-CN" sz="2100" dirty="0"/>
              <a:t>(</a:t>
            </a:r>
            <a:r>
              <a:rPr lang="en-US" altLang="zh-CN" sz="2100" i="1" dirty="0"/>
              <a:t>h</a:t>
            </a:r>
            <a:r>
              <a:rPr lang="en-US" altLang="zh-CN" sz="2100" dirty="0"/>
              <a:t>(</a:t>
            </a:r>
            <a:r>
              <a:rPr lang="en-US" altLang="zh-CN" sz="2100" i="1" dirty="0"/>
              <a:t>n</a:t>
            </a:r>
            <a:r>
              <a:rPr lang="en-US" altLang="zh-CN" sz="2100" dirty="0"/>
              <a:t>)) </a:t>
            </a:r>
            <a:r>
              <a:rPr lang="en-US" altLang="zh-CN" sz="1900" dirty="0">
                <a:sym typeface="Symbol" panose="05050102010706020507" pitchFamily="18" charset="2"/>
              </a:rPr>
              <a:t></a:t>
            </a:r>
            <a:r>
              <a:rPr lang="en-US" altLang="zh-CN" sz="1900" dirty="0"/>
              <a:t>  </a:t>
            </a:r>
            <a:r>
              <a:rPr lang="en-US" altLang="zh-CN" sz="2100" i="1" dirty="0"/>
              <a:t>f</a:t>
            </a:r>
            <a:r>
              <a:rPr lang="en-US" altLang="zh-CN" sz="2100" dirty="0"/>
              <a:t>(</a:t>
            </a:r>
            <a:r>
              <a:rPr lang="en-US" altLang="zh-CN" sz="2100" i="1" dirty="0"/>
              <a:t>n</a:t>
            </a:r>
            <a:r>
              <a:rPr lang="en-US" altLang="zh-CN" sz="2100" dirty="0"/>
              <a:t>)= </a:t>
            </a:r>
            <a:r>
              <a:rPr lang="en-US" altLang="zh-CN" sz="2100" i="1" dirty="0">
                <a:sym typeface="Symbol" panose="05050102010706020507" pitchFamily="18" charset="2"/>
              </a:rPr>
              <a:t>O</a:t>
            </a:r>
            <a:r>
              <a:rPr lang="en-US" altLang="zh-CN" sz="2100" dirty="0">
                <a:sym typeface="Symbol" panose="05050102010706020507" pitchFamily="18" charset="2"/>
              </a:rPr>
              <a:t> </a:t>
            </a:r>
            <a:r>
              <a:rPr lang="en-US" altLang="zh-CN" sz="2100" dirty="0"/>
              <a:t>(</a:t>
            </a:r>
            <a:r>
              <a:rPr lang="en-US" altLang="zh-CN" sz="2100" i="1" dirty="0"/>
              <a:t>h</a:t>
            </a:r>
            <a:r>
              <a:rPr lang="en-US" altLang="zh-CN" sz="2100" dirty="0"/>
              <a:t>(</a:t>
            </a:r>
            <a:r>
              <a:rPr lang="en-US" altLang="zh-CN" sz="2100" i="1" dirty="0"/>
              <a:t>n</a:t>
            </a:r>
            <a:r>
              <a:rPr lang="en-US" altLang="zh-CN" sz="2100" dirty="0"/>
              <a:t>))</a:t>
            </a:r>
            <a:r>
              <a:rPr lang="zh-CN" altLang="en-US" sz="2100" dirty="0"/>
              <a:t>；</a:t>
            </a:r>
            <a:endParaRPr lang="zh-CN" altLang="en-US" sz="2100" dirty="0"/>
          </a:p>
          <a:p>
            <a:pPr eaLnBrk="1" hangingPunct="1">
              <a:lnSpc>
                <a:spcPct val="140000"/>
              </a:lnSpc>
            </a:pPr>
            <a:r>
              <a:rPr lang="en-US" altLang="zh-CN" sz="2100" i="1" dirty="0"/>
              <a:t>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a:t>
            </a:r>
            <a:r>
              <a:rPr lang="en-US" altLang="zh-CN" sz="2100" i="1" dirty="0"/>
              <a:t>g</a:t>
            </a:r>
            <a:r>
              <a:rPr lang="en-US" altLang="zh-CN" sz="2100" dirty="0"/>
              <a:t>(</a:t>
            </a:r>
            <a:r>
              <a:rPr lang="en-US" altLang="zh-CN" sz="2100" i="1" dirty="0"/>
              <a:t>n</a:t>
            </a:r>
            <a:r>
              <a:rPr lang="en-US" altLang="zh-CN" sz="2100" dirty="0"/>
              <a:t>))</a:t>
            </a:r>
            <a:r>
              <a:rPr lang="zh-CN" altLang="en-US" sz="2100" dirty="0"/>
              <a:t>， </a:t>
            </a:r>
            <a:r>
              <a:rPr lang="en-US" altLang="zh-CN" sz="2100" i="1" dirty="0"/>
              <a:t>g</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 </a:t>
            </a:r>
            <a:r>
              <a:rPr lang="en-US" altLang="zh-CN" sz="2100" dirty="0"/>
              <a:t>(</a:t>
            </a:r>
            <a:r>
              <a:rPr lang="en-US" altLang="zh-CN" sz="2100" i="1" dirty="0"/>
              <a:t>h</a:t>
            </a:r>
            <a:r>
              <a:rPr lang="en-US" altLang="zh-CN" sz="2100" dirty="0"/>
              <a:t>(</a:t>
            </a:r>
            <a:r>
              <a:rPr lang="en-US" altLang="zh-CN" sz="2100" i="1" dirty="0"/>
              <a:t>n</a:t>
            </a:r>
            <a:r>
              <a:rPr lang="en-US" altLang="zh-CN" sz="2100" dirty="0"/>
              <a:t>)) </a:t>
            </a:r>
            <a:r>
              <a:rPr lang="en-US" altLang="zh-CN" sz="1900" dirty="0">
                <a:sym typeface="Symbol" panose="05050102010706020507" pitchFamily="18" charset="2"/>
              </a:rPr>
              <a:t></a:t>
            </a:r>
            <a:r>
              <a:rPr lang="en-US" altLang="zh-CN" sz="1900" dirty="0"/>
              <a:t>  </a:t>
            </a:r>
            <a:r>
              <a:rPr lang="en-US" altLang="zh-CN" sz="2100" i="1" dirty="0"/>
              <a:t>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a:t>
            </a:r>
            <a:r>
              <a:rPr lang="en-US" altLang="zh-CN" sz="2100" i="1" dirty="0"/>
              <a:t>h</a:t>
            </a:r>
            <a:r>
              <a:rPr lang="en-US" altLang="zh-CN" sz="2100" dirty="0"/>
              <a:t>(</a:t>
            </a:r>
            <a:r>
              <a:rPr lang="en-US" altLang="zh-CN" sz="2100" i="1" dirty="0"/>
              <a:t>n</a:t>
            </a:r>
            <a:r>
              <a:rPr lang="en-US" altLang="zh-CN" sz="2100" dirty="0"/>
              <a:t>))</a:t>
            </a:r>
            <a:r>
              <a:rPr lang="zh-CN" altLang="en-US" sz="2100" dirty="0"/>
              <a:t>；</a:t>
            </a:r>
            <a:endParaRPr lang="zh-CN" altLang="en-US" sz="2100" dirty="0"/>
          </a:p>
          <a:p>
            <a:pPr eaLnBrk="1" hangingPunct="1">
              <a:lnSpc>
                <a:spcPct val="140000"/>
              </a:lnSpc>
            </a:pPr>
            <a:r>
              <a:rPr lang="en-US" altLang="zh-CN" sz="2100" i="1" dirty="0"/>
              <a:t>f</a:t>
            </a:r>
            <a:r>
              <a:rPr lang="en-US" altLang="zh-CN" sz="2100" dirty="0"/>
              <a:t>(</a:t>
            </a:r>
            <a:r>
              <a:rPr lang="en-US" altLang="zh-CN" sz="2100" i="1" dirty="0"/>
              <a:t>n</a:t>
            </a:r>
            <a:r>
              <a:rPr lang="en-US" altLang="zh-CN" sz="2100" dirty="0"/>
              <a:t>)= </a:t>
            </a:r>
            <a:r>
              <a:rPr lang="en-US" altLang="zh-CN" sz="2100" i="1" dirty="0"/>
              <a:t>o</a:t>
            </a:r>
            <a:r>
              <a:rPr lang="en-US" altLang="zh-CN" sz="2100" dirty="0"/>
              <a:t>(</a:t>
            </a:r>
            <a:r>
              <a:rPr lang="en-US" altLang="zh-CN" sz="2100" i="1" dirty="0"/>
              <a:t>g</a:t>
            </a:r>
            <a:r>
              <a:rPr lang="en-US" altLang="zh-CN" sz="2100" dirty="0"/>
              <a:t>(</a:t>
            </a:r>
            <a:r>
              <a:rPr lang="en-US" altLang="zh-CN" sz="2100" i="1" dirty="0"/>
              <a:t>n</a:t>
            </a:r>
            <a:r>
              <a:rPr lang="en-US" altLang="zh-CN" sz="2100" dirty="0"/>
              <a:t>))</a:t>
            </a:r>
            <a:r>
              <a:rPr lang="zh-CN" altLang="en-US" sz="2100" dirty="0"/>
              <a:t>， </a:t>
            </a:r>
            <a:r>
              <a:rPr lang="en-US" altLang="zh-CN" sz="2100" i="1" dirty="0"/>
              <a:t>g</a:t>
            </a:r>
            <a:r>
              <a:rPr lang="en-US" altLang="zh-CN" sz="2100" dirty="0"/>
              <a:t>(</a:t>
            </a:r>
            <a:r>
              <a:rPr lang="en-US" altLang="zh-CN" sz="2100" i="1" dirty="0"/>
              <a:t>n</a:t>
            </a:r>
            <a:r>
              <a:rPr lang="en-US" altLang="zh-CN" sz="2100" dirty="0"/>
              <a:t>)= </a:t>
            </a:r>
            <a:r>
              <a:rPr lang="en-US" altLang="zh-CN" sz="2100" i="1" dirty="0"/>
              <a:t>o</a:t>
            </a:r>
            <a:r>
              <a:rPr lang="en-US" altLang="zh-CN" sz="2100" dirty="0"/>
              <a:t>(</a:t>
            </a:r>
            <a:r>
              <a:rPr lang="en-US" altLang="zh-CN" sz="2100" i="1" dirty="0"/>
              <a:t>h</a:t>
            </a:r>
            <a:r>
              <a:rPr lang="en-US" altLang="zh-CN" sz="2100" dirty="0"/>
              <a:t>(</a:t>
            </a:r>
            <a:r>
              <a:rPr lang="en-US" altLang="zh-CN" sz="2100" i="1" dirty="0"/>
              <a:t>n</a:t>
            </a:r>
            <a:r>
              <a:rPr lang="en-US" altLang="zh-CN" sz="2100" dirty="0"/>
              <a:t>))   </a:t>
            </a:r>
            <a:r>
              <a:rPr lang="en-US" altLang="zh-CN" sz="1900" dirty="0">
                <a:sym typeface="Symbol" panose="05050102010706020507" pitchFamily="18" charset="2"/>
              </a:rPr>
              <a:t></a:t>
            </a:r>
            <a:r>
              <a:rPr lang="en-US" altLang="zh-CN" sz="1900" dirty="0"/>
              <a:t>  </a:t>
            </a:r>
            <a:r>
              <a:rPr lang="en-US" altLang="zh-CN" sz="2100" i="1" dirty="0"/>
              <a:t>f</a:t>
            </a:r>
            <a:r>
              <a:rPr lang="en-US" altLang="zh-CN" sz="2100" dirty="0"/>
              <a:t>(</a:t>
            </a:r>
            <a:r>
              <a:rPr lang="en-US" altLang="zh-CN" sz="2100" i="1" dirty="0"/>
              <a:t>n</a:t>
            </a:r>
            <a:r>
              <a:rPr lang="en-US" altLang="zh-CN" sz="2100" dirty="0"/>
              <a:t>)= </a:t>
            </a:r>
            <a:r>
              <a:rPr lang="en-US" altLang="zh-CN" sz="2100" i="1" dirty="0"/>
              <a:t>o</a:t>
            </a:r>
            <a:r>
              <a:rPr lang="en-US" altLang="zh-CN" sz="2100" dirty="0"/>
              <a:t>(</a:t>
            </a:r>
            <a:r>
              <a:rPr lang="en-US" altLang="zh-CN" sz="2100" i="1" dirty="0"/>
              <a:t>h</a:t>
            </a:r>
            <a:r>
              <a:rPr lang="en-US" altLang="zh-CN" sz="2100" dirty="0"/>
              <a:t>(</a:t>
            </a:r>
            <a:r>
              <a:rPr lang="en-US" altLang="zh-CN" sz="2100" i="1" dirty="0"/>
              <a:t>n</a:t>
            </a:r>
            <a:r>
              <a:rPr lang="en-US" altLang="zh-CN" sz="2100" dirty="0"/>
              <a:t>))</a:t>
            </a:r>
            <a:r>
              <a:rPr lang="zh-CN" altLang="en-US" sz="2100" dirty="0"/>
              <a:t>；</a:t>
            </a:r>
            <a:endParaRPr lang="zh-CN" altLang="en-US" sz="2100" dirty="0"/>
          </a:p>
          <a:p>
            <a:pPr eaLnBrk="1" hangingPunct="1">
              <a:lnSpc>
                <a:spcPct val="140000"/>
              </a:lnSpc>
            </a:pPr>
            <a:r>
              <a:rPr lang="en-US" altLang="zh-CN" sz="2100" i="1" dirty="0"/>
              <a:t>f</a:t>
            </a:r>
            <a:r>
              <a:rPr lang="en-US" altLang="zh-CN" sz="2100" dirty="0"/>
              <a:t>(</a:t>
            </a:r>
            <a:r>
              <a:rPr lang="en-US" altLang="zh-CN" sz="2100" i="1" dirty="0"/>
              <a:t>n</a:t>
            </a:r>
            <a:r>
              <a:rPr lang="en-US" altLang="zh-CN" sz="2100" dirty="0"/>
              <a:t>)= </a:t>
            </a:r>
            <a:r>
              <a:rPr lang="en-US" altLang="zh-CN" sz="2100" i="1" dirty="0">
                <a:sym typeface="Symbol" panose="05050102010706020507" pitchFamily="18" charset="2"/>
              </a:rPr>
              <a:t></a:t>
            </a:r>
            <a:r>
              <a:rPr lang="en-US" altLang="zh-CN" sz="2100" dirty="0"/>
              <a:t>(</a:t>
            </a:r>
            <a:r>
              <a:rPr lang="en-US" altLang="zh-CN" sz="2100" i="1" dirty="0"/>
              <a:t>g</a:t>
            </a:r>
            <a:r>
              <a:rPr lang="en-US" altLang="zh-CN" sz="2100" dirty="0"/>
              <a:t>(</a:t>
            </a:r>
            <a:r>
              <a:rPr lang="en-US" altLang="zh-CN" sz="2100" i="1" dirty="0"/>
              <a:t>n</a:t>
            </a:r>
            <a:r>
              <a:rPr lang="en-US" altLang="zh-CN" sz="2100" dirty="0"/>
              <a:t>))</a:t>
            </a:r>
            <a:r>
              <a:rPr lang="zh-CN" altLang="en-US" sz="2100" dirty="0"/>
              <a:t>， </a:t>
            </a:r>
            <a:r>
              <a:rPr lang="en-US" altLang="zh-CN" sz="2100" i="1" dirty="0"/>
              <a:t>g</a:t>
            </a:r>
            <a:r>
              <a:rPr lang="en-US" altLang="zh-CN" sz="2100" dirty="0"/>
              <a:t>(</a:t>
            </a:r>
            <a:r>
              <a:rPr lang="en-US" altLang="zh-CN" sz="2100" i="1" dirty="0"/>
              <a:t>n</a:t>
            </a:r>
            <a:r>
              <a:rPr lang="en-US" altLang="zh-CN" sz="2100" dirty="0"/>
              <a:t>)= </a:t>
            </a:r>
            <a:r>
              <a:rPr lang="en-US" altLang="zh-CN" sz="2100" i="1" dirty="0">
                <a:sym typeface="Symbol" panose="05050102010706020507" pitchFamily="18" charset="2"/>
              </a:rPr>
              <a:t></a:t>
            </a:r>
            <a:r>
              <a:rPr lang="en-US" altLang="zh-CN" sz="2100" dirty="0">
                <a:sym typeface="Symbol" panose="05050102010706020507" pitchFamily="18" charset="2"/>
              </a:rPr>
              <a:t> </a:t>
            </a:r>
            <a:r>
              <a:rPr lang="en-US" altLang="zh-CN" sz="2100" dirty="0"/>
              <a:t>(</a:t>
            </a:r>
            <a:r>
              <a:rPr lang="en-US" altLang="zh-CN" sz="2100" i="1" dirty="0"/>
              <a:t>h</a:t>
            </a:r>
            <a:r>
              <a:rPr lang="en-US" altLang="zh-CN" sz="2100" dirty="0"/>
              <a:t>(</a:t>
            </a:r>
            <a:r>
              <a:rPr lang="en-US" altLang="zh-CN" sz="2100" i="1" dirty="0"/>
              <a:t>n</a:t>
            </a:r>
            <a:r>
              <a:rPr lang="en-US" altLang="zh-CN" sz="2100" dirty="0"/>
              <a:t>)) </a:t>
            </a:r>
            <a:r>
              <a:rPr lang="en-US" altLang="zh-CN" sz="1900" dirty="0">
                <a:sym typeface="Symbol" panose="05050102010706020507" pitchFamily="18" charset="2"/>
              </a:rPr>
              <a:t></a:t>
            </a:r>
            <a:r>
              <a:rPr lang="en-US" altLang="zh-CN" sz="1900" dirty="0"/>
              <a:t>  </a:t>
            </a:r>
            <a:r>
              <a:rPr lang="en-US" altLang="zh-CN" sz="2100" i="1" dirty="0"/>
              <a:t>f</a:t>
            </a:r>
            <a:r>
              <a:rPr lang="en-US" altLang="zh-CN" sz="2100" dirty="0"/>
              <a:t>(</a:t>
            </a:r>
            <a:r>
              <a:rPr lang="en-US" altLang="zh-CN" sz="2100" i="1" dirty="0"/>
              <a:t>n</a:t>
            </a:r>
            <a:r>
              <a:rPr lang="en-US" altLang="zh-CN" sz="2100" dirty="0"/>
              <a:t>)= </a:t>
            </a:r>
            <a:r>
              <a:rPr lang="en-US" altLang="zh-CN" sz="2100" i="1" dirty="0">
                <a:sym typeface="Symbol" panose="05050102010706020507" pitchFamily="18" charset="2"/>
              </a:rPr>
              <a:t></a:t>
            </a:r>
            <a:r>
              <a:rPr lang="en-US" altLang="zh-CN" sz="2100" dirty="0">
                <a:sym typeface="Symbol" panose="05050102010706020507" pitchFamily="18" charset="2"/>
              </a:rPr>
              <a:t> </a:t>
            </a:r>
            <a:r>
              <a:rPr lang="en-US" altLang="zh-CN" sz="2100" dirty="0"/>
              <a:t>(</a:t>
            </a:r>
            <a:r>
              <a:rPr lang="en-US" altLang="zh-CN" sz="2100" i="1" dirty="0"/>
              <a:t>h</a:t>
            </a:r>
            <a:r>
              <a:rPr lang="en-US" altLang="zh-CN" sz="2100" dirty="0"/>
              <a:t>(</a:t>
            </a:r>
            <a:r>
              <a:rPr lang="en-US" altLang="zh-CN" sz="2100" i="1" dirty="0"/>
              <a:t>n</a:t>
            </a:r>
            <a:r>
              <a:rPr lang="en-US" altLang="zh-CN" sz="2100" dirty="0"/>
              <a:t>))</a:t>
            </a:r>
            <a:r>
              <a:rPr lang="zh-CN" altLang="en-US" sz="2100" dirty="0"/>
              <a:t>；</a:t>
            </a:r>
            <a:endParaRPr lang="zh-CN" altLang="en-US" sz="2100" dirty="0"/>
          </a:p>
        </p:txBody>
      </p:sp>
      <p:sp>
        <p:nvSpPr>
          <p:cNvPr id="5"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7"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endParaRPr lang="zh-CN" altLang="en-US" dirty="0"/>
          </a:p>
        </p:txBody>
      </p:sp>
      <p:sp>
        <p:nvSpPr>
          <p:cNvPr id="5" name="Text Box 15"/>
          <p:cNvSpPr txBox="1">
            <a:spLocks noChangeArrowheads="1"/>
          </p:cNvSpPr>
          <p:nvPr/>
        </p:nvSpPr>
        <p:spPr bwMode="auto">
          <a:xfrm>
            <a:off x="395748" y="2192953"/>
            <a:ext cx="1143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4400" dirty="0"/>
              <a:t>非  常  必  要</a:t>
            </a:r>
            <a:endParaRPr lang="zh-CN" altLang="en-US" sz="4400" dirty="0"/>
          </a:p>
        </p:txBody>
      </p:sp>
      <p:sp>
        <p:nvSpPr>
          <p:cNvPr id="8" name="Rectangle 9"/>
          <p:cNvSpPr>
            <a:spLocks noChangeArrowheads="1"/>
          </p:cNvSpPr>
          <p:nvPr/>
        </p:nvSpPr>
        <p:spPr bwMode="auto">
          <a:xfrm>
            <a:off x="1524000" y="1394460"/>
            <a:ext cx="32624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3000" dirty="0">
                <a:solidFill>
                  <a:schemeClr val="tx1"/>
                </a:solidFill>
              </a:rPr>
              <a:t>开发人的分析能力</a:t>
            </a:r>
            <a:endParaRPr lang="zh-CN" altLang="en-US" sz="3000" dirty="0">
              <a:solidFill>
                <a:schemeClr val="tx1"/>
              </a:solidFill>
            </a:endParaRPr>
          </a:p>
        </p:txBody>
      </p:sp>
      <p:sp>
        <p:nvSpPr>
          <p:cNvPr id="9" name="Rectangle 11"/>
          <p:cNvSpPr>
            <a:spLocks noChangeArrowheads="1"/>
          </p:cNvSpPr>
          <p:nvPr/>
        </p:nvSpPr>
        <p:spPr bwMode="auto">
          <a:xfrm>
            <a:off x="1514167" y="4038600"/>
            <a:ext cx="36471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3000" dirty="0">
                <a:solidFill>
                  <a:schemeClr val="tx1"/>
                </a:solidFill>
              </a:rPr>
              <a:t>学好算法的基本要求</a:t>
            </a:r>
            <a:endParaRPr lang="zh-CN" altLang="en-US" sz="3000" dirty="0">
              <a:solidFill>
                <a:schemeClr val="tx1"/>
              </a:solidFill>
            </a:endParaRPr>
          </a:p>
        </p:txBody>
      </p:sp>
      <p:sp>
        <p:nvSpPr>
          <p:cNvPr id="10" name="Rectangle 10"/>
          <p:cNvSpPr>
            <a:spLocks noChangeArrowheads="1"/>
          </p:cNvSpPr>
          <p:nvPr/>
        </p:nvSpPr>
        <p:spPr bwMode="auto">
          <a:xfrm>
            <a:off x="1514167" y="1849547"/>
            <a:ext cx="7696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sz="2000" dirty="0">
                <a:solidFill>
                  <a:schemeClr val="tx1"/>
                </a:solidFill>
                <a:ea typeface="仿宋_GB2312" pitchFamily="49" charset="-122"/>
              </a:rPr>
              <a:t>了解计算机领域中解决不同问题的一系列标准算法</a:t>
            </a:r>
            <a:endParaRPr lang="en-US" altLang="zh-CN" sz="2000" dirty="0">
              <a:solidFill>
                <a:schemeClr val="tx1"/>
              </a:solidFill>
              <a:ea typeface="仿宋_GB2312" pitchFamily="49" charset="-122"/>
            </a:endParaRPr>
          </a:p>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sz="2000" dirty="0">
                <a:solidFill>
                  <a:schemeClr val="tx1"/>
                </a:solidFill>
                <a:ea typeface="仿宋_GB2312" pitchFamily="49" charset="-122"/>
              </a:rPr>
              <a:t>具备针对特定问题进行设计新算法的能力</a:t>
            </a:r>
            <a:endParaRPr lang="en-US" altLang="zh-CN" sz="2000" dirty="0">
              <a:solidFill>
                <a:schemeClr val="tx1"/>
              </a:solidFill>
              <a:ea typeface="仿宋_GB2312" pitchFamily="49" charset="-122"/>
            </a:endParaRPr>
          </a:p>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sz="2000" dirty="0">
                <a:solidFill>
                  <a:schemeClr val="tx1"/>
                </a:solidFill>
                <a:ea typeface="仿宋_GB2312" pitchFamily="49" charset="-122"/>
              </a:rPr>
              <a:t>具有对算法进行分析其效率的能力</a:t>
            </a:r>
            <a:endParaRPr lang="en-US" altLang="zh-CN" sz="2000" dirty="0">
              <a:solidFill>
                <a:schemeClr val="tx1"/>
              </a:solidFill>
              <a:ea typeface="仿宋_GB2312" pitchFamily="49" charset="-122"/>
            </a:endParaRPr>
          </a:p>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sz="2000" dirty="0">
                <a:solidFill>
                  <a:schemeClr val="tx1"/>
                </a:solidFill>
                <a:ea typeface="仿宋_GB2312" pitchFamily="49" charset="-122"/>
              </a:rPr>
              <a:t>了解算法解决问题的有限性 </a:t>
            </a:r>
            <a:endParaRPr lang="zh-CN" altLang="en-US" sz="2000" dirty="0">
              <a:solidFill>
                <a:schemeClr val="tx1"/>
              </a:solidFill>
              <a:ea typeface="仿宋_GB2312" pitchFamily="49" charset="-122"/>
            </a:endParaRPr>
          </a:p>
        </p:txBody>
      </p:sp>
      <p:sp>
        <p:nvSpPr>
          <p:cNvPr id="11" name="Rectangle 14"/>
          <p:cNvSpPr>
            <a:spLocks noChangeArrowheads="1"/>
          </p:cNvSpPr>
          <p:nvPr/>
        </p:nvSpPr>
        <p:spPr bwMode="auto">
          <a:xfrm>
            <a:off x="1524000" y="4572000"/>
            <a:ext cx="67056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dirty="0">
                <a:latin typeface="Verdana" panose="020B0604030504040204" pitchFamily="34" charset="0"/>
                <a:ea typeface="仿宋_GB2312" pitchFamily="49" charset="-122"/>
              </a:rPr>
              <a:t>清晰的头脑</a:t>
            </a:r>
            <a:endParaRPr lang="en-US" altLang="zh-CN" dirty="0">
              <a:latin typeface="Verdana" panose="020B0604030504040204" pitchFamily="34" charset="0"/>
              <a:ea typeface="仿宋_GB2312" pitchFamily="49" charset="-122"/>
            </a:endParaRPr>
          </a:p>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dirty="0">
                <a:latin typeface="Verdana" panose="020B0604030504040204" pitchFamily="34" charset="0"/>
                <a:ea typeface="仿宋_GB2312" pitchFamily="49" charset="-122"/>
              </a:rPr>
              <a:t>必备的基础知识</a:t>
            </a:r>
            <a:endParaRPr lang="en-US" altLang="zh-CN" dirty="0">
              <a:latin typeface="Verdana" panose="020B0604030504040204" pitchFamily="34" charset="0"/>
              <a:ea typeface="仿宋_GB2312" pitchFamily="49" charset="-122"/>
            </a:endParaRPr>
          </a:p>
          <a:p>
            <a:pPr marL="342900" indent="-342900" algn="just" eaLnBrk="1" hangingPunct="1">
              <a:lnSpc>
                <a:spcPct val="150000"/>
              </a:lnSpc>
              <a:spcBef>
                <a:spcPct val="20000"/>
              </a:spcBef>
              <a:buClr>
                <a:schemeClr val="accent2"/>
              </a:buClr>
              <a:buFont typeface="Wingdings" panose="05000000000000000000" pitchFamily="2" charset="2"/>
              <a:buChar char="Ø"/>
            </a:pPr>
            <a:r>
              <a:rPr lang="zh-CN" altLang="en-US" dirty="0">
                <a:latin typeface="Verdana" panose="020B0604030504040204" pitchFamily="34" charset="0"/>
                <a:ea typeface="仿宋_GB2312" pitchFamily="49" charset="-122"/>
              </a:rPr>
              <a:t>勤思考多实践</a:t>
            </a:r>
            <a:endParaRPr lang="zh-CN" altLang="en-US" dirty="0">
              <a:latin typeface="Verdana" panose="020B060403050404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body" idx="4294967295"/>
          </p:nvPr>
        </p:nvSpPr>
        <p:spPr>
          <a:xfrm>
            <a:off x="1447800" y="2286000"/>
            <a:ext cx="6653132" cy="4191000"/>
          </a:xfrm>
        </p:spPr>
        <p:txBody>
          <a:bodyPr/>
          <a:lstStyle/>
          <a:p>
            <a:pPr eaLnBrk="1" hangingPunct="1">
              <a:lnSpc>
                <a:spcPct val="130000"/>
              </a:lnSpc>
              <a:buFont typeface="Wingdings" panose="05000000000000000000" pitchFamily="2" charset="2"/>
              <a:buNone/>
            </a:pPr>
            <a:r>
              <a:rPr lang="zh-CN" altLang="en-US" sz="2000" b="1" dirty="0">
                <a:solidFill>
                  <a:srgbClr val="0000FF"/>
                </a:solidFill>
              </a:rPr>
              <a:t>（</a:t>
            </a:r>
            <a:r>
              <a:rPr lang="en-US" altLang="zh-CN" sz="2000" b="1" dirty="0">
                <a:solidFill>
                  <a:srgbClr val="0000FF"/>
                </a:solidFill>
              </a:rPr>
              <a:t>2</a:t>
            </a:r>
            <a:r>
              <a:rPr lang="zh-CN" altLang="en-US" sz="2000" b="1" dirty="0">
                <a:solidFill>
                  <a:srgbClr val="0000FF"/>
                </a:solidFill>
              </a:rPr>
              <a:t>）反身性：</a:t>
            </a:r>
            <a:endParaRPr lang="zh-CN" altLang="en-US" sz="2000" b="1" dirty="0">
              <a:solidFill>
                <a:srgbClr val="0000FF"/>
              </a:solidFill>
            </a:endParaRPr>
          </a:p>
          <a:p>
            <a:pPr eaLnBrk="1" hangingPunct="1">
              <a:lnSpc>
                <a:spcPct val="130000"/>
              </a:lnSpc>
            </a:pPr>
            <a:r>
              <a:rPr lang="en-US" altLang="zh-CN" sz="2000" i="1" dirty="0"/>
              <a:t>f</a:t>
            </a:r>
            <a:r>
              <a:rPr lang="en-US" altLang="zh-CN" sz="2000" dirty="0"/>
              <a:t>(</a:t>
            </a:r>
            <a:r>
              <a:rPr lang="en-US" altLang="zh-CN" sz="2000" i="1" dirty="0"/>
              <a:t>n</a:t>
            </a:r>
            <a:r>
              <a:rPr lang="en-US" altLang="zh-CN" sz="2000" dirty="0"/>
              <a:t>)= </a:t>
            </a:r>
            <a:r>
              <a:rPr lang="en-US" altLang="zh-CN" sz="2000" dirty="0">
                <a:sym typeface="Symbol" panose="05050102010706020507" pitchFamily="18" charset="2"/>
              </a:rPr>
              <a:t></a:t>
            </a:r>
            <a:r>
              <a:rPr lang="en-US" altLang="zh-CN" sz="2000" dirty="0"/>
              <a:t>(</a:t>
            </a:r>
            <a:r>
              <a:rPr lang="en-US" altLang="zh-CN" sz="2000" i="1" dirty="0"/>
              <a:t>f</a:t>
            </a:r>
            <a:r>
              <a:rPr lang="en-US" altLang="zh-CN" sz="2000" dirty="0"/>
              <a:t>(</a:t>
            </a:r>
            <a:r>
              <a:rPr lang="en-US" altLang="zh-CN" sz="2000" i="1" dirty="0"/>
              <a:t>n</a:t>
            </a:r>
            <a:r>
              <a:rPr lang="en-US" altLang="zh-CN" sz="2000" dirty="0"/>
              <a:t>))</a:t>
            </a:r>
            <a:r>
              <a:rPr lang="zh-CN" altLang="en-US" sz="2000" dirty="0"/>
              <a:t>；</a:t>
            </a:r>
            <a:endParaRPr lang="zh-CN" altLang="en-US" sz="2000" dirty="0"/>
          </a:p>
          <a:p>
            <a:pPr eaLnBrk="1" hangingPunct="1">
              <a:lnSpc>
                <a:spcPct val="130000"/>
              </a:lnSpc>
            </a:pPr>
            <a:r>
              <a:rPr lang="en-US" altLang="zh-CN" sz="2000" i="1" dirty="0"/>
              <a:t>f</a:t>
            </a:r>
            <a:r>
              <a:rPr lang="en-US" altLang="zh-CN" sz="2000" dirty="0"/>
              <a:t>(</a:t>
            </a:r>
            <a:r>
              <a:rPr lang="en-US" altLang="zh-CN" sz="2000" i="1" dirty="0"/>
              <a:t>n</a:t>
            </a:r>
            <a:r>
              <a:rPr lang="en-US" altLang="zh-CN" sz="2000" dirty="0"/>
              <a:t>)= </a:t>
            </a:r>
            <a:r>
              <a:rPr lang="en-US" altLang="zh-CN" sz="2000" i="1" dirty="0">
                <a:sym typeface="Symbol" panose="05050102010706020507" pitchFamily="18" charset="2"/>
              </a:rPr>
              <a:t>O</a:t>
            </a:r>
            <a:r>
              <a:rPr lang="en-US" altLang="zh-CN" sz="2000" dirty="0"/>
              <a:t>(</a:t>
            </a:r>
            <a:r>
              <a:rPr lang="en-US" altLang="zh-CN" sz="2000" i="1" dirty="0"/>
              <a:t>f</a:t>
            </a:r>
            <a:r>
              <a:rPr lang="en-US" altLang="zh-CN" sz="2000" dirty="0"/>
              <a:t>(</a:t>
            </a:r>
            <a:r>
              <a:rPr lang="en-US" altLang="zh-CN" sz="2000" i="1" dirty="0"/>
              <a:t>n</a:t>
            </a:r>
            <a:r>
              <a:rPr lang="en-US" altLang="zh-CN" sz="2000" dirty="0"/>
              <a:t>))</a:t>
            </a:r>
            <a:r>
              <a:rPr lang="zh-CN" altLang="en-US" sz="2000" dirty="0"/>
              <a:t>；</a:t>
            </a:r>
            <a:endParaRPr lang="zh-CN" altLang="en-US" sz="2000" dirty="0"/>
          </a:p>
          <a:p>
            <a:pPr eaLnBrk="1" hangingPunct="1">
              <a:lnSpc>
                <a:spcPct val="130000"/>
              </a:lnSpc>
            </a:pPr>
            <a:r>
              <a:rPr lang="en-US" altLang="zh-CN" sz="2000" i="1" dirty="0"/>
              <a:t>f</a:t>
            </a:r>
            <a:r>
              <a:rPr lang="en-US" altLang="zh-CN" sz="2000" dirty="0"/>
              <a:t>(</a:t>
            </a:r>
            <a:r>
              <a:rPr lang="en-US" altLang="zh-CN" sz="2000" i="1" dirty="0"/>
              <a:t>n</a:t>
            </a:r>
            <a:r>
              <a:rPr lang="en-US" altLang="zh-CN" sz="2000" dirty="0"/>
              <a:t>)= </a:t>
            </a:r>
            <a:r>
              <a:rPr lang="en-US" altLang="zh-CN" sz="2000" dirty="0">
                <a:sym typeface="Symbol" panose="05050102010706020507" pitchFamily="18" charset="2"/>
              </a:rPr>
              <a:t></a:t>
            </a:r>
            <a:r>
              <a:rPr lang="en-US" altLang="zh-CN" sz="2000" dirty="0"/>
              <a:t>(</a:t>
            </a:r>
            <a:r>
              <a:rPr lang="en-US" altLang="zh-CN" sz="2000" i="1" dirty="0"/>
              <a:t>f</a:t>
            </a:r>
            <a:r>
              <a:rPr lang="en-US" altLang="zh-CN" sz="2000" dirty="0"/>
              <a:t>(</a:t>
            </a:r>
            <a:r>
              <a:rPr lang="en-US" altLang="zh-CN" sz="2000" i="1" dirty="0"/>
              <a:t>n</a:t>
            </a:r>
            <a:r>
              <a:rPr lang="en-US" altLang="zh-CN" sz="2000" dirty="0"/>
              <a:t>)).</a:t>
            </a:r>
            <a:endParaRPr lang="en-US" altLang="zh-CN" sz="2000" dirty="0"/>
          </a:p>
          <a:p>
            <a:pPr eaLnBrk="1" hangingPunct="1">
              <a:lnSpc>
                <a:spcPct val="130000"/>
              </a:lnSpc>
              <a:buFont typeface="Wingdings" panose="05000000000000000000" pitchFamily="2" charset="2"/>
              <a:buNone/>
            </a:pPr>
            <a:r>
              <a:rPr lang="zh-CN" altLang="en-US" sz="2000" b="1" dirty="0">
                <a:solidFill>
                  <a:srgbClr val="0000FF"/>
                </a:solidFill>
              </a:rPr>
              <a:t>（</a:t>
            </a:r>
            <a:r>
              <a:rPr lang="en-US" altLang="zh-CN" sz="2000" b="1" dirty="0">
                <a:solidFill>
                  <a:srgbClr val="0000FF"/>
                </a:solidFill>
              </a:rPr>
              <a:t>3</a:t>
            </a:r>
            <a:r>
              <a:rPr lang="zh-CN" altLang="en-US" sz="2000" b="1" dirty="0">
                <a:solidFill>
                  <a:srgbClr val="0000FF"/>
                </a:solidFill>
              </a:rPr>
              <a:t>）对称性：</a:t>
            </a:r>
            <a:endParaRPr lang="zh-CN" altLang="en-US" sz="2000" dirty="0"/>
          </a:p>
          <a:p>
            <a:pPr eaLnBrk="1" hangingPunct="1">
              <a:lnSpc>
                <a:spcPct val="130000"/>
              </a:lnSpc>
            </a:pPr>
            <a:r>
              <a:rPr lang="en-US" altLang="zh-CN" sz="2000" i="1" dirty="0"/>
              <a:t>f</a:t>
            </a:r>
            <a:r>
              <a:rPr lang="en-US" altLang="zh-CN" sz="2000" dirty="0"/>
              <a:t>(</a:t>
            </a:r>
            <a:r>
              <a:rPr lang="en-US" altLang="zh-CN" sz="2000" i="1" dirty="0"/>
              <a:t>n</a:t>
            </a:r>
            <a:r>
              <a:rPr lang="en-US" altLang="zh-CN" sz="2000" dirty="0"/>
              <a:t>)= </a:t>
            </a:r>
            <a:r>
              <a:rPr lang="en-US" altLang="zh-CN" sz="2000" dirty="0">
                <a:sym typeface="Symbol" panose="05050102010706020507" pitchFamily="18" charset="2"/>
              </a:rPr>
              <a:t></a:t>
            </a:r>
            <a:r>
              <a:rPr lang="en-US" altLang="zh-CN" sz="2000" dirty="0"/>
              <a:t>(</a:t>
            </a:r>
            <a:r>
              <a:rPr lang="en-US" altLang="zh-CN" sz="2000" i="1" dirty="0"/>
              <a:t>g</a:t>
            </a:r>
            <a:r>
              <a:rPr lang="en-US" altLang="zh-CN" sz="2000" dirty="0"/>
              <a:t>(</a:t>
            </a:r>
            <a:r>
              <a:rPr lang="en-US" altLang="zh-CN" sz="2000" i="1" dirty="0"/>
              <a:t>n</a:t>
            </a:r>
            <a:r>
              <a:rPr lang="en-US" altLang="zh-CN" sz="2000" dirty="0"/>
              <a:t>)) </a:t>
            </a:r>
            <a:r>
              <a:rPr lang="en-US" altLang="zh-CN" sz="1800" dirty="0">
                <a:sym typeface="Symbol" panose="05050102010706020507" pitchFamily="18" charset="2"/>
              </a:rPr>
              <a:t></a:t>
            </a:r>
            <a:r>
              <a:rPr lang="en-US" altLang="zh-CN" sz="1800" dirty="0"/>
              <a:t> </a:t>
            </a:r>
            <a:r>
              <a:rPr lang="en-US" altLang="zh-CN" sz="2000" i="1" dirty="0"/>
              <a:t>g</a:t>
            </a:r>
            <a:r>
              <a:rPr lang="en-US" altLang="zh-CN" sz="2000" dirty="0"/>
              <a:t>(</a:t>
            </a:r>
            <a:r>
              <a:rPr lang="en-US" altLang="zh-CN" sz="2000" i="1" dirty="0"/>
              <a:t>n</a:t>
            </a:r>
            <a:r>
              <a:rPr lang="en-US" altLang="zh-CN" sz="2000" dirty="0"/>
              <a:t>)= </a:t>
            </a:r>
            <a:r>
              <a:rPr lang="en-US" altLang="zh-CN" sz="2000" dirty="0">
                <a:sym typeface="Symbol" panose="05050102010706020507" pitchFamily="18" charset="2"/>
              </a:rPr>
              <a:t> </a:t>
            </a:r>
            <a:r>
              <a:rPr lang="en-US" altLang="zh-CN" sz="2000" dirty="0"/>
              <a:t>(</a:t>
            </a:r>
            <a:r>
              <a:rPr lang="en-US" altLang="zh-CN" sz="2000" i="1" dirty="0"/>
              <a:t>f</a:t>
            </a:r>
            <a:r>
              <a:rPr lang="en-US" altLang="zh-CN" sz="2000" dirty="0"/>
              <a:t>(</a:t>
            </a:r>
            <a:r>
              <a:rPr lang="en-US" altLang="zh-CN" sz="2000" i="1" dirty="0"/>
              <a:t>n</a:t>
            </a:r>
            <a:r>
              <a:rPr lang="en-US" altLang="zh-CN" sz="2000" dirty="0"/>
              <a:t>)) </a:t>
            </a:r>
            <a:r>
              <a:rPr lang="en-US" altLang="zh-CN" sz="1800" dirty="0">
                <a:sym typeface="Symbol" panose="05050102010706020507" pitchFamily="18" charset="2"/>
              </a:rPr>
              <a:t>.</a:t>
            </a:r>
            <a:endParaRPr lang="en-US" altLang="zh-CN" sz="1800" dirty="0">
              <a:sym typeface="Symbol" panose="05050102010706020507" pitchFamily="18" charset="2"/>
            </a:endParaRPr>
          </a:p>
          <a:p>
            <a:pPr eaLnBrk="1" hangingPunct="1">
              <a:lnSpc>
                <a:spcPct val="130000"/>
              </a:lnSpc>
              <a:buFont typeface="Wingdings" panose="05000000000000000000" pitchFamily="2" charset="2"/>
              <a:buNone/>
            </a:pPr>
            <a:r>
              <a:rPr lang="zh-CN" altLang="en-US" sz="2000" b="1" dirty="0">
                <a:solidFill>
                  <a:srgbClr val="0000FF"/>
                </a:solidFill>
              </a:rPr>
              <a:t>（</a:t>
            </a:r>
            <a:r>
              <a:rPr lang="en-US" altLang="zh-CN" sz="2000" b="1" dirty="0">
                <a:solidFill>
                  <a:srgbClr val="0000FF"/>
                </a:solidFill>
              </a:rPr>
              <a:t>4</a:t>
            </a:r>
            <a:r>
              <a:rPr lang="zh-CN" altLang="en-US" sz="2000" b="1" dirty="0">
                <a:solidFill>
                  <a:srgbClr val="0000FF"/>
                </a:solidFill>
              </a:rPr>
              <a:t>）互对称性：</a:t>
            </a:r>
            <a:endParaRPr lang="zh-CN" altLang="en-US" sz="2000" dirty="0"/>
          </a:p>
          <a:p>
            <a:pPr eaLnBrk="1" hangingPunct="1">
              <a:lnSpc>
                <a:spcPct val="130000"/>
              </a:lnSpc>
            </a:pPr>
            <a:r>
              <a:rPr lang="en-US" altLang="zh-CN" sz="2000" i="1" dirty="0"/>
              <a:t>f</a:t>
            </a:r>
            <a:r>
              <a:rPr lang="en-US" altLang="zh-CN" sz="2000" dirty="0"/>
              <a:t>(</a:t>
            </a:r>
            <a:r>
              <a:rPr lang="en-US" altLang="zh-CN" sz="2000" i="1" dirty="0"/>
              <a:t>n</a:t>
            </a:r>
            <a:r>
              <a:rPr lang="en-US" altLang="zh-CN" sz="2000" dirty="0"/>
              <a:t>)= </a:t>
            </a:r>
            <a:r>
              <a:rPr lang="en-US" altLang="zh-CN" sz="2000" i="1" dirty="0"/>
              <a:t>O</a:t>
            </a:r>
            <a:r>
              <a:rPr lang="en-US" altLang="zh-CN" sz="2000" dirty="0"/>
              <a:t>(</a:t>
            </a:r>
            <a:r>
              <a:rPr lang="en-US" altLang="zh-CN" sz="2000" i="1" dirty="0"/>
              <a:t>g</a:t>
            </a:r>
            <a:r>
              <a:rPr lang="en-US" altLang="zh-CN" sz="2000" dirty="0"/>
              <a:t>(</a:t>
            </a:r>
            <a:r>
              <a:rPr lang="en-US" altLang="zh-CN" sz="2000" i="1" dirty="0"/>
              <a:t>n</a:t>
            </a:r>
            <a:r>
              <a:rPr lang="en-US" altLang="zh-CN" sz="2000" dirty="0"/>
              <a:t>)) </a:t>
            </a:r>
            <a:r>
              <a:rPr lang="en-US" altLang="zh-CN" sz="1800" dirty="0">
                <a:sym typeface="Symbol" panose="05050102010706020507" pitchFamily="18" charset="2"/>
              </a:rPr>
              <a:t></a:t>
            </a:r>
            <a:r>
              <a:rPr lang="en-US" altLang="zh-CN" sz="1800" dirty="0"/>
              <a:t> </a:t>
            </a:r>
            <a:r>
              <a:rPr lang="en-US" altLang="zh-CN" sz="2000" i="1" dirty="0"/>
              <a:t>g</a:t>
            </a:r>
            <a:r>
              <a:rPr lang="en-US" altLang="zh-CN" sz="2000" dirty="0"/>
              <a:t>(</a:t>
            </a:r>
            <a:r>
              <a:rPr lang="en-US" altLang="zh-CN" sz="2000" i="1" dirty="0"/>
              <a:t>n</a:t>
            </a:r>
            <a:r>
              <a:rPr lang="en-US" altLang="zh-CN" sz="2000" dirty="0"/>
              <a:t>)= </a:t>
            </a:r>
            <a:r>
              <a:rPr lang="en-US" altLang="zh-CN" sz="2000" dirty="0">
                <a:sym typeface="Symbol" panose="05050102010706020507" pitchFamily="18" charset="2"/>
              </a:rPr>
              <a:t> </a:t>
            </a:r>
            <a:r>
              <a:rPr lang="en-US" altLang="zh-CN" sz="2000" dirty="0"/>
              <a:t>(</a:t>
            </a:r>
            <a:r>
              <a:rPr lang="en-US" altLang="zh-CN" sz="2000" i="1" dirty="0"/>
              <a:t>f</a:t>
            </a:r>
            <a:r>
              <a:rPr lang="en-US" altLang="zh-CN" sz="2000" dirty="0"/>
              <a:t>(</a:t>
            </a:r>
            <a:r>
              <a:rPr lang="en-US" altLang="zh-CN" sz="2000" i="1" dirty="0"/>
              <a:t>n</a:t>
            </a:r>
            <a:r>
              <a:rPr lang="en-US" altLang="zh-CN" sz="2000" dirty="0"/>
              <a:t>)) </a:t>
            </a:r>
            <a:r>
              <a:rPr lang="zh-CN" altLang="en-US" sz="2000" dirty="0"/>
              <a:t>；</a:t>
            </a:r>
            <a:endParaRPr lang="zh-CN" altLang="en-US" sz="2000" dirty="0"/>
          </a:p>
          <a:p>
            <a:pPr eaLnBrk="1" hangingPunct="1">
              <a:lnSpc>
                <a:spcPct val="130000"/>
              </a:lnSpc>
            </a:pPr>
            <a:r>
              <a:rPr lang="en-US" altLang="zh-CN" sz="2000" i="1" dirty="0"/>
              <a:t>f</a:t>
            </a:r>
            <a:r>
              <a:rPr lang="en-US" altLang="zh-CN" sz="2000" dirty="0"/>
              <a:t>(</a:t>
            </a:r>
            <a:r>
              <a:rPr lang="en-US" altLang="zh-CN" sz="2000" i="1" dirty="0"/>
              <a:t>n</a:t>
            </a:r>
            <a:r>
              <a:rPr lang="en-US" altLang="zh-CN" sz="2000" dirty="0"/>
              <a:t>)= </a:t>
            </a:r>
            <a:r>
              <a:rPr lang="en-US" altLang="zh-CN" sz="2000" i="1" dirty="0"/>
              <a:t>o</a:t>
            </a:r>
            <a:r>
              <a:rPr lang="en-US" altLang="zh-CN" sz="2000" dirty="0"/>
              <a:t>(</a:t>
            </a:r>
            <a:r>
              <a:rPr lang="en-US" altLang="zh-CN" sz="2000" i="1" dirty="0"/>
              <a:t>g</a:t>
            </a:r>
            <a:r>
              <a:rPr lang="en-US" altLang="zh-CN" sz="2000" dirty="0"/>
              <a:t>(</a:t>
            </a:r>
            <a:r>
              <a:rPr lang="en-US" altLang="zh-CN" sz="2000" i="1" dirty="0"/>
              <a:t>n</a:t>
            </a:r>
            <a:r>
              <a:rPr lang="en-US" altLang="zh-CN" sz="2000" dirty="0"/>
              <a:t>)) </a:t>
            </a:r>
            <a:r>
              <a:rPr lang="en-US" altLang="zh-CN" sz="1800" dirty="0">
                <a:sym typeface="Symbol" panose="05050102010706020507" pitchFamily="18" charset="2"/>
              </a:rPr>
              <a:t></a:t>
            </a:r>
            <a:r>
              <a:rPr lang="en-US" altLang="zh-CN" sz="1800" dirty="0"/>
              <a:t> </a:t>
            </a:r>
            <a:r>
              <a:rPr lang="en-US" altLang="zh-CN" sz="2000" i="1" dirty="0"/>
              <a:t>g</a:t>
            </a:r>
            <a:r>
              <a:rPr lang="en-US" altLang="zh-CN" sz="2000" dirty="0"/>
              <a:t>(</a:t>
            </a:r>
            <a:r>
              <a:rPr lang="en-US" altLang="zh-CN" sz="2000" i="1" dirty="0"/>
              <a:t>n</a:t>
            </a:r>
            <a:r>
              <a:rPr lang="en-US" altLang="zh-CN" sz="2000" dirty="0"/>
              <a:t>)= </a:t>
            </a:r>
            <a:r>
              <a:rPr lang="en-US" altLang="zh-CN" sz="2000" i="1" dirty="0">
                <a:sym typeface="Symbol" panose="05050102010706020507" pitchFamily="18" charset="2"/>
              </a:rPr>
              <a:t></a:t>
            </a:r>
            <a:r>
              <a:rPr lang="en-US" altLang="zh-CN" sz="2000" dirty="0">
                <a:sym typeface="Symbol" panose="05050102010706020507" pitchFamily="18" charset="2"/>
              </a:rPr>
              <a:t> </a:t>
            </a:r>
            <a:r>
              <a:rPr lang="en-US" altLang="zh-CN" sz="2000" dirty="0"/>
              <a:t>(</a:t>
            </a:r>
            <a:r>
              <a:rPr lang="en-US" altLang="zh-CN" sz="2000" i="1" dirty="0"/>
              <a:t>f</a:t>
            </a:r>
            <a:r>
              <a:rPr lang="en-US" altLang="zh-CN" sz="2000" dirty="0"/>
              <a:t>(</a:t>
            </a:r>
            <a:r>
              <a:rPr lang="en-US" altLang="zh-CN" sz="2000" i="1" dirty="0"/>
              <a:t>n</a:t>
            </a:r>
            <a:r>
              <a:rPr lang="en-US" altLang="zh-CN" sz="2000" dirty="0"/>
              <a:t>)) </a:t>
            </a:r>
            <a:r>
              <a:rPr lang="zh-CN" altLang="en-US" sz="2000" dirty="0"/>
              <a:t>；</a:t>
            </a:r>
            <a:endParaRPr lang="zh-CN" altLang="en-US" sz="2000" dirty="0"/>
          </a:p>
        </p:txBody>
      </p:sp>
      <p:sp>
        <p:nvSpPr>
          <p:cNvPr id="10" name="Rectangle 2"/>
          <p:cNvSpPr>
            <a:spLocks noGrp="1" noChangeArrowheads="1"/>
          </p:cNvSpPr>
          <p:nvPr>
            <p:ph type="title"/>
          </p:nvPr>
        </p:nvSpPr>
        <p:spPr>
          <a:xfrm>
            <a:off x="714537" y="1722002"/>
            <a:ext cx="7819863" cy="792163"/>
          </a:xfrm>
        </p:spPr>
        <p:txBody>
          <a:bodyPr/>
          <a:lstStyle/>
          <a:p>
            <a:pPr eaLnBrk="1" hangingPunct="1"/>
            <a:r>
              <a:rPr lang="zh-CN" altLang="en-US" sz="2200" b="0" dirty="0">
                <a:solidFill>
                  <a:schemeClr val="tx1"/>
                </a:solidFill>
                <a:latin typeface="黑体" panose="02010609060101010101" pitchFamily="49" charset="-122"/>
                <a:ea typeface="黑体" panose="02010609060101010101" pitchFamily="49" charset="-122"/>
              </a:rPr>
              <a:t>渐近分析记号的若干性质</a:t>
            </a:r>
            <a:endParaRPr lang="zh-CN" altLang="en-US" sz="2200" b="0" dirty="0">
              <a:solidFill>
                <a:schemeClr val="tx1"/>
              </a:solidFill>
              <a:latin typeface="黑体" panose="02010609060101010101" pitchFamily="49" charset="-122"/>
              <a:ea typeface="黑体" panose="02010609060101010101" pitchFamily="49" charset="-122"/>
            </a:endParaRPr>
          </a:p>
        </p:txBody>
      </p:sp>
      <p:sp>
        <p:nvSpPr>
          <p:cNvPr id="11"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12"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body" idx="4294967295"/>
          </p:nvPr>
        </p:nvSpPr>
        <p:spPr>
          <a:xfrm>
            <a:off x="1095537" y="2362200"/>
            <a:ext cx="7772400" cy="3671887"/>
          </a:xfrm>
        </p:spPr>
        <p:txBody>
          <a:bodyPr/>
          <a:lstStyle/>
          <a:p>
            <a:pPr eaLnBrk="1" hangingPunct="1">
              <a:lnSpc>
                <a:spcPct val="150000"/>
              </a:lnSpc>
              <a:buFont typeface="Wingdings" panose="05000000000000000000" pitchFamily="2" charset="2"/>
              <a:buNone/>
            </a:pPr>
            <a:r>
              <a:rPr lang="zh-CN" altLang="en-US" sz="2100" b="1" dirty="0">
                <a:solidFill>
                  <a:srgbClr val="0000FF"/>
                </a:solidFill>
              </a:rPr>
              <a:t>（</a:t>
            </a:r>
            <a:r>
              <a:rPr lang="en-US" altLang="zh-CN" sz="2100" b="1" dirty="0">
                <a:solidFill>
                  <a:srgbClr val="0000FF"/>
                </a:solidFill>
              </a:rPr>
              <a:t>5</a:t>
            </a:r>
            <a:r>
              <a:rPr lang="zh-CN" altLang="en-US" sz="2100" b="1" dirty="0">
                <a:solidFill>
                  <a:srgbClr val="0000FF"/>
                </a:solidFill>
              </a:rPr>
              <a:t>）算术运算：</a:t>
            </a:r>
            <a:endParaRPr lang="zh-CN" altLang="en-US" sz="2100" b="1" dirty="0">
              <a:solidFill>
                <a:srgbClr val="0000FF"/>
              </a:solidFill>
            </a:endParaRPr>
          </a:p>
          <a:p>
            <a:pPr eaLnBrk="1" hangingPunct="1">
              <a:lnSpc>
                <a:spcPct val="150000"/>
              </a:lnSpc>
            </a:pPr>
            <a:r>
              <a:rPr lang="en-US" altLang="zh-CN" sz="2100" i="1" dirty="0"/>
              <a:t>O</a:t>
            </a:r>
            <a:r>
              <a:rPr lang="en-US" altLang="zh-CN" sz="2100" dirty="0"/>
              <a:t>(</a:t>
            </a:r>
            <a:r>
              <a:rPr lang="en-US" altLang="zh-CN" sz="2100" i="1" dirty="0"/>
              <a:t>f</a:t>
            </a:r>
            <a:r>
              <a:rPr lang="en-US" altLang="zh-CN" sz="2100" dirty="0"/>
              <a:t>(</a:t>
            </a:r>
            <a:r>
              <a:rPr lang="en-US" altLang="zh-CN" sz="2100" i="1" dirty="0"/>
              <a:t>n</a:t>
            </a:r>
            <a:r>
              <a:rPr lang="en-US" altLang="zh-CN" sz="2100" dirty="0"/>
              <a:t>))+</a:t>
            </a:r>
            <a:r>
              <a:rPr lang="en-US" altLang="zh-CN" sz="2100" i="1" dirty="0"/>
              <a:t>O</a:t>
            </a:r>
            <a:r>
              <a:rPr lang="en-US" altLang="zh-CN" sz="2100" dirty="0"/>
              <a:t>(</a:t>
            </a:r>
            <a:r>
              <a:rPr lang="en-US" altLang="zh-CN" sz="2100" i="1" dirty="0"/>
              <a:t>g</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a:t>
            </a:r>
            <a:r>
              <a:rPr lang="en-US" altLang="zh-CN" sz="2100" i="1" dirty="0"/>
              <a:t>O</a:t>
            </a:r>
            <a:r>
              <a:rPr lang="en-US" altLang="zh-CN" sz="2100" dirty="0"/>
              <a:t>(max{</a:t>
            </a:r>
            <a:r>
              <a:rPr lang="en-US" altLang="zh-CN" sz="2100" i="1" dirty="0"/>
              <a:t>f</a:t>
            </a:r>
            <a:r>
              <a:rPr lang="en-US" altLang="zh-CN" sz="2100" dirty="0"/>
              <a:t>(n),</a:t>
            </a:r>
            <a:r>
              <a:rPr lang="en-US" altLang="zh-CN" sz="2100" i="1" dirty="0"/>
              <a:t>g</a:t>
            </a:r>
            <a:r>
              <a:rPr lang="en-US" altLang="zh-CN" sz="2100" dirty="0"/>
              <a:t>(</a:t>
            </a:r>
            <a:r>
              <a:rPr lang="en-US" altLang="zh-CN" sz="2100" i="1" dirty="0"/>
              <a:t>n</a:t>
            </a:r>
            <a:r>
              <a:rPr lang="en-US" altLang="zh-CN" sz="2100" dirty="0"/>
              <a:t>)}) </a:t>
            </a:r>
            <a:r>
              <a:rPr lang="zh-CN" altLang="en-US" sz="2100" dirty="0"/>
              <a:t>；</a:t>
            </a:r>
            <a:endParaRPr lang="zh-CN" altLang="en-US" sz="2100" dirty="0"/>
          </a:p>
          <a:p>
            <a:pPr eaLnBrk="1" hangingPunct="1">
              <a:lnSpc>
                <a:spcPct val="150000"/>
              </a:lnSpc>
            </a:pPr>
            <a:r>
              <a:rPr lang="en-US" altLang="zh-CN" sz="2100" i="1" dirty="0"/>
              <a:t>O</a:t>
            </a:r>
            <a:r>
              <a:rPr lang="en-US" altLang="zh-CN" sz="2100" dirty="0"/>
              <a:t>(</a:t>
            </a:r>
            <a:r>
              <a:rPr lang="en-US" altLang="zh-CN" sz="2100" i="1" dirty="0"/>
              <a:t>f</a:t>
            </a:r>
            <a:r>
              <a:rPr lang="en-US" altLang="zh-CN" sz="2100" dirty="0"/>
              <a:t>(</a:t>
            </a:r>
            <a:r>
              <a:rPr lang="en-US" altLang="zh-CN" sz="2100" i="1" dirty="0"/>
              <a:t>n</a:t>
            </a:r>
            <a:r>
              <a:rPr lang="en-US" altLang="zh-CN" sz="2100" dirty="0"/>
              <a:t>))+</a:t>
            </a:r>
            <a:r>
              <a:rPr lang="en-US" altLang="zh-CN" sz="2100" i="1" dirty="0"/>
              <a:t>O</a:t>
            </a:r>
            <a:r>
              <a:rPr lang="en-US" altLang="zh-CN" sz="2100" dirty="0"/>
              <a:t>(</a:t>
            </a:r>
            <a:r>
              <a:rPr lang="en-US" altLang="zh-CN" sz="2100" i="1" dirty="0"/>
              <a:t>g</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a:t>
            </a:r>
            <a:r>
              <a:rPr lang="en-US" altLang="zh-CN" sz="2100" i="1" dirty="0"/>
              <a:t>O</a:t>
            </a:r>
            <a:r>
              <a:rPr lang="en-US" altLang="zh-CN" sz="2100" dirty="0"/>
              <a:t>(</a:t>
            </a:r>
            <a:r>
              <a:rPr lang="en-US" altLang="zh-CN" sz="2100" i="1" dirty="0"/>
              <a:t>f</a:t>
            </a:r>
            <a:r>
              <a:rPr lang="en-US" altLang="zh-CN" sz="2100" dirty="0"/>
              <a:t>(n)+</a:t>
            </a:r>
            <a:r>
              <a:rPr lang="en-US" altLang="zh-CN" sz="2100" i="1" dirty="0"/>
              <a:t>g</a:t>
            </a:r>
            <a:r>
              <a:rPr lang="en-US" altLang="zh-CN" sz="2100" dirty="0"/>
              <a:t>(</a:t>
            </a:r>
            <a:r>
              <a:rPr lang="en-US" altLang="zh-CN" sz="2100" i="1" dirty="0"/>
              <a:t>n</a:t>
            </a:r>
            <a:r>
              <a:rPr lang="en-US" altLang="zh-CN" sz="2100" dirty="0"/>
              <a:t>)) </a:t>
            </a:r>
            <a:r>
              <a:rPr lang="zh-CN" altLang="en-US" sz="2100" dirty="0"/>
              <a:t>；</a:t>
            </a:r>
            <a:endParaRPr lang="zh-CN" altLang="en-US" sz="2100" dirty="0"/>
          </a:p>
          <a:p>
            <a:pPr eaLnBrk="1" hangingPunct="1">
              <a:lnSpc>
                <a:spcPct val="150000"/>
              </a:lnSpc>
            </a:pPr>
            <a:r>
              <a:rPr lang="en-US" altLang="zh-CN" sz="2100" i="1" dirty="0"/>
              <a:t>O</a:t>
            </a:r>
            <a:r>
              <a:rPr lang="en-US" altLang="zh-CN" sz="2100" dirty="0"/>
              <a:t>(</a:t>
            </a:r>
            <a:r>
              <a:rPr lang="en-US" altLang="zh-CN" sz="2100" i="1" dirty="0"/>
              <a:t>f</a:t>
            </a:r>
            <a:r>
              <a:rPr lang="en-US" altLang="zh-CN" sz="2100" dirty="0"/>
              <a:t>(</a:t>
            </a:r>
            <a:r>
              <a:rPr lang="en-US" altLang="zh-CN" sz="2100" i="1" dirty="0"/>
              <a:t>n</a:t>
            </a:r>
            <a:r>
              <a:rPr lang="en-US" altLang="zh-CN" sz="2100" dirty="0"/>
              <a:t>))*</a:t>
            </a:r>
            <a:r>
              <a:rPr lang="en-US" altLang="zh-CN" sz="2100" i="1" dirty="0"/>
              <a:t>O</a:t>
            </a:r>
            <a:r>
              <a:rPr lang="en-US" altLang="zh-CN" sz="2100" dirty="0"/>
              <a:t>(</a:t>
            </a:r>
            <a:r>
              <a:rPr lang="en-US" altLang="zh-CN" sz="2100" i="1" dirty="0"/>
              <a:t>g</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a:t>
            </a:r>
            <a:r>
              <a:rPr lang="en-US" altLang="zh-CN" sz="2100" i="1" dirty="0"/>
              <a:t>O</a:t>
            </a:r>
            <a:r>
              <a:rPr lang="en-US" altLang="zh-CN" sz="2100" dirty="0"/>
              <a:t>(</a:t>
            </a:r>
            <a:r>
              <a:rPr lang="en-US" altLang="zh-CN" sz="2100" i="1" dirty="0"/>
              <a:t>f</a:t>
            </a:r>
            <a:r>
              <a:rPr lang="en-US" altLang="zh-CN" sz="2100" dirty="0"/>
              <a:t>(n)*</a:t>
            </a:r>
            <a:r>
              <a:rPr lang="en-US" altLang="zh-CN" sz="2100" i="1" dirty="0"/>
              <a:t>g</a:t>
            </a:r>
            <a:r>
              <a:rPr lang="en-US" altLang="zh-CN" sz="2100" dirty="0"/>
              <a:t>(</a:t>
            </a:r>
            <a:r>
              <a:rPr lang="en-US" altLang="zh-CN" sz="2100" i="1" dirty="0"/>
              <a:t>n</a:t>
            </a:r>
            <a:r>
              <a:rPr lang="en-US" altLang="zh-CN" sz="2100" dirty="0"/>
              <a:t>)) </a:t>
            </a:r>
            <a:r>
              <a:rPr lang="zh-CN" altLang="en-US" sz="2100" dirty="0"/>
              <a:t>；</a:t>
            </a:r>
            <a:endParaRPr lang="zh-CN" altLang="en-US" sz="2100" dirty="0"/>
          </a:p>
          <a:p>
            <a:pPr eaLnBrk="1" hangingPunct="1">
              <a:lnSpc>
                <a:spcPct val="150000"/>
              </a:lnSpc>
            </a:pPr>
            <a:r>
              <a:rPr lang="en-US" altLang="zh-CN" sz="2100" i="1" dirty="0"/>
              <a:t>O</a:t>
            </a:r>
            <a:r>
              <a:rPr lang="en-US" altLang="zh-CN" sz="2100" dirty="0"/>
              <a:t>(</a:t>
            </a:r>
            <a:r>
              <a:rPr lang="en-US" altLang="zh-CN" sz="2100" i="1" dirty="0" err="1"/>
              <a:t>cf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a:t>
            </a:r>
            <a:r>
              <a:rPr lang="en-US" altLang="zh-CN" sz="2100" i="1" dirty="0"/>
              <a:t>O</a:t>
            </a:r>
            <a:r>
              <a:rPr lang="en-US" altLang="zh-CN" sz="2100" dirty="0"/>
              <a:t>(</a:t>
            </a:r>
            <a:r>
              <a:rPr lang="en-US" altLang="zh-CN" sz="2100" i="1" dirty="0"/>
              <a:t>f</a:t>
            </a:r>
            <a:r>
              <a:rPr lang="en-US" altLang="zh-CN" sz="2100" dirty="0"/>
              <a:t>(n)) </a:t>
            </a:r>
            <a:r>
              <a:rPr lang="zh-CN" altLang="en-US" sz="2100" dirty="0"/>
              <a:t>；</a:t>
            </a:r>
            <a:endParaRPr lang="zh-CN" altLang="en-US" sz="2100" dirty="0"/>
          </a:p>
          <a:p>
            <a:pPr eaLnBrk="1" hangingPunct="1">
              <a:lnSpc>
                <a:spcPct val="150000"/>
              </a:lnSpc>
            </a:pPr>
            <a:r>
              <a:rPr lang="en-US" altLang="zh-CN" sz="2100" i="1" dirty="0"/>
              <a:t>g</a:t>
            </a:r>
            <a:r>
              <a:rPr lang="en-US" altLang="zh-CN" sz="2100" dirty="0"/>
              <a:t>(</a:t>
            </a:r>
            <a:r>
              <a:rPr lang="en-US" altLang="zh-CN" sz="2100" i="1" dirty="0"/>
              <a:t>n</a:t>
            </a:r>
            <a:r>
              <a:rPr lang="en-US" altLang="zh-CN" sz="2100" dirty="0"/>
              <a:t>)= </a:t>
            </a:r>
            <a:r>
              <a:rPr lang="en-US" altLang="zh-CN" sz="2100" i="1" dirty="0"/>
              <a:t>O</a:t>
            </a:r>
            <a:r>
              <a:rPr lang="en-US" altLang="zh-CN" sz="2100" dirty="0"/>
              <a:t>(</a:t>
            </a:r>
            <a:r>
              <a:rPr lang="en-US" altLang="zh-CN" sz="2100" i="1" dirty="0"/>
              <a:t>f</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 </a:t>
            </a:r>
            <a:r>
              <a:rPr lang="en-US" altLang="zh-CN" sz="2100" i="1" dirty="0"/>
              <a:t>O</a:t>
            </a:r>
            <a:r>
              <a:rPr lang="en-US" altLang="zh-CN" sz="2100" dirty="0"/>
              <a:t>(</a:t>
            </a:r>
            <a:r>
              <a:rPr lang="en-US" altLang="zh-CN" sz="2100" i="1" dirty="0"/>
              <a:t>f</a:t>
            </a:r>
            <a:r>
              <a:rPr lang="en-US" altLang="zh-CN" sz="2100" dirty="0"/>
              <a:t>(</a:t>
            </a:r>
            <a:r>
              <a:rPr lang="en-US" altLang="zh-CN" sz="2100" i="1" dirty="0"/>
              <a:t>n</a:t>
            </a:r>
            <a:r>
              <a:rPr lang="en-US" altLang="zh-CN" sz="2100" dirty="0"/>
              <a:t>))+</a:t>
            </a:r>
            <a:r>
              <a:rPr lang="en-US" altLang="zh-CN" sz="2100" i="1" dirty="0"/>
              <a:t>O</a:t>
            </a:r>
            <a:r>
              <a:rPr lang="en-US" altLang="zh-CN" sz="2100" dirty="0"/>
              <a:t>(</a:t>
            </a:r>
            <a:r>
              <a:rPr lang="en-US" altLang="zh-CN" sz="2100" i="1" dirty="0"/>
              <a:t>g</a:t>
            </a:r>
            <a:r>
              <a:rPr lang="en-US" altLang="zh-CN" sz="2100" dirty="0"/>
              <a:t>(</a:t>
            </a:r>
            <a:r>
              <a:rPr lang="en-US" altLang="zh-CN" sz="2100" i="1" dirty="0"/>
              <a:t>n</a:t>
            </a:r>
            <a:r>
              <a:rPr lang="en-US" altLang="zh-CN" sz="2100" dirty="0"/>
              <a:t>)) </a:t>
            </a:r>
            <a:r>
              <a:rPr lang="en-US" altLang="zh-CN" sz="2100" dirty="0">
                <a:sym typeface="Symbol" panose="05050102010706020507" pitchFamily="18" charset="2"/>
              </a:rPr>
              <a:t>=</a:t>
            </a:r>
            <a:r>
              <a:rPr lang="en-US" altLang="zh-CN" sz="2100" dirty="0"/>
              <a:t> </a:t>
            </a:r>
            <a:r>
              <a:rPr lang="en-US" altLang="zh-CN" sz="2100" i="1" dirty="0"/>
              <a:t>O</a:t>
            </a:r>
            <a:r>
              <a:rPr lang="en-US" altLang="zh-CN" sz="2100" dirty="0"/>
              <a:t>(</a:t>
            </a:r>
            <a:r>
              <a:rPr lang="en-US" altLang="zh-CN" sz="2100" i="1" dirty="0"/>
              <a:t>f</a:t>
            </a:r>
            <a:r>
              <a:rPr lang="en-US" altLang="zh-CN" sz="2100" dirty="0"/>
              <a:t>(n)) </a:t>
            </a:r>
            <a:r>
              <a:rPr lang="zh-CN" altLang="en-US" sz="2100" dirty="0"/>
              <a:t>。</a:t>
            </a:r>
            <a:endParaRPr lang="zh-CN" altLang="en-US" sz="2100" dirty="0"/>
          </a:p>
        </p:txBody>
      </p:sp>
      <p:sp>
        <p:nvSpPr>
          <p:cNvPr id="7" name="Rectangle 2"/>
          <p:cNvSpPr>
            <a:spLocks noGrp="1" noChangeArrowheads="1"/>
          </p:cNvSpPr>
          <p:nvPr>
            <p:ph type="title"/>
          </p:nvPr>
        </p:nvSpPr>
        <p:spPr>
          <a:xfrm>
            <a:off x="714537" y="1722002"/>
            <a:ext cx="7819863" cy="792163"/>
          </a:xfrm>
        </p:spPr>
        <p:txBody>
          <a:bodyPr/>
          <a:lstStyle/>
          <a:p>
            <a:pPr eaLnBrk="1" hangingPunct="1"/>
            <a:r>
              <a:rPr lang="zh-CN" altLang="en-US" sz="2200" b="0" dirty="0">
                <a:solidFill>
                  <a:schemeClr val="tx1"/>
                </a:solidFill>
                <a:latin typeface="黑体" panose="02010609060101010101" pitchFamily="49" charset="-122"/>
                <a:ea typeface="黑体" panose="02010609060101010101" pitchFamily="49" charset="-122"/>
              </a:rPr>
              <a:t>渐近分析记号的若干性质</a:t>
            </a:r>
            <a:endParaRPr lang="zh-CN" altLang="en-US" sz="2200" b="0" dirty="0">
              <a:solidFill>
                <a:schemeClr val="tx1"/>
              </a:solidFill>
              <a:latin typeface="黑体" panose="02010609060101010101" pitchFamily="49" charset="-122"/>
              <a:ea typeface="黑体" panose="02010609060101010101" pitchFamily="49" charset="-122"/>
            </a:endParaRPr>
          </a:p>
        </p:txBody>
      </p:sp>
      <p:sp>
        <p:nvSpPr>
          <p:cNvPr id="8"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9" name="Text Box 2"/>
          <p:cNvSpPr txBox="1">
            <a:spLocks noChangeArrowheads="1"/>
          </p:cNvSpPr>
          <p:nvPr/>
        </p:nvSpPr>
        <p:spPr bwMode="auto">
          <a:xfrm>
            <a:off x="381000" y="1295400"/>
            <a:ext cx="815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nSpc>
                <a:spcPct val="120000"/>
              </a:lnSpc>
            </a:pPr>
            <a:r>
              <a:rPr kumimoji="1" lang="zh-CN" altLang="en-US" sz="2600" b="1" dirty="0">
                <a:solidFill>
                  <a:srgbClr val="0000FF"/>
                </a:solidFill>
                <a:latin typeface="黑体" panose="02010609060101010101" pitchFamily="49" charset="-122"/>
                <a:ea typeface="黑体" panose="02010609060101010101" pitchFamily="49" charset="-122"/>
              </a:rPr>
              <a:t>二</a:t>
            </a:r>
            <a:r>
              <a:rPr kumimoji="1" lang="en-US" altLang="zh-CN" sz="2600" b="1" dirty="0">
                <a:solidFill>
                  <a:srgbClr val="0000FF"/>
                </a:solidFill>
                <a:latin typeface="黑体" panose="02010609060101010101" pitchFamily="49" charset="-122"/>
                <a:ea typeface="黑体" panose="02010609060101010101" pitchFamily="49" charset="-122"/>
              </a:rPr>
              <a:t>.</a:t>
            </a:r>
            <a:r>
              <a:rPr kumimoji="1" lang="zh-CN" altLang="en-US" sz="2600" b="1" dirty="0">
                <a:solidFill>
                  <a:srgbClr val="0000FF"/>
                </a:solidFill>
                <a:latin typeface="黑体" panose="02010609060101010101" pitchFamily="49" charset="-122"/>
                <a:ea typeface="黑体" panose="02010609060101010101" pitchFamily="49" charset="-122"/>
              </a:rPr>
              <a:t>复杂性的渐进性态</a:t>
            </a:r>
            <a:endParaRPr kumimoji="1" lang="zh-CN" altLang="en-US" sz="2600" b="1" dirty="0">
              <a:solidFill>
                <a:srgbClr val="0000FF"/>
              </a:solidFill>
              <a:latin typeface="Century Schoolbook" panose="02040604050505020304" pitchFamily="18" charset="0"/>
              <a:ea typeface="幼圆" panose="020105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4294967295"/>
          </p:nvPr>
        </p:nvSpPr>
        <p:spPr>
          <a:xfrm>
            <a:off x="685800" y="1256506"/>
            <a:ext cx="7772400" cy="5761037"/>
          </a:xfrm>
        </p:spPr>
        <p:txBody>
          <a:bodyPr/>
          <a:lstStyle/>
          <a:p>
            <a:pPr eaLnBrk="1" hangingPunct="1">
              <a:lnSpc>
                <a:spcPct val="150000"/>
              </a:lnSpc>
              <a:buFont typeface="Wingdings" panose="05000000000000000000" pitchFamily="2" charset="2"/>
              <a:buNone/>
            </a:pPr>
            <a:r>
              <a:rPr lang="zh-CN" altLang="en-US" sz="1900" dirty="0"/>
              <a:t>规则</a:t>
            </a:r>
            <a:r>
              <a:rPr lang="en-US" altLang="zh-CN" sz="1900" i="1" dirty="0"/>
              <a:t>O</a:t>
            </a:r>
            <a:r>
              <a:rPr lang="en-US" altLang="zh-CN" sz="1900" dirty="0"/>
              <a:t>(</a:t>
            </a:r>
            <a:r>
              <a:rPr lang="en-US" altLang="zh-CN" sz="1900" i="1" dirty="0"/>
              <a:t>f</a:t>
            </a:r>
            <a:r>
              <a:rPr lang="en-US" altLang="zh-CN" sz="1900" dirty="0"/>
              <a:t>(</a:t>
            </a:r>
            <a:r>
              <a:rPr lang="en-US" altLang="zh-CN" sz="1900" i="1" dirty="0"/>
              <a:t>n</a:t>
            </a:r>
            <a:r>
              <a:rPr lang="en-US" altLang="zh-CN" sz="1900" dirty="0"/>
              <a:t>))+</a:t>
            </a:r>
            <a:r>
              <a:rPr lang="en-US" altLang="zh-CN" sz="1900" i="1" dirty="0"/>
              <a:t>O</a:t>
            </a:r>
            <a:r>
              <a:rPr lang="en-US" altLang="zh-CN" sz="1900" dirty="0"/>
              <a:t>(</a:t>
            </a:r>
            <a:r>
              <a:rPr lang="en-US" altLang="zh-CN" sz="1900" i="1" dirty="0"/>
              <a:t>g</a:t>
            </a:r>
            <a:r>
              <a:rPr lang="en-US" altLang="zh-CN" sz="1900" dirty="0"/>
              <a:t>(</a:t>
            </a:r>
            <a:r>
              <a:rPr lang="en-US" altLang="zh-CN" sz="1900" i="1" dirty="0"/>
              <a:t>n</a:t>
            </a:r>
            <a:r>
              <a:rPr lang="en-US" altLang="zh-CN" sz="1900" dirty="0"/>
              <a:t>)) </a:t>
            </a:r>
            <a:r>
              <a:rPr lang="en-US" altLang="zh-CN" sz="1900" dirty="0">
                <a:sym typeface="Symbol" panose="05050102010706020507" pitchFamily="18" charset="2"/>
              </a:rPr>
              <a:t>=</a:t>
            </a:r>
            <a:r>
              <a:rPr lang="en-US" altLang="zh-CN" sz="1900" dirty="0"/>
              <a:t> </a:t>
            </a:r>
            <a:r>
              <a:rPr lang="en-US" altLang="zh-CN" sz="1900" i="1" dirty="0"/>
              <a:t>O</a:t>
            </a:r>
            <a:r>
              <a:rPr lang="en-US" altLang="zh-CN" sz="1900" dirty="0"/>
              <a:t>(max{</a:t>
            </a:r>
            <a:r>
              <a:rPr lang="en-US" altLang="zh-CN" sz="1900" i="1" dirty="0"/>
              <a:t>f</a:t>
            </a:r>
            <a:r>
              <a:rPr lang="en-US" altLang="zh-CN" sz="1900" dirty="0"/>
              <a:t>(n),</a:t>
            </a:r>
            <a:r>
              <a:rPr lang="en-US" altLang="zh-CN" sz="1900" i="1" dirty="0"/>
              <a:t>g</a:t>
            </a:r>
            <a:r>
              <a:rPr lang="en-US" altLang="zh-CN" sz="1900" dirty="0"/>
              <a:t>(</a:t>
            </a:r>
            <a:r>
              <a:rPr lang="en-US" altLang="zh-CN" sz="1900" i="1" dirty="0"/>
              <a:t>n</a:t>
            </a:r>
            <a:r>
              <a:rPr lang="en-US" altLang="zh-CN" sz="1900" dirty="0"/>
              <a:t>)}) </a:t>
            </a:r>
            <a:r>
              <a:rPr lang="zh-CN" altLang="en-US" sz="1900" dirty="0"/>
              <a:t>的</a:t>
            </a:r>
            <a:r>
              <a:rPr lang="zh-CN" altLang="en-US" sz="1900" b="1" dirty="0">
                <a:solidFill>
                  <a:srgbClr val="FF0000"/>
                </a:solidFill>
              </a:rPr>
              <a:t>证明</a:t>
            </a:r>
            <a:r>
              <a:rPr lang="zh-CN" altLang="en-US" sz="1900" b="1" dirty="0">
                <a:solidFill>
                  <a:srgbClr val="3907F1"/>
                </a:solidFill>
              </a:rPr>
              <a:t>：</a:t>
            </a:r>
            <a:endParaRPr lang="zh-CN" altLang="en-US" sz="1900" b="1" dirty="0">
              <a:solidFill>
                <a:srgbClr val="3907F1"/>
              </a:solidFill>
            </a:endParaRPr>
          </a:p>
          <a:p>
            <a:pPr eaLnBrk="1" hangingPunct="1">
              <a:lnSpc>
                <a:spcPct val="150000"/>
              </a:lnSpc>
            </a:pPr>
            <a:r>
              <a:rPr lang="zh-CN" altLang="en-US" sz="1900" dirty="0"/>
              <a:t>对于任意</a:t>
            </a:r>
            <a:r>
              <a:rPr lang="en-US" altLang="zh-CN" sz="1900" i="1" dirty="0"/>
              <a:t>f</a:t>
            </a:r>
            <a:r>
              <a:rPr lang="en-US" altLang="zh-CN" sz="1900" baseline="-25000" dirty="0"/>
              <a:t>1</a:t>
            </a:r>
            <a:r>
              <a:rPr lang="en-US" altLang="zh-CN" sz="1900" dirty="0"/>
              <a:t>(</a:t>
            </a:r>
            <a:r>
              <a:rPr lang="en-US" altLang="zh-CN" sz="1900" i="1" dirty="0"/>
              <a:t>n</a:t>
            </a:r>
            <a:r>
              <a:rPr lang="en-US" altLang="zh-CN" sz="1900" dirty="0"/>
              <a:t>) </a:t>
            </a:r>
            <a:r>
              <a:rPr lang="en-US" altLang="zh-CN" sz="1900" dirty="0">
                <a:sym typeface="Symbol" panose="05050102010706020507" pitchFamily="18" charset="2"/>
              </a:rPr>
              <a:t></a:t>
            </a:r>
            <a:r>
              <a:rPr lang="en-US" altLang="zh-CN" sz="1900" dirty="0"/>
              <a:t> </a:t>
            </a:r>
            <a:r>
              <a:rPr lang="en-US" altLang="zh-CN" sz="1900" i="1" dirty="0"/>
              <a:t>O</a:t>
            </a:r>
            <a:r>
              <a:rPr lang="en-US" altLang="zh-CN" sz="1900" dirty="0"/>
              <a:t>(</a:t>
            </a:r>
            <a:r>
              <a:rPr lang="en-US" altLang="zh-CN" sz="1900" i="1" dirty="0"/>
              <a:t>f</a:t>
            </a:r>
            <a:r>
              <a:rPr lang="en-US" altLang="zh-CN" sz="1900" dirty="0"/>
              <a:t>(</a:t>
            </a:r>
            <a:r>
              <a:rPr lang="en-US" altLang="zh-CN" sz="1900" i="1" dirty="0"/>
              <a:t>n</a:t>
            </a:r>
            <a:r>
              <a:rPr lang="en-US" altLang="zh-CN" sz="1900" dirty="0"/>
              <a:t>)) </a:t>
            </a:r>
            <a:r>
              <a:rPr lang="zh-CN" altLang="en-US" sz="1900" dirty="0"/>
              <a:t>，存在正常数</a:t>
            </a:r>
            <a:r>
              <a:rPr lang="en-US" altLang="zh-CN" sz="1900" i="1" dirty="0"/>
              <a:t>c</a:t>
            </a:r>
            <a:r>
              <a:rPr lang="en-US" altLang="zh-CN" sz="1900" baseline="-25000" dirty="0"/>
              <a:t>1</a:t>
            </a:r>
            <a:r>
              <a:rPr lang="zh-CN" altLang="en-US" sz="1900" dirty="0"/>
              <a:t>和自然数</a:t>
            </a:r>
            <a:r>
              <a:rPr lang="en-US" altLang="zh-CN" sz="1900" i="1" dirty="0"/>
              <a:t>n</a:t>
            </a:r>
            <a:r>
              <a:rPr lang="en-US" altLang="zh-CN" sz="1900" baseline="-25000" dirty="0"/>
              <a:t>1</a:t>
            </a:r>
            <a:r>
              <a:rPr lang="zh-CN" altLang="en-US" sz="1900" dirty="0"/>
              <a:t>，使得对所有</a:t>
            </a:r>
            <a:r>
              <a:rPr lang="en-US" altLang="zh-CN" sz="1900" i="1" dirty="0"/>
              <a:t>n</a:t>
            </a:r>
            <a:r>
              <a:rPr lang="en-US" altLang="zh-CN" sz="1900" dirty="0">
                <a:sym typeface="Symbol" panose="05050102010706020507" pitchFamily="18" charset="2"/>
              </a:rPr>
              <a:t> </a:t>
            </a:r>
            <a:r>
              <a:rPr lang="en-US" altLang="zh-CN" sz="1900" i="1" dirty="0"/>
              <a:t>n</a:t>
            </a:r>
            <a:r>
              <a:rPr lang="en-US" altLang="zh-CN" sz="1900" baseline="-25000" dirty="0"/>
              <a:t>1</a:t>
            </a:r>
            <a:r>
              <a:rPr lang="zh-CN" altLang="en-US" sz="1900" dirty="0"/>
              <a:t>，有</a:t>
            </a:r>
            <a:r>
              <a:rPr lang="en-US" altLang="zh-CN" sz="1900" i="1" dirty="0"/>
              <a:t>f</a:t>
            </a:r>
            <a:r>
              <a:rPr lang="en-US" altLang="zh-CN" sz="1900" baseline="-25000" dirty="0"/>
              <a:t>1</a:t>
            </a:r>
            <a:r>
              <a:rPr lang="en-US" altLang="zh-CN" sz="1900" dirty="0"/>
              <a:t>(</a:t>
            </a:r>
            <a:r>
              <a:rPr lang="en-US" altLang="zh-CN" sz="1900" i="1" dirty="0"/>
              <a:t>n</a:t>
            </a:r>
            <a:r>
              <a:rPr lang="en-US" altLang="zh-CN" sz="1900" dirty="0"/>
              <a:t>) </a:t>
            </a:r>
            <a:r>
              <a:rPr lang="en-US" altLang="zh-CN" sz="1900" dirty="0">
                <a:sym typeface="Symbol" panose="05050102010706020507" pitchFamily="18" charset="2"/>
              </a:rPr>
              <a:t></a:t>
            </a:r>
            <a:r>
              <a:rPr lang="en-US" altLang="zh-CN" sz="1900" dirty="0"/>
              <a:t> </a:t>
            </a:r>
            <a:r>
              <a:rPr lang="en-US" altLang="zh-CN" sz="1900" i="1" dirty="0"/>
              <a:t>c</a:t>
            </a:r>
            <a:r>
              <a:rPr lang="en-US" altLang="zh-CN" sz="1900" baseline="-25000" dirty="0"/>
              <a:t>1</a:t>
            </a:r>
            <a:r>
              <a:rPr lang="en-US" altLang="zh-CN" sz="1900" i="1" dirty="0"/>
              <a:t>f</a:t>
            </a:r>
            <a:r>
              <a:rPr lang="en-US" altLang="zh-CN" sz="1900" dirty="0"/>
              <a:t>(</a:t>
            </a:r>
            <a:r>
              <a:rPr lang="en-US" altLang="zh-CN" sz="1900" i="1" dirty="0"/>
              <a:t>n</a:t>
            </a:r>
            <a:r>
              <a:rPr lang="en-US" altLang="zh-CN" sz="1900" dirty="0"/>
              <a:t>) </a:t>
            </a:r>
            <a:r>
              <a:rPr lang="zh-CN" altLang="en-US" sz="1900" dirty="0"/>
              <a:t>。</a:t>
            </a:r>
            <a:endParaRPr lang="zh-CN" altLang="en-US" sz="1900" dirty="0"/>
          </a:p>
          <a:p>
            <a:pPr eaLnBrk="1" hangingPunct="1">
              <a:lnSpc>
                <a:spcPct val="150000"/>
              </a:lnSpc>
            </a:pPr>
            <a:r>
              <a:rPr lang="zh-CN" altLang="en-US" sz="1900" dirty="0"/>
              <a:t>类似地，对于任意</a:t>
            </a:r>
            <a:r>
              <a:rPr lang="en-US" altLang="zh-CN" sz="1900" i="1" dirty="0"/>
              <a:t>g</a:t>
            </a:r>
            <a:r>
              <a:rPr lang="en-US" altLang="zh-CN" sz="1900" baseline="-25000" dirty="0"/>
              <a:t>1</a:t>
            </a:r>
            <a:r>
              <a:rPr lang="en-US" altLang="zh-CN" sz="1900" dirty="0"/>
              <a:t>(</a:t>
            </a:r>
            <a:r>
              <a:rPr lang="en-US" altLang="zh-CN" sz="1900" i="1" dirty="0"/>
              <a:t>n</a:t>
            </a:r>
            <a:r>
              <a:rPr lang="en-US" altLang="zh-CN" sz="1900" dirty="0"/>
              <a:t>) </a:t>
            </a:r>
            <a:r>
              <a:rPr lang="en-US" altLang="zh-CN" sz="1900" dirty="0">
                <a:sym typeface="Symbol" panose="05050102010706020507" pitchFamily="18" charset="2"/>
              </a:rPr>
              <a:t></a:t>
            </a:r>
            <a:r>
              <a:rPr lang="en-US" altLang="zh-CN" sz="1900" dirty="0"/>
              <a:t> </a:t>
            </a:r>
            <a:r>
              <a:rPr lang="en-US" altLang="zh-CN" sz="1900" i="1" dirty="0"/>
              <a:t>O</a:t>
            </a:r>
            <a:r>
              <a:rPr lang="en-US" altLang="zh-CN" sz="1900" dirty="0"/>
              <a:t>(</a:t>
            </a:r>
            <a:r>
              <a:rPr lang="en-US" altLang="zh-CN" sz="1900" i="1" dirty="0"/>
              <a:t>g</a:t>
            </a:r>
            <a:r>
              <a:rPr lang="en-US" altLang="zh-CN" sz="1900" dirty="0"/>
              <a:t>(</a:t>
            </a:r>
            <a:r>
              <a:rPr lang="en-US" altLang="zh-CN" sz="1900" i="1" dirty="0"/>
              <a:t>n</a:t>
            </a:r>
            <a:r>
              <a:rPr lang="en-US" altLang="zh-CN" sz="1900" dirty="0"/>
              <a:t>)) </a:t>
            </a:r>
            <a:r>
              <a:rPr lang="zh-CN" altLang="en-US" sz="1900" dirty="0"/>
              <a:t>，存在正常数</a:t>
            </a:r>
            <a:r>
              <a:rPr lang="en-US" altLang="zh-CN" sz="1900" i="1" dirty="0"/>
              <a:t>c</a:t>
            </a:r>
            <a:r>
              <a:rPr lang="en-US" altLang="zh-CN" sz="1900" baseline="-25000" dirty="0"/>
              <a:t>2</a:t>
            </a:r>
            <a:r>
              <a:rPr lang="zh-CN" altLang="en-US" sz="1900" dirty="0"/>
              <a:t>和自然数</a:t>
            </a:r>
            <a:r>
              <a:rPr lang="en-US" altLang="zh-CN" sz="1900" i="1" dirty="0"/>
              <a:t>n</a:t>
            </a:r>
            <a:r>
              <a:rPr lang="en-US" altLang="zh-CN" sz="1900" baseline="-25000" dirty="0"/>
              <a:t>2</a:t>
            </a:r>
            <a:r>
              <a:rPr lang="zh-CN" altLang="en-US" sz="1900" dirty="0"/>
              <a:t>，使得对所有</a:t>
            </a:r>
            <a:r>
              <a:rPr lang="en-US" altLang="zh-CN" sz="1900" i="1" dirty="0"/>
              <a:t>n</a:t>
            </a:r>
            <a:r>
              <a:rPr lang="en-US" altLang="zh-CN" sz="1900" dirty="0">
                <a:sym typeface="Symbol" panose="05050102010706020507" pitchFamily="18" charset="2"/>
              </a:rPr>
              <a:t> </a:t>
            </a:r>
            <a:r>
              <a:rPr lang="en-US" altLang="zh-CN" sz="1900" i="1" dirty="0"/>
              <a:t>n</a:t>
            </a:r>
            <a:r>
              <a:rPr lang="en-US" altLang="zh-CN" sz="1900" baseline="-25000" dirty="0"/>
              <a:t>2</a:t>
            </a:r>
            <a:r>
              <a:rPr lang="zh-CN" altLang="en-US" sz="1900" dirty="0"/>
              <a:t>，有</a:t>
            </a:r>
            <a:r>
              <a:rPr lang="en-US" altLang="zh-CN" sz="1900" i="1" dirty="0"/>
              <a:t>g</a:t>
            </a:r>
            <a:r>
              <a:rPr lang="en-US" altLang="zh-CN" sz="1900" baseline="-25000" dirty="0"/>
              <a:t>1</a:t>
            </a:r>
            <a:r>
              <a:rPr lang="en-US" altLang="zh-CN" sz="1900" dirty="0"/>
              <a:t>(</a:t>
            </a:r>
            <a:r>
              <a:rPr lang="en-US" altLang="zh-CN" sz="1900" i="1" dirty="0"/>
              <a:t>n</a:t>
            </a:r>
            <a:r>
              <a:rPr lang="en-US" altLang="zh-CN" sz="1900" dirty="0"/>
              <a:t>) </a:t>
            </a:r>
            <a:r>
              <a:rPr lang="en-US" altLang="zh-CN" sz="1900" dirty="0">
                <a:sym typeface="Symbol" panose="05050102010706020507" pitchFamily="18" charset="2"/>
              </a:rPr>
              <a:t></a:t>
            </a:r>
            <a:r>
              <a:rPr lang="en-US" altLang="zh-CN" sz="1900" dirty="0"/>
              <a:t> </a:t>
            </a:r>
            <a:r>
              <a:rPr lang="en-US" altLang="zh-CN" sz="1900" i="1" dirty="0"/>
              <a:t>c</a:t>
            </a:r>
            <a:r>
              <a:rPr lang="en-US" altLang="zh-CN" sz="1900" baseline="-25000" dirty="0"/>
              <a:t>2</a:t>
            </a:r>
            <a:r>
              <a:rPr lang="en-US" altLang="zh-CN" sz="1900" i="1" dirty="0"/>
              <a:t>g</a:t>
            </a:r>
            <a:r>
              <a:rPr lang="en-US" altLang="zh-CN" sz="1900" dirty="0"/>
              <a:t>(</a:t>
            </a:r>
            <a:r>
              <a:rPr lang="en-US" altLang="zh-CN" sz="1900" i="1" dirty="0"/>
              <a:t>n</a:t>
            </a:r>
            <a:r>
              <a:rPr lang="en-US" altLang="zh-CN" sz="1900" dirty="0"/>
              <a:t>) </a:t>
            </a:r>
            <a:r>
              <a:rPr lang="zh-CN" altLang="en-US" sz="1900" dirty="0"/>
              <a:t>。</a:t>
            </a:r>
            <a:endParaRPr lang="zh-CN" altLang="en-US" sz="1900" dirty="0"/>
          </a:p>
          <a:p>
            <a:pPr eaLnBrk="1" hangingPunct="1">
              <a:lnSpc>
                <a:spcPct val="150000"/>
              </a:lnSpc>
            </a:pPr>
            <a:r>
              <a:rPr lang="zh-CN" altLang="en-US" sz="1900" dirty="0"/>
              <a:t>令</a:t>
            </a:r>
            <a:r>
              <a:rPr lang="en-US" altLang="zh-CN" sz="1900" i="1" dirty="0"/>
              <a:t>c</a:t>
            </a:r>
            <a:r>
              <a:rPr lang="en-US" altLang="zh-CN" sz="1900" baseline="-25000" dirty="0"/>
              <a:t>3</a:t>
            </a:r>
            <a:r>
              <a:rPr lang="en-US" altLang="zh-CN" sz="1900" dirty="0"/>
              <a:t>=max{</a:t>
            </a:r>
            <a:r>
              <a:rPr lang="en-US" altLang="zh-CN" sz="1900" i="1" dirty="0"/>
              <a:t>c</a:t>
            </a:r>
            <a:r>
              <a:rPr lang="en-US" altLang="zh-CN" sz="1900" baseline="-25000" dirty="0"/>
              <a:t>1</a:t>
            </a:r>
            <a:r>
              <a:rPr lang="en-US" altLang="zh-CN" sz="1900" dirty="0"/>
              <a:t>, </a:t>
            </a:r>
            <a:r>
              <a:rPr lang="en-US" altLang="zh-CN" sz="1900" i="1" dirty="0"/>
              <a:t>c</a:t>
            </a:r>
            <a:r>
              <a:rPr lang="en-US" altLang="zh-CN" sz="1900" baseline="-25000" dirty="0"/>
              <a:t>2</a:t>
            </a:r>
            <a:r>
              <a:rPr lang="en-US" altLang="zh-CN" sz="1900" dirty="0"/>
              <a:t>}</a:t>
            </a:r>
            <a:r>
              <a:rPr lang="zh-CN" altLang="en-US" sz="1900" dirty="0"/>
              <a:t>， </a:t>
            </a:r>
            <a:r>
              <a:rPr lang="en-US" altLang="zh-CN" sz="1900" i="1" dirty="0"/>
              <a:t>n</a:t>
            </a:r>
            <a:r>
              <a:rPr lang="en-US" altLang="zh-CN" sz="1900" baseline="-25000" dirty="0"/>
              <a:t>3</a:t>
            </a:r>
            <a:r>
              <a:rPr lang="en-US" altLang="zh-CN" sz="1900" dirty="0"/>
              <a:t> =max{</a:t>
            </a:r>
            <a:r>
              <a:rPr lang="en-US" altLang="zh-CN" sz="1900" i="1" dirty="0"/>
              <a:t>n</a:t>
            </a:r>
            <a:r>
              <a:rPr lang="en-US" altLang="zh-CN" sz="1900" baseline="-25000" dirty="0"/>
              <a:t>1</a:t>
            </a:r>
            <a:r>
              <a:rPr lang="en-US" altLang="zh-CN" sz="1900" dirty="0"/>
              <a:t>, </a:t>
            </a:r>
            <a:r>
              <a:rPr lang="en-US" altLang="zh-CN" sz="1900" i="1" dirty="0"/>
              <a:t>n</a:t>
            </a:r>
            <a:r>
              <a:rPr lang="en-US" altLang="zh-CN" sz="1900" baseline="-25000" dirty="0"/>
              <a:t>2</a:t>
            </a:r>
            <a:r>
              <a:rPr lang="en-US" altLang="zh-CN" sz="1900" dirty="0"/>
              <a:t>}</a:t>
            </a:r>
            <a:r>
              <a:rPr lang="zh-CN" altLang="en-US" sz="1900" dirty="0"/>
              <a:t>，</a:t>
            </a:r>
            <a:r>
              <a:rPr lang="en-US" altLang="zh-CN" sz="1900" i="1" dirty="0"/>
              <a:t>h</a:t>
            </a:r>
            <a:r>
              <a:rPr lang="en-US" altLang="zh-CN" sz="1900" dirty="0"/>
              <a:t>(</a:t>
            </a:r>
            <a:r>
              <a:rPr lang="en-US" altLang="zh-CN" sz="1900" i="1" dirty="0"/>
              <a:t>n</a:t>
            </a:r>
            <a:r>
              <a:rPr lang="en-US" altLang="zh-CN" sz="1900" dirty="0"/>
              <a:t>)= max{</a:t>
            </a:r>
            <a:r>
              <a:rPr lang="en-US" altLang="zh-CN" sz="1900" i="1" dirty="0"/>
              <a:t>f</a:t>
            </a:r>
            <a:r>
              <a:rPr lang="en-US" altLang="zh-CN" sz="1900" dirty="0"/>
              <a:t>(n),</a:t>
            </a:r>
            <a:r>
              <a:rPr lang="en-US" altLang="zh-CN" sz="1900" i="1" dirty="0"/>
              <a:t>g</a:t>
            </a:r>
            <a:r>
              <a:rPr lang="en-US" altLang="zh-CN" sz="1900" dirty="0"/>
              <a:t>(</a:t>
            </a:r>
            <a:r>
              <a:rPr lang="en-US" altLang="zh-CN" sz="1900" i="1" dirty="0"/>
              <a:t>n</a:t>
            </a:r>
            <a:r>
              <a:rPr lang="en-US" altLang="zh-CN" sz="1900" dirty="0"/>
              <a:t>)} </a:t>
            </a:r>
            <a:r>
              <a:rPr lang="zh-CN" altLang="en-US" sz="1900" dirty="0"/>
              <a:t>。</a:t>
            </a:r>
            <a:endParaRPr lang="zh-CN" altLang="en-US" sz="1900" dirty="0"/>
          </a:p>
          <a:p>
            <a:pPr eaLnBrk="1" hangingPunct="1">
              <a:lnSpc>
                <a:spcPct val="150000"/>
              </a:lnSpc>
            </a:pPr>
            <a:r>
              <a:rPr lang="zh-CN" altLang="en-US" sz="1900" dirty="0"/>
              <a:t>则对所有的 </a:t>
            </a:r>
            <a:r>
              <a:rPr lang="en-US" altLang="zh-CN" sz="1900" i="1" dirty="0"/>
              <a:t>n </a:t>
            </a:r>
            <a:r>
              <a:rPr lang="en-US" altLang="zh-CN" sz="1900" dirty="0">
                <a:sym typeface="Symbol" panose="05050102010706020507" pitchFamily="18" charset="2"/>
              </a:rPr>
              <a:t> </a:t>
            </a:r>
            <a:r>
              <a:rPr lang="en-US" altLang="zh-CN" sz="1900" i="1" dirty="0"/>
              <a:t>n</a:t>
            </a:r>
            <a:r>
              <a:rPr lang="en-US" altLang="zh-CN" sz="1900" baseline="-25000" dirty="0"/>
              <a:t>3</a:t>
            </a:r>
            <a:r>
              <a:rPr lang="zh-CN" altLang="en-US" sz="1900" dirty="0"/>
              <a:t>，有</a:t>
            </a:r>
            <a:endParaRPr lang="zh-CN" altLang="en-US" sz="1900" dirty="0"/>
          </a:p>
          <a:p>
            <a:pPr eaLnBrk="1" hangingPunct="1">
              <a:lnSpc>
                <a:spcPct val="150000"/>
              </a:lnSpc>
            </a:pPr>
            <a:r>
              <a:rPr lang="en-US" altLang="zh-CN" sz="1900" i="1" dirty="0"/>
              <a:t>f</a:t>
            </a:r>
            <a:r>
              <a:rPr lang="en-US" altLang="zh-CN" sz="1900" baseline="-25000" dirty="0"/>
              <a:t>1</a:t>
            </a:r>
            <a:r>
              <a:rPr lang="en-US" altLang="zh-CN" sz="1900" dirty="0"/>
              <a:t>(</a:t>
            </a:r>
            <a:r>
              <a:rPr lang="en-US" altLang="zh-CN" sz="1900" i="1" dirty="0"/>
              <a:t>n</a:t>
            </a:r>
            <a:r>
              <a:rPr lang="en-US" altLang="zh-CN" sz="1900" dirty="0"/>
              <a:t>) +</a:t>
            </a:r>
            <a:r>
              <a:rPr lang="en-US" altLang="zh-CN" sz="1900" i="1" dirty="0"/>
              <a:t>g</a:t>
            </a:r>
            <a:r>
              <a:rPr lang="en-US" altLang="zh-CN" sz="1900" baseline="-25000" dirty="0"/>
              <a:t>1</a:t>
            </a:r>
            <a:r>
              <a:rPr lang="en-US" altLang="zh-CN" sz="1900" dirty="0"/>
              <a:t>(</a:t>
            </a:r>
            <a:r>
              <a:rPr lang="en-US" altLang="zh-CN" sz="1900" i="1" dirty="0"/>
              <a:t>n</a:t>
            </a:r>
            <a:r>
              <a:rPr lang="en-US" altLang="zh-CN" sz="1900" dirty="0"/>
              <a:t>) </a:t>
            </a:r>
            <a:r>
              <a:rPr lang="en-US" altLang="zh-CN" sz="1900" dirty="0">
                <a:sym typeface="Symbol" panose="05050102010706020507" pitchFamily="18" charset="2"/>
              </a:rPr>
              <a:t></a:t>
            </a:r>
            <a:r>
              <a:rPr lang="en-US" altLang="zh-CN" sz="1900" dirty="0"/>
              <a:t> </a:t>
            </a:r>
            <a:r>
              <a:rPr lang="en-US" altLang="zh-CN" sz="1900" i="1" dirty="0"/>
              <a:t>c</a:t>
            </a:r>
            <a:r>
              <a:rPr lang="en-US" altLang="zh-CN" sz="1900" baseline="-25000" dirty="0"/>
              <a:t>1</a:t>
            </a:r>
            <a:r>
              <a:rPr lang="en-US" altLang="zh-CN" sz="1900" i="1" dirty="0"/>
              <a:t>f</a:t>
            </a:r>
            <a:r>
              <a:rPr lang="en-US" altLang="zh-CN" sz="1900" dirty="0"/>
              <a:t>(</a:t>
            </a:r>
            <a:r>
              <a:rPr lang="en-US" altLang="zh-CN" sz="1900" i="1" dirty="0"/>
              <a:t>n</a:t>
            </a:r>
            <a:r>
              <a:rPr lang="en-US" altLang="zh-CN" sz="1900" dirty="0"/>
              <a:t>) + </a:t>
            </a:r>
            <a:r>
              <a:rPr lang="en-US" altLang="zh-CN" sz="1900" i="1" dirty="0"/>
              <a:t>c</a:t>
            </a:r>
            <a:r>
              <a:rPr lang="en-US" altLang="zh-CN" sz="1900" baseline="-25000" dirty="0"/>
              <a:t>2</a:t>
            </a:r>
            <a:r>
              <a:rPr lang="en-US" altLang="zh-CN" sz="1900" i="1" dirty="0"/>
              <a:t>g</a:t>
            </a:r>
            <a:r>
              <a:rPr lang="en-US" altLang="zh-CN" sz="1900" dirty="0"/>
              <a:t>(</a:t>
            </a:r>
            <a:r>
              <a:rPr lang="en-US" altLang="zh-CN" sz="1900" i="1" dirty="0"/>
              <a:t>n</a:t>
            </a:r>
            <a:r>
              <a:rPr lang="en-US" altLang="zh-CN" sz="1900" dirty="0"/>
              <a:t>) </a:t>
            </a:r>
            <a:endParaRPr lang="en-US" altLang="zh-CN" sz="1900" dirty="0"/>
          </a:p>
          <a:p>
            <a:pPr eaLnBrk="1" hangingPunct="1">
              <a:lnSpc>
                <a:spcPct val="150000"/>
              </a:lnSpc>
              <a:spcBef>
                <a:spcPct val="0"/>
              </a:spcBef>
              <a:buClrTx/>
              <a:buFontTx/>
              <a:buNone/>
            </a:pPr>
            <a:r>
              <a:rPr lang="en-US" altLang="zh-CN" sz="1900" dirty="0">
                <a:sym typeface="Symbol" panose="05050102010706020507" pitchFamily="18" charset="2"/>
              </a:rPr>
              <a:t>    </a:t>
            </a:r>
            <a:r>
              <a:rPr lang="en-US" altLang="zh-CN" sz="1900" dirty="0"/>
              <a:t> </a:t>
            </a:r>
            <a:r>
              <a:rPr lang="en-US" altLang="zh-CN" sz="1900" i="1" dirty="0"/>
              <a:t>c</a:t>
            </a:r>
            <a:r>
              <a:rPr lang="en-US" altLang="zh-CN" sz="1900" baseline="-25000" dirty="0"/>
              <a:t>3</a:t>
            </a:r>
            <a:r>
              <a:rPr lang="en-US" altLang="zh-CN" sz="1900" i="1" dirty="0"/>
              <a:t>f</a:t>
            </a:r>
            <a:r>
              <a:rPr lang="en-US" altLang="zh-CN" sz="1900" dirty="0"/>
              <a:t>(</a:t>
            </a:r>
            <a:r>
              <a:rPr lang="en-US" altLang="zh-CN" sz="1900" i="1" dirty="0"/>
              <a:t>n</a:t>
            </a:r>
            <a:r>
              <a:rPr lang="en-US" altLang="zh-CN" sz="1900" dirty="0"/>
              <a:t>) + </a:t>
            </a:r>
            <a:r>
              <a:rPr lang="en-US" altLang="zh-CN" sz="1900" i="1" dirty="0"/>
              <a:t>c</a:t>
            </a:r>
            <a:r>
              <a:rPr lang="en-US" altLang="zh-CN" sz="1900" baseline="-25000" dirty="0"/>
              <a:t>3</a:t>
            </a:r>
            <a:r>
              <a:rPr lang="en-US" altLang="zh-CN" sz="1900" i="1" dirty="0"/>
              <a:t>g</a:t>
            </a:r>
            <a:r>
              <a:rPr lang="en-US" altLang="zh-CN" sz="1900" dirty="0"/>
              <a:t>(</a:t>
            </a:r>
            <a:r>
              <a:rPr lang="en-US" altLang="zh-CN" sz="1900" i="1" dirty="0"/>
              <a:t>n</a:t>
            </a:r>
            <a:r>
              <a:rPr lang="en-US" altLang="zh-CN" sz="1900" dirty="0"/>
              <a:t>)= </a:t>
            </a:r>
            <a:r>
              <a:rPr lang="en-US" altLang="zh-CN" sz="1900" i="1" dirty="0"/>
              <a:t>c</a:t>
            </a:r>
            <a:r>
              <a:rPr lang="en-US" altLang="zh-CN" sz="1900" baseline="-25000" dirty="0"/>
              <a:t>3</a:t>
            </a:r>
            <a:r>
              <a:rPr lang="en-US" altLang="zh-CN" sz="1900" dirty="0"/>
              <a:t>(</a:t>
            </a:r>
            <a:r>
              <a:rPr lang="en-US" altLang="zh-CN" sz="1900" i="1" dirty="0"/>
              <a:t>f</a:t>
            </a:r>
            <a:r>
              <a:rPr lang="en-US" altLang="zh-CN" sz="1900" dirty="0"/>
              <a:t>(</a:t>
            </a:r>
            <a:r>
              <a:rPr lang="en-US" altLang="zh-CN" sz="1900" i="1" dirty="0"/>
              <a:t>n</a:t>
            </a:r>
            <a:r>
              <a:rPr lang="en-US" altLang="zh-CN" sz="1900" dirty="0"/>
              <a:t>) + </a:t>
            </a:r>
            <a:r>
              <a:rPr lang="en-US" altLang="zh-CN" sz="1900" i="1" dirty="0"/>
              <a:t>g</a:t>
            </a:r>
            <a:r>
              <a:rPr lang="en-US" altLang="zh-CN" sz="1900" dirty="0"/>
              <a:t>(</a:t>
            </a:r>
            <a:r>
              <a:rPr lang="en-US" altLang="zh-CN" sz="1900" i="1" dirty="0"/>
              <a:t>n</a:t>
            </a:r>
            <a:r>
              <a:rPr lang="en-US" altLang="zh-CN" sz="1900" dirty="0"/>
              <a:t>))</a:t>
            </a:r>
            <a:endParaRPr lang="en-US" altLang="zh-CN" sz="1900" dirty="0"/>
          </a:p>
          <a:p>
            <a:pPr eaLnBrk="1" hangingPunct="1">
              <a:lnSpc>
                <a:spcPct val="150000"/>
              </a:lnSpc>
              <a:spcBef>
                <a:spcPct val="0"/>
              </a:spcBef>
              <a:buClrTx/>
              <a:buFontTx/>
              <a:buNone/>
            </a:pPr>
            <a:r>
              <a:rPr lang="en-US" altLang="zh-CN" sz="1900" dirty="0">
                <a:sym typeface="Symbol" panose="05050102010706020507" pitchFamily="18" charset="2"/>
              </a:rPr>
              <a:t>    </a:t>
            </a:r>
            <a:r>
              <a:rPr lang="en-US" altLang="zh-CN" sz="1900" dirty="0"/>
              <a:t> </a:t>
            </a:r>
            <a:r>
              <a:rPr lang="en-US" altLang="zh-CN" sz="1900" i="1" dirty="0"/>
              <a:t>c</a:t>
            </a:r>
            <a:r>
              <a:rPr lang="en-US" altLang="zh-CN" sz="1900" baseline="-25000" dirty="0"/>
              <a:t>3</a:t>
            </a:r>
            <a:r>
              <a:rPr lang="en-US" altLang="zh-CN" sz="1900" dirty="0"/>
              <a:t>2 max{</a:t>
            </a:r>
            <a:r>
              <a:rPr lang="en-US" altLang="zh-CN" sz="1900" i="1" dirty="0"/>
              <a:t>f</a:t>
            </a:r>
            <a:r>
              <a:rPr lang="en-US" altLang="zh-CN" sz="1900" dirty="0"/>
              <a:t>(n),</a:t>
            </a:r>
            <a:r>
              <a:rPr lang="en-US" altLang="zh-CN" sz="1900" i="1" dirty="0"/>
              <a:t>g</a:t>
            </a:r>
            <a:r>
              <a:rPr lang="en-US" altLang="zh-CN" sz="1900" dirty="0"/>
              <a:t>(</a:t>
            </a:r>
            <a:r>
              <a:rPr lang="en-US" altLang="zh-CN" sz="1900" i="1" dirty="0"/>
              <a:t>n</a:t>
            </a:r>
            <a:r>
              <a:rPr lang="en-US" altLang="zh-CN" sz="1900" dirty="0"/>
              <a:t>)}</a:t>
            </a:r>
            <a:endParaRPr lang="en-US" altLang="zh-CN" sz="1900" dirty="0"/>
          </a:p>
          <a:p>
            <a:pPr eaLnBrk="1" hangingPunct="1">
              <a:lnSpc>
                <a:spcPct val="150000"/>
              </a:lnSpc>
              <a:spcBef>
                <a:spcPct val="0"/>
              </a:spcBef>
              <a:buClrTx/>
              <a:buFontTx/>
              <a:buNone/>
            </a:pPr>
            <a:r>
              <a:rPr lang="en-US" altLang="zh-CN" sz="1900" dirty="0"/>
              <a:t>    = 2</a:t>
            </a:r>
            <a:r>
              <a:rPr lang="en-US" altLang="zh-CN" sz="1900" i="1" dirty="0"/>
              <a:t>c</a:t>
            </a:r>
            <a:r>
              <a:rPr lang="en-US" altLang="zh-CN" sz="1900" baseline="-25000" dirty="0"/>
              <a:t>3</a:t>
            </a:r>
            <a:r>
              <a:rPr lang="en-US" altLang="zh-CN" sz="1900" i="1" dirty="0"/>
              <a:t>h</a:t>
            </a:r>
            <a:r>
              <a:rPr lang="en-US" altLang="zh-CN" sz="1900" dirty="0"/>
              <a:t>(</a:t>
            </a:r>
            <a:r>
              <a:rPr lang="en-US" altLang="zh-CN" sz="1900" i="1" dirty="0"/>
              <a:t>n</a:t>
            </a:r>
            <a:r>
              <a:rPr lang="en-US" altLang="zh-CN" sz="1900" dirty="0"/>
              <a:t>) = </a:t>
            </a:r>
            <a:r>
              <a:rPr lang="en-US" altLang="zh-CN" sz="1900" i="1" dirty="0"/>
              <a:t>O</a:t>
            </a:r>
            <a:r>
              <a:rPr lang="en-US" altLang="zh-CN" sz="1900" dirty="0"/>
              <a:t>(max{</a:t>
            </a:r>
            <a:r>
              <a:rPr lang="en-US" altLang="zh-CN" sz="1900" i="1" dirty="0"/>
              <a:t>f</a:t>
            </a:r>
            <a:r>
              <a:rPr lang="en-US" altLang="zh-CN" sz="1900" dirty="0"/>
              <a:t>(n),</a:t>
            </a:r>
            <a:r>
              <a:rPr lang="en-US" altLang="zh-CN" sz="1900" i="1" dirty="0"/>
              <a:t>g</a:t>
            </a:r>
            <a:r>
              <a:rPr lang="en-US" altLang="zh-CN" sz="1900" dirty="0"/>
              <a:t>(</a:t>
            </a:r>
            <a:r>
              <a:rPr lang="en-US" altLang="zh-CN" sz="1900" i="1" dirty="0"/>
              <a:t>n</a:t>
            </a:r>
            <a:r>
              <a:rPr lang="en-US" altLang="zh-CN" sz="1900" dirty="0"/>
              <a:t>)}) .</a:t>
            </a:r>
            <a:endParaRPr lang="en-US" altLang="zh-CN" sz="1900" dirty="0"/>
          </a:p>
        </p:txBody>
      </p:sp>
      <p:sp>
        <p:nvSpPr>
          <p:cNvPr id="5"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9" name="Rectangle 3"/>
          <p:cNvSpPr>
            <a:spLocks noGrp="1" noChangeArrowheads="1"/>
          </p:cNvSpPr>
          <p:nvPr>
            <p:ph type="body" idx="4294967295"/>
          </p:nvPr>
        </p:nvSpPr>
        <p:spPr>
          <a:xfrm>
            <a:off x="915015" y="2057400"/>
            <a:ext cx="7200900" cy="3581400"/>
          </a:xfrm>
        </p:spPr>
        <p:txBody>
          <a:bodyPr/>
          <a:lstStyle/>
          <a:p>
            <a:pPr marL="0" indent="0" eaLnBrk="1" hangingPunct="1">
              <a:lnSpc>
                <a:spcPct val="120000"/>
              </a:lnSpc>
              <a:buNone/>
            </a:pPr>
            <a:r>
              <a:rPr lang="zh-CN" altLang="en-US" sz="2300" b="1" dirty="0">
                <a:solidFill>
                  <a:srgbClr val="3907F1"/>
                </a:solidFill>
              </a:rPr>
              <a:t>例：顺序搜索算法</a:t>
            </a:r>
            <a:endParaRPr lang="zh-CN" altLang="en-US" sz="2300" b="1" dirty="0">
              <a:solidFill>
                <a:srgbClr val="3907F1"/>
              </a:solidFill>
            </a:endParaRPr>
          </a:p>
          <a:p>
            <a:pPr marL="0" indent="0" eaLnBrk="1" hangingPunct="1">
              <a:lnSpc>
                <a:spcPct val="120000"/>
              </a:lnSpc>
              <a:buNone/>
            </a:pPr>
            <a:r>
              <a:rPr lang="zh-CN" altLang="en-US" sz="2300" dirty="0"/>
              <a:t>数组</a:t>
            </a:r>
            <a:r>
              <a:rPr lang="en-US" altLang="zh-CN" sz="2300" dirty="0"/>
              <a:t>A[1..14]</a:t>
            </a:r>
            <a:r>
              <a:rPr lang="zh-CN" altLang="en-US" sz="2300" dirty="0"/>
              <a:t>＝</a:t>
            </a:r>
            <a:r>
              <a:rPr lang="en-US" altLang="zh-CN" sz="2300" dirty="0"/>
              <a:t>{1,4,5,7,8,9,10,12,15,22,23,27,32,35}</a:t>
            </a:r>
            <a:endParaRPr lang="en-US" altLang="zh-CN" sz="2300" dirty="0"/>
          </a:p>
          <a:p>
            <a:pPr marL="0" indent="0" eaLnBrk="1" hangingPunct="1">
              <a:lnSpc>
                <a:spcPct val="120000"/>
              </a:lnSpc>
              <a:buNone/>
            </a:pPr>
            <a:r>
              <a:rPr lang="zh-CN" altLang="en-US" sz="2300" dirty="0"/>
              <a:t>假设搜索的元素</a:t>
            </a:r>
            <a:r>
              <a:rPr lang="en-US" altLang="zh-CN" sz="2300" dirty="0"/>
              <a:t>x = 22.</a:t>
            </a:r>
            <a:endParaRPr lang="en-US" altLang="zh-CN" sz="2300" dirty="0"/>
          </a:p>
          <a:p>
            <a:pPr marL="0" indent="0" algn="ctr" eaLnBrk="1" hangingPunct="1">
              <a:lnSpc>
                <a:spcPct val="120000"/>
              </a:lnSpc>
              <a:buNone/>
            </a:pPr>
            <a:r>
              <a:rPr lang="en-US" altLang="zh-CN" sz="4000" dirty="0"/>
              <a:t>    </a:t>
            </a:r>
            <a:r>
              <a:rPr lang="zh-CN" altLang="en-US" sz="4000" b="1" dirty="0">
                <a:solidFill>
                  <a:srgbClr val="FF0000"/>
                </a:solidFill>
                <a:ea typeface="华文隶书" panose="02010800040101010101" pitchFamily="2" charset="-122"/>
              </a:rPr>
              <a:t>如何写算法？？？</a:t>
            </a:r>
            <a:endParaRPr lang="zh-CN" altLang="en-US" sz="4000" b="1" dirty="0">
              <a:solidFill>
                <a:srgbClr val="FF0000"/>
              </a:solidFill>
              <a:ea typeface="华文隶书" panose="02010800040101010101" pitchFamily="2" charset="-122"/>
            </a:endParaRPr>
          </a:p>
        </p:txBody>
      </p:sp>
      <p:sp>
        <p:nvSpPr>
          <p:cNvPr id="9"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11" name="Rectangle 4"/>
          <p:cNvSpPr>
            <a:spLocks noChangeArrowheads="1"/>
          </p:cNvSpPr>
          <p:nvPr/>
        </p:nvSpPr>
        <p:spPr bwMode="auto">
          <a:xfrm>
            <a:off x="381000" y="1325920"/>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1.6 </a:t>
            </a:r>
            <a:r>
              <a:rPr lang="zh-CN" altLang="en-US" sz="2800" dirty="0">
                <a:solidFill>
                  <a:schemeClr val="tx1"/>
                </a:solidFill>
                <a:latin typeface="黑体" panose="02010609060101010101" pitchFamily="49" charset="-122"/>
                <a:ea typeface="黑体" panose="02010609060101010101" pitchFamily="49" charset="-122"/>
              </a:rPr>
              <a:t>算法复杂性分析实例</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63" name="Rectangle 3"/>
          <p:cNvSpPr>
            <a:spLocks noGrp="1" noChangeArrowheads="1"/>
          </p:cNvSpPr>
          <p:nvPr>
            <p:ph type="body" idx="4294967295"/>
          </p:nvPr>
        </p:nvSpPr>
        <p:spPr>
          <a:xfrm>
            <a:off x="319006" y="1905000"/>
            <a:ext cx="8915400" cy="4953000"/>
          </a:xfrm>
        </p:spPr>
        <p:txBody>
          <a:bodyPr/>
          <a:lstStyle/>
          <a:p>
            <a:pPr marL="609600" indent="-609600" eaLnBrk="1" hangingPunct="1">
              <a:lnSpc>
                <a:spcPct val="110000"/>
              </a:lnSpc>
            </a:pPr>
            <a:r>
              <a:rPr lang="zh-CN" altLang="en-US" sz="2200" dirty="0">
                <a:latin typeface="黑体" panose="02010609060101010101" pitchFamily="49" charset="-122"/>
                <a:ea typeface="黑体" panose="02010609060101010101" pitchFamily="49" charset="-122"/>
              </a:rPr>
              <a:t>算法  </a:t>
            </a:r>
            <a:r>
              <a:rPr lang="en-US" altLang="zh-CN" sz="2200" dirty="0" err="1">
                <a:latin typeface="黑体" panose="02010609060101010101" pitchFamily="49" charset="-122"/>
                <a:ea typeface="黑体" panose="02010609060101010101" pitchFamily="49" charset="-122"/>
              </a:rPr>
              <a:t>Linearsearch</a:t>
            </a:r>
            <a:endParaRPr lang="en-US" altLang="zh-CN" sz="2200" dirty="0">
              <a:latin typeface="黑体" panose="02010609060101010101" pitchFamily="49" charset="-122"/>
              <a:ea typeface="黑体" panose="02010609060101010101" pitchFamily="49" charset="-122"/>
            </a:endParaRPr>
          </a:p>
          <a:p>
            <a:pPr marL="609600" indent="-609600" eaLnBrk="1" hangingPunct="1">
              <a:lnSpc>
                <a:spcPct val="110000"/>
              </a:lnSpc>
            </a:pPr>
            <a:r>
              <a:rPr lang="zh-CN" altLang="en-US" sz="2200" dirty="0">
                <a:latin typeface="黑体" panose="02010609060101010101" pitchFamily="49" charset="-122"/>
                <a:ea typeface="黑体" panose="02010609060101010101" pitchFamily="49" charset="-122"/>
              </a:rPr>
              <a:t>输入：</a:t>
            </a:r>
            <a:r>
              <a:rPr lang="en-US" altLang="zh-CN" sz="2200" dirty="0">
                <a:latin typeface="黑体" panose="02010609060101010101" pitchFamily="49" charset="-122"/>
                <a:ea typeface="黑体" panose="02010609060101010101" pitchFamily="49" charset="-122"/>
              </a:rPr>
              <a:t>n</a:t>
            </a:r>
            <a:r>
              <a:rPr lang="zh-CN" altLang="en-US" sz="2200" dirty="0">
                <a:latin typeface="黑体" panose="02010609060101010101" pitchFamily="49" charset="-122"/>
                <a:ea typeface="黑体" panose="02010609060101010101" pitchFamily="49" charset="-122"/>
              </a:rPr>
              <a:t>个元素的数组</a:t>
            </a:r>
            <a:r>
              <a:rPr lang="en-US" altLang="zh-CN" sz="2200" dirty="0">
                <a:latin typeface="黑体" panose="02010609060101010101" pitchFamily="49" charset="-122"/>
                <a:ea typeface="黑体" panose="02010609060101010101" pitchFamily="49" charset="-122"/>
              </a:rPr>
              <a:t>A[1…n]</a:t>
            </a:r>
            <a:r>
              <a:rPr lang="zh-CN" altLang="en-US" sz="2200" dirty="0">
                <a:latin typeface="黑体" panose="02010609060101010101" pitchFamily="49" charset="-122"/>
                <a:ea typeface="黑体" panose="02010609060101010101" pitchFamily="49" charset="-122"/>
              </a:rPr>
              <a:t>和元素</a:t>
            </a:r>
            <a:r>
              <a:rPr lang="en-US" altLang="zh-CN" sz="2200" dirty="0">
                <a:latin typeface="黑体" panose="02010609060101010101" pitchFamily="49" charset="-122"/>
                <a:ea typeface="黑体" panose="02010609060101010101" pitchFamily="49" charset="-122"/>
              </a:rPr>
              <a:t>x</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marL="609600" indent="-609600" eaLnBrk="1" hangingPunct="1">
              <a:lnSpc>
                <a:spcPct val="110000"/>
              </a:lnSpc>
            </a:pPr>
            <a:r>
              <a:rPr lang="zh-CN" altLang="en-US" sz="2200" dirty="0">
                <a:latin typeface="黑体" panose="02010609060101010101" pitchFamily="49" charset="-122"/>
                <a:ea typeface="黑体" panose="02010609060101010101" pitchFamily="49" charset="-122"/>
              </a:rPr>
              <a:t>输出：如果</a:t>
            </a:r>
            <a:r>
              <a:rPr lang="en-US" altLang="zh-CN" sz="2200" dirty="0">
                <a:latin typeface="黑体" panose="02010609060101010101" pitchFamily="49" charset="-122"/>
                <a:ea typeface="黑体" panose="02010609060101010101" pitchFamily="49" charset="-122"/>
              </a:rPr>
              <a:t>x=A[j]</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1&lt;= j &lt;= n</a:t>
            </a:r>
            <a:r>
              <a:rPr lang="zh-CN" altLang="en-US" sz="2200" dirty="0">
                <a:latin typeface="黑体" panose="02010609060101010101" pitchFamily="49" charset="-122"/>
                <a:ea typeface="黑体" panose="02010609060101010101" pitchFamily="49" charset="-122"/>
              </a:rPr>
              <a:t>，则输出</a:t>
            </a:r>
            <a:r>
              <a:rPr lang="en-US" altLang="zh-CN" sz="2200" dirty="0">
                <a:latin typeface="黑体" panose="02010609060101010101" pitchFamily="49" charset="-122"/>
                <a:ea typeface="黑体" panose="02010609060101010101" pitchFamily="49" charset="-122"/>
              </a:rPr>
              <a:t>j</a:t>
            </a:r>
            <a:r>
              <a:rPr lang="zh-CN" altLang="en-US" sz="2200" dirty="0">
                <a:latin typeface="黑体" panose="02010609060101010101" pitchFamily="49" charset="-122"/>
                <a:ea typeface="黑体" panose="02010609060101010101" pitchFamily="49" charset="-122"/>
              </a:rPr>
              <a:t>，否则输出</a:t>
            </a:r>
            <a:r>
              <a:rPr lang="en-US" altLang="zh-CN" sz="2200" dirty="0">
                <a:latin typeface="黑体" panose="02010609060101010101" pitchFamily="49" charset="-122"/>
                <a:ea typeface="黑体" panose="02010609060101010101" pitchFamily="49" charset="-122"/>
              </a:rPr>
              <a:t>0</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marL="1371600" lvl="2" indent="-457200" eaLnBrk="1" hangingPunct="1">
              <a:lnSpc>
                <a:spcPct val="110000"/>
              </a:lnSpc>
              <a:buFont typeface="Wingdings" panose="05000000000000000000" pitchFamily="2" charset="2"/>
              <a:buNone/>
            </a:pPr>
            <a:r>
              <a:rPr lang="en-US" altLang="zh-CN" sz="2200" dirty="0">
                <a:latin typeface="黑体" panose="02010609060101010101" pitchFamily="49" charset="-122"/>
                <a:ea typeface="黑体" panose="02010609060101010101" pitchFamily="49" charset="-122"/>
              </a:rPr>
              <a:t>1.    j = 1</a:t>
            </a:r>
            <a:endParaRPr lang="en-US" altLang="zh-CN" sz="2200" dirty="0">
              <a:latin typeface="黑体" panose="02010609060101010101" pitchFamily="49" charset="-122"/>
              <a:ea typeface="黑体" panose="02010609060101010101" pitchFamily="49" charset="-122"/>
            </a:endParaRPr>
          </a:p>
          <a:p>
            <a:pPr marL="1371600" lvl="2" indent="-457200" eaLnBrk="1" hangingPunct="1">
              <a:lnSpc>
                <a:spcPct val="110000"/>
              </a:lnSpc>
              <a:buClr>
                <a:schemeClr val="tx1"/>
              </a:buClr>
              <a:buFont typeface="Wingdings" panose="05000000000000000000" pitchFamily="2" charset="2"/>
              <a:buAutoNum type="arabicPeriod" startAt="2"/>
            </a:pPr>
            <a:r>
              <a:rPr lang="en-US" altLang="zh-CN" sz="2200" dirty="0">
                <a:latin typeface="黑体" panose="02010609060101010101" pitchFamily="49" charset="-122"/>
                <a:ea typeface="黑体" panose="02010609060101010101" pitchFamily="49" charset="-122"/>
              </a:rPr>
              <a:t>While (j &lt; n) and (</a:t>
            </a:r>
            <a:r>
              <a:rPr lang="en-US" altLang="zh-CN" sz="2200" dirty="0" err="1">
                <a:latin typeface="黑体" panose="02010609060101010101" pitchFamily="49" charset="-122"/>
                <a:ea typeface="黑体" panose="02010609060101010101" pitchFamily="49" charset="-122"/>
              </a:rPr>
              <a:t>x≠A</a:t>
            </a:r>
            <a:r>
              <a:rPr lang="en-US" altLang="zh-CN" sz="2200" dirty="0">
                <a:latin typeface="黑体" panose="02010609060101010101" pitchFamily="49" charset="-122"/>
                <a:ea typeface="黑体" panose="02010609060101010101" pitchFamily="49" charset="-122"/>
              </a:rPr>
              <a:t>[ j ])</a:t>
            </a:r>
            <a:endParaRPr lang="en-US" altLang="zh-CN" sz="2200" dirty="0">
              <a:latin typeface="黑体" panose="02010609060101010101" pitchFamily="49" charset="-122"/>
              <a:ea typeface="黑体" panose="02010609060101010101" pitchFamily="49" charset="-122"/>
            </a:endParaRPr>
          </a:p>
          <a:p>
            <a:pPr marL="1371600" lvl="2" indent="-457200" eaLnBrk="1" hangingPunct="1">
              <a:lnSpc>
                <a:spcPct val="110000"/>
              </a:lnSpc>
              <a:buClr>
                <a:schemeClr val="tx1"/>
              </a:buClr>
              <a:buFont typeface="Wingdings" panose="05000000000000000000" pitchFamily="2" charset="2"/>
              <a:buAutoNum type="arabicPeriod" startAt="2"/>
            </a:pPr>
            <a:r>
              <a:rPr lang="en-US" altLang="zh-CN" sz="2200" dirty="0">
                <a:latin typeface="黑体" panose="02010609060101010101" pitchFamily="49" charset="-122"/>
                <a:ea typeface="黑体" panose="02010609060101010101" pitchFamily="49" charset="-122"/>
              </a:rPr>
              <a:t>    j = j+1</a:t>
            </a:r>
            <a:endParaRPr lang="en-US" altLang="zh-CN" sz="2200" dirty="0">
              <a:latin typeface="黑体" panose="02010609060101010101" pitchFamily="49" charset="-122"/>
              <a:ea typeface="黑体" panose="02010609060101010101" pitchFamily="49" charset="-122"/>
            </a:endParaRPr>
          </a:p>
          <a:p>
            <a:pPr marL="1371600" lvl="2" indent="-457200" eaLnBrk="1" hangingPunct="1">
              <a:lnSpc>
                <a:spcPct val="110000"/>
              </a:lnSpc>
              <a:buClr>
                <a:schemeClr val="tx1"/>
              </a:buClr>
              <a:buFont typeface="Wingdings" panose="05000000000000000000" pitchFamily="2" charset="2"/>
              <a:buAutoNum type="arabicPeriod" startAt="2"/>
            </a:pPr>
            <a:r>
              <a:rPr lang="en-US" altLang="zh-CN" sz="2200" dirty="0">
                <a:latin typeface="黑体" panose="02010609060101010101" pitchFamily="49" charset="-122"/>
                <a:ea typeface="黑体" panose="02010609060101010101" pitchFamily="49" charset="-122"/>
              </a:rPr>
              <a:t>End while</a:t>
            </a:r>
            <a:endParaRPr lang="en-US" altLang="zh-CN" sz="2200" dirty="0">
              <a:latin typeface="黑体" panose="02010609060101010101" pitchFamily="49" charset="-122"/>
              <a:ea typeface="黑体" panose="02010609060101010101" pitchFamily="49" charset="-122"/>
            </a:endParaRPr>
          </a:p>
          <a:p>
            <a:pPr marL="1371600" lvl="2" indent="-457200" eaLnBrk="1" hangingPunct="1">
              <a:lnSpc>
                <a:spcPct val="110000"/>
              </a:lnSpc>
              <a:buClr>
                <a:schemeClr val="tx1"/>
              </a:buClr>
              <a:buFont typeface="Wingdings" panose="05000000000000000000" pitchFamily="2" charset="2"/>
              <a:buAutoNum type="arabicPeriod" startAt="2"/>
            </a:pPr>
            <a:r>
              <a:rPr lang="en-US" altLang="zh-CN" sz="2200" dirty="0">
                <a:latin typeface="黑体" panose="02010609060101010101" pitchFamily="49" charset="-122"/>
                <a:ea typeface="黑体" panose="02010609060101010101" pitchFamily="49" charset="-122"/>
              </a:rPr>
              <a:t>If x = A[ j ] </a:t>
            </a:r>
            <a:endParaRPr lang="en-US" altLang="zh-CN" sz="2200" dirty="0">
              <a:latin typeface="黑体" panose="02010609060101010101" pitchFamily="49" charset="-122"/>
              <a:ea typeface="黑体" panose="02010609060101010101" pitchFamily="49" charset="-122"/>
            </a:endParaRPr>
          </a:p>
          <a:p>
            <a:pPr marL="1371600" lvl="2" indent="-457200" eaLnBrk="1" hangingPunct="1">
              <a:lnSpc>
                <a:spcPct val="110000"/>
              </a:lnSpc>
              <a:buClr>
                <a:schemeClr val="tx1"/>
              </a:buClr>
              <a:buFont typeface="Wingdings" panose="05000000000000000000" pitchFamily="2" charset="2"/>
              <a:buAutoNum type="arabicPeriod" startAt="2"/>
            </a:pPr>
            <a:r>
              <a:rPr lang="en-US" altLang="zh-CN" sz="2200" dirty="0">
                <a:latin typeface="黑体" panose="02010609060101010101" pitchFamily="49" charset="-122"/>
                <a:ea typeface="黑体" panose="02010609060101010101" pitchFamily="49" charset="-122"/>
              </a:rPr>
              <a:t>   then return j </a:t>
            </a:r>
            <a:endParaRPr lang="en-US" altLang="zh-CN" sz="2200" dirty="0">
              <a:latin typeface="黑体" panose="02010609060101010101" pitchFamily="49" charset="-122"/>
              <a:ea typeface="黑体" panose="02010609060101010101" pitchFamily="49" charset="-122"/>
            </a:endParaRPr>
          </a:p>
          <a:p>
            <a:pPr marL="1371600" lvl="2" indent="-457200" eaLnBrk="1" hangingPunct="1">
              <a:lnSpc>
                <a:spcPct val="110000"/>
              </a:lnSpc>
              <a:buClr>
                <a:schemeClr val="tx1"/>
              </a:buClr>
              <a:buFont typeface="Wingdings" panose="05000000000000000000" pitchFamily="2" charset="2"/>
              <a:buAutoNum type="arabicPeriod" startAt="2"/>
            </a:pPr>
            <a:r>
              <a:rPr lang="en-US" altLang="zh-CN" sz="2200" dirty="0">
                <a:latin typeface="黑体" panose="02010609060101010101" pitchFamily="49" charset="-122"/>
                <a:ea typeface="黑体" panose="02010609060101010101" pitchFamily="49" charset="-122"/>
              </a:rPr>
              <a:t>   else return 0 </a:t>
            </a:r>
            <a:endParaRPr lang="en-US" altLang="zh-CN" sz="2200" dirty="0">
              <a:latin typeface="黑体" panose="02010609060101010101" pitchFamily="49" charset="-122"/>
              <a:ea typeface="黑体" panose="02010609060101010101" pitchFamily="49" charset="-122"/>
            </a:endParaRPr>
          </a:p>
        </p:txBody>
      </p:sp>
      <p:sp>
        <p:nvSpPr>
          <p:cNvPr id="5"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6" name="Rectangle 4"/>
          <p:cNvSpPr>
            <a:spLocks noChangeArrowheads="1"/>
          </p:cNvSpPr>
          <p:nvPr/>
        </p:nvSpPr>
        <p:spPr bwMode="auto">
          <a:xfrm>
            <a:off x="381000" y="1325920"/>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1.6 </a:t>
            </a:r>
            <a:r>
              <a:rPr lang="zh-CN" altLang="en-US" sz="2800" dirty="0">
                <a:solidFill>
                  <a:schemeClr val="tx1"/>
                </a:solidFill>
                <a:latin typeface="黑体" panose="02010609060101010101" pitchFamily="49" charset="-122"/>
                <a:ea typeface="黑体" panose="02010609060101010101" pitchFamily="49" charset="-122"/>
              </a:rPr>
              <a:t>算法复杂性分析实例</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4294967295"/>
          </p:nvPr>
        </p:nvSpPr>
        <p:spPr>
          <a:xfrm>
            <a:off x="685800" y="1798792"/>
            <a:ext cx="7772400" cy="2697683"/>
          </a:xfrm>
        </p:spPr>
        <p:txBody>
          <a:bodyPr/>
          <a:lstStyle/>
          <a:p>
            <a:pPr eaLnBrk="1" hangingPunct="1">
              <a:lnSpc>
                <a:spcPct val="150000"/>
              </a:lnSpc>
              <a:buFont typeface="Wingdings" panose="05000000000000000000" pitchFamily="2" charset="2"/>
              <a:buNone/>
            </a:pPr>
            <a:r>
              <a:rPr lang="zh-CN" altLang="en-US" sz="2000" dirty="0"/>
              <a:t>（</a:t>
            </a:r>
            <a:r>
              <a:rPr lang="en-US" altLang="zh-CN" sz="2000" dirty="0"/>
              <a:t>1</a:t>
            </a:r>
            <a:r>
              <a:rPr lang="zh-CN" altLang="en-US" sz="2000" dirty="0"/>
              <a:t>）</a:t>
            </a:r>
            <a:r>
              <a:rPr lang="en-US" altLang="zh-CN" sz="2000" i="1" dirty="0" err="1"/>
              <a:t>T</a:t>
            </a:r>
            <a:r>
              <a:rPr lang="en-US" altLang="zh-CN" sz="2000" baseline="-25000" dirty="0" err="1"/>
              <a:t>max</a:t>
            </a:r>
            <a:r>
              <a:rPr lang="en-US" altLang="zh-CN" sz="2000" dirty="0"/>
              <a:t>(</a:t>
            </a:r>
            <a:r>
              <a:rPr lang="en-US" altLang="zh-CN" sz="2000" i="1" dirty="0"/>
              <a:t>n</a:t>
            </a:r>
            <a:r>
              <a:rPr lang="en-US" altLang="zh-CN" sz="2000" dirty="0"/>
              <a:t>) = max{ </a:t>
            </a:r>
            <a:r>
              <a:rPr lang="en-US" altLang="zh-CN" sz="2000" i="1" dirty="0"/>
              <a:t>T</a:t>
            </a:r>
            <a:r>
              <a:rPr lang="en-US" altLang="zh-CN" sz="2000" dirty="0"/>
              <a:t>(I) | size(I)=</a:t>
            </a:r>
            <a:r>
              <a:rPr lang="en-US" altLang="zh-CN" sz="2000" i="1" dirty="0"/>
              <a:t>n </a:t>
            </a:r>
            <a:r>
              <a:rPr lang="en-US" altLang="zh-CN" sz="2000" dirty="0"/>
              <a:t>}=</a:t>
            </a:r>
            <a:r>
              <a:rPr lang="en-US" altLang="zh-CN" sz="2000" i="1" dirty="0"/>
              <a:t>O</a:t>
            </a:r>
            <a:r>
              <a:rPr lang="en-US" altLang="zh-CN" sz="2000" dirty="0"/>
              <a:t>(</a:t>
            </a:r>
            <a:r>
              <a:rPr lang="en-US" altLang="zh-CN" sz="2000" i="1" dirty="0"/>
              <a:t>n</a:t>
            </a:r>
            <a:r>
              <a:rPr lang="en-US" altLang="zh-CN" sz="2000" dirty="0"/>
              <a:t>)</a:t>
            </a:r>
            <a:endParaRPr lang="en-US" altLang="zh-CN" sz="2000" dirty="0"/>
          </a:p>
          <a:p>
            <a:pPr eaLnBrk="1" hangingPunct="1">
              <a:lnSpc>
                <a:spcPct val="150000"/>
              </a:lnSpc>
              <a:buFont typeface="Wingdings" panose="05000000000000000000" pitchFamily="2" charset="2"/>
              <a:buNone/>
            </a:pPr>
            <a:r>
              <a:rPr lang="zh-CN" altLang="en-US" sz="2000" dirty="0"/>
              <a:t>（</a:t>
            </a:r>
            <a:r>
              <a:rPr lang="en-US" altLang="zh-CN" sz="2000" dirty="0"/>
              <a:t>2</a:t>
            </a:r>
            <a:r>
              <a:rPr lang="zh-CN" altLang="en-US" sz="2000" dirty="0"/>
              <a:t>）</a:t>
            </a:r>
            <a:r>
              <a:rPr lang="en-US" altLang="zh-CN" sz="2000" i="1" dirty="0" err="1"/>
              <a:t>T</a:t>
            </a:r>
            <a:r>
              <a:rPr lang="en-US" altLang="zh-CN" sz="2000" baseline="-25000" dirty="0" err="1"/>
              <a:t>min</a:t>
            </a:r>
            <a:r>
              <a:rPr lang="en-US" altLang="zh-CN" sz="2000" dirty="0"/>
              <a:t>(</a:t>
            </a:r>
            <a:r>
              <a:rPr lang="en-US" altLang="zh-CN" sz="2000" i="1" dirty="0"/>
              <a:t>n</a:t>
            </a:r>
            <a:r>
              <a:rPr lang="en-US" altLang="zh-CN" sz="2000" dirty="0"/>
              <a:t>) = min{ </a:t>
            </a:r>
            <a:r>
              <a:rPr lang="en-US" altLang="zh-CN" sz="2000" i="1" dirty="0"/>
              <a:t>T</a:t>
            </a:r>
            <a:r>
              <a:rPr lang="en-US" altLang="zh-CN" sz="2000" dirty="0"/>
              <a:t>(I) | size(I)=</a:t>
            </a:r>
            <a:r>
              <a:rPr lang="en-US" altLang="zh-CN" sz="2000" i="1" dirty="0"/>
              <a:t>n </a:t>
            </a:r>
            <a:r>
              <a:rPr lang="en-US" altLang="zh-CN" sz="2000" dirty="0"/>
              <a:t>}=</a:t>
            </a:r>
            <a:r>
              <a:rPr lang="en-US" altLang="zh-CN" sz="2000" i="1" dirty="0"/>
              <a:t>O</a:t>
            </a:r>
            <a:r>
              <a:rPr lang="en-US" altLang="zh-CN" sz="2000" dirty="0"/>
              <a:t>(1)</a:t>
            </a:r>
            <a:endParaRPr lang="en-US" altLang="zh-CN" sz="2000" dirty="0"/>
          </a:p>
          <a:p>
            <a:pPr eaLnBrk="1" hangingPunct="1">
              <a:lnSpc>
                <a:spcPct val="150000"/>
              </a:lnSpc>
              <a:buFont typeface="Wingdings" panose="05000000000000000000" pitchFamily="2" charset="2"/>
              <a:buNone/>
            </a:pPr>
            <a:r>
              <a:rPr lang="zh-CN" altLang="en-US" sz="2000" dirty="0"/>
              <a:t>（</a:t>
            </a:r>
            <a:r>
              <a:rPr lang="en-US" altLang="zh-CN" sz="2000" dirty="0"/>
              <a:t>3</a:t>
            </a:r>
            <a:r>
              <a:rPr lang="zh-CN" altLang="en-US" sz="2000" dirty="0"/>
              <a:t>）在平均情况下，假设：</a:t>
            </a:r>
            <a:endParaRPr lang="zh-CN" altLang="en-US" sz="2000" dirty="0"/>
          </a:p>
          <a:p>
            <a:pPr eaLnBrk="1" hangingPunct="1">
              <a:lnSpc>
                <a:spcPct val="150000"/>
              </a:lnSpc>
              <a:buFont typeface="Wingdings" panose="05000000000000000000" pitchFamily="2" charset="2"/>
              <a:buNone/>
            </a:pPr>
            <a:r>
              <a:rPr lang="zh-CN" altLang="en-US" sz="2000" dirty="0"/>
              <a:t>   </a:t>
            </a:r>
            <a:r>
              <a:rPr lang="en-US" altLang="zh-CN" sz="2000" dirty="0"/>
              <a:t>(a) </a:t>
            </a:r>
            <a:r>
              <a:rPr lang="zh-CN" altLang="en-US" sz="2000" dirty="0"/>
              <a:t>搜索成功的概率为</a:t>
            </a:r>
            <a:r>
              <a:rPr lang="en-US" altLang="zh-CN" sz="2000" i="1" dirty="0"/>
              <a:t>p </a:t>
            </a:r>
            <a:r>
              <a:rPr lang="en-US" altLang="zh-CN" sz="2000" dirty="0"/>
              <a:t>( 0 </a:t>
            </a:r>
            <a:r>
              <a:rPr lang="en-US" altLang="zh-CN" sz="2000" dirty="0">
                <a:sym typeface="Symbol" panose="05050102010706020507" pitchFamily="18" charset="2"/>
              </a:rPr>
              <a:t></a:t>
            </a:r>
            <a:r>
              <a:rPr lang="en-US" altLang="zh-CN" sz="2000" dirty="0"/>
              <a:t> </a:t>
            </a:r>
            <a:r>
              <a:rPr lang="en-US" altLang="zh-CN" sz="2000" i="1" dirty="0"/>
              <a:t>p</a:t>
            </a:r>
            <a:r>
              <a:rPr lang="en-US" altLang="zh-CN" sz="2000" dirty="0"/>
              <a:t> </a:t>
            </a:r>
            <a:r>
              <a:rPr lang="en-US" altLang="zh-CN" sz="2000" dirty="0">
                <a:sym typeface="Symbol" panose="05050102010706020507" pitchFamily="18" charset="2"/>
              </a:rPr>
              <a:t></a:t>
            </a:r>
            <a:r>
              <a:rPr lang="en-US" altLang="zh-CN" sz="2000" dirty="0"/>
              <a:t> 1 )</a:t>
            </a:r>
            <a:r>
              <a:rPr lang="zh-CN" altLang="en-US" sz="2000" dirty="0"/>
              <a:t>；</a:t>
            </a:r>
            <a:endParaRPr lang="zh-CN" altLang="en-US" sz="2000" dirty="0"/>
          </a:p>
          <a:p>
            <a:pPr eaLnBrk="1" hangingPunct="1">
              <a:lnSpc>
                <a:spcPct val="150000"/>
              </a:lnSpc>
              <a:buFont typeface="Wingdings" panose="05000000000000000000" pitchFamily="2" charset="2"/>
              <a:buNone/>
            </a:pPr>
            <a:r>
              <a:rPr lang="zh-CN" altLang="en-US" sz="2000" dirty="0"/>
              <a:t>   </a:t>
            </a:r>
            <a:r>
              <a:rPr lang="en-US" altLang="zh-CN" sz="2000" dirty="0"/>
              <a:t>(b) </a:t>
            </a:r>
            <a:r>
              <a:rPr lang="zh-CN" altLang="en-US" sz="2000" dirty="0"/>
              <a:t>在数组的每个位置</a:t>
            </a:r>
            <a:r>
              <a:rPr lang="en-US" altLang="zh-CN" sz="2000" i="1" dirty="0" err="1"/>
              <a:t>i</a:t>
            </a:r>
            <a:r>
              <a:rPr lang="en-US" altLang="zh-CN" sz="2000" i="1" dirty="0"/>
              <a:t> </a:t>
            </a:r>
            <a:r>
              <a:rPr lang="en-US" altLang="zh-CN" sz="2000" dirty="0"/>
              <a:t>( 0 </a:t>
            </a:r>
            <a:r>
              <a:rPr lang="en-US" altLang="zh-CN" sz="2000" dirty="0">
                <a:sym typeface="Symbol" panose="05050102010706020507" pitchFamily="18" charset="2"/>
              </a:rPr>
              <a:t> </a:t>
            </a:r>
            <a:r>
              <a:rPr lang="en-US" altLang="zh-CN" sz="2000" i="1" dirty="0" err="1"/>
              <a:t>i</a:t>
            </a:r>
            <a:r>
              <a:rPr lang="en-US" altLang="zh-CN" sz="2000" i="1" dirty="0"/>
              <a:t> </a:t>
            </a:r>
            <a:r>
              <a:rPr lang="en-US" altLang="zh-CN" sz="2000" dirty="0"/>
              <a:t>&lt; </a:t>
            </a:r>
            <a:r>
              <a:rPr lang="en-US" altLang="zh-CN" sz="2000" i="1" dirty="0"/>
              <a:t>n </a:t>
            </a:r>
            <a:r>
              <a:rPr lang="en-US" altLang="zh-CN" sz="2000" dirty="0"/>
              <a:t>)</a:t>
            </a:r>
            <a:r>
              <a:rPr lang="zh-CN" altLang="en-US" sz="2000" dirty="0"/>
              <a:t>搜索成功的概率相同，均为 </a:t>
            </a:r>
            <a:r>
              <a:rPr lang="en-US" altLang="zh-CN" sz="2000" i="1" dirty="0" err="1"/>
              <a:t>p</a:t>
            </a:r>
            <a:r>
              <a:rPr lang="en-US" altLang="zh-CN" sz="2000" dirty="0" err="1"/>
              <a:t>/</a:t>
            </a:r>
            <a:r>
              <a:rPr lang="en-US" altLang="zh-CN" sz="2000" i="1" dirty="0" err="1"/>
              <a:t>n</a:t>
            </a:r>
            <a:r>
              <a:rPr lang="zh-CN" altLang="en-US" sz="2000" dirty="0"/>
              <a:t>。</a:t>
            </a:r>
            <a:endParaRPr lang="zh-CN" altLang="en-US" sz="2000" dirty="0"/>
          </a:p>
        </p:txBody>
      </p:sp>
      <p:sp>
        <p:nvSpPr>
          <p:cNvPr id="100355" name="Rectangle 3"/>
          <p:cNvSpPr>
            <a:spLocks noChangeArrowheads="1"/>
          </p:cNvSpPr>
          <p:nvPr/>
        </p:nvSpPr>
        <p:spPr bwMode="auto">
          <a:xfrm>
            <a:off x="0" y="561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endParaRPr lang="zh-CN" altLang="en-US"/>
          </a:p>
        </p:txBody>
      </p:sp>
      <p:graphicFrame>
        <p:nvGraphicFramePr>
          <p:cNvPr id="100356" name="Object 4"/>
          <p:cNvGraphicFramePr>
            <a:graphicFrameLocks noChangeAspect="1"/>
          </p:cNvGraphicFramePr>
          <p:nvPr/>
        </p:nvGraphicFramePr>
        <p:xfrm>
          <a:off x="1981200" y="4409272"/>
          <a:ext cx="2635250" cy="629766"/>
        </p:xfrm>
        <a:graphic>
          <a:graphicData uri="http://schemas.openxmlformats.org/presentationml/2006/ole">
            <mc:AlternateContent xmlns:mc="http://schemas.openxmlformats.org/markup-compatibility/2006">
              <mc:Choice xmlns:v="urn:schemas-microsoft-com:vml" Requires="v">
                <p:oleObj spid="_x0000_s6146" name="公式" r:id="rId1" imgW="1473200" imgH="355600" progId="Equation.3">
                  <p:embed/>
                </p:oleObj>
              </mc:Choice>
              <mc:Fallback>
                <p:oleObj name="公式" r:id="rId1" imgW="1473200" imgH="355600" progId="Equation.3">
                  <p:embed/>
                  <p:pic>
                    <p:nvPicPr>
                      <p:cNvPr id="0" name="图片 61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409272"/>
                        <a:ext cx="2635250" cy="629766"/>
                      </a:xfrm>
                      <a:prstGeom prst="rect">
                        <a:avLst/>
                      </a:prstGeom>
                      <a:noFill/>
                      <a:ln>
                        <a:noFill/>
                      </a:ln>
                    </p:spPr>
                  </p:pic>
                </p:oleObj>
              </mc:Fallback>
            </mc:AlternateContent>
          </a:graphicData>
        </a:graphic>
      </p:graphicFrame>
      <p:sp>
        <p:nvSpPr>
          <p:cNvPr id="100357" name="Rectangle 5"/>
          <p:cNvSpPr>
            <a:spLocks noChangeArrowheads="1"/>
          </p:cNvSpPr>
          <p:nvPr/>
        </p:nvSpPr>
        <p:spPr bwMode="auto">
          <a:xfrm>
            <a:off x="0" y="3776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endParaRPr lang="zh-CN" altLang="en-US"/>
          </a:p>
        </p:txBody>
      </p:sp>
      <p:graphicFrame>
        <p:nvGraphicFramePr>
          <p:cNvPr id="100358" name="Object 6"/>
          <p:cNvGraphicFramePr>
            <a:graphicFrameLocks noChangeAspect="1"/>
          </p:cNvGraphicFramePr>
          <p:nvPr/>
        </p:nvGraphicFramePr>
        <p:xfrm>
          <a:off x="2819400" y="5013480"/>
          <a:ext cx="4730511" cy="719545"/>
        </p:xfrm>
        <a:graphic>
          <a:graphicData uri="http://schemas.openxmlformats.org/presentationml/2006/ole">
            <mc:AlternateContent xmlns:mc="http://schemas.openxmlformats.org/markup-compatibility/2006">
              <mc:Choice xmlns:v="urn:schemas-microsoft-com:vml" Requires="v">
                <p:oleObj spid="_x0000_s6147" name="公式" r:id="rId3" imgW="2819400" imgH="431800" progId="Equation.3">
                  <p:embed/>
                </p:oleObj>
              </mc:Choice>
              <mc:Fallback>
                <p:oleObj name="公式" r:id="rId3" imgW="2819400" imgH="431800" progId="Equation.3">
                  <p:embed/>
                  <p:pic>
                    <p:nvPicPr>
                      <p:cNvPr id="0" name="图片 6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013480"/>
                        <a:ext cx="4730511" cy="719545"/>
                      </a:xfrm>
                      <a:prstGeom prst="rect">
                        <a:avLst/>
                      </a:prstGeom>
                      <a:noFill/>
                      <a:ln>
                        <a:noFill/>
                      </a:ln>
                    </p:spPr>
                  </p:pic>
                </p:oleObj>
              </mc:Fallback>
            </mc:AlternateContent>
          </a:graphicData>
        </a:graphic>
      </p:graphicFrame>
      <p:sp>
        <p:nvSpPr>
          <p:cNvPr id="100359" name="Rectangle 7"/>
          <p:cNvSpPr>
            <a:spLocks noChangeArrowheads="1"/>
          </p:cNvSpPr>
          <p:nvPr/>
        </p:nvSpPr>
        <p:spPr bwMode="auto">
          <a:xfrm>
            <a:off x="0" y="3776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endParaRPr lang="zh-CN" altLang="en-US"/>
          </a:p>
        </p:txBody>
      </p:sp>
      <p:graphicFrame>
        <p:nvGraphicFramePr>
          <p:cNvPr id="100360" name="Object 8"/>
          <p:cNvGraphicFramePr>
            <a:graphicFrameLocks noChangeAspect="1"/>
          </p:cNvGraphicFramePr>
          <p:nvPr/>
        </p:nvGraphicFramePr>
        <p:xfrm>
          <a:off x="2824316" y="5771688"/>
          <a:ext cx="4191843" cy="736708"/>
        </p:xfrm>
        <a:graphic>
          <a:graphicData uri="http://schemas.openxmlformats.org/presentationml/2006/ole">
            <mc:AlternateContent xmlns:mc="http://schemas.openxmlformats.org/markup-compatibility/2006">
              <mc:Choice xmlns:v="urn:schemas-microsoft-com:vml" Requires="v">
                <p:oleObj spid="_x0000_s6148" name="公式" r:id="rId5" imgW="2438400" imgH="431800" progId="Equation.3">
                  <p:embed/>
                </p:oleObj>
              </mc:Choice>
              <mc:Fallback>
                <p:oleObj name="公式" r:id="rId5" imgW="2438400" imgH="431800" progId="Equation.3">
                  <p:embed/>
                  <p:pic>
                    <p:nvPicPr>
                      <p:cNvPr id="0" name="图片 6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316" y="5771688"/>
                        <a:ext cx="4191843" cy="736708"/>
                      </a:xfrm>
                      <a:prstGeom prst="rect">
                        <a:avLst/>
                      </a:prstGeom>
                      <a:noFill/>
                      <a:ln>
                        <a:noFill/>
                      </a:ln>
                    </p:spPr>
                  </p:pic>
                </p:oleObj>
              </mc:Fallback>
            </mc:AlternateContent>
          </a:graphicData>
        </a:graphic>
      </p:graphicFrame>
      <p:sp>
        <p:nvSpPr>
          <p:cNvPr id="11"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12" name="Rectangle 4"/>
          <p:cNvSpPr>
            <a:spLocks noChangeArrowheads="1"/>
          </p:cNvSpPr>
          <p:nvPr/>
        </p:nvSpPr>
        <p:spPr bwMode="auto">
          <a:xfrm>
            <a:off x="381000" y="1325920"/>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1.6 </a:t>
            </a:r>
            <a:r>
              <a:rPr lang="zh-CN" altLang="en-US" sz="2800" dirty="0">
                <a:solidFill>
                  <a:schemeClr val="tx1"/>
                </a:solidFill>
                <a:latin typeface="黑体" panose="02010609060101010101" pitchFamily="49" charset="-122"/>
                <a:ea typeface="黑体" panose="02010609060101010101" pitchFamily="49" charset="-122"/>
              </a:rPr>
              <a:t>算法复杂性分析实例</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4294967295"/>
          </p:nvPr>
        </p:nvSpPr>
        <p:spPr>
          <a:xfrm>
            <a:off x="1354849" y="2033588"/>
            <a:ext cx="6843713" cy="4824412"/>
          </a:xfrm>
        </p:spPr>
        <p:txBody>
          <a:bodyPr/>
          <a:lstStyle/>
          <a:p>
            <a:pPr eaLnBrk="1" hangingPunct="1">
              <a:lnSpc>
                <a:spcPct val="80000"/>
              </a:lnSpc>
              <a:buFont typeface="Wingdings" panose="05000000000000000000" pitchFamily="2" charset="2"/>
              <a:buNone/>
            </a:pPr>
            <a:r>
              <a:rPr lang="zh-CN" altLang="en-US" sz="2100" b="1" dirty="0">
                <a:solidFill>
                  <a:srgbClr val="3907F1"/>
                </a:solidFill>
              </a:rPr>
              <a:t>非递归算法：</a:t>
            </a:r>
            <a:endParaRPr lang="zh-CN" altLang="en-US" sz="2100" b="1" dirty="0">
              <a:solidFill>
                <a:srgbClr val="3907F1"/>
              </a:solidFill>
            </a:endParaRPr>
          </a:p>
          <a:p>
            <a:pPr eaLnBrk="1" hangingPunct="1">
              <a:lnSpc>
                <a:spcPct val="150000"/>
              </a:lnSpc>
            </a:pPr>
            <a:r>
              <a:rPr lang="zh-CN" altLang="en-US" sz="1900" dirty="0"/>
              <a:t>（</a:t>
            </a:r>
            <a:r>
              <a:rPr lang="en-US" altLang="zh-CN" sz="1900" dirty="0"/>
              <a:t>1</a:t>
            </a:r>
            <a:r>
              <a:rPr lang="zh-CN" altLang="en-US" sz="1900" dirty="0"/>
              <a:t>）</a:t>
            </a:r>
            <a:r>
              <a:rPr lang="en-US" altLang="zh-CN" sz="1900" dirty="0"/>
              <a:t>for / while </a:t>
            </a:r>
            <a:r>
              <a:rPr lang="zh-CN" altLang="en-US" sz="1900" dirty="0"/>
              <a:t>循环</a:t>
            </a:r>
            <a:endParaRPr lang="zh-CN" altLang="en-US" sz="1900" dirty="0"/>
          </a:p>
          <a:p>
            <a:pPr algn="ctr" eaLnBrk="1" hangingPunct="1">
              <a:lnSpc>
                <a:spcPct val="150000"/>
              </a:lnSpc>
              <a:buFont typeface="Wingdings" panose="05000000000000000000" pitchFamily="2" charset="2"/>
              <a:buNone/>
            </a:pPr>
            <a:r>
              <a:rPr lang="zh-CN" altLang="en-US" sz="1900" dirty="0">
                <a:solidFill>
                  <a:schemeClr val="accent2"/>
                </a:solidFill>
              </a:rPr>
              <a:t>循环体内计算时间*循环次数</a:t>
            </a:r>
            <a:r>
              <a:rPr lang="zh-CN" altLang="en-US" sz="1900" dirty="0"/>
              <a:t>；</a:t>
            </a:r>
            <a:endParaRPr lang="zh-CN" altLang="en-US" sz="1900" dirty="0"/>
          </a:p>
          <a:p>
            <a:pPr eaLnBrk="1" hangingPunct="1">
              <a:lnSpc>
                <a:spcPct val="150000"/>
              </a:lnSpc>
            </a:pPr>
            <a:r>
              <a:rPr lang="zh-CN" altLang="en-US" sz="1900" dirty="0"/>
              <a:t>（</a:t>
            </a:r>
            <a:r>
              <a:rPr lang="en-US" altLang="zh-CN" sz="1900" dirty="0"/>
              <a:t>2</a:t>
            </a:r>
            <a:r>
              <a:rPr lang="zh-CN" altLang="en-US" sz="1900" dirty="0"/>
              <a:t>）嵌套循环</a:t>
            </a:r>
            <a:endParaRPr lang="zh-CN" altLang="en-US" sz="1900" dirty="0"/>
          </a:p>
          <a:p>
            <a:pPr algn="ctr" eaLnBrk="1" hangingPunct="1">
              <a:lnSpc>
                <a:spcPct val="150000"/>
              </a:lnSpc>
              <a:buFont typeface="Wingdings" panose="05000000000000000000" pitchFamily="2" charset="2"/>
              <a:buNone/>
            </a:pPr>
            <a:r>
              <a:rPr lang="zh-CN" altLang="en-US" sz="1900" dirty="0">
                <a:solidFill>
                  <a:schemeClr val="accent2"/>
                </a:solidFill>
              </a:rPr>
              <a:t>循环体内计算时间*所有循环次数；</a:t>
            </a:r>
            <a:endParaRPr lang="zh-CN" altLang="en-US" sz="1900" dirty="0">
              <a:solidFill>
                <a:schemeClr val="accent2"/>
              </a:solidFill>
            </a:endParaRPr>
          </a:p>
          <a:p>
            <a:pPr eaLnBrk="1" hangingPunct="1">
              <a:lnSpc>
                <a:spcPct val="150000"/>
              </a:lnSpc>
            </a:pPr>
            <a:r>
              <a:rPr lang="zh-CN" altLang="en-US" sz="1900" dirty="0"/>
              <a:t>（</a:t>
            </a:r>
            <a:r>
              <a:rPr lang="en-US" altLang="zh-CN" sz="1900" dirty="0"/>
              <a:t>3</a:t>
            </a:r>
            <a:r>
              <a:rPr lang="zh-CN" altLang="en-US" sz="1900" dirty="0"/>
              <a:t>）顺序语句</a:t>
            </a:r>
            <a:endParaRPr lang="zh-CN" altLang="en-US" sz="1900" dirty="0"/>
          </a:p>
          <a:p>
            <a:pPr algn="ctr" eaLnBrk="1" hangingPunct="1">
              <a:lnSpc>
                <a:spcPct val="150000"/>
              </a:lnSpc>
              <a:buFont typeface="Wingdings" panose="05000000000000000000" pitchFamily="2" charset="2"/>
              <a:buNone/>
            </a:pPr>
            <a:r>
              <a:rPr lang="zh-CN" altLang="en-US" sz="1900" dirty="0">
                <a:solidFill>
                  <a:schemeClr val="accent2"/>
                </a:solidFill>
              </a:rPr>
              <a:t>各语句计算时间相加</a:t>
            </a:r>
            <a:r>
              <a:rPr lang="zh-CN" altLang="en-US" sz="1900" dirty="0"/>
              <a:t>；</a:t>
            </a:r>
            <a:endParaRPr lang="zh-CN" altLang="en-US" sz="1900" dirty="0"/>
          </a:p>
          <a:p>
            <a:pPr eaLnBrk="1" hangingPunct="1">
              <a:lnSpc>
                <a:spcPct val="150000"/>
              </a:lnSpc>
            </a:pPr>
            <a:r>
              <a:rPr lang="zh-CN" altLang="en-US" sz="1900" dirty="0"/>
              <a:t>（</a:t>
            </a:r>
            <a:r>
              <a:rPr lang="en-US" altLang="zh-CN" sz="1900" dirty="0"/>
              <a:t>4</a:t>
            </a:r>
            <a:r>
              <a:rPr lang="zh-CN" altLang="en-US" sz="1900" dirty="0"/>
              <a:t>）</a:t>
            </a:r>
            <a:r>
              <a:rPr lang="en-US" altLang="zh-CN" sz="1900" dirty="0"/>
              <a:t>if-else</a:t>
            </a:r>
            <a:r>
              <a:rPr lang="zh-CN" altLang="en-US" sz="1900" dirty="0"/>
              <a:t>语句</a:t>
            </a:r>
            <a:endParaRPr lang="zh-CN" altLang="en-US" sz="1900" dirty="0"/>
          </a:p>
          <a:p>
            <a:pPr algn="ctr" eaLnBrk="1" hangingPunct="1">
              <a:lnSpc>
                <a:spcPct val="150000"/>
              </a:lnSpc>
              <a:buFont typeface="Wingdings" panose="05000000000000000000" pitchFamily="2" charset="2"/>
              <a:buNone/>
            </a:pPr>
            <a:r>
              <a:rPr lang="en-US" altLang="zh-CN" sz="1900" dirty="0">
                <a:solidFill>
                  <a:schemeClr val="accent2"/>
                </a:solidFill>
              </a:rPr>
              <a:t>if</a:t>
            </a:r>
            <a:r>
              <a:rPr lang="zh-CN" altLang="en-US" sz="1900" dirty="0">
                <a:solidFill>
                  <a:schemeClr val="accent2"/>
                </a:solidFill>
              </a:rPr>
              <a:t>语句计算时间和</a:t>
            </a:r>
            <a:r>
              <a:rPr lang="en-US" altLang="zh-CN" sz="1900" dirty="0">
                <a:solidFill>
                  <a:schemeClr val="accent2"/>
                </a:solidFill>
              </a:rPr>
              <a:t>else</a:t>
            </a:r>
            <a:r>
              <a:rPr lang="zh-CN" altLang="en-US" sz="1900" dirty="0">
                <a:solidFill>
                  <a:schemeClr val="accent2"/>
                </a:solidFill>
              </a:rPr>
              <a:t>语句计算时间的较大者。</a:t>
            </a:r>
            <a:endParaRPr lang="zh-CN" altLang="en-US" sz="1900" dirty="0">
              <a:solidFill>
                <a:schemeClr val="accent2"/>
              </a:solidFill>
            </a:endParaRPr>
          </a:p>
        </p:txBody>
      </p:sp>
      <p:sp>
        <p:nvSpPr>
          <p:cNvPr id="7"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8" name="Rectangle 4"/>
          <p:cNvSpPr>
            <a:spLocks noChangeArrowheads="1"/>
          </p:cNvSpPr>
          <p:nvPr/>
        </p:nvSpPr>
        <p:spPr bwMode="auto">
          <a:xfrm>
            <a:off x="381000" y="1325920"/>
            <a:ext cx="4134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1.6 </a:t>
            </a:r>
            <a:r>
              <a:rPr lang="zh-CN" altLang="en-US" sz="2800" dirty="0">
                <a:solidFill>
                  <a:schemeClr val="tx1"/>
                </a:solidFill>
                <a:latin typeface="黑体" panose="02010609060101010101" pitchFamily="49" charset="-122"/>
                <a:ea typeface="黑体" panose="02010609060101010101" pitchFamily="49" charset="-122"/>
              </a:rPr>
              <a:t>算法复杂性分析实例</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4294967295"/>
          </p:nvPr>
        </p:nvSpPr>
        <p:spPr>
          <a:xfrm>
            <a:off x="776206" y="2133600"/>
            <a:ext cx="8001000" cy="3810000"/>
          </a:xfrm>
        </p:spPr>
        <p:txBody>
          <a:bodyPr/>
          <a:lstStyle/>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问题的计算时间下界为</a:t>
            </a:r>
            <a:r>
              <a:rPr lang="zh-CN" altLang="en-US" sz="2600" dirty="0">
                <a:latin typeface="黑体" panose="02010609060101010101" pitchFamily="49" charset="-122"/>
                <a:ea typeface="黑体" panose="02010609060101010101" pitchFamily="49" charset="-122"/>
                <a:sym typeface="Symbol" panose="05050102010706020507" pitchFamily="18" charset="2"/>
              </a:rPr>
              <a:t></a:t>
            </a:r>
            <a:r>
              <a:rPr lang="en-US" altLang="zh-CN" sz="2600" dirty="0">
                <a:latin typeface="黑体" panose="02010609060101010101" pitchFamily="49" charset="-122"/>
                <a:ea typeface="黑体" panose="02010609060101010101" pitchFamily="49" charset="-122"/>
              </a:rPr>
              <a:t>(</a:t>
            </a:r>
            <a:r>
              <a:rPr lang="en-US" altLang="zh-CN" sz="2600" i="1" dirty="0">
                <a:latin typeface="黑体" panose="02010609060101010101" pitchFamily="49" charset="-122"/>
                <a:ea typeface="黑体" panose="02010609060101010101" pitchFamily="49" charset="-122"/>
              </a:rPr>
              <a:t>f</a:t>
            </a:r>
            <a:r>
              <a:rPr lang="en-US" altLang="zh-CN" sz="2600" dirty="0">
                <a:latin typeface="黑体" panose="02010609060101010101" pitchFamily="49" charset="-122"/>
                <a:ea typeface="黑体" panose="02010609060101010101" pitchFamily="49" charset="-122"/>
              </a:rPr>
              <a:t>(</a:t>
            </a:r>
            <a:r>
              <a:rPr lang="en-US" altLang="zh-CN" sz="2600" i="1" dirty="0">
                <a:latin typeface="黑体" panose="02010609060101010101" pitchFamily="49" charset="-122"/>
                <a:ea typeface="黑体" panose="02010609060101010101" pitchFamily="49" charset="-122"/>
              </a:rPr>
              <a:t>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，则计算时间复杂性为</a:t>
            </a:r>
            <a:r>
              <a:rPr lang="en-US" altLang="zh-CN" sz="2600" dirty="0">
                <a:latin typeface="黑体" panose="02010609060101010101" pitchFamily="49" charset="-122"/>
                <a:ea typeface="黑体" panose="02010609060101010101" pitchFamily="49" charset="-122"/>
              </a:rPr>
              <a:t>O(</a:t>
            </a:r>
            <a:r>
              <a:rPr lang="en-US" altLang="zh-CN" sz="2600" i="1" dirty="0">
                <a:latin typeface="黑体" panose="02010609060101010101" pitchFamily="49" charset="-122"/>
                <a:ea typeface="黑体" panose="02010609060101010101" pitchFamily="49" charset="-122"/>
              </a:rPr>
              <a:t>f</a:t>
            </a:r>
            <a:r>
              <a:rPr lang="en-US" altLang="zh-CN" sz="2600" dirty="0">
                <a:latin typeface="黑体" panose="02010609060101010101" pitchFamily="49" charset="-122"/>
                <a:ea typeface="黑体" panose="02010609060101010101" pitchFamily="49" charset="-122"/>
              </a:rPr>
              <a:t>(</a:t>
            </a:r>
            <a:r>
              <a:rPr lang="en-US" altLang="zh-CN" sz="2600" i="1" dirty="0">
                <a:latin typeface="黑体" panose="02010609060101010101" pitchFamily="49" charset="-122"/>
                <a:ea typeface="黑体" panose="02010609060101010101" pitchFamily="49" charset="-122"/>
              </a:rPr>
              <a:t>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的算法是最优算法。</a:t>
            </a:r>
            <a:endParaRPr lang="zh-CN" altLang="en-US" sz="26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例如，排序问题的计算时间下界为</a:t>
            </a:r>
            <a:r>
              <a:rPr lang="zh-CN" altLang="en-US" sz="2600" dirty="0">
                <a:latin typeface="黑体" panose="02010609060101010101" pitchFamily="49" charset="-122"/>
                <a:ea typeface="黑体" panose="02010609060101010101" pitchFamily="49" charset="-122"/>
                <a:sym typeface="Symbol" panose="05050102010706020507" pitchFamily="18" charset="2"/>
              </a:rPr>
              <a:t></a:t>
            </a:r>
            <a:r>
              <a:rPr lang="en-US" altLang="zh-CN" sz="2600" dirty="0">
                <a:latin typeface="黑体" panose="02010609060101010101" pitchFamily="49" charset="-122"/>
                <a:ea typeface="黑体" panose="02010609060101010101" pitchFamily="49" charset="-122"/>
              </a:rPr>
              <a:t>(</a:t>
            </a:r>
            <a:r>
              <a:rPr lang="en-US" altLang="zh-CN" sz="2600" i="1" dirty="0" err="1">
                <a:latin typeface="黑体" panose="02010609060101010101" pitchFamily="49" charset="-122"/>
                <a:ea typeface="黑体" panose="02010609060101010101" pitchFamily="49" charset="-122"/>
              </a:rPr>
              <a:t>n</a:t>
            </a:r>
            <a:r>
              <a:rPr lang="en-US" altLang="zh-CN" sz="2600" dirty="0" err="1">
                <a:latin typeface="黑体" panose="02010609060101010101" pitchFamily="49" charset="-122"/>
                <a:ea typeface="黑体" panose="02010609060101010101" pitchFamily="49" charset="-122"/>
              </a:rPr>
              <a:t>log</a:t>
            </a:r>
            <a:r>
              <a:rPr lang="en-US" altLang="zh-CN" sz="2600" i="1" dirty="0" err="1">
                <a:latin typeface="黑体" panose="02010609060101010101" pitchFamily="49" charset="-122"/>
                <a:ea typeface="黑体" panose="02010609060101010101" pitchFamily="49" charset="-122"/>
              </a:rPr>
              <a:t>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，计算时间复杂性为</a:t>
            </a:r>
            <a:r>
              <a:rPr lang="en-US" altLang="zh-CN" sz="2600" i="1" dirty="0">
                <a:latin typeface="黑体" panose="02010609060101010101" pitchFamily="49" charset="-122"/>
                <a:ea typeface="黑体" panose="02010609060101010101" pitchFamily="49" charset="-122"/>
                <a:sym typeface="Symbol" panose="05050102010706020507" pitchFamily="18" charset="2"/>
              </a:rPr>
              <a:t>O</a:t>
            </a:r>
            <a:r>
              <a:rPr lang="en-US" altLang="zh-CN" sz="2600" dirty="0">
                <a:latin typeface="黑体" panose="02010609060101010101" pitchFamily="49" charset="-122"/>
                <a:ea typeface="黑体" panose="02010609060101010101" pitchFamily="49" charset="-122"/>
              </a:rPr>
              <a:t>(</a:t>
            </a:r>
            <a:r>
              <a:rPr lang="en-US" altLang="zh-CN" sz="2600" i="1" dirty="0" err="1">
                <a:latin typeface="黑体" panose="02010609060101010101" pitchFamily="49" charset="-122"/>
                <a:ea typeface="黑体" panose="02010609060101010101" pitchFamily="49" charset="-122"/>
              </a:rPr>
              <a:t>n</a:t>
            </a:r>
            <a:r>
              <a:rPr lang="en-US" altLang="zh-CN" sz="2600" dirty="0" err="1">
                <a:latin typeface="黑体" panose="02010609060101010101" pitchFamily="49" charset="-122"/>
                <a:ea typeface="黑体" panose="02010609060101010101" pitchFamily="49" charset="-122"/>
              </a:rPr>
              <a:t>log</a:t>
            </a:r>
            <a:r>
              <a:rPr lang="en-US" altLang="zh-CN" sz="2600" i="1" dirty="0" err="1">
                <a:latin typeface="黑体" panose="02010609060101010101" pitchFamily="49" charset="-122"/>
                <a:ea typeface="黑体" panose="02010609060101010101" pitchFamily="49" charset="-122"/>
              </a:rPr>
              <a:t>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的排序算法是最优算法。</a:t>
            </a:r>
            <a:endParaRPr lang="zh-CN" altLang="en-US" sz="26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堆排序算法是最优算法。</a:t>
            </a:r>
            <a:endParaRPr lang="zh-CN" altLang="en-US" sz="2600" dirty="0">
              <a:latin typeface="黑体" panose="02010609060101010101" pitchFamily="49" charset="-122"/>
              <a:ea typeface="黑体" panose="02010609060101010101" pitchFamily="49" charset="-122"/>
            </a:endParaRPr>
          </a:p>
        </p:txBody>
      </p:sp>
      <p:sp>
        <p:nvSpPr>
          <p:cNvPr id="8"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9"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1.7 </a:t>
            </a:r>
            <a:r>
              <a:rPr lang="zh-CN" altLang="en-US" sz="2800" dirty="0">
                <a:solidFill>
                  <a:schemeClr val="tx1"/>
                </a:solidFill>
                <a:latin typeface="黑体" panose="02010609060101010101" pitchFamily="49" charset="-122"/>
                <a:ea typeface="黑体" panose="02010609060101010101" pitchFamily="49" charset="-122"/>
              </a:rPr>
              <a:t>最优算法</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1" name="Rectangle 3"/>
          <p:cNvSpPr>
            <a:spLocks noGrp="1" noChangeArrowheads="1"/>
          </p:cNvSpPr>
          <p:nvPr>
            <p:ph type="body" idx="4294967295"/>
          </p:nvPr>
        </p:nvSpPr>
        <p:spPr>
          <a:xfrm>
            <a:off x="1600200" y="1813532"/>
            <a:ext cx="6705600" cy="4587267"/>
          </a:xfrm>
        </p:spPr>
        <p:txBody>
          <a:bodyPr/>
          <a:lstStyle/>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背景知识</a:t>
            </a:r>
            <a:endParaRPr lang="zh-CN" altLang="en-US" sz="26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算法与程序</a:t>
            </a:r>
            <a:endParaRPr lang="zh-CN" altLang="en-US" sz="26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算法的表示</a:t>
            </a:r>
            <a:endParaRPr lang="en-US" altLang="zh-CN" sz="26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算法时间复杂性分析</a:t>
            </a:r>
            <a:endParaRPr lang="zh-CN" altLang="en-US" sz="2600" dirty="0">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复杂性渐进表示（</a:t>
            </a:r>
            <a:r>
              <a:rPr lang="en-US" altLang="zh-CN" sz="2600" dirty="0">
                <a:latin typeface="黑体" panose="02010609060101010101" pitchFamily="49" charset="-122"/>
                <a:ea typeface="黑体" panose="02010609060101010101" pitchFamily="49" charset="-122"/>
              </a:rPr>
              <a:t>O</a:t>
            </a:r>
            <a:r>
              <a:rPr lang="zh-CN" altLang="en-US" sz="2600" dirty="0">
                <a:latin typeface="黑体" panose="02010609060101010101" pitchFamily="49" charset="-122"/>
                <a:ea typeface="黑体" panose="02010609060101010101" pitchFamily="49" charset="-122"/>
              </a:rPr>
              <a:t>、 </a:t>
            </a:r>
            <a:r>
              <a:rPr lang="el-GR" altLang="zh-CN" sz="2600" dirty="0">
                <a:latin typeface="黑体" panose="02010609060101010101" pitchFamily="49" charset="-122"/>
                <a:ea typeface="黑体" panose="02010609060101010101" pitchFamily="49" charset="-122"/>
              </a:rPr>
              <a:t>Ω</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 </a:t>
            </a:r>
            <a:r>
              <a:rPr kumimoji="1" lang="zh-CN" altLang="en-US" sz="2600" dirty="0">
                <a:latin typeface="黑体" panose="02010609060101010101" pitchFamily="49" charset="-122"/>
                <a:ea typeface="黑体" panose="02010609060101010101" pitchFamily="49" charset="-122"/>
                <a:sym typeface="Symbol" panose="05050102010706020507" pitchFamily="18" charset="2"/>
              </a:rPr>
              <a:t>、</a:t>
            </a:r>
            <a:r>
              <a:rPr kumimoji="1" lang="en-US" altLang="zh-CN" sz="2600" dirty="0">
                <a:latin typeface="黑体" panose="02010609060101010101" pitchFamily="49" charset="-122"/>
                <a:ea typeface="黑体" panose="02010609060101010101" pitchFamily="49" charset="-122"/>
                <a:sym typeface="Symbol" panose="05050102010706020507" pitchFamily="18" charset="2"/>
              </a:rPr>
              <a:t>o</a:t>
            </a:r>
            <a:r>
              <a:rPr kumimoji="1" lang="zh-CN" altLang="en-US" sz="2600" dirty="0">
                <a:latin typeface="黑体" panose="02010609060101010101" pitchFamily="49" charset="-122"/>
                <a:ea typeface="黑体" panose="02010609060101010101" pitchFamily="49" charset="-122"/>
                <a:sym typeface="Symbol" panose="05050102010706020507" pitchFamily="18" charset="2"/>
              </a:rPr>
              <a:t>）</a:t>
            </a:r>
            <a:endParaRPr kumimoji="1" lang="zh-CN" altLang="en-US" sz="2600" dirty="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50000"/>
              </a:lnSpc>
              <a:buFont typeface="Wingdings" panose="05000000000000000000" pitchFamily="2" charset="2"/>
              <a:buChar char="Ø"/>
            </a:pPr>
            <a:r>
              <a:rPr kumimoji="1" lang="zh-CN" altLang="en-US" sz="2600" dirty="0">
                <a:latin typeface="黑体" panose="02010609060101010101" pitchFamily="49" charset="-122"/>
                <a:ea typeface="黑体" panose="02010609060101010101" pitchFamily="49" charset="-122"/>
                <a:sym typeface="Symbol" panose="05050102010706020507" pitchFamily="18" charset="2"/>
              </a:rPr>
              <a:t>实例（分析算法复杂性）</a:t>
            </a:r>
            <a:endParaRPr kumimoji="1" lang="zh-CN" altLang="en-US" sz="2600" dirty="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50000"/>
              </a:lnSpc>
              <a:buFont typeface="Wingdings" panose="05000000000000000000" pitchFamily="2" charset="2"/>
              <a:buChar char="Ø"/>
            </a:pPr>
            <a:r>
              <a:rPr kumimoji="1" lang="zh-CN" altLang="en-US" sz="2600" dirty="0">
                <a:latin typeface="黑体" panose="02010609060101010101" pitchFamily="49" charset="-122"/>
                <a:ea typeface="黑体" panose="02010609060101010101" pitchFamily="49" charset="-122"/>
                <a:sym typeface="Symbol" panose="05050102010706020507" pitchFamily="18" charset="2"/>
              </a:rPr>
              <a:t>最优算法</a:t>
            </a:r>
            <a:endParaRPr kumimoji="1" lang="zh-CN" altLang="en-US" sz="2600" dirty="0">
              <a:latin typeface="黑体" panose="02010609060101010101" pitchFamily="49" charset="-122"/>
              <a:ea typeface="黑体" panose="02010609060101010101" pitchFamily="49" charset="-122"/>
              <a:sym typeface="Symbol" panose="05050102010706020507" pitchFamily="18" charset="2"/>
            </a:endParaRPr>
          </a:p>
        </p:txBody>
      </p:sp>
      <p:sp>
        <p:nvSpPr>
          <p:cNvPr id="8" name="Rectangle 2"/>
          <p:cNvSpPr txBox="1">
            <a:spLocks noChangeArrowheads="1"/>
          </p:cNvSpPr>
          <p:nvPr/>
        </p:nvSpPr>
        <p:spPr bwMode="auto">
          <a:xfrm>
            <a:off x="866775" y="464343"/>
            <a:ext cx="7819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Arial" panose="020B0604020202020204" pitchFamily="34" charset="0"/>
                <a:ea typeface="微软雅黑" panose="020B0503020204020204" pitchFamily="34" charset="-122"/>
              </a:defRPr>
            </a:lvl9pPr>
          </a:lstStyle>
          <a:p>
            <a:pPr eaLnBrk="1" hangingPunct="1"/>
            <a:r>
              <a:rPr lang="zh-CN" altLang="en-US" dirty="0">
                <a:solidFill>
                  <a:srgbClr val="FFFFFF"/>
                </a:solidFill>
                <a:latin typeface="宋体-方正超大字符集" pitchFamily="65" charset="-122"/>
                <a:ea typeface="宋体-方正超大字符集" pitchFamily="65" charset="-122"/>
              </a:rPr>
              <a:t>第一章  算法概述</a:t>
            </a:r>
            <a:endParaRPr lang="zh-CN" altLang="en-US" dirty="0">
              <a:solidFill>
                <a:srgbClr val="FFFFFF"/>
              </a:solidFill>
              <a:latin typeface="宋体-方正超大字符集" pitchFamily="65" charset="-122"/>
              <a:ea typeface="宋体-方正超大字符集" pitchFamily="65" charset="-122"/>
            </a:endParaRPr>
          </a:p>
        </p:txBody>
      </p:sp>
      <p:sp>
        <p:nvSpPr>
          <p:cNvPr id="9" name="Rectangle 4"/>
          <p:cNvSpPr>
            <a:spLocks noChangeArrowheads="1"/>
          </p:cNvSpPr>
          <p:nvPr/>
        </p:nvSpPr>
        <p:spPr bwMode="auto">
          <a:xfrm>
            <a:off x="381000" y="132592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1.8 </a:t>
            </a:r>
            <a:r>
              <a:rPr lang="zh-CN" altLang="en-US" sz="2800" dirty="0">
                <a:solidFill>
                  <a:schemeClr val="tx1"/>
                </a:solidFill>
                <a:latin typeface="黑体" panose="02010609060101010101" pitchFamily="49" charset="-122"/>
                <a:ea typeface="黑体" panose="02010609060101010101" pitchFamily="49" charset="-122"/>
              </a:rPr>
              <a:t>小结</a:t>
            </a:r>
            <a:endParaRPr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438810"/>
            <a:ext cx="7819863" cy="792163"/>
          </a:xfrm>
        </p:spPr>
        <p:txBody>
          <a:bodyPr/>
          <a:lstStyle/>
          <a:p>
            <a:r>
              <a:rPr lang="zh-CN" altLang="en-US" sz="3300" dirty="0"/>
              <a:t>主要内容</a:t>
            </a:r>
            <a:endParaRPr lang="zh-CN" altLang="en-US" sz="3300" dirty="0"/>
          </a:p>
        </p:txBody>
      </p:sp>
      <p:pic>
        <p:nvPicPr>
          <p:cNvPr id="11268" name="Picture 3" descr="REG"/>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470291"/>
            <a:ext cx="2232025" cy="470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4"/>
          <p:cNvSpPr txBox="1">
            <a:spLocks noChangeArrowheads="1"/>
          </p:cNvSpPr>
          <p:nvPr/>
        </p:nvSpPr>
        <p:spPr bwMode="auto">
          <a:xfrm>
            <a:off x="2973388" y="152400"/>
            <a:ext cx="184150" cy="381000"/>
          </a:xfrm>
          <a:prstGeom prst="rect">
            <a:avLst/>
          </a:prstGeom>
          <a:noFill/>
          <a:ln>
            <a:noFill/>
          </a:ln>
          <a:effectLst/>
          <a:extLst>
            <a:ext uri="{909E8E84-426E-40DD-AFC4-6F175D3DCCD1}">
              <a14:hiddenFill xmlns:a14="http://schemas.microsoft.com/office/drawing/2010/main">
                <a:solidFill>
                  <a:srgbClr val="FFFF99">
                    <a:alpha val="50195"/>
                  </a:srgbClr>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58850">
              <a:defRPr sz="3200">
                <a:solidFill>
                  <a:srgbClr val="FF0000"/>
                </a:solidFill>
                <a:latin typeface="Verdana" panose="020B0604030504040204" pitchFamily="34" charset="0"/>
                <a:ea typeface="华文琥珀" panose="02010800040101010101" pitchFamily="2" charset="-122"/>
              </a:defRPr>
            </a:lvl1pPr>
            <a:lvl2pPr marL="742950" indent="-285750" defTabSz="958850">
              <a:defRPr sz="3200">
                <a:solidFill>
                  <a:srgbClr val="FF0000"/>
                </a:solidFill>
                <a:latin typeface="Verdana" panose="020B0604030504040204" pitchFamily="34" charset="0"/>
                <a:ea typeface="华文琥珀" panose="02010800040101010101" pitchFamily="2" charset="-122"/>
              </a:defRPr>
            </a:lvl2pPr>
            <a:lvl3pPr marL="1143000" indent="-228600" defTabSz="958850">
              <a:defRPr sz="3200">
                <a:solidFill>
                  <a:srgbClr val="FF0000"/>
                </a:solidFill>
                <a:latin typeface="Verdana" panose="020B0604030504040204" pitchFamily="34" charset="0"/>
                <a:ea typeface="华文琥珀" panose="02010800040101010101" pitchFamily="2" charset="-122"/>
              </a:defRPr>
            </a:lvl3pPr>
            <a:lvl4pPr marL="1600200" indent="-228600" defTabSz="958850">
              <a:defRPr sz="3200">
                <a:solidFill>
                  <a:srgbClr val="FF0000"/>
                </a:solidFill>
                <a:latin typeface="Verdana" panose="020B0604030504040204" pitchFamily="34" charset="0"/>
                <a:ea typeface="华文琥珀" panose="02010800040101010101" pitchFamily="2" charset="-122"/>
              </a:defRPr>
            </a:lvl4pPr>
            <a:lvl5pPr marL="2057400" indent="-228600" defTabSz="958850">
              <a:defRPr sz="3200">
                <a:solidFill>
                  <a:srgbClr val="FF0000"/>
                </a:solidFill>
                <a:latin typeface="Verdana" panose="020B0604030504040204" pitchFamily="34" charset="0"/>
                <a:ea typeface="华文琥珀" panose="02010800040101010101" pitchFamily="2" charset="-122"/>
              </a:defRPr>
            </a:lvl5pPr>
            <a:lvl6pPr marL="25146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defTabSz="95885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spcBef>
                <a:spcPct val="5000"/>
              </a:spcBef>
              <a:spcAft>
                <a:spcPct val="5000"/>
              </a:spcAft>
            </a:pPr>
            <a:endParaRPr kumimoji="1" lang="zh-CN" altLang="zh-CN" sz="1800">
              <a:solidFill>
                <a:srgbClr val="0000CC"/>
              </a:solidFill>
              <a:latin typeface="幼圆" panose="02010509060101010101" pitchFamily="49" charset="-122"/>
              <a:ea typeface="幼圆" panose="02010509060101010101" pitchFamily="49" charset="-122"/>
            </a:endParaRPr>
          </a:p>
        </p:txBody>
      </p:sp>
      <p:sp>
        <p:nvSpPr>
          <p:cNvPr id="1439749" name="Text Box 5"/>
          <p:cNvSpPr txBox="1">
            <a:spLocks noChangeArrowheads="1"/>
          </p:cNvSpPr>
          <p:nvPr/>
        </p:nvSpPr>
        <p:spPr bwMode="auto">
          <a:xfrm>
            <a:off x="3200400" y="1470291"/>
            <a:ext cx="3733800" cy="43704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dirty="0">
                <a:solidFill>
                  <a:schemeClr val="tx1"/>
                </a:solidFill>
                <a:latin typeface="黑体" panose="02010609060101010101" pitchFamily="49" charset="-122"/>
                <a:ea typeface="黑体" panose="02010609060101010101" pitchFamily="49" charset="-122"/>
              </a:rPr>
              <a:t>第一章  算法概述</a:t>
            </a:r>
            <a:endParaRPr kumimoji="1" lang="zh-CN" altLang="en-US" sz="2800" dirty="0">
              <a:solidFill>
                <a:schemeClr val="tx1"/>
              </a:solidFill>
              <a:latin typeface="黑体" panose="02010609060101010101" pitchFamily="49" charset="-122"/>
              <a:ea typeface="黑体" panose="02010609060101010101" pitchFamily="49" charset="-122"/>
            </a:endParaRPr>
          </a:p>
        </p:txBody>
      </p:sp>
      <p:sp>
        <p:nvSpPr>
          <p:cNvPr id="1439750" name="Text Box 6"/>
          <p:cNvSpPr txBox="1">
            <a:spLocks noChangeArrowheads="1"/>
          </p:cNvSpPr>
          <p:nvPr/>
        </p:nvSpPr>
        <p:spPr bwMode="auto">
          <a:xfrm>
            <a:off x="3200400" y="2079891"/>
            <a:ext cx="5181600" cy="4370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dirty="0">
                <a:solidFill>
                  <a:schemeClr val="tx1"/>
                </a:solidFill>
                <a:latin typeface="黑体" panose="02010609060101010101" pitchFamily="49" charset="-122"/>
                <a:ea typeface="黑体" panose="02010609060101010101" pitchFamily="49" charset="-122"/>
              </a:rPr>
              <a:t>第二章  递归与分治策略</a:t>
            </a:r>
            <a:endParaRPr kumimoji="1" lang="zh-CN" altLang="en-US" sz="2800" dirty="0">
              <a:solidFill>
                <a:schemeClr val="tx1"/>
              </a:solidFill>
              <a:latin typeface="黑体" panose="02010609060101010101" pitchFamily="49" charset="-122"/>
              <a:ea typeface="黑体" panose="02010609060101010101" pitchFamily="49" charset="-122"/>
            </a:endParaRPr>
          </a:p>
        </p:txBody>
      </p:sp>
      <p:sp>
        <p:nvSpPr>
          <p:cNvPr id="1439751" name="Text Box 7"/>
          <p:cNvSpPr txBox="1">
            <a:spLocks noChangeArrowheads="1"/>
          </p:cNvSpPr>
          <p:nvPr/>
        </p:nvSpPr>
        <p:spPr bwMode="auto">
          <a:xfrm>
            <a:off x="3200400" y="2689491"/>
            <a:ext cx="5181600" cy="4370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dirty="0">
                <a:solidFill>
                  <a:schemeClr val="tx1"/>
                </a:solidFill>
                <a:latin typeface="黑体" panose="02010609060101010101" pitchFamily="49" charset="-122"/>
                <a:ea typeface="黑体" panose="02010609060101010101" pitchFamily="49" charset="-122"/>
              </a:rPr>
              <a:t>第三章  动态规划</a:t>
            </a:r>
            <a:endParaRPr kumimoji="1" lang="zh-CN" altLang="en-US" sz="2800" dirty="0">
              <a:solidFill>
                <a:schemeClr val="tx1"/>
              </a:solidFill>
              <a:latin typeface="黑体" panose="02010609060101010101" pitchFamily="49" charset="-122"/>
              <a:ea typeface="黑体" panose="02010609060101010101" pitchFamily="49" charset="-122"/>
            </a:endParaRPr>
          </a:p>
        </p:txBody>
      </p:sp>
      <p:sp>
        <p:nvSpPr>
          <p:cNvPr id="1439752" name="Text Box 8"/>
          <p:cNvSpPr txBox="1">
            <a:spLocks noChangeArrowheads="1"/>
          </p:cNvSpPr>
          <p:nvPr/>
        </p:nvSpPr>
        <p:spPr bwMode="auto">
          <a:xfrm>
            <a:off x="3200400" y="3299091"/>
            <a:ext cx="5181600" cy="4370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dirty="0">
                <a:solidFill>
                  <a:schemeClr val="tx1"/>
                </a:solidFill>
                <a:latin typeface="黑体" panose="02010609060101010101" pitchFamily="49" charset="-122"/>
                <a:ea typeface="黑体" panose="02010609060101010101" pitchFamily="49" charset="-122"/>
              </a:rPr>
              <a:t>第四章  贪心算法</a:t>
            </a:r>
            <a:endParaRPr kumimoji="1" lang="zh-CN" altLang="en-US" sz="2800" dirty="0">
              <a:solidFill>
                <a:schemeClr val="tx1"/>
              </a:solidFill>
              <a:latin typeface="黑体" panose="02010609060101010101" pitchFamily="49" charset="-122"/>
              <a:ea typeface="黑体" panose="02010609060101010101" pitchFamily="49" charset="-122"/>
            </a:endParaRPr>
          </a:p>
        </p:txBody>
      </p:sp>
      <p:sp>
        <p:nvSpPr>
          <p:cNvPr id="1439753" name="Text Box 9"/>
          <p:cNvSpPr txBox="1">
            <a:spLocks noChangeArrowheads="1"/>
          </p:cNvSpPr>
          <p:nvPr/>
        </p:nvSpPr>
        <p:spPr bwMode="auto">
          <a:xfrm>
            <a:off x="3200400" y="3908691"/>
            <a:ext cx="5181600" cy="4370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a:solidFill>
                  <a:schemeClr val="tx1"/>
                </a:solidFill>
                <a:latin typeface="黑体" panose="02010609060101010101" pitchFamily="49" charset="-122"/>
                <a:ea typeface="黑体" panose="02010609060101010101" pitchFamily="49" charset="-122"/>
              </a:rPr>
              <a:t>第五章  回朔法</a:t>
            </a:r>
            <a:endParaRPr kumimoji="1" lang="zh-CN" altLang="en-US" sz="2800">
              <a:solidFill>
                <a:schemeClr val="tx1"/>
              </a:solidFill>
              <a:latin typeface="黑体" panose="02010609060101010101" pitchFamily="49" charset="-122"/>
              <a:ea typeface="黑体" panose="02010609060101010101" pitchFamily="49" charset="-122"/>
            </a:endParaRPr>
          </a:p>
        </p:txBody>
      </p:sp>
      <p:sp>
        <p:nvSpPr>
          <p:cNvPr id="1439754" name="Text Box 10"/>
          <p:cNvSpPr txBox="1">
            <a:spLocks noChangeArrowheads="1"/>
          </p:cNvSpPr>
          <p:nvPr/>
        </p:nvSpPr>
        <p:spPr bwMode="auto">
          <a:xfrm>
            <a:off x="3200400" y="4518291"/>
            <a:ext cx="5181600" cy="4370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a:solidFill>
                  <a:schemeClr val="tx1"/>
                </a:solidFill>
                <a:latin typeface="黑体" panose="02010609060101010101" pitchFamily="49" charset="-122"/>
                <a:ea typeface="黑体" panose="02010609060101010101" pitchFamily="49" charset="-122"/>
              </a:rPr>
              <a:t>第六章  分支限界法</a:t>
            </a:r>
            <a:endParaRPr kumimoji="1" lang="zh-CN" altLang="en-US" sz="2800">
              <a:solidFill>
                <a:schemeClr val="tx1"/>
              </a:solidFill>
              <a:latin typeface="黑体" panose="02010609060101010101" pitchFamily="49" charset="-122"/>
              <a:ea typeface="黑体" panose="02010609060101010101" pitchFamily="49" charset="-122"/>
            </a:endParaRPr>
          </a:p>
        </p:txBody>
      </p:sp>
      <p:sp>
        <p:nvSpPr>
          <p:cNvPr id="1439755" name="Text Box 11"/>
          <p:cNvSpPr txBox="1">
            <a:spLocks noChangeArrowheads="1"/>
          </p:cNvSpPr>
          <p:nvPr/>
        </p:nvSpPr>
        <p:spPr bwMode="auto">
          <a:xfrm>
            <a:off x="3200400" y="5127891"/>
            <a:ext cx="5181600" cy="4370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dirty="0">
                <a:solidFill>
                  <a:schemeClr val="tx1"/>
                </a:solidFill>
                <a:latin typeface="黑体" panose="02010609060101010101" pitchFamily="49" charset="-122"/>
                <a:ea typeface="黑体" panose="02010609060101010101" pitchFamily="49" charset="-122"/>
              </a:rPr>
              <a:t>第七章  概率算法</a:t>
            </a:r>
            <a:endParaRPr kumimoji="1" lang="zh-CN" altLang="en-US" sz="2800" dirty="0">
              <a:solidFill>
                <a:schemeClr val="tx1"/>
              </a:solidFill>
              <a:latin typeface="黑体" panose="02010609060101010101" pitchFamily="49" charset="-122"/>
              <a:ea typeface="黑体" panose="02010609060101010101" pitchFamily="49" charset="-122"/>
            </a:endParaRPr>
          </a:p>
        </p:txBody>
      </p:sp>
      <p:sp>
        <p:nvSpPr>
          <p:cNvPr id="1439756" name="Text Box 12"/>
          <p:cNvSpPr txBox="1">
            <a:spLocks noChangeArrowheads="1"/>
          </p:cNvSpPr>
          <p:nvPr/>
        </p:nvSpPr>
        <p:spPr bwMode="auto">
          <a:xfrm>
            <a:off x="3200400" y="5737491"/>
            <a:ext cx="5181600" cy="4370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fontAlgn="ctr" hangingPunct="1">
              <a:lnSpc>
                <a:spcPct val="80000"/>
              </a:lnSpc>
            </a:pPr>
            <a:r>
              <a:rPr kumimoji="1" lang="zh-CN" altLang="en-US" sz="2800" b="1" dirty="0">
                <a:solidFill>
                  <a:schemeClr val="tx1"/>
                </a:solidFill>
                <a:latin typeface="黑体" panose="02010609060101010101" pitchFamily="49" charset="-122"/>
                <a:ea typeface="黑体" panose="02010609060101010101" pitchFamily="49" charset="-122"/>
              </a:rPr>
              <a:t>第八章  </a:t>
            </a:r>
            <a:r>
              <a:rPr kumimoji="1" lang="en-US" altLang="zh-CN" sz="2800" b="1" dirty="0">
                <a:solidFill>
                  <a:schemeClr val="tx1"/>
                </a:solidFill>
                <a:latin typeface="黑体" panose="02010609060101010101" pitchFamily="49" charset="-122"/>
                <a:ea typeface="黑体" panose="02010609060101010101" pitchFamily="49" charset="-122"/>
              </a:rPr>
              <a:t>NP</a:t>
            </a:r>
            <a:r>
              <a:rPr kumimoji="1" lang="zh-CN" altLang="en-US" sz="2800" b="1" dirty="0">
                <a:solidFill>
                  <a:schemeClr val="tx1"/>
                </a:solidFill>
                <a:latin typeface="黑体" panose="02010609060101010101" pitchFamily="49" charset="-122"/>
                <a:ea typeface="黑体" panose="02010609060101010101" pitchFamily="49" charset="-122"/>
              </a:rPr>
              <a:t>完全性理论简介</a:t>
            </a:r>
            <a:endParaRPr kumimoji="1"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12292" name="Rectangle 3"/>
          <p:cNvSpPr>
            <a:spLocks noGrp="1" noChangeArrowheads="1"/>
          </p:cNvSpPr>
          <p:nvPr>
            <p:ph type="body" idx="4294967295"/>
          </p:nvPr>
        </p:nvSpPr>
        <p:spPr>
          <a:xfrm>
            <a:off x="528578" y="1450975"/>
            <a:ext cx="8135937" cy="4187825"/>
          </a:xfrm>
        </p:spPr>
        <p:txBody>
          <a:bodyPr/>
          <a:lstStyle/>
          <a:p>
            <a:pPr hangingPunct="1">
              <a:lnSpc>
                <a:spcPct val="150000"/>
              </a:lnSpc>
              <a:buFont typeface="Wingdings" panose="05000000000000000000" pitchFamily="2" charset="2"/>
              <a:buNone/>
            </a:pPr>
            <a:r>
              <a:rPr lang="zh-CN" altLang="en-US" sz="2800" b="1" dirty="0"/>
              <a:t>学习要点</a:t>
            </a:r>
            <a:r>
              <a:rPr lang="en-US" altLang="zh-CN" sz="2800" b="1" dirty="0"/>
              <a:t>: </a:t>
            </a:r>
            <a:endParaRPr lang="en-US" altLang="zh-CN" sz="2800" b="1" dirty="0"/>
          </a:p>
          <a:p>
            <a:pPr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理解算法的概念。</a:t>
            </a:r>
            <a:endParaRPr lang="zh-CN" altLang="en-US" sz="2600" dirty="0">
              <a:latin typeface="黑体" panose="02010609060101010101" pitchFamily="49" charset="-122"/>
              <a:ea typeface="黑体" panose="02010609060101010101" pitchFamily="49" charset="-122"/>
            </a:endParaRPr>
          </a:p>
          <a:p>
            <a:pPr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理解什么是程序，程序与算法的区别和内在联系。</a:t>
            </a:r>
            <a:endParaRPr lang="zh-CN" altLang="en-US" sz="2600" dirty="0">
              <a:latin typeface="黑体" panose="02010609060101010101" pitchFamily="49" charset="-122"/>
              <a:ea typeface="黑体" panose="02010609060101010101" pitchFamily="49" charset="-122"/>
            </a:endParaRPr>
          </a:p>
          <a:p>
            <a:pPr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掌握算法的计算复杂性概念。</a:t>
            </a:r>
            <a:endParaRPr lang="zh-CN" altLang="en-US" sz="2600" dirty="0">
              <a:latin typeface="黑体" panose="02010609060101010101" pitchFamily="49" charset="-122"/>
              <a:ea typeface="黑体" panose="02010609060101010101" pitchFamily="49" charset="-122"/>
            </a:endParaRPr>
          </a:p>
          <a:p>
            <a:pPr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掌握算法渐近复杂性的数学表述。</a:t>
            </a:r>
            <a:endParaRPr lang="zh-CN" altLang="en-US" sz="2600" dirty="0">
              <a:latin typeface="黑体" panose="02010609060101010101" pitchFamily="49" charset="-122"/>
              <a:ea typeface="黑体" panose="02010609060101010101" pitchFamily="49" charset="-122"/>
            </a:endParaRPr>
          </a:p>
          <a:p>
            <a:pPr hangingPunct="1">
              <a:lnSpc>
                <a:spcPct val="150000"/>
              </a:lnSpc>
              <a:buFont typeface="Wingdings" panose="05000000000000000000" pitchFamily="2" charset="2"/>
              <a:buChar char="Ø"/>
            </a:pPr>
            <a:r>
              <a:rPr lang="zh-CN" altLang="en-US" sz="2600" dirty="0">
                <a:latin typeface="黑体" panose="02010609060101010101" pitchFamily="49" charset="-122"/>
                <a:ea typeface="黑体" panose="02010609060101010101" pitchFamily="49" charset="-122"/>
              </a:rPr>
              <a:t>掌握描述算法的方法。</a:t>
            </a:r>
            <a:endParaRPr lang="zh-CN" altLang="en-US" sz="2600" dirty="0">
              <a:latin typeface="黑体" panose="02010609060101010101" pitchFamily="49" charset="-122"/>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1.1 </a:t>
            </a:r>
            <a:r>
              <a:rPr lang="zh-CN" altLang="en-US" sz="2800" dirty="0">
                <a:solidFill>
                  <a:schemeClr val="tx1"/>
                </a:solidFill>
                <a:latin typeface="黑体" panose="02010609060101010101" pitchFamily="49" charset="-122"/>
                <a:ea typeface="黑体" panose="02010609060101010101" pitchFamily="49" charset="-122"/>
              </a:rPr>
              <a:t>背景知识</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 name="Rectangle 6"/>
          <p:cNvSpPr txBox="1">
            <a:spLocks noChangeArrowheads="1"/>
          </p:cNvSpPr>
          <p:nvPr/>
        </p:nvSpPr>
        <p:spPr bwMode="auto">
          <a:xfrm>
            <a:off x="360363" y="3169459"/>
            <a:ext cx="4648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lang="zh-CN" altLang="en-US" sz="4800" dirty="0">
                <a:ea typeface="华文新魏" panose="02010800040101010101" pitchFamily="2" charset="-122"/>
              </a:rPr>
              <a:t>处理问题的思路</a:t>
            </a:r>
            <a:endParaRPr lang="zh-CN" altLang="en-US" sz="4800" dirty="0">
              <a:ea typeface="华文新魏" panose="02010800040101010101" pitchFamily="2" charset="-122"/>
            </a:endParaRPr>
          </a:p>
        </p:txBody>
      </p:sp>
      <p:sp>
        <p:nvSpPr>
          <p:cNvPr id="8" name="Rectangle 7"/>
          <p:cNvSpPr>
            <a:spLocks noRot="1" noChangeArrowheads="1"/>
          </p:cNvSpPr>
          <p:nvPr/>
        </p:nvSpPr>
        <p:spPr bwMode="auto">
          <a:xfrm>
            <a:off x="1747838" y="2800350"/>
            <a:ext cx="1873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71600" indent="-4572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752600" indent="-381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209800" indent="-381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6670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1242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5814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40386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3400" dirty="0">
                <a:solidFill>
                  <a:srgbClr val="F72401"/>
                </a:solidFill>
                <a:latin typeface="Lucida Calligraphy" panose="03010101010101010101" pitchFamily="66" charset="0"/>
              </a:rPr>
              <a:t>What?</a:t>
            </a:r>
            <a:endParaRPr lang="en-US" altLang="zh-CN" sz="3400" dirty="0">
              <a:solidFill>
                <a:srgbClr val="F72401"/>
              </a:solidFill>
              <a:latin typeface="Lucida Calligraphy" panose="03010101010101010101" pitchFamily="66" charset="0"/>
            </a:endParaRPr>
          </a:p>
        </p:txBody>
      </p:sp>
      <p:sp>
        <p:nvSpPr>
          <p:cNvPr id="9" name="Rectangle 8"/>
          <p:cNvSpPr>
            <a:spLocks noRot="1" noChangeArrowheads="1"/>
          </p:cNvSpPr>
          <p:nvPr/>
        </p:nvSpPr>
        <p:spPr bwMode="auto">
          <a:xfrm>
            <a:off x="1820863" y="4024312"/>
            <a:ext cx="1657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71600" indent="-4572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752600" indent="-381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209800" indent="-381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6670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1242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5814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40386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3400">
                <a:solidFill>
                  <a:srgbClr val="F72401"/>
                </a:solidFill>
                <a:latin typeface="Lucida Calligraphy" panose="03010101010101010101" pitchFamily="66" charset="0"/>
              </a:rPr>
              <a:t>Why?</a:t>
            </a:r>
            <a:endParaRPr lang="en-US" altLang="zh-CN" sz="3400">
              <a:solidFill>
                <a:srgbClr val="F72401"/>
              </a:solidFill>
              <a:latin typeface="Lucida Calligraphy" panose="03010101010101010101" pitchFamily="66" charset="0"/>
            </a:endParaRPr>
          </a:p>
        </p:txBody>
      </p:sp>
      <p:sp>
        <p:nvSpPr>
          <p:cNvPr id="10" name="Rectangle 9"/>
          <p:cNvSpPr>
            <a:spLocks noRot="1" noChangeArrowheads="1"/>
          </p:cNvSpPr>
          <p:nvPr/>
        </p:nvSpPr>
        <p:spPr bwMode="auto">
          <a:xfrm>
            <a:off x="1963738" y="5248275"/>
            <a:ext cx="1584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371600" indent="-4572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752600" indent="-3810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209800" indent="-3810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6670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31242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5814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4038600" indent="-3810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3400">
                <a:solidFill>
                  <a:srgbClr val="F72401"/>
                </a:solidFill>
                <a:latin typeface="Lucida Calligraphy" panose="03010101010101010101" pitchFamily="66" charset="0"/>
              </a:rPr>
              <a:t>how?</a:t>
            </a:r>
            <a:endParaRPr lang="en-US" altLang="zh-CN" sz="3400">
              <a:solidFill>
                <a:srgbClr val="F72401"/>
              </a:solidFill>
              <a:latin typeface="Lucida Calligraphy" panose="03010101010101010101" pitchFamily="66" charset="0"/>
            </a:endParaRPr>
          </a:p>
        </p:txBody>
      </p:sp>
      <p:sp>
        <p:nvSpPr>
          <p:cNvPr id="11" name="Rectangle 10"/>
          <p:cNvSpPr>
            <a:spLocks noChangeArrowheads="1"/>
          </p:cNvSpPr>
          <p:nvPr/>
        </p:nvSpPr>
        <p:spPr bwMode="auto">
          <a:xfrm>
            <a:off x="5276850" y="2513012"/>
            <a:ext cx="15843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endParaRPr lang="zh-CN" altLang="en-US"/>
          </a:p>
        </p:txBody>
      </p:sp>
      <p:sp>
        <p:nvSpPr>
          <p:cNvPr id="12" name="AutoShape 11"/>
          <p:cNvSpPr>
            <a:spLocks noChangeArrowheads="1"/>
          </p:cNvSpPr>
          <p:nvPr/>
        </p:nvSpPr>
        <p:spPr bwMode="auto">
          <a:xfrm>
            <a:off x="4773612" y="2800350"/>
            <a:ext cx="3455987" cy="1871662"/>
          </a:xfrm>
          <a:prstGeom prst="cloudCallout">
            <a:avLst>
              <a:gd name="adj1" fmla="val -89801"/>
              <a:gd name="adj2" fmla="val 16134"/>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a:solidFill>
                  <a:schemeClr val="tx1"/>
                </a:solidFill>
                <a:latin typeface="Arial" panose="020B0604020202020204" pitchFamily="34" charset="0"/>
                <a:ea typeface="华文隶书" panose="02010800040101010101" pitchFamily="2" charset="-122"/>
              </a:rPr>
              <a:t>为什么要提出这样的问题？</a:t>
            </a:r>
            <a:endParaRPr lang="zh-CN" altLang="en-US">
              <a:solidFill>
                <a:schemeClr val="tx1"/>
              </a:solidFill>
              <a:latin typeface="Arial" panose="020B0604020202020204" pitchFamily="34" charset="0"/>
              <a:ea typeface="华文隶书" panose="02010800040101010101" pitchFamily="2" charset="-122"/>
            </a:endParaRPr>
          </a:p>
        </p:txBody>
      </p:sp>
      <p:sp>
        <p:nvSpPr>
          <p:cNvPr id="13" name="AutoShape 12"/>
          <p:cNvSpPr>
            <a:spLocks noChangeArrowheads="1"/>
          </p:cNvSpPr>
          <p:nvPr/>
        </p:nvSpPr>
        <p:spPr bwMode="auto">
          <a:xfrm>
            <a:off x="4916488" y="1295400"/>
            <a:ext cx="3313112" cy="1295400"/>
          </a:xfrm>
          <a:prstGeom prst="cloudCallout">
            <a:avLst>
              <a:gd name="adj1" fmla="val -95029"/>
              <a:gd name="adj2" fmla="val 72894"/>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a:solidFill>
                  <a:schemeClr val="tx1"/>
                </a:solidFill>
                <a:latin typeface="Arial" panose="020B0604020202020204" pitchFamily="34" charset="0"/>
                <a:ea typeface="华文隶书" panose="02010800040101010101" pitchFamily="2" charset="-122"/>
              </a:rPr>
              <a:t>问题讲述的是什么？</a:t>
            </a:r>
            <a:endParaRPr lang="zh-CN" altLang="en-US">
              <a:solidFill>
                <a:schemeClr val="tx1"/>
              </a:solidFill>
              <a:latin typeface="Arial" panose="020B0604020202020204" pitchFamily="34" charset="0"/>
              <a:ea typeface="华文隶书" panose="02010800040101010101" pitchFamily="2" charset="-122"/>
            </a:endParaRPr>
          </a:p>
        </p:txBody>
      </p:sp>
      <p:sp>
        <p:nvSpPr>
          <p:cNvPr id="14" name="AutoShape 13"/>
          <p:cNvSpPr>
            <a:spLocks noChangeArrowheads="1"/>
          </p:cNvSpPr>
          <p:nvPr/>
        </p:nvSpPr>
        <p:spPr bwMode="auto">
          <a:xfrm>
            <a:off x="4556125" y="4816475"/>
            <a:ext cx="3167063" cy="1584325"/>
          </a:xfrm>
          <a:prstGeom prst="cloudCallout">
            <a:avLst>
              <a:gd name="adj1" fmla="val -81731"/>
              <a:gd name="adj2" fmla="val -6912"/>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dirty="0">
                <a:solidFill>
                  <a:schemeClr val="tx1"/>
                </a:solidFill>
                <a:latin typeface="Arial" panose="020B0604020202020204" pitchFamily="34" charset="0"/>
                <a:ea typeface="华文隶书" panose="02010800040101010101" pitchFamily="2" charset="-122"/>
              </a:rPr>
              <a:t>怎样解决问题？</a:t>
            </a:r>
            <a:endParaRPr lang="zh-CN" altLang="en-US" dirty="0">
              <a:solidFill>
                <a:schemeClr val="tx1"/>
              </a:solidFill>
              <a:latin typeface="Arial" panose="020B0604020202020204" pitchFamily="34" charset="0"/>
              <a:ea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
                                            <p:txEl>
                                              <p:pRg st="0" end="0"/>
                                            </p:txEl>
                                          </p:spTgt>
                                        </p:tgtEl>
                                      </p:cBhvr>
                                    </p:animEffect>
                                    <p:set>
                                      <p:cBhvr>
                                        <p:cTn id="7" dur="1" fill="hold">
                                          <p:stCondLst>
                                            <p:cond delay="499"/>
                                          </p:stCondLst>
                                        </p:cTn>
                                        <p:tgtEl>
                                          <p:spTgt spid="7">
                                            <p:txEl>
                                              <p:pRg st="0" end="0"/>
                                            </p:txEl>
                                          </p:spTgt>
                                        </p:tgtEl>
                                        <p:attrNameLst>
                                          <p:attrName>style.visibility</p:attrName>
                                        </p:attrNameLst>
                                      </p:cBhvr>
                                      <p:to>
                                        <p:strVal val="hidden"/>
                                      </p:to>
                                    </p:se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P spid="10" grpId="0"/>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1.1 </a:t>
            </a:r>
            <a:r>
              <a:rPr lang="zh-CN" altLang="en-US" sz="2800" dirty="0">
                <a:solidFill>
                  <a:schemeClr val="tx1"/>
                </a:solidFill>
                <a:latin typeface="黑体" panose="02010609060101010101" pitchFamily="49" charset="-122"/>
                <a:ea typeface="黑体" panose="02010609060101010101" pitchFamily="49" charset="-122"/>
              </a:rPr>
              <a:t>背景知识</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2" name="组合 1"/>
          <p:cNvGrpSpPr/>
          <p:nvPr/>
        </p:nvGrpSpPr>
        <p:grpSpPr>
          <a:xfrm>
            <a:off x="2495550" y="1524000"/>
            <a:ext cx="3600450" cy="4178300"/>
            <a:chOff x="2438400" y="1676400"/>
            <a:chExt cx="3600450" cy="4178300"/>
          </a:xfrm>
        </p:grpSpPr>
        <p:sp>
          <p:nvSpPr>
            <p:cNvPr id="7" name="Oval 13"/>
            <p:cNvSpPr>
              <a:spLocks noChangeArrowheads="1"/>
            </p:cNvSpPr>
            <p:nvPr/>
          </p:nvSpPr>
          <p:spPr bwMode="auto">
            <a:xfrm>
              <a:off x="3302000" y="1676400"/>
              <a:ext cx="1800225" cy="433388"/>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sz="2200" b="1">
                  <a:solidFill>
                    <a:schemeClr val="tx1"/>
                  </a:solidFill>
                  <a:latin typeface="黑体" panose="02010609060101010101" pitchFamily="49" charset="-122"/>
                  <a:ea typeface="黑体" panose="02010609060101010101" pitchFamily="49" charset="-122"/>
                </a:rPr>
                <a:t>可计算否</a:t>
              </a:r>
              <a:endParaRPr lang="zh-CN" altLang="en-US" sz="2200" b="1">
                <a:solidFill>
                  <a:schemeClr val="tx1"/>
                </a:solidFill>
                <a:latin typeface="黑体" panose="02010609060101010101" pitchFamily="49" charset="-122"/>
                <a:ea typeface="黑体" panose="02010609060101010101" pitchFamily="49" charset="-122"/>
              </a:endParaRPr>
            </a:p>
          </p:txBody>
        </p:sp>
        <p:sp>
          <p:nvSpPr>
            <p:cNvPr id="8" name="Oval 14"/>
            <p:cNvSpPr>
              <a:spLocks noChangeArrowheads="1"/>
            </p:cNvSpPr>
            <p:nvPr/>
          </p:nvSpPr>
          <p:spPr bwMode="auto">
            <a:xfrm>
              <a:off x="2870200" y="2541588"/>
              <a:ext cx="2663825"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sz="2200" b="1">
                  <a:solidFill>
                    <a:schemeClr val="tx1"/>
                  </a:solidFill>
                  <a:latin typeface="黑体" panose="02010609060101010101" pitchFamily="49" charset="-122"/>
                  <a:ea typeface="黑体" panose="02010609060101010101" pitchFamily="49" charset="-122"/>
                </a:rPr>
                <a:t>能行可计算否</a:t>
              </a:r>
              <a:endParaRPr lang="zh-CN" altLang="en-US" sz="2200" b="1">
                <a:solidFill>
                  <a:schemeClr val="tx1"/>
                </a:solidFill>
                <a:latin typeface="黑体" panose="02010609060101010101" pitchFamily="49" charset="-122"/>
                <a:ea typeface="黑体" panose="02010609060101010101" pitchFamily="49" charset="-122"/>
              </a:endParaRPr>
            </a:p>
          </p:txBody>
        </p:sp>
        <p:sp>
          <p:nvSpPr>
            <p:cNvPr id="9" name="Oval 15"/>
            <p:cNvSpPr>
              <a:spLocks noChangeArrowheads="1"/>
            </p:cNvSpPr>
            <p:nvPr/>
          </p:nvSpPr>
          <p:spPr bwMode="auto">
            <a:xfrm>
              <a:off x="2725738" y="3549650"/>
              <a:ext cx="2951162" cy="504825"/>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sz="2200" b="1">
                  <a:solidFill>
                    <a:schemeClr val="tx1"/>
                  </a:solidFill>
                  <a:latin typeface="黑体" panose="02010609060101010101" pitchFamily="49" charset="-122"/>
                  <a:ea typeface="黑体" panose="02010609060101010101" pitchFamily="49" charset="-122"/>
                </a:rPr>
                <a:t>算法设计与分析</a:t>
              </a:r>
              <a:endParaRPr lang="zh-CN" altLang="en-US" sz="2200" b="1">
                <a:solidFill>
                  <a:schemeClr val="tx1"/>
                </a:solidFill>
                <a:latin typeface="黑体" panose="02010609060101010101" pitchFamily="49" charset="-122"/>
                <a:ea typeface="黑体" panose="02010609060101010101" pitchFamily="49" charset="-122"/>
              </a:endParaRPr>
            </a:p>
          </p:txBody>
        </p:sp>
        <p:sp>
          <p:nvSpPr>
            <p:cNvPr id="10" name="Oval 16"/>
            <p:cNvSpPr>
              <a:spLocks noChangeArrowheads="1"/>
            </p:cNvSpPr>
            <p:nvPr/>
          </p:nvSpPr>
          <p:spPr bwMode="auto">
            <a:xfrm>
              <a:off x="2438400" y="4413250"/>
              <a:ext cx="3600450"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sz="2200" b="1">
                  <a:solidFill>
                    <a:schemeClr val="tx1"/>
                  </a:solidFill>
                  <a:latin typeface="黑体" panose="02010609060101010101" pitchFamily="49" charset="-122"/>
                  <a:ea typeface="黑体" panose="02010609060101010101" pitchFamily="49" charset="-122"/>
                </a:rPr>
                <a:t>用计算机语言实现算法</a:t>
              </a:r>
              <a:endParaRPr lang="zh-CN" altLang="en-US" sz="2200" b="1">
                <a:solidFill>
                  <a:schemeClr val="tx1"/>
                </a:solidFill>
                <a:latin typeface="黑体" panose="02010609060101010101" pitchFamily="49" charset="-122"/>
                <a:ea typeface="黑体" panose="02010609060101010101" pitchFamily="49" charset="-122"/>
              </a:endParaRPr>
            </a:p>
          </p:txBody>
        </p:sp>
        <p:sp>
          <p:nvSpPr>
            <p:cNvPr id="11" name="Oval 17"/>
            <p:cNvSpPr>
              <a:spLocks noChangeArrowheads="1"/>
            </p:cNvSpPr>
            <p:nvPr/>
          </p:nvSpPr>
          <p:spPr bwMode="auto">
            <a:xfrm>
              <a:off x="3302000" y="5421313"/>
              <a:ext cx="1800225" cy="433387"/>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algn="ctr" eaLnBrk="1" hangingPunct="1"/>
              <a:r>
                <a:rPr lang="zh-CN" altLang="en-US" sz="2200" b="1">
                  <a:solidFill>
                    <a:schemeClr val="tx1"/>
                  </a:solidFill>
                  <a:latin typeface="黑体" panose="02010609060101010101" pitchFamily="49" charset="-122"/>
                  <a:ea typeface="黑体" panose="02010609060101010101" pitchFamily="49" charset="-122"/>
                </a:rPr>
                <a:t>软件系统</a:t>
              </a:r>
              <a:endParaRPr lang="zh-CN" altLang="en-US" sz="2200" b="1">
                <a:solidFill>
                  <a:schemeClr val="tx1"/>
                </a:solidFill>
                <a:latin typeface="黑体" panose="02010609060101010101" pitchFamily="49" charset="-122"/>
                <a:ea typeface="黑体" panose="02010609060101010101" pitchFamily="49" charset="-122"/>
              </a:endParaRPr>
            </a:p>
          </p:txBody>
        </p:sp>
        <p:sp>
          <p:nvSpPr>
            <p:cNvPr id="12" name="Line 18"/>
            <p:cNvSpPr>
              <a:spLocks noChangeShapeType="1"/>
            </p:cNvSpPr>
            <p:nvPr/>
          </p:nvSpPr>
          <p:spPr bwMode="auto">
            <a:xfrm>
              <a:off x="4165600" y="2109788"/>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sz="2200" b="1">
                <a:latin typeface="黑体" panose="02010609060101010101" pitchFamily="49" charset="-122"/>
                <a:ea typeface="黑体" panose="02010609060101010101" pitchFamily="49" charset="-122"/>
              </a:endParaRPr>
            </a:p>
          </p:txBody>
        </p:sp>
        <p:sp>
          <p:nvSpPr>
            <p:cNvPr id="13" name="Line 19"/>
            <p:cNvSpPr>
              <a:spLocks noChangeShapeType="1"/>
            </p:cNvSpPr>
            <p:nvPr/>
          </p:nvSpPr>
          <p:spPr bwMode="auto">
            <a:xfrm>
              <a:off x="4165600" y="3117850"/>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sz="2200" b="1">
                <a:latin typeface="黑体" panose="02010609060101010101" pitchFamily="49" charset="-122"/>
                <a:ea typeface="黑体" panose="02010609060101010101" pitchFamily="49" charset="-122"/>
              </a:endParaRPr>
            </a:p>
          </p:txBody>
        </p:sp>
        <p:sp>
          <p:nvSpPr>
            <p:cNvPr id="14" name="Line 20"/>
            <p:cNvSpPr>
              <a:spLocks noChangeShapeType="1"/>
            </p:cNvSpPr>
            <p:nvPr/>
          </p:nvSpPr>
          <p:spPr bwMode="auto">
            <a:xfrm>
              <a:off x="4165600" y="4052888"/>
              <a:ext cx="0" cy="3603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sz="2200" b="1">
                <a:latin typeface="黑体" panose="02010609060101010101" pitchFamily="49" charset="-122"/>
                <a:ea typeface="黑体" panose="02010609060101010101" pitchFamily="49" charset="-122"/>
              </a:endParaRPr>
            </a:p>
          </p:txBody>
        </p:sp>
        <p:sp>
          <p:nvSpPr>
            <p:cNvPr id="15" name="Line 21"/>
            <p:cNvSpPr>
              <a:spLocks noChangeShapeType="1"/>
            </p:cNvSpPr>
            <p:nvPr/>
          </p:nvSpPr>
          <p:spPr bwMode="auto">
            <a:xfrm>
              <a:off x="4165600" y="4989513"/>
              <a:ext cx="0" cy="43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sz="2200" b="1">
                <a:latin typeface="黑体" panose="02010609060101010101" pitchFamily="49" charset="-122"/>
                <a:ea typeface="黑体" panose="02010609060101010101" pitchFamily="49" charset="-122"/>
              </a:endParaRPr>
            </a:p>
          </p:txBody>
        </p:sp>
      </p:grpSp>
      <p:sp>
        <p:nvSpPr>
          <p:cNvPr id="16" name="Rectangle 4"/>
          <p:cNvSpPr txBox="1">
            <a:spLocks noChangeArrowheads="1"/>
          </p:cNvSpPr>
          <p:nvPr/>
        </p:nvSpPr>
        <p:spPr bwMode="auto">
          <a:xfrm>
            <a:off x="1248569" y="5969794"/>
            <a:ext cx="6019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eaLnBrk="1" hangingPunct="1">
              <a:lnSpc>
                <a:spcPct val="80000"/>
              </a:lnSpc>
              <a:buFont typeface="Wingdings" panose="05000000000000000000" pitchFamily="2" charset="2"/>
              <a:buNone/>
            </a:pPr>
            <a:r>
              <a:rPr lang="zh-CN" altLang="en-US" sz="2600">
                <a:latin typeface="黑体" panose="02010609060101010101" pitchFamily="49" charset="-122"/>
                <a:ea typeface="黑体" panose="02010609060101010101" pitchFamily="49" charset="-122"/>
              </a:rPr>
              <a:t>解决计算问题的过程</a:t>
            </a:r>
            <a:endParaRPr lang="zh-CN" altLang="en-US" sz="2600">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b="1" dirty="0">
                <a:solidFill>
                  <a:srgbClr val="FFFFFF"/>
                </a:solidFill>
                <a:latin typeface="宋体-方正超大字符集" pitchFamily="65" charset="-122"/>
                <a:ea typeface="宋体-方正超大字符集" pitchFamily="65" charset="-122"/>
              </a:rPr>
              <a:t>第</a:t>
            </a:r>
            <a:r>
              <a:rPr lang="zh-CN" altLang="en-US" dirty="0">
                <a:solidFill>
                  <a:srgbClr val="FFFFFF"/>
                </a:solidFill>
                <a:latin typeface="宋体-方正超大字符集" pitchFamily="65" charset="-122"/>
                <a:ea typeface="宋体-方正超大字符集" pitchFamily="65" charset="-122"/>
              </a:rPr>
              <a:t>一</a:t>
            </a:r>
            <a:r>
              <a:rPr lang="zh-CN" altLang="en-US" b="1" dirty="0">
                <a:solidFill>
                  <a:srgbClr val="FFFFFF"/>
                </a:solidFill>
                <a:latin typeface="宋体-方正超大字符集" pitchFamily="65" charset="-122"/>
                <a:ea typeface="宋体-方正超大字符集" pitchFamily="65" charset="-122"/>
              </a:rPr>
              <a:t>章  算法概述</a:t>
            </a:r>
            <a:endParaRPr lang="zh-CN" altLang="en-US" b="1" dirty="0">
              <a:solidFill>
                <a:srgbClr val="FFFFFF"/>
              </a:solidFill>
              <a:latin typeface="宋体-方正超大字符集" pitchFamily="65" charset="-122"/>
              <a:ea typeface="宋体-方正超大字符集" pitchFamily="65" charset="-122"/>
            </a:endParaRPr>
          </a:p>
        </p:txBody>
      </p:sp>
      <p:sp>
        <p:nvSpPr>
          <p:cNvPr id="5" name="Rectangle 4"/>
          <p:cNvSpPr>
            <a:spLocks noChangeArrowheads="1"/>
          </p:cNvSpPr>
          <p:nvPr/>
        </p:nvSpPr>
        <p:spPr bwMode="auto">
          <a:xfrm>
            <a:off x="381000" y="132592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en-US" altLang="zh-CN" sz="2800" dirty="0">
                <a:solidFill>
                  <a:schemeClr val="tx1"/>
                </a:solidFill>
                <a:latin typeface="黑体" panose="02010609060101010101" pitchFamily="49" charset="-122"/>
                <a:ea typeface="黑体" panose="02010609060101010101" pitchFamily="49" charset="-122"/>
              </a:rPr>
              <a:t>1.1 </a:t>
            </a:r>
            <a:r>
              <a:rPr lang="zh-CN" altLang="en-US" sz="2800" dirty="0">
                <a:solidFill>
                  <a:schemeClr val="tx1"/>
                </a:solidFill>
                <a:latin typeface="黑体" panose="02010609060101010101" pitchFamily="49" charset="-122"/>
                <a:ea typeface="黑体" panose="02010609060101010101" pitchFamily="49" charset="-122"/>
              </a:rPr>
              <a:t>背景知识</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9" name="Text Box 20"/>
          <p:cNvSpPr txBox="1">
            <a:spLocks noChangeArrowheads="1"/>
          </p:cNvSpPr>
          <p:nvPr/>
        </p:nvSpPr>
        <p:spPr bwMode="auto">
          <a:xfrm>
            <a:off x="866775" y="1918554"/>
            <a:ext cx="2895600" cy="415716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200000"/>
              </a:lnSpc>
            </a:pPr>
            <a:r>
              <a:rPr kumimoji="1" lang="en-US" altLang="zh-CN" sz="2200" dirty="0">
                <a:solidFill>
                  <a:schemeClr val="tx1"/>
                </a:solidFill>
                <a:latin typeface="黑体" panose="02010609060101010101" pitchFamily="49" charset="-122"/>
                <a:ea typeface="黑体" panose="02010609060101010101" pitchFamily="49" charset="-122"/>
              </a:rPr>
              <a:t>1)</a:t>
            </a:r>
            <a:r>
              <a:rPr kumimoji="1" lang="zh-CN" altLang="en-US" sz="2200" dirty="0">
                <a:solidFill>
                  <a:schemeClr val="tx1"/>
                </a:solidFill>
                <a:latin typeface="黑体" panose="02010609060101010101" pitchFamily="49" charset="-122"/>
                <a:ea typeface="黑体" panose="02010609060101010101" pitchFamily="49" charset="-122"/>
              </a:rPr>
              <a:t>问题的陈述</a:t>
            </a:r>
            <a:endParaRPr kumimoji="1" lang="en-US" altLang="zh-CN" sz="2200" dirty="0">
              <a:solidFill>
                <a:schemeClr val="tx1"/>
              </a:solidFill>
              <a:latin typeface="黑体" panose="02010609060101010101" pitchFamily="49" charset="-122"/>
              <a:ea typeface="黑体" panose="02010609060101010101" pitchFamily="49" charset="-122"/>
            </a:endParaRPr>
          </a:p>
          <a:p>
            <a:pPr eaLnBrk="1" hangingPunct="1">
              <a:lnSpc>
                <a:spcPct val="200000"/>
              </a:lnSpc>
            </a:pPr>
            <a:r>
              <a:rPr kumimoji="1" lang="en-US" altLang="zh-CN" sz="2200" dirty="0">
                <a:solidFill>
                  <a:schemeClr val="tx1"/>
                </a:solidFill>
                <a:latin typeface="黑体" panose="02010609060101010101" pitchFamily="49" charset="-122"/>
                <a:ea typeface="黑体" panose="02010609060101010101" pitchFamily="49" charset="-122"/>
              </a:rPr>
              <a:t>2)</a:t>
            </a:r>
            <a:r>
              <a:rPr kumimoji="1" lang="zh-CN" altLang="en-US" sz="2200" dirty="0">
                <a:solidFill>
                  <a:schemeClr val="tx1"/>
                </a:solidFill>
                <a:latin typeface="黑体" panose="02010609060101010101" pitchFamily="49" charset="-122"/>
                <a:ea typeface="黑体" panose="02010609060101010101" pitchFamily="49" charset="-122"/>
              </a:rPr>
              <a:t>建立数学模型</a:t>
            </a:r>
            <a:endParaRPr kumimoji="1"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200000"/>
              </a:lnSpc>
            </a:pPr>
            <a:r>
              <a:rPr kumimoji="1" lang="en-US" altLang="zh-CN" sz="2200" dirty="0">
                <a:solidFill>
                  <a:schemeClr val="tx1"/>
                </a:solidFill>
                <a:latin typeface="黑体" panose="02010609060101010101" pitchFamily="49" charset="-122"/>
                <a:ea typeface="黑体" panose="02010609060101010101" pitchFamily="49" charset="-122"/>
              </a:rPr>
              <a:t>3)</a:t>
            </a:r>
            <a:r>
              <a:rPr kumimoji="1" lang="zh-CN" altLang="en-US" sz="2200" dirty="0">
                <a:solidFill>
                  <a:schemeClr val="tx1"/>
                </a:solidFill>
                <a:latin typeface="黑体" panose="02010609060101010101" pitchFamily="49" charset="-122"/>
                <a:ea typeface="黑体" panose="02010609060101010101" pitchFamily="49" charset="-122"/>
              </a:rPr>
              <a:t>算法设计</a:t>
            </a:r>
            <a:endParaRPr kumimoji="1"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200000"/>
              </a:lnSpc>
            </a:pPr>
            <a:r>
              <a:rPr kumimoji="1" lang="en-US" altLang="zh-CN" sz="2200" dirty="0">
                <a:solidFill>
                  <a:schemeClr val="tx1"/>
                </a:solidFill>
                <a:latin typeface="黑体" panose="02010609060101010101" pitchFamily="49" charset="-122"/>
                <a:ea typeface="黑体" panose="02010609060101010101" pitchFamily="49" charset="-122"/>
              </a:rPr>
              <a:t>4)</a:t>
            </a:r>
            <a:r>
              <a:rPr kumimoji="1" lang="zh-CN" altLang="en-US" sz="2200" dirty="0">
                <a:solidFill>
                  <a:schemeClr val="tx1"/>
                </a:solidFill>
                <a:latin typeface="黑体" panose="02010609060101010101" pitchFamily="49" charset="-122"/>
                <a:ea typeface="黑体" panose="02010609060101010101" pitchFamily="49" charset="-122"/>
              </a:rPr>
              <a:t>算法的正确性证明</a:t>
            </a:r>
            <a:endParaRPr kumimoji="1"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200000"/>
              </a:lnSpc>
            </a:pPr>
            <a:r>
              <a:rPr kumimoji="1" lang="en-US" altLang="zh-CN" sz="2200" dirty="0">
                <a:solidFill>
                  <a:schemeClr val="tx1"/>
                </a:solidFill>
                <a:latin typeface="黑体" panose="02010609060101010101" pitchFamily="49" charset="-122"/>
                <a:ea typeface="黑体" panose="02010609060101010101" pitchFamily="49" charset="-122"/>
              </a:rPr>
              <a:t>5)</a:t>
            </a:r>
            <a:r>
              <a:rPr kumimoji="1" lang="zh-CN" altLang="en-US" sz="2200" dirty="0">
                <a:solidFill>
                  <a:schemeClr val="tx1"/>
                </a:solidFill>
                <a:latin typeface="黑体" panose="02010609060101010101" pitchFamily="49" charset="-122"/>
                <a:ea typeface="黑体" panose="02010609060101010101" pitchFamily="49" charset="-122"/>
              </a:rPr>
              <a:t>算法的程序实现</a:t>
            </a:r>
            <a:endParaRPr kumimoji="1"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200000"/>
              </a:lnSpc>
            </a:pPr>
            <a:r>
              <a:rPr kumimoji="1" lang="en-US" altLang="zh-CN" sz="2200" dirty="0">
                <a:solidFill>
                  <a:schemeClr val="tx1"/>
                </a:solidFill>
                <a:latin typeface="黑体" panose="02010609060101010101" pitchFamily="49" charset="-122"/>
                <a:ea typeface="黑体" panose="02010609060101010101" pitchFamily="49" charset="-122"/>
              </a:rPr>
              <a:t>6)</a:t>
            </a:r>
            <a:r>
              <a:rPr kumimoji="1" lang="zh-CN" altLang="en-US" sz="2200" dirty="0">
                <a:solidFill>
                  <a:schemeClr val="tx1"/>
                </a:solidFill>
                <a:latin typeface="黑体" panose="02010609060101010101" pitchFamily="49" charset="-122"/>
                <a:ea typeface="黑体" panose="02010609060101010101" pitchFamily="49" charset="-122"/>
              </a:rPr>
              <a:t>算法分析</a:t>
            </a:r>
            <a:endParaRPr kumimoji="1" lang="zh-CN" altLang="en-US" sz="2200" dirty="0">
              <a:solidFill>
                <a:schemeClr val="tx1"/>
              </a:solidFill>
              <a:latin typeface="黑体" panose="02010609060101010101" pitchFamily="49" charset="-122"/>
              <a:ea typeface="黑体" panose="02010609060101010101" pitchFamily="49" charset="-122"/>
            </a:endParaRPr>
          </a:p>
        </p:txBody>
      </p:sp>
      <p:sp>
        <p:nvSpPr>
          <p:cNvPr id="20" name="Text Box 25"/>
          <p:cNvSpPr txBox="1">
            <a:spLocks noChangeArrowheads="1"/>
          </p:cNvSpPr>
          <p:nvPr/>
        </p:nvSpPr>
        <p:spPr bwMode="auto">
          <a:xfrm>
            <a:off x="3657600" y="1448104"/>
            <a:ext cx="5181600" cy="9409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algn="just" eaLnBrk="1" hangingPunct="1">
              <a:lnSpc>
                <a:spcPct val="125000"/>
              </a:lnSpc>
              <a:buFont typeface="Wingdings" panose="05000000000000000000" pitchFamily="2" charset="2"/>
              <a:buChar char="Ø"/>
            </a:pPr>
            <a:r>
              <a:rPr kumimoji="1" lang="zh-CN" altLang="en-US" sz="2200" b="1" dirty="0">
                <a:solidFill>
                  <a:srgbClr val="990000"/>
                </a:solidFill>
                <a:latin typeface="宋体" panose="02010600030101010101" pitchFamily="2" charset="-122"/>
                <a:ea typeface="宋体" panose="02010600030101010101" pitchFamily="2" charset="-122"/>
              </a:rPr>
              <a:t>用科学规范的语言</a:t>
            </a:r>
            <a:r>
              <a:rPr kumimoji="1" lang="en-US" altLang="zh-CN" sz="2200" b="1" dirty="0">
                <a:solidFill>
                  <a:srgbClr val="990000"/>
                </a:solidFill>
                <a:latin typeface="宋体" panose="02010600030101010101" pitchFamily="2" charset="-122"/>
                <a:ea typeface="宋体" panose="02010600030101010101" pitchFamily="2" charset="-122"/>
              </a:rPr>
              <a:t>,</a:t>
            </a:r>
            <a:r>
              <a:rPr kumimoji="1" lang="zh-CN" altLang="en-US" sz="2200" b="1" dirty="0">
                <a:solidFill>
                  <a:srgbClr val="990000"/>
                </a:solidFill>
                <a:latin typeface="宋体" panose="02010600030101010101" pitchFamily="2" charset="-122"/>
                <a:ea typeface="宋体" panose="02010600030101010101" pitchFamily="2" charset="-122"/>
              </a:rPr>
              <a:t>对所求解的问题做准确的描述</a:t>
            </a:r>
            <a:r>
              <a:rPr kumimoji="1" lang="en-US" altLang="zh-CN" sz="2200" b="1" dirty="0">
                <a:solidFill>
                  <a:srgbClr val="990000"/>
                </a:solidFill>
                <a:latin typeface="宋体" panose="02010600030101010101" pitchFamily="2" charset="-122"/>
                <a:ea typeface="宋体" panose="02010600030101010101" pitchFamily="2" charset="-122"/>
              </a:rPr>
              <a:t>.</a:t>
            </a:r>
            <a:endParaRPr kumimoji="1" lang="en-US" altLang="zh-CN" sz="2200" dirty="0">
              <a:solidFill>
                <a:schemeClr val="tx1"/>
              </a:solidFill>
              <a:latin typeface="黑体" panose="02010609060101010101" pitchFamily="49" charset="-122"/>
              <a:ea typeface="黑体" panose="02010609060101010101" pitchFamily="49" charset="-122"/>
            </a:endParaRPr>
          </a:p>
        </p:txBody>
      </p:sp>
      <p:sp>
        <p:nvSpPr>
          <p:cNvPr id="21" name="Text Box 26"/>
          <p:cNvSpPr txBox="1">
            <a:spLocks noChangeArrowheads="1"/>
          </p:cNvSpPr>
          <p:nvPr/>
        </p:nvSpPr>
        <p:spPr bwMode="auto">
          <a:xfrm>
            <a:off x="3657600" y="2352257"/>
            <a:ext cx="5181600" cy="121174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algn="just" eaLnBrk="1" hangingPunct="1">
              <a:lnSpc>
                <a:spcPct val="110000"/>
              </a:lnSpc>
              <a:buFont typeface="Wingdings" panose="05000000000000000000" pitchFamily="2" charset="2"/>
              <a:buChar char="Ø"/>
            </a:pPr>
            <a:r>
              <a:rPr kumimoji="1" lang="zh-CN" altLang="en-US" sz="2200" b="1" dirty="0">
                <a:solidFill>
                  <a:srgbClr val="990000"/>
                </a:solidFill>
                <a:latin typeface="宋体" panose="02010600030101010101" pitchFamily="2" charset="-122"/>
                <a:ea typeface="宋体" panose="02010600030101010101" pitchFamily="2" charset="-122"/>
              </a:rPr>
              <a:t>通过对问题的分析</a:t>
            </a:r>
            <a:r>
              <a:rPr kumimoji="1" lang="en-US" altLang="zh-CN" sz="2200" b="1" dirty="0">
                <a:solidFill>
                  <a:srgbClr val="990000"/>
                </a:solidFill>
                <a:latin typeface="宋体" panose="02010600030101010101" pitchFamily="2" charset="-122"/>
                <a:ea typeface="宋体" panose="02010600030101010101" pitchFamily="2" charset="-122"/>
              </a:rPr>
              <a:t>,</a:t>
            </a:r>
            <a:r>
              <a:rPr kumimoji="1" lang="zh-CN" altLang="en-US" sz="2200" b="1" dirty="0">
                <a:solidFill>
                  <a:srgbClr val="990000"/>
                </a:solidFill>
                <a:latin typeface="宋体" panose="02010600030101010101" pitchFamily="2" charset="-122"/>
                <a:ea typeface="宋体" panose="02010600030101010101" pitchFamily="2" charset="-122"/>
              </a:rPr>
              <a:t>找出其中的所有操作对象及操作对象之间的关系并用数学语言加以描述</a:t>
            </a:r>
            <a:r>
              <a:rPr kumimoji="1" lang="en-US" altLang="zh-CN" sz="2200" b="1" dirty="0">
                <a:solidFill>
                  <a:srgbClr val="990000"/>
                </a:solidFill>
                <a:latin typeface="宋体" panose="02010600030101010101" pitchFamily="2" charset="-122"/>
                <a:ea typeface="宋体" panose="02010600030101010101" pitchFamily="2" charset="-122"/>
              </a:rPr>
              <a:t>.</a:t>
            </a:r>
            <a:endParaRPr kumimoji="1" lang="en-US" altLang="zh-CN" sz="2200" dirty="0">
              <a:solidFill>
                <a:schemeClr val="tx1"/>
              </a:solidFill>
              <a:latin typeface="黑体" panose="02010609060101010101" pitchFamily="49" charset="-122"/>
              <a:ea typeface="黑体" panose="02010609060101010101" pitchFamily="49" charset="-122"/>
            </a:endParaRPr>
          </a:p>
        </p:txBody>
      </p:sp>
      <p:sp>
        <p:nvSpPr>
          <p:cNvPr id="22" name="Text Box 27"/>
          <p:cNvSpPr txBox="1">
            <a:spLocks noChangeArrowheads="1"/>
          </p:cNvSpPr>
          <p:nvPr/>
        </p:nvSpPr>
        <p:spPr bwMode="auto">
          <a:xfrm>
            <a:off x="3657600" y="3527253"/>
            <a:ext cx="5181600" cy="83933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algn="just" eaLnBrk="1" hangingPunct="1">
              <a:lnSpc>
                <a:spcPct val="110000"/>
              </a:lnSpc>
              <a:buFont typeface="Wingdings" panose="05000000000000000000" pitchFamily="2" charset="2"/>
              <a:buChar char="Ø"/>
            </a:pPr>
            <a:r>
              <a:rPr kumimoji="1" lang="zh-CN" altLang="en-US" sz="2200" b="1" dirty="0">
                <a:solidFill>
                  <a:srgbClr val="990000"/>
                </a:solidFill>
                <a:latin typeface="宋体" panose="02010600030101010101" pitchFamily="2" charset="-122"/>
                <a:ea typeface="宋体" panose="02010600030101010101" pitchFamily="2" charset="-122"/>
              </a:rPr>
              <a:t>根据数学模型设计问题的计算机求解算法</a:t>
            </a:r>
            <a:r>
              <a:rPr kumimoji="1" lang="en-US" altLang="zh-CN" sz="2200" b="1" dirty="0">
                <a:solidFill>
                  <a:srgbClr val="990000"/>
                </a:solidFill>
                <a:latin typeface="宋体" panose="02010600030101010101" pitchFamily="2" charset="-122"/>
                <a:ea typeface="宋体" panose="02010600030101010101" pitchFamily="2" charset="-122"/>
              </a:rPr>
              <a:t>.</a:t>
            </a:r>
            <a:endParaRPr kumimoji="1" lang="en-US" altLang="zh-CN" sz="2200" dirty="0">
              <a:solidFill>
                <a:schemeClr val="tx1"/>
              </a:solidFill>
              <a:latin typeface="黑体" panose="02010609060101010101" pitchFamily="49" charset="-122"/>
              <a:ea typeface="黑体" panose="02010609060101010101" pitchFamily="49" charset="-122"/>
            </a:endParaRPr>
          </a:p>
        </p:txBody>
      </p:sp>
      <p:sp>
        <p:nvSpPr>
          <p:cNvPr id="23" name="Text Box 28"/>
          <p:cNvSpPr txBox="1">
            <a:spLocks noChangeArrowheads="1"/>
          </p:cNvSpPr>
          <p:nvPr/>
        </p:nvSpPr>
        <p:spPr bwMode="auto">
          <a:xfrm>
            <a:off x="3657600" y="4329839"/>
            <a:ext cx="5181600" cy="83933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algn="just" eaLnBrk="1" hangingPunct="1">
              <a:lnSpc>
                <a:spcPct val="110000"/>
              </a:lnSpc>
              <a:buFont typeface="Wingdings" panose="05000000000000000000" pitchFamily="2" charset="2"/>
              <a:buChar char="Ø"/>
            </a:pPr>
            <a:r>
              <a:rPr kumimoji="1" lang="zh-CN" altLang="en-US" sz="2200" b="1" dirty="0">
                <a:solidFill>
                  <a:srgbClr val="990000"/>
                </a:solidFill>
                <a:latin typeface="宋体" panose="02010600030101010101" pitchFamily="2" charset="-122"/>
                <a:ea typeface="宋体" panose="02010600030101010101" pitchFamily="2" charset="-122"/>
              </a:rPr>
              <a:t>证明算法对一切合法输入均能在有限次计算后产生正确输出</a:t>
            </a:r>
            <a:r>
              <a:rPr kumimoji="1" lang="en-US" altLang="zh-CN" sz="2200" b="1" dirty="0">
                <a:solidFill>
                  <a:srgbClr val="990000"/>
                </a:solidFill>
                <a:latin typeface="宋体" panose="02010600030101010101" pitchFamily="2" charset="-122"/>
                <a:ea typeface="宋体" panose="02010600030101010101" pitchFamily="2" charset="-122"/>
              </a:rPr>
              <a:t>.</a:t>
            </a:r>
            <a:endParaRPr kumimoji="1" lang="en-US" altLang="zh-CN" sz="2200" dirty="0">
              <a:solidFill>
                <a:schemeClr val="tx1"/>
              </a:solidFill>
              <a:latin typeface="黑体" panose="02010609060101010101" pitchFamily="49" charset="-122"/>
              <a:ea typeface="黑体" panose="02010609060101010101" pitchFamily="49" charset="-122"/>
            </a:endParaRPr>
          </a:p>
        </p:txBody>
      </p:sp>
      <p:sp>
        <p:nvSpPr>
          <p:cNvPr id="24" name="Text Box 30"/>
          <p:cNvSpPr txBox="1">
            <a:spLocks noChangeArrowheads="1"/>
          </p:cNvSpPr>
          <p:nvPr/>
        </p:nvSpPr>
        <p:spPr bwMode="auto">
          <a:xfrm>
            <a:off x="3657600" y="5132425"/>
            <a:ext cx="5181600" cy="46692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eaLnBrk="1" hangingPunct="1">
              <a:lnSpc>
                <a:spcPct val="110000"/>
              </a:lnSpc>
              <a:buFont typeface="Wingdings" panose="05000000000000000000" pitchFamily="2" charset="2"/>
              <a:buChar char="Ø"/>
            </a:pPr>
            <a:r>
              <a:rPr kumimoji="1" lang="zh-CN" altLang="en-US" sz="2200" b="1" dirty="0">
                <a:solidFill>
                  <a:srgbClr val="990000"/>
                </a:solidFill>
                <a:latin typeface="宋体" panose="02010600030101010101" pitchFamily="2" charset="-122"/>
                <a:ea typeface="宋体" panose="02010600030101010101" pitchFamily="2" charset="-122"/>
              </a:rPr>
              <a:t>将算法正确地编写成机器语言程序</a:t>
            </a:r>
            <a:r>
              <a:rPr kumimoji="1" lang="en-US" altLang="zh-CN" sz="2200" b="1" dirty="0">
                <a:solidFill>
                  <a:srgbClr val="990000"/>
                </a:solidFill>
                <a:latin typeface="宋体" panose="02010600030101010101" pitchFamily="2" charset="-122"/>
                <a:ea typeface="宋体" panose="02010600030101010101" pitchFamily="2" charset="-122"/>
              </a:rPr>
              <a:t>.</a:t>
            </a:r>
            <a:endParaRPr kumimoji="1" lang="en-US" altLang="zh-CN" sz="2200" dirty="0">
              <a:solidFill>
                <a:schemeClr val="tx1"/>
              </a:solidFill>
              <a:latin typeface="黑体" panose="02010609060101010101" pitchFamily="49" charset="-122"/>
              <a:ea typeface="黑体" panose="02010609060101010101" pitchFamily="49" charset="-122"/>
            </a:endParaRPr>
          </a:p>
        </p:txBody>
      </p:sp>
      <p:sp>
        <p:nvSpPr>
          <p:cNvPr id="25" name="Text Box 29"/>
          <p:cNvSpPr txBox="1">
            <a:spLocks noChangeArrowheads="1"/>
          </p:cNvSpPr>
          <p:nvPr/>
        </p:nvSpPr>
        <p:spPr bwMode="auto">
          <a:xfrm>
            <a:off x="3657600" y="5562600"/>
            <a:ext cx="5181600" cy="83933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marL="342900" indent="-342900" algn="just" eaLnBrk="1" hangingPunct="1">
              <a:lnSpc>
                <a:spcPct val="110000"/>
              </a:lnSpc>
              <a:buFont typeface="Wingdings" panose="05000000000000000000" pitchFamily="2" charset="2"/>
              <a:buChar char="Ø"/>
            </a:pPr>
            <a:r>
              <a:rPr kumimoji="1" lang="zh-CN" altLang="en-US" sz="2200" b="1" dirty="0">
                <a:solidFill>
                  <a:srgbClr val="990000"/>
                </a:solidFill>
                <a:latin typeface="宋体" panose="02010600030101010101" pitchFamily="2" charset="-122"/>
                <a:ea typeface="宋体" panose="02010600030101010101" pitchFamily="2" charset="-122"/>
              </a:rPr>
              <a:t>对执行该算法所消耗的计算机资源进行估算</a:t>
            </a:r>
            <a:r>
              <a:rPr kumimoji="1" lang="en-US" altLang="zh-CN" sz="2200" b="1" dirty="0">
                <a:solidFill>
                  <a:srgbClr val="990000"/>
                </a:solidFill>
                <a:latin typeface="宋体" panose="02010600030101010101" pitchFamily="2" charset="-122"/>
                <a:ea typeface="宋体" panose="02010600030101010101" pitchFamily="2" charset="-122"/>
              </a:rPr>
              <a:t>.</a:t>
            </a:r>
            <a:endParaRPr kumimoji="1" lang="en-US" altLang="zh-CN" sz="2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Vertical)">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ircle(in)">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tags/tag1.xml><?xml version="1.0" encoding="utf-8"?>
<p:tagLst xmlns:p="http://schemas.openxmlformats.org/presentationml/2006/main">
  <p:tag name="KSO_WPP_MARK_KEY" val="8a538a8e-a928-449c-9b3b-6c3209492ad3"/>
  <p:tag name="COMMONDATA" val="eyJoZGlkIjoiZTQ4ODQwNThiYTg4YTBlNDhkZDRmNGNiNWM5NWE1YzAifQ=="/>
</p:tagLst>
</file>

<file path=ppt/theme/theme1.xml><?xml version="1.0" encoding="utf-8"?>
<a:theme xmlns:a="http://schemas.openxmlformats.org/drawingml/2006/main" name="3G产品促销策略专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8455</Words>
  <Application>WPS 演示</Application>
  <PresentationFormat>全屏显示(4:3)</PresentationFormat>
  <Paragraphs>636</Paragraphs>
  <Slides>48</Slides>
  <Notes>5</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29</vt:i4>
      </vt:variant>
      <vt:variant>
        <vt:lpstr>幻灯片标题</vt:lpstr>
      </vt:variant>
      <vt:variant>
        <vt:i4>48</vt:i4>
      </vt:variant>
    </vt:vector>
  </HeadingPairs>
  <TitlesOfParts>
    <vt:vector size="103" baseType="lpstr">
      <vt:lpstr>Arial</vt:lpstr>
      <vt:lpstr>宋体</vt:lpstr>
      <vt:lpstr>Wingdings</vt:lpstr>
      <vt:lpstr>微软雅黑</vt:lpstr>
      <vt:lpstr>Verdana</vt:lpstr>
      <vt:lpstr>华文琥珀</vt:lpstr>
      <vt:lpstr>Lucida Calligraphy</vt:lpstr>
      <vt:lpstr>Pristina</vt:lpstr>
      <vt:lpstr>华文隶书</vt:lpstr>
      <vt:lpstr>Arial Unicode MS</vt:lpstr>
      <vt:lpstr>黑体</vt:lpstr>
      <vt:lpstr>仿宋_GB2312</vt:lpstr>
      <vt:lpstr>仿宋</vt:lpstr>
      <vt:lpstr>幼圆</vt:lpstr>
      <vt:lpstr>宋体-方正超大字符集</vt:lpstr>
      <vt:lpstr>华文新魏</vt:lpstr>
      <vt:lpstr>Calibri</vt:lpstr>
      <vt:lpstr>Symbol</vt:lpstr>
      <vt:lpstr>Times New Roman</vt:lpstr>
      <vt:lpstr>Century Schoolbook</vt:lpstr>
      <vt:lpstr>Century</vt:lpstr>
      <vt:lpstr>楷体_GB2312</vt:lpstr>
      <vt:lpstr>新宋体</vt:lpstr>
      <vt:lpstr>华文楷体</vt:lpstr>
      <vt:lpstr>华文宋体</vt:lpstr>
      <vt:lpstr>3G产品促销策略专题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课程介绍</vt:lpstr>
      <vt:lpstr>课程介绍</vt:lpstr>
      <vt:lpstr>课程介绍</vt:lpstr>
      <vt:lpstr>主要内容</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 算法书写规则 ※</vt:lpstr>
      <vt:lpstr>第一章  算法概述</vt:lpstr>
      <vt:lpstr>第一章  算法概述</vt:lpstr>
      <vt:lpstr>第一章  算法概述</vt:lpstr>
      <vt:lpstr>第一章  算法概述</vt:lpstr>
      <vt:lpstr>※ 注意 ※</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第一章  算法概述</vt:lpstr>
      <vt:lpstr>渐近分析记号的若干性质</vt:lpstr>
      <vt:lpstr>渐近分析记号的若干性质</vt:lpstr>
      <vt:lpstr>渐近分析记号的若干性质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dc:creator>
  <cp:lastModifiedBy>韩启龙</cp:lastModifiedBy>
  <cp:revision>1221</cp:revision>
  <cp:lastPrinted>2015-02-01T12:29:00Z</cp:lastPrinted>
  <dcterms:created xsi:type="dcterms:W3CDTF">2113-01-01T00:00:00Z</dcterms:created>
  <dcterms:modified xsi:type="dcterms:W3CDTF">2023-08-21T23:45:08Z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B38B3F5D2BD84DF796028365028FBDA3_12</vt:lpwstr>
  </property>
  <property fmtid="{D5CDD505-2E9C-101B-9397-08002B2CF9AE}" pid="4" name="KSOProductBuildVer">
    <vt:lpwstr>2052-11.1.0.14309</vt:lpwstr>
  </property>
</Properties>
</file>