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6"/>
  </p:handoutMasterIdLst>
  <p:sldIdLst>
    <p:sldId id="610" r:id="rId3"/>
    <p:sldId id="605" r:id="rId5"/>
    <p:sldId id="746" r:id="rId6"/>
    <p:sldId id="747" r:id="rId7"/>
    <p:sldId id="748" r:id="rId8"/>
    <p:sldId id="749" r:id="rId9"/>
    <p:sldId id="750" r:id="rId10"/>
    <p:sldId id="751" r:id="rId11"/>
    <p:sldId id="752" r:id="rId12"/>
    <p:sldId id="753" r:id="rId13"/>
    <p:sldId id="754" r:id="rId14"/>
    <p:sldId id="755" r:id="rId15"/>
    <p:sldId id="756" r:id="rId16"/>
    <p:sldId id="757" r:id="rId17"/>
    <p:sldId id="758" r:id="rId18"/>
    <p:sldId id="759" r:id="rId19"/>
    <p:sldId id="760" r:id="rId20"/>
    <p:sldId id="761" r:id="rId21"/>
    <p:sldId id="762" r:id="rId22"/>
    <p:sldId id="763" r:id="rId23"/>
    <p:sldId id="764" r:id="rId24"/>
    <p:sldId id="765" r:id="rId25"/>
    <p:sldId id="766" r:id="rId26"/>
    <p:sldId id="767" r:id="rId27"/>
    <p:sldId id="768" r:id="rId28"/>
    <p:sldId id="769" r:id="rId29"/>
    <p:sldId id="770" r:id="rId30"/>
    <p:sldId id="771" r:id="rId31"/>
    <p:sldId id="772" r:id="rId32"/>
    <p:sldId id="773" r:id="rId33"/>
    <p:sldId id="774" r:id="rId34"/>
    <p:sldId id="775" r:id="rId35"/>
    <p:sldId id="776" r:id="rId36"/>
    <p:sldId id="777" r:id="rId37"/>
    <p:sldId id="778" r:id="rId38"/>
    <p:sldId id="779" r:id="rId39"/>
    <p:sldId id="780" r:id="rId40"/>
    <p:sldId id="781" r:id="rId41"/>
    <p:sldId id="783" r:id="rId42"/>
    <p:sldId id="782" r:id="rId43"/>
    <p:sldId id="784" r:id="rId44"/>
    <p:sldId id="785" r:id="rId45"/>
    <p:sldId id="786" r:id="rId46"/>
    <p:sldId id="787" r:id="rId47"/>
    <p:sldId id="788" r:id="rId48"/>
    <p:sldId id="789" r:id="rId49"/>
    <p:sldId id="790" r:id="rId50"/>
    <p:sldId id="791" r:id="rId51"/>
    <p:sldId id="792" r:id="rId52"/>
    <p:sldId id="793" r:id="rId53"/>
    <p:sldId id="794" r:id="rId54"/>
    <p:sldId id="795" r:id="rId55"/>
    <p:sldId id="796" r:id="rId56"/>
    <p:sldId id="797" r:id="rId57"/>
    <p:sldId id="798" r:id="rId58"/>
    <p:sldId id="799" r:id="rId59"/>
    <p:sldId id="800" r:id="rId60"/>
    <p:sldId id="801" r:id="rId61"/>
    <p:sldId id="802" r:id="rId62"/>
    <p:sldId id="803" r:id="rId63"/>
    <p:sldId id="804" r:id="rId64"/>
    <p:sldId id="805" r:id="rId65"/>
    <p:sldId id="806" r:id="rId66"/>
    <p:sldId id="807" r:id="rId67"/>
    <p:sldId id="808" r:id="rId68"/>
    <p:sldId id="809" r:id="rId69"/>
    <p:sldId id="810" r:id="rId70"/>
    <p:sldId id="811" r:id="rId71"/>
    <p:sldId id="812" r:id="rId72"/>
    <p:sldId id="814" r:id="rId73"/>
    <p:sldId id="815" r:id="rId74"/>
    <p:sldId id="816" r:id="rId75"/>
    <p:sldId id="817" r:id="rId76"/>
    <p:sldId id="818" r:id="rId77"/>
    <p:sldId id="819" r:id="rId78"/>
    <p:sldId id="820" r:id="rId79"/>
    <p:sldId id="821" r:id="rId80"/>
    <p:sldId id="822" r:id="rId81"/>
    <p:sldId id="823" r:id="rId82"/>
    <p:sldId id="824" r:id="rId83"/>
    <p:sldId id="825" r:id="rId84"/>
    <p:sldId id="826" r:id="rId85"/>
    <p:sldId id="827" r:id="rId86"/>
    <p:sldId id="828" r:id="rId87"/>
    <p:sldId id="829" r:id="rId88"/>
    <p:sldId id="830" r:id="rId89"/>
    <p:sldId id="831" r:id="rId90"/>
    <p:sldId id="832" r:id="rId91"/>
    <p:sldId id="833" r:id="rId92"/>
    <p:sldId id="834" r:id="rId93"/>
    <p:sldId id="835" r:id="rId94"/>
    <p:sldId id="836" r:id="rId95"/>
  </p:sldIdLst>
  <p:sldSz cx="9144000" cy="6858000" type="screen4x3"/>
  <p:notesSz cx="9931400" cy="6797675"/>
  <p:custDataLst>
    <p:tags r:id="rId10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E8FAAF"/>
    <a:srgbClr val="8A99B6"/>
    <a:srgbClr val="0070C0"/>
    <a:srgbClr val="FFCC00"/>
    <a:srgbClr val="15C2FF"/>
    <a:srgbClr val="99CC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 autoAdjust="0"/>
    <p:restoredTop sz="86599" autoAdjust="0"/>
  </p:normalViewPr>
  <p:slideViewPr>
    <p:cSldViewPr showGuides="1">
      <p:cViewPr varScale="1">
        <p:scale>
          <a:sx n="87" d="100"/>
          <a:sy n="87" d="100"/>
        </p:scale>
        <p:origin x="1185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4716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141"/>
        <p:guide pos="31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handoutMaster" Target="handoutMasters/handoutMaster1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0" Type="http://schemas.openxmlformats.org/officeDocument/2006/relationships/tags" Target="tags/tag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1" Type="http://schemas.openxmlformats.org/officeDocument/2006/relationships/image" Target="../media/image78.wmf"/><Relationship Id="rId10" Type="http://schemas.openxmlformats.org/officeDocument/2006/relationships/image" Target="../media/image77.wmf"/><Relationship Id="rId1" Type="http://schemas.openxmlformats.org/officeDocument/2006/relationships/image" Target="../media/image6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png"/><Relationship Id="rId1" Type="http://schemas.openxmlformats.org/officeDocument/2006/relationships/image" Target="../media/image8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png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image" Target="../media/image89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5300" cy="339725"/>
          </a:xfrm>
          <a:prstGeom prst="rect">
            <a:avLst/>
          </a:prstGeom>
        </p:spPr>
        <p:txBody>
          <a:bodyPr vert="horz" lIns="92729" tIns="46365" rIns="92729" bIns="46365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5300" cy="339725"/>
          </a:xfrm>
          <a:prstGeom prst="rect">
            <a:avLst/>
          </a:prstGeom>
        </p:spPr>
        <p:txBody>
          <a:bodyPr vert="horz" lIns="92729" tIns="46365" rIns="92729" bIns="46365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982AAC1-DA11-9F49-A068-70592696B48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5300" cy="339725"/>
          </a:xfrm>
          <a:prstGeom prst="rect">
            <a:avLst/>
          </a:prstGeom>
        </p:spPr>
        <p:txBody>
          <a:bodyPr vert="horz" lIns="92729" tIns="46365" rIns="92729" bIns="46365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5300" cy="339725"/>
          </a:xfrm>
          <a:prstGeom prst="rect">
            <a:avLst/>
          </a:prstGeom>
        </p:spPr>
        <p:txBody>
          <a:bodyPr vert="horz" wrap="square" lIns="92729" tIns="46365" rIns="92729" bIns="46365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B5F817-81BA-A24E-BBA2-6AD127FEB22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5300" cy="339725"/>
          </a:xfrm>
          <a:prstGeom prst="rect">
            <a:avLst/>
          </a:prstGeom>
        </p:spPr>
        <p:txBody>
          <a:bodyPr vert="horz" lIns="92729" tIns="46365" rIns="92729" bIns="46365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5300" cy="339725"/>
          </a:xfrm>
          <a:prstGeom prst="rect">
            <a:avLst/>
          </a:prstGeom>
        </p:spPr>
        <p:txBody>
          <a:bodyPr vert="horz" lIns="92729" tIns="46365" rIns="92729" bIns="46365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4F77AB-E719-6D48-BEA8-F92520DC9E2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29" tIns="46365" rIns="92729" bIns="4636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7025" cy="3059113"/>
          </a:xfrm>
          <a:prstGeom prst="rect">
            <a:avLst/>
          </a:prstGeom>
        </p:spPr>
        <p:txBody>
          <a:bodyPr vert="horz" wrap="square" lIns="92729" tIns="46365" rIns="92729" bIns="4636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5300" cy="339725"/>
          </a:xfrm>
          <a:prstGeom prst="rect">
            <a:avLst/>
          </a:prstGeom>
        </p:spPr>
        <p:txBody>
          <a:bodyPr vert="horz" lIns="92729" tIns="46365" rIns="92729" bIns="46365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13" y="6456363"/>
            <a:ext cx="4305300" cy="339725"/>
          </a:xfrm>
          <a:prstGeom prst="rect">
            <a:avLst/>
          </a:prstGeom>
        </p:spPr>
        <p:txBody>
          <a:bodyPr vert="horz" wrap="square" lIns="92729" tIns="46365" rIns="92729" bIns="46365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CA2C04-2E82-924A-9B0F-7952BA1ED7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FADFD9-C835-0A48-890C-B4261D84EF45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344A4D-AC54-4BE3-A46D-82A1C25E4BE1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670D77B-0631-44A3-9C9D-FF95B14DD523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z="1000"/>
              <a:t>排序有很多算法</a:t>
            </a:r>
            <a:r>
              <a:rPr lang="en-US" altLang="zh-CN" sz="1000"/>
              <a:t>,</a:t>
            </a:r>
            <a:r>
              <a:rPr lang="zh-CN" altLang="en-US" sz="1000"/>
              <a:t>是人们研究最多的问题</a:t>
            </a:r>
            <a:r>
              <a:rPr lang="en-US" altLang="zh-CN" sz="1000"/>
              <a:t>,</a:t>
            </a:r>
            <a:r>
              <a:rPr lang="zh-CN" altLang="en-US" sz="1000"/>
              <a:t>据调查</a:t>
            </a:r>
            <a:r>
              <a:rPr lang="en-US" altLang="zh-CN" sz="1000"/>
              <a:t>25%</a:t>
            </a:r>
            <a:r>
              <a:rPr lang="zh-CN" altLang="en-US" sz="1000"/>
              <a:t>的机器时间都是在排序</a:t>
            </a:r>
            <a:r>
              <a:rPr lang="en-US" altLang="zh-CN" sz="1000"/>
              <a:t>,</a:t>
            </a:r>
            <a:r>
              <a:rPr lang="zh-CN" altLang="en-US" sz="1000"/>
              <a:t>排序不仅限于对数据的排序</a:t>
            </a:r>
            <a:r>
              <a:rPr lang="en-US" altLang="zh-CN" sz="1000"/>
              <a:t>,</a:t>
            </a:r>
            <a:r>
              <a:rPr lang="zh-CN" altLang="en-US" sz="1000"/>
              <a:t>广泛用于网络路由选择</a:t>
            </a:r>
            <a:r>
              <a:rPr lang="en-US" altLang="zh-CN" sz="1000"/>
              <a:t>,</a:t>
            </a:r>
            <a:r>
              <a:rPr lang="zh-CN" altLang="en-US" sz="1000"/>
              <a:t>图形图像处理</a:t>
            </a:r>
            <a:r>
              <a:rPr lang="en-US" altLang="zh-CN" sz="1000"/>
              <a:t>,</a:t>
            </a:r>
            <a:r>
              <a:rPr lang="zh-CN" altLang="en-US" sz="1000"/>
              <a:t>数字信号处理等等</a:t>
            </a:r>
            <a:r>
              <a:rPr lang="en-US" altLang="zh-CN" sz="1000"/>
              <a:t>,</a:t>
            </a:r>
            <a:r>
              <a:rPr lang="zh-CN" altLang="en-US" sz="1000"/>
              <a:t>在后面的很多内容里会看到它是很基本算法</a:t>
            </a:r>
            <a:endParaRPr lang="zh-CN" altLang="en-US" sz="1000"/>
          </a:p>
          <a:p>
            <a:pPr eaLnBrk="1" hangingPunct="1"/>
            <a:r>
              <a:rPr lang="en-US" altLang="zh-CN" sz="1000"/>
              <a:t>1.</a:t>
            </a:r>
            <a:r>
              <a:rPr lang="zh-CN" altLang="en-US" sz="1000"/>
              <a:t>一种可是把前面</a:t>
            </a:r>
            <a:r>
              <a:rPr lang="en-US" altLang="zh-CN" sz="1000"/>
              <a:t>n-1</a:t>
            </a:r>
            <a:r>
              <a:rPr lang="zh-CN" altLang="en-US" sz="1000"/>
              <a:t>个元素放到子集</a:t>
            </a:r>
            <a:r>
              <a:rPr lang="en-US" altLang="zh-CN" sz="1000"/>
              <a:t>A,</a:t>
            </a:r>
            <a:r>
              <a:rPr lang="zh-CN" altLang="en-US" sz="1000"/>
              <a:t>最后一个元素放到</a:t>
            </a:r>
            <a:endParaRPr lang="zh-CN" altLang="en-US" sz="1000"/>
          </a:p>
          <a:p>
            <a:pPr eaLnBrk="1" hangingPunct="1"/>
            <a:r>
              <a:rPr lang="zh-CN" altLang="en-US" sz="1000"/>
              <a:t>子集</a:t>
            </a:r>
            <a:r>
              <a:rPr lang="en-US" altLang="zh-CN" sz="1000"/>
              <a:t>B, </a:t>
            </a:r>
            <a:r>
              <a:rPr lang="zh-CN" altLang="en-US" sz="1000"/>
              <a:t>对</a:t>
            </a:r>
            <a:r>
              <a:rPr lang="en-US" altLang="zh-CN" sz="1000"/>
              <a:t>A</a:t>
            </a:r>
            <a:r>
              <a:rPr lang="zh-CN" altLang="en-US" sz="1000"/>
              <a:t>递归排序。由于</a:t>
            </a:r>
            <a:r>
              <a:rPr lang="en-US" altLang="zh-CN" sz="1000"/>
              <a:t>B</a:t>
            </a:r>
            <a:r>
              <a:rPr lang="zh-CN" altLang="en-US" sz="1000"/>
              <a:t>仅含一个元素，所以它已经排序完毕，将</a:t>
            </a:r>
            <a:r>
              <a:rPr lang="en-US" altLang="zh-CN" sz="1000"/>
              <a:t>b</a:t>
            </a:r>
            <a:r>
              <a:rPr lang="zh-CN" altLang="en-US" sz="1000"/>
              <a:t>中元素插入</a:t>
            </a:r>
            <a:r>
              <a:rPr lang="en-US" altLang="zh-CN" sz="1000"/>
              <a:t>a</a:t>
            </a:r>
            <a:r>
              <a:rPr lang="zh-CN" altLang="en-US" sz="1000"/>
              <a:t>中即可这种排序算法实际上就是插入排序的递归算法</a:t>
            </a:r>
            <a:r>
              <a:rPr lang="en-US" altLang="zh-CN" sz="1000"/>
              <a:t>.O(n</a:t>
            </a:r>
            <a:r>
              <a:rPr lang="en-US" altLang="zh-CN" sz="1000" baseline="30000"/>
              <a:t>2</a:t>
            </a:r>
            <a:r>
              <a:rPr lang="en-US" altLang="zh-CN" sz="1000"/>
              <a:t>)</a:t>
            </a:r>
            <a:endParaRPr lang="en-US" altLang="zh-CN" sz="1000"/>
          </a:p>
          <a:p>
            <a:pPr eaLnBrk="1" hangingPunct="1"/>
            <a:r>
              <a:rPr lang="en-US" altLang="zh-CN" sz="1000"/>
              <a:t>2.</a:t>
            </a:r>
            <a:r>
              <a:rPr lang="zh-CN" altLang="en-US" sz="1000"/>
              <a:t>先找出最大值放入</a:t>
            </a:r>
            <a:r>
              <a:rPr lang="en-US" altLang="zh-CN" sz="1000"/>
              <a:t>b,</a:t>
            </a:r>
            <a:r>
              <a:rPr lang="zh-CN" altLang="en-US" sz="1000"/>
              <a:t>其余</a:t>
            </a:r>
            <a:r>
              <a:rPr lang="en-US" altLang="zh-CN" sz="1000"/>
              <a:t>n-1</a:t>
            </a:r>
            <a:r>
              <a:rPr lang="zh-CN" altLang="en-US" sz="1000"/>
              <a:t>个元素放到子集</a:t>
            </a:r>
            <a:r>
              <a:rPr lang="en-US" altLang="zh-CN" sz="1000"/>
              <a:t>A, </a:t>
            </a:r>
            <a:r>
              <a:rPr lang="zh-CN" altLang="en-US" sz="1000"/>
              <a:t>对</a:t>
            </a:r>
            <a:r>
              <a:rPr lang="en-US" altLang="zh-CN" sz="1000"/>
              <a:t>A</a:t>
            </a:r>
            <a:r>
              <a:rPr lang="zh-CN" altLang="en-US" sz="1000"/>
              <a:t>递归排序。将</a:t>
            </a:r>
            <a:r>
              <a:rPr lang="en-US" altLang="zh-CN" sz="1000"/>
              <a:t>b</a:t>
            </a:r>
            <a:r>
              <a:rPr lang="zh-CN" altLang="en-US" sz="1000"/>
              <a:t>中元素加入</a:t>
            </a:r>
            <a:r>
              <a:rPr lang="en-US" altLang="zh-CN" sz="1000"/>
              <a:t>a</a:t>
            </a:r>
            <a:r>
              <a:rPr lang="zh-CN" altLang="en-US" sz="1000"/>
              <a:t>中即可若用找最大元</a:t>
            </a:r>
            <a:r>
              <a:rPr lang="en-US" altLang="zh-CN" sz="1000"/>
              <a:t>,</a:t>
            </a:r>
            <a:r>
              <a:rPr lang="zh-CN" altLang="en-US" sz="1000"/>
              <a:t>这种排序算法实际上就是选择排序的递归算法</a:t>
            </a:r>
            <a:r>
              <a:rPr lang="en-US" altLang="zh-CN" sz="1000"/>
              <a:t>.O(n</a:t>
            </a:r>
            <a:r>
              <a:rPr lang="en-US" altLang="zh-CN" sz="1000" baseline="30000"/>
              <a:t>2</a:t>
            </a:r>
            <a:r>
              <a:rPr lang="en-US" altLang="zh-CN" sz="1000"/>
              <a:t>)</a:t>
            </a:r>
            <a:endParaRPr lang="en-US" altLang="zh-CN" sz="1000"/>
          </a:p>
          <a:p>
            <a:pPr eaLnBrk="1" hangingPunct="1"/>
            <a:r>
              <a:rPr lang="en-US" altLang="zh-CN" sz="1000"/>
              <a:t>3.</a:t>
            </a:r>
            <a:r>
              <a:rPr lang="zh-CN" altLang="en-US" sz="1000"/>
              <a:t>若用冒泡法寻找最大值并移到最后。这种排序算法实际上就是冒泡排序的递归算法</a:t>
            </a:r>
            <a:r>
              <a:rPr lang="en-US" altLang="zh-CN" sz="1000"/>
              <a:t>.O(n</a:t>
            </a:r>
            <a:r>
              <a:rPr lang="en-US" altLang="zh-CN" sz="1000" baseline="30000"/>
              <a:t>2</a:t>
            </a:r>
            <a:r>
              <a:rPr lang="en-US" altLang="zh-CN" sz="1000"/>
              <a:t>)</a:t>
            </a:r>
            <a:endParaRPr lang="en-US" altLang="zh-CN" sz="1000"/>
          </a:p>
          <a:p>
            <a:pPr eaLnBrk="1" hangingPunct="1"/>
            <a:r>
              <a:rPr lang="zh-CN" altLang="en-US" sz="1000"/>
              <a:t>此算法中的递归只是简单的分割数组直到元素序列长为</a:t>
            </a:r>
            <a:r>
              <a:rPr lang="en-US" altLang="zh-CN" sz="1000"/>
              <a:t>1,</a:t>
            </a:r>
            <a:r>
              <a:rPr lang="zh-CN" altLang="en-US" sz="1000"/>
              <a:t>然后长为</a:t>
            </a:r>
            <a:r>
              <a:rPr lang="en-US" altLang="zh-CN" sz="1000"/>
              <a:t>1</a:t>
            </a:r>
            <a:r>
              <a:rPr lang="zh-CN" altLang="en-US" sz="1000"/>
              <a:t>的序列归并求为长为</a:t>
            </a:r>
            <a:r>
              <a:rPr lang="en-US" altLang="zh-CN" sz="1000"/>
              <a:t>2</a:t>
            </a:r>
            <a:r>
              <a:rPr lang="zh-CN" altLang="en-US" sz="1000"/>
              <a:t>的序列</a:t>
            </a:r>
            <a:r>
              <a:rPr lang="en-US" altLang="zh-CN" sz="1000"/>
              <a:t>,</a:t>
            </a:r>
            <a:r>
              <a:rPr lang="zh-CN" altLang="en-US" sz="1000"/>
              <a:t>为</a:t>
            </a:r>
            <a:r>
              <a:rPr lang="en-US" altLang="zh-CN" sz="1000"/>
              <a:t>4</a:t>
            </a:r>
            <a:r>
              <a:rPr lang="zh-CN" altLang="en-US" sz="1000"/>
              <a:t>的</a:t>
            </a:r>
            <a:r>
              <a:rPr lang="en-US" altLang="zh-CN" sz="1000"/>
              <a:t>...</a:t>
            </a:r>
            <a:endParaRPr lang="en-US" altLang="zh-CN" sz="1000"/>
          </a:p>
          <a:p>
            <a:pPr eaLnBrk="1" hangingPunct="1"/>
            <a:endParaRPr lang="en-US" altLang="zh-CN"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007E43-191B-4E71-B8CA-96A9727A882D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z="1000"/>
              <a:t>归并过程</a:t>
            </a:r>
            <a:r>
              <a:rPr lang="en-US" altLang="zh-CN" sz="1000"/>
              <a:t>o(n):</a:t>
            </a:r>
            <a:r>
              <a:rPr lang="zh-CN" altLang="en-US" sz="1000"/>
              <a:t>每次比较排好一个</a:t>
            </a:r>
            <a:r>
              <a:rPr lang="en-US" altLang="zh-CN" sz="1000"/>
              <a:t>.</a:t>
            </a:r>
            <a:endParaRPr lang="en-US" altLang="zh-CN" sz="1000"/>
          </a:p>
          <a:p>
            <a:pPr eaLnBrk="1" hangingPunct="1"/>
            <a:r>
              <a:rPr lang="zh-CN" altLang="en-US" sz="1000"/>
              <a:t>迭代求解递归方程</a:t>
            </a:r>
            <a:endParaRPr lang="zh-CN" altLang="en-US" sz="1000"/>
          </a:p>
          <a:p>
            <a:pPr eaLnBrk="1" hangingPunct="1"/>
            <a:r>
              <a:rPr lang="zh-CN" altLang="en-US" sz="1000"/>
              <a:t>最好最坏都是</a:t>
            </a:r>
            <a:r>
              <a:rPr lang="en-US" altLang="zh-CN" sz="1000"/>
              <a:t>o(nlogn),</a:t>
            </a:r>
            <a:r>
              <a:rPr lang="zh-CN" altLang="en-US" sz="1000"/>
              <a:t>故平均也是</a:t>
            </a:r>
            <a:endParaRPr lang="zh-CN" altLang="en-US"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3436E77-633F-4290-91AE-BB15FABB20E9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4800600" cy="4114800"/>
          </a:xfrm>
          <a:noFill/>
        </p:spPr>
        <p:txBody>
          <a:bodyPr/>
          <a:lstStyle/>
          <a:p>
            <a:pPr eaLnBrk="1" hangingPunct="1"/>
            <a:r>
              <a:rPr lang="en-US" altLang="zh-CN" sz="1100">
                <a:solidFill>
                  <a:srgbClr val="990000"/>
                </a:solidFill>
              </a:rPr>
              <a:t> </a:t>
            </a:r>
            <a:r>
              <a:rPr lang="zh-CN" altLang="en-US" sz="1100">
                <a:solidFill>
                  <a:srgbClr val="990000"/>
                </a:solidFill>
              </a:rPr>
              <a:t>由于对</a:t>
            </a:r>
            <a:r>
              <a:rPr lang="en-US" altLang="zh-CN" sz="1100">
                <a:solidFill>
                  <a:srgbClr val="990000"/>
                </a:solidFill>
              </a:rPr>
              <a:t>a[p</a:t>
            </a:r>
            <a:r>
              <a:rPr lang="zh-CN" altLang="en-US" sz="1100">
                <a:solidFill>
                  <a:srgbClr val="990000"/>
                </a:solidFill>
              </a:rPr>
              <a:t>：</a:t>
            </a:r>
            <a:r>
              <a:rPr lang="en-US" altLang="zh-CN" sz="1100">
                <a:solidFill>
                  <a:srgbClr val="990000"/>
                </a:solidFill>
              </a:rPr>
              <a:t>q-1]</a:t>
            </a:r>
            <a:r>
              <a:rPr lang="zh-CN" altLang="en-US" sz="1100">
                <a:solidFill>
                  <a:srgbClr val="990000"/>
                </a:solidFill>
              </a:rPr>
              <a:t>和</a:t>
            </a:r>
            <a:r>
              <a:rPr lang="en-US" altLang="zh-CN" sz="1100">
                <a:solidFill>
                  <a:srgbClr val="990000"/>
                </a:solidFill>
              </a:rPr>
              <a:t>a[q+1</a:t>
            </a:r>
            <a:r>
              <a:rPr lang="zh-CN" altLang="en-US" sz="1100">
                <a:solidFill>
                  <a:srgbClr val="990000"/>
                </a:solidFill>
              </a:rPr>
              <a:t>：</a:t>
            </a:r>
            <a:r>
              <a:rPr lang="en-US" altLang="zh-CN" sz="1100">
                <a:solidFill>
                  <a:srgbClr val="990000"/>
                </a:solidFill>
              </a:rPr>
              <a:t>r)</a:t>
            </a:r>
            <a:r>
              <a:rPr lang="zh-CN" altLang="en-US" sz="1100">
                <a:solidFill>
                  <a:srgbClr val="990000"/>
                </a:solidFill>
              </a:rPr>
              <a:t>的排序是原地进行的，</a:t>
            </a:r>
            <a:endParaRPr lang="zh-CN" altLang="en-US" sz="1100">
              <a:solidFill>
                <a:srgbClr val="990000"/>
              </a:solidFill>
            </a:endParaRPr>
          </a:p>
          <a:p>
            <a:pPr eaLnBrk="1" hangingPunct="1"/>
            <a:r>
              <a:rPr lang="zh-CN" altLang="en-US" sz="1100">
                <a:solidFill>
                  <a:srgbClr val="990000"/>
                </a:solidFill>
              </a:rPr>
              <a:t> 所以 </a:t>
            </a:r>
            <a:r>
              <a:rPr lang="en-US" altLang="zh-CN" sz="1100">
                <a:solidFill>
                  <a:srgbClr val="990000"/>
                </a:solidFill>
              </a:rPr>
              <a:t>a[p:q-1]</a:t>
            </a:r>
            <a:r>
              <a:rPr lang="zh-CN" altLang="en-US" sz="1100">
                <a:solidFill>
                  <a:srgbClr val="990000"/>
                </a:solidFill>
              </a:rPr>
              <a:t>和</a:t>
            </a:r>
            <a:r>
              <a:rPr lang="en-US" altLang="zh-CN" sz="1100">
                <a:solidFill>
                  <a:srgbClr val="990000"/>
                </a:solidFill>
              </a:rPr>
              <a:t>a[q+1</a:t>
            </a:r>
            <a:r>
              <a:rPr lang="zh-CN" altLang="en-US" sz="1100">
                <a:solidFill>
                  <a:srgbClr val="990000"/>
                </a:solidFill>
              </a:rPr>
              <a:t>：</a:t>
            </a:r>
            <a:r>
              <a:rPr lang="en-US" altLang="zh-CN" sz="1100">
                <a:solidFill>
                  <a:srgbClr val="990000"/>
                </a:solidFill>
              </a:rPr>
              <a:t>r]</a:t>
            </a:r>
            <a:r>
              <a:rPr lang="zh-CN" altLang="en-US" sz="1100">
                <a:solidFill>
                  <a:srgbClr val="990000"/>
                </a:solidFill>
              </a:rPr>
              <a:t>都已排好的序后不需要执行任何计算</a:t>
            </a:r>
            <a:r>
              <a:rPr lang="en-US" altLang="zh-CN" sz="1100">
                <a:solidFill>
                  <a:srgbClr val="990000"/>
                </a:solidFill>
              </a:rPr>
              <a:t>] </a:t>
            </a:r>
            <a:endParaRPr lang="en-US" altLang="zh-CN" sz="1100">
              <a:solidFill>
                <a:srgbClr val="990000"/>
              </a:solidFill>
            </a:endParaRPr>
          </a:p>
          <a:p>
            <a:pPr eaLnBrk="1" hangingPunct="1"/>
            <a:r>
              <a:rPr lang="en-US" altLang="zh-CN" sz="1100">
                <a:solidFill>
                  <a:srgbClr val="990000"/>
                </a:solidFill>
              </a:rPr>
              <a:t>  </a:t>
            </a:r>
            <a:r>
              <a:rPr lang="zh-CN" altLang="en-US" sz="1100">
                <a:solidFill>
                  <a:srgbClr val="990000"/>
                </a:solidFill>
              </a:rPr>
              <a:t>就已排好序。</a:t>
            </a:r>
            <a:endParaRPr lang="zh-CN" altLang="en-US" sz="900">
              <a:solidFill>
                <a:srgbClr val="990000"/>
              </a:solidFill>
            </a:endParaRPr>
          </a:p>
          <a:p>
            <a:pPr eaLnBrk="1" hangingPunct="1"/>
            <a:r>
              <a:rPr lang="zh-CN" altLang="en-US" sz="900">
                <a:solidFill>
                  <a:srgbClr val="990000"/>
                </a:solidFill>
              </a:rPr>
              <a:t> 最坏情况</a:t>
            </a:r>
            <a:r>
              <a:rPr lang="en-US" altLang="zh-CN" sz="900">
                <a:solidFill>
                  <a:srgbClr val="990000"/>
                </a:solidFill>
              </a:rPr>
              <a:t>:</a:t>
            </a:r>
            <a:r>
              <a:rPr lang="zh-CN" altLang="en-US" sz="900">
                <a:solidFill>
                  <a:srgbClr val="990000"/>
                </a:solidFill>
              </a:rPr>
              <a:t>划分总是在</a:t>
            </a:r>
            <a:r>
              <a:rPr lang="en-US" altLang="zh-CN" sz="900">
                <a:solidFill>
                  <a:srgbClr val="990000"/>
                </a:solidFill>
              </a:rPr>
              <a:t>1,n-1,</a:t>
            </a:r>
            <a:r>
              <a:rPr lang="zh-CN" altLang="en-US" sz="900">
                <a:solidFill>
                  <a:srgbClr val="990000"/>
                </a:solidFill>
              </a:rPr>
              <a:t>有一个子集为空</a:t>
            </a:r>
            <a:endParaRPr lang="zh-CN" altLang="en-US" sz="900">
              <a:solidFill>
                <a:srgbClr val="990000"/>
              </a:solidFill>
            </a:endParaRPr>
          </a:p>
          <a:p>
            <a:pPr eaLnBrk="1" hangingPunct="1"/>
            <a:r>
              <a:rPr lang="zh-CN" altLang="en-US" sz="900">
                <a:solidFill>
                  <a:srgbClr val="990000"/>
                </a:solidFill>
              </a:rPr>
              <a:t> 最好情况</a:t>
            </a:r>
            <a:r>
              <a:rPr lang="en-US" altLang="zh-CN" sz="900">
                <a:solidFill>
                  <a:srgbClr val="990000"/>
                </a:solidFill>
              </a:rPr>
              <a:t>:</a:t>
            </a:r>
            <a:r>
              <a:rPr lang="zh-CN" altLang="en-US" sz="900">
                <a:solidFill>
                  <a:srgbClr val="990000"/>
                </a:solidFill>
              </a:rPr>
              <a:t>划分总是在</a:t>
            </a:r>
            <a:r>
              <a:rPr lang="en-US" altLang="zh-CN" sz="900">
                <a:solidFill>
                  <a:srgbClr val="990000"/>
                </a:solidFill>
              </a:rPr>
              <a:t>n/2</a:t>
            </a:r>
            <a:endParaRPr lang="en-US" altLang="zh-CN" sz="900">
              <a:solidFill>
                <a:srgbClr val="990000"/>
              </a:solidFill>
            </a:endParaRPr>
          </a:p>
          <a:p>
            <a:pPr eaLnBrk="1" hangingPunct="1"/>
            <a:r>
              <a:rPr lang="en-US" altLang="zh-CN" sz="900">
                <a:solidFill>
                  <a:srgbClr val="990000"/>
                </a:solidFill>
              </a:rPr>
              <a:t> </a:t>
            </a:r>
            <a:r>
              <a:rPr lang="zh-CN" altLang="en-US" sz="900">
                <a:solidFill>
                  <a:srgbClr val="990000"/>
                </a:solidFill>
              </a:rPr>
              <a:t>平均在</a:t>
            </a:r>
            <a:r>
              <a:rPr lang="en-US" altLang="zh-CN" sz="900">
                <a:solidFill>
                  <a:srgbClr val="990000"/>
                </a:solidFill>
              </a:rPr>
              <a:t>O(nlogn)</a:t>
            </a:r>
            <a:r>
              <a:rPr lang="zh-CN" altLang="en-US" sz="900">
                <a:solidFill>
                  <a:srgbClr val="990000"/>
                </a:solidFill>
              </a:rPr>
              <a:t>是基于比较排序中最快的</a:t>
            </a:r>
            <a:r>
              <a:rPr lang="en-US" altLang="zh-CN"/>
              <a:t>,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BDD516E-EBAD-4003-8AE6-9F100C98A78B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z="1100">
                <a:solidFill>
                  <a:srgbClr val="990000"/>
                </a:solidFill>
              </a:rPr>
              <a:t>由于对</a:t>
            </a:r>
            <a:r>
              <a:rPr lang="en-US" altLang="zh-CN" sz="1100">
                <a:solidFill>
                  <a:srgbClr val="990000"/>
                </a:solidFill>
              </a:rPr>
              <a:t>a[p</a:t>
            </a:r>
            <a:r>
              <a:rPr lang="zh-CN" altLang="en-US" sz="1100">
                <a:solidFill>
                  <a:srgbClr val="990000"/>
                </a:solidFill>
              </a:rPr>
              <a:t>：</a:t>
            </a:r>
            <a:r>
              <a:rPr lang="en-US" altLang="zh-CN" sz="1100">
                <a:solidFill>
                  <a:srgbClr val="990000"/>
                </a:solidFill>
              </a:rPr>
              <a:t>q-1]</a:t>
            </a:r>
            <a:r>
              <a:rPr lang="zh-CN" altLang="en-US" sz="1100">
                <a:solidFill>
                  <a:srgbClr val="990000"/>
                </a:solidFill>
              </a:rPr>
              <a:t>和</a:t>
            </a:r>
            <a:r>
              <a:rPr lang="en-US" altLang="zh-CN" sz="1100">
                <a:solidFill>
                  <a:srgbClr val="990000"/>
                </a:solidFill>
              </a:rPr>
              <a:t>a[q+1</a:t>
            </a:r>
            <a:r>
              <a:rPr lang="zh-CN" altLang="en-US" sz="1100">
                <a:solidFill>
                  <a:srgbClr val="990000"/>
                </a:solidFill>
              </a:rPr>
              <a:t>：</a:t>
            </a:r>
            <a:r>
              <a:rPr lang="en-US" altLang="zh-CN" sz="1100">
                <a:solidFill>
                  <a:srgbClr val="990000"/>
                </a:solidFill>
              </a:rPr>
              <a:t>r)</a:t>
            </a:r>
            <a:r>
              <a:rPr lang="zh-CN" altLang="en-US" sz="1100">
                <a:solidFill>
                  <a:srgbClr val="990000"/>
                </a:solidFill>
              </a:rPr>
              <a:t>的排序是原地进行的，</a:t>
            </a:r>
            <a:endParaRPr lang="zh-CN" altLang="en-US" sz="1100">
              <a:solidFill>
                <a:srgbClr val="990000"/>
              </a:solidFill>
            </a:endParaRPr>
          </a:p>
          <a:p>
            <a:pPr eaLnBrk="1" hangingPunct="1"/>
            <a:r>
              <a:rPr lang="zh-CN" altLang="en-US" sz="1100">
                <a:solidFill>
                  <a:srgbClr val="990000"/>
                </a:solidFill>
              </a:rPr>
              <a:t>       所以 </a:t>
            </a:r>
            <a:r>
              <a:rPr lang="en-US" altLang="zh-CN" sz="1100">
                <a:solidFill>
                  <a:srgbClr val="990000"/>
                </a:solidFill>
              </a:rPr>
              <a:t>a[p:q-1]</a:t>
            </a:r>
            <a:r>
              <a:rPr lang="zh-CN" altLang="en-US" sz="1100">
                <a:solidFill>
                  <a:srgbClr val="990000"/>
                </a:solidFill>
              </a:rPr>
              <a:t>和</a:t>
            </a:r>
            <a:r>
              <a:rPr lang="en-US" altLang="zh-CN" sz="1100">
                <a:solidFill>
                  <a:srgbClr val="990000"/>
                </a:solidFill>
              </a:rPr>
              <a:t>a[q+1</a:t>
            </a:r>
            <a:r>
              <a:rPr lang="zh-CN" altLang="en-US" sz="1100">
                <a:solidFill>
                  <a:srgbClr val="990000"/>
                </a:solidFill>
              </a:rPr>
              <a:t>：</a:t>
            </a:r>
            <a:r>
              <a:rPr lang="en-US" altLang="zh-CN" sz="1100">
                <a:solidFill>
                  <a:srgbClr val="990000"/>
                </a:solidFill>
              </a:rPr>
              <a:t>r]</a:t>
            </a:r>
            <a:r>
              <a:rPr lang="zh-CN" altLang="en-US" sz="1100">
                <a:solidFill>
                  <a:srgbClr val="990000"/>
                </a:solidFill>
              </a:rPr>
              <a:t>都已排好的序后不需要执行任何计算</a:t>
            </a:r>
            <a:r>
              <a:rPr lang="en-US" altLang="zh-CN" sz="1100">
                <a:solidFill>
                  <a:srgbClr val="990000"/>
                </a:solidFill>
              </a:rPr>
              <a:t>] </a:t>
            </a:r>
            <a:endParaRPr lang="en-US" altLang="zh-CN" sz="1100">
              <a:solidFill>
                <a:srgbClr val="990000"/>
              </a:solidFill>
            </a:endParaRPr>
          </a:p>
          <a:p>
            <a:pPr eaLnBrk="1" hangingPunct="1"/>
            <a:r>
              <a:rPr lang="en-US" altLang="zh-CN" sz="1100">
                <a:solidFill>
                  <a:srgbClr val="990000"/>
                </a:solidFill>
              </a:rPr>
              <a:t>       </a:t>
            </a:r>
            <a:r>
              <a:rPr lang="zh-CN" altLang="en-US" sz="1100">
                <a:solidFill>
                  <a:srgbClr val="990000"/>
                </a:solidFill>
              </a:rPr>
              <a:t>就已排好序。</a:t>
            </a:r>
            <a:endParaRPr lang="zh-CN" altLang="en-US" sz="900">
              <a:solidFill>
                <a:srgbClr val="990000"/>
              </a:solidFill>
            </a:endParaRP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BCDA23-4C31-4A89-8830-0EAA9F682386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4800600" cy="4114800"/>
          </a:xfrm>
          <a:noFill/>
        </p:spPr>
        <p:txBody>
          <a:bodyPr/>
          <a:lstStyle/>
          <a:p>
            <a:pPr eaLnBrk="1" hangingPunct="1"/>
            <a:r>
              <a:rPr lang="en-US" altLang="zh-CN" sz="1100">
                <a:solidFill>
                  <a:srgbClr val="990000"/>
                </a:solidFill>
              </a:rPr>
              <a:t> </a:t>
            </a:r>
            <a:r>
              <a:rPr lang="zh-CN" altLang="en-US" sz="1100">
                <a:solidFill>
                  <a:srgbClr val="990000"/>
                </a:solidFill>
              </a:rPr>
              <a:t>由于对</a:t>
            </a:r>
            <a:r>
              <a:rPr lang="en-US" altLang="zh-CN" sz="1100">
                <a:solidFill>
                  <a:srgbClr val="990000"/>
                </a:solidFill>
              </a:rPr>
              <a:t>a[p</a:t>
            </a:r>
            <a:r>
              <a:rPr lang="zh-CN" altLang="en-US" sz="1100">
                <a:solidFill>
                  <a:srgbClr val="990000"/>
                </a:solidFill>
              </a:rPr>
              <a:t>：</a:t>
            </a:r>
            <a:r>
              <a:rPr lang="en-US" altLang="zh-CN" sz="1100">
                <a:solidFill>
                  <a:srgbClr val="990000"/>
                </a:solidFill>
              </a:rPr>
              <a:t>q-1]</a:t>
            </a:r>
            <a:r>
              <a:rPr lang="zh-CN" altLang="en-US" sz="1100">
                <a:solidFill>
                  <a:srgbClr val="990000"/>
                </a:solidFill>
              </a:rPr>
              <a:t>和</a:t>
            </a:r>
            <a:r>
              <a:rPr lang="en-US" altLang="zh-CN" sz="1100">
                <a:solidFill>
                  <a:srgbClr val="990000"/>
                </a:solidFill>
              </a:rPr>
              <a:t>a[q+1</a:t>
            </a:r>
            <a:r>
              <a:rPr lang="zh-CN" altLang="en-US" sz="1100">
                <a:solidFill>
                  <a:srgbClr val="990000"/>
                </a:solidFill>
              </a:rPr>
              <a:t>：</a:t>
            </a:r>
            <a:r>
              <a:rPr lang="en-US" altLang="zh-CN" sz="1100">
                <a:solidFill>
                  <a:srgbClr val="990000"/>
                </a:solidFill>
              </a:rPr>
              <a:t>r)</a:t>
            </a:r>
            <a:r>
              <a:rPr lang="zh-CN" altLang="en-US" sz="1100">
                <a:solidFill>
                  <a:srgbClr val="990000"/>
                </a:solidFill>
              </a:rPr>
              <a:t>的排序是原地进行的，</a:t>
            </a:r>
            <a:endParaRPr lang="zh-CN" altLang="en-US" sz="1100">
              <a:solidFill>
                <a:srgbClr val="990000"/>
              </a:solidFill>
            </a:endParaRPr>
          </a:p>
          <a:p>
            <a:pPr eaLnBrk="1" hangingPunct="1"/>
            <a:r>
              <a:rPr lang="zh-CN" altLang="en-US" sz="1100">
                <a:solidFill>
                  <a:srgbClr val="990000"/>
                </a:solidFill>
              </a:rPr>
              <a:t> 所以 </a:t>
            </a:r>
            <a:r>
              <a:rPr lang="en-US" altLang="zh-CN" sz="1100">
                <a:solidFill>
                  <a:srgbClr val="990000"/>
                </a:solidFill>
              </a:rPr>
              <a:t>a[p:q-1]</a:t>
            </a:r>
            <a:r>
              <a:rPr lang="zh-CN" altLang="en-US" sz="1100">
                <a:solidFill>
                  <a:srgbClr val="990000"/>
                </a:solidFill>
              </a:rPr>
              <a:t>和</a:t>
            </a:r>
            <a:r>
              <a:rPr lang="en-US" altLang="zh-CN" sz="1100">
                <a:solidFill>
                  <a:srgbClr val="990000"/>
                </a:solidFill>
              </a:rPr>
              <a:t>a[q+1</a:t>
            </a:r>
            <a:r>
              <a:rPr lang="zh-CN" altLang="en-US" sz="1100">
                <a:solidFill>
                  <a:srgbClr val="990000"/>
                </a:solidFill>
              </a:rPr>
              <a:t>：</a:t>
            </a:r>
            <a:r>
              <a:rPr lang="en-US" altLang="zh-CN" sz="1100">
                <a:solidFill>
                  <a:srgbClr val="990000"/>
                </a:solidFill>
              </a:rPr>
              <a:t>r]</a:t>
            </a:r>
            <a:r>
              <a:rPr lang="zh-CN" altLang="en-US" sz="1100">
                <a:solidFill>
                  <a:srgbClr val="990000"/>
                </a:solidFill>
              </a:rPr>
              <a:t>都已排好的序后不需要执行任何计算</a:t>
            </a:r>
            <a:r>
              <a:rPr lang="en-US" altLang="zh-CN" sz="1100">
                <a:solidFill>
                  <a:srgbClr val="990000"/>
                </a:solidFill>
              </a:rPr>
              <a:t>] </a:t>
            </a:r>
            <a:endParaRPr lang="en-US" altLang="zh-CN" sz="1100">
              <a:solidFill>
                <a:srgbClr val="990000"/>
              </a:solidFill>
            </a:endParaRPr>
          </a:p>
          <a:p>
            <a:pPr eaLnBrk="1" hangingPunct="1"/>
            <a:r>
              <a:rPr lang="en-US" altLang="zh-CN" sz="1100">
                <a:solidFill>
                  <a:srgbClr val="990000"/>
                </a:solidFill>
              </a:rPr>
              <a:t>  </a:t>
            </a:r>
            <a:r>
              <a:rPr lang="zh-CN" altLang="en-US" sz="1100">
                <a:solidFill>
                  <a:srgbClr val="990000"/>
                </a:solidFill>
              </a:rPr>
              <a:t>就已排好序。</a:t>
            </a:r>
            <a:endParaRPr lang="zh-CN" altLang="en-US" sz="900">
              <a:solidFill>
                <a:srgbClr val="990000"/>
              </a:solidFill>
            </a:endParaRPr>
          </a:p>
          <a:p>
            <a:pPr eaLnBrk="1" hangingPunct="1"/>
            <a:r>
              <a:rPr lang="zh-CN" altLang="en-US" sz="900">
                <a:solidFill>
                  <a:srgbClr val="990000"/>
                </a:solidFill>
              </a:rPr>
              <a:t> 最坏情况</a:t>
            </a:r>
            <a:r>
              <a:rPr lang="en-US" altLang="zh-CN" sz="900">
                <a:solidFill>
                  <a:srgbClr val="990000"/>
                </a:solidFill>
              </a:rPr>
              <a:t>:</a:t>
            </a:r>
            <a:r>
              <a:rPr lang="zh-CN" altLang="en-US" sz="900">
                <a:solidFill>
                  <a:srgbClr val="990000"/>
                </a:solidFill>
              </a:rPr>
              <a:t>划分总是在</a:t>
            </a:r>
            <a:r>
              <a:rPr lang="en-US" altLang="zh-CN" sz="900">
                <a:solidFill>
                  <a:srgbClr val="990000"/>
                </a:solidFill>
              </a:rPr>
              <a:t>1,n-1,</a:t>
            </a:r>
            <a:r>
              <a:rPr lang="zh-CN" altLang="en-US" sz="900">
                <a:solidFill>
                  <a:srgbClr val="990000"/>
                </a:solidFill>
              </a:rPr>
              <a:t>有一个子集为空</a:t>
            </a:r>
            <a:endParaRPr lang="zh-CN" altLang="en-US" sz="900">
              <a:solidFill>
                <a:srgbClr val="990000"/>
              </a:solidFill>
            </a:endParaRPr>
          </a:p>
          <a:p>
            <a:pPr eaLnBrk="1" hangingPunct="1"/>
            <a:r>
              <a:rPr lang="zh-CN" altLang="en-US" sz="900">
                <a:solidFill>
                  <a:srgbClr val="990000"/>
                </a:solidFill>
              </a:rPr>
              <a:t> 最好情况</a:t>
            </a:r>
            <a:r>
              <a:rPr lang="en-US" altLang="zh-CN" sz="900">
                <a:solidFill>
                  <a:srgbClr val="990000"/>
                </a:solidFill>
              </a:rPr>
              <a:t>:</a:t>
            </a:r>
            <a:r>
              <a:rPr lang="zh-CN" altLang="en-US" sz="900">
                <a:solidFill>
                  <a:srgbClr val="990000"/>
                </a:solidFill>
              </a:rPr>
              <a:t>划分总是在</a:t>
            </a:r>
            <a:r>
              <a:rPr lang="en-US" altLang="zh-CN" sz="900">
                <a:solidFill>
                  <a:srgbClr val="990000"/>
                </a:solidFill>
              </a:rPr>
              <a:t>n/2</a:t>
            </a:r>
            <a:endParaRPr lang="en-US" altLang="zh-CN" sz="900">
              <a:solidFill>
                <a:srgbClr val="990000"/>
              </a:solidFill>
            </a:endParaRPr>
          </a:p>
          <a:p>
            <a:pPr eaLnBrk="1" hangingPunct="1"/>
            <a:r>
              <a:rPr lang="en-US" altLang="zh-CN" sz="900">
                <a:solidFill>
                  <a:srgbClr val="990000"/>
                </a:solidFill>
              </a:rPr>
              <a:t> </a:t>
            </a:r>
            <a:r>
              <a:rPr lang="zh-CN" altLang="en-US" sz="900">
                <a:solidFill>
                  <a:srgbClr val="990000"/>
                </a:solidFill>
              </a:rPr>
              <a:t>平均在</a:t>
            </a:r>
            <a:r>
              <a:rPr lang="en-US" altLang="zh-CN" sz="900">
                <a:solidFill>
                  <a:srgbClr val="990000"/>
                </a:solidFill>
              </a:rPr>
              <a:t>O(nlogn)</a:t>
            </a:r>
            <a:r>
              <a:rPr lang="zh-CN" altLang="en-US" sz="900">
                <a:solidFill>
                  <a:srgbClr val="990000"/>
                </a:solidFill>
              </a:rPr>
              <a:t>是基于比较排序中最快的</a:t>
            </a:r>
            <a:r>
              <a:rPr lang="en-US" altLang="zh-CN"/>
              <a:t>,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47332-A07F-C848-A556-265C020D663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7BFE2-CDD7-BD46-8235-7B0FEB2A57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43EA6-8657-BD4E-85F1-3D14D02C65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239D8-41E4-F94C-B978-804A01664E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C3F24-10AC-244A-B80F-A68B6CD913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B6B6B-FB78-6145-A41F-50AEA58982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9B811-5B83-6745-AF8C-60E519CB94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A81FB-BF4E-0346-B302-C47549FBA4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5CDE-B1EF-4AA7-9E71-E2BCE222FA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6858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1910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41910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1910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0563F-A06A-4C3C-AE3B-1C513C962B0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​​ 7"/>
          <p:cNvCxnSpPr/>
          <p:nvPr userDrawn="1"/>
        </p:nvCxnSpPr>
        <p:spPr>
          <a:xfrm>
            <a:off x="0" y="6416675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3"/>
          <p:cNvGrpSpPr/>
          <p:nvPr userDrawn="1"/>
        </p:nvGrpSpPr>
        <p:grpSpPr bwMode="auto">
          <a:xfrm>
            <a:off x="161925" y="6515100"/>
            <a:ext cx="142875" cy="144463"/>
            <a:chOff x="1835696" y="2780928"/>
            <a:chExt cx="288032" cy="288032"/>
          </a:xfrm>
        </p:grpSpPr>
        <p:sp>
          <p:nvSpPr>
            <p:cNvPr id="5" name="椭圆​​ 14"/>
            <p:cNvSpPr/>
            <p:nvPr userDrawn="1"/>
          </p:nvSpPr>
          <p:spPr>
            <a:xfrm>
              <a:off x="1909305" y="2853728"/>
              <a:ext cx="144015" cy="14243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6" name="直接连接符​​ 15"/>
            <p:cNvCxnSpPr/>
            <p:nvPr userDrawn="1"/>
          </p:nvCxnSpPr>
          <p:spPr>
            <a:xfrm>
              <a:off x="1835696" y="2926526"/>
              <a:ext cx="288032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​​ 16"/>
            <p:cNvCxnSpPr/>
            <p:nvPr userDrawn="1"/>
          </p:nvCxnSpPr>
          <p:spPr>
            <a:xfrm>
              <a:off x="1979713" y="2780928"/>
              <a:ext cx="0" cy="2880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17"/>
          <p:cNvGrpSpPr/>
          <p:nvPr userDrawn="1"/>
        </p:nvGrpSpPr>
        <p:grpSpPr bwMode="auto">
          <a:xfrm>
            <a:off x="8893175" y="6532563"/>
            <a:ext cx="142875" cy="144462"/>
            <a:chOff x="1835696" y="2780928"/>
            <a:chExt cx="288032" cy="288032"/>
          </a:xfrm>
        </p:grpSpPr>
        <p:sp>
          <p:nvSpPr>
            <p:cNvPr id="9" name="椭圆​​ 18"/>
            <p:cNvSpPr/>
            <p:nvPr userDrawn="1"/>
          </p:nvSpPr>
          <p:spPr>
            <a:xfrm>
              <a:off x="1909305" y="2853727"/>
              <a:ext cx="144015" cy="142435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10" name="直接连接符​​ 19"/>
            <p:cNvCxnSpPr/>
            <p:nvPr userDrawn="1"/>
          </p:nvCxnSpPr>
          <p:spPr>
            <a:xfrm>
              <a:off x="1835696" y="2926527"/>
              <a:ext cx="288032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 20"/>
            <p:cNvCxnSpPr/>
            <p:nvPr userDrawn="1"/>
          </p:nvCxnSpPr>
          <p:spPr>
            <a:xfrm>
              <a:off x="1979713" y="2780928"/>
              <a:ext cx="0" cy="2880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 userDrawn="1"/>
        </p:nvSpPr>
        <p:spPr>
          <a:xfrm>
            <a:off x="3263900" y="6457950"/>
            <a:ext cx="5889625" cy="414338"/>
          </a:xfrm>
          <a:prstGeom prst="rect">
            <a:avLst/>
          </a:prstGeom>
          <a:solidFill>
            <a:srgbClr val="FBC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6457950"/>
            <a:ext cx="6588125" cy="414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04775" y="6346825"/>
            <a:ext cx="9067800" cy="60016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大数据分析与智能实验室                                             </a:t>
            </a:r>
            <a:r>
              <a:rPr lang="zh-CN" altLang="en-US" sz="2200" b="1" dirty="0">
                <a:solidFill>
                  <a:srgbClr val="1B4E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哈尔滨工程大学 </a:t>
            </a:r>
            <a:endParaRPr lang="zh-CN" altLang="en-US" sz="2200" b="1" dirty="0">
              <a:solidFill>
                <a:srgbClr val="1B4E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 userDrawn="1"/>
        </p:nvSpPr>
        <p:spPr bwMode="auto">
          <a:xfrm>
            <a:off x="52388" y="452438"/>
            <a:ext cx="9036050" cy="815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28800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endParaRPr kumimoji="1"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7" name="Picture 2" descr="C:\Documents and Settings\Administrator\桌面\素材\e848ade4a4b9956d2f6621c7abdd1951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5" r="12328" b="23662"/>
          <a:stretch>
            <a:fillRect/>
          </a:stretch>
        </p:blipFill>
        <p:spPr bwMode="auto">
          <a:xfrm>
            <a:off x="52388" y="452438"/>
            <a:ext cx="814387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>
            <a:lvl1pPr algn="l">
              <a:defRPr sz="33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233362" y="-35263"/>
            <a:ext cx="5372108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200" b="1" i="1" cap="none" spc="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Big Data Analysis &amp; Intelligence</a:t>
            </a:r>
            <a:endParaRPr lang="zh-CN" altLang="en-US" sz="2200" b="1" i="1" cap="none" spc="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16200000">
            <a:off x="-2441574" y="2959100"/>
            <a:ext cx="5903912" cy="922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cxnSp>
        <p:nvCxnSpPr>
          <p:cNvPr id="3" name="直接连接符​​ 16"/>
          <p:cNvCxnSpPr/>
          <p:nvPr/>
        </p:nvCxnSpPr>
        <p:spPr>
          <a:xfrm flipV="1">
            <a:off x="1008063" y="476250"/>
            <a:ext cx="34925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​​ 7"/>
          <p:cNvCxnSpPr/>
          <p:nvPr userDrawn="1"/>
        </p:nvCxnSpPr>
        <p:spPr>
          <a:xfrm>
            <a:off x="0" y="6416675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3"/>
          <p:cNvGrpSpPr/>
          <p:nvPr userDrawn="1"/>
        </p:nvGrpSpPr>
        <p:grpSpPr bwMode="auto">
          <a:xfrm>
            <a:off x="161925" y="6515100"/>
            <a:ext cx="142875" cy="144463"/>
            <a:chOff x="1835696" y="2780928"/>
            <a:chExt cx="288032" cy="288032"/>
          </a:xfrm>
        </p:grpSpPr>
        <p:sp>
          <p:nvSpPr>
            <p:cNvPr id="6" name="椭圆​​ 14"/>
            <p:cNvSpPr/>
            <p:nvPr userDrawn="1"/>
          </p:nvSpPr>
          <p:spPr>
            <a:xfrm>
              <a:off x="1909305" y="2853728"/>
              <a:ext cx="144015" cy="142432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7" name="直接连接符​​ 15"/>
            <p:cNvCxnSpPr/>
            <p:nvPr userDrawn="1"/>
          </p:nvCxnSpPr>
          <p:spPr>
            <a:xfrm>
              <a:off x="1835696" y="2926526"/>
              <a:ext cx="288032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​​ 16"/>
            <p:cNvCxnSpPr/>
            <p:nvPr userDrawn="1"/>
          </p:nvCxnSpPr>
          <p:spPr>
            <a:xfrm>
              <a:off x="1979713" y="2780928"/>
              <a:ext cx="0" cy="2880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17"/>
          <p:cNvGrpSpPr/>
          <p:nvPr userDrawn="1"/>
        </p:nvGrpSpPr>
        <p:grpSpPr bwMode="auto">
          <a:xfrm>
            <a:off x="8893175" y="6532563"/>
            <a:ext cx="142875" cy="144462"/>
            <a:chOff x="1835696" y="2780928"/>
            <a:chExt cx="288032" cy="288032"/>
          </a:xfrm>
        </p:grpSpPr>
        <p:sp>
          <p:nvSpPr>
            <p:cNvPr id="10" name="椭圆​​ 18"/>
            <p:cNvSpPr/>
            <p:nvPr userDrawn="1"/>
          </p:nvSpPr>
          <p:spPr>
            <a:xfrm>
              <a:off x="1909305" y="2853727"/>
              <a:ext cx="144015" cy="142435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11" name="直接连接符​​ 19"/>
            <p:cNvCxnSpPr/>
            <p:nvPr userDrawn="1"/>
          </p:nvCxnSpPr>
          <p:spPr>
            <a:xfrm>
              <a:off x="1835696" y="2926527"/>
              <a:ext cx="288032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 20"/>
            <p:cNvCxnSpPr/>
            <p:nvPr userDrawn="1"/>
          </p:nvCxnSpPr>
          <p:spPr>
            <a:xfrm>
              <a:off x="1979713" y="2780928"/>
              <a:ext cx="0" cy="2880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 userDrawn="1"/>
        </p:nvSpPr>
        <p:spPr>
          <a:xfrm>
            <a:off x="3263900" y="6457950"/>
            <a:ext cx="5889625" cy="414338"/>
          </a:xfrm>
          <a:prstGeom prst="rect">
            <a:avLst/>
          </a:prstGeom>
          <a:solidFill>
            <a:srgbClr val="FBC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4" name="灯片编号占位符 5"/>
          <p:cNvSpPr txBox="1"/>
          <p:nvPr userDrawn="1"/>
        </p:nvSpPr>
        <p:spPr>
          <a:xfrm>
            <a:off x="6913563" y="64579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5CE89B5-48A6-2846-9341-988125A10A37}" type="slidenum">
              <a:rPr lang="en-US" altLang="zh-CN" sz="1800" smtClean="0">
                <a:solidFill>
                  <a:srgbClr val="898989"/>
                </a:solidFill>
              </a:rPr>
            </a:fld>
            <a:endParaRPr lang="en-US" altLang="zh-CN" sz="1800">
              <a:solidFill>
                <a:srgbClr val="898989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0" y="6457950"/>
            <a:ext cx="6588125" cy="414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E8DF9-8742-1145-BCD2-FE5845E933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A3178-9D03-554D-9741-C6FED1F072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5FDBB-561B-7846-9299-E144FF929B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9F825-D70C-AF40-A043-91F1ED2C8C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BB5E8-9D4A-1E47-ACBD-B17AD91DB33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14AC1-A68F-1445-B5B7-F6950AE7A0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Administrator\桌面\素材\e848ade4a4b9956d2f6621c7abdd1951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5" r="12328" b="23662"/>
          <a:stretch>
            <a:fillRect/>
          </a:stretch>
        </p:blipFill>
        <p:spPr bwMode="auto">
          <a:xfrm>
            <a:off x="268288" y="508000"/>
            <a:ext cx="10287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3F226-6AFB-6144-9156-EF86F13158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549275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75463" y="6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13BD9B-D915-EB40-A67D-ADA19850390B}" type="slidenum">
              <a:rPr lang="en-US" altLang="zh-CN"/>
            </a:fld>
            <a:endParaRPr lang="en-US" altLang="zh-CN"/>
          </a:p>
        </p:txBody>
      </p:sp>
      <p:cxnSp>
        <p:nvCxnSpPr>
          <p:cNvPr id="7" name="直接连接符​​ 6"/>
          <p:cNvCxnSpPr/>
          <p:nvPr/>
        </p:nvCxnSpPr>
        <p:spPr>
          <a:xfrm>
            <a:off x="0" y="404813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​​ 8"/>
          <p:cNvSpPr/>
          <p:nvPr/>
        </p:nvSpPr>
        <p:spPr>
          <a:xfrm>
            <a:off x="179388" y="177800"/>
            <a:ext cx="107950" cy="1079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椭圆​​ 9"/>
          <p:cNvSpPr/>
          <p:nvPr/>
        </p:nvSpPr>
        <p:spPr>
          <a:xfrm>
            <a:off x="496888" y="177800"/>
            <a:ext cx="144462" cy="1444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椭圆​​ 10"/>
          <p:cNvSpPr/>
          <p:nvPr/>
        </p:nvSpPr>
        <p:spPr>
          <a:xfrm>
            <a:off x="330200" y="177800"/>
            <a:ext cx="125413" cy="1254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椭圆​​ 11"/>
          <p:cNvSpPr/>
          <p:nvPr/>
        </p:nvSpPr>
        <p:spPr>
          <a:xfrm>
            <a:off x="684213" y="177800"/>
            <a:ext cx="161925" cy="1619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0" name="直接连接符​​ 7"/>
          <p:cNvCxnSpPr/>
          <p:nvPr userDrawn="1"/>
        </p:nvCxnSpPr>
        <p:spPr>
          <a:xfrm>
            <a:off x="0" y="6416675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wmf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Relationship Id="rId3" Type="http://schemas.openxmlformats.org/officeDocument/2006/relationships/slide" Target="slide4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7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6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9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41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43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" Target="slide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7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wmf"/><Relationship Id="rId1" Type="http://schemas.openxmlformats.org/officeDocument/2006/relationships/oleObject" Target="../embeddings/oleObject48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1.wmf"/><Relationship Id="rId18" Type="http://schemas.openxmlformats.org/officeDocument/2006/relationships/vmlDrawing" Target="../drawings/vmlDrawing26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15" Type="http://schemas.openxmlformats.org/officeDocument/2006/relationships/oleObject" Target="../embeddings/oleObject56.bin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55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49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7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wmf"/><Relationship Id="rId1" Type="http://schemas.openxmlformats.org/officeDocument/2006/relationships/oleObject" Target="../embeddings/oleObject58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wmf"/><Relationship Id="rId1" Type="http://schemas.openxmlformats.org/officeDocument/2006/relationships/oleObject" Target="../embeddings/oleObject59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2.wmf"/><Relationship Id="rId14" Type="http://schemas.openxmlformats.org/officeDocument/2006/relationships/vmlDrawing" Target="../drawings/vmlDrawing30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60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7.bin"/><Relationship Id="rId24" Type="http://schemas.openxmlformats.org/officeDocument/2006/relationships/vmlDrawing" Target="../drawings/vmlDrawing31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78.wmf"/><Relationship Id="rId21" Type="http://schemas.openxmlformats.org/officeDocument/2006/relationships/oleObject" Target="../embeddings/oleObject76.bin"/><Relationship Id="rId20" Type="http://schemas.openxmlformats.org/officeDocument/2006/relationships/image" Target="../media/image77.wmf"/><Relationship Id="rId2" Type="http://schemas.openxmlformats.org/officeDocument/2006/relationships/image" Target="../media/image68.wmf"/><Relationship Id="rId19" Type="http://schemas.openxmlformats.org/officeDocument/2006/relationships/oleObject" Target="../embeddings/oleObject75.bin"/><Relationship Id="rId18" Type="http://schemas.openxmlformats.org/officeDocument/2006/relationships/image" Target="../media/image76.wmf"/><Relationship Id="rId17" Type="http://schemas.openxmlformats.org/officeDocument/2006/relationships/oleObject" Target="../embeddings/oleObject74.bin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73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66.bin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0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9.wmf"/><Relationship Id="rId1" Type="http://schemas.openxmlformats.org/officeDocument/2006/relationships/oleObject" Target="../embeddings/oleObject77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2.png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1.emf"/><Relationship Id="rId1" Type="http://schemas.openxmlformats.org/officeDocument/2006/relationships/oleObject" Target="../embeddings/oleObject79.bin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5.png"/><Relationship Id="rId2" Type="http://schemas.openxmlformats.org/officeDocument/2006/relationships/oleObject" Target="../embeddings/oleObject82.bin"/><Relationship Id="rId1" Type="http://schemas.openxmlformats.org/officeDocument/2006/relationships/image" Target="../media/image8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5.png"/><Relationship Id="rId2" Type="http://schemas.openxmlformats.org/officeDocument/2006/relationships/oleObject" Target="../embeddings/oleObject83.bin"/><Relationship Id="rId1" Type="http://schemas.openxmlformats.org/officeDocument/2006/relationships/image" Target="../media/image8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6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oleObject" Target="../embeddings/oleObject89.bin"/><Relationship Id="rId7" Type="http://schemas.openxmlformats.org/officeDocument/2006/relationships/oleObject" Target="../embeddings/oleObject88.bin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7.wmf"/><Relationship Id="rId15" Type="http://schemas.openxmlformats.org/officeDocument/2006/relationships/vmlDrawing" Target="../drawings/vmlDrawing36.vml"/><Relationship Id="rId14" Type="http://schemas.openxmlformats.org/officeDocument/2006/relationships/slideLayout" Target="../slideLayouts/slideLayout2.xml"/><Relationship Id="rId13" Type="http://schemas.openxmlformats.org/officeDocument/2006/relationships/oleObject" Target="../embeddings/oleObject94.bin"/><Relationship Id="rId12" Type="http://schemas.openxmlformats.org/officeDocument/2006/relationships/oleObject" Target="../embeddings/oleObject93.bin"/><Relationship Id="rId11" Type="http://schemas.openxmlformats.org/officeDocument/2006/relationships/oleObject" Target="../embeddings/oleObject92.bin"/><Relationship Id="rId10" Type="http://schemas.openxmlformats.org/officeDocument/2006/relationships/oleObject" Target="../embeddings/oleObject91.bin"/><Relationship Id="rId1" Type="http://schemas.openxmlformats.org/officeDocument/2006/relationships/oleObject" Target="../embeddings/oleObject84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0.png"/><Relationship Id="rId3" Type="http://schemas.openxmlformats.org/officeDocument/2006/relationships/oleObject" Target="../embeddings/oleObject96.bin"/><Relationship Id="rId2" Type="http://schemas.openxmlformats.org/officeDocument/2006/relationships/image" Target="../media/image89.wmf"/><Relationship Id="rId1" Type="http://schemas.openxmlformats.org/officeDocument/2006/relationships/oleObject" Target="../embeddings/oleObject95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1.pn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2.wmf"/><Relationship Id="rId1" Type="http://schemas.openxmlformats.org/officeDocument/2006/relationships/oleObject" Target="../embeddings/oleObject97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3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7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8.wmf"/><Relationship Id="rId1" Type="http://schemas.openxmlformats.org/officeDocument/2006/relationships/oleObject" Target="../embeddings/oleObject99.bin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4" descr="p02-p03-wbj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67" r="2287" b="9125"/>
          <a:stretch>
            <a:fillRect/>
          </a:stretch>
        </p:blipFill>
        <p:spPr bwMode="auto">
          <a:xfrm>
            <a:off x="100781" y="4381963"/>
            <a:ext cx="5286374" cy="238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WordArt 7"/>
          <p:cNvSpPr>
            <a:spLocks noChangeArrowheads="1" noChangeShapeType="1" noTextEdit="1"/>
          </p:cNvSpPr>
          <p:nvPr/>
        </p:nvSpPr>
        <p:spPr bwMode="auto">
          <a:xfrm>
            <a:off x="5638800" y="6013450"/>
            <a:ext cx="3124200" cy="381000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latin typeface="+mn-lt"/>
                <a:ea typeface="+mn-ea"/>
              </a:rPr>
              <a:t>            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20483" name="矩形​​ 6"/>
          <p:cNvSpPr>
            <a:spLocks noChangeArrowheads="1"/>
          </p:cNvSpPr>
          <p:nvPr/>
        </p:nvSpPr>
        <p:spPr bwMode="auto">
          <a:xfrm>
            <a:off x="100781" y="1"/>
            <a:ext cx="8943975" cy="487196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000" bIns="32400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487" name="矩形 1"/>
          <p:cNvSpPr>
            <a:spLocks noChangeArrowheads="1"/>
          </p:cNvSpPr>
          <p:nvPr/>
        </p:nvSpPr>
        <p:spPr bwMode="auto">
          <a:xfrm>
            <a:off x="5507805" y="6118190"/>
            <a:ext cx="3416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哈尔滨工程大学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0488" name="Picture 2" descr="C:\Documents and Settings\Administrator\桌面\素材\e848ade4a4b9956d2f6621c7abdd195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5" r="12328" b="23662"/>
          <a:stretch>
            <a:fillRect/>
          </a:stretch>
        </p:blipFill>
        <p:spPr bwMode="auto">
          <a:xfrm>
            <a:off x="6686550" y="5148228"/>
            <a:ext cx="10287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431653" y="3649204"/>
            <a:ext cx="26052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1pPr>
            <a:lvl2pPr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 Unicode MS" panose="020B0604020202020204" pitchFamily="34" charset="-122"/>
              </a:rPr>
              <a:t>韩启龙 教授</a:t>
            </a:r>
            <a:endParaRPr lang="en-US" altLang="zh-CN" sz="36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19553" y="1425134"/>
            <a:ext cx="6629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Verdana" panose="020B0604030504040204" pitchFamily="34" charset="0"/>
                <a:ea typeface="华文琥珀" panose="0201080004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FFFFFF"/>
                </a:solidFill>
                <a:ea typeface="宋体" panose="02010600030101010101" pitchFamily="2" charset="-122"/>
              </a:rPr>
              <a:t>第二章 递归与分治策略</a:t>
            </a:r>
            <a:endParaRPr lang="en-US" altLang="zh-CN" sz="4800" b="1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3492" y="116622"/>
            <a:ext cx="880880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3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大数据分析与智能实验室</a:t>
            </a:r>
            <a:r>
              <a:rPr lang="en-US" altLang="zh-CN" sz="33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(BDAI)</a:t>
            </a:r>
            <a:endParaRPr lang="en-US" altLang="zh-CN" sz="33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3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Big Data Analysis &amp; Intelligence </a:t>
            </a:r>
            <a:endParaRPr lang="zh-CN" altLang="en-US" sz="33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BDB6CF25-A593-4C01-9F9C-2ED08A482689}" type="slidenum">
              <a:rPr lang="en-US" altLang="zh-CN"/>
            </a:fld>
            <a:endParaRPr lang="en-US" altLang="zh-CN"/>
          </a:p>
        </p:txBody>
      </p:sp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1371600" y="5149850"/>
            <a:ext cx="6934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 q(n,m)=q(n,n),m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n;</a:t>
            </a:r>
            <a:endParaRPr lang="en-US" altLang="zh-CN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最大加数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实际上不能大于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。因此，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q(1,m)=1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36195" name="Group 3"/>
          <p:cNvGrpSpPr/>
          <p:nvPr/>
        </p:nvGrpSpPr>
        <p:grpSpPr bwMode="auto">
          <a:xfrm>
            <a:off x="1409700" y="3946525"/>
            <a:ext cx="6743700" cy="1162050"/>
            <a:chOff x="204" y="2453"/>
            <a:chExt cx="4248" cy="732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204" y="2453"/>
              <a:ext cx="424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(1) q(n,1)=1,n</a:t>
              </a:r>
              <a:r>
                <a:rPr lang="en-US" altLang="zh-CN" sz="2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</a:t>
              </a:r>
              <a:r>
                <a:rPr lang="en-US" altLang="zh-CN" sz="2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1;</a:t>
              </a:r>
              <a:endPara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r>
                <a:rPr lang="zh-CN" altLang="en-US" sz="2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当最大加数</a:t>
              </a:r>
              <a:r>
                <a:rPr lang="en-US" altLang="zh-CN" sz="2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en-US" altLang="zh-CN" sz="20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不大于</a:t>
              </a:r>
              <a:r>
                <a:rPr lang="en-US" altLang="zh-CN" sz="2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时，任何正整数</a:t>
              </a:r>
              <a:r>
                <a:rPr lang="en-US" altLang="zh-CN" sz="2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只有一种划分形式，</a:t>
              </a:r>
              <a:endPara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r>
                <a:rPr lang="zh-CN" altLang="en-US" sz="2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即</a:t>
              </a:r>
              <a:endPara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36197" name="Object 5"/>
            <p:cNvGraphicFramePr>
              <a:graphicFrameLocks noChangeAspect="1"/>
            </p:cNvGraphicFramePr>
            <p:nvPr/>
          </p:nvGraphicFramePr>
          <p:xfrm>
            <a:off x="476" y="2840"/>
            <a:ext cx="99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3" name="公式" r:id="rId1" imgW="989965" imgH="342900" progId="Equation.3">
                    <p:embed/>
                  </p:oleObj>
                </mc:Choice>
                <mc:Fallback>
                  <p:oleObj name="公式" r:id="rId1" imgW="989965" imgH="342900" progId="Equation.3">
                    <p:embed/>
                    <p:pic>
                      <p:nvPicPr>
                        <p:cNvPr id="0" name="图片 257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840"/>
                          <a:ext cx="998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457200" y="3870325"/>
            <a:ext cx="8229600" cy="2530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ea typeface="华文行楷" panose="02010800040101010101" pitchFamily="2" charset="-122"/>
              </a:rPr>
              <a:t>                                                       </a:t>
            </a:r>
            <a:endParaRPr lang="en-US" altLang="zh-CN" sz="4000">
              <a:ea typeface="华文行楷" panose="02010800040101010101" pitchFamily="2" charset="-122"/>
            </a:endParaRPr>
          </a:p>
          <a:p>
            <a:r>
              <a:rPr lang="en-US" altLang="zh-CN" sz="4000">
                <a:ea typeface="华文行楷" panose="02010800040101010101" pitchFamily="2" charset="-122"/>
              </a:rPr>
              <a:t> </a:t>
            </a:r>
            <a:endParaRPr lang="en-US" altLang="zh-CN" sz="4000">
              <a:ea typeface="华文行楷" panose="02010800040101010101" pitchFamily="2" charset="-122"/>
            </a:endParaRPr>
          </a:p>
          <a:p>
            <a:endParaRPr lang="en-US" altLang="zh-CN" sz="4000">
              <a:ea typeface="华文行楷" panose="02010800040101010101" pitchFamily="2" charset="-122"/>
            </a:endParaRPr>
          </a:p>
          <a:p>
            <a:endParaRPr lang="en-US" altLang="zh-CN" sz="4000">
              <a:ea typeface="华文行楷" panose="02010800040101010101" pitchFamily="2" charset="-122"/>
            </a:endParaRP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377950" y="5165725"/>
            <a:ext cx="640752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(4) q(</a:t>
            </a:r>
            <a:r>
              <a:rPr lang="en-US" altLang="zh-CN" sz="2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n,m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)=q(n,m-1)+q(n-</a:t>
            </a:r>
            <a:r>
              <a:rPr lang="en-US" altLang="zh-CN" sz="2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m,m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),n&gt;m&gt;1;</a:t>
            </a:r>
            <a:endParaRPr lang="en-US" altLang="zh-CN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正整数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的最大加数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不大于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的划分由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=m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的划分和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≤m-1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的划分组成。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1371600" y="4006850"/>
            <a:ext cx="5937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(3) q(n,n)=1+q(n,n-1);</a:t>
            </a:r>
            <a:endParaRPr lang="en-US" altLang="zh-CN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正整数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的划分由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=n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的划分和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≤n-1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的划分组成。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914400" y="1355725"/>
            <a:ext cx="7627938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 </a:t>
            </a: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整数划分问题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前面的几个例子中，问题本身都具有比较明显的递归关系，因而容易用递归函数直接求解。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在本例中，如果设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p(n)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为正整数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的划分数，则难以找到递归关系，因此考虑增加一个自变量：将最大加数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18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不大于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的划分个数记作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q(n,m)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。可以建立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q(n,m)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的如下递归关系。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5000"/>
              </a:lnSpc>
            </a:pPr>
            <a:endParaRPr lang="en-US" altLang="zh-CN" sz="18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0" y="341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递归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8" grpId="0" animBg="1"/>
      <p:bldP spid="136199" grpId="0"/>
      <p:bldP spid="1362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1F596A59-2704-420F-BD46-52B207068116}" type="slidenum">
              <a:rPr lang="en-US" altLang="zh-CN"/>
            </a:fld>
            <a:endParaRPr lang="en-US" altLang="zh-CN"/>
          </a:p>
        </p:txBody>
      </p:sp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1066800" y="3733800"/>
          <a:ext cx="6934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公式" r:id="rId1" imgW="3035300" imgH="914400" progId="Equation.3">
                  <p:embed/>
                </p:oleObj>
              </mc:Choice>
              <mc:Fallback>
                <p:oleObj name="公式" r:id="rId1" imgW="3035300" imgH="914400" progId="Equation.3">
                  <p:embed/>
                  <p:pic>
                    <p:nvPicPr>
                      <p:cNvPr id="0" name="图片 267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693420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914400" y="1219200"/>
            <a:ext cx="7475538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 </a:t>
            </a: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整数划分问题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前面的几个例子中，问题本身都具有比较明显的递归关系，因而容易用递归函数直接求解。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在本例中，如果设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p(n)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为正整数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的划分数，则难以找到递归关系，因此考虑增加一个自变量：将最大加数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18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不大于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的划分个数记作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q(n,m)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。可以建立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q(n,m)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的如下递归关系。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5000"/>
              </a:lnSpc>
            </a:pPr>
            <a:endParaRPr lang="en-US" altLang="zh-CN" sz="18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057400" y="5943600"/>
            <a:ext cx="460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正整数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的划分数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p(n)=q(n,n)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递归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76ECD24F-14D2-4B45-87EC-C338D14A36A2}" type="slidenum">
              <a:rPr lang="en-US" altLang="zh-CN"/>
            </a:fld>
            <a:endParaRPr lang="en-US" altLang="zh-CN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914400" y="1295400"/>
            <a:ext cx="7932738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 Hanoi</a:t>
            </a: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塔问题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a,b,c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个塔座。开始时，在塔座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上有一叠共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个圆盘，这些圆盘自下而上，由大到小地叠在一起。各圆盘从小到大编号为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1,2,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,n,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现要求将塔座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上的这一叠圆盘移到塔座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上，并仍按同样顺序叠置。在移动圆盘时应遵守以下移动规则：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规则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：每次只能移动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个圆盘；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规则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：任何时刻都不允许将较大的圆盘压在较小的圆盘之上；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规则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：在满足移动规则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的前提下，可将圆盘移至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a,b,c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中任一塔座上。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8244" name="Picture 4" descr="t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648200"/>
            <a:ext cx="381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递归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BB8D9D65-4D1B-40BD-9987-B921FD8049AC}" type="slidenum">
              <a:rPr lang="en-US" altLang="zh-CN"/>
            </a:fld>
            <a:endParaRPr lang="en-US" altLang="zh-CN"/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1524000" y="1905000"/>
            <a:ext cx="64008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在问题规模较大时，较难找到一般的方法，因此我们尝试用递归技术来解决这个问题。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</a:pPr>
            <a:endParaRPr lang="en-US" altLang="zh-CN" sz="1800">
              <a:solidFill>
                <a:schemeClr val="accent2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1241425" y="2019300"/>
            <a:ext cx="7064375" cy="3924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n=1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时，问题比较简单。此时，只要将编号为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的圆盘从塔座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直接移至塔座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上即可。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＞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时，需要利用塔座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作为辅助塔座。此时若能设法将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个较小的圆盘依照移动规则从塔座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移至塔座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，然后，将剩下的最大圆盘从塔座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移至塔座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，最后，再设法将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个较小的圆盘依照移动规则从塔座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移至塔座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由此可见，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个圆盘的移动问题可分为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个圆盘的移动问题，这又可以递归地用上述方法来做。由此可以设计出解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Hanoi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塔问题的递归算法如下。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</a:pPr>
            <a:endParaRPr lang="en-US" altLang="zh-CN" sz="18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990600" y="1447800"/>
            <a:ext cx="61039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 Hanoi</a:t>
            </a: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塔问题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1295400" y="2057400"/>
            <a:ext cx="7086600" cy="3886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CN" sz="4000">
                <a:ea typeface="华文行楷" panose="02010800040101010101" pitchFamily="2" charset="-122"/>
              </a:rPr>
              <a:t>                                                       </a:t>
            </a:r>
            <a:endParaRPr lang="en-US" altLang="zh-CN" sz="4000">
              <a:ea typeface="华文行楷" panose="02010800040101010101" pitchFamily="2" charset="-122"/>
            </a:endParaRPr>
          </a:p>
          <a:p>
            <a:r>
              <a:rPr lang="en-US" altLang="zh-CN" sz="4000">
                <a:ea typeface="华文行楷" panose="02010800040101010101" pitchFamily="2" charset="-122"/>
              </a:rPr>
              <a:t> </a:t>
            </a:r>
            <a:endParaRPr lang="en-US" altLang="zh-CN" sz="4000">
              <a:ea typeface="华文行楷" panose="02010800040101010101" pitchFamily="2" charset="-122"/>
            </a:endParaRPr>
          </a:p>
          <a:p>
            <a:endParaRPr lang="en-US" altLang="zh-CN" sz="4000">
              <a:ea typeface="华文行楷" panose="02010800040101010101" pitchFamily="2" charset="-122"/>
            </a:endParaRPr>
          </a:p>
          <a:p>
            <a:endParaRPr lang="en-US" altLang="zh-CN" sz="4000">
              <a:ea typeface="华文行楷" panose="02010800040101010101" pitchFamily="2" charset="-122"/>
            </a:endParaRPr>
          </a:p>
          <a:p>
            <a:endParaRPr lang="en-US" altLang="zh-CN" sz="4000">
              <a:ea typeface="华文行楷" panose="02010800040101010101" pitchFamily="2" charset="-122"/>
            </a:endParaRP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1295400" y="1981200"/>
            <a:ext cx="7086600" cy="38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1800">
                <a:ea typeface="华文行楷" panose="02010800040101010101" pitchFamily="2" charset="-122"/>
              </a:rPr>
              <a:t>void </a:t>
            </a:r>
            <a:r>
              <a:rPr lang="en-US" altLang="zh-CN" sz="1800" b="1">
                <a:ea typeface="华文行楷" panose="02010800040101010101" pitchFamily="2" charset="-122"/>
              </a:rPr>
              <a:t>hanoi</a:t>
            </a:r>
            <a:r>
              <a:rPr lang="en-US" altLang="zh-CN" sz="1800">
                <a:ea typeface="华文行楷" panose="02010800040101010101" pitchFamily="2" charset="-122"/>
              </a:rPr>
              <a:t>(int n, int a, int b, int c)</a:t>
            </a:r>
            <a:endParaRPr lang="en-US" altLang="zh-CN" sz="1800">
              <a:ea typeface="华文行楷" panose="0201080004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1800">
                <a:ea typeface="华文行楷" panose="02010800040101010101" pitchFamily="2" charset="-122"/>
              </a:rPr>
              <a:t>   {</a:t>
            </a:r>
            <a:endParaRPr lang="en-US" altLang="zh-CN" sz="1800">
              <a:ea typeface="华文行楷" panose="0201080004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1800">
                <a:ea typeface="华文行楷" panose="02010800040101010101" pitchFamily="2" charset="-122"/>
              </a:rPr>
              <a:t>       </a:t>
            </a:r>
            <a:r>
              <a:rPr lang="en-US" altLang="zh-CN" sz="1800" b="1">
                <a:ea typeface="华文行楷" panose="02010800040101010101" pitchFamily="2" charset="-122"/>
              </a:rPr>
              <a:t>if</a:t>
            </a:r>
            <a:r>
              <a:rPr lang="en-US" altLang="zh-CN" sz="1800">
                <a:ea typeface="华文行楷" panose="02010800040101010101" pitchFamily="2" charset="-122"/>
              </a:rPr>
              <a:t> (n &gt; 0)</a:t>
            </a:r>
            <a:endParaRPr lang="en-US" altLang="zh-CN" sz="1800">
              <a:ea typeface="华文行楷" panose="0201080004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1800">
                <a:ea typeface="华文行楷" panose="02010800040101010101" pitchFamily="2" charset="-122"/>
              </a:rPr>
              <a:t>       {</a:t>
            </a:r>
            <a:endParaRPr lang="en-US" altLang="zh-CN" sz="1800">
              <a:ea typeface="华文行楷" panose="0201080004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1800">
                <a:ea typeface="华文行楷" panose="02010800040101010101" pitchFamily="2" charset="-122"/>
              </a:rPr>
              <a:t>          </a:t>
            </a:r>
            <a:r>
              <a:rPr lang="en-US" altLang="zh-CN" sz="1800" b="1">
                <a:ea typeface="华文行楷" panose="02010800040101010101" pitchFamily="2" charset="-122"/>
              </a:rPr>
              <a:t>hanoi</a:t>
            </a:r>
            <a:r>
              <a:rPr lang="en-US" altLang="zh-CN" sz="1800">
                <a:ea typeface="华文行楷" panose="02010800040101010101" pitchFamily="2" charset="-122"/>
              </a:rPr>
              <a:t>(n-1, a, c, b);</a:t>
            </a:r>
            <a:endParaRPr lang="en-US" altLang="zh-CN" sz="1800">
              <a:ea typeface="华文行楷" panose="0201080004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1800">
                <a:ea typeface="华文行楷" panose="02010800040101010101" pitchFamily="2" charset="-122"/>
              </a:rPr>
              <a:t>          </a:t>
            </a:r>
            <a:r>
              <a:rPr lang="en-US" altLang="zh-CN" sz="1800" b="1">
                <a:ea typeface="华文行楷" panose="02010800040101010101" pitchFamily="2" charset="-122"/>
              </a:rPr>
              <a:t>move</a:t>
            </a:r>
            <a:r>
              <a:rPr lang="en-US" altLang="zh-CN" sz="1800">
                <a:ea typeface="华文行楷" panose="02010800040101010101" pitchFamily="2" charset="-122"/>
              </a:rPr>
              <a:t>(a,b);</a:t>
            </a:r>
            <a:endParaRPr lang="en-US" altLang="zh-CN" sz="1800">
              <a:ea typeface="华文行楷" panose="0201080004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1800">
                <a:ea typeface="华文行楷" panose="02010800040101010101" pitchFamily="2" charset="-122"/>
              </a:rPr>
              <a:t>          </a:t>
            </a:r>
            <a:r>
              <a:rPr lang="en-US" altLang="zh-CN" sz="1800" b="1">
                <a:ea typeface="华文行楷" panose="02010800040101010101" pitchFamily="2" charset="-122"/>
              </a:rPr>
              <a:t>hanoi</a:t>
            </a:r>
            <a:r>
              <a:rPr lang="en-US" altLang="zh-CN" sz="1800">
                <a:ea typeface="华文行楷" panose="02010800040101010101" pitchFamily="2" charset="-122"/>
              </a:rPr>
              <a:t>(n-1, c, b, a);</a:t>
            </a:r>
            <a:endParaRPr lang="en-US" altLang="zh-CN" sz="1800">
              <a:ea typeface="华文行楷" panose="0201080004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1800">
                <a:ea typeface="华文行楷" panose="02010800040101010101" pitchFamily="2" charset="-122"/>
              </a:rPr>
              <a:t>       }</a:t>
            </a:r>
            <a:endParaRPr lang="en-US" altLang="zh-CN" sz="1800">
              <a:ea typeface="华文行楷" panose="0201080004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1800">
                <a:ea typeface="华文行楷" panose="02010800040101010101" pitchFamily="2" charset="-122"/>
              </a:rPr>
              <a:t>   }</a:t>
            </a:r>
            <a:endParaRPr lang="en-US" altLang="zh-CN" sz="1800">
              <a:ea typeface="华文行楷" panose="02010800040101010101" pitchFamily="2" charset="-122"/>
            </a:endParaRPr>
          </a:p>
          <a:p>
            <a:pPr>
              <a:lnSpc>
                <a:spcPct val="135000"/>
              </a:lnSpc>
            </a:pPr>
            <a:endParaRPr lang="en-US" altLang="zh-CN" sz="1800">
              <a:ea typeface="华文行楷" panose="02010800040101010101" pitchFamily="2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递归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/>
      <p:bldP spid="139267" grpId="0" animBg="1"/>
      <p:bldP spid="139271" grpId="0" animBg="1"/>
      <p:bldP spid="1392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490F07D3-79B9-4826-B935-60DD66C935BE}" type="slidenum">
              <a:rPr lang="en-US" altLang="zh-CN"/>
            </a:fld>
            <a:endParaRPr lang="en-US" altLang="zh-CN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990600" y="1584325"/>
            <a:ext cx="61039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递归算法的实现重点：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1447800" y="2041525"/>
            <a:ext cx="6103938" cy="352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>
                <a:latin typeface="宋体" panose="02010600030101010101" pitchFamily="2" charset="-122"/>
              </a:rPr>
              <a:t>    </a:t>
            </a:r>
            <a:r>
              <a:rPr lang="zh-CN" altLang="en-US" sz="1800">
                <a:latin typeface="宋体" panose="02010600030101010101" pitchFamily="2" charset="-122"/>
              </a:rPr>
              <a:t>递归算法反复调用自身。在一个算法调用另一个算法时，系统需要在运行被调用算法之前先完成三件事：</a:t>
            </a:r>
            <a:endParaRPr lang="zh-CN" altLang="en-US" sz="180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>
                <a:solidFill>
                  <a:schemeClr val="folHlink"/>
                </a:solidFill>
                <a:latin typeface="宋体" panose="02010600030101010101" pitchFamily="2" charset="-122"/>
              </a:rPr>
              <a:t>将所有实参指针、返回地址等信息传递给被调用算法；</a:t>
            </a:r>
            <a:endParaRPr lang="zh-CN" altLang="en-US" sz="160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>
                <a:solidFill>
                  <a:schemeClr val="folHlink"/>
                </a:solidFill>
                <a:latin typeface="宋体" panose="02010600030101010101" pitchFamily="2" charset="-122"/>
              </a:rPr>
              <a:t>为被调用算法的局部变量分配存储区；</a:t>
            </a:r>
            <a:endParaRPr lang="zh-CN" altLang="en-US" sz="160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>
                <a:solidFill>
                  <a:schemeClr val="folHlink"/>
                </a:solidFill>
                <a:latin typeface="宋体" panose="02010600030101010101" pitchFamily="2" charset="-122"/>
              </a:rPr>
              <a:t>将控制转移到被调用算法的入口；</a:t>
            </a:r>
            <a:endParaRPr lang="zh-CN" altLang="en-US" sz="160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latin typeface="宋体" panose="02010600030101010101" pitchFamily="2" charset="-122"/>
              </a:rPr>
              <a:t>    </a:t>
            </a:r>
            <a:r>
              <a:rPr lang="zh-CN" altLang="en-US" sz="1800">
                <a:latin typeface="宋体" panose="02010600030101010101" pitchFamily="2" charset="-122"/>
              </a:rPr>
              <a:t>在从被调用算法返回调用算法时，系统也要相应的完成三件事：</a:t>
            </a:r>
            <a:endParaRPr lang="zh-CN" altLang="en-US" sz="180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>
                <a:solidFill>
                  <a:schemeClr val="folHlink"/>
                </a:solidFill>
                <a:latin typeface="宋体" panose="02010600030101010101" pitchFamily="2" charset="-122"/>
              </a:rPr>
              <a:t>保存被调用算法的计算结果；</a:t>
            </a:r>
            <a:endParaRPr lang="zh-CN" altLang="en-US" sz="160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>
                <a:solidFill>
                  <a:schemeClr val="folHlink"/>
                </a:solidFill>
                <a:latin typeface="宋体" panose="02010600030101010101" pitchFamily="2" charset="-122"/>
              </a:rPr>
              <a:t>释放分配给被调用算法的数据区；</a:t>
            </a:r>
            <a:endParaRPr lang="zh-CN" altLang="en-US" sz="160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>
                <a:solidFill>
                  <a:schemeClr val="folHlink"/>
                </a:solidFill>
                <a:latin typeface="宋体" panose="02010600030101010101" pitchFamily="2" charset="-122"/>
              </a:rPr>
              <a:t>依照被调用算法保存的返回地址将控制转移到调用算法。</a:t>
            </a:r>
            <a:endParaRPr lang="zh-CN" altLang="en-US" sz="160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914400" y="5851525"/>
            <a:ext cx="777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ea typeface="楷体_GB2312" pitchFamily="49" charset="-122"/>
              </a:rPr>
              <a:t>当有多个算法构成嵌套调用时，按照后调用先返回的原则进行。</a:t>
            </a:r>
            <a:endParaRPr lang="zh-CN" altLang="en-US" sz="2000" b="1">
              <a:ea typeface="楷体_GB2312" pitchFamily="49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递归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4715515C-4C4C-4BD2-9F28-4D99AB2BA519}" type="slidenum">
              <a:rPr lang="en-US" altLang="zh-CN"/>
            </a:fld>
            <a:endParaRPr lang="en-US" altLang="zh-CN"/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846137" y="1603375"/>
            <a:ext cx="67897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数据结构：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1447800" y="2743200"/>
            <a:ext cx="6789737" cy="26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为了保证递归调用正确执行，系统建立递归调用工作栈。为各个层次的调用分配数据存储区。</a:t>
            </a:r>
            <a:endParaRPr lang="zh-CN" altLang="en-US" sz="160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每一层递归调用所需的信息构成一个工作记录，包括：所有实参指针，所有局部变量及返回上一层的地址。</a:t>
            </a:r>
            <a:endParaRPr lang="zh-CN" altLang="en-US" sz="1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 每进入一层递归调用，就产生一个新的工作记录压入栈顶。每退出一层递归调用，就从栈顶弹出一个工作记录。</a:t>
            </a:r>
            <a:endParaRPr lang="zh-CN" altLang="en-US" sz="16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1455737" y="2060575"/>
            <a:ext cx="8476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栈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递归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/>
      <p:bldP spid="1454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243053E4-BC5B-497C-B9BC-A79854FAF051}" type="slidenum">
              <a:rPr lang="en-US" altLang="zh-CN"/>
            </a:fld>
            <a:endParaRPr lang="en-US" altLang="zh-CN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914400" y="1757363"/>
            <a:ext cx="5334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3907F1"/>
                </a:solidFill>
              </a:rPr>
              <a:t>递归小结</a:t>
            </a:r>
            <a:endParaRPr lang="zh-CN" altLang="en-US" sz="2800" b="1">
              <a:solidFill>
                <a:srgbClr val="3907F1"/>
              </a:solidFill>
            </a:endParaRP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990600" y="2667000"/>
            <a:ext cx="71405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结构清晰，可读性强，而且容易用数学归纳法来证明算法的正确性，因此它为设计算法、调试程序带来很大方便。</a:t>
            </a:r>
            <a:endParaRPr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1066800" y="3886200"/>
            <a:ext cx="716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递归算法的运行效率较低，无论是耗费的计算时间还是占用的存储空间都比非递归算法要多。</a:t>
            </a:r>
            <a:endParaRPr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递归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E8C63620-9E18-4606-86C1-E19010E5F57A}" type="slidenum">
              <a:rPr lang="en-US" altLang="zh-CN"/>
            </a:fld>
            <a:endParaRPr lang="en-US" altLang="zh-CN"/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381000" y="1981200"/>
            <a:ext cx="8382000" cy="2492990"/>
          </a:xfrm>
          <a:prstGeom prst="rect">
            <a:avLst/>
          </a:prstGeom>
          <a:solidFill>
            <a:schemeClr val="bg1"/>
          </a:solidFill>
          <a:ln w="508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解决方法：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在递归算法中消除递归调用，使其转化为非递归算法。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、采用一个用户定义的栈来模拟系统的递归调用工作栈。该方法通用性强，但本质上还是递归，只不过人工做了本来由编译器做的事情，优化效果不明显。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、用递推来实现递归函数。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、通过</a:t>
            </a:r>
            <a:r>
              <a:rPr lang="zh-CN" altLang="zh-CN" b="1">
                <a:latin typeface="楷体_GB2312" pitchFamily="49" charset="-122"/>
                <a:ea typeface="楷体_GB2312" pitchFamily="49" charset="-122"/>
              </a:rPr>
              <a:t>变换能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将一些递归转化为尾递归，从而迭代求出结果。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后两种方法在时空复杂度上均有较大改善，但其适用范围有限。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递归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递推式求解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9A741A11-66EE-46A0-A840-8AEC0361BF5F}" type="slidenum">
              <a:rPr lang="en-US" altLang="zh-CN"/>
            </a:fld>
            <a:endParaRPr lang="en-US" altLang="zh-CN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838200" y="1676400"/>
            <a:ext cx="75215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ea typeface="楷体_GB2312" pitchFamily="49" charset="-122"/>
              </a:rPr>
              <a:t>所有的</a:t>
            </a:r>
            <a:r>
              <a:rPr lang="zh-CN" altLang="en-US" sz="1800" b="1">
                <a:solidFill>
                  <a:schemeClr val="folHlink"/>
                </a:solidFill>
              </a:rPr>
              <a:t>递归算法</a:t>
            </a:r>
            <a:r>
              <a:rPr lang="zh-CN" altLang="en-US" sz="1800" b="1"/>
              <a:t>，</a:t>
            </a:r>
            <a:r>
              <a:rPr lang="zh-CN" altLang="en-US" sz="1800" b="1">
                <a:ea typeface="楷体_GB2312" pitchFamily="49" charset="-122"/>
              </a:rPr>
              <a:t>运行时间的界都是用</a:t>
            </a:r>
            <a:r>
              <a:rPr lang="zh-CN" altLang="en-US" sz="1800" b="1">
                <a:solidFill>
                  <a:schemeClr val="folHlink"/>
                </a:solidFill>
              </a:rPr>
              <a:t>递归形式</a:t>
            </a:r>
            <a:r>
              <a:rPr lang="zh-CN" altLang="en-US" sz="1800" b="1">
                <a:ea typeface="楷体_GB2312" pitchFamily="49" charset="-122"/>
              </a:rPr>
              <a:t>来表达的，因此，求解递归公式对算法分析者来说极为重要。</a:t>
            </a:r>
            <a:endParaRPr lang="zh-CN" altLang="en-US" sz="1800" b="1">
              <a:ea typeface="楷体_GB2312" pitchFamily="49" charset="-122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838200" y="2667000"/>
            <a:ext cx="7104063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zh-CN" altLang="en-US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正奇数序列 </a:t>
            </a:r>
            <a:endParaRPr lang="zh-CN" altLang="en-US" sz="20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可递归地定义为：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1417638" y="4191000"/>
          <a:ext cx="586263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Equation" r:id="rId1" imgW="2413000" imgH="215900" progId="Equation.DSMT4">
                  <p:embed/>
                </p:oleObj>
              </mc:Choice>
              <mc:Fallback>
                <p:oleObj name="Equation" r:id="rId1" imgW="2413000" imgH="215900" progId="Equation.DSMT4">
                  <p:embed/>
                  <p:pic>
                    <p:nvPicPr>
                      <p:cNvPr id="0" name="图片 27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4191000"/>
                        <a:ext cx="5862637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1314450" y="4784725"/>
            <a:ext cx="6762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当</a:t>
            </a:r>
            <a:r>
              <a:rPr lang="en-US" altLang="zh-CN" sz="2000">
                <a:ea typeface="楷体_GB2312" pitchFamily="49" charset="-122"/>
              </a:rPr>
              <a:t>n</a:t>
            </a:r>
            <a:r>
              <a:rPr lang="zh-CN" altLang="en-US" sz="2000">
                <a:ea typeface="楷体_GB2312" pitchFamily="49" charset="-122"/>
              </a:rPr>
              <a:t>很大的值时，直接用递推来计算</a:t>
            </a:r>
            <a:r>
              <a:rPr lang="en-US" altLang="zh-CN" sz="2000">
                <a:ea typeface="楷体_GB2312" pitchFamily="49" charset="-122"/>
              </a:rPr>
              <a:t>f(n)</a:t>
            </a:r>
            <a:r>
              <a:rPr lang="zh-CN" altLang="en-US" sz="2000">
                <a:ea typeface="楷体_GB2312" pitchFamily="49" charset="-122"/>
              </a:rPr>
              <a:t>会很麻烦，所以，希望能够用一种闭式来表达这个序列，从它入手可以直接计算</a:t>
            </a:r>
            <a:r>
              <a:rPr lang="en-US" altLang="zh-CN" sz="2000">
                <a:ea typeface="楷体_GB2312" pitchFamily="49" charset="-122"/>
              </a:rPr>
              <a:t>f(n)</a:t>
            </a:r>
            <a:r>
              <a:rPr lang="zh-CN" altLang="en-US" sz="2000">
                <a:ea typeface="楷体_GB2312" pitchFamily="49" charset="-122"/>
              </a:rPr>
              <a:t>。如果找到这样一种闭式，则称递推式已经解出。</a:t>
            </a:r>
            <a:endParaRPr lang="zh-CN" altLang="en-US" sz="20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61D50AC8-61A1-4053-A247-5DE345C58DE8}" type="slidenum">
              <a:rPr lang="en-US" altLang="zh-CN"/>
            </a:fld>
            <a:endParaRPr lang="en-US" altLang="zh-CN"/>
          </a:p>
        </p:txBody>
      </p:sp>
      <p:graphicFrame>
        <p:nvGraphicFramePr>
          <p:cNvPr id="146439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71600" y="3712368"/>
          <a:ext cx="52784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78" name="Equation" r:id="rId1" imgW="1943100" imgH="241300" progId="Equation.DSMT4">
                  <p:embed/>
                </p:oleObj>
              </mc:Choice>
              <mc:Fallback>
                <p:oleObj name="Equation" r:id="rId1" imgW="1943100" imgH="241300" progId="Equation.DSMT4">
                  <p:embed/>
                  <p:pic>
                    <p:nvPicPr>
                      <p:cNvPr id="0" name="图片 29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12368"/>
                        <a:ext cx="527843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2" name="Object 1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4892675"/>
          <a:ext cx="3224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79" name="Equation" r:id="rId3" imgW="1701800" imgH="241300" progId="Equation.DSMT4">
                  <p:embed/>
                </p:oleObj>
              </mc:Choice>
              <mc:Fallback>
                <p:oleObj name="Equation" r:id="rId3" imgW="1701800" imgH="241300" progId="Equation.DSMT4">
                  <p:embed/>
                  <p:pic>
                    <p:nvPicPr>
                      <p:cNvPr id="0" name="图片 29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92675"/>
                        <a:ext cx="3224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838200" y="1447800"/>
            <a:ext cx="75215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chemeClr val="folHlink"/>
                </a:solidFill>
              </a:rPr>
              <a:t>线性齐次递推式的求解：</a:t>
            </a:r>
            <a:endParaRPr lang="zh-CN" altLang="en-US" sz="1800" b="1">
              <a:solidFill>
                <a:schemeClr val="folHlin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b="1"/>
              <a:t>令</a:t>
            </a:r>
            <a:endParaRPr lang="zh-CN" altLang="en-US" sz="1800" b="1">
              <a:ea typeface="楷体_GB2312" pitchFamily="49" charset="-122"/>
            </a:endParaRPr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1209675" y="2332038"/>
          <a:ext cx="69437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0" name="Equation" r:id="rId5" imgW="2857500" imgH="228600" progId="Equation.DSMT4">
                  <p:embed/>
                </p:oleObj>
              </mc:Choice>
              <mc:Fallback>
                <p:oleObj name="Equation" r:id="rId5" imgW="2857500" imgH="228600" progId="Equation.DSMT4">
                  <p:embed/>
                  <p:pic>
                    <p:nvPicPr>
                      <p:cNvPr id="0" name="图片 29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2332038"/>
                        <a:ext cx="694372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838200" y="2955925"/>
            <a:ext cx="723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楷体_GB2312" pitchFamily="49" charset="-122"/>
              </a:rPr>
              <a:t>    </a:t>
            </a:r>
            <a:r>
              <a:rPr lang="zh-CN" altLang="en-US" sz="2000">
                <a:ea typeface="楷体_GB2312" pitchFamily="49" charset="-122"/>
              </a:rPr>
              <a:t>等式的一般解含有</a:t>
            </a:r>
            <a:r>
              <a:rPr lang="en-US" altLang="zh-CN" sz="2000">
                <a:ea typeface="楷体_GB2312" pitchFamily="49" charset="-122"/>
              </a:rPr>
              <a:t>f(n)=x</a:t>
            </a:r>
            <a:r>
              <a:rPr lang="en-US" altLang="zh-CN" sz="2000" baseline="30000">
                <a:ea typeface="楷体_GB2312" pitchFamily="49" charset="-122"/>
              </a:rPr>
              <a:t>n</a:t>
            </a:r>
            <a:r>
              <a:rPr lang="zh-CN" altLang="en-US" sz="2000">
                <a:ea typeface="楷体_GB2312" pitchFamily="49" charset="-122"/>
              </a:rPr>
              <a:t>形式的特解的和。用</a:t>
            </a:r>
            <a:r>
              <a:rPr lang="en-US" altLang="zh-CN" sz="2000">
                <a:ea typeface="楷体_GB2312" pitchFamily="49" charset="-122"/>
              </a:rPr>
              <a:t>x</a:t>
            </a:r>
            <a:r>
              <a:rPr lang="en-US" altLang="zh-CN" sz="2000" baseline="30000">
                <a:ea typeface="楷体_GB2312" pitchFamily="49" charset="-122"/>
              </a:rPr>
              <a:t>n</a:t>
            </a:r>
            <a:r>
              <a:rPr lang="zh-CN" altLang="en-US" sz="2000">
                <a:ea typeface="楷体_GB2312" pitchFamily="49" charset="-122"/>
              </a:rPr>
              <a:t>来代替等式中的</a:t>
            </a:r>
            <a:r>
              <a:rPr lang="en-US" altLang="zh-CN" sz="2000">
                <a:ea typeface="楷体_GB2312" pitchFamily="49" charset="-122"/>
              </a:rPr>
              <a:t>f(n)</a:t>
            </a:r>
            <a:r>
              <a:rPr lang="zh-CN" altLang="en-US" sz="2000">
                <a:ea typeface="楷体_GB2312" pitchFamily="49" charset="-122"/>
              </a:rPr>
              <a:t>，有</a:t>
            </a:r>
            <a:endParaRPr lang="zh-CN" altLang="en-US" sz="2000">
              <a:ea typeface="楷体_GB2312" pitchFamily="49" charset="-122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762000" y="44196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楷体_GB2312" pitchFamily="49" charset="-122"/>
              </a:rPr>
              <a:t>    </a:t>
            </a:r>
            <a:r>
              <a:rPr lang="zh-CN" altLang="en-US" sz="2000">
                <a:ea typeface="楷体_GB2312" pitchFamily="49" charset="-122"/>
              </a:rPr>
              <a:t>两边同时除以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ea typeface="楷体_GB2312" pitchFamily="49" charset="-122"/>
              </a:rPr>
              <a:t>n-k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得到：</a:t>
            </a:r>
            <a:endParaRPr lang="zh-CN" altLang="en-US" sz="2000">
              <a:ea typeface="楷体_GB2312" pitchFamily="49" charset="-122"/>
            </a:endParaRPr>
          </a:p>
        </p:txBody>
      </p:sp>
      <p:sp>
        <p:nvSpPr>
          <p:cNvPr id="146445" name="Text Box 13"/>
          <p:cNvSpPr txBox="1">
            <a:spLocks noChangeArrowheads="1"/>
          </p:cNvSpPr>
          <p:nvPr/>
        </p:nvSpPr>
        <p:spPr bwMode="auto">
          <a:xfrm>
            <a:off x="762000" y="5334000"/>
            <a:ext cx="723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楷体_GB2312" pitchFamily="49" charset="-122"/>
              </a:rPr>
              <a:t>     </a:t>
            </a:r>
            <a:r>
              <a:rPr lang="zh-CN" altLang="en-US" sz="2000">
                <a:ea typeface="楷体_GB2312" pitchFamily="49" charset="-122"/>
              </a:rPr>
              <a:t>特征方程为：</a:t>
            </a:r>
            <a:endParaRPr lang="zh-CN" altLang="en-US" sz="2000">
              <a:ea typeface="楷体_GB2312" pitchFamily="49" charset="-122"/>
            </a:endParaRPr>
          </a:p>
        </p:txBody>
      </p:sp>
      <p:graphicFrame>
        <p:nvGraphicFramePr>
          <p:cNvPr id="146449" name="Object 17"/>
          <p:cNvGraphicFramePr>
            <a:graphicFrameLocks noChangeAspect="1"/>
          </p:cNvGraphicFramePr>
          <p:nvPr/>
        </p:nvGraphicFramePr>
        <p:xfrm>
          <a:off x="2362200" y="5751871"/>
          <a:ext cx="3319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1" name="Equation" r:id="rId7" imgW="1752600" imgH="241300" progId="Equation.DSMT4">
                  <p:embed/>
                </p:oleObj>
              </mc:Choice>
              <mc:Fallback>
                <p:oleObj name="Equation" r:id="rId7" imgW="1752600" imgH="241300" progId="Equation.DSMT4">
                  <p:embed/>
                  <p:pic>
                    <p:nvPicPr>
                      <p:cNvPr id="0" name="图片 29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51871"/>
                        <a:ext cx="33194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递推式求解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1" grpId="0"/>
      <p:bldP spid="1464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学习要点</a:t>
            </a:r>
            <a:endParaRPr lang="zh-CN" altLang="en-US" dirty="0"/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457200" y="1447800"/>
            <a:ext cx="8229438" cy="44196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Symbol" panose="05050102010706020507" pitchFamily="18" charset="2"/>
              <a:buChar char="·"/>
            </a:pPr>
            <a:r>
              <a:rPr lang="zh-CN" altLang="en-US" sz="2000" b="1" dirty="0"/>
              <a:t>递推式求解</a:t>
            </a:r>
            <a:endParaRPr lang="zh-CN" altLang="en-US" sz="2000" b="1" dirty="0"/>
          </a:p>
          <a:p>
            <a:pPr>
              <a:lnSpc>
                <a:spcPct val="120000"/>
              </a:lnSpc>
              <a:buFont typeface="Symbol" panose="05050102010706020507" pitchFamily="18" charset="2"/>
              <a:buChar char="·"/>
            </a:pPr>
            <a:r>
              <a:rPr lang="zh-CN" altLang="en-US" sz="2000" b="1" dirty="0"/>
              <a:t>分治策略及范例设计</a:t>
            </a:r>
            <a:endParaRPr lang="zh-CN" altLang="en-US" sz="2000" b="1" dirty="0"/>
          </a:p>
          <a:p>
            <a:pPr lvl="1">
              <a:lnSpc>
                <a:spcPct val="120000"/>
              </a:lnSpc>
              <a:buFont typeface="Symbol" panose="05050102010706020507" pitchFamily="18" charset="2"/>
              <a:buChar char="·"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）二分搜索技术； </a:t>
            </a:r>
            <a:endParaRPr lang="zh-CN" altLang="en-US" sz="2000" b="1" dirty="0"/>
          </a:p>
          <a:p>
            <a:pPr lvl="1">
              <a:lnSpc>
                <a:spcPct val="120000"/>
              </a:lnSpc>
              <a:buFont typeface="Symbol" panose="05050102010706020507" pitchFamily="18" charset="2"/>
              <a:buChar char="·"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）大整数乘法；</a:t>
            </a:r>
            <a:endParaRPr lang="zh-CN" altLang="en-US" sz="2000" b="1" dirty="0"/>
          </a:p>
          <a:p>
            <a:pPr lvl="1">
              <a:lnSpc>
                <a:spcPct val="120000"/>
              </a:lnSpc>
              <a:buFont typeface="Symbol" panose="05050102010706020507" pitchFamily="18" charset="2"/>
              <a:buChar char="·"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</a:t>
            </a:r>
            <a:r>
              <a:rPr lang="en-US" altLang="zh-CN" sz="2000" b="1" dirty="0" err="1"/>
              <a:t>Strassen</a:t>
            </a:r>
            <a:r>
              <a:rPr lang="zh-CN" altLang="en-US" sz="2000" b="1" dirty="0"/>
              <a:t>矩阵乘法；</a:t>
            </a:r>
            <a:endParaRPr lang="zh-CN" altLang="en-US" sz="2000" b="1" dirty="0"/>
          </a:p>
          <a:p>
            <a:pPr lvl="1">
              <a:lnSpc>
                <a:spcPct val="120000"/>
              </a:lnSpc>
              <a:buFont typeface="Symbol" panose="05050102010706020507" pitchFamily="18" charset="2"/>
              <a:buChar char="·"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）棋盘覆盖；</a:t>
            </a:r>
            <a:endParaRPr lang="zh-CN" altLang="en-US" sz="2000" b="1" dirty="0"/>
          </a:p>
          <a:p>
            <a:pPr lvl="1">
              <a:lnSpc>
                <a:spcPct val="120000"/>
              </a:lnSpc>
              <a:buFont typeface="Symbol" panose="05050102010706020507" pitchFamily="18" charset="2"/>
              <a:buChar char="·"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）合并排序和快速排序；</a:t>
            </a:r>
            <a:endParaRPr lang="zh-CN" altLang="en-US" sz="2000" b="1" dirty="0"/>
          </a:p>
          <a:p>
            <a:pPr lvl="1">
              <a:lnSpc>
                <a:spcPct val="120000"/>
              </a:lnSpc>
              <a:buFont typeface="Symbol" panose="05050102010706020507" pitchFamily="18" charset="2"/>
              <a:buChar char="·"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）线性时间选择；</a:t>
            </a:r>
            <a:endParaRPr lang="zh-CN" altLang="en-US" sz="2000" b="1" dirty="0"/>
          </a:p>
          <a:p>
            <a:pPr lvl="1">
              <a:lnSpc>
                <a:spcPct val="120000"/>
              </a:lnSpc>
              <a:buFont typeface="Symbol" panose="05050102010706020507" pitchFamily="18" charset="2"/>
              <a:buChar char="·"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）最接近点对问题；</a:t>
            </a:r>
            <a:endParaRPr lang="zh-CN" altLang="en-US" sz="2000" b="1" dirty="0"/>
          </a:p>
          <a:p>
            <a:pPr lvl="1">
              <a:lnSpc>
                <a:spcPct val="120000"/>
              </a:lnSpc>
              <a:buFont typeface="Symbol" panose="05050102010706020507" pitchFamily="18" charset="2"/>
              <a:buChar char="·"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）循环赛日程表。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A1D1CDF0-7B2B-45A6-98BF-B1ECE404AA97}" type="slidenum">
              <a:rPr lang="en-US" altLang="zh-CN"/>
            </a:fld>
            <a:endParaRPr lang="en-US" altLang="zh-CN"/>
          </a:p>
        </p:txBody>
      </p:sp>
      <p:graphicFrame>
        <p:nvGraphicFramePr>
          <p:cNvPr id="156678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85119" y="2530475"/>
          <a:ext cx="52784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1" name="Equation" r:id="rId1" imgW="2616200" imgH="228600" progId="Equation.DSMT4">
                  <p:embed/>
                </p:oleObj>
              </mc:Choice>
              <mc:Fallback>
                <p:oleObj name="Equation" r:id="rId1" imgW="2616200" imgH="228600" progId="Equation.DSMT4">
                  <p:embed/>
                  <p:pic>
                    <p:nvPicPr>
                      <p:cNvPr id="0" name="图片 30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119" y="2530475"/>
                        <a:ext cx="52784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838200" y="1447800"/>
            <a:ext cx="7521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chemeClr val="folHlink"/>
                </a:solidFill>
              </a:rPr>
              <a:t>线性齐次递推式的求解：</a:t>
            </a:r>
            <a:endParaRPr lang="zh-CN" altLang="en-US" sz="1800" b="1">
              <a:ea typeface="楷体_GB2312" pitchFamily="49" charset="-122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838200" y="2057400"/>
            <a:ext cx="723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一阶齐次递归方程的解可以直接得到：</a:t>
            </a:r>
            <a:endParaRPr lang="zh-CN" altLang="en-US" sz="2000">
              <a:ea typeface="楷体_GB2312" pitchFamily="49" charset="-122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1066800" y="4191000"/>
            <a:ext cx="723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令这个二次方程的根是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>
                <a:ea typeface="楷体_GB2312" pitchFamily="49" charset="-122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>
                <a:ea typeface="楷体_GB2312" pitchFamily="49" charset="-122"/>
              </a:rPr>
              <a:t>，递推关系的解是：</a:t>
            </a:r>
            <a:endParaRPr lang="zh-CN" altLang="en-US" sz="2000">
              <a:ea typeface="楷体_GB2312" pitchFamily="49" charset="-122"/>
            </a:endParaRPr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914400" y="3200400"/>
            <a:ext cx="723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如果递推次数是</a:t>
            </a:r>
            <a:r>
              <a:rPr lang="en-US" altLang="zh-CN" sz="2000">
                <a:ea typeface="楷体_GB2312" pitchFamily="49" charset="-122"/>
              </a:rPr>
              <a:t>2</a:t>
            </a:r>
            <a:r>
              <a:rPr lang="zh-CN" altLang="en-US" sz="2000">
                <a:ea typeface="楷体_GB2312" pitchFamily="49" charset="-122"/>
              </a:rPr>
              <a:t>，特征方程变为：</a:t>
            </a:r>
            <a:endParaRPr lang="zh-CN" altLang="en-US" sz="2000">
              <a:ea typeface="楷体_GB2312" pitchFamily="49" charset="-122"/>
            </a:endParaRPr>
          </a:p>
        </p:txBody>
      </p:sp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2782888" y="3657600"/>
          <a:ext cx="19256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2" name="Equation" r:id="rId3" imgW="1016000" imgH="241300" progId="Equation.DSMT4">
                  <p:embed/>
                </p:oleObj>
              </mc:Choice>
              <mc:Fallback>
                <p:oleObj name="Equation" r:id="rId3" imgW="1016000" imgH="241300" progId="Equation.DSMT4">
                  <p:embed/>
                  <p:pic>
                    <p:nvPicPr>
                      <p:cNvPr id="0" name="图片 300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657600"/>
                        <a:ext cx="19256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6" name="Object 14"/>
          <p:cNvGraphicFramePr>
            <a:graphicFrameLocks noChangeAspect="1"/>
          </p:cNvGraphicFramePr>
          <p:nvPr/>
        </p:nvGraphicFramePr>
        <p:xfrm>
          <a:off x="2046288" y="4664075"/>
          <a:ext cx="43561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" name="Equation" r:id="rId5" imgW="2159000" imgH="482600" progId="Equation.DSMT4">
                  <p:embed/>
                </p:oleObj>
              </mc:Choice>
              <mc:Fallback>
                <p:oleObj name="Equation" r:id="rId5" imgW="2159000" imgH="482600" progId="Equation.DSMT4">
                  <p:embed/>
                  <p:pic>
                    <p:nvPicPr>
                      <p:cNvPr id="0" name="图片 30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4664075"/>
                        <a:ext cx="43561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递推式求解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/>
      <p:bldP spid="1566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C6F2C90F-C576-458B-9ECC-6B544B592DE0}" type="slidenum">
              <a:rPr lang="en-US" altLang="zh-CN"/>
            </a:fld>
            <a:endParaRPr lang="en-US" altLang="zh-CN"/>
          </a:p>
        </p:txBody>
      </p:sp>
      <p:graphicFrame>
        <p:nvGraphicFramePr>
          <p:cNvPr id="157722" name="Object 26"/>
          <p:cNvGraphicFramePr>
            <a:graphicFrameLocks noGrp="1" noChangeAspect="1"/>
          </p:cNvGraphicFramePr>
          <p:nvPr>
            <p:ph idx="4294967295"/>
          </p:nvPr>
        </p:nvGraphicFramePr>
        <p:xfrm>
          <a:off x="3054350" y="4552950"/>
          <a:ext cx="1968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5" name="Equation" r:id="rId1" imgW="812165" imgH="203200" progId="Equation.DSMT4">
                  <p:embed/>
                </p:oleObj>
              </mc:Choice>
              <mc:Fallback>
                <p:oleObj name="Equation" r:id="rId1" imgW="812165" imgH="203200" progId="Equation.DSMT4">
                  <p:embed/>
                  <p:pic>
                    <p:nvPicPr>
                      <p:cNvPr id="0" name="图片 3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4552950"/>
                        <a:ext cx="1968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838200" y="1447800"/>
            <a:ext cx="7521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chemeClr val="folHlink"/>
                </a:solidFill>
              </a:rPr>
              <a:t>线性齐次递推式的求解：</a:t>
            </a:r>
            <a:endParaRPr lang="zh-CN" altLang="en-US" sz="1800" b="1">
              <a:ea typeface="楷体_GB2312" pitchFamily="49" charset="-122"/>
            </a:endParaRP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989013" y="1917700"/>
            <a:ext cx="762158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例</a:t>
            </a:r>
            <a:r>
              <a:rPr lang="en-US" altLang="zh-CN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2  Fibonacci</a:t>
            </a: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数列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5000"/>
              </a:lnSpc>
            </a:pPr>
            <a:r>
              <a:rPr lang="zh-CN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无穷数列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1，1，2，3，5，8，13，21，34，55，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……</a:t>
            </a:r>
            <a:r>
              <a:rPr lang="zh-CN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，称为Fibonacci数列。它可以递归地定义为：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7716" name="Rectangle 20"/>
          <p:cNvSpPr>
            <a:spLocks noChangeArrowheads="1"/>
          </p:cNvSpPr>
          <p:nvPr/>
        </p:nvSpPr>
        <p:spPr bwMode="auto">
          <a:xfrm>
            <a:off x="609600" y="2490788"/>
            <a:ext cx="8001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7719" name="Object 23"/>
          <p:cNvGraphicFramePr>
            <a:graphicFrameLocks noChangeAspect="1"/>
          </p:cNvGraphicFramePr>
          <p:nvPr/>
        </p:nvGraphicFramePr>
        <p:xfrm>
          <a:off x="2297113" y="3243263"/>
          <a:ext cx="3240087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6" name="Equation" r:id="rId4" imgW="1790700" imgH="596900" progId="Equation.DSMT4">
                  <p:embed/>
                </p:oleObj>
              </mc:Choice>
              <mc:Fallback>
                <p:oleObj name="Equation" r:id="rId4" imgW="1790700" imgH="596900" progId="Equation.DSMT4">
                  <p:embed/>
                  <p:pic>
                    <p:nvPicPr>
                      <p:cNvPr id="0" name="图片 3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3243263"/>
                        <a:ext cx="3240087" cy="1236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1447800" y="4648200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特征方程为：</a:t>
            </a:r>
            <a:endParaRPr lang="zh-CN" altLang="en-US" sz="2000">
              <a:ea typeface="楷体_GB2312" pitchFamily="49" charset="-122"/>
            </a:endParaRPr>
          </a:p>
        </p:txBody>
      </p:sp>
      <p:graphicFrame>
        <p:nvGraphicFramePr>
          <p:cNvPr id="157725" name="Object 29"/>
          <p:cNvGraphicFramePr>
            <a:graphicFrameLocks noChangeAspect="1"/>
          </p:cNvGraphicFramePr>
          <p:nvPr/>
        </p:nvGraphicFramePr>
        <p:xfrm>
          <a:off x="2743200" y="5257800"/>
          <a:ext cx="28956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7" name="Equation" r:id="rId6" imgW="1473200" imgH="431800" progId="Equation.DSMT4">
                  <p:embed/>
                </p:oleObj>
              </mc:Choice>
              <mc:Fallback>
                <p:oleObj name="Equation" r:id="rId6" imgW="1473200" imgH="431800" progId="Equation.DSMT4">
                  <p:embed/>
                  <p:pic>
                    <p:nvPicPr>
                      <p:cNvPr id="0" name="图片 3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57800"/>
                        <a:ext cx="28956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递推式求解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E6ABC287-D8AC-4762-BB6A-18F4E2094198}" type="slidenum">
              <a:rPr lang="en-US" altLang="zh-CN"/>
            </a:fld>
            <a:endParaRPr lang="en-US" altLang="zh-CN"/>
          </a:p>
        </p:txBody>
      </p:sp>
      <p:graphicFrame>
        <p:nvGraphicFramePr>
          <p:cNvPr id="159752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2438400" y="3707605"/>
          <a:ext cx="30480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9" name="Equation" r:id="rId1" imgW="1562100" imgH="342900" progId="Equation.DSMT4">
                  <p:embed/>
                </p:oleObj>
              </mc:Choice>
              <mc:Fallback>
                <p:oleObj name="Equation" r:id="rId1" imgW="1562100" imgH="342900" progId="Equation.DSMT4">
                  <p:embed/>
                  <p:pic>
                    <p:nvPicPr>
                      <p:cNvPr id="0" name="图片 3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07605"/>
                        <a:ext cx="30480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838200" y="1447800"/>
            <a:ext cx="7521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chemeClr val="folHlink"/>
                </a:solidFill>
              </a:rPr>
              <a:t>线性齐次递推式的求解：</a:t>
            </a:r>
            <a:endParaRPr lang="zh-CN" altLang="en-US" sz="1800" b="1">
              <a:ea typeface="楷体_GB2312" pitchFamily="49" charset="-122"/>
            </a:endParaRP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989013" y="1917700"/>
            <a:ext cx="76215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为求出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18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18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的值，求解下面两个联立方程</a:t>
            </a:r>
            <a:r>
              <a:rPr lang="zh-CN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609600" y="2490788"/>
            <a:ext cx="8001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2333625" y="2554288"/>
          <a:ext cx="383857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0" name="Equation" r:id="rId3" imgW="2120900" imgH="495300" progId="Equation.DSMT4">
                  <p:embed/>
                </p:oleObj>
              </mc:Choice>
              <mc:Fallback>
                <p:oleObj name="Equation" r:id="rId3" imgW="2120900" imgH="495300" progId="Equation.DSMT4">
                  <p:embed/>
                  <p:pic>
                    <p:nvPicPr>
                      <p:cNvPr id="0" name="图片 3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2554288"/>
                        <a:ext cx="3838575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1143000" y="3810000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求解得：</a:t>
            </a:r>
            <a:endParaRPr lang="zh-CN" altLang="en-US" sz="2000">
              <a:ea typeface="楷体_GB2312" pitchFamily="49" charset="-122"/>
            </a:endParaRPr>
          </a:p>
        </p:txBody>
      </p:sp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2084388" y="4548188"/>
          <a:ext cx="4468812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" name="Equation" r:id="rId5" imgW="2273300" imgH="533400" progId="Equation.DSMT4">
                  <p:embed/>
                </p:oleObj>
              </mc:Choice>
              <mc:Fallback>
                <p:oleObj name="Equation" r:id="rId5" imgW="2273300" imgH="533400" progId="Equation.DSMT4">
                  <p:embed/>
                  <p:pic>
                    <p:nvPicPr>
                      <p:cNvPr id="0" name="图片 3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548188"/>
                        <a:ext cx="4468812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1143000" y="4876800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所以：</a:t>
            </a:r>
            <a:endParaRPr lang="zh-CN" altLang="en-US" sz="2000">
              <a:ea typeface="楷体_GB2312" pitchFamily="49" charset="-122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递推式求解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1" grpId="0"/>
      <p:bldP spid="1597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368479FF-9D2A-4F73-A973-A37AC4F34063}" type="slidenum">
              <a:rPr lang="en-US" altLang="zh-CN"/>
            </a:fld>
            <a:endParaRPr lang="en-US" altLang="zh-CN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838200" y="1447800"/>
            <a:ext cx="7521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chemeClr val="folHlink"/>
                </a:solidFill>
              </a:rPr>
              <a:t>非齐次递推关系的解（限于算法分析中经常用到的一些基本关系）</a:t>
            </a:r>
            <a:endParaRPr lang="zh-CN" altLang="en-US" sz="1800" b="1">
              <a:ea typeface="楷体_GB2312" pitchFamily="49" charset="-122"/>
            </a:endParaRP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710406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最简单的非齐次递归关系为：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9509" name="Object 5"/>
          <p:cNvGraphicFramePr>
            <a:graphicFrameLocks noChangeAspect="1"/>
          </p:cNvGraphicFramePr>
          <p:nvPr/>
        </p:nvGraphicFramePr>
        <p:xfrm>
          <a:off x="2133600" y="2452688"/>
          <a:ext cx="43497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4" name="Equation" r:id="rId1" imgW="1790700" imgH="203200" progId="Equation.DSMT4">
                  <p:embed/>
                </p:oleObj>
              </mc:Choice>
              <mc:Fallback>
                <p:oleObj name="Equation" r:id="rId1" imgW="1790700" imgH="203200" progId="Equation.DSMT4">
                  <p:embed/>
                  <p:pic>
                    <p:nvPicPr>
                      <p:cNvPr id="0" name="图片 33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52688"/>
                        <a:ext cx="434975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762000" y="2895600"/>
            <a:ext cx="676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其中，</a:t>
            </a:r>
            <a:r>
              <a:rPr lang="en-US" altLang="zh-CN" sz="2000">
                <a:ea typeface="楷体_GB2312" pitchFamily="49" charset="-122"/>
              </a:rPr>
              <a:t>g(n)</a:t>
            </a:r>
            <a:r>
              <a:rPr lang="zh-CN" altLang="en-US" sz="2000">
                <a:ea typeface="楷体_GB2312" pitchFamily="49" charset="-122"/>
              </a:rPr>
              <a:t>是另一个序列。容易看出其解为：</a:t>
            </a:r>
            <a:endParaRPr lang="zh-CN" altLang="en-US" sz="2000">
              <a:ea typeface="楷体_GB2312" pitchFamily="49" charset="-122"/>
            </a:endParaRPr>
          </a:p>
        </p:txBody>
      </p:sp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2438400" y="3276600"/>
          <a:ext cx="32702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5" name="Equation" r:id="rId3" imgW="1346200" imgH="431800" progId="Equation.DSMT4">
                  <p:embed/>
                </p:oleObj>
              </mc:Choice>
              <mc:Fallback>
                <p:oleObj name="Equation" r:id="rId3" imgW="1346200" imgH="431800" progId="Equation.DSMT4">
                  <p:embed/>
                  <p:pic>
                    <p:nvPicPr>
                      <p:cNvPr id="0" name="图片 33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327025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914400" y="41910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例如，</a:t>
            </a:r>
            <a:r>
              <a:rPr lang="en-US" altLang="zh-CN" b="1">
                <a:ea typeface="楷体_GB2312" pitchFamily="49" charset="-122"/>
              </a:rPr>
              <a:t>f(n) = f(n-1) + 1</a:t>
            </a:r>
            <a:r>
              <a:rPr lang="zh-CN" altLang="en-US" b="1">
                <a:ea typeface="楷体_GB2312" pitchFamily="49" charset="-122"/>
              </a:rPr>
              <a:t>，且</a:t>
            </a:r>
            <a:r>
              <a:rPr lang="en-US" altLang="zh-CN" b="1">
                <a:ea typeface="楷体_GB2312" pitchFamily="49" charset="-122"/>
              </a:rPr>
              <a:t>f(0)</a:t>
            </a:r>
            <a:r>
              <a:rPr lang="zh-CN" altLang="en-US" b="1">
                <a:ea typeface="楷体_GB2312" pitchFamily="49" charset="-122"/>
              </a:rPr>
              <a:t>＝</a:t>
            </a:r>
            <a:r>
              <a:rPr lang="en-US" altLang="zh-CN" b="1">
                <a:ea typeface="楷体_GB2312" pitchFamily="49" charset="-122"/>
              </a:rPr>
              <a:t>0</a:t>
            </a:r>
            <a:r>
              <a:rPr lang="zh-CN" altLang="en-US" b="1">
                <a:ea typeface="楷体_GB2312" pitchFamily="49" charset="-122"/>
              </a:rPr>
              <a:t>的解是：</a:t>
            </a:r>
            <a:r>
              <a:rPr lang="en-US" altLang="zh-CN" b="1">
                <a:ea typeface="楷体_GB2312" pitchFamily="49" charset="-122"/>
              </a:rPr>
              <a:t>f(n) = n</a:t>
            </a:r>
            <a:r>
              <a:rPr lang="zh-CN" altLang="en-US" b="1">
                <a:ea typeface="楷体_GB2312" pitchFamily="49" charset="-122"/>
              </a:rPr>
              <a:t>。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149513" name="Object 9"/>
          <p:cNvGraphicFramePr>
            <a:graphicFrameLocks noChangeAspect="1"/>
          </p:cNvGraphicFramePr>
          <p:nvPr/>
        </p:nvGraphicFramePr>
        <p:xfrm>
          <a:off x="1981200" y="5181600"/>
          <a:ext cx="40401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6" name="Equation" r:id="rId5" imgW="1663700" imgH="203200" progId="Equation.DSMT4">
                  <p:embed/>
                </p:oleObj>
              </mc:Choice>
              <mc:Fallback>
                <p:oleObj name="Equation" r:id="rId5" imgW="1663700" imgH="203200" progId="Equation.DSMT4">
                  <p:embed/>
                  <p:pic>
                    <p:nvPicPr>
                      <p:cNvPr id="0" name="图片 33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4040188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762000" y="4800600"/>
            <a:ext cx="676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容易看出，递推关系：</a:t>
            </a:r>
            <a:endParaRPr lang="zh-CN" altLang="en-US" sz="2000">
              <a:ea typeface="楷体_GB2312" pitchFamily="49" charset="-122"/>
            </a:endParaRP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762000" y="5638800"/>
            <a:ext cx="676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的解为：</a:t>
            </a:r>
            <a:endParaRPr lang="zh-CN" altLang="en-US" sz="2000">
              <a:ea typeface="楷体_GB2312" pitchFamily="49" charset="-122"/>
            </a:endParaRPr>
          </a:p>
        </p:txBody>
      </p:sp>
      <p:graphicFrame>
        <p:nvGraphicFramePr>
          <p:cNvPr id="149516" name="Object 12"/>
          <p:cNvGraphicFramePr>
            <a:graphicFrameLocks noChangeAspect="1"/>
          </p:cNvGraphicFramePr>
          <p:nvPr/>
        </p:nvGraphicFramePr>
        <p:xfrm>
          <a:off x="1905000" y="5943600"/>
          <a:ext cx="45656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7" name="Equation" r:id="rId7" imgW="1879600" imgH="203200" progId="Equation.DSMT4">
                  <p:embed/>
                </p:oleObj>
              </mc:Choice>
              <mc:Fallback>
                <p:oleObj name="Equation" r:id="rId7" imgW="1879600" imgH="203200" progId="Equation.DSMT4">
                  <p:embed/>
                  <p:pic>
                    <p:nvPicPr>
                      <p:cNvPr id="0" name="图片 33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943600"/>
                        <a:ext cx="456565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递推式求解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0" grpId="0"/>
      <p:bldP spid="149512" grpId="0"/>
      <p:bldP spid="149514" grpId="0"/>
      <p:bldP spid="1495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28F14DF6-E4A2-4DE5-9385-06BEDCF32B26}" type="slidenum">
              <a:rPr lang="en-US" altLang="zh-CN"/>
            </a:fld>
            <a:endParaRPr lang="en-US" altLang="zh-CN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838200" y="1447800"/>
            <a:ext cx="7521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chemeClr val="folHlink"/>
                </a:solidFill>
              </a:rPr>
              <a:t>非齐次递推关系的解（限于算法分析中经常用到的一些基本关系）</a:t>
            </a:r>
            <a:endParaRPr lang="zh-CN" altLang="en-US" sz="1800" b="1">
              <a:ea typeface="楷体_GB2312" pitchFamily="49" charset="-122"/>
            </a:endParaRP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762000" y="20574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例如，</a:t>
            </a:r>
            <a:r>
              <a:rPr lang="en-US" altLang="zh-CN" b="1">
                <a:ea typeface="楷体_GB2312" pitchFamily="49" charset="-122"/>
              </a:rPr>
              <a:t>f(n) = nf(n-1)</a:t>
            </a:r>
            <a:r>
              <a:rPr lang="zh-CN" altLang="en-US" b="1">
                <a:ea typeface="楷体_GB2312" pitchFamily="49" charset="-122"/>
              </a:rPr>
              <a:t>，且</a:t>
            </a:r>
            <a:r>
              <a:rPr lang="en-US" altLang="zh-CN" b="1">
                <a:ea typeface="楷体_GB2312" pitchFamily="49" charset="-122"/>
              </a:rPr>
              <a:t>f(0)</a:t>
            </a:r>
            <a:r>
              <a:rPr lang="zh-CN" altLang="en-US" b="1">
                <a:ea typeface="楷体_GB2312" pitchFamily="49" charset="-122"/>
              </a:rPr>
              <a:t>＝</a:t>
            </a:r>
            <a:r>
              <a:rPr lang="en-US" altLang="zh-CN" b="1">
                <a:ea typeface="楷体_GB2312" pitchFamily="49" charset="-122"/>
              </a:rPr>
              <a:t>1</a:t>
            </a:r>
            <a:r>
              <a:rPr lang="zh-CN" altLang="en-US" b="1">
                <a:ea typeface="楷体_GB2312" pitchFamily="49" charset="-122"/>
              </a:rPr>
              <a:t>的解是：</a:t>
            </a:r>
            <a:r>
              <a:rPr lang="en-US" altLang="zh-CN" b="1">
                <a:ea typeface="楷体_GB2312" pitchFamily="49" charset="-122"/>
              </a:rPr>
              <a:t>f(n) = n!</a:t>
            </a:r>
            <a:r>
              <a:rPr lang="zh-CN" altLang="en-US" b="1">
                <a:ea typeface="楷体_GB2312" pitchFamily="49" charset="-122"/>
              </a:rPr>
              <a:t>。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1503363" y="3200400"/>
          <a:ext cx="49974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7" name="Equation" r:id="rId1" imgW="2057400" imgH="203200" progId="Equation.DSMT4">
                  <p:embed/>
                </p:oleObj>
              </mc:Choice>
              <mc:Fallback>
                <p:oleObj name="Equation" r:id="rId1" imgW="2057400" imgH="203200" progId="Equation.DSMT4">
                  <p:embed/>
                  <p:pic>
                    <p:nvPicPr>
                      <p:cNvPr id="0" name="图片 34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3200400"/>
                        <a:ext cx="499745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685800" y="2667000"/>
            <a:ext cx="676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>
                <a:solidFill>
                  <a:schemeClr val="folHlink"/>
                </a:solidFill>
              </a:rPr>
              <a:t>下面递推关系</a:t>
            </a:r>
            <a:r>
              <a:rPr lang="zh-CN" altLang="en-US" sz="2000">
                <a:ea typeface="楷体_GB2312" pitchFamily="49" charset="-122"/>
              </a:rPr>
              <a:t>：</a:t>
            </a:r>
            <a:endParaRPr lang="zh-CN" altLang="en-US" sz="2000">
              <a:ea typeface="楷体_GB2312" pitchFamily="49" charset="-122"/>
            </a:endParaRP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762000" y="3810000"/>
            <a:ext cx="676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其中</a:t>
            </a:r>
            <a:r>
              <a:rPr lang="en-US" altLang="zh-CN" sz="2000">
                <a:ea typeface="楷体_GB2312" pitchFamily="49" charset="-122"/>
              </a:rPr>
              <a:t>h(n)</a:t>
            </a:r>
            <a:r>
              <a:rPr lang="zh-CN" altLang="en-US" sz="2000">
                <a:ea typeface="楷体_GB2312" pitchFamily="49" charset="-122"/>
              </a:rPr>
              <a:t>为又一个序列。定义新的函数</a:t>
            </a:r>
            <a:r>
              <a:rPr lang="en-US" altLang="zh-CN" sz="2000">
                <a:ea typeface="楷体_GB2312" pitchFamily="49" charset="-122"/>
              </a:rPr>
              <a:t>f’(n)</a:t>
            </a:r>
            <a:r>
              <a:rPr lang="zh-CN" altLang="en-US" sz="2000">
                <a:ea typeface="楷体_GB2312" pitchFamily="49" charset="-122"/>
              </a:rPr>
              <a:t>如下，令</a:t>
            </a:r>
            <a:endParaRPr lang="zh-CN" altLang="en-US" sz="2000">
              <a:ea typeface="楷体_GB2312" pitchFamily="49" charset="-122"/>
            </a:endParaRPr>
          </a:p>
        </p:txBody>
      </p:sp>
      <p:graphicFrame>
        <p:nvGraphicFramePr>
          <p:cNvPr id="160780" name="Object 12"/>
          <p:cNvGraphicFramePr>
            <a:graphicFrameLocks noChangeAspect="1"/>
          </p:cNvGraphicFramePr>
          <p:nvPr/>
        </p:nvGraphicFramePr>
        <p:xfrm>
          <a:off x="884238" y="4343400"/>
          <a:ext cx="74977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8" name="Equation" r:id="rId3" imgW="3086100" imgH="203200" progId="Equation.DSMT4">
                  <p:embed/>
                </p:oleObj>
              </mc:Choice>
              <mc:Fallback>
                <p:oleObj name="Equation" r:id="rId3" imgW="3086100" imgH="203200" progId="Equation.DSMT4">
                  <p:embed/>
                  <p:pic>
                    <p:nvPicPr>
                      <p:cNvPr id="0" name="图片 34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4343400"/>
                        <a:ext cx="7497762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762000" y="4876800"/>
            <a:ext cx="676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将</a:t>
            </a:r>
            <a:r>
              <a:rPr lang="en-US" altLang="zh-CN" sz="2000">
                <a:ea typeface="楷体_GB2312" pitchFamily="49" charset="-122"/>
              </a:rPr>
              <a:t>f(n)</a:t>
            </a:r>
            <a:r>
              <a:rPr lang="zh-CN" altLang="en-US" sz="2000">
                <a:ea typeface="楷体_GB2312" pitchFamily="49" charset="-122"/>
              </a:rPr>
              <a:t>和</a:t>
            </a:r>
            <a:r>
              <a:rPr lang="en-US" altLang="zh-CN" sz="2000">
                <a:ea typeface="楷体_GB2312" pitchFamily="49" charset="-122"/>
              </a:rPr>
              <a:t>f(n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1)</a:t>
            </a:r>
            <a:r>
              <a:rPr lang="zh-CN" altLang="en-US" sz="2000">
                <a:ea typeface="楷体_GB2312" pitchFamily="49" charset="-122"/>
              </a:rPr>
              <a:t>代入相应的式子，得到</a:t>
            </a:r>
            <a:endParaRPr lang="zh-CN" altLang="en-US" sz="2000">
              <a:ea typeface="楷体_GB2312" pitchFamily="49" charset="-122"/>
            </a:endParaRPr>
          </a:p>
        </p:txBody>
      </p:sp>
      <p:graphicFrame>
        <p:nvGraphicFramePr>
          <p:cNvPr id="160782" name="Object 14"/>
          <p:cNvGraphicFramePr>
            <a:graphicFrameLocks noChangeAspect="1"/>
          </p:cNvGraphicFramePr>
          <p:nvPr/>
        </p:nvGraphicFramePr>
        <p:xfrm>
          <a:off x="36513" y="5410200"/>
          <a:ext cx="91027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" name="Equation" r:id="rId5" imgW="3746500" imgH="203200" progId="Equation.DSMT4">
                  <p:embed/>
                </p:oleObj>
              </mc:Choice>
              <mc:Fallback>
                <p:oleObj name="Equation" r:id="rId5" imgW="3746500" imgH="203200" progId="Equation.DSMT4">
                  <p:embed/>
                  <p:pic>
                    <p:nvPicPr>
                      <p:cNvPr id="0" name="图片 34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5410200"/>
                        <a:ext cx="910272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递推式求解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6" grpId="0"/>
      <p:bldP spid="160778" grpId="0"/>
      <p:bldP spid="160779" grpId="0"/>
      <p:bldP spid="1607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2D12DA61-B07F-426E-9D3E-20CAA1DDF8B7}" type="slidenum">
              <a:rPr lang="en-US" altLang="zh-CN"/>
            </a:fld>
            <a:endParaRPr lang="en-US" altLang="zh-CN"/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838200" y="1447800"/>
            <a:ext cx="7521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chemeClr val="folHlink"/>
                </a:solidFill>
              </a:rPr>
              <a:t>非齐次递推关系的解（限于算法分析中经常用到的一些基本关系）</a:t>
            </a:r>
            <a:endParaRPr lang="zh-CN" altLang="en-US" sz="1800" b="1">
              <a:ea typeface="楷体_GB2312" pitchFamily="49" charset="-122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762000" y="2057400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化简得到：</a:t>
            </a:r>
            <a:endParaRPr lang="zh-CN" altLang="en-US" sz="2000">
              <a:ea typeface="楷体_GB2312" pitchFamily="49" charset="-122"/>
            </a:endParaRPr>
          </a:p>
        </p:txBody>
      </p:sp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1062038" y="2514600"/>
          <a:ext cx="6786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1" name="Equation" r:id="rId1" imgW="2794000" imgH="419100" progId="Equation.DSMT4">
                  <p:embed/>
                </p:oleObj>
              </mc:Choice>
              <mc:Fallback>
                <p:oleObj name="Equation" r:id="rId1" imgW="2794000" imgH="419100" progId="Equation.DSMT4">
                  <p:embed/>
                  <p:pic>
                    <p:nvPicPr>
                      <p:cNvPr id="0" name="图片 35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514600"/>
                        <a:ext cx="678656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685800" y="3276600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因此：</a:t>
            </a:r>
            <a:endParaRPr lang="zh-CN" altLang="en-US" sz="2000">
              <a:ea typeface="楷体_GB2312" pitchFamily="49" charset="-122"/>
            </a:endParaRPr>
          </a:p>
        </p:txBody>
      </p:sp>
      <p:graphicFrame>
        <p:nvGraphicFramePr>
          <p:cNvPr id="161805" name="Object 13"/>
          <p:cNvGraphicFramePr>
            <a:graphicFrameLocks noChangeAspect="1"/>
          </p:cNvGraphicFramePr>
          <p:nvPr/>
        </p:nvGraphicFramePr>
        <p:xfrm>
          <a:off x="1143000" y="3657600"/>
          <a:ext cx="65706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2" name="Equation" r:id="rId3" imgW="2705100" imgH="431800" progId="Equation.DSMT4">
                  <p:embed/>
                </p:oleObj>
              </mc:Choice>
              <mc:Fallback>
                <p:oleObj name="Equation" r:id="rId3" imgW="2705100" imgH="431800" progId="Equation.DSMT4">
                  <p:embed/>
                  <p:pic>
                    <p:nvPicPr>
                      <p:cNvPr id="0" name="图片 35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6570663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6" name="Text Box 14"/>
          <p:cNvSpPr txBox="1">
            <a:spLocks noChangeArrowheads="1"/>
          </p:cNvSpPr>
          <p:nvPr/>
        </p:nvSpPr>
        <p:spPr bwMode="auto">
          <a:xfrm>
            <a:off x="457200" y="4495800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最终得出：</a:t>
            </a:r>
            <a:endParaRPr lang="zh-CN" altLang="en-US" sz="2000">
              <a:ea typeface="楷体_GB2312" pitchFamily="49" charset="-122"/>
            </a:endParaRPr>
          </a:p>
        </p:txBody>
      </p:sp>
      <p:graphicFrame>
        <p:nvGraphicFramePr>
          <p:cNvPr id="161807" name="Object 15"/>
          <p:cNvGraphicFramePr>
            <a:graphicFrameLocks noChangeAspect="1"/>
          </p:cNvGraphicFramePr>
          <p:nvPr/>
        </p:nvGraphicFramePr>
        <p:xfrm>
          <a:off x="762000" y="5105400"/>
          <a:ext cx="7772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3" name="Equation" r:id="rId5" imgW="3987800" imgH="457200" progId="Equation.DSMT4">
                  <p:embed/>
                </p:oleObj>
              </mc:Choice>
              <mc:Fallback>
                <p:oleObj name="Equation" r:id="rId5" imgW="3987800" imgH="457200" progId="Equation.DSMT4">
                  <p:embed/>
                  <p:pic>
                    <p:nvPicPr>
                      <p:cNvPr id="0" name="图片 35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7772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递推式求解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/>
      <p:bldP spid="161804" grpId="0"/>
      <p:bldP spid="1618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980C3FA3-E895-4751-A952-A7888E9C4660}" type="slidenum">
              <a:rPr lang="en-US" altLang="zh-CN"/>
            </a:fld>
            <a:endParaRPr lang="en-US" altLang="zh-CN"/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838200" y="1447800"/>
            <a:ext cx="7521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chemeClr val="folHlink"/>
                </a:solidFill>
              </a:rPr>
              <a:t>分治（</a:t>
            </a:r>
            <a:r>
              <a:rPr lang="en-US" altLang="zh-CN" sz="1800" b="1">
                <a:solidFill>
                  <a:srgbClr val="3907F1"/>
                </a:solidFill>
              </a:rPr>
              <a:t>Divid and Conquer</a:t>
            </a:r>
            <a:r>
              <a:rPr lang="zh-CN" altLang="en-US" sz="1800" b="1">
                <a:solidFill>
                  <a:srgbClr val="3907F1"/>
                </a:solidFill>
              </a:rPr>
              <a:t>）</a:t>
            </a:r>
            <a:r>
              <a:rPr lang="zh-CN" altLang="en-US" sz="1800" b="1">
                <a:solidFill>
                  <a:schemeClr val="folHlink"/>
                </a:solidFill>
              </a:rPr>
              <a:t>递推关系的解</a:t>
            </a:r>
            <a:endParaRPr lang="zh-CN" altLang="en-US" sz="1800" b="1">
              <a:solidFill>
                <a:schemeClr val="folHlink"/>
              </a:solidFill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710406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本章中主要讨论分治算法，通常递归地定义为以下形式：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1066800" y="4572000"/>
            <a:ext cx="6762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ea typeface="楷体_GB2312" pitchFamily="49" charset="-122"/>
              </a:rPr>
              <a:t>     </a:t>
            </a:r>
            <a:r>
              <a:rPr lang="zh-CN" altLang="en-US" sz="2000">
                <a:ea typeface="楷体_GB2312" pitchFamily="49" charset="-122"/>
              </a:rPr>
              <a:t>其中，</a:t>
            </a:r>
            <a:r>
              <a:rPr lang="en-US" altLang="zh-CN" sz="2000">
                <a:ea typeface="楷体_GB2312" pitchFamily="49" charset="-122"/>
              </a:rPr>
              <a:t>a</a:t>
            </a:r>
            <a:r>
              <a:rPr lang="en-US" altLang="zh-CN" sz="2000" baseline="-25000">
                <a:ea typeface="楷体_GB2312" pitchFamily="49" charset="-122"/>
              </a:rPr>
              <a:t>1</a:t>
            </a:r>
            <a:r>
              <a:rPr lang="en-US" altLang="zh-CN" sz="2000">
                <a:ea typeface="楷体_GB2312" pitchFamily="49" charset="-122"/>
              </a:rPr>
              <a:t>,a</a:t>
            </a:r>
            <a:r>
              <a:rPr lang="en-US" altLang="zh-CN" sz="2000" baseline="-25000">
                <a:ea typeface="楷体_GB2312" pitchFamily="49" charset="-122"/>
              </a:rPr>
              <a:t>2</a:t>
            </a:r>
            <a:r>
              <a:rPr lang="en-US" altLang="zh-CN" sz="2000">
                <a:ea typeface="楷体_GB2312" pitchFamily="49" charset="-122"/>
              </a:rPr>
              <a:t>,…,a</a:t>
            </a:r>
            <a:r>
              <a:rPr lang="en-US" altLang="zh-CN" sz="2000" baseline="-25000">
                <a:ea typeface="楷体_GB2312" pitchFamily="49" charset="-122"/>
              </a:rPr>
              <a:t>p</a:t>
            </a:r>
            <a:r>
              <a:rPr lang="en-US" altLang="zh-CN" sz="2000">
                <a:ea typeface="楷体_GB2312" pitchFamily="49" charset="-122"/>
              </a:rPr>
              <a:t>,c</a:t>
            </a:r>
            <a:r>
              <a:rPr lang="en-US" altLang="zh-CN" sz="2000" baseline="-25000">
                <a:ea typeface="楷体_GB2312" pitchFamily="49" charset="-122"/>
              </a:rPr>
              <a:t>1</a:t>
            </a:r>
            <a:r>
              <a:rPr lang="en-US" altLang="zh-CN" sz="2000">
                <a:ea typeface="楷体_GB2312" pitchFamily="49" charset="-122"/>
              </a:rPr>
              <a:t>,c</a:t>
            </a:r>
            <a:r>
              <a:rPr lang="en-US" altLang="zh-CN" sz="2000" baseline="-25000">
                <a:ea typeface="楷体_GB2312" pitchFamily="49" charset="-122"/>
              </a:rPr>
              <a:t>2</a:t>
            </a:r>
            <a:r>
              <a:rPr lang="en-US" altLang="zh-CN" sz="2000">
                <a:ea typeface="楷体_GB2312" pitchFamily="49" charset="-122"/>
              </a:rPr>
              <a:t>,…,c</a:t>
            </a:r>
            <a:r>
              <a:rPr lang="en-US" altLang="zh-CN" sz="2000" baseline="-25000">
                <a:ea typeface="楷体_GB2312" pitchFamily="49" charset="-122"/>
              </a:rPr>
              <a:t>p</a:t>
            </a:r>
            <a:r>
              <a:rPr lang="zh-CN" altLang="en-US" sz="2000">
                <a:ea typeface="楷体_GB2312" pitchFamily="49" charset="-122"/>
              </a:rPr>
              <a:t>和</a:t>
            </a:r>
            <a:r>
              <a:rPr lang="en-US" altLang="zh-CN" sz="2000">
                <a:ea typeface="楷体_GB2312" pitchFamily="49" charset="-122"/>
              </a:rPr>
              <a:t>n</a:t>
            </a:r>
            <a:r>
              <a:rPr lang="en-US" altLang="zh-CN" sz="2000" baseline="-25000">
                <a:ea typeface="楷体_GB2312" pitchFamily="49" charset="-122"/>
              </a:rPr>
              <a:t>0</a:t>
            </a:r>
            <a:r>
              <a:rPr lang="zh-CN" altLang="en-US" sz="2000">
                <a:ea typeface="楷体_GB2312" pitchFamily="49" charset="-122"/>
              </a:rPr>
              <a:t>都是非负常数，</a:t>
            </a:r>
            <a:r>
              <a:rPr lang="en-US" altLang="zh-CN" sz="2000">
                <a:ea typeface="楷体_GB2312" pitchFamily="49" charset="-122"/>
              </a:rPr>
              <a:t>p</a:t>
            </a:r>
            <a:r>
              <a:rPr lang="en-US" altLang="zh-CN" sz="1800"/>
              <a:t>≥1</a:t>
            </a:r>
            <a:r>
              <a:rPr lang="zh-CN" altLang="en-US" sz="1800"/>
              <a:t>，</a:t>
            </a:r>
            <a:r>
              <a:rPr lang="en-US" altLang="zh-CN" sz="1800"/>
              <a:t>g(n)</a:t>
            </a:r>
            <a:r>
              <a:rPr lang="zh-CN" altLang="en-US" sz="2000">
                <a:ea typeface="楷体_GB2312" pitchFamily="49" charset="-122"/>
              </a:rPr>
              <a:t>是从非负整数集合到实数集合的一个函数。</a:t>
            </a:r>
            <a:endParaRPr lang="zh-CN" altLang="en-US" sz="2000">
              <a:ea typeface="楷体_GB2312" pitchFamily="49" charset="-122"/>
            </a:endParaRPr>
          </a:p>
        </p:txBody>
      </p:sp>
      <p:grpSp>
        <p:nvGrpSpPr>
          <p:cNvPr id="150537" name="Group 9"/>
          <p:cNvGrpSpPr/>
          <p:nvPr/>
        </p:nvGrpSpPr>
        <p:grpSpPr bwMode="auto">
          <a:xfrm>
            <a:off x="1143000" y="3048000"/>
            <a:ext cx="7391400" cy="1111250"/>
            <a:chOff x="528" y="1528"/>
            <a:chExt cx="4656" cy="700"/>
          </a:xfrm>
        </p:grpSpPr>
        <p:graphicFrame>
          <p:nvGraphicFramePr>
            <p:cNvPr id="150533" name="Object 5"/>
            <p:cNvGraphicFramePr>
              <a:graphicFrameLocks noChangeAspect="1"/>
            </p:cNvGraphicFramePr>
            <p:nvPr/>
          </p:nvGraphicFramePr>
          <p:xfrm>
            <a:off x="528" y="1536"/>
            <a:ext cx="3552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3" name="Equation" r:id="rId1" imgW="3327400" imgH="609600" progId="Equation.DSMT4">
                    <p:embed/>
                  </p:oleObj>
                </mc:Choice>
                <mc:Fallback>
                  <p:oleObj name="Equation" r:id="rId1" imgW="3327400" imgH="609600" progId="Equation.DSMT4">
                    <p:embed/>
                    <p:pic>
                      <p:nvPicPr>
                        <p:cNvPr id="0" name="图片 359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536"/>
                          <a:ext cx="3552" cy="6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4176" y="1528"/>
              <a:ext cx="100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n</a:t>
              </a:r>
              <a:r>
                <a:rPr lang="zh-CN" altLang="zh-CN" sz="1800"/>
                <a:t>≤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  <a:r>
                <a:rPr lang="en-US" altLang="zh-CN" sz="2000"/>
                <a:t>n</a:t>
              </a:r>
              <a:r>
                <a:rPr lang="en-US" altLang="zh-CN" sz="1800" baseline="-25000"/>
                <a:t>0</a:t>
              </a:r>
              <a:endParaRPr lang="en-US" altLang="zh-CN" sz="1800" baseline="-25000"/>
            </a:p>
            <a:p>
              <a:endParaRPr lang="en-US" altLang="zh-CN" sz="2000">
                <a:ea typeface="楷体_GB2312" pitchFamily="49" charset="-122"/>
              </a:endParaRPr>
            </a:p>
            <a:p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n </a:t>
              </a:r>
              <a:r>
                <a:rPr lang="zh-CN" altLang="en-US" sz="1800"/>
                <a:t>＞ </a:t>
              </a:r>
              <a:r>
                <a:rPr lang="en-US" altLang="zh-CN" sz="2000"/>
                <a:t>n</a:t>
              </a:r>
              <a:r>
                <a:rPr lang="en-US" altLang="zh-CN" sz="1800" baseline="-25000"/>
                <a:t>0</a:t>
              </a:r>
              <a:endParaRPr lang="en-US" altLang="zh-CN" sz="2000">
                <a:ea typeface="楷体_GB2312" pitchFamily="49" charset="-122"/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递推式求解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ECCD4598-E2E3-4CF4-9626-4605C59C0A15}" type="slidenum">
              <a:rPr lang="en-US" altLang="zh-CN"/>
            </a:fld>
            <a:endParaRPr lang="en-US" altLang="zh-CN"/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838200" y="1447800"/>
            <a:ext cx="7521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chemeClr val="folHlink"/>
                </a:solidFill>
              </a:rPr>
              <a:t>分治（</a:t>
            </a:r>
            <a:r>
              <a:rPr lang="en-US" altLang="zh-CN" sz="1800" b="1">
                <a:solidFill>
                  <a:srgbClr val="3907F1"/>
                </a:solidFill>
              </a:rPr>
              <a:t>Divid and Conquer</a:t>
            </a:r>
            <a:r>
              <a:rPr lang="zh-CN" altLang="en-US" sz="1800" b="1">
                <a:solidFill>
                  <a:srgbClr val="3907F1"/>
                </a:solidFill>
              </a:rPr>
              <a:t>）</a:t>
            </a:r>
            <a:r>
              <a:rPr lang="zh-CN" altLang="en-US" sz="1800" b="1">
                <a:solidFill>
                  <a:schemeClr val="folHlink"/>
                </a:solidFill>
              </a:rPr>
              <a:t>递推关系的解</a:t>
            </a:r>
            <a:endParaRPr lang="zh-CN" altLang="en-US" sz="1800" b="1">
              <a:solidFill>
                <a:schemeClr val="folHlink"/>
              </a:solidFill>
            </a:endParaRP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066800" y="4114800"/>
            <a:ext cx="41148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的解是：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2286000" y="4724400"/>
          <a:ext cx="4038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8" name="Equation" r:id="rId1" imgW="1168400" imgH="228600" progId="Equation.DSMT4">
                  <p:embed/>
                </p:oleObj>
              </mc:Choice>
              <mc:Fallback>
                <p:oleObj name="Equation" r:id="rId1" imgW="1168400" imgH="228600" progId="Equation.DSMT4">
                  <p:embed/>
                  <p:pic>
                    <p:nvPicPr>
                      <p:cNvPr id="0" name="图片 37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24400"/>
                        <a:ext cx="40386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914400" y="2133600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folHlink"/>
                </a:solidFill>
                <a:latin typeface="宋体" panose="02010600030101010101" pitchFamily="2" charset="-122"/>
              </a:rPr>
              <a:t>定理 </a:t>
            </a:r>
            <a:r>
              <a:rPr lang="en-US" altLang="zh-CN" sz="2000" b="1">
                <a:solidFill>
                  <a:schemeClr val="folHlink"/>
                </a:solidFill>
                <a:latin typeface="宋体" panose="02010600030101010101" pitchFamily="2" charset="-122"/>
              </a:rPr>
              <a:t>2.1</a:t>
            </a:r>
            <a:r>
              <a:rPr lang="en-US" altLang="zh-CN" sz="2000">
                <a:ea typeface="楷体_GB2312" pitchFamily="49" charset="-122"/>
              </a:rPr>
              <a:t>   </a:t>
            </a:r>
            <a:r>
              <a:rPr lang="zh-CN" altLang="en-US" sz="2000">
                <a:ea typeface="楷体_GB2312" pitchFamily="49" charset="-122"/>
              </a:rPr>
              <a:t>设</a:t>
            </a:r>
            <a:r>
              <a:rPr lang="en-US" altLang="zh-CN" sz="2000">
                <a:ea typeface="楷体_GB2312" pitchFamily="49" charset="-122"/>
              </a:rPr>
              <a:t>b</a:t>
            </a:r>
            <a:r>
              <a:rPr lang="zh-CN" altLang="en-US" sz="2000">
                <a:ea typeface="楷体_GB2312" pitchFamily="49" charset="-122"/>
              </a:rPr>
              <a:t>和</a:t>
            </a:r>
            <a:r>
              <a:rPr lang="en-US" altLang="zh-CN" sz="2000">
                <a:ea typeface="楷体_GB2312" pitchFamily="49" charset="-122"/>
              </a:rPr>
              <a:t>d</a:t>
            </a:r>
            <a:r>
              <a:rPr lang="zh-CN" altLang="en-US" sz="2000">
                <a:ea typeface="楷体_GB2312" pitchFamily="49" charset="-122"/>
              </a:rPr>
              <a:t>是非负常数，</a:t>
            </a:r>
            <a:r>
              <a:rPr lang="en-US" altLang="zh-CN" sz="2000">
                <a:ea typeface="楷体_GB2312" pitchFamily="49" charset="-122"/>
              </a:rPr>
              <a:t>n</a:t>
            </a:r>
            <a:r>
              <a:rPr lang="zh-CN" altLang="en-US" sz="2000">
                <a:ea typeface="楷体_GB2312" pitchFamily="49" charset="-122"/>
              </a:rPr>
              <a:t>是</a:t>
            </a:r>
            <a:r>
              <a:rPr lang="en-US" altLang="zh-CN" sz="2000">
                <a:ea typeface="楷体_GB2312" pitchFamily="49" charset="-122"/>
              </a:rPr>
              <a:t>2</a:t>
            </a:r>
            <a:r>
              <a:rPr lang="zh-CN" altLang="en-US" sz="2000">
                <a:ea typeface="楷体_GB2312" pitchFamily="49" charset="-122"/>
              </a:rPr>
              <a:t>的幂，那么下面递推式</a:t>
            </a:r>
            <a:endParaRPr lang="zh-CN" altLang="en-US" sz="2000">
              <a:ea typeface="楷体_GB2312" pitchFamily="49" charset="-122"/>
            </a:endParaRPr>
          </a:p>
        </p:txBody>
      </p:sp>
      <p:grpSp>
        <p:nvGrpSpPr>
          <p:cNvPr id="162830" name="Group 14"/>
          <p:cNvGrpSpPr/>
          <p:nvPr/>
        </p:nvGrpSpPr>
        <p:grpSpPr bwMode="auto">
          <a:xfrm>
            <a:off x="2057400" y="2819400"/>
            <a:ext cx="5938838" cy="1065213"/>
            <a:chOff x="1443" y="1528"/>
            <a:chExt cx="3741" cy="671"/>
          </a:xfrm>
        </p:grpSpPr>
        <p:graphicFrame>
          <p:nvGraphicFramePr>
            <p:cNvPr id="162831" name="Object 15"/>
            <p:cNvGraphicFramePr>
              <a:graphicFrameLocks noChangeAspect="1"/>
            </p:cNvGraphicFramePr>
            <p:nvPr/>
          </p:nvGraphicFramePr>
          <p:xfrm>
            <a:off x="1443" y="1564"/>
            <a:ext cx="1722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9" name="Equation" r:id="rId3" imgW="1612900" imgH="558800" progId="Equation.DSMT4">
                    <p:embed/>
                  </p:oleObj>
                </mc:Choice>
                <mc:Fallback>
                  <p:oleObj name="Equation" r:id="rId3" imgW="1612900" imgH="558800" progId="Equation.DSMT4">
                    <p:embed/>
                    <p:pic>
                      <p:nvPicPr>
                        <p:cNvPr id="0" name="图片 37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1564"/>
                          <a:ext cx="1722" cy="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32" name="Text Box 16"/>
            <p:cNvSpPr txBox="1">
              <a:spLocks noChangeArrowheads="1"/>
            </p:cNvSpPr>
            <p:nvPr/>
          </p:nvSpPr>
          <p:spPr bwMode="auto">
            <a:xfrm>
              <a:off x="4176" y="1528"/>
              <a:ext cx="100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n</a:t>
              </a:r>
              <a:r>
                <a:rPr lang="zh-CN" altLang="en-US" sz="2000">
                  <a:ea typeface="楷体_GB2312" pitchFamily="49" charset="-122"/>
                </a:rPr>
                <a:t>＝</a:t>
              </a:r>
              <a:r>
                <a:rPr lang="en-US" altLang="zh-CN" sz="2000">
                  <a:ea typeface="楷体_GB2312" pitchFamily="49" charset="-122"/>
                </a:rPr>
                <a:t>1</a:t>
              </a:r>
              <a:endParaRPr lang="en-US" altLang="zh-CN" sz="1800" baseline="-25000"/>
            </a:p>
            <a:p>
              <a:endParaRPr lang="en-US" altLang="zh-CN" sz="2000">
                <a:ea typeface="楷体_GB2312" pitchFamily="49" charset="-122"/>
              </a:endParaRPr>
            </a:p>
            <a:p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n </a:t>
              </a:r>
              <a:r>
                <a:rPr lang="en-US" altLang="zh-CN" sz="1800"/>
                <a:t>≥2</a:t>
              </a:r>
              <a:endParaRPr lang="en-US" altLang="zh-CN" sz="1800" baseline="-25000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递推式求解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5D9CFAF5-33F3-4FC0-BE6F-26ADD7235CD4}" type="slidenum">
              <a:rPr lang="en-US" altLang="zh-CN"/>
            </a:fld>
            <a:endParaRPr lang="en-US" altLang="zh-CN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838200" y="1447800"/>
            <a:ext cx="7521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chemeClr val="folHlink"/>
                </a:solidFill>
              </a:rPr>
              <a:t>分治（</a:t>
            </a:r>
            <a:r>
              <a:rPr lang="en-US" altLang="zh-CN" sz="1800" b="1">
                <a:solidFill>
                  <a:srgbClr val="3907F1"/>
                </a:solidFill>
              </a:rPr>
              <a:t>Divid and Conquer</a:t>
            </a:r>
            <a:r>
              <a:rPr lang="zh-CN" altLang="en-US" sz="1800" b="1">
                <a:solidFill>
                  <a:srgbClr val="3907F1"/>
                </a:solidFill>
              </a:rPr>
              <a:t>）</a:t>
            </a:r>
            <a:r>
              <a:rPr lang="zh-CN" altLang="en-US" sz="1800" b="1">
                <a:solidFill>
                  <a:schemeClr val="folHlink"/>
                </a:solidFill>
              </a:rPr>
              <a:t>递推关系的解</a:t>
            </a:r>
            <a:endParaRPr lang="zh-CN" altLang="en-US" sz="1800" b="1">
              <a:solidFill>
                <a:schemeClr val="folHlink"/>
              </a:solidFill>
            </a:endParaRP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838200" y="19050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folHlink"/>
                </a:solidFill>
                <a:latin typeface="宋体" panose="02010600030101010101" pitchFamily="2" charset="-122"/>
              </a:rPr>
              <a:t>证明：</a:t>
            </a:r>
            <a:r>
              <a:rPr lang="zh-CN" altLang="en-US" sz="2000">
                <a:ea typeface="楷体_GB2312" pitchFamily="49" charset="-122"/>
              </a:rPr>
              <a:t> </a:t>
            </a:r>
            <a:endParaRPr lang="zh-CN" altLang="en-US" sz="2000">
              <a:ea typeface="楷体_GB2312" pitchFamily="49" charset="-122"/>
            </a:endParaRPr>
          </a:p>
        </p:txBody>
      </p:sp>
      <p:graphicFrame>
        <p:nvGraphicFramePr>
          <p:cNvPr id="163848" name="Object 8"/>
          <p:cNvGraphicFramePr>
            <a:graphicFrameLocks noChangeAspect="1"/>
          </p:cNvGraphicFramePr>
          <p:nvPr/>
        </p:nvGraphicFramePr>
        <p:xfrm>
          <a:off x="1747838" y="2122488"/>
          <a:ext cx="6329362" cy="397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" name="Equation" r:id="rId1" imgW="3733800" imgH="3022600" progId="Equation.DSMT4">
                  <p:embed/>
                </p:oleObj>
              </mc:Choice>
              <mc:Fallback>
                <p:oleObj name="Equation" r:id="rId1" imgW="3733800" imgH="3022600" progId="Equation.DSMT4">
                  <p:embed/>
                  <p:pic>
                    <p:nvPicPr>
                      <p:cNvPr id="0" name="图片 379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2122488"/>
                        <a:ext cx="6329362" cy="397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递推式求解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813824D1-8A5B-432D-8A01-C6FB8E742768}" type="slidenum">
              <a:rPr lang="en-US" altLang="zh-CN"/>
            </a:fld>
            <a:endParaRPr lang="en-US" altLang="zh-CN"/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838200" y="1447800"/>
            <a:ext cx="7521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chemeClr val="folHlink"/>
                </a:solidFill>
              </a:rPr>
              <a:t>分治（</a:t>
            </a:r>
            <a:r>
              <a:rPr lang="en-US" altLang="zh-CN" sz="1800" b="1">
                <a:solidFill>
                  <a:srgbClr val="3907F1"/>
                </a:solidFill>
              </a:rPr>
              <a:t>Divid and Conquer</a:t>
            </a:r>
            <a:r>
              <a:rPr lang="zh-CN" altLang="en-US" sz="1800" b="1">
                <a:solidFill>
                  <a:srgbClr val="3907F1"/>
                </a:solidFill>
              </a:rPr>
              <a:t>）</a:t>
            </a:r>
            <a:r>
              <a:rPr lang="zh-CN" altLang="en-US" sz="1800" b="1">
                <a:solidFill>
                  <a:schemeClr val="folHlink"/>
                </a:solidFill>
              </a:rPr>
              <a:t>递推关系的解</a:t>
            </a:r>
            <a:endParaRPr lang="zh-CN" altLang="en-US" sz="1800" b="1">
              <a:solidFill>
                <a:schemeClr val="folHlink"/>
              </a:solidFill>
            </a:endParaRP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914400" y="3810000"/>
            <a:ext cx="41148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的解是：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914400" y="1981200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folHlink"/>
                </a:solidFill>
                <a:latin typeface="宋体" panose="02010600030101010101" pitchFamily="2" charset="-122"/>
              </a:rPr>
              <a:t>引理 </a:t>
            </a:r>
            <a:r>
              <a:rPr lang="en-US" altLang="zh-CN" sz="2000" b="1">
                <a:solidFill>
                  <a:schemeClr val="folHlink"/>
                </a:solidFill>
                <a:latin typeface="宋体" panose="02010600030101010101" pitchFamily="2" charset="-122"/>
              </a:rPr>
              <a:t>2.1</a:t>
            </a:r>
            <a:r>
              <a:rPr lang="en-US" altLang="zh-CN" sz="2000">
                <a:ea typeface="楷体_GB2312" pitchFamily="49" charset="-122"/>
              </a:rPr>
              <a:t>   </a:t>
            </a:r>
            <a:r>
              <a:rPr lang="zh-CN" altLang="en-US" sz="2000">
                <a:ea typeface="楷体_GB2312" pitchFamily="49" charset="-122"/>
              </a:rPr>
              <a:t>设</a:t>
            </a:r>
            <a:r>
              <a:rPr lang="en-US" altLang="zh-CN" sz="2000">
                <a:ea typeface="楷体_GB2312" pitchFamily="49" charset="-122"/>
              </a:rPr>
              <a:t>a</a:t>
            </a:r>
            <a:r>
              <a:rPr lang="zh-CN" altLang="en-US" sz="2000">
                <a:ea typeface="楷体_GB2312" pitchFamily="49" charset="-122"/>
              </a:rPr>
              <a:t>和</a:t>
            </a:r>
            <a:r>
              <a:rPr lang="en-US" altLang="zh-CN" sz="2000">
                <a:ea typeface="楷体_GB2312" pitchFamily="49" charset="-122"/>
              </a:rPr>
              <a:t>c</a:t>
            </a:r>
            <a:r>
              <a:rPr lang="zh-CN" altLang="en-US" sz="2000">
                <a:ea typeface="楷体_GB2312" pitchFamily="49" charset="-122"/>
              </a:rPr>
              <a:t>是非负整数，</a:t>
            </a:r>
            <a:r>
              <a:rPr lang="en-US" altLang="zh-CN" sz="2000">
                <a:ea typeface="楷体_GB2312" pitchFamily="49" charset="-122"/>
              </a:rPr>
              <a:t>b,d,x</a:t>
            </a:r>
            <a:r>
              <a:rPr lang="zh-CN" altLang="en-US" sz="2000">
                <a:ea typeface="楷体_GB2312" pitchFamily="49" charset="-122"/>
              </a:rPr>
              <a:t>是非负常数，并且对于某个非负整数</a:t>
            </a:r>
            <a:r>
              <a:rPr lang="en-US" altLang="zh-CN" sz="2000">
                <a:ea typeface="楷体_GB2312" pitchFamily="49" charset="-122"/>
              </a:rPr>
              <a:t>k</a:t>
            </a:r>
            <a:r>
              <a:rPr lang="zh-CN" altLang="en-US" sz="2000">
                <a:ea typeface="楷体_GB2312" pitchFamily="49" charset="-122"/>
              </a:rPr>
              <a:t>，令</a:t>
            </a:r>
            <a:r>
              <a:rPr lang="en-US" altLang="zh-CN" sz="2000">
                <a:ea typeface="楷体_GB2312" pitchFamily="49" charset="-122"/>
              </a:rPr>
              <a:t>n</a:t>
            </a:r>
            <a:r>
              <a:rPr lang="zh-CN" altLang="en-US" sz="2000">
                <a:ea typeface="楷体_GB2312" pitchFamily="49" charset="-122"/>
              </a:rPr>
              <a:t>＝</a:t>
            </a:r>
            <a:r>
              <a:rPr lang="en-US" altLang="zh-CN" sz="2000">
                <a:ea typeface="楷体_GB2312" pitchFamily="49" charset="-122"/>
              </a:rPr>
              <a:t>c</a:t>
            </a:r>
            <a:r>
              <a:rPr lang="en-US" altLang="zh-CN" sz="2000" baseline="30000">
                <a:ea typeface="楷体_GB2312" pitchFamily="49" charset="-122"/>
              </a:rPr>
              <a:t>k</a:t>
            </a:r>
            <a:r>
              <a:rPr lang="zh-CN" altLang="en-US" sz="2000">
                <a:ea typeface="楷体_GB2312" pitchFamily="49" charset="-122"/>
              </a:rPr>
              <a:t>，那么</a:t>
            </a:r>
            <a:r>
              <a:rPr lang="en-US" altLang="zh-CN" sz="2000">
                <a:ea typeface="楷体_GB2312" pitchFamily="49" charset="-122"/>
              </a:rPr>
              <a:t>,</a:t>
            </a:r>
            <a:r>
              <a:rPr lang="zh-CN" altLang="en-US" sz="2000">
                <a:ea typeface="楷体_GB2312" pitchFamily="49" charset="-122"/>
              </a:rPr>
              <a:t>下面递推式</a:t>
            </a:r>
            <a:endParaRPr lang="zh-CN" altLang="en-US" sz="2000">
              <a:ea typeface="楷体_GB2312" pitchFamily="49" charset="-122"/>
            </a:endParaRPr>
          </a:p>
        </p:txBody>
      </p:sp>
      <p:grpSp>
        <p:nvGrpSpPr>
          <p:cNvPr id="165899" name="Group 11"/>
          <p:cNvGrpSpPr/>
          <p:nvPr/>
        </p:nvGrpSpPr>
        <p:grpSpPr bwMode="auto">
          <a:xfrm>
            <a:off x="2133600" y="2971800"/>
            <a:ext cx="4541838" cy="1006475"/>
            <a:chOff x="1363" y="2006"/>
            <a:chExt cx="2861" cy="634"/>
          </a:xfrm>
        </p:grpSpPr>
        <p:graphicFrame>
          <p:nvGraphicFramePr>
            <p:cNvPr id="165896" name="Object 8"/>
            <p:cNvGraphicFramePr>
              <a:graphicFrameLocks noChangeAspect="1"/>
            </p:cNvGraphicFramePr>
            <p:nvPr/>
          </p:nvGraphicFramePr>
          <p:xfrm>
            <a:off x="1363" y="2062"/>
            <a:ext cx="1491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6" name="Equation" r:id="rId1" imgW="1397000" imgH="457200" progId="Equation.DSMT4">
                    <p:embed/>
                  </p:oleObj>
                </mc:Choice>
                <mc:Fallback>
                  <p:oleObj name="Equation" r:id="rId1" imgW="1397000" imgH="457200" progId="Equation.DSMT4">
                    <p:embed/>
                    <p:pic>
                      <p:nvPicPr>
                        <p:cNvPr id="0" name="图片 39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3" y="2062"/>
                          <a:ext cx="1491" cy="5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897" name="Text Box 9"/>
            <p:cNvSpPr txBox="1">
              <a:spLocks noChangeArrowheads="1"/>
            </p:cNvSpPr>
            <p:nvPr/>
          </p:nvSpPr>
          <p:spPr bwMode="auto">
            <a:xfrm>
              <a:off x="3216" y="2006"/>
              <a:ext cx="100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n</a:t>
              </a:r>
              <a:r>
                <a:rPr lang="zh-CN" altLang="en-US" sz="2000">
                  <a:ea typeface="楷体_GB2312" pitchFamily="49" charset="-122"/>
                </a:rPr>
                <a:t>＝</a:t>
              </a:r>
              <a:r>
                <a:rPr lang="en-US" altLang="zh-CN" sz="2000">
                  <a:ea typeface="楷体_GB2312" pitchFamily="49" charset="-122"/>
                </a:rPr>
                <a:t>1</a:t>
              </a:r>
              <a:endParaRPr lang="en-US" altLang="zh-CN" sz="1800" baseline="-25000"/>
            </a:p>
            <a:p>
              <a:endParaRPr lang="en-US" altLang="zh-CN" sz="2000">
                <a:ea typeface="楷体_GB2312" pitchFamily="49" charset="-122"/>
              </a:endParaRPr>
            </a:p>
            <a:p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n </a:t>
              </a:r>
              <a:r>
                <a:rPr lang="en-US" altLang="zh-CN" sz="1800"/>
                <a:t>≥2</a:t>
              </a:r>
              <a:endParaRPr lang="en-US" altLang="zh-CN" sz="1800" baseline="-25000"/>
            </a:p>
          </p:txBody>
        </p:sp>
      </p:grpSp>
      <p:grpSp>
        <p:nvGrpSpPr>
          <p:cNvPr id="165900" name="Group 12"/>
          <p:cNvGrpSpPr/>
          <p:nvPr/>
        </p:nvGrpSpPr>
        <p:grpSpPr bwMode="auto">
          <a:xfrm>
            <a:off x="1447800" y="4495800"/>
            <a:ext cx="7086600" cy="1295400"/>
            <a:chOff x="864" y="2976"/>
            <a:chExt cx="4464" cy="816"/>
          </a:xfrm>
        </p:grpSpPr>
        <p:graphicFrame>
          <p:nvGraphicFramePr>
            <p:cNvPr id="165893" name="Object 5"/>
            <p:cNvGraphicFramePr>
              <a:graphicFrameLocks noChangeAspect="1"/>
            </p:cNvGraphicFramePr>
            <p:nvPr/>
          </p:nvGraphicFramePr>
          <p:xfrm>
            <a:off x="864" y="2976"/>
            <a:ext cx="33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7" name="Equation" r:id="rId3" imgW="2374900" imgH="736600" progId="Equation.DSMT4">
                    <p:embed/>
                  </p:oleObj>
                </mc:Choice>
                <mc:Fallback>
                  <p:oleObj name="Equation" r:id="rId3" imgW="2374900" imgH="736600" progId="Equation.DSMT4">
                    <p:embed/>
                    <p:pic>
                      <p:nvPicPr>
                        <p:cNvPr id="0" name="图片 39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976"/>
                          <a:ext cx="3360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898" name="Text Box 10"/>
            <p:cNvSpPr txBox="1">
              <a:spLocks noChangeArrowheads="1"/>
            </p:cNvSpPr>
            <p:nvPr/>
          </p:nvSpPr>
          <p:spPr bwMode="auto">
            <a:xfrm>
              <a:off x="4320" y="3024"/>
              <a:ext cx="100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a</a:t>
              </a:r>
              <a:r>
                <a:rPr lang="zh-CN" altLang="en-US" sz="2000">
                  <a:ea typeface="楷体_GB2312" pitchFamily="49" charset="-122"/>
                </a:rPr>
                <a:t>＝</a:t>
              </a:r>
              <a:r>
                <a:rPr lang="en-US" altLang="zh-CN" sz="2000">
                  <a:ea typeface="楷体_GB2312" pitchFamily="49" charset="-122"/>
                </a:rPr>
                <a:t>c</a:t>
              </a:r>
              <a:r>
                <a:rPr lang="en-US" altLang="zh-CN" sz="2000" baseline="30000">
                  <a:ea typeface="楷体_GB2312" pitchFamily="49" charset="-122"/>
                </a:rPr>
                <a:t>x</a:t>
              </a:r>
              <a:endParaRPr lang="en-US" altLang="zh-CN" sz="2000" baseline="30000">
                <a:ea typeface="楷体_GB2312" pitchFamily="49" charset="-122"/>
              </a:endParaRPr>
            </a:p>
            <a:p>
              <a:endParaRPr lang="en-US" altLang="zh-CN" sz="2000">
                <a:ea typeface="楷体_GB2312" pitchFamily="49" charset="-122"/>
              </a:endParaRPr>
            </a:p>
            <a:p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a </a:t>
              </a:r>
              <a:r>
                <a:rPr lang="en-US" altLang="zh-CN" sz="1800"/>
                <a:t>≠c</a:t>
              </a:r>
              <a:r>
                <a:rPr lang="en-US" altLang="zh-CN" sz="1800" baseline="30000"/>
                <a:t>x</a:t>
              </a:r>
              <a:endParaRPr lang="en-US" altLang="zh-CN" sz="1800" baseline="30000"/>
            </a:p>
          </p:txBody>
        </p:sp>
      </p:grp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递推式求解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递归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34DB0E8E-6508-4BB2-A40E-81AF889574B4}" type="slidenum">
              <a:rPr lang="en-US" altLang="zh-CN"/>
            </a:fld>
            <a:endParaRPr lang="en-US" altLang="zh-CN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838200" y="1447800"/>
            <a:ext cx="7521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定义</a:t>
            </a:r>
            <a:r>
              <a:rPr lang="en-US" altLang="zh-CN" sz="2000" b="1"/>
              <a:t>2.1</a:t>
            </a:r>
            <a:r>
              <a:rPr lang="en-US" altLang="zh-CN" sz="2000"/>
              <a:t>  </a:t>
            </a:r>
            <a:r>
              <a:rPr lang="zh-CN" altLang="en-US" sz="2000">
                <a:ea typeface="楷体_GB2312" pitchFamily="49" charset="-122"/>
              </a:rPr>
              <a:t>直接或间接地调用自身的算法称为</a:t>
            </a:r>
            <a:r>
              <a:rPr lang="zh-CN" altLang="en-US" sz="2000" b="1"/>
              <a:t>递归算法</a:t>
            </a:r>
            <a:r>
              <a:rPr lang="zh-CN" altLang="en-US" sz="2000">
                <a:ea typeface="楷体_GB2312" pitchFamily="49" charset="-122"/>
              </a:rPr>
              <a:t>。用函数自身给出定义的函数称为</a:t>
            </a:r>
            <a:r>
              <a:rPr lang="zh-CN" altLang="en-US" sz="2000" b="1"/>
              <a:t>递归函数</a:t>
            </a:r>
            <a:r>
              <a:rPr lang="zh-CN" altLang="en-US" sz="2000">
                <a:ea typeface="楷体_GB2312" pitchFamily="49" charset="-122"/>
              </a:rPr>
              <a:t>。</a:t>
            </a:r>
            <a:endParaRPr lang="zh-CN" altLang="en-US" sz="2000">
              <a:ea typeface="楷体_GB2312" pitchFamily="49" charset="-122"/>
            </a:endParaRPr>
          </a:p>
        </p:txBody>
      </p:sp>
      <p:grpSp>
        <p:nvGrpSpPr>
          <p:cNvPr id="125963" name="Group 11"/>
          <p:cNvGrpSpPr/>
          <p:nvPr/>
        </p:nvGrpSpPr>
        <p:grpSpPr bwMode="auto">
          <a:xfrm>
            <a:off x="838200" y="2438400"/>
            <a:ext cx="7315200" cy="3594100"/>
            <a:chOff x="273" y="1117"/>
            <a:chExt cx="5007" cy="3317"/>
          </a:xfrm>
        </p:grpSpPr>
        <p:sp>
          <p:nvSpPr>
            <p:cNvPr id="125964" name="Text Box 12"/>
            <p:cNvSpPr txBox="1">
              <a:spLocks noChangeArrowheads="1"/>
            </p:cNvSpPr>
            <p:nvPr/>
          </p:nvSpPr>
          <p:spPr bwMode="auto">
            <a:xfrm>
              <a:off x="273" y="1117"/>
              <a:ext cx="4862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zh-CN" altLang="en-US" sz="1800" b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1800" b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zh-CN" altLang="en-US" sz="1800" b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阶乘函数</a:t>
              </a:r>
              <a:endPara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35000"/>
                </a:lnSpc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阶乘函数可递归地定义为：</a:t>
              </a:r>
              <a:endPara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25965" name="Object 13"/>
            <p:cNvGraphicFramePr>
              <a:graphicFrameLocks noChangeAspect="1"/>
            </p:cNvGraphicFramePr>
            <p:nvPr/>
          </p:nvGraphicFramePr>
          <p:xfrm>
            <a:off x="1610" y="1979"/>
            <a:ext cx="2132" cy="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3" name="公式" r:id="rId1" imgW="1282700" imgH="457200" progId="Equation.3">
                    <p:embed/>
                  </p:oleObj>
                </mc:Choice>
                <mc:Fallback>
                  <p:oleObj name="公式" r:id="rId1" imgW="1282700" imgH="457200" progId="Equation.3">
                    <p:embed/>
                    <p:pic>
                      <p:nvPicPr>
                        <p:cNvPr id="0" name="图片 205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979"/>
                          <a:ext cx="2132" cy="7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66" name="AutoShape 14"/>
            <p:cNvSpPr>
              <a:spLocks noChangeArrowheads="1"/>
            </p:cNvSpPr>
            <p:nvPr/>
          </p:nvSpPr>
          <p:spPr bwMode="auto">
            <a:xfrm>
              <a:off x="4105" y="1570"/>
              <a:ext cx="1175" cy="545"/>
            </a:xfrm>
            <a:prstGeom prst="wedgeRoundRectCallout">
              <a:avLst>
                <a:gd name="adj1" fmla="val -70083"/>
                <a:gd name="adj2" fmla="val 63759"/>
                <a:gd name="adj3" fmla="val 16667"/>
              </a:avLst>
            </a:prstGeom>
            <a:solidFill>
              <a:schemeClr val="bg2"/>
            </a:solidFill>
            <a:ln w="6350">
              <a:solidFill>
                <a:schemeClr val="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1" dirty="0"/>
                <a:t>边界条件</a:t>
              </a:r>
              <a:endParaRPr lang="zh-CN" altLang="en-US" b="1" dirty="0"/>
            </a:p>
          </p:txBody>
        </p:sp>
        <p:sp>
          <p:nvSpPr>
            <p:cNvPr id="125967" name="AutoShape 15"/>
            <p:cNvSpPr>
              <a:spLocks noChangeArrowheads="1"/>
            </p:cNvSpPr>
            <p:nvPr/>
          </p:nvSpPr>
          <p:spPr bwMode="auto">
            <a:xfrm>
              <a:off x="3878" y="2704"/>
              <a:ext cx="1114" cy="499"/>
            </a:xfrm>
            <a:prstGeom prst="wedgeRoundRectCallout">
              <a:avLst>
                <a:gd name="adj1" fmla="val -48296"/>
                <a:gd name="adj2" fmla="val -77255"/>
                <a:gd name="adj3" fmla="val 16667"/>
              </a:avLst>
            </a:prstGeom>
            <a:solidFill>
              <a:schemeClr val="bg2"/>
            </a:solidFill>
            <a:ln w="6350">
              <a:solidFill>
                <a:schemeClr val="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1" dirty="0"/>
                <a:t>递归方程</a:t>
              </a:r>
              <a:endParaRPr lang="zh-CN" altLang="en-US" b="1" dirty="0"/>
            </a:p>
          </p:txBody>
        </p:sp>
        <p:sp>
          <p:nvSpPr>
            <p:cNvPr id="125968" name="Text Box 16"/>
            <p:cNvSpPr txBox="1">
              <a:spLocks noChangeArrowheads="1"/>
            </p:cNvSpPr>
            <p:nvPr/>
          </p:nvSpPr>
          <p:spPr bwMode="auto">
            <a:xfrm>
              <a:off x="520" y="3338"/>
              <a:ext cx="4629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边界条件</a:t>
              </a:r>
              <a:r>
                <a:rPr lang="zh-CN" altLang="en-US">
                  <a:ea typeface="楷体_GB2312" pitchFamily="49" charset="-122"/>
                </a:rPr>
                <a:t>与</a:t>
              </a:r>
              <a:r>
                <a:rPr lang="zh-CN" altLang="en-US" b="1"/>
                <a:t>递归方程</a:t>
              </a:r>
              <a:r>
                <a:rPr lang="zh-CN" altLang="en-US">
                  <a:ea typeface="楷体_GB2312" pitchFamily="49" charset="-122"/>
                </a:rPr>
                <a:t>是递归函数的二个要素，递归函数只有具备了这两个要素，才能在有限次计算后得出结果。</a:t>
              </a:r>
              <a:endParaRPr lang="zh-CN" altLang="en-US"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568EE1DF-A588-4BE9-9F99-6278DAD9455C}" type="slidenum">
              <a:rPr lang="en-US" altLang="zh-CN"/>
            </a:fld>
            <a:endParaRPr lang="en-US" altLang="zh-CN"/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838200" y="1447800"/>
            <a:ext cx="7521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chemeClr val="folHlink"/>
                </a:solidFill>
              </a:rPr>
              <a:t>分治（</a:t>
            </a:r>
            <a:r>
              <a:rPr lang="en-US" altLang="zh-CN" sz="1800" b="1">
                <a:solidFill>
                  <a:srgbClr val="3907F1"/>
                </a:solidFill>
              </a:rPr>
              <a:t>Divid and Conquer</a:t>
            </a:r>
            <a:r>
              <a:rPr lang="zh-CN" altLang="en-US" sz="1800" b="1">
                <a:solidFill>
                  <a:srgbClr val="3907F1"/>
                </a:solidFill>
              </a:rPr>
              <a:t>）</a:t>
            </a:r>
            <a:r>
              <a:rPr lang="zh-CN" altLang="en-US" sz="1800" b="1">
                <a:solidFill>
                  <a:schemeClr val="folHlink"/>
                </a:solidFill>
              </a:rPr>
              <a:t>递推关系的解</a:t>
            </a:r>
            <a:endParaRPr lang="zh-CN" altLang="en-US" sz="1800" b="1">
              <a:solidFill>
                <a:schemeClr val="folHlink"/>
              </a:solidFill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1066800" y="3810000"/>
            <a:ext cx="41148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的解满足：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folHlink"/>
                </a:solidFill>
                <a:latin typeface="宋体" panose="02010600030101010101" pitchFamily="2" charset="-122"/>
              </a:rPr>
              <a:t>推论 </a:t>
            </a:r>
            <a:r>
              <a:rPr lang="en-US" altLang="zh-CN" sz="2000" b="1">
                <a:solidFill>
                  <a:schemeClr val="folHlink"/>
                </a:solidFill>
                <a:latin typeface="宋体" panose="02010600030101010101" pitchFamily="2" charset="-122"/>
              </a:rPr>
              <a:t>2.1</a:t>
            </a:r>
            <a:r>
              <a:rPr lang="en-US" altLang="zh-CN" sz="2000">
                <a:ea typeface="楷体_GB2312" pitchFamily="49" charset="-122"/>
              </a:rPr>
              <a:t>   </a:t>
            </a:r>
            <a:r>
              <a:rPr lang="zh-CN" altLang="en-US" sz="2000">
                <a:ea typeface="楷体_GB2312" pitchFamily="49" charset="-122"/>
              </a:rPr>
              <a:t>设</a:t>
            </a:r>
            <a:r>
              <a:rPr lang="en-US" altLang="zh-CN" sz="2000">
                <a:ea typeface="楷体_GB2312" pitchFamily="49" charset="-122"/>
              </a:rPr>
              <a:t>a</a:t>
            </a:r>
            <a:r>
              <a:rPr lang="zh-CN" altLang="en-US" sz="2000">
                <a:ea typeface="楷体_GB2312" pitchFamily="49" charset="-122"/>
              </a:rPr>
              <a:t>和</a:t>
            </a:r>
            <a:r>
              <a:rPr lang="en-US" altLang="zh-CN" sz="2000">
                <a:ea typeface="楷体_GB2312" pitchFamily="49" charset="-122"/>
              </a:rPr>
              <a:t>c</a:t>
            </a:r>
            <a:r>
              <a:rPr lang="zh-CN" altLang="en-US" sz="2000">
                <a:ea typeface="楷体_GB2312" pitchFamily="49" charset="-122"/>
              </a:rPr>
              <a:t>是非负整数，</a:t>
            </a:r>
            <a:r>
              <a:rPr lang="en-US" altLang="zh-CN" sz="2000">
                <a:ea typeface="楷体_GB2312" pitchFamily="49" charset="-122"/>
              </a:rPr>
              <a:t>b,d,x</a:t>
            </a:r>
            <a:r>
              <a:rPr lang="zh-CN" altLang="en-US" sz="2000">
                <a:ea typeface="楷体_GB2312" pitchFamily="49" charset="-122"/>
              </a:rPr>
              <a:t>是非负常数，并且对于某个非负整数</a:t>
            </a:r>
            <a:r>
              <a:rPr lang="en-US" altLang="zh-CN" sz="2000">
                <a:ea typeface="楷体_GB2312" pitchFamily="49" charset="-122"/>
              </a:rPr>
              <a:t>k</a:t>
            </a:r>
            <a:r>
              <a:rPr lang="zh-CN" altLang="en-US" sz="2000">
                <a:ea typeface="楷体_GB2312" pitchFamily="49" charset="-122"/>
              </a:rPr>
              <a:t>，令</a:t>
            </a:r>
            <a:r>
              <a:rPr lang="en-US" altLang="zh-CN" sz="2000">
                <a:ea typeface="楷体_GB2312" pitchFamily="49" charset="-122"/>
              </a:rPr>
              <a:t>n</a:t>
            </a:r>
            <a:r>
              <a:rPr lang="zh-CN" altLang="en-US" sz="2000">
                <a:ea typeface="楷体_GB2312" pitchFamily="49" charset="-122"/>
              </a:rPr>
              <a:t>＝</a:t>
            </a:r>
            <a:r>
              <a:rPr lang="en-US" altLang="zh-CN" sz="2000">
                <a:ea typeface="楷体_GB2312" pitchFamily="49" charset="-122"/>
              </a:rPr>
              <a:t>c</a:t>
            </a:r>
            <a:r>
              <a:rPr lang="en-US" altLang="zh-CN" sz="2000" baseline="30000">
                <a:ea typeface="楷体_GB2312" pitchFamily="49" charset="-122"/>
              </a:rPr>
              <a:t>k</a:t>
            </a:r>
            <a:r>
              <a:rPr lang="zh-CN" altLang="en-US" sz="2000">
                <a:ea typeface="楷体_GB2312" pitchFamily="49" charset="-122"/>
              </a:rPr>
              <a:t>，那么</a:t>
            </a:r>
            <a:r>
              <a:rPr lang="en-US" altLang="zh-CN" sz="2000">
                <a:ea typeface="楷体_GB2312" pitchFamily="49" charset="-122"/>
              </a:rPr>
              <a:t>,</a:t>
            </a:r>
            <a:r>
              <a:rPr lang="zh-CN" altLang="en-US" sz="2000">
                <a:ea typeface="楷体_GB2312" pitchFamily="49" charset="-122"/>
              </a:rPr>
              <a:t>下面递推式</a:t>
            </a:r>
            <a:endParaRPr lang="zh-CN" altLang="en-US" sz="2000">
              <a:ea typeface="楷体_GB2312" pitchFamily="49" charset="-122"/>
            </a:endParaRPr>
          </a:p>
        </p:txBody>
      </p:sp>
      <p:grpSp>
        <p:nvGrpSpPr>
          <p:cNvPr id="166918" name="Group 6"/>
          <p:cNvGrpSpPr/>
          <p:nvPr/>
        </p:nvGrpSpPr>
        <p:grpSpPr bwMode="auto">
          <a:xfrm>
            <a:off x="2133600" y="2895600"/>
            <a:ext cx="4541838" cy="1006475"/>
            <a:chOff x="1363" y="2006"/>
            <a:chExt cx="2861" cy="634"/>
          </a:xfrm>
        </p:grpSpPr>
        <p:graphicFrame>
          <p:nvGraphicFramePr>
            <p:cNvPr id="166919" name="Object 7"/>
            <p:cNvGraphicFramePr>
              <a:graphicFrameLocks noChangeAspect="1"/>
            </p:cNvGraphicFramePr>
            <p:nvPr/>
          </p:nvGraphicFramePr>
          <p:xfrm>
            <a:off x="1363" y="2062"/>
            <a:ext cx="1491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0" name="Equation" r:id="rId1" imgW="1397000" imgH="457200" progId="Equation.DSMT4">
                    <p:embed/>
                  </p:oleObj>
                </mc:Choice>
                <mc:Fallback>
                  <p:oleObj name="Equation" r:id="rId1" imgW="1397000" imgH="457200" progId="Equation.DSMT4">
                    <p:embed/>
                    <p:pic>
                      <p:nvPicPr>
                        <p:cNvPr id="0" name="图片 40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3" y="2062"/>
                          <a:ext cx="1491" cy="5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3216" y="2006"/>
              <a:ext cx="100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n</a:t>
              </a:r>
              <a:r>
                <a:rPr lang="zh-CN" altLang="en-US" sz="2000">
                  <a:ea typeface="楷体_GB2312" pitchFamily="49" charset="-122"/>
                </a:rPr>
                <a:t>＝</a:t>
              </a:r>
              <a:r>
                <a:rPr lang="en-US" altLang="zh-CN" sz="2000">
                  <a:ea typeface="楷体_GB2312" pitchFamily="49" charset="-122"/>
                </a:rPr>
                <a:t>1</a:t>
              </a:r>
              <a:endParaRPr lang="en-US" altLang="zh-CN" sz="1800" baseline="-25000"/>
            </a:p>
            <a:p>
              <a:endParaRPr lang="en-US" altLang="zh-CN" sz="2000">
                <a:ea typeface="楷体_GB2312" pitchFamily="49" charset="-122"/>
              </a:endParaRPr>
            </a:p>
            <a:p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n </a:t>
              </a:r>
              <a:r>
                <a:rPr lang="en-US" altLang="zh-CN" sz="1800"/>
                <a:t>≥2</a:t>
              </a:r>
              <a:endParaRPr lang="en-US" altLang="zh-CN" sz="1800" baseline="-25000"/>
            </a:p>
          </p:txBody>
        </p:sp>
      </p:grpSp>
      <p:grpSp>
        <p:nvGrpSpPr>
          <p:cNvPr id="166924" name="Group 12"/>
          <p:cNvGrpSpPr/>
          <p:nvPr/>
        </p:nvGrpSpPr>
        <p:grpSpPr bwMode="auto">
          <a:xfrm>
            <a:off x="2286000" y="4191000"/>
            <a:ext cx="5486400" cy="2122488"/>
            <a:chOff x="1440" y="2640"/>
            <a:chExt cx="3456" cy="1337"/>
          </a:xfrm>
        </p:grpSpPr>
        <p:graphicFrame>
          <p:nvGraphicFramePr>
            <p:cNvPr id="166922" name="Object 10"/>
            <p:cNvGraphicFramePr>
              <a:graphicFrameLocks noChangeAspect="1"/>
            </p:cNvGraphicFramePr>
            <p:nvPr/>
          </p:nvGraphicFramePr>
          <p:xfrm>
            <a:off x="1440" y="2640"/>
            <a:ext cx="2192" cy="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1" name="Equation" r:id="rId3" imgW="1549400" imgH="1206500" progId="Equation.DSMT4">
                    <p:embed/>
                  </p:oleObj>
                </mc:Choice>
                <mc:Fallback>
                  <p:oleObj name="Equation" r:id="rId3" imgW="1549400" imgH="1206500" progId="Equation.DSMT4">
                    <p:embed/>
                    <p:pic>
                      <p:nvPicPr>
                        <p:cNvPr id="0" name="图片 40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640"/>
                          <a:ext cx="2192" cy="1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23" name="Text Box 11"/>
            <p:cNvSpPr txBox="1">
              <a:spLocks noChangeArrowheads="1"/>
            </p:cNvSpPr>
            <p:nvPr/>
          </p:nvSpPr>
          <p:spPr bwMode="auto">
            <a:xfrm>
              <a:off x="3888" y="2640"/>
              <a:ext cx="1008" cy="1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a</a:t>
              </a:r>
              <a:r>
                <a:rPr lang="zh-CN" altLang="en-US" sz="2000">
                  <a:ea typeface="楷体_GB2312" pitchFamily="49" charset="-122"/>
                </a:rPr>
                <a:t>＝</a:t>
              </a:r>
              <a:r>
                <a:rPr lang="en-US" altLang="zh-CN" sz="2000">
                  <a:ea typeface="楷体_GB2312" pitchFamily="49" charset="-122"/>
                </a:rPr>
                <a:t>c</a:t>
              </a:r>
              <a:r>
                <a:rPr lang="en-US" altLang="zh-CN" sz="2000" baseline="30000">
                  <a:ea typeface="楷体_GB2312" pitchFamily="49" charset="-122"/>
                </a:rPr>
                <a:t>x</a:t>
              </a:r>
              <a:endParaRPr lang="en-US" altLang="zh-CN" sz="2000" baseline="30000">
                <a:ea typeface="楷体_GB2312" pitchFamily="49" charset="-122"/>
              </a:endParaRPr>
            </a:p>
            <a:p>
              <a:pPr>
                <a:lnSpc>
                  <a:spcPct val="90000"/>
                </a:lnSpc>
              </a:pPr>
              <a:endParaRPr lang="en-US" altLang="zh-CN" sz="2000" baseline="30000">
                <a:ea typeface="楷体_GB2312" pitchFamily="49" charset="-122"/>
              </a:endParaRPr>
            </a:p>
            <a:p>
              <a:pPr>
                <a:lnSpc>
                  <a:spcPct val="90000"/>
                </a:lnSpc>
              </a:pPr>
              <a:endParaRPr lang="en-US" altLang="zh-CN" sz="2000" baseline="30000">
                <a:ea typeface="楷体_GB2312" pitchFamily="49" charset="-122"/>
              </a:endParaRPr>
            </a:p>
            <a:p>
              <a:pPr>
                <a:lnSpc>
                  <a:spcPct val="90000"/>
                </a:lnSpc>
              </a:pPr>
              <a:endParaRPr lang="en-US" altLang="zh-CN" sz="2000" baseline="30000">
                <a:ea typeface="楷体_GB2312" pitchFamily="49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a &lt; c</a:t>
              </a:r>
              <a:r>
                <a:rPr lang="en-US" altLang="zh-CN" sz="2000" baseline="30000">
                  <a:ea typeface="楷体_GB2312" pitchFamily="49" charset="-122"/>
                </a:rPr>
                <a:t>x</a:t>
              </a:r>
              <a:endParaRPr lang="en-US" altLang="zh-CN" sz="2000" baseline="30000">
                <a:ea typeface="楷体_GB2312" pitchFamily="49" charset="-122"/>
              </a:endParaRPr>
            </a:p>
            <a:p>
              <a:pPr>
                <a:lnSpc>
                  <a:spcPct val="90000"/>
                </a:lnSpc>
              </a:pPr>
              <a:endParaRPr lang="en-US" altLang="zh-CN" sz="2000">
                <a:ea typeface="楷体_GB2312" pitchFamily="49" charset="-122"/>
              </a:endParaRPr>
            </a:p>
            <a:p>
              <a:pPr>
                <a:lnSpc>
                  <a:spcPct val="90000"/>
                </a:lnSpc>
              </a:pPr>
              <a:endParaRPr lang="en-US" altLang="zh-CN" sz="2000">
                <a:ea typeface="楷体_GB2312" pitchFamily="49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a &gt; </a:t>
              </a:r>
              <a:r>
                <a:rPr lang="en-US" altLang="zh-CN" sz="1800"/>
                <a:t>c</a:t>
              </a:r>
              <a:r>
                <a:rPr lang="en-US" altLang="zh-CN" sz="1800" baseline="30000"/>
                <a:t>x</a:t>
              </a:r>
              <a:endParaRPr lang="en-US" altLang="zh-CN" sz="1800" baseline="30000"/>
            </a:p>
          </p:txBody>
        </p:sp>
      </p:grp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递推式求解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D1F453EE-B24F-4B47-B36B-CE8D798AA376}" type="slidenum">
              <a:rPr lang="en-US" altLang="zh-CN"/>
            </a:fld>
            <a:endParaRPr lang="en-US" altLang="zh-CN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838200" y="1447800"/>
            <a:ext cx="7521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chemeClr val="folHlink"/>
                </a:solidFill>
              </a:rPr>
              <a:t>分治（</a:t>
            </a:r>
            <a:r>
              <a:rPr lang="en-US" altLang="zh-CN" sz="1800" b="1">
                <a:solidFill>
                  <a:srgbClr val="3907F1"/>
                </a:solidFill>
              </a:rPr>
              <a:t>Divid and Conquer</a:t>
            </a:r>
            <a:r>
              <a:rPr lang="zh-CN" altLang="en-US" sz="1800" b="1">
                <a:solidFill>
                  <a:srgbClr val="3907F1"/>
                </a:solidFill>
              </a:rPr>
              <a:t>）</a:t>
            </a:r>
            <a:r>
              <a:rPr lang="zh-CN" altLang="en-US" sz="1800" b="1">
                <a:solidFill>
                  <a:schemeClr val="folHlink"/>
                </a:solidFill>
              </a:rPr>
              <a:t>递推关系的解</a:t>
            </a:r>
            <a:endParaRPr lang="zh-CN" altLang="en-US" sz="1800" b="1">
              <a:solidFill>
                <a:schemeClr val="folHlink"/>
              </a:solidFill>
            </a:endParaRP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1066800" y="3810000"/>
            <a:ext cx="41148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的解是：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folHlink"/>
                </a:solidFill>
                <a:latin typeface="宋体" panose="02010600030101010101" pitchFamily="2" charset="-122"/>
              </a:rPr>
              <a:t>定理 </a:t>
            </a:r>
            <a:r>
              <a:rPr lang="en-US" altLang="zh-CN" sz="2000" b="1">
                <a:solidFill>
                  <a:schemeClr val="folHlink"/>
                </a:solidFill>
                <a:latin typeface="宋体" panose="02010600030101010101" pitchFamily="2" charset="-122"/>
              </a:rPr>
              <a:t>2.2</a:t>
            </a:r>
            <a:r>
              <a:rPr lang="en-US" altLang="zh-CN" sz="2000">
                <a:ea typeface="楷体_GB2312" pitchFamily="49" charset="-122"/>
              </a:rPr>
              <a:t>   </a:t>
            </a:r>
            <a:r>
              <a:rPr lang="zh-CN" altLang="en-US" sz="2000">
                <a:ea typeface="楷体_GB2312" pitchFamily="49" charset="-122"/>
              </a:rPr>
              <a:t>设</a:t>
            </a:r>
            <a:r>
              <a:rPr lang="en-US" altLang="zh-CN" sz="2000">
                <a:ea typeface="楷体_GB2312" pitchFamily="49" charset="-122"/>
              </a:rPr>
              <a:t>a</a:t>
            </a:r>
            <a:r>
              <a:rPr lang="zh-CN" altLang="en-US" sz="2000">
                <a:ea typeface="楷体_GB2312" pitchFamily="49" charset="-122"/>
              </a:rPr>
              <a:t>和</a:t>
            </a:r>
            <a:r>
              <a:rPr lang="en-US" altLang="zh-CN" sz="2000">
                <a:ea typeface="楷体_GB2312" pitchFamily="49" charset="-122"/>
              </a:rPr>
              <a:t>c</a:t>
            </a:r>
            <a:r>
              <a:rPr lang="zh-CN" altLang="en-US" sz="2000">
                <a:ea typeface="楷体_GB2312" pitchFamily="49" charset="-122"/>
              </a:rPr>
              <a:t>是非负整数，</a:t>
            </a:r>
            <a:r>
              <a:rPr lang="en-US" altLang="zh-CN" sz="2000">
                <a:ea typeface="楷体_GB2312" pitchFamily="49" charset="-122"/>
              </a:rPr>
              <a:t>b,d,x</a:t>
            </a:r>
            <a:r>
              <a:rPr lang="zh-CN" altLang="en-US" sz="2000">
                <a:ea typeface="楷体_GB2312" pitchFamily="49" charset="-122"/>
              </a:rPr>
              <a:t>是非负常数，并且对于某个非负整数</a:t>
            </a:r>
            <a:r>
              <a:rPr lang="en-US" altLang="zh-CN" sz="2000">
                <a:ea typeface="楷体_GB2312" pitchFamily="49" charset="-122"/>
              </a:rPr>
              <a:t>k</a:t>
            </a:r>
            <a:r>
              <a:rPr lang="zh-CN" altLang="en-US" sz="2000">
                <a:ea typeface="楷体_GB2312" pitchFamily="49" charset="-122"/>
              </a:rPr>
              <a:t>，令</a:t>
            </a:r>
            <a:r>
              <a:rPr lang="en-US" altLang="zh-CN" sz="2000">
                <a:ea typeface="楷体_GB2312" pitchFamily="49" charset="-122"/>
              </a:rPr>
              <a:t>n</a:t>
            </a:r>
            <a:r>
              <a:rPr lang="zh-CN" altLang="en-US" sz="2000">
                <a:ea typeface="楷体_GB2312" pitchFamily="49" charset="-122"/>
              </a:rPr>
              <a:t>＝</a:t>
            </a:r>
            <a:r>
              <a:rPr lang="en-US" altLang="zh-CN" sz="2000">
                <a:ea typeface="楷体_GB2312" pitchFamily="49" charset="-122"/>
              </a:rPr>
              <a:t>c</a:t>
            </a:r>
            <a:r>
              <a:rPr lang="en-US" altLang="zh-CN" sz="2000" baseline="30000">
                <a:ea typeface="楷体_GB2312" pitchFamily="49" charset="-122"/>
              </a:rPr>
              <a:t>k</a:t>
            </a:r>
            <a:r>
              <a:rPr lang="zh-CN" altLang="en-US" sz="2000">
                <a:ea typeface="楷体_GB2312" pitchFamily="49" charset="-122"/>
              </a:rPr>
              <a:t>，那么</a:t>
            </a:r>
            <a:r>
              <a:rPr lang="en-US" altLang="zh-CN" sz="2000">
                <a:ea typeface="楷体_GB2312" pitchFamily="49" charset="-122"/>
              </a:rPr>
              <a:t>,</a:t>
            </a:r>
            <a:r>
              <a:rPr lang="zh-CN" altLang="en-US" sz="2000">
                <a:ea typeface="楷体_GB2312" pitchFamily="49" charset="-122"/>
              </a:rPr>
              <a:t>下面递推式</a:t>
            </a:r>
            <a:endParaRPr lang="zh-CN" altLang="en-US" sz="2000">
              <a:ea typeface="楷体_GB2312" pitchFamily="49" charset="-122"/>
            </a:endParaRPr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2133600" y="2984500"/>
          <a:ext cx="23669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4" name="Equation" r:id="rId1" imgW="1397000" imgH="457200" progId="Equation.DSMT4">
                  <p:embed/>
                </p:oleObj>
              </mc:Choice>
              <mc:Fallback>
                <p:oleObj name="Equation" r:id="rId1" imgW="1397000" imgH="457200" progId="Equation.DSMT4">
                  <p:embed/>
                  <p:pic>
                    <p:nvPicPr>
                      <p:cNvPr id="0" name="图片 41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84500"/>
                        <a:ext cx="2366963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5075238" y="2895600"/>
            <a:ext cx="1600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若 </a:t>
            </a:r>
            <a:r>
              <a:rPr lang="en-US" altLang="zh-CN" sz="2000">
                <a:ea typeface="楷体_GB2312" pitchFamily="49" charset="-122"/>
              </a:rPr>
              <a:t>n</a:t>
            </a:r>
            <a:r>
              <a:rPr lang="zh-CN" altLang="en-US" sz="2000">
                <a:ea typeface="楷体_GB2312" pitchFamily="49" charset="-122"/>
              </a:rPr>
              <a:t>＝</a:t>
            </a:r>
            <a:r>
              <a:rPr lang="en-US" altLang="zh-CN" sz="2000">
                <a:ea typeface="楷体_GB2312" pitchFamily="49" charset="-122"/>
              </a:rPr>
              <a:t>1</a:t>
            </a:r>
            <a:endParaRPr lang="en-US" altLang="zh-CN" sz="1800" baseline="-25000"/>
          </a:p>
          <a:p>
            <a:endParaRPr lang="en-US" altLang="zh-CN" sz="2000">
              <a:ea typeface="楷体_GB2312" pitchFamily="49" charset="-122"/>
            </a:endParaRPr>
          </a:p>
          <a:p>
            <a:r>
              <a:rPr lang="zh-CN" altLang="en-US" sz="2000">
                <a:ea typeface="楷体_GB2312" pitchFamily="49" charset="-122"/>
              </a:rPr>
              <a:t>若 </a:t>
            </a:r>
            <a:r>
              <a:rPr lang="en-US" altLang="zh-CN" sz="2000">
                <a:ea typeface="楷体_GB2312" pitchFamily="49" charset="-122"/>
              </a:rPr>
              <a:t>n </a:t>
            </a:r>
            <a:r>
              <a:rPr lang="en-US" altLang="zh-CN" sz="1800"/>
              <a:t>≥2</a:t>
            </a:r>
            <a:endParaRPr lang="en-US" altLang="zh-CN" sz="1800" baseline="-25000"/>
          </a:p>
        </p:txBody>
      </p:sp>
      <p:grpSp>
        <p:nvGrpSpPr>
          <p:cNvPr id="167948" name="Group 12"/>
          <p:cNvGrpSpPr/>
          <p:nvPr/>
        </p:nvGrpSpPr>
        <p:grpSpPr bwMode="auto">
          <a:xfrm>
            <a:off x="2514600" y="4175125"/>
            <a:ext cx="4648200" cy="1387475"/>
            <a:chOff x="1584" y="2630"/>
            <a:chExt cx="2928" cy="874"/>
          </a:xfrm>
        </p:grpSpPr>
        <p:graphicFrame>
          <p:nvGraphicFramePr>
            <p:cNvPr id="167946" name="Object 10"/>
            <p:cNvGraphicFramePr>
              <a:graphicFrameLocks noChangeAspect="1"/>
            </p:cNvGraphicFramePr>
            <p:nvPr/>
          </p:nvGraphicFramePr>
          <p:xfrm>
            <a:off x="1584" y="2688"/>
            <a:ext cx="1761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5" name="Equation" r:id="rId3" imgW="1244600" imgH="736600" progId="Equation.DSMT4">
                    <p:embed/>
                  </p:oleObj>
                </mc:Choice>
                <mc:Fallback>
                  <p:oleObj name="Equation" r:id="rId3" imgW="1244600" imgH="736600" progId="Equation.DSMT4">
                    <p:embed/>
                    <p:pic>
                      <p:nvPicPr>
                        <p:cNvPr id="0" name="图片 41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88"/>
                          <a:ext cx="1761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947" name="Text Box 11"/>
            <p:cNvSpPr txBox="1">
              <a:spLocks noChangeArrowheads="1"/>
            </p:cNvSpPr>
            <p:nvPr/>
          </p:nvSpPr>
          <p:spPr bwMode="auto">
            <a:xfrm>
              <a:off x="3504" y="2630"/>
              <a:ext cx="100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a &lt; c</a:t>
              </a:r>
              <a:r>
                <a:rPr lang="en-US" altLang="zh-CN" sz="2000" baseline="30000">
                  <a:ea typeface="楷体_GB2312" pitchFamily="49" charset="-122"/>
                </a:rPr>
                <a:t>x</a:t>
              </a:r>
              <a:endParaRPr lang="en-US" altLang="zh-CN" sz="2000" baseline="30000">
                <a:ea typeface="楷体_GB2312" pitchFamily="49" charset="-12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2000">
                  <a:ea typeface="楷体_GB2312" pitchFamily="49" charset="-122"/>
                </a:rPr>
                <a:t>若</a:t>
              </a:r>
              <a:r>
                <a:rPr lang="en-US" altLang="zh-CN" sz="2000">
                  <a:ea typeface="楷体_GB2312" pitchFamily="49" charset="-122"/>
                </a:rPr>
                <a:t>a</a:t>
              </a:r>
              <a:r>
                <a:rPr lang="zh-CN" altLang="en-US" sz="2000">
                  <a:ea typeface="楷体_GB2312" pitchFamily="49" charset="-122"/>
                </a:rPr>
                <a:t>＝</a:t>
              </a:r>
              <a:r>
                <a:rPr lang="en-US" altLang="zh-CN" sz="2000">
                  <a:ea typeface="楷体_GB2312" pitchFamily="49" charset="-122"/>
                </a:rPr>
                <a:t>c</a:t>
              </a:r>
              <a:r>
                <a:rPr lang="en-US" altLang="zh-CN" sz="2000" baseline="30000">
                  <a:ea typeface="楷体_GB2312" pitchFamily="49" charset="-122"/>
                </a:rPr>
                <a:t>x</a:t>
              </a:r>
              <a:endParaRPr lang="en-US" altLang="zh-CN" sz="2000" baseline="30000">
                <a:ea typeface="楷体_GB2312" pitchFamily="49" charset="-12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a &gt; </a:t>
              </a:r>
              <a:r>
                <a:rPr lang="en-US" altLang="zh-CN" sz="1800"/>
                <a:t>c</a:t>
              </a:r>
              <a:r>
                <a:rPr lang="en-US" altLang="zh-CN" sz="1800" baseline="30000"/>
                <a:t>x</a:t>
              </a:r>
              <a:endParaRPr lang="en-US" altLang="zh-CN" sz="1800" baseline="30000"/>
            </a:p>
          </p:txBody>
        </p:sp>
      </p:grp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41148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 b="1">
                <a:solidFill>
                  <a:schemeClr val="folHlink"/>
                </a:solidFill>
                <a:latin typeface="宋体" panose="02010600030101010101" pitchFamily="2" charset="-122"/>
              </a:rPr>
              <a:t>如果</a:t>
            </a:r>
            <a:r>
              <a:rPr lang="en-US" altLang="zh-CN" sz="2000" b="1">
                <a:solidFill>
                  <a:schemeClr val="folHlink"/>
                </a:solidFill>
                <a:latin typeface="宋体" panose="02010600030101010101" pitchFamily="2" charset="-122"/>
              </a:rPr>
              <a:t>x=1</a:t>
            </a:r>
            <a:r>
              <a:rPr lang="zh-CN" altLang="en-US" sz="2000" b="1">
                <a:solidFill>
                  <a:schemeClr val="folHlink"/>
                </a:solidFill>
                <a:latin typeface="宋体" panose="02010600030101010101" pitchFamily="2" charset="-122"/>
              </a:rPr>
              <a:t>，那么</a:t>
            </a:r>
            <a:endParaRPr lang="zh-CN" altLang="en-US" sz="2000" b="1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递推式求解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334EA50B-58B1-4685-92E2-9E15FAA34BFE}" type="slidenum">
              <a:rPr lang="en-US" altLang="zh-CN"/>
            </a:fld>
            <a:endParaRPr lang="en-US" altLang="zh-CN"/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838200" y="1447800"/>
            <a:ext cx="7521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chemeClr val="folHlink"/>
                </a:solidFill>
              </a:rPr>
              <a:t>分治（</a:t>
            </a:r>
            <a:r>
              <a:rPr lang="en-US" altLang="zh-CN" sz="1800" b="1">
                <a:solidFill>
                  <a:srgbClr val="3907F1"/>
                </a:solidFill>
              </a:rPr>
              <a:t>Divid and Conquer</a:t>
            </a:r>
            <a:r>
              <a:rPr lang="zh-CN" altLang="en-US" sz="1800" b="1">
                <a:solidFill>
                  <a:srgbClr val="3907F1"/>
                </a:solidFill>
              </a:rPr>
              <a:t>）</a:t>
            </a:r>
            <a:r>
              <a:rPr lang="zh-CN" altLang="en-US" sz="1800" b="1">
                <a:solidFill>
                  <a:schemeClr val="folHlink"/>
                </a:solidFill>
              </a:rPr>
              <a:t>递推关系的解</a:t>
            </a:r>
            <a:endParaRPr lang="zh-CN" altLang="en-US" sz="1800" b="1">
              <a:solidFill>
                <a:schemeClr val="folHlink"/>
              </a:solidFill>
            </a:endParaRP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990600" y="3886200"/>
            <a:ext cx="41148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b,d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是非负常数，那么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folHlink"/>
                </a:solidFill>
                <a:latin typeface="宋体" panose="02010600030101010101" pitchFamily="2" charset="-122"/>
              </a:rPr>
              <a:t>定理 </a:t>
            </a:r>
            <a:r>
              <a:rPr lang="en-US" altLang="zh-CN" sz="2000" b="1">
                <a:solidFill>
                  <a:schemeClr val="folHlink"/>
                </a:solidFill>
                <a:latin typeface="宋体" panose="02010600030101010101" pitchFamily="2" charset="-122"/>
              </a:rPr>
              <a:t>2.3</a:t>
            </a:r>
            <a:r>
              <a:rPr lang="en-US" altLang="zh-CN" sz="2000">
                <a:ea typeface="楷体_GB2312" pitchFamily="49" charset="-122"/>
              </a:rPr>
              <a:t>   </a:t>
            </a:r>
            <a:r>
              <a:rPr lang="zh-CN" altLang="en-US" sz="2000">
                <a:ea typeface="楷体_GB2312" pitchFamily="49" charset="-122"/>
              </a:rPr>
              <a:t>设</a:t>
            </a:r>
            <a:endParaRPr lang="zh-CN" altLang="en-US" sz="2000">
              <a:ea typeface="楷体_GB2312" pitchFamily="49" charset="-122"/>
            </a:endParaRPr>
          </a:p>
        </p:txBody>
      </p:sp>
      <p:grpSp>
        <p:nvGrpSpPr>
          <p:cNvPr id="168972" name="Group 12"/>
          <p:cNvGrpSpPr/>
          <p:nvPr/>
        </p:nvGrpSpPr>
        <p:grpSpPr bwMode="auto">
          <a:xfrm>
            <a:off x="1520825" y="2498725"/>
            <a:ext cx="5413375" cy="1016000"/>
            <a:chOff x="958" y="1574"/>
            <a:chExt cx="3410" cy="640"/>
          </a:xfrm>
        </p:grpSpPr>
        <p:graphicFrame>
          <p:nvGraphicFramePr>
            <p:cNvPr id="168966" name="Object 6"/>
            <p:cNvGraphicFramePr>
              <a:graphicFrameLocks noChangeAspect="1"/>
            </p:cNvGraphicFramePr>
            <p:nvPr/>
          </p:nvGraphicFramePr>
          <p:xfrm>
            <a:off x="958" y="1666"/>
            <a:ext cx="2264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88" name="Equation" r:id="rId1" imgW="2120900" imgH="482600" progId="Equation.DSMT4">
                    <p:embed/>
                  </p:oleObj>
                </mc:Choice>
                <mc:Fallback>
                  <p:oleObj name="Equation" r:id="rId1" imgW="2120900" imgH="482600" progId="Equation.DSMT4">
                    <p:embed/>
                    <p:pic>
                      <p:nvPicPr>
                        <p:cNvPr id="0" name="图片 42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" y="1666"/>
                          <a:ext cx="2264" cy="5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3360" y="1574"/>
              <a:ext cx="100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n</a:t>
              </a:r>
              <a:r>
                <a:rPr lang="zh-CN" altLang="en-US" sz="2000">
                  <a:ea typeface="楷体_GB2312" pitchFamily="49" charset="-122"/>
                </a:rPr>
                <a:t>＝</a:t>
              </a:r>
              <a:r>
                <a:rPr lang="en-US" altLang="zh-CN" sz="2000">
                  <a:ea typeface="楷体_GB2312" pitchFamily="49" charset="-122"/>
                </a:rPr>
                <a:t>1</a:t>
              </a:r>
              <a:endParaRPr lang="en-US" altLang="zh-CN" sz="1800" baseline="-25000"/>
            </a:p>
            <a:p>
              <a:pPr>
                <a:lnSpc>
                  <a:spcPct val="150000"/>
                </a:lnSpc>
              </a:pPr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n </a:t>
              </a:r>
              <a:r>
                <a:rPr lang="en-US" altLang="zh-CN" sz="1800"/>
                <a:t>≥2</a:t>
              </a:r>
              <a:endParaRPr lang="en-US" altLang="zh-CN" sz="1800" baseline="-25000"/>
            </a:p>
          </p:txBody>
        </p:sp>
      </p:grpSp>
      <p:graphicFrame>
        <p:nvGraphicFramePr>
          <p:cNvPr id="168969" name="Object 9"/>
          <p:cNvGraphicFramePr>
            <a:graphicFrameLocks noChangeAspect="1"/>
          </p:cNvGraphicFramePr>
          <p:nvPr/>
        </p:nvGraphicFramePr>
        <p:xfrm>
          <a:off x="1981200" y="4648200"/>
          <a:ext cx="51022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" name="Equation" r:id="rId3" imgW="1104900" imgH="203200" progId="Equation.DSMT4">
                  <p:embed/>
                </p:oleObj>
              </mc:Choice>
              <mc:Fallback>
                <p:oleObj name="Equation" r:id="rId3" imgW="1104900" imgH="203200" progId="Equation.DSMT4">
                  <p:embed/>
                  <p:pic>
                    <p:nvPicPr>
                      <p:cNvPr id="0" name="图片 42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48200"/>
                        <a:ext cx="51022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递推式求解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4BA37F35-C793-4735-9951-731B3DC78189}" type="slidenum">
              <a:rPr lang="en-US" altLang="zh-CN"/>
            </a:fld>
            <a:endParaRPr lang="en-US" altLang="zh-CN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838200" y="1447800"/>
            <a:ext cx="7521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chemeClr val="folHlink"/>
                </a:solidFill>
              </a:rPr>
              <a:t>分治（</a:t>
            </a:r>
            <a:r>
              <a:rPr lang="en-US" altLang="zh-CN" sz="1800" b="1">
                <a:solidFill>
                  <a:srgbClr val="3907F1"/>
                </a:solidFill>
              </a:rPr>
              <a:t>Divid and Conquer</a:t>
            </a:r>
            <a:r>
              <a:rPr lang="zh-CN" altLang="en-US" sz="1800" b="1">
                <a:solidFill>
                  <a:srgbClr val="3907F1"/>
                </a:solidFill>
              </a:rPr>
              <a:t>）</a:t>
            </a:r>
            <a:r>
              <a:rPr lang="zh-CN" altLang="en-US" sz="1800" b="1">
                <a:solidFill>
                  <a:schemeClr val="folHlink"/>
                </a:solidFill>
              </a:rPr>
              <a:t>递推关系的解</a:t>
            </a:r>
            <a:endParaRPr lang="zh-CN" altLang="en-US" sz="1800" b="1">
              <a:solidFill>
                <a:schemeClr val="folHlink"/>
              </a:solidFill>
            </a:endParaRP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990600" y="4068763"/>
            <a:ext cx="41148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的解是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folHlink"/>
                </a:solidFill>
                <a:latin typeface="宋体" panose="02010600030101010101" pitchFamily="2" charset="-122"/>
              </a:rPr>
              <a:t>定理 </a:t>
            </a:r>
            <a:r>
              <a:rPr lang="en-US" altLang="zh-CN" sz="2000" b="1">
                <a:solidFill>
                  <a:schemeClr val="folHlink"/>
                </a:solidFill>
                <a:latin typeface="宋体" panose="02010600030101010101" pitchFamily="2" charset="-122"/>
              </a:rPr>
              <a:t>2.4</a:t>
            </a:r>
            <a:r>
              <a:rPr lang="en-US" altLang="zh-CN" sz="2000">
                <a:ea typeface="楷体_GB2312" pitchFamily="49" charset="-122"/>
              </a:rPr>
              <a:t>   </a:t>
            </a:r>
            <a:r>
              <a:rPr lang="zh-CN" altLang="en-US" sz="2000">
                <a:ea typeface="楷体_GB2312" pitchFamily="49" charset="-122"/>
              </a:rPr>
              <a:t>设</a:t>
            </a:r>
            <a:r>
              <a:rPr lang="en-US" altLang="zh-CN" sz="2000">
                <a:ea typeface="楷体_GB2312" pitchFamily="49" charset="-122"/>
              </a:rPr>
              <a:t>b,c</a:t>
            </a:r>
            <a:r>
              <a:rPr lang="en-US" altLang="zh-CN" sz="2000" baseline="-25000">
                <a:ea typeface="楷体_GB2312" pitchFamily="49" charset="-122"/>
              </a:rPr>
              <a:t>1</a:t>
            </a:r>
            <a:r>
              <a:rPr lang="en-US" altLang="zh-CN" sz="2000">
                <a:ea typeface="楷体_GB2312" pitchFamily="49" charset="-122"/>
              </a:rPr>
              <a:t>,c</a:t>
            </a:r>
            <a:r>
              <a:rPr lang="en-US" altLang="zh-CN" sz="2000" baseline="-25000">
                <a:ea typeface="楷体_GB2312" pitchFamily="49" charset="-122"/>
              </a:rPr>
              <a:t>2</a:t>
            </a:r>
            <a:r>
              <a:rPr lang="zh-CN" altLang="en-US" sz="2000">
                <a:ea typeface="楷体_GB2312" pitchFamily="49" charset="-122"/>
              </a:rPr>
              <a:t>是非负常数，那么递推式</a:t>
            </a:r>
            <a:endParaRPr lang="zh-CN" altLang="en-US" sz="2000">
              <a:ea typeface="楷体_GB2312" pitchFamily="49" charset="-122"/>
            </a:endParaRPr>
          </a:p>
        </p:txBody>
      </p:sp>
      <p:grpSp>
        <p:nvGrpSpPr>
          <p:cNvPr id="169994" name="Group 10"/>
          <p:cNvGrpSpPr/>
          <p:nvPr/>
        </p:nvGrpSpPr>
        <p:grpSpPr bwMode="auto">
          <a:xfrm>
            <a:off x="1600200" y="2438400"/>
            <a:ext cx="5334000" cy="1524000"/>
            <a:chOff x="1008" y="1536"/>
            <a:chExt cx="3360" cy="960"/>
          </a:xfrm>
        </p:grpSpPr>
        <p:graphicFrame>
          <p:nvGraphicFramePr>
            <p:cNvPr id="169991" name="Object 7"/>
            <p:cNvGraphicFramePr>
              <a:graphicFrameLocks noChangeAspect="1"/>
            </p:cNvGraphicFramePr>
            <p:nvPr/>
          </p:nvGraphicFramePr>
          <p:xfrm>
            <a:off x="1008" y="1660"/>
            <a:ext cx="2210" cy="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2" name="Equation" r:id="rId1" imgW="2070100" imgH="736600" progId="Equation.DSMT4">
                    <p:embed/>
                  </p:oleObj>
                </mc:Choice>
                <mc:Fallback>
                  <p:oleObj name="Equation" r:id="rId1" imgW="2070100" imgH="736600" progId="Equation.DSMT4">
                    <p:embed/>
                    <p:pic>
                      <p:nvPicPr>
                        <p:cNvPr id="0" name="图片 43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660"/>
                          <a:ext cx="2210" cy="8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3360" y="1536"/>
              <a:ext cx="1008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n</a:t>
              </a:r>
              <a:r>
                <a:rPr lang="zh-CN" altLang="en-US" sz="2000">
                  <a:ea typeface="楷体_GB2312" pitchFamily="49" charset="-122"/>
                </a:rPr>
                <a:t>＝</a:t>
              </a:r>
              <a:r>
                <a:rPr lang="en-US" altLang="zh-CN" sz="2000">
                  <a:ea typeface="楷体_GB2312" pitchFamily="49" charset="-122"/>
                </a:rPr>
                <a:t>0</a:t>
              </a:r>
              <a:endParaRPr lang="en-US" altLang="zh-CN" sz="1800" baseline="-25000"/>
            </a:p>
            <a:p>
              <a:pPr>
                <a:lnSpc>
                  <a:spcPct val="150000"/>
                </a:lnSpc>
              </a:pPr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n</a:t>
              </a:r>
              <a:r>
                <a:rPr lang="zh-CN" altLang="en-US" sz="2000">
                  <a:ea typeface="楷体_GB2312" pitchFamily="49" charset="-122"/>
                </a:rPr>
                <a:t>＝</a:t>
              </a:r>
              <a:r>
                <a:rPr lang="en-US" altLang="zh-CN" sz="2000">
                  <a:ea typeface="楷体_GB2312" pitchFamily="49" charset="-122"/>
                </a:rPr>
                <a:t>1</a:t>
              </a:r>
              <a:endParaRPr lang="en-US" altLang="zh-CN" sz="1800" baseline="-25000"/>
            </a:p>
            <a:p>
              <a:pPr>
                <a:lnSpc>
                  <a:spcPct val="150000"/>
                </a:lnSpc>
              </a:pPr>
              <a:r>
                <a:rPr lang="zh-CN" altLang="en-US" sz="2000">
                  <a:ea typeface="楷体_GB2312" pitchFamily="49" charset="-122"/>
                </a:rPr>
                <a:t>若 </a:t>
              </a:r>
              <a:r>
                <a:rPr lang="en-US" altLang="zh-CN" sz="2000">
                  <a:ea typeface="楷体_GB2312" pitchFamily="49" charset="-122"/>
                </a:rPr>
                <a:t>n </a:t>
              </a:r>
              <a:r>
                <a:rPr lang="en-US" altLang="zh-CN" sz="1800"/>
                <a:t>≥2</a:t>
              </a:r>
              <a:endParaRPr lang="en-US" altLang="zh-CN" sz="1800"/>
            </a:p>
          </p:txBody>
        </p:sp>
      </p:grpSp>
      <p:grpSp>
        <p:nvGrpSpPr>
          <p:cNvPr id="169999" name="Group 15"/>
          <p:cNvGrpSpPr/>
          <p:nvPr/>
        </p:nvGrpSpPr>
        <p:grpSpPr bwMode="auto">
          <a:xfrm>
            <a:off x="1600200" y="4527550"/>
            <a:ext cx="5354638" cy="1204913"/>
            <a:chOff x="1008" y="2852"/>
            <a:chExt cx="3373" cy="759"/>
          </a:xfrm>
        </p:grpSpPr>
        <p:graphicFrame>
          <p:nvGraphicFramePr>
            <p:cNvPr id="169993" name="Object 9"/>
            <p:cNvGraphicFramePr>
              <a:graphicFrameLocks noChangeAspect="1"/>
            </p:cNvGraphicFramePr>
            <p:nvPr/>
          </p:nvGraphicFramePr>
          <p:xfrm>
            <a:off x="1008" y="2928"/>
            <a:ext cx="2256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3" name="Equation" r:id="rId3" imgW="1181100" imgH="457200" progId="Equation.DSMT4">
                    <p:embed/>
                  </p:oleObj>
                </mc:Choice>
                <mc:Fallback>
                  <p:oleObj name="Equation" r:id="rId3" imgW="1181100" imgH="457200" progId="Equation.DSMT4">
                    <p:embed/>
                    <p:pic>
                      <p:nvPicPr>
                        <p:cNvPr id="0" name="图片 43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928"/>
                          <a:ext cx="2256" cy="6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998" name="Text Box 14"/>
            <p:cNvSpPr txBox="1">
              <a:spLocks noChangeArrowheads="1"/>
            </p:cNvSpPr>
            <p:nvPr/>
          </p:nvSpPr>
          <p:spPr bwMode="auto">
            <a:xfrm>
              <a:off x="3408" y="2852"/>
              <a:ext cx="97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/>
                <a:t>若</a:t>
              </a:r>
              <a:r>
                <a:rPr lang="en-US" altLang="zh-CN"/>
                <a:t>c</a:t>
              </a:r>
              <a:r>
                <a:rPr lang="en-US" altLang="zh-CN" baseline="-25000"/>
                <a:t>1</a:t>
              </a:r>
              <a:r>
                <a:rPr lang="en-US" altLang="zh-CN"/>
                <a:t>+c</a:t>
              </a:r>
              <a:r>
                <a:rPr lang="en-US" altLang="zh-CN" baseline="-25000"/>
                <a:t>2</a:t>
              </a:r>
              <a:r>
                <a:rPr lang="en-US" altLang="zh-CN"/>
                <a:t>=1</a:t>
              </a:r>
              <a:endParaRPr lang="en-US" altLang="zh-CN"/>
            </a:p>
            <a:p>
              <a:pPr>
                <a:lnSpc>
                  <a:spcPct val="150000"/>
                </a:lnSpc>
              </a:pPr>
              <a:r>
                <a:rPr lang="zh-CN" altLang="en-US"/>
                <a:t>若</a:t>
              </a:r>
              <a:r>
                <a:rPr lang="en-US" altLang="zh-CN"/>
                <a:t>c</a:t>
              </a:r>
              <a:r>
                <a:rPr lang="en-US" altLang="zh-CN" baseline="-25000"/>
                <a:t>1</a:t>
              </a:r>
              <a:r>
                <a:rPr lang="en-US" altLang="zh-CN"/>
                <a:t>+c</a:t>
              </a:r>
              <a:r>
                <a:rPr lang="en-US" altLang="zh-CN" baseline="-25000"/>
                <a:t>2</a:t>
              </a:r>
              <a:r>
                <a:rPr lang="en-US" altLang="zh-CN"/>
                <a:t>&lt;1</a:t>
              </a:r>
              <a:endParaRPr lang="en-US" altLang="zh-CN"/>
            </a:p>
          </p:txBody>
        </p:sp>
      </p:grp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递推式求解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分治</a:t>
            </a:r>
            <a:endParaRPr lang="zh-CN" altLang="en-US" dirty="0"/>
          </a:p>
        </p:txBody>
      </p:sp>
      <p:sp>
        <p:nvSpPr>
          <p:cNvPr id="143371" name="Rectangle 11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09800"/>
            <a:ext cx="8610600" cy="42672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>
                <a:ea typeface="宋体" panose="02010600030101010101" pitchFamily="2" charset="-122"/>
              </a:rPr>
              <a:t>将要求解的</a:t>
            </a:r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较大规模</a:t>
            </a:r>
            <a:r>
              <a:rPr lang="zh-CN" altLang="en-US">
                <a:ea typeface="宋体" panose="02010600030101010101" pitchFamily="2" charset="-122"/>
              </a:rPr>
              <a:t>的问题分割成多个</a:t>
            </a:r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更小   规模</a:t>
            </a:r>
            <a:r>
              <a:rPr lang="zh-CN" altLang="en-US">
                <a:ea typeface="宋体" panose="02010600030101010101" pitchFamily="2" charset="-122"/>
              </a:rPr>
              <a:t>的子问题。</a:t>
            </a:r>
            <a:endParaRPr lang="zh-CN" altLang="en-US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2"/>
            </a:pPr>
            <a:r>
              <a:rPr lang="zh-CN" altLang="en-US">
                <a:ea typeface="宋体" panose="02010600030101010101" pitchFamily="2" charset="-122"/>
              </a:rPr>
              <a:t>对这些子问题</a:t>
            </a:r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分别求解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660033"/>
                </a:solidFill>
                <a:latin typeface="楷体_GB2312" pitchFamily="49" charset="-122"/>
                <a:ea typeface="宋体" panose="02010600030101010101" pitchFamily="2" charset="-122"/>
              </a:rPr>
              <a:t>如果子问题的规模仍然不够小，则再继续划分，如此递归的进行下去，直到问题规模足够小，很容易求出其解为止。</a:t>
            </a:r>
            <a:endParaRPr lang="zh-CN" altLang="en-US" sz="2400">
              <a:solidFill>
                <a:srgbClr val="660033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3"/>
            </a:pPr>
            <a:r>
              <a:rPr lang="zh-CN" altLang="en-US">
                <a:ea typeface="宋体" panose="02010600030101010101" pitchFamily="2" charset="-122"/>
              </a:rPr>
              <a:t>将求出的小规模的问题的解</a:t>
            </a:r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合并</a:t>
            </a:r>
            <a:r>
              <a:rPr lang="zh-CN" altLang="en-US">
                <a:ea typeface="宋体" panose="02010600030101010101" pitchFamily="2" charset="-122"/>
              </a:rPr>
              <a:t>为一个更大规模的问题的解，</a:t>
            </a:r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自底向上</a:t>
            </a:r>
            <a:r>
              <a:rPr lang="zh-CN" altLang="en-US">
                <a:ea typeface="宋体" panose="02010600030101010101" pitchFamily="2" charset="-122"/>
              </a:rPr>
              <a:t>逐步求出原来问题的解。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838200" y="1371600"/>
            <a:ext cx="335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>
                <a:solidFill>
                  <a:schemeClr val="tx1"/>
                </a:solidFill>
                <a:ea typeface="华文新魏" panose="02010800040101010101" pitchFamily="2" charset="-122"/>
              </a:rPr>
              <a:t>算法总体思想</a:t>
            </a:r>
            <a:endParaRPr lang="zh-CN" altLang="en-US" sz="3600" dirty="0">
              <a:solidFill>
                <a:schemeClr val="tx1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3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Oval 4"/>
          <p:cNvSpPr>
            <a:spLocks noChangeArrowheads="1"/>
          </p:cNvSpPr>
          <p:nvPr/>
        </p:nvSpPr>
        <p:spPr bwMode="auto">
          <a:xfrm>
            <a:off x="4084638" y="2114550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>
                <a:latin typeface="Arial Rounded MT Bold" panose="020F0704030504030204" pitchFamily="34" charset="0"/>
              </a:rPr>
              <a:t>n</a:t>
            </a:r>
            <a:endParaRPr lang="en-US" altLang="zh-CN" sz="3200">
              <a:latin typeface="Arial Rounded MT Bold" panose="020F0704030504030204" pitchFamily="34" charset="0"/>
            </a:endParaRPr>
          </a:p>
        </p:txBody>
      </p:sp>
      <p:grpSp>
        <p:nvGrpSpPr>
          <p:cNvPr id="171027" name="Group 19"/>
          <p:cNvGrpSpPr/>
          <p:nvPr/>
        </p:nvGrpSpPr>
        <p:grpSpPr bwMode="auto">
          <a:xfrm>
            <a:off x="1066800" y="2733675"/>
            <a:ext cx="7038975" cy="812800"/>
            <a:chOff x="672" y="1722"/>
            <a:chExt cx="4434" cy="512"/>
          </a:xfrm>
        </p:grpSpPr>
        <p:cxnSp>
          <p:nvCxnSpPr>
            <p:cNvPr id="6157" name="AutoShape 5"/>
            <p:cNvCxnSpPr>
              <a:cxnSpLocks noChangeShapeType="1"/>
              <a:stCxn id="171012" idx="4"/>
              <a:endCxn id="171020" idx="0"/>
            </p:cNvCxnSpPr>
            <p:nvPr/>
          </p:nvCxnSpPr>
          <p:spPr bwMode="auto">
            <a:xfrm>
              <a:off x="2825" y="1722"/>
              <a:ext cx="2281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58" name="AutoShape 6"/>
            <p:cNvCxnSpPr>
              <a:cxnSpLocks noChangeShapeType="1"/>
              <a:stCxn id="171012" idx="4"/>
              <a:endCxn id="171017" idx="0"/>
            </p:cNvCxnSpPr>
            <p:nvPr/>
          </p:nvCxnSpPr>
          <p:spPr bwMode="auto">
            <a:xfrm flipH="1">
              <a:off x="672" y="1722"/>
              <a:ext cx="2153" cy="48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59" name="AutoShape 7"/>
            <p:cNvCxnSpPr>
              <a:cxnSpLocks noChangeShapeType="1"/>
              <a:stCxn id="171012" idx="4"/>
              <a:endCxn id="171018" idx="0"/>
            </p:cNvCxnSpPr>
            <p:nvPr/>
          </p:nvCxnSpPr>
          <p:spPr bwMode="auto">
            <a:xfrm flipH="1">
              <a:off x="2150" y="1722"/>
              <a:ext cx="675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60" name="AutoShape 8"/>
            <p:cNvCxnSpPr>
              <a:cxnSpLocks noChangeShapeType="1"/>
              <a:stCxn id="171012" idx="4"/>
              <a:endCxn id="171019" idx="0"/>
            </p:cNvCxnSpPr>
            <p:nvPr/>
          </p:nvCxnSpPr>
          <p:spPr bwMode="auto">
            <a:xfrm>
              <a:off x="2825" y="1722"/>
              <a:ext cx="803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71017" name="AutoShape 9"/>
          <p:cNvSpPr>
            <a:spLocks noChangeArrowheads="1"/>
          </p:cNvSpPr>
          <p:nvPr/>
        </p:nvSpPr>
        <p:spPr bwMode="auto">
          <a:xfrm>
            <a:off x="228600" y="3505200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Arial Rounded MT Bold" panose="020F0704030504030204" pitchFamily="34" charset="0"/>
              </a:rPr>
              <a:t>T(n/k)</a:t>
            </a:r>
            <a:endParaRPr lang="en-US" altLang="zh-CN" sz="2800" b="1">
              <a:latin typeface="Arial Rounded MT Bold" panose="020F0704030504030204" pitchFamily="34" charset="0"/>
            </a:endParaRPr>
          </a:p>
        </p:txBody>
      </p:sp>
      <p:sp>
        <p:nvSpPr>
          <p:cNvPr id="171018" name="AutoShape 10"/>
          <p:cNvSpPr>
            <a:spLocks noChangeArrowheads="1"/>
          </p:cNvSpPr>
          <p:nvPr/>
        </p:nvSpPr>
        <p:spPr bwMode="auto">
          <a:xfrm>
            <a:off x="2574925" y="3556000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Arial Rounded MT Bold" panose="020F0704030504030204" pitchFamily="34" charset="0"/>
              </a:rPr>
              <a:t>T(n/k)</a:t>
            </a:r>
            <a:endParaRPr lang="en-US" altLang="zh-CN" sz="2800" b="1">
              <a:latin typeface="Arial Rounded MT Bold" panose="020F0704030504030204" pitchFamily="34" charset="0"/>
            </a:endParaRPr>
          </a:p>
        </p:txBody>
      </p:sp>
      <p:sp>
        <p:nvSpPr>
          <p:cNvPr id="171019" name="AutoShape 11"/>
          <p:cNvSpPr>
            <a:spLocks noChangeArrowheads="1"/>
          </p:cNvSpPr>
          <p:nvPr/>
        </p:nvSpPr>
        <p:spPr bwMode="auto">
          <a:xfrm>
            <a:off x="4921250" y="3556000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Arial Rounded MT Bold" panose="020F0704030504030204" pitchFamily="34" charset="0"/>
              </a:rPr>
              <a:t>……</a:t>
            </a:r>
            <a:endParaRPr lang="en-US" altLang="zh-CN" sz="2800" b="1">
              <a:latin typeface="Arial Rounded MT Bold" panose="020F0704030504030204" pitchFamily="34" charset="0"/>
            </a:endParaRPr>
          </a:p>
        </p:txBody>
      </p:sp>
      <p:sp>
        <p:nvSpPr>
          <p:cNvPr id="171020" name="AutoShape 12"/>
          <p:cNvSpPr>
            <a:spLocks noChangeArrowheads="1"/>
          </p:cNvSpPr>
          <p:nvPr/>
        </p:nvSpPr>
        <p:spPr bwMode="auto">
          <a:xfrm>
            <a:off x="7267575" y="3556000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Arial Rounded MT Bold" panose="020F0704030504030204" pitchFamily="34" charset="0"/>
              </a:rPr>
              <a:t>T(n/k)</a:t>
            </a:r>
            <a:endParaRPr lang="en-US" altLang="zh-CN" sz="2800" b="1">
              <a:latin typeface="Arial Rounded MT Bold" panose="020F0704030504030204" pitchFamily="34" charset="0"/>
            </a:endParaRPr>
          </a:p>
        </p:txBody>
      </p:sp>
      <p:sp>
        <p:nvSpPr>
          <p:cNvPr id="6154" name="AutoShape 13"/>
          <p:cNvSpPr>
            <a:spLocks noChangeArrowheads="1"/>
          </p:cNvSpPr>
          <p:nvPr/>
        </p:nvSpPr>
        <p:spPr bwMode="auto">
          <a:xfrm>
            <a:off x="914400" y="1752600"/>
            <a:ext cx="16002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>
                <a:latin typeface="Arial Rounded MT Bold" panose="020F0704030504030204" pitchFamily="34" charset="0"/>
              </a:rPr>
              <a:t>T(n)</a:t>
            </a:r>
            <a:endParaRPr lang="en-US" altLang="zh-CN" sz="3200">
              <a:latin typeface="Arial Rounded MT Bold" panose="020F0704030504030204" pitchFamily="34" charset="0"/>
            </a:endParaRPr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2695575" y="1828800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6000"/>
              <a:t>→</a:t>
            </a:r>
            <a:endParaRPr lang="en-US" altLang="zh-CN" sz="6000">
              <a:latin typeface="Arial Rounded MT Bold" panose="020F0704030504030204" pitchFamily="34" charset="0"/>
            </a:endParaRPr>
          </a:p>
        </p:txBody>
      </p:sp>
      <p:sp>
        <p:nvSpPr>
          <p:cNvPr id="18" name="标题 2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分治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nimBg="1"/>
      <p:bldP spid="171017" grpId="0" animBg="1"/>
      <p:bldP spid="171018" grpId="0" animBg="1"/>
      <p:bldP spid="171019" grpId="0" animBg="1"/>
      <p:bldP spid="171020" grpId="0" animBg="1"/>
      <p:bldP spid="1710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52"/>
          <p:cNvGrpSpPr/>
          <p:nvPr/>
        </p:nvGrpSpPr>
        <p:grpSpPr bwMode="auto">
          <a:xfrm>
            <a:off x="98425" y="1752600"/>
            <a:ext cx="8893175" cy="3221038"/>
            <a:chOff x="62" y="1187"/>
            <a:chExt cx="5602" cy="2029"/>
          </a:xfrm>
        </p:grpSpPr>
        <p:sp>
          <p:nvSpPr>
            <p:cNvPr id="7174" name="Oval 4"/>
            <p:cNvSpPr>
              <a:spLocks noChangeArrowheads="1"/>
            </p:cNvSpPr>
            <p:nvPr/>
          </p:nvSpPr>
          <p:spPr bwMode="auto">
            <a:xfrm>
              <a:off x="2603" y="1367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>
                  <a:latin typeface="Arial Rounded MT Bold" panose="020F0704030504030204" pitchFamily="34" charset="0"/>
                </a:rPr>
                <a:t>n</a:t>
              </a:r>
              <a:endParaRPr lang="en-US" altLang="zh-CN" sz="3200">
                <a:latin typeface="Arial Rounded MT Bold" panose="020F0704030504030204" pitchFamily="34" charset="0"/>
              </a:endParaRPr>
            </a:p>
          </p:txBody>
        </p:sp>
        <p:cxnSp>
          <p:nvCxnSpPr>
            <p:cNvPr id="7175" name="AutoShape 5"/>
            <p:cNvCxnSpPr>
              <a:cxnSpLocks noChangeShapeType="1"/>
              <a:stCxn id="7174" idx="4"/>
              <a:endCxn id="7208" idx="0"/>
            </p:cNvCxnSpPr>
            <p:nvPr/>
          </p:nvCxnSpPr>
          <p:spPr bwMode="auto">
            <a:xfrm>
              <a:off x="2855" y="1757"/>
              <a:ext cx="2216" cy="5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76" name="AutoShape 6"/>
            <p:cNvCxnSpPr>
              <a:cxnSpLocks noChangeShapeType="1"/>
              <a:stCxn id="7174" idx="4"/>
              <a:endCxn id="7181" idx="0"/>
            </p:cNvCxnSpPr>
            <p:nvPr/>
          </p:nvCxnSpPr>
          <p:spPr bwMode="auto">
            <a:xfrm flipH="1">
              <a:off x="717" y="1757"/>
              <a:ext cx="2138" cy="5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7"/>
            <p:cNvCxnSpPr>
              <a:cxnSpLocks noChangeShapeType="1"/>
              <a:stCxn id="7174" idx="4"/>
            </p:cNvCxnSpPr>
            <p:nvPr/>
          </p:nvCxnSpPr>
          <p:spPr bwMode="auto">
            <a:xfrm flipH="1">
              <a:off x="2256" y="1757"/>
              <a:ext cx="599" cy="54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78" name="AutoShape 8"/>
            <p:cNvCxnSpPr>
              <a:cxnSpLocks noChangeShapeType="1"/>
              <a:stCxn id="7174" idx="4"/>
              <a:endCxn id="7199" idx="0"/>
            </p:cNvCxnSpPr>
            <p:nvPr/>
          </p:nvCxnSpPr>
          <p:spPr bwMode="auto">
            <a:xfrm>
              <a:off x="2855" y="1757"/>
              <a:ext cx="811" cy="5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179" name="AutoShape 9"/>
            <p:cNvSpPr>
              <a:spLocks noChangeArrowheads="1"/>
            </p:cNvSpPr>
            <p:nvPr/>
          </p:nvSpPr>
          <p:spPr bwMode="auto">
            <a:xfrm>
              <a:off x="768" y="1187"/>
              <a:ext cx="912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000">
                  <a:latin typeface="Arial Rounded MT Bold" panose="020F0704030504030204" pitchFamily="34" charset="0"/>
                </a:rPr>
                <a:t>T(n)</a:t>
              </a:r>
              <a:endParaRPr lang="en-US" altLang="zh-CN" sz="3000">
                <a:latin typeface="Arial Rounded MT Bold" panose="020F0704030504030204" pitchFamily="34" charset="0"/>
              </a:endParaRPr>
            </a:p>
          </p:txBody>
        </p:sp>
        <p:sp>
          <p:nvSpPr>
            <p:cNvPr id="7180" name="Text Box 10"/>
            <p:cNvSpPr txBox="1">
              <a:spLocks noChangeArrowheads="1"/>
            </p:cNvSpPr>
            <p:nvPr/>
          </p:nvSpPr>
          <p:spPr bwMode="auto">
            <a:xfrm>
              <a:off x="1728" y="1398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3200">
                  <a:latin typeface="Arial Rounded MT Bold" panose="020F0704030504030204" pitchFamily="34" charset="0"/>
                </a:rPr>
                <a:t>=</a:t>
              </a:r>
              <a:endParaRPr lang="en-US" altLang="zh-CN" sz="3200">
                <a:latin typeface="Arial Rounded MT Bold" panose="020F0704030504030204" pitchFamily="34" charset="0"/>
              </a:endParaRPr>
            </a:p>
          </p:txBody>
        </p:sp>
        <p:sp>
          <p:nvSpPr>
            <p:cNvPr id="7181" name="Oval 12"/>
            <p:cNvSpPr>
              <a:spLocks noChangeArrowheads="1"/>
            </p:cNvSpPr>
            <p:nvPr/>
          </p:nvSpPr>
          <p:spPr bwMode="auto">
            <a:xfrm>
              <a:off x="505" y="2320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>
                  <a:latin typeface="Arial Rounded MT Bold" panose="020F0704030504030204" pitchFamily="34" charset="0"/>
                </a:rPr>
                <a:t>n/2</a:t>
              </a:r>
              <a:endParaRPr lang="en-US" altLang="zh-CN" sz="3200">
                <a:latin typeface="Arial Rounded MT Bold" panose="020F0704030504030204" pitchFamily="34" charset="0"/>
              </a:endParaRPr>
            </a:p>
          </p:txBody>
        </p:sp>
        <p:cxnSp>
          <p:nvCxnSpPr>
            <p:cNvPr id="7182" name="AutoShape 13"/>
            <p:cNvCxnSpPr>
              <a:cxnSpLocks noChangeShapeType="1"/>
              <a:stCxn id="7181" idx="4"/>
              <a:endCxn id="7189" idx="0"/>
            </p:cNvCxnSpPr>
            <p:nvPr/>
          </p:nvCxnSpPr>
          <p:spPr bwMode="auto">
            <a:xfrm>
              <a:off x="717" y="2638"/>
              <a:ext cx="483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81" idx="4"/>
              <a:endCxn id="7186" idx="0"/>
            </p:cNvCxnSpPr>
            <p:nvPr/>
          </p:nvCxnSpPr>
          <p:spPr bwMode="auto">
            <a:xfrm flipH="1">
              <a:off x="173" y="2638"/>
              <a:ext cx="544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81" idx="4"/>
              <a:endCxn id="7187" idx="0"/>
            </p:cNvCxnSpPr>
            <p:nvPr/>
          </p:nvCxnSpPr>
          <p:spPr bwMode="auto">
            <a:xfrm flipH="1">
              <a:off x="515" y="2638"/>
              <a:ext cx="202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81" idx="4"/>
              <a:endCxn id="7188" idx="0"/>
            </p:cNvCxnSpPr>
            <p:nvPr/>
          </p:nvCxnSpPr>
          <p:spPr bwMode="auto">
            <a:xfrm>
              <a:off x="717" y="2638"/>
              <a:ext cx="140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186" name="AutoShape 17"/>
            <p:cNvSpPr>
              <a:spLocks noChangeArrowheads="1"/>
            </p:cNvSpPr>
            <p:nvPr/>
          </p:nvSpPr>
          <p:spPr bwMode="auto">
            <a:xfrm>
              <a:off x="62" y="3047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7187" name="AutoShape 18"/>
            <p:cNvSpPr>
              <a:spLocks noChangeArrowheads="1"/>
            </p:cNvSpPr>
            <p:nvPr/>
          </p:nvSpPr>
          <p:spPr bwMode="auto">
            <a:xfrm>
              <a:off x="404" y="3047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7188" name="AutoShape 19"/>
            <p:cNvSpPr>
              <a:spLocks noChangeArrowheads="1"/>
            </p:cNvSpPr>
            <p:nvPr/>
          </p:nvSpPr>
          <p:spPr bwMode="auto">
            <a:xfrm>
              <a:off x="746" y="3047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7189" name="AutoShape 20"/>
            <p:cNvSpPr>
              <a:spLocks noChangeArrowheads="1"/>
            </p:cNvSpPr>
            <p:nvPr/>
          </p:nvSpPr>
          <p:spPr bwMode="auto">
            <a:xfrm>
              <a:off x="1089" y="3047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7190" name="Oval 22"/>
            <p:cNvSpPr>
              <a:spLocks noChangeArrowheads="1"/>
            </p:cNvSpPr>
            <p:nvPr/>
          </p:nvSpPr>
          <p:spPr bwMode="auto">
            <a:xfrm>
              <a:off x="2002" y="2320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>
                  <a:latin typeface="Arial Rounded MT Bold" panose="020F0704030504030204" pitchFamily="34" charset="0"/>
                </a:rPr>
                <a:t>n/2</a:t>
              </a:r>
              <a:endParaRPr lang="en-US" altLang="zh-CN" sz="3200">
                <a:latin typeface="Arial Rounded MT Bold" panose="020F0704030504030204" pitchFamily="34" charset="0"/>
              </a:endParaRPr>
            </a:p>
          </p:txBody>
        </p:sp>
        <p:cxnSp>
          <p:nvCxnSpPr>
            <p:cNvPr id="7191" name="AutoShape 23"/>
            <p:cNvCxnSpPr>
              <a:cxnSpLocks noChangeShapeType="1"/>
              <a:stCxn id="7190" idx="4"/>
              <a:endCxn id="7198" idx="0"/>
            </p:cNvCxnSpPr>
            <p:nvPr/>
          </p:nvCxnSpPr>
          <p:spPr bwMode="auto">
            <a:xfrm>
              <a:off x="2214" y="2638"/>
              <a:ext cx="483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92" name="AutoShape 24"/>
            <p:cNvCxnSpPr>
              <a:cxnSpLocks noChangeShapeType="1"/>
              <a:stCxn id="7190" idx="4"/>
              <a:endCxn id="7195" idx="0"/>
            </p:cNvCxnSpPr>
            <p:nvPr/>
          </p:nvCxnSpPr>
          <p:spPr bwMode="auto">
            <a:xfrm flipH="1">
              <a:off x="1670" y="2638"/>
              <a:ext cx="544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93" name="AutoShape 25"/>
            <p:cNvCxnSpPr>
              <a:cxnSpLocks noChangeShapeType="1"/>
              <a:stCxn id="7190" idx="4"/>
              <a:endCxn id="7196" idx="0"/>
            </p:cNvCxnSpPr>
            <p:nvPr/>
          </p:nvCxnSpPr>
          <p:spPr bwMode="auto">
            <a:xfrm flipH="1">
              <a:off x="2012" y="2638"/>
              <a:ext cx="202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94" name="AutoShape 26"/>
            <p:cNvCxnSpPr>
              <a:cxnSpLocks noChangeShapeType="1"/>
              <a:stCxn id="7190" idx="4"/>
              <a:endCxn id="7197" idx="0"/>
            </p:cNvCxnSpPr>
            <p:nvPr/>
          </p:nvCxnSpPr>
          <p:spPr bwMode="auto">
            <a:xfrm>
              <a:off x="2214" y="2638"/>
              <a:ext cx="140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195" name="AutoShape 27"/>
            <p:cNvSpPr>
              <a:spLocks noChangeArrowheads="1"/>
            </p:cNvSpPr>
            <p:nvPr/>
          </p:nvSpPr>
          <p:spPr bwMode="auto">
            <a:xfrm>
              <a:off x="1559" y="3047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7196" name="AutoShape 28"/>
            <p:cNvSpPr>
              <a:spLocks noChangeArrowheads="1"/>
            </p:cNvSpPr>
            <p:nvPr/>
          </p:nvSpPr>
          <p:spPr bwMode="auto">
            <a:xfrm>
              <a:off x="1901" y="3047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7197" name="AutoShape 29"/>
            <p:cNvSpPr>
              <a:spLocks noChangeArrowheads="1"/>
            </p:cNvSpPr>
            <p:nvPr/>
          </p:nvSpPr>
          <p:spPr bwMode="auto">
            <a:xfrm>
              <a:off x="2243" y="3047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7198" name="AutoShape 30"/>
            <p:cNvSpPr>
              <a:spLocks noChangeArrowheads="1"/>
            </p:cNvSpPr>
            <p:nvPr/>
          </p:nvSpPr>
          <p:spPr bwMode="auto">
            <a:xfrm>
              <a:off x="2586" y="3047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7199" name="Oval 32"/>
            <p:cNvSpPr>
              <a:spLocks noChangeArrowheads="1"/>
            </p:cNvSpPr>
            <p:nvPr/>
          </p:nvSpPr>
          <p:spPr bwMode="auto">
            <a:xfrm>
              <a:off x="3454" y="2320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>
                  <a:latin typeface="Arial Rounded MT Bold" panose="020F0704030504030204" pitchFamily="34" charset="0"/>
                </a:rPr>
                <a:t>n/2</a:t>
              </a:r>
              <a:endParaRPr lang="en-US" altLang="zh-CN" sz="3200">
                <a:latin typeface="Arial Rounded MT Bold" panose="020F0704030504030204" pitchFamily="34" charset="0"/>
              </a:endParaRPr>
            </a:p>
          </p:txBody>
        </p:sp>
        <p:cxnSp>
          <p:nvCxnSpPr>
            <p:cNvPr id="7200" name="AutoShape 33"/>
            <p:cNvCxnSpPr>
              <a:cxnSpLocks noChangeShapeType="1"/>
              <a:stCxn id="7199" idx="4"/>
              <a:endCxn id="7207" idx="0"/>
            </p:cNvCxnSpPr>
            <p:nvPr/>
          </p:nvCxnSpPr>
          <p:spPr bwMode="auto">
            <a:xfrm>
              <a:off x="3666" y="2638"/>
              <a:ext cx="483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01" name="AutoShape 34"/>
            <p:cNvCxnSpPr>
              <a:cxnSpLocks noChangeShapeType="1"/>
              <a:stCxn id="7199" idx="4"/>
              <a:endCxn id="7204" idx="0"/>
            </p:cNvCxnSpPr>
            <p:nvPr/>
          </p:nvCxnSpPr>
          <p:spPr bwMode="auto">
            <a:xfrm flipH="1">
              <a:off x="3122" y="2638"/>
              <a:ext cx="544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02" name="AutoShape 35"/>
            <p:cNvCxnSpPr>
              <a:cxnSpLocks noChangeShapeType="1"/>
              <a:stCxn id="7199" idx="4"/>
              <a:endCxn id="7205" idx="0"/>
            </p:cNvCxnSpPr>
            <p:nvPr/>
          </p:nvCxnSpPr>
          <p:spPr bwMode="auto">
            <a:xfrm flipH="1">
              <a:off x="3464" y="2638"/>
              <a:ext cx="202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03" name="AutoShape 36"/>
            <p:cNvCxnSpPr>
              <a:cxnSpLocks noChangeShapeType="1"/>
              <a:stCxn id="7199" idx="4"/>
              <a:endCxn id="7206" idx="0"/>
            </p:cNvCxnSpPr>
            <p:nvPr/>
          </p:nvCxnSpPr>
          <p:spPr bwMode="auto">
            <a:xfrm>
              <a:off x="3666" y="2638"/>
              <a:ext cx="140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04" name="AutoShape 37"/>
            <p:cNvSpPr>
              <a:spLocks noChangeArrowheads="1"/>
            </p:cNvSpPr>
            <p:nvPr/>
          </p:nvSpPr>
          <p:spPr bwMode="auto">
            <a:xfrm>
              <a:off x="3011" y="3047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7205" name="AutoShape 38"/>
            <p:cNvSpPr>
              <a:spLocks noChangeArrowheads="1"/>
            </p:cNvSpPr>
            <p:nvPr/>
          </p:nvSpPr>
          <p:spPr bwMode="auto">
            <a:xfrm>
              <a:off x="3353" y="3047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7206" name="AutoShape 39"/>
            <p:cNvSpPr>
              <a:spLocks noChangeArrowheads="1"/>
            </p:cNvSpPr>
            <p:nvPr/>
          </p:nvSpPr>
          <p:spPr bwMode="auto">
            <a:xfrm>
              <a:off x="3695" y="3047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7207" name="AutoShape 40"/>
            <p:cNvSpPr>
              <a:spLocks noChangeArrowheads="1"/>
            </p:cNvSpPr>
            <p:nvPr/>
          </p:nvSpPr>
          <p:spPr bwMode="auto">
            <a:xfrm>
              <a:off x="4038" y="3047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7208" name="Oval 42"/>
            <p:cNvSpPr>
              <a:spLocks noChangeArrowheads="1"/>
            </p:cNvSpPr>
            <p:nvPr/>
          </p:nvSpPr>
          <p:spPr bwMode="auto">
            <a:xfrm>
              <a:off x="4859" y="2320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>
                  <a:latin typeface="Arial Rounded MT Bold" panose="020F0704030504030204" pitchFamily="34" charset="0"/>
                </a:rPr>
                <a:t>n/2</a:t>
              </a:r>
              <a:endParaRPr lang="en-US" altLang="zh-CN" sz="3200">
                <a:latin typeface="Arial Rounded MT Bold" panose="020F0704030504030204" pitchFamily="34" charset="0"/>
              </a:endParaRPr>
            </a:p>
          </p:txBody>
        </p:sp>
        <p:cxnSp>
          <p:nvCxnSpPr>
            <p:cNvPr id="7209" name="AutoShape 43"/>
            <p:cNvCxnSpPr>
              <a:cxnSpLocks noChangeShapeType="1"/>
              <a:stCxn id="7208" idx="4"/>
              <a:endCxn id="7216" idx="0"/>
            </p:cNvCxnSpPr>
            <p:nvPr/>
          </p:nvCxnSpPr>
          <p:spPr bwMode="auto">
            <a:xfrm>
              <a:off x="5071" y="2638"/>
              <a:ext cx="483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10" name="AutoShape 44"/>
            <p:cNvCxnSpPr>
              <a:cxnSpLocks noChangeShapeType="1"/>
              <a:stCxn id="7208" idx="4"/>
              <a:endCxn id="7213" idx="0"/>
            </p:cNvCxnSpPr>
            <p:nvPr/>
          </p:nvCxnSpPr>
          <p:spPr bwMode="auto">
            <a:xfrm flipH="1">
              <a:off x="4527" y="2638"/>
              <a:ext cx="544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11" name="AutoShape 45"/>
            <p:cNvCxnSpPr>
              <a:cxnSpLocks noChangeShapeType="1"/>
              <a:stCxn id="7208" idx="4"/>
              <a:endCxn id="7214" idx="0"/>
            </p:cNvCxnSpPr>
            <p:nvPr/>
          </p:nvCxnSpPr>
          <p:spPr bwMode="auto">
            <a:xfrm flipH="1">
              <a:off x="4869" y="2638"/>
              <a:ext cx="202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12" name="AutoShape 46"/>
            <p:cNvCxnSpPr>
              <a:cxnSpLocks noChangeShapeType="1"/>
              <a:stCxn id="7208" idx="4"/>
              <a:endCxn id="7215" idx="0"/>
            </p:cNvCxnSpPr>
            <p:nvPr/>
          </p:nvCxnSpPr>
          <p:spPr bwMode="auto">
            <a:xfrm>
              <a:off x="5071" y="2638"/>
              <a:ext cx="140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13" name="AutoShape 47"/>
            <p:cNvSpPr>
              <a:spLocks noChangeArrowheads="1"/>
            </p:cNvSpPr>
            <p:nvPr/>
          </p:nvSpPr>
          <p:spPr bwMode="auto">
            <a:xfrm>
              <a:off x="4416" y="3047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7214" name="AutoShape 48"/>
            <p:cNvSpPr>
              <a:spLocks noChangeArrowheads="1"/>
            </p:cNvSpPr>
            <p:nvPr/>
          </p:nvSpPr>
          <p:spPr bwMode="auto">
            <a:xfrm>
              <a:off x="4758" y="3047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7215" name="AutoShape 49"/>
            <p:cNvSpPr>
              <a:spLocks noChangeArrowheads="1"/>
            </p:cNvSpPr>
            <p:nvPr/>
          </p:nvSpPr>
          <p:spPr bwMode="auto">
            <a:xfrm>
              <a:off x="5100" y="3047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7216" name="AutoShape 50"/>
            <p:cNvSpPr>
              <a:spLocks noChangeArrowheads="1"/>
            </p:cNvSpPr>
            <p:nvPr/>
          </p:nvSpPr>
          <p:spPr bwMode="auto">
            <a:xfrm>
              <a:off x="5443" y="3047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50" name="标题 2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分治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4110038" y="2495550"/>
            <a:ext cx="800100" cy="6096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>
                <a:latin typeface="Arial Rounded MT Bold" panose="020F0704030504030204" pitchFamily="34" charset="0"/>
              </a:rPr>
              <a:t>n</a:t>
            </a:r>
            <a:endParaRPr lang="en-US" altLang="zh-CN" sz="3200">
              <a:latin typeface="Arial Rounded MT Bold" panose="020F0704030504030204" pitchFamily="34" charset="0"/>
            </a:endParaRPr>
          </a:p>
        </p:txBody>
      </p:sp>
      <p:cxnSp>
        <p:nvCxnSpPr>
          <p:cNvPr id="174086" name="AutoShape 6"/>
          <p:cNvCxnSpPr>
            <a:cxnSpLocks noChangeShapeType="1"/>
            <a:stCxn id="174085" idx="4"/>
          </p:cNvCxnSpPr>
          <p:nvPr/>
        </p:nvCxnSpPr>
        <p:spPr bwMode="auto">
          <a:xfrm>
            <a:off x="4510088" y="3114675"/>
            <a:ext cx="3621087" cy="812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087" name="AutoShape 7"/>
          <p:cNvCxnSpPr>
            <a:cxnSpLocks noChangeShapeType="1"/>
            <a:stCxn id="174085" idx="4"/>
          </p:cNvCxnSpPr>
          <p:nvPr/>
        </p:nvCxnSpPr>
        <p:spPr bwMode="auto">
          <a:xfrm flipH="1">
            <a:off x="1092200" y="3114675"/>
            <a:ext cx="3417888" cy="762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088" name="AutoShape 8"/>
          <p:cNvCxnSpPr>
            <a:cxnSpLocks noChangeShapeType="1"/>
            <a:stCxn id="174085" idx="4"/>
          </p:cNvCxnSpPr>
          <p:nvPr/>
        </p:nvCxnSpPr>
        <p:spPr bwMode="auto">
          <a:xfrm flipH="1">
            <a:off x="3438525" y="3114675"/>
            <a:ext cx="1071563" cy="812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089" name="AutoShape 9"/>
          <p:cNvCxnSpPr>
            <a:cxnSpLocks noChangeShapeType="1"/>
            <a:stCxn id="174085" idx="4"/>
          </p:cNvCxnSpPr>
          <p:nvPr/>
        </p:nvCxnSpPr>
        <p:spPr bwMode="auto">
          <a:xfrm>
            <a:off x="4510088" y="3114675"/>
            <a:ext cx="1274762" cy="8128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090" name="AutoShape 10"/>
          <p:cNvSpPr>
            <a:spLocks noChangeArrowheads="1"/>
          </p:cNvSpPr>
          <p:nvPr/>
        </p:nvSpPr>
        <p:spPr bwMode="auto">
          <a:xfrm>
            <a:off x="1120775" y="2133600"/>
            <a:ext cx="1698625" cy="10668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>
                <a:latin typeface="Arial Rounded MT Bold" panose="020F0704030504030204" pitchFamily="34" charset="0"/>
              </a:rPr>
              <a:t>T(n)</a:t>
            </a:r>
            <a:endParaRPr lang="en-US" altLang="zh-CN" sz="3200">
              <a:latin typeface="Arial Rounded MT Bold" panose="020F0704030504030204" pitchFamily="34" charset="0"/>
            </a:endParaRPr>
          </a:p>
        </p:txBody>
      </p:sp>
      <p:grpSp>
        <p:nvGrpSpPr>
          <p:cNvPr id="174092" name="Group 12"/>
          <p:cNvGrpSpPr/>
          <p:nvPr/>
        </p:nvGrpSpPr>
        <p:grpSpPr bwMode="auto">
          <a:xfrm>
            <a:off x="76200" y="4008438"/>
            <a:ext cx="1981200" cy="1422400"/>
            <a:chOff x="158" y="3158"/>
            <a:chExt cx="1248" cy="896"/>
          </a:xfrm>
        </p:grpSpPr>
        <p:sp>
          <p:nvSpPr>
            <p:cNvPr id="8235" name="Oval 13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n/2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cxnSp>
          <p:nvCxnSpPr>
            <p:cNvPr id="8236" name="AutoShape 14"/>
            <p:cNvCxnSpPr>
              <a:cxnSpLocks noChangeShapeType="1"/>
              <a:stCxn id="8235" idx="4"/>
              <a:endCxn id="8243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37" name="AutoShape 15"/>
            <p:cNvCxnSpPr>
              <a:cxnSpLocks noChangeShapeType="1"/>
              <a:stCxn id="8235" idx="4"/>
              <a:endCxn id="8240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38" name="AutoShape 16"/>
            <p:cNvCxnSpPr>
              <a:cxnSpLocks noChangeShapeType="1"/>
              <a:stCxn id="8235" idx="4"/>
              <a:endCxn id="8241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39" name="AutoShape 17"/>
            <p:cNvCxnSpPr>
              <a:cxnSpLocks noChangeShapeType="1"/>
              <a:stCxn id="8235" idx="4"/>
              <a:endCxn id="8242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240" name="AutoShape 18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8241" name="AutoShape 19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8242" name="AutoShape 20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8243" name="AutoShape 21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74102" name="Group 22"/>
          <p:cNvGrpSpPr/>
          <p:nvPr/>
        </p:nvGrpSpPr>
        <p:grpSpPr bwMode="auto">
          <a:xfrm>
            <a:off x="2452688" y="4008438"/>
            <a:ext cx="1981200" cy="1422400"/>
            <a:chOff x="158" y="3158"/>
            <a:chExt cx="1248" cy="896"/>
          </a:xfrm>
        </p:grpSpPr>
        <p:sp>
          <p:nvSpPr>
            <p:cNvPr id="8226" name="Oval 23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n/2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cxnSp>
          <p:nvCxnSpPr>
            <p:cNvPr id="8227" name="AutoShape 24"/>
            <p:cNvCxnSpPr>
              <a:cxnSpLocks noChangeShapeType="1"/>
              <a:stCxn id="8226" idx="4"/>
              <a:endCxn id="8234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28" name="AutoShape 25"/>
            <p:cNvCxnSpPr>
              <a:cxnSpLocks noChangeShapeType="1"/>
              <a:stCxn id="8226" idx="4"/>
              <a:endCxn id="8231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29" name="AutoShape 26"/>
            <p:cNvCxnSpPr>
              <a:cxnSpLocks noChangeShapeType="1"/>
              <a:stCxn id="8226" idx="4"/>
              <a:endCxn id="8232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30" name="AutoShape 27"/>
            <p:cNvCxnSpPr>
              <a:cxnSpLocks noChangeShapeType="1"/>
              <a:stCxn id="8226" idx="4"/>
              <a:endCxn id="8233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231" name="AutoShape 28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8232" name="AutoShape 29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8233" name="AutoShape 30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8234" name="AutoShape 31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74112" name="Group 32"/>
          <p:cNvGrpSpPr/>
          <p:nvPr/>
        </p:nvGrpSpPr>
        <p:grpSpPr bwMode="auto">
          <a:xfrm>
            <a:off x="4757738" y="4008438"/>
            <a:ext cx="1981200" cy="1422400"/>
            <a:chOff x="158" y="3158"/>
            <a:chExt cx="1248" cy="896"/>
          </a:xfrm>
        </p:grpSpPr>
        <p:sp>
          <p:nvSpPr>
            <p:cNvPr id="8217" name="Oval 33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n/2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cxnSp>
          <p:nvCxnSpPr>
            <p:cNvPr id="8218" name="AutoShape 34"/>
            <p:cNvCxnSpPr>
              <a:cxnSpLocks noChangeShapeType="1"/>
              <a:stCxn id="8217" idx="4"/>
              <a:endCxn id="8225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19" name="AutoShape 35"/>
            <p:cNvCxnSpPr>
              <a:cxnSpLocks noChangeShapeType="1"/>
              <a:stCxn id="8217" idx="4"/>
              <a:endCxn id="8222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20" name="AutoShape 36"/>
            <p:cNvCxnSpPr>
              <a:cxnSpLocks noChangeShapeType="1"/>
              <a:stCxn id="8217" idx="4"/>
              <a:endCxn id="8223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21" name="AutoShape 37"/>
            <p:cNvCxnSpPr>
              <a:cxnSpLocks noChangeShapeType="1"/>
              <a:stCxn id="8217" idx="4"/>
              <a:endCxn id="8224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222" name="AutoShape 38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8223" name="AutoShape 39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8224" name="AutoShape 40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8225" name="AutoShape 41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74122" name="Group 42"/>
          <p:cNvGrpSpPr/>
          <p:nvPr/>
        </p:nvGrpSpPr>
        <p:grpSpPr bwMode="auto">
          <a:xfrm>
            <a:off x="6988175" y="4008438"/>
            <a:ext cx="1981200" cy="1422400"/>
            <a:chOff x="158" y="3158"/>
            <a:chExt cx="1248" cy="896"/>
          </a:xfrm>
        </p:grpSpPr>
        <p:sp>
          <p:nvSpPr>
            <p:cNvPr id="8208" name="Oval 43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n/2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cxnSp>
          <p:nvCxnSpPr>
            <p:cNvPr id="8209" name="AutoShape 44"/>
            <p:cNvCxnSpPr>
              <a:cxnSpLocks noChangeShapeType="1"/>
              <a:stCxn id="8208" idx="4"/>
              <a:endCxn id="8216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10" name="AutoShape 45"/>
            <p:cNvCxnSpPr>
              <a:cxnSpLocks noChangeShapeType="1"/>
              <a:stCxn id="8208" idx="4"/>
              <a:endCxn id="8213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11" name="AutoShape 46"/>
            <p:cNvCxnSpPr>
              <a:cxnSpLocks noChangeShapeType="1"/>
              <a:stCxn id="8208" idx="4"/>
              <a:endCxn id="8214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12" name="AutoShape 47"/>
            <p:cNvCxnSpPr>
              <a:cxnSpLocks noChangeShapeType="1"/>
              <a:stCxn id="8208" idx="4"/>
              <a:endCxn id="8215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213" name="AutoShape 48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8214" name="AutoShape 49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8215" name="AutoShape 50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8216" name="AutoShape 51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9050" algn="ctr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74135" name="Text Box 55"/>
          <p:cNvSpPr txBox="1">
            <a:spLocks noChangeArrowheads="1"/>
          </p:cNvSpPr>
          <p:nvPr/>
        </p:nvSpPr>
        <p:spPr bwMode="auto">
          <a:xfrm rot="10800000">
            <a:off x="2819400" y="2422525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6000"/>
              <a:t>→</a:t>
            </a:r>
            <a:endParaRPr lang="en-US" altLang="zh-CN" sz="6000">
              <a:latin typeface="Arial Rounded MT Bold" panose="020F0704030504030204" pitchFamily="34" charset="0"/>
            </a:endParaRPr>
          </a:p>
        </p:txBody>
      </p:sp>
      <p:sp>
        <p:nvSpPr>
          <p:cNvPr id="53" name="标题 2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分治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20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 animBg="1"/>
      <p:bldP spid="174090" grpId="0" animBg="1"/>
      <p:bldP spid="1741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Text Box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8800"/>
            <a:ext cx="8534400" cy="1905000"/>
          </a:xfrm>
          <a:noFill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b="1">
                <a:ea typeface="宋体" panose="02010600030101010101" pitchFamily="2" charset="-122"/>
              </a:rPr>
              <a:t>分治法的设计思想是，将一个难以直接解决的大问题，分割成一些规模较小的相同问题，以便各个击破，分而治之。			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分治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38186"/>
            <a:ext cx="4873770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※</a:t>
            </a:r>
            <a:r>
              <a:rPr lang="zh-CN" altLang="en-US" sz="2800" dirty="0">
                <a:solidFill>
                  <a:schemeClr val="accent2"/>
                </a:solidFill>
                <a:ea typeface="黑体" panose="02010609060101010101" pitchFamily="49" charset="-122"/>
              </a:rPr>
              <a:t>分治法的适用条件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※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1337" y="2018834"/>
            <a:ext cx="8061325" cy="3559175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分治法所能解决的问题一般具有以下几个特征：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zh-CN" altLang="en-US" sz="2400" b="1" dirty="0">
                <a:ea typeface="楷体_GB2312" pitchFamily="49" charset="-122"/>
              </a:rPr>
              <a:t>该问题的规模缩小到一定的程度就可以容易地解决；</a:t>
            </a:r>
            <a:endParaRPr lang="zh-CN" altLang="en-US" sz="2400" dirty="0">
              <a:ea typeface="楷体_GB2312" pitchFamily="49" charset="-122"/>
            </a:endParaRPr>
          </a:p>
          <a:p>
            <a:pPr marL="609600" indent="-609600" eaLnBrk="1" hangingPunct="1">
              <a:buFontTx/>
              <a:buAutoNum type="arabicPeriod" startAt="2"/>
              <a:defRPr/>
            </a:pPr>
            <a:r>
              <a:rPr lang="zh-CN" altLang="en-US" sz="2400" b="1" dirty="0">
                <a:ea typeface="楷体_GB2312" pitchFamily="49" charset="-122"/>
              </a:rPr>
              <a:t>该问题可以分解为若干个规模较小的相同问题，即该问题具有</a:t>
            </a:r>
            <a:r>
              <a:rPr lang="zh-CN" altLang="en-US" sz="2400" b="1" dirty="0">
                <a:ea typeface="黑体" panose="02010609060101010101" pitchFamily="49" charset="-122"/>
              </a:rPr>
              <a:t>最优子结构性质</a:t>
            </a:r>
            <a:endParaRPr lang="zh-CN" altLang="en-US" sz="2400" b="1" dirty="0">
              <a:ea typeface="黑体" panose="02010609060101010101" pitchFamily="49" charset="-122"/>
            </a:endParaRPr>
          </a:p>
          <a:p>
            <a:pPr marL="609600" indent="-609600" eaLnBrk="1" hangingPunct="1">
              <a:buFontTx/>
              <a:buAutoNum type="arabicPeriod" startAt="3"/>
              <a:defRPr/>
            </a:pPr>
            <a:r>
              <a:rPr lang="zh-CN" altLang="en-US" sz="2400" b="1" dirty="0">
                <a:ea typeface="楷体_GB2312" pitchFamily="49" charset="-122"/>
              </a:rPr>
              <a:t>利用该问题分解出的子问题的解可以合并为该问题的解；</a:t>
            </a:r>
            <a:endParaRPr lang="zh-CN" altLang="en-US" sz="2400" b="1" dirty="0">
              <a:ea typeface="楷体_GB2312" pitchFamily="49" charset="-122"/>
            </a:endParaRPr>
          </a:p>
          <a:p>
            <a:pPr marL="609600" indent="-609600" eaLnBrk="1" hangingPunct="1">
              <a:buFontTx/>
              <a:buAutoNum type="arabicPeriod" startAt="4"/>
              <a:defRPr/>
            </a:pPr>
            <a:r>
              <a:rPr lang="zh-CN" altLang="en-US" sz="2400" b="1" dirty="0">
                <a:ea typeface="楷体_GB2312" pitchFamily="49" charset="-122"/>
              </a:rPr>
              <a:t>该问题所分解出的各个子问题是相互独立的，即子问题之间不包含公共的子问题。 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958645" y="5069290"/>
            <a:ext cx="6913562" cy="87312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因为问题的计算复杂性一般是随着问题规模的增加而增加，因此大部分问题满足这个特征。</a:t>
            </a:r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990600" y="5105824"/>
            <a:ext cx="6913562" cy="87312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这条特征是应用分治法的前提，它也是大多数问题可以满足的，此特征反映了递归思想的应用</a:t>
            </a: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990600" y="4777233"/>
            <a:ext cx="6913562" cy="12382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能否利用分治法完全取决于问题是否具有这条特征，如果具备了前两条特征，而不具备第三条特征，则可以考虑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贪心算法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动态规划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990600" y="4704166"/>
            <a:ext cx="6913562" cy="160337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这条特征涉及到分治法的效率，如果各子问题是不独立的，则分治法要做许多不必要的工作，重复地解公共的子问题，此时虽然也可用分治法，但一般用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动态规划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较好。</a:t>
            </a:r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" name="标题 2"/>
          <p:cNvSpPr txBox="1"/>
          <p:nvPr/>
        </p:nvSpPr>
        <p:spPr bwMode="auto">
          <a:xfrm>
            <a:off x="866775" y="464343"/>
            <a:ext cx="78198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2.3 </a:t>
            </a:r>
            <a:r>
              <a:rPr lang="zh-CN" altLang="en-US"/>
              <a:t>分治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uiExpand="1" build="p"/>
      <p:bldP spid="175108" grpId="0" animBg="1" uiExpand="1"/>
      <p:bldP spid="175109" grpId="0" animBg="1" uiExpand="1"/>
      <p:bldP spid="175110" grpId="0" animBg="1" uiExpand="1"/>
      <p:bldP spid="1751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68F50441-AC5D-4F2E-A399-1A9A5362854D}" type="slidenum">
              <a:rPr lang="en-US" altLang="zh-CN"/>
            </a:fld>
            <a:endParaRPr lang="en-US" altLang="zh-CN"/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989013" y="1281112"/>
            <a:ext cx="762158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" action="ppaction://hlinksldjump"/>
              </a:rPr>
              <a:t>例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" action="ppaction://hlinksldjump"/>
              </a:rPr>
              <a:t>2  Fibonacci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" action="ppaction://hlinksldjump"/>
              </a:rPr>
              <a:t>数列</a:t>
            </a:r>
            <a:endParaRPr lang="zh-CN" altLang="en-US" sz="1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5000"/>
              </a:lnSpc>
            </a:pPr>
            <a:r>
              <a:rPr lang="zh-CN" altLang="zh-CN" sz="1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无穷数列1，1，2，3，5，8，13，21，34，55，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……</a:t>
            </a:r>
            <a:r>
              <a:rPr lang="zh-CN" altLang="zh-CN" sz="1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，称为Fibonacci数列。它可以递归地定义为：</a:t>
            </a:r>
            <a:endParaRPr lang="zh-CN" altLang="en-US" sz="1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09600" y="2781300"/>
            <a:ext cx="8001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6248400" y="2217737"/>
            <a:ext cx="1762125" cy="863600"/>
          </a:xfrm>
          <a:prstGeom prst="wedgeRoundRectCallout">
            <a:avLst>
              <a:gd name="adj1" fmla="val -69935"/>
              <a:gd name="adj2" fmla="val 63787"/>
              <a:gd name="adj3" fmla="val 16667"/>
            </a:avLst>
          </a:prstGeom>
          <a:solidFill>
            <a:schemeClr val="bg2"/>
          </a:solidFill>
          <a:ln w="6350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1"/>
              <a:t>边界条件</a:t>
            </a:r>
            <a:endParaRPr lang="zh-CN" altLang="en-US" b="1"/>
          </a:p>
        </p:txBody>
      </p:sp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6248400" y="3514725"/>
            <a:ext cx="1695450" cy="795337"/>
          </a:xfrm>
          <a:prstGeom prst="wedgeRoundRectCallout">
            <a:avLst>
              <a:gd name="adj1" fmla="val -65806"/>
              <a:gd name="adj2" fmla="val 4690"/>
              <a:gd name="adj3" fmla="val 16667"/>
            </a:avLst>
          </a:prstGeom>
          <a:solidFill>
            <a:schemeClr val="bg2"/>
          </a:solidFill>
          <a:ln w="6350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1"/>
              <a:t>递归方程</a:t>
            </a:r>
            <a:endParaRPr lang="zh-CN" altLang="en-US" b="1"/>
          </a:p>
        </p:txBody>
      </p:sp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2297113" y="2767012"/>
          <a:ext cx="324008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" name="Equation" r:id="rId2" imgW="1790700" imgH="596900" progId="Equation.DSMT4">
                  <p:embed/>
                </p:oleObj>
              </mc:Choice>
              <mc:Fallback>
                <p:oleObj name="Equation" r:id="rId2" imgW="1790700" imgH="596900" progId="Equation.DSMT4">
                  <p:embed/>
                  <p:pic>
                    <p:nvPicPr>
                      <p:cNvPr id="0" name="图片 21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2767012"/>
                        <a:ext cx="3240087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893763" y="4156075"/>
            <a:ext cx="6426200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1800"/>
              <a:t>第</a:t>
            </a:r>
            <a:r>
              <a:rPr lang="en-US" altLang="zh-CN" sz="1800"/>
              <a:t>n</a:t>
            </a:r>
            <a:r>
              <a:rPr lang="zh-CN" altLang="en-US" sz="1800"/>
              <a:t>个</a:t>
            </a:r>
            <a:r>
              <a:rPr lang="en-US" altLang="zh-CN" sz="1800"/>
              <a:t>Fibonacci</a:t>
            </a:r>
            <a:r>
              <a:rPr lang="zh-CN" altLang="en-US" sz="1800"/>
              <a:t>数可递归地计算如下：</a:t>
            </a:r>
            <a:endParaRPr lang="zh-CN" altLang="en-US" sz="1800"/>
          </a:p>
          <a:p>
            <a:pPr lvl="1">
              <a:lnSpc>
                <a:spcPct val="135000"/>
              </a:lnSpc>
            </a:pPr>
            <a:r>
              <a:rPr lang="en-US" altLang="zh-CN" sz="1800"/>
              <a:t>int </a:t>
            </a:r>
            <a:r>
              <a:rPr lang="en-US" altLang="zh-CN" sz="1800" b="1"/>
              <a:t>fibonacci</a:t>
            </a:r>
            <a:r>
              <a:rPr lang="en-US" altLang="zh-CN" sz="1800"/>
              <a:t>(int n)</a:t>
            </a:r>
            <a:endParaRPr lang="en-US" altLang="zh-CN" sz="1800"/>
          </a:p>
          <a:p>
            <a:pPr lvl="1">
              <a:lnSpc>
                <a:spcPct val="135000"/>
              </a:lnSpc>
            </a:pPr>
            <a:r>
              <a:rPr lang="en-US" altLang="zh-CN" sz="1800"/>
              <a:t>   {</a:t>
            </a:r>
            <a:endParaRPr lang="en-US" altLang="zh-CN" sz="1800"/>
          </a:p>
          <a:p>
            <a:pPr lvl="1">
              <a:lnSpc>
                <a:spcPct val="135000"/>
              </a:lnSpc>
            </a:pPr>
            <a:r>
              <a:rPr lang="en-US" altLang="zh-CN" sz="1800"/>
              <a:t>       </a:t>
            </a:r>
            <a:r>
              <a:rPr lang="en-US" altLang="zh-CN" sz="1800" b="1"/>
              <a:t>if</a:t>
            </a:r>
            <a:r>
              <a:rPr lang="en-US" altLang="zh-CN" sz="1800"/>
              <a:t> (n &lt;= 1) </a:t>
            </a:r>
            <a:r>
              <a:rPr lang="en-US" altLang="zh-CN" sz="1800" b="1"/>
              <a:t>return</a:t>
            </a:r>
            <a:r>
              <a:rPr lang="en-US" altLang="zh-CN" sz="1800"/>
              <a:t> 1;</a:t>
            </a:r>
            <a:endParaRPr lang="en-US" altLang="zh-CN" sz="1800"/>
          </a:p>
          <a:p>
            <a:pPr lvl="1">
              <a:lnSpc>
                <a:spcPct val="135000"/>
              </a:lnSpc>
            </a:pPr>
            <a:r>
              <a:rPr lang="en-US" altLang="zh-CN" sz="1800"/>
              <a:t>       </a:t>
            </a:r>
            <a:r>
              <a:rPr lang="en-US" altLang="zh-CN" sz="1800" b="1"/>
              <a:t>return</a:t>
            </a:r>
            <a:r>
              <a:rPr lang="en-US" altLang="zh-CN" sz="1800"/>
              <a:t> </a:t>
            </a:r>
            <a:r>
              <a:rPr lang="en-US" altLang="zh-CN" sz="1800" b="1"/>
              <a:t>fibonacci</a:t>
            </a:r>
            <a:r>
              <a:rPr lang="en-US" altLang="zh-CN" sz="1800"/>
              <a:t>(n-1)+</a:t>
            </a:r>
            <a:r>
              <a:rPr lang="en-US" altLang="zh-CN" sz="1800" b="1"/>
              <a:t>fibonacci</a:t>
            </a:r>
            <a:r>
              <a:rPr lang="en-US" altLang="zh-CN" sz="1800"/>
              <a:t>(n-2);</a:t>
            </a:r>
            <a:endParaRPr lang="en-US" altLang="zh-CN" sz="1800"/>
          </a:p>
          <a:p>
            <a:pPr lvl="1">
              <a:lnSpc>
                <a:spcPct val="135000"/>
              </a:lnSpc>
            </a:pPr>
            <a:r>
              <a:rPr lang="en-US" altLang="zh-CN" sz="1800"/>
              <a:t>   }</a:t>
            </a:r>
            <a:endParaRPr lang="en-US" altLang="zh-CN" sz="180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递归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685800" y="2057400"/>
            <a:ext cx="834231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</a:rPr>
              <a:t>divide-and-conquer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(P)</a:t>
            </a:r>
            <a:endParaRPr lang="en-US" altLang="zh-CN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  {</a:t>
            </a:r>
            <a:endParaRPr lang="en-US" altLang="zh-CN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 ( | P | &lt;= n0) </a:t>
            </a:r>
            <a:r>
              <a:rPr lang="en-US" altLang="zh-CN" b="1" dirty="0" err="1">
                <a:ea typeface="楷体_GB2312" pitchFamily="49" charset="-122"/>
                <a:cs typeface="Times New Roman" panose="02020603050405020304" pitchFamily="18" charset="0"/>
              </a:rPr>
              <a:t>adhoc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(P);   //</a:t>
            </a:r>
            <a:r>
              <a:rPr lang="zh-CN" altLang="en-US" dirty="0">
                <a:ea typeface="楷体_GB2312" pitchFamily="49" charset="-122"/>
                <a:cs typeface="Times New Roman" panose="02020603050405020304" pitchFamily="18" charset="0"/>
              </a:rPr>
              <a:t>解决小规模的问题</a:t>
            </a:r>
            <a:endParaRPr lang="zh-CN" altLang="en-US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</a:rPr>
              <a:t>divide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 P into smaller </a:t>
            </a:r>
            <a:r>
              <a:rPr lang="en-US" altLang="zh-CN" dirty="0" err="1">
                <a:ea typeface="楷体_GB2312" pitchFamily="49" charset="-122"/>
                <a:cs typeface="Times New Roman" panose="02020603050405020304" pitchFamily="18" charset="0"/>
              </a:rPr>
              <a:t>subinstances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 P1,P2,...,</a:t>
            </a:r>
            <a:r>
              <a:rPr lang="en-US" altLang="zh-CN" dirty="0" err="1">
                <a:ea typeface="楷体_GB2312" pitchFamily="49" charset="-122"/>
                <a:cs typeface="Times New Roman" panose="02020603050405020304" pitchFamily="18" charset="0"/>
              </a:rPr>
              <a:t>Pk</a:t>
            </a:r>
            <a:r>
              <a:rPr lang="zh-CN" altLang="en-US" dirty="0"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ea typeface="楷体_GB2312" pitchFamily="49" charset="-122"/>
                <a:cs typeface="Times New Roman" panose="02020603050405020304" pitchFamily="18" charset="0"/>
              </a:rPr>
              <a:t>分解问题</a:t>
            </a:r>
            <a:endParaRPr lang="zh-CN" altLang="en-US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=1,i&lt;=</a:t>
            </a:r>
            <a:r>
              <a:rPr lang="en-US" altLang="zh-CN" dirty="0" err="1">
                <a:ea typeface="楷体_GB2312" pitchFamily="49" charset="-122"/>
                <a:cs typeface="Times New Roman" panose="02020603050405020304" pitchFamily="18" charset="0"/>
              </a:rPr>
              <a:t>k,i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++)</a:t>
            </a:r>
            <a:endParaRPr lang="en-US" altLang="zh-CN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ea typeface="楷体_GB2312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</a:rPr>
              <a:t>divide-and-conquer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(Pi);  //</a:t>
            </a:r>
            <a:r>
              <a:rPr lang="zh-CN" altLang="en-US" dirty="0">
                <a:ea typeface="楷体_GB2312" pitchFamily="49" charset="-122"/>
                <a:cs typeface="Times New Roman" panose="02020603050405020304" pitchFamily="18" charset="0"/>
              </a:rPr>
              <a:t>递归的解各子问题</a:t>
            </a:r>
            <a:endParaRPr lang="zh-CN" altLang="en-US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 merge(y1,...,</a:t>
            </a:r>
            <a:r>
              <a:rPr lang="en-US" altLang="zh-CN" dirty="0" err="1">
                <a:ea typeface="楷体_GB2312" pitchFamily="49" charset="-122"/>
                <a:cs typeface="Times New Roman" panose="02020603050405020304" pitchFamily="18" charset="0"/>
              </a:rPr>
              <a:t>yk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);  //</a:t>
            </a:r>
            <a:r>
              <a:rPr lang="zh-CN" altLang="en-US" dirty="0">
                <a:ea typeface="楷体_GB2312" pitchFamily="49" charset="-122"/>
                <a:cs typeface="Times New Roman" panose="02020603050405020304" pitchFamily="18" charset="0"/>
              </a:rPr>
              <a:t>将各子问题的解合并为原问题的解</a:t>
            </a:r>
            <a:endParaRPr lang="zh-CN" altLang="en-US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066800" y="3810000"/>
            <a:ext cx="6913563" cy="233362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人们从大量实践中发现，在用分治法设计算法时，最好使子问题的规模大致相同。即将一个问题分成大小相等的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个子问题的处理方法是行之有效的。这种使子问题规模大致相等的做法是出自一种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平衡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(balancing)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子问题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的思想，它几乎总是比子问题规模不等的做法要好。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609600" y="1178773"/>
            <a:ext cx="6200775" cy="6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2.3.1</a:t>
            </a:r>
            <a:r>
              <a:rPr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基本步骤</a:t>
            </a:r>
            <a:endParaRPr lang="zh-CN" altLang="en-US" sz="33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分治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84213" y="2203450"/>
            <a:ext cx="83073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1</a:t>
            </a:r>
            <a:r>
              <a:rPr lang="zh-CN" altLang="en-US" b="1">
                <a:latin typeface="Arial" panose="020B0604020202020204" pitchFamily="34" charset="0"/>
              </a:rPr>
              <a:t>、划分（</a:t>
            </a:r>
            <a:r>
              <a:rPr lang="en-US" altLang="zh-CN" b="1">
                <a:latin typeface="Arial" panose="020B0604020202020204" pitchFamily="34" charset="0"/>
              </a:rPr>
              <a:t>Divide</a:t>
            </a:r>
            <a:r>
              <a:rPr lang="zh-CN" altLang="en-US" b="1">
                <a:latin typeface="Arial" panose="020B0604020202020204" pitchFamily="34" charset="0"/>
              </a:rPr>
              <a:t>）</a:t>
            </a:r>
            <a:r>
              <a:rPr lang="en-US" altLang="zh-CN" b="1">
                <a:latin typeface="Arial" panose="020B0604020202020204" pitchFamily="34" charset="0"/>
              </a:rPr>
              <a:t>: </a:t>
            </a:r>
            <a:r>
              <a:rPr lang="zh-CN" altLang="en-US" b="1">
                <a:latin typeface="Arial" panose="020B0604020202020204" pitchFamily="34" charset="0"/>
              </a:rPr>
              <a:t>将原问题分解为若干个规模较小，</a:t>
            </a:r>
            <a:endParaRPr lang="zh-CN" altLang="en-US" b="1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latin typeface="Arial" panose="020B0604020202020204" pitchFamily="34" charset="0"/>
              </a:rPr>
              <a:t>                               相互独立，与原问题性质相同的子问题。</a:t>
            </a:r>
            <a:endParaRPr lang="zh-CN" altLang="en-US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2</a:t>
            </a:r>
            <a:r>
              <a:rPr lang="zh-CN" altLang="en-US" b="1">
                <a:latin typeface="Arial" panose="020B0604020202020204" pitchFamily="34" charset="0"/>
              </a:rPr>
              <a:t>、解决（</a:t>
            </a:r>
            <a:r>
              <a:rPr lang="en-US" altLang="zh-CN" b="1">
                <a:latin typeface="Arial" panose="020B0604020202020204" pitchFamily="34" charset="0"/>
              </a:rPr>
              <a:t>Conquer</a:t>
            </a:r>
            <a:r>
              <a:rPr lang="zh-CN" altLang="en-US" b="1">
                <a:latin typeface="Arial" panose="020B0604020202020204" pitchFamily="34" charset="0"/>
              </a:rPr>
              <a:t>）</a:t>
            </a:r>
            <a:r>
              <a:rPr lang="en-US" altLang="zh-CN" b="1">
                <a:latin typeface="Arial" panose="020B0604020202020204" pitchFamily="34" charset="0"/>
              </a:rPr>
              <a:t>:</a:t>
            </a:r>
            <a:r>
              <a:rPr lang="zh-CN" altLang="en-US" b="1">
                <a:latin typeface="Arial" panose="020B0604020202020204" pitchFamily="34" charset="0"/>
              </a:rPr>
              <a:t>若子问题规模较小，则直接求解；</a:t>
            </a:r>
            <a:endParaRPr lang="zh-CN" altLang="en-US" b="1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latin typeface="Arial" panose="020B0604020202020204" pitchFamily="34" charset="0"/>
              </a:rPr>
              <a:t>                                否则递归求解子问题。</a:t>
            </a:r>
            <a:endParaRPr lang="zh-CN" altLang="en-US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3</a:t>
            </a:r>
            <a:r>
              <a:rPr lang="zh-CN" altLang="en-US" b="1">
                <a:latin typeface="Arial" panose="020B0604020202020204" pitchFamily="34" charset="0"/>
              </a:rPr>
              <a:t>、合并（</a:t>
            </a:r>
            <a:r>
              <a:rPr lang="en-US" altLang="zh-CN" b="1">
                <a:latin typeface="Arial" panose="020B0604020202020204" pitchFamily="34" charset="0"/>
              </a:rPr>
              <a:t>Combine</a:t>
            </a:r>
            <a:r>
              <a:rPr lang="zh-CN" altLang="en-US" b="1">
                <a:latin typeface="Arial" panose="020B0604020202020204" pitchFamily="34" charset="0"/>
              </a:rPr>
              <a:t>）：将各个子问题的解合并为</a:t>
            </a:r>
            <a:endParaRPr lang="zh-CN" altLang="en-US" b="1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latin typeface="Arial" panose="020B0604020202020204" pitchFamily="34" charset="0"/>
              </a:rPr>
              <a:t>                                原问题的解。</a:t>
            </a: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457200" y="1379537"/>
            <a:ext cx="6200775" cy="6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2.3.2</a:t>
            </a:r>
            <a:r>
              <a:rPr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算法设计模式</a:t>
            </a:r>
            <a:endParaRPr lang="zh-CN" altLang="en-US" sz="33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分治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469490" y="4328862"/>
            <a:ext cx="6343701" cy="45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2200" dirty="0">
                <a:solidFill>
                  <a:srgbClr val="990000"/>
                </a:solidFill>
                <a:latin typeface="Century Schoolbook" panose="02040604050505020304" pitchFamily="18" charset="0"/>
              </a:rPr>
              <a:t>解规模为</a:t>
            </a:r>
            <a:r>
              <a:rPr kumimoji="1" lang="en-US" altLang="zh-CN" sz="2200" dirty="0">
                <a:solidFill>
                  <a:srgbClr val="990000"/>
                </a:solidFill>
                <a:latin typeface="Century Schoolbook" panose="02040604050505020304" pitchFamily="18" charset="0"/>
              </a:rPr>
              <a:t>n</a:t>
            </a:r>
            <a:r>
              <a:rPr kumimoji="1" lang="zh-CN" altLang="en-US" sz="2200" dirty="0">
                <a:solidFill>
                  <a:srgbClr val="990000"/>
                </a:solidFill>
                <a:latin typeface="Century Schoolbook" panose="02040604050505020304" pitchFamily="18" charset="0"/>
              </a:rPr>
              <a:t>的问题的</a:t>
            </a:r>
            <a:r>
              <a:rPr kumimoji="1" lang="zh-CN" altLang="en-US" sz="2200" u="sng" dirty="0">
                <a:solidFill>
                  <a:srgbClr val="990000"/>
                </a:solidFill>
                <a:latin typeface="Century Schoolbook" panose="02040604050505020304" pitchFamily="18" charset="0"/>
              </a:rPr>
              <a:t>最坏时间</a:t>
            </a:r>
            <a:r>
              <a:rPr kumimoji="1" lang="zh-CN" altLang="en-US" sz="2200" dirty="0">
                <a:solidFill>
                  <a:srgbClr val="990000"/>
                </a:solidFill>
                <a:latin typeface="Century Schoolbook" panose="02040604050505020304" pitchFamily="18" charset="0"/>
              </a:rPr>
              <a:t>复杂性函数</a:t>
            </a:r>
            <a:r>
              <a:rPr kumimoji="1" lang="en-US" altLang="zh-CN" sz="2200" dirty="0">
                <a:solidFill>
                  <a:srgbClr val="990000"/>
                </a:solidFill>
                <a:latin typeface="Century Schoolbook" panose="02040604050505020304" pitchFamily="18" charset="0"/>
              </a:rPr>
              <a:t>T(n)</a:t>
            </a:r>
            <a:r>
              <a:rPr kumimoji="1" lang="zh-CN" altLang="en-US" sz="2200" dirty="0">
                <a:solidFill>
                  <a:srgbClr val="990000"/>
                </a:solidFill>
                <a:latin typeface="Century Schoolbook" panose="02040604050505020304" pitchFamily="18" charset="0"/>
              </a:rPr>
              <a:t>满足</a:t>
            </a:r>
            <a:r>
              <a:rPr kumimoji="1" lang="en-US" altLang="zh-CN" sz="2200" dirty="0">
                <a:solidFill>
                  <a:srgbClr val="990000"/>
                </a:solidFill>
                <a:latin typeface="Century Schoolbook" panose="02040604050505020304" pitchFamily="18" charset="0"/>
              </a:rPr>
              <a:t>:</a:t>
            </a:r>
            <a:endParaRPr kumimoji="1" lang="en-US" altLang="en-US" sz="2200" dirty="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214027" name="Object 11"/>
          <p:cNvGraphicFramePr>
            <a:graphicFrameLocks noChangeAspect="1"/>
          </p:cNvGraphicFramePr>
          <p:nvPr/>
        </p:nvGraphicFramePr>
        <p:xfrm>
          <a:off x="4800600" y="4926013"/>
          <a:ext cx="30718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0" name="公式" r:id="rId1" imgW="1223645" imgH="309245" progId="Equation.3">
                  <p:embed/>
                </p:oleObj>
              </mc:Choice>
              <mc:Fallback>
                <p:oleObj name="公式" r:id="rId1" imgW="1223645" imgH="309245" progId="Equation.3">
                  <p:embed/>
                  <p:pic>
                    <p:nvPicPr>
                      <p:cNvPr id="0" name="图片 44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26013"/>
                        <a:ext cx="307181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8" name="AutoShape 12"/>
          <p:cNvSpPr/>
          <p:nvPr/>
        </p:nvSpPr>
        <p:spPr bwMode="auto">
          <a:xfrm>
            <a:off x="1447800" y="5002213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426243" y="5007511"/>
            <a:ext cx="976313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en-US" altLang="en-US" sz="2200" dirty="0">
                <a:solidFill>
                  <a:srgbClr val="990000"/>
                </a:solidFill>
                <a:latin typeface="Century Schoolbook" panose="02040604050505020304" pitchFamily="18" charset="0"/>
              </a:rPr>
              <a:t> </a:t>
            </a:r>
            <a:r>
              <a:rPr kumimoji="1" lang="en-US" altLang="zh-CN" sz="2200" dirty="0">
                <a:solidFill>
                  <a:srgbClr val="990000"/>
                </a:solidFill>
                <a:latin typeface="Century Schoolbook" panose="02040604050505020304" pitchFamily="18" charset="0"/>
              </a:rPr>
              <a:t>T(n)= </a:t>
            </a:r>
            <a:endParaRPr kumimoji="1" lang="en-US" altLang="zh-CN" sz="2200" dirty="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320" name="Rectangle 15"/>
          <p:cNvSpPr>
            <a:spLocks noChangeArrowheads="1"/>
          </p:cNvSpPr>
          <p:nvPr/>
        </p:nvSpPr>
        <p:spPr bwMode="auto">
          <a:xfrm>
            <a:off x="533400" y="2014857"/>
            <a:ext cx="8229600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200"/>
              <a:t>  Divide-and-Conquer(P)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  if ( |P|&lt;=n0) Adhoc(P); 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  divide P into smaller subinstances  P1 ,P2,... ,Pk;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  for (i = 1;i &lt;= k; i++)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     yi=Divide-and-Conquer(Pi);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 return Merge( yl ,..., yk); </a:t>
            </a:r>
            <a:endParaRPr kumimoji="1" lang="en-US" altLang="zh-CN" sz="2200"/>
          </a:p>
        </p:txBody>
      </p:sp>
      <p:sp>
        <p:nvSpPr>
          <p:cNvPr id="13321" name="Line 16"/>
          <p:cNvSpPr>
            <a:spLocks noChangeShapeType="1"/>
          </p:cNvSpPr>
          <p:nvPr/>
        </p:nvSpPr>
        <p:spPr bwMode="auto">
          <a:xfrm>
            <a:off x="381000" y="2030732"/>
            <a:ext cx="8077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22" name="Line 17"/>
          <p:cNvSpPr>
            <a:spLocks noChangeShapeType="1"/>
          </p:cNvSpPr>
          <p:nvPr/>
        </p:nvSpPr>
        <p:spPr bwMode="auto">
          <a:xfrm flipV="1">
            <a:off x="304800" y="4240532"/>
            <a:ext cx="81534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7443788" y="2640332"/>
            <a:ext cx="633412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f(n)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6553200" y="3021332"/>
            <a:ext cx="914400" cy="0"/>
          </a:xfrm>
          <a:prstGeom prst="line">
            <a:avLst/>
          </a:prstGeom>
          <a:noFill/>
          <a:ln w="9525" cap="rnd">
            <a:solidFill>
              <a:srgbClr val="99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4036" name="Line 20"/>
          <p:cNvSpPr>
            <a:spLocks noChangeShapeType="1"/>
          </p:cNvSpPr>
          <p:nvPr/>
        </p:nvSpPr>
        <p:spPr bwMode="auto">
          <a:xfrm flipV="1">
            <a:off x="3657600" y="3021332"/>
            <a:ext cx="3810000" cy="1066800"/>
          </a:xfrm>
          <a:prstGeom prst="line">
            <a:avLst/>
          </a:prstGeom>
          <a:noFill/>
          <a:ln w="9525" cap="rnd">
            <a:solidFill>
              <a:srgbClr val="99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7010400" y="3375345"/>
            <a:ext cx="121602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kT(n/m)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4038" name="Rectangle 22"/>
          <p:cNvSpPr>
            <a:spLocks noChangeArrowheads="1"/>
          </p:cNvSpPr>
          <p:nvPr/>
        </p:nvSpPr>
        <p:spPr bwMode="auto">
          <a:xfrm>
            <a:off x="1524000" y="4849813"/>
            <a:ext cx="2347913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T(1)=O(1)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T(n)=kT(n/m)+f(n)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4039" name="Rectangle 23"/>
          <p:cNvSpPr>
            <a:spLocks noChangeArrowheads="1"/>
          </p:cNvSpPr>
          <p:nvPr/>
        </p:nvSpPr>
        <p:spPr bwMode="auto">
          <a:xfrm>
            <a:off x="3962400" y="4849813"/>
            <a:ext cx="817563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zh-CN" altLang="en-US" sz="2200">
                <a:solidFill>
                  <a:srgbClr val="990000"/>
                </a:solidFill>
                <a:latin typeface="Century Schoolbook" panose="02040604050505020304" pitchFamily="18" charset="0"/>
              </a:rPr>
              <a:t>解得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: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4040" name="Text Box 24"/>
          <p:cNvSpPr txBox="1">
            <a:spLocks noChangeArrowheads="1"/>
          </p:cNvSpPr>
          <p:nvPr/>
        </p:nvSpPr>
        <p:spPr bwMode="auto">
          <a:xfrm>
            <a:off x="381000" y="5535613"/>
            <a:ext cx="14001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zh-CN" altLang="en-US">
                <a:ea typeface="黑体" panose="02010609060101010101" pitchFamily="49" charset="-122"/>
              </a:rPr>
              <a:t>适用问题</a:t>
            </a:r>
            <a:endParaRPr kumimoji="1" lang="zh-CN" altLang="en-US">
              <a:ea typeface="黑体" panose="02010609060101010101" pitchFamily="49" charset="-122"/>
            </a:endParaRPr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723900" y="5856186"/>
            <a:ext cx="8001000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" hangingPunct="1">
              <a:lnSpc>
                <a:spcPct val="140000"/>
              </a:lnSpc>
            </a:pPr>
            <a:r>
              <a:rPr kumimoji="1"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大数相乘</a:t>
            </a:r>
            <a:r>
              <a:rPr kumimoji="1"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矩阵乘法，棋盘覆盖</a:t>
            </a:r>
            <a:r>
              <a:rPr kumimoji="1"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r>
              <a:rPr kumimoji="1"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 等。</a:t>
            </a:r>
            <a:endParaRPr kumimoji="1" lang="zh-CN" altLang="en-US" sz="28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4042" name="Rectangle 26"/>
          <p:cNvSpPr>
            <a:spLocks noChangeArrowheads="1"/>
          </p:cNvSpPr>
          <p:nvPr/>
        </p:nvSpPr>
        <p:spPr bwMode="auto">
          <a:xfrm>
            <a:off x="7354888" y="2408557"/>
            <a:ext cx="7096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200">
                <a:solidFill>
                  <a:srgbClr val="990000"/>
                </a:solidFill>
              </a:rPr>
              <a:t>O(1)</a:t>
            </a:r>
            <a:endParaRPr kumimoji="1" lang="en-US" altLang="zh-CN" sz="2200">
              <a:solidFill>
                <a:srgbClr val="990000"/>
              </a:solidFill>
            </a:endParaRPr>
          </a:p>
        </p:txBody>
      </p:sp>
      <p:sp>
        <p:nvSpPr>
          <p:cNvPr id="214043" name="Line 27"/>
          <p:cNvSpPr>
            <a:spLocks noChangeShapeType="1"/>
          </p:cNvSpPr>
          <p:nvPr/>
        </p:nvSpPr>
        <p:spPr bwMode="auto">
          <a:xfrm flipV="1">
            <a:off x="3733800" y="2640332"/>
            <a:ext cx="3657600" cy="0"/>
          </a:xfrm>
          <a:prstGeom prst="line">
            <a:avLst/>
          </a:prstGeom>
          <a:noFill/>
          <a:ln w="9525" cap="rnd">
            <a:solidFill>
              <a:srgbClr val="99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4044" name="Line 28"/>
          <p:cNvSpPr>
            <a:spLocks noChangeShapeType="1"/>
          </p:cNvSpPr>
          <p:nvPr/>
        </p:nvSpPr>
        <p:spPr bwMode="auto">
          <a:xfrm flipV="1">
            <a:off x="4419600" y="3719832"/>
            <a:ext cx="2590800" cy="0"/>
          </a:xfrm>
          <a:prstGeom prst="line">
            <a:avLst/>
          </a:prstGeom>
          <a:noFill/>
          <a:ln w="9525" cap="rnd">
            <a:solidFill>
              <a:srgbClr val="99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" name="标题 2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分治</a:t>
            </a:r>
            <a:endParaRPr lang="zh-CN" alt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37984" y="1257727"/>
            <a:ext cx="6200775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2.3.3</a:t>
            </a:r>
            <a:r>
              <a:rPr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时间复杂性分析</a:t>
            </a:r>
            <a:endParaRPr lang="zh-CN" altLang="en-US" sz="33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6" grpId="0" autoUpdateAnimBg="0"/>
      <p:bldP spid="214028" grpId="0" animBg="1"/>
      <p:bldP spid="214029" grpId="0" autoUpdateAnimBg="0"/>
      <p:bldP spid="214034" grpId="0" autoUpdateAnimBg="0"/>
      <p:bldP spid="214035" grpId="0" animBg="1"/>
      <p:bldP spid="214036" grpId="0" animBg="1"/>
      <p:bldP spid="214037" grpId="0" autoUpdateAnimBg="0"/>
      <p:bldP spid="214038" grpId="0" autoUpdateAnimBg="0"/>
      <p:bldP spid="214039" grpId="0" autoUpdateAnimBg="0"/>
      <p:bldP spid="214040" grpId="0" autoUpdateAnimBg="0"/>
      <p:bldP spid="214041" grpId="0" autoUpdateAnimBg="0"/>
      <p:bldP spid="214042" grpId="0" autoUpdateAnimBg="0"/>
      <p:bldP spid="214043" grpId="0" animBg="1"/>
      <p:bldP spid="2140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0" y="5013325"/>
            <a:ext cx="2133600" cy="365125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F431890-32E1-410B-B25A-4B56CEEA3E39}" type="datetime1">
              <a:rPr lang="zh-CN" altLang="en-US" sz="1400"/>
            </a:fld>
            <a:endParaRPr lang="en-US" altLang="zh-CN" sz="1400"/>
          </a:p>
        </p:txBody>
      </p:sp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468313" y="4149725"/>
            <a:ext cx="8353425" cy="12382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分析：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如果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n=1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即只有一个元素，则只要比较这个元素和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就可以确定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是否在表中。因此这个问题满足分治法的第一个适用条件</a:t>
            </a: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468313" y="3716338"/>
            <a:ext cx="8353425" cy="26987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分析：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比较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的中间元素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a[mid]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，若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x=a[mid]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，则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中的位置就是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mid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；如果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x&lt;a[mid]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，由于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是递增排序的，因此假如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中的话，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必然排在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a[mid]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的前面，所以我们只要在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a[mid]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的前面查找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即可；如果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x&gt;a[i]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，同理我们只要在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a[mid]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的后面查找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即可。无论是在前面还是后面查找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，其方法都和在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中查找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一样，只不过是查找的规模缩小了。这就说明了此问题满足分治法的第二个和第三个适用条件。</a:t>
            </a: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0" y="3336925"/>
            <a:ext cx="9144000" cy="3140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Arial" panose="020B0604020202020204" pitchFamily="34" charset="0"/>
                <a:ea typeface="华文行楷" panose="02010800040101010101" pitchFamily="2" charset="-122"/>
              </a:rPr>
              <a:t>                                                       </a:t>
            </a:r>
            <a:endParaRPr lang="en-US" altLang="zh-CN" sz="4000"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r>
              <a:rPr lang="en-US" altLang="zh-CN" sz="4000"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endParaRPr lang="en-US" altLang="zh-CN" sz="4000"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endParaRPr lang="en-US" altLang="zh-CN" sz="4000"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endParaRPr lang="en-US" altLang="zh-CN" sz="4000"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endParaRPr lang="en-US" altLang="zh-CN" sz="40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468313" y="4324350"/>
            <a:ext cx="8353425" cy="12382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分析：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很显然此问题分解出的子问题相互独立，即在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a[i]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的前面或后面查找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是独立的子问题，因此满足分治法的第四个适用条件。</a:t>
            </a: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250825" y="1557338"/>
            <a:ext cx="8642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  <a:cs typeface="Times New Roman" panose="02020603050405020304" pitchFamily="18" charset="0"/>
              </a:rPr>
              <a:t>给定已按升序排好序的</a:t>
            </a:r>
            <a:r>
              <a:rPr lang="en-US" altLang="zh-CN" b="1"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ea typeface="楷体_GB2312" pitchFamily="49" charset="-122"/>
                <a:cs typeface="Times New Roman" panose="02020603050405020304" pitchFamily="18" charset="0"/>
              </a:rPr>
              <a:t>个元素</a:t>
            </a:r>
            <a:r>
              <a:rPr lang="en-US" altLang="zh-CN" b="1">
                <a:ea typeface="楷体_GB2312" pitchFamily="49" charset="-122"/>
                <a:cs typeface="Times New Roman" panose="02020603050405020304" pitchFamily="18" charset="0"/>
              </a:rPr>
              <a:t>a[0:n-1]</a:t>
            </a:r>
            <a:r>
              <a:rPr lang="zh-CN" altLang="en-US" b="1">
                <a:ea typeface="楷体_GB2312" pitchFamily="49" charset="-122"/>
                <a:cs typeface="Times New Roman" panose="02020603050405020304" pitchFamily="18" charset="0"/>
              </a:rPr>
              <a:t>，现要在这</a:t>
            </a:r>
            <a:r>
              <a:rPr lang="en-US" altLang="zh-CN" b="1"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ea typeface="楷体_GB2312" pitchFamily="49" charset="-122"/>
                <a:cs typeface="Times New Roman" panose="02020603050405020304" pitchFamily="18" charset="0"/>
              </a:rPr>
              <a:t>个元素中找出一特定元素</a:t>
            </a:r>
            <a:r>
              <a:rPr lang="en-US" altLang="zh-CN" b="1"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1"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b="1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>
                <a:ea typeface="黑体" panose="02010609060101010101" pitchFamily="49" charset="-122"/>
                <a:cs typeface="Times New Roman" panose="02020603050405020304" pitchFamily="18" charset="0"/>
              </a:rPr>
              <a:t>分析：</a:t>
            </a:r>
            <a:endParaRPr lang="zh-CN" altLang="en-US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1066800" y="1905000"/>
            <a:ext cx="77724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  <a:defRPr/>
            </a:pP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 eaLnBrk="1" hangingPunct="1">
              <a:buClr>
                <a:srgbClr val="FF0000"/>
              </a:buClr>
              <a:defRPr/>
            </a:pPr>
            <a:r>
              <a:rPr lang="zh-CN" altLang="en-US" sz="2400" b="1">
                <a:ea typeface="楷体_GB2312" pitchFamily="49" charset="-122"/>
              </a:rPr>
              <a:t>该问题的规模缩小到一定的程度就可以容易地解决；</a:t>
            </a:r>
            <a:endParaRPr lang="zh-CN" altLang="en-US" sz="2400"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  <a:defRPr/>
            </a:pPr>
            <a:r>
              <a:rPr lang="zh-CN" altLang="en-US" sz="2400" b="1">
                <a:ea typeface="楷体_GB2312" pitchFamily="49" charset="-122"/>
              </a:rPr>
              <a:t>该问题可以分解为若干个规模较小的相同问题</a:t>
            </a:r>
            <a:r>
              <a:rPr lang="en-US" altLang="zh-CN" sz="2400" b="1">
                <a:ea typeface="楷体_GB2312" pitchFamily="49" charset="-122"/>
              </a:rPr>
              <a:t>;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  <a:defRPr/>
            </a:pPr>
            <a:r>
              <a:rPr lang="zh-CN" altLang="en-US" sz="2400" b="1">
                <a:ea typeface="楷体_GB2312" pitchFamily="49" charset="-122"/>
              </a:rPr>
              <a:t>分解出的子问题的解可以合并为原问题的解；</a:t>
            </a:r>
            <a:endParaRPr lang="zh-CN" altLang="en-US" sz="2400" b="1"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  <a:defRPr/>
            </a:pPr>
            <a:r>
              <a:rPr lang="zh-CN" altLang="en-US" sz="2400" b="1">
                <a:ea typeface="楷体_GB2312" pitchFamily="49" charset="-122"/>
              </a:rPr>
              <a:t>分解出的各个子问题是相互独立的。 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12" name="标题 2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分治</a:t>
            </a:r>
            <a:r>
              <a:rPr lang="en-US" altLang="zh-CN" dirty="0"/>
              <a:t>——</a:t>
            </a:r>
            <a:r>
              <a:rPr lang="zh-CN" altLang="en-US" dirty="0"/>
              <a:t>二分搜索 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8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8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nimBg="1"/>
      <p:bldP spid="178179" grpId="0" animBg="1"/>
      <p:bldP spid="178180" grpId="0" animBg="1"/>
      <p:bldP spid="178181" grpId="0" animBg="1"/>
      <p:bldP spid="17818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860425" y="1557338"/>
            <a:ext cx="7750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  <a:cs typeface="Times New Roman" panose="02020603050405020304" pitchFamily="18" charset="0"/>
              </a:rPr>
              <a:t>给定已按升序排好序的</a:t>
            </a:r>
            <a:r>
              <a:rPr lang="en-US" altLang="zh-CN" sz="3200" b="1"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b="1">
                <a:ea typeface="楷体_GB2312" pitchFamily="49" charset="-122"/>
                <a:cs typeface="Times New Roman" panose="02020603050405020304" pitchFamily="18" charset="0"/>
              </a:rPr>
              <a:t>个元素</a:t>
            </a:r>
            <a:r>
              <a:rPr lang="en-US" altLang="zh-CN" sz="3200" b="1">
                <a:ea typeface="楷体_GB2312" pitchFamily="49" charset="-122"/>
                <a:cs typeface="Times New Roman" panose="02020603050405020304" pitchFamily="18" charset="0"/>
              </a:rPr>
              <a:t>a[0:n-1]</a:t>
            </a:r>
            <a:r>
              <a:rPr lang="zh-CN" altLang="en-US" sz="3200" b="1">
                <a:ea typeface="楷体_GB2312" pitchFamily="49" charset="-122"/>
                <a:cs typeface="Times New Roman" panose="02020603050405020304" pitchFamily="18" charset="0"/>
              </a:rPr>
              <a:t>，现要在这</a:t>
            </a:r>
            <a:r>
              <a:rPr lang="en-US" altLang="zh-CN" sz="3200" b="1"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b="1">
                <a:ea typeface="楷体_GB2312" pitchFamily="49" charset="-122"/>
                <a:cs typeface="Times New Roman" panose="02020603050405020304" pitchFamily="18" charset="0"/>
              </a:rPr>
              <a:t>个元素中找出一特定元素</a:t>
            </a:r>
            <a:r>
              <a:rPr lang="en-US" altLang="zh-CN" sz="3200" b="1"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3200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914400" y="2819400"/>
            <a:ext cx="668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据此容易设计出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二分搜索算法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8600" y="4114800"/>
            <a:ext cx="8353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FF3300"/>
                </a:solidFill>
                <a:latin typeface="黑体" panose="02010609060101010101" pitchFamily="49" charset="-122"/>
                <a:ea typeface="楷体_GB2312" pitchFamily="49" charset="-122"/>
              </a:rPr>
              <a:t>二分搜索算法</a:t>
            </a:r>
            <a:r>
              <a:rPr lang="en-US" altLang="zh-CN" sz="4400" b="1">
                <a:solidFill>
                  <a:srgbClr val="FF3300"/>
                </a:solidFill>
                <a:latin typeface="黑体" panose="02010609060101010101" pitchFamily="49" charset="-122"/>
                <a:ea typeface="楷体_GB2312" pitchFamily="49" charset="-122"/>
              </a:rPr>
              <a:t>!!!</a:t>
            </a:r>
            <a:endParaRPr lang="en-US" altLang="zh-CN" sz="440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二分搜索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866775" y="1600200"/>
            <a:ext cx="8277225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算法：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BINARYSEARCH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输入：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个元素的升序数组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A[1</a:t>
            </a:r>
            <a:r>
              <a:rPr lang="en-US" altLang="zh-CN" sz="2600" b="1" dirty="0"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n]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和元素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x.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r>
              <a:rPr lang="zh-CN" altLang="en-US" sz="2600" b="1" dirty="0">
                <a:latin typeface="Arial" panose="020B0604020202020204" pitchFamily="34" charset="0"/>
              </a:rPr>
              <a:t>如果</a:t>
            </a:r>
            <a:r>
              <a:rPr lang="en-US" altLang="zh-CN" sz="2600" b="1" dirty="0">
                <a:latin typeface="Arial" panose="020B0604020202020204" pitchFamily="34" charset="0"/>
              </a:rPr>
              <a:t>x=A[j]</a:t>
            </a:r>
            <a:r>
              <a:rPr lang="zh-CN" altLang="en-US" sz="2600" b="1" dirty="0">
                <a:latin typeface="Arial" panose="020B0604020202020204" pitchFamily="34" charset="0"/>
              </a:rPr>
              <a:t>，</a:t>
            </a:r>
            <a:r>
              <a:rPr lang="en-US" altLang="zh-CN" sz="2600" b="1" dirty="0">
                <a:latin typeface="Arial" panose="020B0604020202020204" pitchFamily="34" charset="0"/>
              </a:rPr>
              <a:t>1&lt;= j &lt;= n</a:t>
            </a:r>
            <a:r>
              <a:rPr lang="zh-CN" altLang="en-US" sz="2600" b="1" dirty="0">
                <a:latin typeface="Arial" panose="020B0604020202020204" pitchFamily="34" charset="0"/>
              </a:rPr>
              <a:t>，则输出</a:t>
            </a:r>
            <a:r>
              <a:rPr lang="en-US" altLang="zh-CN" sz="2600" b="1" dirty="0">
                <a:latin typeface="Arial" panose="020B0604020202020204" pitchFamily="34" charset="0"/>
              </a:rPr>
              <a:t>j</a:t>
            </a:r>
            <a:r>
              <a:rPr lang="zh-CN" altLang="en-US" sz="2600" b="1" dirty="0">
                <a:latin typeface="Arial" panose="020B0604020202020204" pitchFamily="34" charset="0"/>
              </a:rPr>
              <a:t>，否则输出</a:t>
            </a:r>
            <a:r>
              <a:rPr lang="en-US" altLang="zh-CN" sz="2600" b="1" dirty="0">
                <a:latin typeface="Arial" panose="020B0604020202020204" pitchFamily="34" charset="0"/>
              </a:rPr>
              <a:t>0</a:t>
            </a:r>
            <a:r>
              <a:rPr lang="zh-CN" altLang="en-US" sz="2600" b="1" dirty="0">
                <a:latin typeface="Arial" panose="020B0604020202020204" pitchFamily="34" charset="0"/>
              </a:rPr>
              <a:t>。</a:t>
            </a:r>
            <a:endParaRPr lang="zh-CN" altLang="en-US" sz="2600" b="1" dirty="0"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buFontTx/>
              <a:buAutoNum type="arabicPeriod"/>
            </a:pPr>
            <a:r>
              <a:rPr lang="zh-CN" altLang="en-US" sz="2600" b="1" dirty="0">
                <a:latin typeface="Arial" panose="020B0604020202020204" pitchFamily="34" charset="0"/>
              </a:rPr>
              <a:t>     </a:t>
            </a:r>
            <a:r>
              <a:rPr lang="en-US" altLang="zh-CN" sz="2600" b="1" dirty="0"/>
              <a:t>low=1;  high=n;   j = 0</a:t>
            </a:r>
            <a:endParaRPr lang="en-US" altLang="zh-CN" sz="2600" b="1" dirty="0"/>
          </a:p>
          <a:p>
            <a:pPr lvl="2" eaLnBrk="1" hangingPunct="1">
              <a:buFontTx/>
              <a:buAutoNum type="arabicPeriod"/>
            </a:pPr>
            <a:r>
              <a:rPr lang="en-US" altLang="zh-CN" sz="2600" b="1" dirty="0"/>
              <a:t>     While (</a:t>
            </a:r>
            <a:r>
              <a:rPr lang="en-US" altLang="zh-CN" sz="2600" b="1" dirty="0" err="1"/>
              <a:t>low≤high</a:t>
            </a:r>
            <a:r>
              <a:rPr lang="en-US" altLang="zh-CN" sz="2600" b="1" dirty="0"/>
              <a:t>) and (j = 0)</a:t>
            </a:r>
            <a:endParaRPr lang="en-US" altLang="zh-CN" sz="2600" b="1" dirty="0"/>
          </a:p>
          <a:p>
            <a:pPr lvl="2" eaLnBrk="1" hangingPunct="1">
              <a:buFontTx/>
              <a:buAutoNum type="arabicPeriod"/>
            </a:pPr>
            <a:r>
              <a:rPr lang="en-US" altLang="zh-CN" sz="2600" b="1" dirty="0"/>
              <a:t>              </a:t>
            </a:r>
            <a:endParaRPr lang="en-US" altLang="zh-CN" sz="2600" b="1" dirty="0"/>
          </a:p>
          <a:p>
            <a:pPr lvl="2" eaLnBrk="1" hangingPunct="1">
              <a:buFontTx/>
              <a:buAutoNum type="arabicPeriod"/>
            </a:pPr>
            <a:r>
              <a:rPr lang="en-US" altLang="zh-CN" sz="2600" b="1" dirty="0"/>
              <a:t>              if x = A[mid]   then j = mid</a:t>
            </a:r>
            <a:endParaRPr lang="en-US" altLang="zh-CN" sz="2600" b="1" dirty="0"/>
          </a:p>
          <a:p>
            <a:pPr lvl="2" eaLnBrk="1" hangingPunct="1">
              <a:buFontTx/>
              <a:buAutoNum type="arabicPeriod"/>
            </a:pPr>
            <a:r>
              <a:rPr lang="en-US" altLang="zh-CN" sz="2600" b="1" dirty="0"/>
              <a:t>              else if x &lt; A[mid] then high = mid – 1</a:t>
            </a:r>
            <a:endParaRPr lang="en-US" altLang="zh-CN" sz="2600" b="1" dirty="0"/>
          </a:p>
          <a:p>
            <a:pPr lvl="2" eaLnBrk="1" hangingPunct="1">
              <a:buFontTx/>
              <a:buAutoNum type="arabicPeriod"/>
            </a:pPr>
            <a:r>
              <a:rPr lang="en-US" altLang="zh-CN" sz="2600" b="1" dirty="0"/>
              <a:t>              else low = mid + 1</a:t>
            </a:r>
            <a:endParaRPr lang="en-US" altLang="zh-CN" sz="2600" b="1" dirty="0"/>
          </a:p>
          <a:p>
            <a:pPr lvl="2" eaLnBrk="1" hangingPunct="1">
              <a:buFontTx/>
              <a:buAutoNum type="arabicPeriod"/>
            </a:pPr>
            <a:r>
              <a:rPr lang="en-US" altLang="zh-CN" sz="2600" b="1" dirty="0"/>
              <a:t>     end while</a:t>
            </a:r>
            <a:endParaRPr lang="en-US" altLang="zh-CN" sz="2600" b="1" dirty="0"/>
          </a:p>
          <a:p>
            <a:pPr lvl="2" eaLnBrk="1" hangingPunct="1">
              <a:buFontTx/>
              <a:buAutoNum type="arabicPeriod"/>
            </a:pPr>
            <a:r>
              <a:rPr lang="en-US" altLang="zh-CN" sz="2600" b="1" dirty="0"/>
              <a:t>     return  j</a:t>
            </a:r>
            <a:endParaRPr lang="en-US" altLang="zh-CN" sz="2600" b="1" dirty="0"/>
          </a:p>
          <a:p>
            <a:pPr lvl="2" eaLnBrk="1" hangingPunct="1"/>
            <a:endParaRPr kumimoji="1" lang="en-US" altLang="zh-CN" sz="2600" b="1" dirty="0"/>
          </a:p>
        </p:txBody>
      </p:sp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3352800" y="3759200"/>
          <a:ext cx="2895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Equation" r:id="rId1" imgW="1243965" imgH="215900" progId="Equation.DSMT4">
                  <p:embed/>
                </p:oleObj>
              </mc:Choice>
              <mc:Fallback>
                <p:oleObj name="Equation" r:id="rId1" imgW="1243965" imgH="215900" progId="Equation.DSMT4">
                  <p:embed/>
                  <p:pic>
                    <p:nvPicPr>
                      <p:cNvPr id="0" name="图片 45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59200"/>
                        <a:ext cx="28956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914400" y="3105150"/>
            <a:ext cx="7869238" cy="30670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Arial" panose="020B0604020202020204" pitchFamily="34" charset="0"/>
                <a:ea typeface="黑体" panose="02010609060101010101" pitchFamily="49" charset="-122"/>
              </a:rPr>
              <a:t>算法复杂度分析：</a:t>
            </a:r>
            <a:endParaRPr lang="zh-CN" altLang="en-US" sz="32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200">
                <a:latin typeface="Arial" panose="020B0604020202020204" pitchFamily="34" charset="0"/>
                <a:ea typeface="楷体_GB2312" pitchFamily="49" charset="-122"/>
              </a:rPr>
              <a:t>每执行一次算法的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</a:rPr>
              <a:t>while</a:t>
            </a:r>
            <a:r>
              <a:rPr lang="zh-CN" altLang="en-US" sz="3200">
                <a:latin typeface="Arial" panose="020B0604020202020204" pitchFamily="34" charset="0"/>
                <a:ea typeface="楷体_GB2312" pitchFamily="49" charset="-122"/>
              </a:rPr>
              <a:t>循环， 待搜索数组的大小减少一半。因此，在最坏情况下，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</a:rPr>
              <a:t>while</a:t>
            </a:r>
            <a:r>
              <a:rPr lang="zh-CN" altLang="en-US" sz="3200">
                <a:latin typeface="Arial" panose="020B0604020202020204" pitchFamily="34" charset="0"/>
                <a:ea typeface="楷体_GB2312" pitchFamily="49" charset="-122"/>
              </a:rPr>
              <a:t>循环被执行了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</a:rPr>
              <a:t>O(logn) </a:t>
            </a:r>
            <a:r>
              <a:rPr lang="zh-CN" altLang="en-US" sz="3200">
                <a:latin typeface="Arial" panose="020B0604020202020204" pitchFamily="34" charset="0"/>
                <a:ea typeface="楷体_GB2312" pitchFamily="49" charset="-122"/>
              </a:rPr>
              <a:t>次。循环体内运算需要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</a:rPr>
              <a:t>O(1) </a:t>
            </a:r>
            <a:r>
              <a:rPr lang="zh-CN" altLang="en-US" sz="3200">
                <a:latin typeface="Arial" panose="020B0604020202020204" pitchFamily="34" charset="0"/>
                <a:ea typeface="楷体_GB2312" pitchFamily="49" charset="-122"/>
              </a:rPr>
              <a:t>时间，因此整个算法在最坏情况下的计算时间复杂性为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</a:rPr>
              <a:t>O(logn) </a:t>
            </a:r>
            <a:r>
              <a:rPr lang="zh-CN" altLang="en-US" sz="320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32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2.3.1  </a:t>
            </a:r>
            <a:r>
              <a:rPr lang="zh-CN" altLang="en-US" sz="3200" dirty="0"/>
              <a:t>二分搜索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7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7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7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7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7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7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7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7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7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7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447800" y="1676400"/>
            <a:ext cx="4495800" cy="671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b="1">
                <a:solidFill>
                  <a:srgbClr val="660066"/>
                </a:solidFill>
                <a:latin typeface="Arial" panose="020B0604020202020204" pitchFamily="34" charset="0"/>
              </a:rPr>
              <a:t>O(Logn)  ???</a:t>
            </a:r>
            <a:endParaRPr lang="en-US" altLang="zh-CN" sz="3800" b="1">
              <a:solidFill>
                <a:srgbClr val="660066"/>
              </a:solidFill>
              <a:latin typeface="Arial" panose="020B0604020202020204" pitchFamily="34" charset="0"/>
            </a:endParaRP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700087" y="1593056"/>
            <a:ext cx="835342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偶数：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A[mid+1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中的数为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n/2;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奇数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: (n-1)/2.</a:t>
            </a:r>
            <a:endParaRPr lang="en-US" altLang="zh-CN" b="1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两种情况下都有：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A[mid+1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中的元素个数为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类似的，第三次迭代时，要搜索的剩余元素个数是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循环中第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次循环时剩余元素个数是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或者找到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，或者要搜索的子序列长度为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，任何条件的满足都使得循环停止。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结果，搜索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的最大循环次数就是满足条件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时的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值。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根据底函数的定义，这种情况发生在当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或                        或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时。因为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是整数，可以得出结论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8424" name="Object 8"/>
          <p:cNvGraphicFramePr>
            <a:graphicFrameLocks noChangeAspect="1"/>
          </p:cNvGraphicFramePr>
          <p:nvPr/>
        </p:nvGraphicFramePr>
        <p:xfrm>
          <a:off x="7112000" y="2259013"/>
          <a:ext cx="10668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0" name="Equation" r:id="rId1" imgW="368300" imgH="215900" progId="Equation.DSMT4">
                  <p:embed/>
                </p:oleObj>
              </mc:Choice>
              <mc:Fallback>
                <p:oleObj name="Equation" r:id="rId1" imgW="368300" imgH="215900" progId="Equation.DSMT4">
                  <p:embed/>
                  <p:pic>
                    <p:nvPicPr>
                      <p:cNvPr id="0" name="图片 46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2259013"/>
                        <a:ext cx="10668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5" name="Object 9"/>
          <p:cNvGraphicFramePr>
            <a:graphicFrameLocks noChangeAspect="1"/>
          </p:cNvGraphicFramePr>
          <p:nvPr/>
        </p:nvGraphicFramePr>
        <p:xfrm>
          <a:off x="2286000" y="3009900"/>
          <a:ext cx="2743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1" name="Equation" r:id="rId3" imgW="1066800" imgH="241300" progId="Equation.DSMT4">
                  <p:embed/>
                </p:oleObj>
              </mc:Choice>
              <mc:Fallback>
                <p:oleObj name="Equation" r:id="rId3" imgW="1066800" imgH="241300" progId="Equation.DSMT4">
                  <p:embed/>
                  <p:pic>
                    <p:nvPicPr>
                      <p:cNvPr id="0" name="图片 46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09900"/>
                        <a:ext cx="27432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6" name="Object 10"/>
          <p:cNvGraphicFramePr>
            <a:graphicFrameLocks noChangeAspect="1"/>
          </p:cNvGraphicFramePr>
          <p:nvPr/>
        </p:nvGraphicFramePr>
        <p:xfrm>
          <a:off x="6616700" y="3341688"/>
          <a:ext cx="12715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2" name="Equation" r:id="rId5" imgW="495300" imgH="241300" progId="Equation.DSMT4">
                  <p:embed/>
                </p:oleObj>
              </mc:Choice>
              <mc:Fallback>
                <p:oleObj name="Equation" r:id="rId5" imgW="495300" imgH="241300" progId="Equation.DSMT4">
                  <p:embed/>
                  <p:pic>
                    <p:nvPicPr>
                      <p:cNvPr id="0" name="图片 466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341688"/>
                        <a:ext cx="127158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7" name="Object 11"/>
          <p:cNvGraphicFramePr>
            <a:graphicFrameLocks noChangeAspect="1"/>
          </p:cNvGraphicFramePr>
          <p:nvPr/>
        </p:nvGraphicFramePr>
        <p:xfrm>
          <a:off x="6489700" y="4468813"/>
          <a:ext cx="17653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3" name="Equation" r:id="rId7" imgW="673100" imgH="241300" progId="Equation.DSMT4">
                  <p:embed/>
                </p:oleObj>
              </mc:Choice>
              <mc:Fallback>
                <p:oleObj name="Equation" r:id="rId7" imgW="673100" imgH="241300" progId="Equation.DSMT4">
                  <p:embed/>
                  <p:pic>
                    <p:nvPicPr>
                      <p:cNvPr id="0" name="图片 46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4468813"/>
                        <a:ext cx="17653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9" name="Object 13"/>
          <p:cNvGraphicFramePr>
            <a:graphicFrameLocks noChangeAspect="1"/>
          </p:cNvGraphicFramePr>
          <p:nvPr/>
        </p:nvGraphicFramePr>
        <p:xfrm>
          <a:off x="6019800" y="5230813"/>
          <a:ext cx="19050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4" name="Equation" r:id="rId9" imgW="723900" imgH="203200" progId="Equation.DSMT4">
                  <p:embed/>
                </p:oleObj>
              </mc:Choice>
              <mc:Fallback>
                <p:oleObj name="Equation" r:id="rId9" imgW="723900" imgH="203200" progId="Equation.DSMT4">
                  <p:embed/>
                  <p:pic>
                    <p:nvPicPr>
                      <p:cNvPr id="0" name="图片 46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230813"/>
                        <a:ext cx="19050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0" name="Object 14"/>
          <p:cNvGraphicFramePr>
            <a:graphicFrameLocks noChangeAspect="1"/>
          </p:cNvGraphicFramePr>
          <p:nvPr/>
        </p:nvGraphicFramePr>
        <p:xfrm>
          <a:off x="1257300" y="5614988"/>
          <a:ext cx="1727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5" name="Equation" r:id="rId11" imgW="672465" imgH="177800" progId="Equation.DSMT4">
                  <p:embed/>
                </p:oleObj>
              </mc:Choice>
              <mc:Fallback>
                <p:oleObj name="Equation" r:id="rId11" imgW="672465" imgH="177800" progId="Equation.DSMT4">
                  <p:embed/>
                  <p:pic>
                    <p:nvPicPr>
                      <p:cNvPr id="0" name="图片 46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5614988"/>
                        <a:ext cx="17272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2" name="Object 16"/>
          <p:cNvGraphicFramePr>
            <a:graphicFrameLocks noChangeAspect="1"/>
          </p:cNvGraphicFramePr>
          <p:nvPr/>
        </p:nvGraphicFramePr>
        <p:xfrm>
          <a:off x="4038600" y="5715000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6" name="Equation" r:id="rId13" imgW="838200" imgH="190500" progId="Equation.DSMT4">
                  <p:embed/>
                </p:oleObj>
              </mc:Choice>
              <mc:Fallback>
                <p:oleObj name="Equation" r:id="rId13" imgW="838200" imgH="190500" progId="Equation.DSMT4">
                  <p:embed/>
                  <p:pic>
                    <p:nvPicPr>
                      <p:cNvPr id="0" name="图片 466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715000"/>
                        <a:ext cx="167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3" name="Object 17"/>
          <p:cNvGraphicFramePr>
            <a:graphicFrameLocks noChangeAspect="1"/>
          </p:cNvGraphicFramePr>
          <p:nvPr/>
        </p:nvGraphicFramePr>
        <p:xfrm>
          <a:off x="5346700" y="5915025"/>
          <a:ext cx="1981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7" name="Equation" r:id="rId15" imgW="761365" imgH="215900" progId="Equation.DSMT4">
                  <p:embed/>
                </p:oleObj>
              </mc:Choice>
              <mc:Fallback>
                <p:oleObj name="Equation" r:id="rId15" imgW="761365" imgH="215900" progId="Equation.DSMT4">
                  <p:embed/>
                  <p:pic>
                    <p:nvPicPr>
                      <p:cNvPr id="0" name="图片 466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5915025"/>
                        <a:ext cx="19812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914400" y="1524000"/>
            <a:ext cx="7391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计算第二次迭代时</a:t>
            </a:r>
            <a:r>
              <a:rPr lang="en-US" altLang="zh-CN" sz="2800" b="1"/>
              <a:t>A[1…n]</a:t>
            </a:r>
            <a:r>
              <a:rPr lang="zh-CN" altLang="en-US" sz="2800" b="1"/>
              <a:t>中剩余元素的数目，要根据</a:t>
            </a:r>
            <a:r>
              <a:rPr lang="en-US" altLang="zh-CN" sz="2800" b="1"/>
              <a:t>n</a:t>
            </a:r>
            <a:r>
              <a:rPr lang="zh-CN" altLang="en-US" sz="2800" b="1"/>
              <a:t>是奇数还是偶数分两种情况考虑：</a:t>
            </a:r>
            <a:endParaRPr lang="zh-CN" altLang="en-US" sz="2800" b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2.3.1  </a:t>
            </a:r>
            <a:r>
              <a:rPr lang="zh-CN" altLang="en-US" sz="3600" dirty="0"/>
              <a:t>二分搜索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188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8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8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8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8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8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8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8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8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8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884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884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884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2" grpId="0" animBg="1"/>
      <p:bldP spid="188435" grpId="0"/>
      <p:bldP spid="188435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50825" y="1557338"/>
            <a:ext cx="864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请设计一个有效的算法，可以进行两个</a:t>
            </a:r>
            <a:r>
              <a:rPr lang="en-US" altLang="zh-CN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大整数的乘法运算</a:t>
            </a:r>
            <a:endParaRPr lang="zh-CN" altLang="en-US" b="1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533400" y="1981200"/>
            <a:ext cx="55546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小学的方法：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O(n</a:t>
            </a:r>
            <a:r>
              <a:rPr lang="en-US" altLang="zh-CN" baseline="3000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)            </a:t>
            </a:r>
            <a:r>
              <a:rPr lang="en-US" altLang="zh-CN" sz="3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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效率太低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分治法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: </a:t>
            </a:r>
            <a:endParaRPr lang="en-US" altLang="zh-CN">
              <a:latin typeface="Arial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914400" y="2895600"/>
            <a:ext cx="7391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3600" dirty="0"/>
              <a:t>X = </a:t>
            </a:r>
            <a:endParaRPr lang="en-US" altLang="zh-CN" sz="3600" dirty="0"/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3600" dirty="0"/>
              <a:t>Y = </a:t>
            </a:r>
            <a:endParaRPr lang="en-US" altLang="zh-CN" sz="3600" dirty="0"/>
          </a:p>
          <a:p>
            <a:pPr algn="ctr" eaLnBrk="1" hangingPunct="1">
              <a:buClr>
                <a:schemeClr val="tx1"/>
              </a:buClr>
              <a:buFontTx/>
              <a:buNone/>
            </a:pPr>
            <a:endParaRPr lang="en-US" altLang="zh-CN" sz="3600" dirty="0"/>
          </a:p>
          <a:p>
            <a:pPr algn="ctr" eaLnBrk="1" hangingPunct="1">
              <a:buClr>
                <a:schemeClr val="tx1"/>
              </a:buClr>
              <a:buFontTx/>
              <a:buNone/>
            </a:pPr>
            <a:r>
              <a:rPr lang="en-US" altLang="zh-CN" sz="3600" dirty="0"/>
              <a:t>X = </a:t>
            </a:r>
            <a:r>
              <a:rPr lang="en-US" altLang="zh-CN" sz="3600" dirty="0">
                <a:solidFill>
                  <a:schemeClr val="accent2"/>
                </a:solidFill>
              </a:rPr>
              <a:t>a</a:t>
            </a:r>
            <a:r>
              <a:rPr lang="en-US" altLang="zh-CN" sz="3600" dirty="0"/>
              <a:t> 2</a:t>
            </a:r>
            <a:r>
              <a:rPr lang="en-US" altLang="zh-CN" sz="3600" baseline="30000" dirty="0"/>
              <a:t>n/2</a:t>
            </a:r>
            <a:r>
              <a:rPr lang="en-US" altLang="zh-CN" sz="3600" dirty="0"/>
              <a:t> + </a:t>
            </a:r>
            <a:r>
              <a:rPr lang="en-US" altLang="zh-CN" sz="3600" dirty="0">
                <a:solidFill>
                  <a:schemeClr val="accent2"/>
                </a:solidFill>
              </a:rPr>
              <a:t>b</a:t>
            </a:r>
            <a:r>
              <a:rPr lang="en-US" altLang="zh-CN" sz="3600" dirty="0"/>
              <a:t>     Y = </a:t>
            </a:r>
            <a:r>
              <a:rPr lang="en-US" altLang="zh-CN" sz="3600" dirty="0">
                <a:solidFill>
                  <a:schemeClr val="accent2"/>
                </a:solidFill>
              </a:rPr>
              <a:t>c</a:t>
            </a:r>
            <a:r>
              <a:rPr lang="en-US" altLang="zh-CN" sz="3600" dirty="0"/>
              <a:t> 2</a:t>
            </a:r>
            <a:r>
              <a:rPr lang="en-US" altLang="zh-CN" sz="3600" baseline="30000" dirty="0"/>
              <a:t>n/2</a:t>
            </a:r>
            <a:r>
              <a:rPr lang="en-US" altLang="zh-CN" sz="3600" dirty="0"/>
              <a:t> + </a:t>
            </a:r>
            <a:r>
              <a:rPr lang="en-US" altLang="zh-CN" sz="3600" dirty="0">
                <a:solidFill>
                  <a:schemeClr val="accent2"/>
                </a:solidFill>
              </a:rPr>
              <a:t>d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 eaLnBrk="1" hangingPunct="1">
              <a:buClr>
                <a:schemeClr val="tx1"/>
              </a:buClr>
              <a:buFontTx/>
              <a:buNone/>
            </a:pPr>
            <a:r>
              <a:rPr lang="en-US" altLang="zh-CN" sz="3600" dirty="0"/>
              <a:t>XY = </a:t>
            </a:r>
            <a:r>
              <a:rPr lang="en-US" altLang="zh-CN" sz="3600" dirty="0">
                <a:solidFill>
                  <a:schemeClr val="accent2"/>
                </a:solidFill>
              </a:rPr>
              <a:t>ac</a:t>
            </a:r>
            <a:r>
              <a:rPr lang="en-US" altLang="zh-CN" sz="3600" dirty="0"/>
              <a:t> 2</a:t>
            </a:r>
            <a:r>
              <a:rPr lang="en-US" altLang="zh-CN" sz="3600" baseline="30000" dirty="0"/>
              <a:t>n</a:t>
            </a:r>
            <a:r>
              <a:rPr lang="en-US" altLang="zh-CN" sz="3600" dirty="0"/>
              <a:t> + (</a:t>
            </a:r>
            <a:r>
              <a:rPr lang="en-US" altLang="zh-CN" sz="3600" dirty="0" err="1">
                <a:solidFill>
                  <a:schemeClr val="accent2"/>
                </a:solidFill>
              </a:rPr>
              <a:t>ad</a:t>
            </a:r>
            <a:r>
              <a:rPr lang="en-US" altLang="zh-CN" sz="3600" dirty="0" err="1">
                <a:solidFill>
                  <a:schemeClr val="tx2"/>
                </a:solidFill>
              </a:rPr>
              <a:t>+</a:t>
            </a:r>
            <a:r>
              <a:rPr lang="en-US" altLang="zh-CN" sz="3600" dirty="0" err="1">
                <a:solidFill>
                  <a:schemeClr val="accent2"/>
                </a:solidFill>
              </a:rPr>
              <a:t>bc</a:t>
            </a:r>
            <a:r>
              <a:rPr lang="en-US" altLang="zh-CN" sz="3600" dirty="0"/>
              <a:t>) 2</a:t>
            </a:r>
            <a:r>
              <a:rPr lang="en-US" altLang="zh-CN" sz="3600" baseline="30000" dirty="0"/>
              <a:t>n/2</a:t>
            </a:r>
            <a:r>
              <a:rPr lang="en-US" altLang="zh-CN" sz="3600" dirty="0"/>
              <a:t> + </a:t>
            </a:r>
            <a:r>
              <a:rPr lang="en-US" altLang="zh-CN" sz="3600" dirty="0" err="1">
                <a:solidFill>
                  <a:schemeClr val="accent2"/>
                </a:solidFill>
              </a:rPr>
              <a:t>bd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1966913" y="3000375"/>
            <a:ext cx="2362200" cy="457200"/>
          </a:xfrm>
          <a:prstGeom prst="rect">
            <a:avLst/>
          </a:prstGeom>
          <a:solidFill>
            <a:schemeClr val="hlink"/>
          </a:solidFill>
          <a:ln w="9525">
            <a:solidFill>
              <a:srgbClr val="FF99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>
                <a:solidFill>
                  <a:schemeClr val="accent2"/>
                </a:solidFill>
                <a:latin typeface="Arial Rounded MT Bold" panose="020F0704030504030204" pitchFamily="34" charset="0"/>
              </a:rPr>
              <a:t>a</a:t>
            </a:r>
            <a:endParaRPr lang="en-US" altLang="zh-CN" sz="320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4405313" y="3000375"/>
            <a:ext cx="2362200" cy="457200"/>
          </a:xfrm>
          <a:prstGeom prst="rect">
            <a:avLst/>
          </a:prstGeom>
          <a:solidFill>
            <a:schemeClr val="hlink"/>
          </a:solidFill>
          <a:ln w="9525">
            <a:solidFill>
              <a:srgbClr val="FF99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>
                <a:solidFill>
                  <a:schemeClr val="accent2"/>
                </a:solidFill>
                <a:latin typeface="Arial Rounded MT Bold" panose="020F0704030504030204" pitchFamily="34" charset="0"/>
              </a:rPr>
              <a:t>b</a:t>
            </a:r>
            <a:endParaRPr lang="en-US" altLang="zh-CN" sz="320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1966913" y="3609975"/>
            <a:ext cx="2362200" cy="457200"/>
          </a:xfrm>
          <a:prstGeom prst="rect">
            <a:avLst/>
          </a:prstGeom>
          <a:solidFill>
            <a:schemeClr val="hlink"/>
          </a:solidFill>
          <a:ln w="9525">
            <a:solidFill>
              <a:srgbClr val="FF99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>
                <a:solidFill>
                  <a:schemeClr val="accent2"/>
                </a:solidFill>
                <a:latin typeface="Arial Rounded MT Bold" panose="020F0704030504030204" pitchFamily="34" charset="0"/>
              </a:rPr>
              <a:t>c</a:t>
            </a:r>
            <a:endParaRPr lang="en-US" altLang="zh-CN" sz="320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4405313" y="3609975"/>
            <a:ext cx="2362200" cy="457200"/>
          </a:xfrm>
          <a:prstGeom prst="rect">
            <a:avLst/>
          </a:prstGeom>
          <a:solidFill>
            <a:schemeClr val="hlink"/>
          </a:solidFill>
          <a:ln w="9525">
            <a:solidFill>
              <a:srgbClr val="FF99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>
                <a:solidFill>
                  <a:schemeClr val="accent2"/>
                </a:solidFill>
                <a:latin typeface="Arial Rounded MT Bold" panose="020F0704030504030204" pitchFamily="34" charset="0"/>
              </a:rPr>
              <a:t>d</a:t>
            </a:r>
            <a:endParaRPr lang="en-US" altLang="zh-CN" sz="320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80235" name="Group 11"/>
          <p:cNvGrpSpPr/>
          <p:nvPr/>
        </p:nvGrpSpPr>
        <p:grpSpPr bwMode="auto">
          <a:xfrm>
            <a:off x="1143000" y="3124200"/>
            <a:ext cx="7010400" cy="1952625"/>
            <a:chOff x="606" y="2017"/>
            <a:chExt cx="4416" cy="1230"/>
          </a:xfrm>
        </p:grpSpPr>
        <p:sp>
          <p:nvSpPr>
            <p:cNvPr id="180236" name="AutoShape 12"/>
            <p:cNvSpPr>
              <a:spLocks noChangeArrowheads="1"/>
            </p:cNvSpPr>
            <p:nvPr/>
          </p:nvSpPr>
          <p:spPr bwMode="auto">
            <a:xfrm>
              <a:off x="606" y="2017"/>
              <a:ext cx="4416" cy="123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latin typeface="Arial" panose="020B0604020202020204" pitchFamily="34" charset="0"/>
                  <a:ea typeface="黑体" panose="02010609060101010101" pitchFamily="49" charset="-122"/>
                </a:rPr>
                <a:t>复杂度分析</a:t>
              </a:r>
              <a:endParaRPr lang="zh-CN" altLang="en-US" b="1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b="1">
                <a:latin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altLang="zh-CN">
                  <a:latin typeface="Arial" panose="020B0604020202020204" pitchFamily="34" charset="0"/>
                </a:rPr>
                <a:t>T(n)=O(n</a:t>
              </a:r>
              <a:r>
                <a:rPr lang="en-US" altLang="zh-CN" baseline="30000">
                  <a:latin typeface="Arial" panose="020B0604020202020204" pitchFamily="34" charset="0"/>
                </a:rPr>
                <a:t>2</a:t>
              </a:r>
              <a:r>
                <a:rPr lang="en-US" altLang="zh-CN">
                  <a:latin typeface="Arial" panose="020B0604020202020204" pitchFamily="34" charset="0"/>
                </a:rPr>
                <a:t>) </a:t>
              </a:r>
              <a:r>
                <a:rPr lang="en-US" altLang="zh-CN" sz="36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</a:t>
              </a:r>
              <a:r>
                <a:rPr lang="zh-CN" altLang="zh-CN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没有改进</a:t>
              </a:r>
              <a:endPara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graphicFrame>
          <p:nvGraphicFramePr>
            <p:cNvPr id="18447" name="Object 13"/>
            <p:cNvGraphicFramePr>
              <a:graphicFrameLocks noChangeAspect="1"/>
            </p:cNvGraphicFramePr>
            <p:nvPr/>
          </p:nvGraphicFramePr>
          <p:xfrm>
            <a:off x="1247" y="2205"/>
            <a:ext cx="2677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2" name="公式" r:id="rId1" imgW="1930400" imgH="457200" progId="Equation.3">
                    <p:embed/>
                  </p:oleObj>
                </mc:Choice>
                <mc:Fallback>
                  <p:oleObj name="公式" r:id="rId1" imgW="1930400" imgH="457200" progId="Equation.3">
                    <p:embed/>
                    <p:pic>
                      <p:nvPicPr>
                        <p:cNvPr id="0" name="图片 47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205"/>
                          <a:ext cx="2677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大整数乘法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381000" y="1600200"/>
            <a:ext cx="84963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3600">
                <a:ea typeface="楷体_GB2312" pitchFamily="49" charset="-122"/>
              </a:rPr>
              <a:t>XY = 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>
                <a:ea typeface="楷体_GB2312" pitchFamily="49" charset="-122"/>
              </a:rPr>
              <a:t> 2</a:t>
            </a:r>
            <a:r>
              <a:rPr lang="en-US" altLang="zh-CN" sz="3600" baseline="30000">
                <a:ea typeface="楷体_GB2312" pitchFamily="49" charset="-122"/>
              </a:rPr>
              <a:t>n</a:t>
            </a:r>
            <a:r>
              <a:rPr lang="en-US" altLang="zh-CN" sz="3600">
                <a:ea typeface="楷体_GB2312" pitchFamily="49" charset="-122"/>
              </a:rPr>
              <a:t> + (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ad</a:t>
            </a:r>
            <a:r>
              <a:rPr lang="en-US" altLang="zh-CN" sz="3600">
                <a:solidFill>
                  <a:schemeClr val="tx2"/>
                </a:solidFill>
                <a:ea typeface="楷体_GB2312" pitchFamily="49" charset="-122"/>
              </a:rPr>
              <a:t>+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bc</a:t>
            </a:r>
            <a:r>
              <a:rPr lang="en-US" altLang="zh-CN" sz="3600">
                <a:ea typeface="楷体_GB2312" pitchFamily="49" charset="-122"/>
              </a:rPr>
              <a:t>) 2</a:t>
            </a:r>
            <a:r>
              <a:rPr lang="en-US" altLang="zh-CN" sz="3600" baseline="30000">
                <a:ea typeface="楷体_GB2312" pitchFamily="49" charset="-122"/>
              </a:rPr>
              <a:t>n/2</a:t>
            </a:r>
            <a:r>
              <a:rPr lang="en-US" altLang="zh-CN" sz="3600">
                <a:ea typeface="楷体_GB2312" pitchFamily="49" charset="-122"/>
              </a:rPr>
              <a:t> + 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bd</a:t>
            </a:r>
            <a:r>
              <a:rPr lang="en-US" altLang="zh-CN" sz="3600">
                <a:ea typeface="楷体_GB2312" pitchFamily="49" charset="-122"/>
              </a:rPr>
              <a:t> </a:t>
            </a:r>
            <a:endParaRPr lang="en-US" altLang="zh-CN" sz="3600">
              <a:ea typeface="楷体_GB2312" pitchFamily="49" charset="-122"/>
            </a:endParaRP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zh-CN" altLang="en-US">
                <a:ea typeface="楷体_GB2312" pitchFamily="49" charset="-122"/>
              </a:rPr>
              <a:t>为了降低时间复杂度，必须减少</a:t>
            </a:r>
            <a:r>
              <a:rPr lang="zh-CN" altLang="en-US" b="1">
                <a:solidFill>
                  <a:srgbClr val="FF3300"/>
                </a:solidFill>
                <a:ea typeface="楷体_GB2312" pitchFamily="49" charset="-122"/>
              </a:rPr>
              <a:t>乘法</a:t>
            </a:r>
            <a:r>
              <a:rPr lang="zh-CN" altLang="en-US">
                <a:ea typeface="楷体_GB2312" pitchFamily="49" charset="-122"/>
              </a:rPr>
              <a:t>的次数</a:t>
            </a:r>
            <a:r>
              <a:rPr lang="zh-CN" altLang="en-US">
                <a:solidFill>
                  <a:srgbClr val="FF3300"/>
                </a:solidFill>
                <a:ea typeface="楷体_GB2312" pitchFamily="49" charset="-122"/>
              </a:rPr>
              <a:t>。</a:t>
            </a:r>
            <a:endParaRPr lang="zh-CN" altLang="en-US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3600">
                <a:ea typeface="楷体_GB2312" pitchFamily="49" charset="-122"/>
              </a:rPr>
              <a:t>XY = 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>
                <a:ea typeface="楷体_GB2312" pitchFamily="49" charset="-122"/>
              </a:rPr>
              <a:t> 2</a:t>
            </a:r>
            <a:r>
              <a:rPr lang="en-US" altLang="zh-CN" sz="3600" baseline="30000">
                <a:ea typeface="楷体_GB2312" pitchFamily="49" charset="-122"/>
              </a:rPr>
              <a:t>n</a:t>
            </a:r>
            <a:r>
              <a:rPr lang="en-US" altLang="zh-CN" sz="3600">
                <a:ea typeface="楷体_GB2312" pitchFamily="49" charset="-122"/>
              </a:rPr>
              <a:t> + ((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a</a:t>
            </a:r>
            <a:r>
              <a:rPr lang="en-US" altLang="zh-CN" sz="3600">
                <a:ea typeface="楷体_GB2312" pitchFamily="49" charset="-122"/>
              </a:rPr>
              <a:t>-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c</a:t>
            </a:r>
            <a:r>
              <a:rPr lang="en-US" altLang="zh-CN" sz="3600">
                <a:ea typeface="楷体_GB2312" pitchFamily="49" charset="-122"/>
              </a:rPr>
              <a:t>)(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b</a:t>
            </a:r>
            <a:r>
              <a:rPr lang="en-US" altLang="zh-CN" sz="3600">
                <a:ea typeface="楷体_GB2312" pitchFamily="49" charset="-122"/>
              </a:rPr>
              <a:t>-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3600">
                <a:ea typeface="楷体_GB2312" pitchFamily="49" charset="-122"/>
              </a:rPr>
              <a:t>)+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>
                <a:ea typeface="楷体_GB2312" pitchFamily="49" charset="-122"/>
              </a:rPr>
              <a:t>+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bd</a:t>
            </a:r>
            <a:r>
              <a:rPr lang="en-US" altLang="zh-CN" sz="3600">
                <a:ea typeface="楷体_GB2312" pitchFamily="49" charset="-122"/>
              </a:rPr>
              <a:t>) 2</a:t>
            </a:r>
            <a:r>
              <a:rPr lang="en-US" altLang="zh-CN" sz="3600" baseline="30000">
                <a:ea typeface="楷体_GB2312" pitchFamily="49" charset="-122"/>
              </a:rPr>
              <a:t>n/2</a:t>
            </a:r>
            <a:r>
              <a:rPr lang="en-US" altLang="zh-CN" sz="3600">
                <a:ea typeface="楷体_GB2312" pitchFamily="49" charset="-122"/>
              </a:rPr>
              <a:t> + 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bd</a:t>
            </a:r>
            <a:endParaRPr lang="en-US" altLang="zh-CN" sz="360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181254" name="Group 6"/>
          <p:cNvGrpSpPr/>
          <p:nvPr/>
        </p:nvGrpSpPr>
        <p:grpSpPr bwMode="auto">
          <a:xfrm>
            <a:off x="854075" y="3597275"/>
            <a:ext cx="7285038" cy="1952625"/>
            <a:chOff x="616" y="2026"/>
            <a:chExt cx="4397" cy="1064"/>
          </a:xfrm>
        </p:grpSpPr>
        <p:sp>
          <p:nvSpPr>
            <p:cNvPr id="181255" name="AutoShape 7"/>
            <p:cNvSpPr>
              <a:spLocks noChangeArrowheads="1"/>
            </p:cNvSpPr>
            <p:nvPr/>
          </p:nvSpPr>
          <p:spPr bwMode="auto">
            <a:xfrm>
              <a:off x="616" y="2026"/>
              <a:ext cx="4397" cy="10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latin typeface="Arial" panose="020B0604020202020204" pitchFamily="34" charset="0"/>
                  <a:ea typeface="黑体" panose="02010609060101010101" pitchFamily="49" charset="-122"/>
                </a:rPr>
                <a:t>复杂度分析</a:t>
              </a:r>
              <a:endParaRPr lang="zh-CN" altLang="en-US" b="1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b="1">
                <a:latin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altLang="zh-CN">
                  <a:latin typeface="Arial" panose="020B0604020202020204" pitchFamily="34" charset="0"/>
                </a:rPr>
                <a:t>T(n)=O(n</a:t>
              </a:r>
              <a:r>
                <a:rPr lang="en-US" altLang="zh-CN" baseline="30000">
                  <a:latin typeface="Arial" panose="020B0604020202020204" pitchFamily="34" charset="0"/>
                </a:rPr>
                <a:t>log3</a:t>
              </a:r>
              <a:r>
                <a:rPr lang="en-US" altLang="zh-CN">
                  <a:latin typeface="Arial" panose="020B0604020202020204" pitchFamily="34" charset="0"/>
                </a:rPr>
                <a:t>) =O(n</a:t>
              </a:r>
              <a:r>
                <a:rPr lang="en-US" altLang="zh-CN" baseline="30000">
                  <a:latin typeface="Arial" panose="020B0604020202020204" pitchFamily="34" charset="0"/>
                </a:rPr>
                <a:t>1.59</a:t>
              </a:r>
              <a:r>
                <a:rPr lang="en-US" altLang="zh-CN">
                  <a:latin typeface="Arial" panose="020B0604020202020204" pitchFamily="34" charset="0"/>
                </a:rPr>
                <a:t>)</a:t>
              </a:r>
              <a:r>
                <a:rPr lang="en-US" altLang="zh-CN" sz="36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</a:t>
              </a:r>
              <a:r>
                <a:rPr lang="zh-CN" altLang="zh-CN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较大的改进</a:t>
              </a:r>
              <a:endPara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1273" y="2205"/>
            <a:ext cx="2624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6" name="公式" r:id="rId1" imgW="1892300" imgH="457200" progId="Equation.3">
                    <p:embed/>
                  </p:oleObj>
                </mc:Choice>
                <mc:Fallback>
                  <p:oleObj name="公式" r:id="rId1" imgW="1892300" imgH="457200" progId="Equation.3">
                    <p:embed/>
                    <p:pic>
                      <p:nvPicPr>
                        <p:cNvPr id="0" name="图片 48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" y="2205"/>
                          <a:ext cx="2624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大整数乘法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1" name="Rectangle 11"/>
          <p:cNvSpPr>
            <a:spLocks noChangeArrowheads="1"/>
          </p:cNvSpPr>
          <p:nvPr/>
        </p:nvSpPr>
        <p:spPr bwMode="auto">
          <a:xfrm>
            <a:off x="1828800" y="2590800"/>
            <a:ext cx="60198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1" lang="en-US" altLang="zh-CN" sz="1800"/>
              <a:t> S=SIGN(X)*SIGN(Y)</a:t>
            </a:r>
            <a:r>
              <a:rPr kumimoji="1" lang="zh-CN" altLang="en-US" sz="1800"/>
              <a:t>；</a:t>
            </a:r>
            <a:endParaRPr kumimoji="1" lang="zh-CN" altLang="en-US" sz="1800"/>
          </a:p>
          <a:p>
            <a:pPr eaLnBrk="1" hangingPunct="1">
              <a:buFontTx/>
              <a:buAutoNum type="arabicPeriod"/>
            </a:pPr>
            <a:r>
              <a:rPr kumimoji="1" lang="zh-CN" altLang="en-US" sz="1800"/>
              <a:t> </a:t>
            </a:r>
            <a:r>
              <a:rPr kumimoji="1" lang="en-US" altLang="zh-CN" sz="1800"/>
              <a:t>X:=ABS(X)</a:t>
            </a:r>
            <a:r>
              <a:rPr kumimoji="1" lang="zh-CN" altLang="en-US" sz="1800"/>
              <a:t>；</a:t>
            </a:r>
            <a:r>
              <a:rPr kumimoji="1" lang="en-US" altLang="zh-CN" sz="1800"/>
              <a:t>Y:=ABS(Y)</a:t>
            </a:r>
            <a:r>
              <a:rPr kumimoji="1" lang="zh-CN" altLang="en-US" sz="1800"/>
              <a:t>；</a:t>
            </a:r>
            <a:endParaRPr kumimoji="1" lang="zh-CN" altLang="en-US" sz="1800"/>
          </a:p>
          <a:p>
            <a:pPr>
              <a:buFontTx/>
              <a:buAutoNum type="arabicPeriod"/>
            </a:pPr>
            <a:r>
              <a:rPr kumimoji="1" lang="zh-CN" altLang="en-US" sz="1800"/>
              <a:t>   </a:t>
            </a:r>
            <a:r>
              <a:rPr kumimoji="1" lang="en-US" altLang="zh-CN" sz="1800"/>
              <a:t>if n=l then</a:t>
            </a:r>
            <a:endParaRPr kumimoji="1" lang="en-US" altLang="zh-CN" sz="1800"/>
          </a:p>
          <a:p>
            <a:pPr>
              <a:buFontTx/>
              <a:buAutoNum type="arabicPeriod"/>
            </a:pPr>
            <a:r>
              <a:rPr kumimoji="1" lang="en-US" altLang="zh-CN" sz="1800"/>
              <a:t>       if (X=1) and (Y=1)  then  return(S)</a:t>
            </a:r>
            <a:endParaRPr kumimoji="1" lang="en-US" altLang="zh-CN" sz="1800"/>
          </a:p>
          <a:p>
            <a:pPr>
              <a:buFontTx/>
              <a:buAutoNum type="arabicPeriod"/>
            </a:pPr>
            <a:r>
              <a:rPr kumimoji="1" lang="en-US" altLang="zh-CN" sz="1800"/>
              <a:t>       else return(0)</a:t>
            </a:r>
            <a:endParaRPr kumimoji="1" lang="en-US" altLang="zh-CN" sz="1800"/>
          </a:p>
          <a:p>
            <a:pPr>
              <a:buFontTx/>
              <a:buAutoNum type="arabicPeriod"/>
            </a:pPr>
            <a:r>
              <a:rPr kumimoji="1" lang="en-US" altLang="zh-CN" sz="1800"/>
              <a:t>   else { A:=X</a:t>
            </a:r>
            <a:r>
              <a:rPr kumimoji="1" lang="zh-CN" altLang="en-US" sz="1800"/>
              <a:t>的左边</a:t>
            </a:r>
            <a:r>
              <a:rPr kumimoji="1" lang="en-US" altLang="zh-CN" sz="1800"/>
              <a:t>n/2</a:t>
            </a:r>
            <a:r>
              <a:rPr kumimoji="1" lang="zh-CN" altLang="en-US" sz="1800"/>
              <a:t>位；</a:t>
            </a:r>
            <a:endParaRPr kumimoji="1" lang="zh-CN" altLang="en-US" sz="1800"/>
          </a:p>
          <a:p>
            <a:pPr>
              <a:buFontTx/>
              <a:buAutoNum type="arabicPeriod"/>
            </a:pPr>
            <a:r>
              <a:rPr kumimoji="1" lang="zh-CN" altLang="en-US" sz="1800"/>
              <a:t>             </a:t>
            </a:r>
            <a:r>
              <a:rPr kumimoji="1" lang="en-US" altLang="zh-CN" sz="1800"/>
              <a:t>B:=X</a:t>
            </a:r>
            <a:r>
              <a:rPr kumimoji="1" lang="zh-CN" altLang="en-US" sz="1800"/>
              <a:t>的右边</a:t>
            </a:r>
            <a:r>
              <a:rPr kumimoji="1" lang="en-US" altLang="zh-CN" sz="1800"/>
              <a:t>n/2</a:t>
            </a:r>
            <a:r>
              <a:rPr kumimoji="1" lang="zh-CN" altLang="en-US" sz="1800"/>
              <a:t>位；</a:t>
            </a:r>
            <a:endParaRPr kumimoji="1" lang="zh-CN" altLang="en-US" sz="1800"/>
          </a:p>
          <a:p>
            <a:pPr>
              <a:buFontTx/>
              <a:buAutoNum type="arabicPeriod"/>
            </a:pPr>
            <a:r>
              <a:rPr kumimoji="1" lang="zh-CN" altLang="en-US" sz="1800"/>
              <a:t>             </a:t>
            </a:r>
            <a:r>
              <a:rPr kumimoji="1" lang="en-US" altLang="zh-CN" sz="1800"/>
              <a:t>C:=Y</a:t>
            </a:r>
            <a:r>
              <a:rPr kumimoji="1" lang="zh-CN" altLang="en-US" sz="1800"/>
              <a:t>的左边</a:t>
            </a:r>
            <a:r>
              <a:rPr kumimoji="1" lang="en-US" altLang="zh-CN" sz="1800"/>
              <a:t>n/2</a:t>
            </a:r>
            <a:r>
              <a:rPr kumimoji="1" lang="zh-CN" altLang="en-US" sz="1800"/>
              <a:t>位；</a:t>
            </a:r>
            <a:endParaRPr kumimoji="1" lang="zh-CN" altLang="en-US" sz="1800"/>
          </a:p>
          <a:p>
            <a:pPr>
              <a:buFontTx/>
              <a:buAutoNum type="arabicPeriod"/>
            </a:pPr>
            <a:r>
              <a:rPr kumimoji="1" lang="zh-CN" altLang="en-US" sz="1800"/>
              <a:t>             </a:t>
            </a:r>
            <a:r>
              <a:rPr kumimoji="1" lang="en-US" altLang="zh-CN" sz="1800"/>
              <a:t>D:=Y</a:t>
            </a:r>
            <a:r>
              <a:rPr kumimoji="1" lang="zh-CN" altLang="en-US" sz="1800"/>
              <a:t>的右边</a:t>
            </a:r>
            <a:r>
              <a:rPr kumimoji="1" lang="en-US" altLang="zh-CN" sz="1800"/>
              <a:t>n/2</a:t>
            </a:r>
            <a:r>
              <a:rPr kumimoji="1" lang="zh-CN" altLang="en-US" sz="1800"/>
              <a:t>位；</a:t>
            </a:r>
            <a:endParaRPr kumimoji="1" lang="zh-CN" altLang="en-US" sz="1800"/>
          </a:p>
          <a:p>
            <a:pPr>
              <a:buFontTx/>
              <a:buAutoNum type="arabicPeriod"/>
            </a:pPr>
            <a:r>
              <a:rPr kumimoji="1" lang="zh-CN" altLang="en-US" sz="1800"/>
              <a:t>             </a:t>
            </a:r>
            <a:r>
              <a:rPr kumimoji="1" lang="en-US" altLang="zh-CN" sz="1800"/>
              <a:t>m1:=MULT(A</a:t>
            </a:r>
            <a:r>
              <a:rPr kumimoji="1" lang="zh-CN" altLang="en-US" sz="1800"/>
              <a:t>，</a:t>
            </a:r>
            <a:r>
              <a:rPr kumimoji="1" lang="en-US" altLang="zh-CN" sz="1800"/>
              <a:t>C</a:t>
            </a:r>
            <a:r>
              <a:rPr kumimoji="1" lang="zh-CN" altLang="en-US" sz="1800"/>
              <a:t>，</a:t>
            </a:r>
            <a:r>
              <a:rPr kumimoji="1" lang="en-US" altLang="zh-CN" sz="1800"/>
              <a:t>n/2)</a:t>
            </a:r>
            <a:r>
              <a:rPr kumimoji="1" lang="zh-CN" altLang="en-US" sz="1800"/>
              <a:t>；</a:t>
            </a:r>
            <a:endParaRPr kumimoji="1" lang="zh-CN" altLang="en-US" sz="1800"/>
          </a:p>
          <a:p>
            <a:pPr>
              <a:buFontTx/>
              <a:buAutoNum type="arabicPeriod"/>
            </a:pPr>
            <a:r>
              <a:rPr kumimoji="1" lang="zh-CN" altLang="en-US" sz="1800"/>
              <a:t>             </a:t>
            </a:r>
            <a:r>
              <a:rPr kumimoji="1" lang="en-US" altLang="zh-CN" sz="1800"/>
              <a:t>m2:=MULT(A-B,D-C</a:t>
            </a:r>
            <a:r>
              <a:rPr kumimoji="1" lang="zh-CN" altLang="en-US" sz="1800"/>
              <a:t>，</a:t>
            </a:r>
            <a:r>
              <a:rPr kumimoji="1" lang="en-US" altLang="zh-CN" sz="1800"/>
              <a:t>n/2)</a:t>
            </a:r>
            <a:r>
              <a:rPr kumimoji="1" lang="zh-CN" altLang="en-US" sz="1800"/>
              <a:t>；</a:t>
            </a:r>
            <a:endParaRPr kumimoji="1" lang="zh-CN" altLang="en-US" sz="1800"/>
          </a:p>
          <a:p>
            <a:pPr>
              <a:buFontTx/>
              <a:buAutoNum type="arabicPeriod"/>
            </a:pPr>
            <a:r>
              <a:rPr kumimoji="1" lang="zh-CN" altLang="en-US" sz="1800"/>
              <a:t>             </a:t>
            </a:r>
            <a:r>
              <a:rPr kumimoji="1" lang="en-US" altLang="zh-CN" sz="1800"/>
              <a:t>m3:=MULT(B</a:t>
            </a:r>
            <a:r>
              <a:rPr kumimoji="1" lang="zh-CN" altLang="en-US" sz="1800"/>
              <a:t>，</a:t>
            </a:r>
            <a:r>
              <a:rPr kumimoji="1" lang="en-US" altLang="zh-CN" sz="1800"/>
              <a:t>D</a:t>
            </a:r>
            <a:r>
              <a:rPr kumimoji="1" lang="zh-CN" altLang="en-US" sz="1800"/>
              <a:t>，</a:t>
            </a:r>
            <a:r>
              <a:rPr kumimoji="1" lang="en-US" altLang="zh-CN" sz="1800"/>
              <a:t>n/2)</a:t>
            </a:r>
            <a:r>
              <a:rPr kumimoji="1" lang="zh-CN" altLang="en-US" sz="1800"/>
              <a:t>；</a:t>
            </a:r>
            <a:endParaRPr kumimoji="1" lang="zh-CN" altLang="en-US" sz="1800"/>
          </a:p>
          <a:p>
            <a:pPr>
              <a:buFontTx/>
              <a:buAutoNum type="arabicPeriod"/>
            </a:pPr>
            <a:r>
              <a:rPr kumimoji="1" lang="zh-CN" altLang="en-US" sz="1800"/>
              <a:t>             </a:t>
            </a:r>
            <a:r>
              <a:rPr kumimoji="1" lang="en-US" altLang="zh-CN" sz="1800"/>
              <a:t>S:=S*(m1*2n+(m1+m2+m3)*2n/2+m3)</a:t>
            </a:r>
            <a:r>
              <a:rPr kumimoji="1" lang="zh-CN" altLang="en-US" sz="1800"/>
              <a:t>；</a:t>
            </a:r>
            <a:endParaRPr kumimoji="1" lang="zh-CN" altLang="en-US" sz="1800"/>
          </a:p>
          <a:p>
            <a:pPr>
              <a:buFontTx/>
              <a:buAutoNum type="arabicPeriod"/>
            </a:pPr>
            <a:r>
              <a:rPr kumimoji="1" lang="zh-CN" altLang="en-US" sz="1800"/>
              <a:t>             </a:t>
            </a:r>
            <a:r>
              <a:rPr kumimoji="1" lang="en-US" altLang="zh-CN" sz="1800"/>
              <a:t>return (S)</a:t>
            </a:r>
            <a:endParaRPr kumimoji="1" lang="en-US" altLang="zh-CN" sz="1800"/>
          </a:p>
        </p:txBody>
      </p:sp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938213" y="1447800"/>
            <a:ext cx="38957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/>
            <a:r>
              <a:rPr kumimoji="1" lang="zh-CN" altLang="en-US" sz="2200"/>
              <a:t>算法： </a:t>
            </a:r>
            <a:r>
              <a:rPr kumimoji="1" lang="en-US" altLang="zh-CN" sz="2200"/>
              <a:t>MULT</a:t>
            </a:r>
            <a:endParaRPr kumimoji="1" lang="en-US" altLang="zh-CN" sz="2200"/>
          </a:p>
          <a:p>
            <a:pPr eaLnBrk="1" fontAlgn="b" hangingPunct="1"/>
            <a:r>
              <a:rPr kumimoji="1" lang="zh-CN" altLang="en-US" sz="2200"/>
              <a:t>输入： </a:t>
            </a:r>
            <a:r>
              <a:rPr kumimoji="1" lang="en-US" altLang="zh-CN" sz="1800">
                <a:latin typeface="Arial" panose="020B0604020202020204" pitchFamily="34" charset="0"/>
              </a:rPr>
              <a:t>2</a:t>
            </a:r>
            <a:r>
              <a:rPr kumimoji="1" lang="zh-CN" altLang="en-US" sz="1800">
                <a:latin typeface="Arial" panose="020B0604020202020204" pitchFamily="34" charset="0"/>
              </a:rPr>
              <a:t>个小于</a:t>
            </a:r>
            <a:r>
              <a:rPr kumimoji="1" lang="en-US" altLang="zh-CN" sz="1800">
                <a:latin typeface="Arial" panose="020B0604020202020204" pitchFamily="34" charset="0"/>
              </a:rPr>
              <a:t>2n</a:t>
            </a:r>
            <a:r>
              <a:rPr kumimoji="1" lang="zh-CN" altLang="en-US" sz="1800">
                <a:latin typeface="Arial" panose="020B0604020202020204" pitchFamily="34" charset="0"/>
              </a:rPr>
              <a:t>的二进制整数</a:t>
            </a:r>
            <a:r>
              <a:rPr kumimoji="1" lang="en-US" altLang="zh-CN" sz="1800">
                <a:latin typeface="Arial" panose="020B0604020202020204" pitchFamily="34" charset="0"/>
              </a:rPr>
              <a:t>X,Y</a:t>
            </a:r>
            <a:endParaRPr kumimoji="1" lang="en-US" altLang="zh-CN" sz="1800">
              <a:latin typeface="Arial" panose="020B0604020202020204" pitchFamily="34" charset="0"/>
            </a:endParaRPr>
          </a:p>
          <a:p>
            <a:pPr eaLnBrk="1" fontAlgn="b" hangingPunct="1"/>
            <a:r>
              <a:rPr kumimoji="1" lang="zh-CN" altLang="en-US" sz="2200"/>
              <a:t>输出：</a:t>
            </a:r>
            <a:r>
              <a:rPr kumimoji="1" lang="zh-CN" altLang="en-US" sz="1800">
                <a:latin typeface="Arial" panose="020B0604020202020204" pitchFamily="34" charset="0"/>
              </a:rPr>
              <a:t>为</a:t>
            </a:r>
            <a:r>
              <a:rPr kumimoji="1" lang="en-US" altLang="zh-CN" sz="1800">
                <a:latin typeface="Arial" panose="020B0604020202020204" pitchFamily="34" charset="0"/>
              </a:rPr>
              <a:t>X</a:t>
            </a:r>
            <a:r>
              <a:rPr kumimoji="1" lang="zh-CN" altLang="en-US" sz="1800">
                <a:latin typeface="Arial" panose="020B0604020202020204" pitchFamily="34" charset="0"/>
              </a:rPr>
              <a:t>和</a:t>
            </a:r>
            <a:r>
              <a:rPr kumimoji="1" lang="en-US" altLang="zh-CN" sz="1800">
                <a:latin typeface="Arial" panose="020B0604020202020204" pitchFamily="34" charset="0"/>
              </a:rPr>
              <a:t>Y</a:t>
            </a:r>
            <a:r>
              <a:rPr kumimoji="1" lang="zh-CN" altLang="en-US" sz="1800">
                <a:latin typeface="Arial" panose="020B0604020202020204" pitchFamily="34" charset="0"/>
              </a:rPr>
              <a:t>的乘积</a:t>
            </a:r>
            <a:r>
              <a:rPr kumimoji="1" lang="en-US" altLang="zh-CN" sz="1800">
                <a:latin typeface="Arial" panose="020B0604020202020204" pitchFamily="34" charset="0"/>
              </a:rPr>
              <a:t>XY</a:t>
            </a:r>
            <a:endParaRPr kumimoji="1" lang="en-US" altLang="zh-CN" sz="1800">
              <a:latin typeface="Arial" panose="020B0604020202020204" pitchFamily="34" charset="0"/>
            </a:endParaRPr>
          </a:p>
        </p:txBody>
      </p:sp>
      <p:sp>
        <p:nvSpPr>
          <p:cNvPr id="215062" name="AutoShape 22"/>
          <p:cNvSpPr>
            <a:spLocks noChangeArrowheads="1"/>
          </p:cNvSpPr>
          <p:nvPr/>
        </p:nvSpPr>
        <p:spPr bwMode="auto">
          <a:xfrm>
            <a:off x="5105400" y="2590800"/>
            <a:ext cx="1819275" cy="366713"/>
          </a:xfrm>
          <a:prstGeom prst="wedgeRectCallout">
            <a:avLst>
              <a:gd name="adj1" fmla="val -85343"/>
              <a:gd name="adj2" fmla="val 9329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990000"/>
                </a:solidFill>
                <a:ea typeface="楷体_GB2312" pitchFamily="49" charset="-122"/>
              </a:rPr>
              <a:t>存放</a:t>
            </a:r>
            <a:r>
              <a:rPr kumimoji="1" lang="en-US" altLang="zh-CN" sz="2000">
                <a:solidFill>
                  <a:srgbClr val="990000"/>
                </a:solidFill>
                <a:ea typeface="楷体_GB2312" pitchFamily="49" charset="-122"/>
              </a:rPr>
              <a:t>XY</a:t>
            </a:r>
            <a:r>
              <a:rPr kumimoji="1" lang="zh-CN" altLang="en-US" sz="2000">
                <a:solidFill>
                  <a:srgbClr val="990000"/>
                </a:solidFill>
                <a:ea typeface="楷体_GB2312" pitchFamily="49" charset="-122"/>
              </a:rPr>
              <a:t>的符号</a:t>
            </a:r>
            <a:endParaRPr kumimoji="1" lang="zh-CN" altLang="en-US" sz="2200">
              <a:solidFill>
                <a:srgbClr val="990000"/>
              </a:solidFill>
            </a:endParaRPr>
          </a:p>
        </p:txBody>
      </p:sp>
      <p:sp>
        <p:nvSpPr>
          <p:cNvPr id="215063" name="AutoShape 23"/>
          <p:cNvSpPr>
            <a:spLocks noChangeArrowheads="1"/>
          </p:cNvSpPr>
          <p:nvPr/>
        </p:nvSpPr>
        <p:spPr bwMode="auto">
          <a:xfrm>
            <a:off x="6067425" y="5262563"/>
            <a:ext cx="1704975" cy="366712"/>
          </a:xfrm>
          <a:prstGeom prst="wedgeRectCallout">
            <a:avLst>
              <a:gd name="adj1" fmla="val -97685"/>
              <a:gd name="adj2" fmla="val -1698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990000"/>
                </a:solidFill>
                <a:ea typeface="楷体_GB2312" pitchFamily="49" charset="-122"/>
              </a:rPr>
              <a:t>存放三个乘积</a:t>
            </a:r>
            <a:endParaRPr kumimoji="1" lang="zh-CN" altLang="en-US" sz="2200">
              <a:solidFill>
                <a:srgbClr val="990000"/>
              </a:solidFill>
            </a:endParaRPr>
          </a:p>
        </p:txBody>
      </p:sp>
      <p:sp>
        <p:nvSpPr>
          <p:cNvPr id="215064" name="AutoShape 24"/>
          <p:cNvSpPr/>
          <p:nvPr/>
        </p:nvSpPr>
        <p:spPr bwMode="auto">
          <a:xfrm>
            <a:off x="5834063" y="510540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大整数乘法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5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5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5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5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5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5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15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15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5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15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15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5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2" grpId="0"/>
      <p:bldP spid="215063" grpId="0"/>
      <p:bldP spid="2150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C8DBBD09-B5A8-4F8B-9D7C-20FE13A4D94A}" type="slidenum">
              <a:rPr lang="en-US" altLang="zh-CN"/>
            </a:fld>
            <a:endParaRPr lang="en-US" altLang="zh-CN"/>
          </a:p>
        </p:txBody>
      </p:sp>
      <p:grpSp>
        <p:nvGrpSpPr>
          <p:cNvPr id="130054" name="Group 6"/>
          <p:cNvGrpSpPr/>
          <p:nvPr/>
        </p:nvGrpSpPr>
        <p:grpSpPr bwMode="auto">
          <a:xfrm>
            <a:off x="152400" y="1504950"/>
            <a:ext cx="9144000" cy="4362450"/>
            <a:chOff x="0" y="1008"/>
            <a:chExt cx="5760" cy="2748"/>
          </a:xfrm>
        </p:grpSpPr>
        <p:sp>
          <p:nvSpPr>
            <p:cNvPr id="130051" name="Text Box 3"/>
            <p:cNvSpPr txBox="1">
              <a:spLocks noChangeArrowheads="1"/>
            </p:cNvSpPr>
            <p:nvPr/>
          </p:nvSpPr>
          <p:spPr bwMode="auto">
            <a:xfrm>
              <a:off x="528" y="1008"/>
              <a:ext cx="5088" cy="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zh-CN" altLang="en-US" sz="1800" b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1800" b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  </a:t>
              </a:r>
              <a:r>
                <a:rPr lang="en-US" altLang="en-US" sz="1800" b="1">
                  <a:solidFill>
                    <a:schemeClr val="accent2"/>
                  </a:solidFill>
                </a:rPr>
                <a:t>Ackerman</a:t>
              </a:r>
              <a:r>
                <a:rPr lang="en-US" altLang="en-US" sz="1800" b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</a:t>
              </a:r>
              <a:endPara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35000"/>
                </a:lnSpc>
              </a:pP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当一个函数及它的一个变量是由函数自身定义时，称这个函数是</a:t>
              </a:r>
              <a:r>
                <a:rPr lang="zh-CN" altLang="en-US" sz="1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双递归函数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  <a:endPara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1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Ackerman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函数</a:t>
              </a:r>
              <a:r>
                <a:rPr lang="en-US" altLang="zh-CN" sz="1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A(n</a:t>
              </a:r>
              <a:r>
                <a:rPr lang="zh-CN" altLang="en-US" sz="1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sz="1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m)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定义如下：</a:t>
              </a:r>
              <a:endPara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0" y="1872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30053" name="Object 5"/>
            <p:cNvGraphicFramePr>
              <a:graphicFrameLocks noChangeAspect="1"/>
            </p:cNvGraphicFramePr>
            <p:nvPr/>
          </p:nvGraphicFramePr>
          <p:xfrm>
            <a:off x="793" y="2205"/>
            <a:ext cx="4264" cy="1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1" name="公式" r:id="rId1" imgW="2514600" imgH="914400" progId="Equation.3">
                    <p:embed/>
                  </p:oleObj>
                </mc:Choice>
                <mc:Fallback>
                  <p:oleObj name="公式" r:id="rId1" imgW="2514600" imgH="914400" progId="Equation.3">
                    <p:embed/>
                    <p:pic>
                      <p:nvPicPr>
                        <p:cNvPr id="0" name="图片 226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205"/>
                          <a:ext cx="4264" cy="15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递归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57200" y="2133600"/>
            <a:ext cx="835977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二进制大整数乘法同样可应用于十进制大整数的乘法</a:t>
            </a:r>
            <a:endParaRPr lang="zh-CN" altLang="en-US" sz="36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914400" y="3276600"/>
            <a:ext cx="601980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/>
            <a:r>
              <a:rPr kumimoji="1" lang="zh-CN" altLang="en-US" sz="3600"/>
              <a:t>例子：</a:t>
            </a:r>
            <a:endParaRPr kumimoji="1" lang="zh-CN" altLang="en-US" sz="3600"/>
          </a:p>
          <a:p>
            <a:pPr eaLnBrk="1" fontAlgn="b" hangingPunct="1"/>
            <a:endParaRPr kumimoji="1" lang="zh-CN" altLang="en-US" sz="3600"/>
          </a:p>
          <a:p>
            <a:pPr eaLnBrk="1" fontAlgn="b" hangingPunct="1"/>
            <a:r>
              <a:rPr kumimoji="1" lang="zh-CN" altLang="en-US" sz="3600"/>
              <a:t>              </a:t>
            </a:r>
            <a:r>
              <a:rPr kumimoji="1" lang="en-US" altLang="zh-CN" sz="4400">
                <a:solidFill>
                  <a:srgbClr val="FF3300"/>
                </a:solidFill>
              </a:rPr>
              <a:t>4837×5261</a:t>
            </a:r>
            <a:r>
              <a:rPr kumimoji="1" lang="zh-CN" altLang="en-US" sz="4400">
                <a:solidFill>
                  <a:srgbClr val="FF3300"/>
                </a:solidFill>
              </a:rPr>
              <a:t>＝？</a:t>
            </a:r>
            <a:endParaRPr kumimoji="1" lang="zh-CN" altLang="en-US" sz="4400">
              <a:solidFill>
                <a:srgbClr val="FF33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大整数乘法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6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Group 3"/>
          <p:cNvGrpSpPr/>
          <p:nvPr/>
        </p:nvGrpSpPr>
        <p:grpSpPr bwMode="auto">
          <a:xfrm>
            <a:off x="457200" y="1981200"/>
            <a:ext cx="8604250" cy="792163"/>
            <a:chOff x="158" y="903"/>
            <a:chExt cx="5602" cy="540"/>
          </a:xfrm>
        </p:grpSpPr>
        <p:sp>
          <p:nvSpPr>
            <p:cNvPr id="22537" name="Text Box 4"/>
            <p:cNvSpPr txBox="1">
              <a:spLocks noChangeArrowheads="1"/>
            </p:cNvSpPr>
            <p:nvPr/>
          </p:nvSpPr>
          <p:spPr bwMode="auto">
            <a:xfrm>
              <a:off x="158" y="981"/>
              <a:ext cx="544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的乘积矩阵</a:t>
              </a:r>
              <a:r>
                <a:rPr lang="en-US" altLang="zh-CN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C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中的元素</a:t>
              </a:r>
              <a:r>
                <a:rPr lang="en-US" altLang="zh-CN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C[i,j]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定义为</a:t>
              </a:r>
              <a:r>
                <a:rPr lang="en-US" altLang="zh-CN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: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　</a:t>
              </a:r>
              <a:r>
                <a:rPr lang="zh-CN" altLang="en-US" b="1"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b="1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538" name="Object 5"/>
            <p:cNvGraphicFramePr>
              <a:graphicFrameLocks noChangeAspect="1"/>
            </p:cNvGraphicFramePr>
            <p:nvPr/>
          </p:nvGraphicFramePr>
          <p:xfrm>
            <a:off x="3651" y="903"/>
            <a:ext cx="2109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0" name="Equation" r:id="rId1" imgW="1688465" imgH="431800" progId="Equation.DSMT4">
                    <p:embed/>
                  </p:oleObj>
                </mc:Choice>
                <mc:Fallback>
                  <p:oleObj name="Equation" r:id="rId1" imgW="1688465" imgH="431800" progId="Equation.DSMT4">
                    <p:embed/>
                    <p:pic>
                      <p:nvPicPr>
                        <p:cNvPr id="0" name="图片 49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903"/>
                          <a:ext cx="2109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381000" y="2819400"/>
            <a:ext cx="8642350" cy="209232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32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若依此定义来计算A和B的乘积矩阵C，则每计算C的一个元素C[i][j]，需要做n次乘法和n-1次加法。因此，算出矩阵C</a:t>
            </a:r>
            <a:r>
              <a:rPr lang="zh-CN" altLang="en-US" sz="32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共需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aseline="300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个乘法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,n</a:t>
            </a:r>
            <a:r>
              <a:rPr lang="en-US" altLang="zh-CN" sz="3200" baseline="300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(n-1)</a:t>
            </a:r>
            <a:r>
              <a:rPr lang="zh-CN" altLang="en-US" sz="32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个加法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en-US" sz="18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的计算时间为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O(n</a:t>
            </a:r>
            <a:r>
              <a:rPr lang="en-US" altLang="zh-CN" sz="3200" baseline="300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en-US" altLang="zh-CN" sz="3200"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2006600" y="5334000"/>
            <a:ext cx="5162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440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zh-CN" sz="4400">
                <a:latin typeface="Arial" panose="020B0604020202020204" pitchFamily="34" charset="0"/>
                <a:ea typeface="楷体_GB2312" pitchFamily="49" charset="-122"/>
              </a:rPr>
              <a:t>传统方法</a:t>
            </a:r>
            <a:r>
              <a:rPr lang="zh-CN" altLang="en-US" sz="4400"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en-US" altLang="zh-CN" sz="4400">
                <a:latin typeface="Arial" panose="020B0604020202020204" pitchFamily="34" charset="0"/>
                <a:ea typeface="楷体_GB2312" pitchFamily="49" charset="-122"/>
              </a:rPr>
              <a:t>O(n</a:t>
            </a:r>
            <a:r>
              <a:rPr lang="en-US" altLang="zh-CN" sz="4400" baseline="30000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en-US" altLang="zh-CN" sz="4400">
                <a:latin typeface="Arial" panose="020B0604020202020204" pitchFamily="34" charset="0"/>
                <a:ea typeface="楷体_GB2312" pitchFamily="49" charset="-122"/>
              </a:rPr>
              <a:t>)</a:t>
            </a:r>
            <a:endParaRPr lang="en-US" altLang="zh-CN" sz="4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762000" y="1611313"/>
            <a:ext cx="7858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0066"/>
                </a:solidFill>
              </a:rPr>
              <a:t>问题：</a:t>
            </a:r>
            <a:r>
              <a:rPr lang="en-US" altLang="zh-CN">
                <a:solidFill>
                  <a:srgbClr val="660066"/>
                </a:solidFill>
              </a:rPr>
              <a:t>A</a:t>
            </a:r>
            <a:r>
              <a:rPr lang="zh-CN" altLang="en-US">
                <a:solidFill>
                  <a:srgbClr val="660066"/>
                </a:solidFill>
              </a:rPr>
              <a:t>与</a:t>
            </a:r>
            <a:r>
              <a:rPr lang="en-US" altLang="zh-CN">
                <a:solidFill>
                  <a:srgbClr val="660066"/>
                </a:solidFill>
              </a:rPr>
              <a:t>B</a:t>
            </a:r>
            <a:r>
              <a:rPr lang="zh-CN" altLang="en-US">
                <a:solidFill>
                  <a:srgbClr val="660066"/>
                </a:solidFill>
              </a:rPr>
              <a:t>是两个</a:t>
            </a:r>
            <a:r>
              <a:rPr lang="en-US" altLang="zh-CN">
                <a:solidFill>
                  <a:srgbClr val="660066"/>
                </a:solidFill>
              </a:rPr>
              <a:t>n×n</a:t>
            </a:r>
            <a:r>
              <a:rPr lang="zh-CN" altLang="en-US">
                <a:solidFill>
                  <a:srgbClr val="660066"/>
                </a:solidFill>
              </a:rPr>
              <a:t>矩阵，乘积</a:t>
            </a:r>
            <a:r>
              <a:rPr lang="en-US" altLang="zh-CN">
                <a:solidFill>
                  <a:srgbClr val="660066"/>
                </a:solidFill>
              </a:rPr>
              <a:t>AB</a:t>
            </a:r>
            <a:r>
              <a:rPr lang="zh-CN" altLang="en-US">
                <a:solidFill>
                  <a:srgbClr val="660066"/>
                </a:solidFill>
              </a:rPr>
              <a:t>仍为一个</a:t>
            </a:r>
            <a:r>
              <a:rPr lang="en-US" altLang="zh-CN">
                <a:solidFill>
                  <a:srgbClr val="660066"/>
                </a:solidFill>
              </a:rPr>
              <a:t>n×n</a:t>
            </a:r>
            <a:r>
              <a:rPr lang="zh-CN" altLang="en-US">
                <a:solidFill>
                  <a:srgbClr val="660066"/>
                </a:solidFill>
              </a:rPr>
              <a:t>矩阵。</a:t>
            </a:r>
            <a:endParaRPr lang="zh-CN" altLang="en-US">
              <a:solidFill>
                <a:srgbClr val="66006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 </a:t>
            </a:r>
            <a:r>
              <a:rPr lang="en-US" altLang="zh-CN" dirty="0" err="1"/>
              <a:t>Strassen</a:t>
            </a:r>
            <a:r>
              <a:rPr lang="zh-CN" altLang="en-US" dirty="0"/>
              <a:t>矩阵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23850" y="2263775"/>
            <a:ext cx="8642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使用与上例类似的技术，将矩阵A，B和C中每一矩阵都分块成4个大小相等的子矩阵。由此可将方程C=AB重写为：</a:t>
            </a:r>
            <a:endParaRPr lang="zh-CN" altLang="en-US"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95288" y="1603375"/>
            <a:ext cx="2092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30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分治法</a:t>
            </a:r>
            <a:r>
              <a:rPr lang="en-US" altLang="zh-CN" sz="30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:</a:t>
            </a:r>
            <a:endParaRPr lang="en-US" altLang="zh-CN" sz="3000" b="1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2268538" y="3055938"/>
          <a:ext cx="4248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4" name="公式" r:id="rId1" imgW="2222500" imgH="482600" progId="Equation.3">
                  <p:embed/>
                </p:oleObj>
              </mc:Choice>
              <mc:Fallback>
                <p:oleObj name="公式" r:id="rId1" imgW="2222500" imgH="482600" progId="Equation.3">
                  <p:embed/>
                  <p:pic>
                    <p:nvPicPr>
                      <p:cNvPr id="0" name="图片 50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055938"/>
                        <a:ext cx="42481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539750" y="3992563"/>
            <a:ext cx="77724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由此可得：</a:t>
            </a: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0" y="-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0" y="-9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0" y="209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3564" name="Group 11"/>
          <p:cNvGrpSpPr/>
          <p:nvPr/>
        </p:nvGrpSpPr>
        <p:grpSpPr bwMode="auto">
          <a:xfrm>
            <a:off x="2268538" y="4137025"/>
            <a:ext cx="4679950" cy="2303463"/>
            <a:chOff x="0" y="0"/>
            <a:chExt cx="858" cy="552"/>
          </a:xfrm>
        </p:grpSpPr>
        <p:graphicFrame>
          <p:nvGraphicFramePr>
            <p:cNvPr id="23569" name="Object 12"/>
            <p:cNvGraphicFramePr>
              <a:graphicFrameLocks noChangeAspect="1"/>
            </p:cNvGraphicFramePr>
            <p:nvPr/>
          </p:nvGraphicFramePr>
          <p:xfrm>
            <a:off x="0" y="0"/>
            <a:ext cx="82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75" name="公式" r:id="rId3" imgW="1307465" imgH="215900" progId="Equation.3">
                    <p:embed/>
                  </p:oleObj>
                </mc:Choice>
                <mc:Fallback>
                  <p:oleObj name="公式" r:id="rId3" imgW="1307465" imgH="215900" progId="Equation.3">
                    <p:embed/>
                    <p:pic>
                      <p:nvPicPr>
                        <p:cNvPr id="0" name="图片 505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22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13"/>
            <p:cNvGraphicFramePr>
              <a:graphicFrameLocks noChangeAspect="1"/>
            </p:cNvGraphicFramePr>
            <p:nvPr/>
          </p:nvGraphicFramePr>
          <p:xfrm>
            <a:off x="0" y="138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76" name="公式" r:id="rId5" imgW="1333500" imgH="215900" progId="Equation.3">
                    <p:embed/>
                  </p:oleObj>
                </mc:Choice>
                <mc:Fallback>
                  <p:oleObj name="公式" r:id="rId5" imgW="1333500" imgH="215900" progId="Equation.3">
                    <p:embed/>
                    <p:pic>
                      <p:nvPicPr>
                        <p:cNvPr id="0" name="图片 505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8"/>
                          <a:ext cx="84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Object 14"/>
            <p:cNvGraphicFramePr>
              <a:graphicFrameLocks noChangeAspect="1"/>
            </p:cNvGraphicFramePr>
            <p:nvPr/>
          </p:nvGraphicFramePr>
          <p:xfrm>
            <a:off x="0" y="276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77" name="公式" r:id="rId7" imgW="1333500" imgH="215900" progId="Equation.3">
                    <p:embed/>
                  </p:oleObj>
                </mc:Choice>
                <mc:Fallback>
                  <p:oleObj name="公式" r:id="rId7" imgW="1333500" imgH="215900" progId="Equation.3">
                    <p:embed/>
                    <p:pic>
                      <p:nvPicPr>
                        <p:cNvPr id="0" name="图片 505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6"/>
                          <a:ext cx="84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15"/>
            <p:cNvGraphicFramePr>
              <a:graphicFrameLocks noChangeAspect="1"/>
            </p:cNvGraphicFramePr>
            <p:nvPr/>
          </p:nvGraphicFramePr>
          <p:xfrm>
            <a:off x="0" y="414"/>
            <a:ext cx="85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78" name="公式" r:id="rId9" imgW="1358265" imgH="215900" progId="Equation.3">
                    <p:embed/>
                  </p:oleObj>
                </mc:Choice>
                <mc:Fallback>
                  <p:oleObj name="公式" r:id="rId9" imgW="1358265" imgH="215900" progId="Equation.3">
                    <p:embed/>
                    <p:pic>
                      <p:nvPicPr>
                        <p:cNvPr id="0" name="图片 505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14"/>
                          <a:ext cx="85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5" name="Rectangle 1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38" name="AutoShape 18"/>
          <p:cNvSpPr>
            <a:spLocks noChangeArrowheads="1"/>
          </p:cNvSpPr>
          <p:nvPr/>
        </p:nvSpPr>
        <p:spPr bwMode="auto">
          <a:xfrm>
            <a:off x="146050" y="1545035"/>
            <a:ext cx="8810625" cy="4176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63DE8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latin typeface="Arial" panose="020B0604020202020204" pitchFamily="34" charset="0"/>
                <a:ea typeface="华文彩云" panose="02010800040101010101" pitchFamily="2" charset="-122"/>
              </a:rPr>
              <a:t>复杂度分析</a:t>
            </a:r>
            <a:endParaRPr lang="zh-CN" altLang="en-US" b="1">
              <a:latin typeface="Arial" panose="020B0604020202020204" pitchFamily="34" charset="0"/>
              <a:ea typeface="华文彩云" panose="02010800040101010101" pitchFamily="2" charset="-122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J"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如果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n=2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阶方阵乘积可以直接计算出来；</a:t>
            </a: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乘</a:t>
            </a: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加</a:t>
            </a: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660066"/>
              </a:buClr>
              <a:buFont typeface="Wingdings" panose="05000000000000000000" pitchFamily="2" charset="2"/>
              <a:buChar char="J"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如果阶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&gt;2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时，分块，直到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阶矩阵；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J"/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计算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阶方阵乘积转化为计算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n/2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阶方阵的积和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n/2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阶方阵的加法；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>
                <a:ea typeface="华文新魏" panose="02010800040101010101" pitchFamily="2" charset="-122"/>
              </a:rPr>
              <a:t>n/2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× </a:t>
            </a:r>
            <a:r>
              <a:rPr lang="en-US" altLang="zh-CN"/>
              <a:t>n/2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矩阵加法可在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O(n</a:t>
            </a:r>
            <a:r>
              <a:rPr lang="en-US" altLang="zh-CN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时间内完成</a:t>
            </a:r>
            <a:endParaRPr lang="zh-CN" altLang="en-US">
              <a:latin typeface="Arial" panose="020B0604020202020204" pitchFamily="34" charset="0"/>
            </a:endParaRPr>
          </a:p>
          <a:p>
            <a:pPr algn="ctr">
              <a:defRPr/>
            </a:pPr>
            <a:endParaRPr lang="zh-CN" altLang="en-US">
              <a:latin typeface="Arial" panose="020B0604020202020204" pitchFamily="34" charset="0"/>
            </a:endParaRPr>
          </a:p>
          <a:p>
            <a:pPr algn="ctr">
              <a:defRPr/>
            </a:pPr>
            <a:endParaRPr lang="zh-CN" altLang="en-US">
              <a:latin typeface="Arial" panose="020B0604020202020204" pitchFamily="34" charset="0"/>
            </a:endParaRPr>
          </a:p>
          <a:p>
            <a:pPr algn="ctr">
              <a:defRPr/>
            </a:pPr>
            <a:endParaRPr lang="zh-CN" altLang="en-US">
              <a:latin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>
                <a:latin typeface="Arial" panose="020B0604020202020204" pitchFamily="34" charset="0"/>
              </a:rPr>
              <a:t>T(n)=O(n</a:t>
            </a:r>
            <a:r>
              <a:rPr lang="en-US" altLang="zh-CN" baseline="30000">
                <a:latin typeface="Arial" panose="020B0604020202020204" pitchFamily="34" charset="0"/>
              </a:rPr>
              <a:t>3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84339" name="Object 19"/>
          <p:cNvGraphicFramePr>
            <a:graphicFrameLocks noChangeAspect="1"/>
          </p:cNvGraphicFramePr>
          <p:nvPr/>
        </p:nvGraphicFramePr>
        <p:xfrm>
          <a:off x="1600200" y="4572000"/>
          <a:ext cx="37655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9" name="Equation" r:id="rId11" imgW="1675765" imgH="393700" progId="Equation.DSMT4">
                  <p:embed/>
                </p:oleObj>
              </mc:Choice>
              <mc:Fallback>
                <p:oleObj name="Equation" r:id="rId11" imgW="1675765" imgH="393700" progId="Equation.DSMT4">
                  <p:embed/>
                  <p:pic>
                    <p:nvPicPr>
                      <p:cNvPr id="0" name="图片 50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0"/>
                        <a:ext cx="37655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 </a:t>
            </a:r>
            <a:r>
              <a:rPr lang="en-US" altLang="zh-CN" dirty="0" err="1"/>
              <a:t>Strassen</a:t>
            </a:r>
            <a:r>
              <a:rPr lang="zh-CN" altLang="en-US" dirty="0"/>
              <a:t>矩阵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2438400" y="2997200"/>
            <a:ext cx="39116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FF3300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减少乘法的次数</a:t>
            </a:r>
            <a:endParaRPr lang="zh-CN" altLang="en-US" sz="4400" b="1">
              <a:solidFill>
                <a:srgbClr val="FF3300"/>
              </a:solidFill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0" y="3757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2" name="Rectangle 12"/>
          <p:cNvSpPr>
            <a:spLocks noChangeArrowheads="1"/>
          </p:cNvSpPr>
          <p:nvPr/>
        </p:nvSpPr>
        <p:spPr bwMode="auto">
          <a:xfrm>
            <a:off x="0" y="398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85357" name="Group 13"/>
          <p:cNvGrpSpPr/>
          <p:nvPr/>
        </p:nvGrpSpPr>
        <p:grpSpPr bwMode="auto">
          <a:xfrm>
            <a:off x="1102289" y="3488690"/>
            <a:ext cx="3441700" cy="2971800"/>
            <a:chOff x="0" y="1665"/>
            <a:chExt cx="1104" cy="990"/>
          </a:xfrm>
        </p:grpSpPr>
        <p:graphicFrame>
          <p:nvGraphicFramePr>
            <p:cNvPr id="24595" name="Object 14"/>
            <p:cNvGraphicFramePr>
              <a:graphicFrameLocks noChangeAspect="1"/>
            </p:cNvGraphicFramePr>
            <p:nvPr/>
          </p:nvGraphicFramePr>
          <p:xfrm>
            <a:off x="0" y="1665"/>
            <a:ext cx="79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8" name="公式" r:id="rId1" imgW="1269365" imgH="215900" progId="Equation.3">
                    <p:embed/>
                  </p:oleObj>
                </mc:Choice>
                <mc:Fallback>
                  <p:oleObj name="公式" r:id="rId1" imgW="1269365" imgH="215900" progId="Equation.3">
                    <p:embed/>
                    <p:pic>
                      <p:nvPicPr>
                        <p:cNvPr id="0" name="图片 519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65"/>
                          <a:ext cx="79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15"/>
            <p:cNvGraphicFramePr>
              <a:graphicFrameLocks noChangeAspect="1"/>
            </p:cNvGraphicFramePr>
            <p:nvPr/>
          </p:nvGraphicFramePr>
          <p:xfrm>
            <a:off x="0" y="1803"/>
            <a:ext cx="79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9" name="公式" r:id="rId3" imgW="1269365" imgH="215900" progId="Equation.3">
                    <p:embed/>
                  </p:oleObj>
                </mc:Choice>
                <mc:Fallback>
                  <p:oleObj name="公式" r:id="rId3" imgW="1269365" imgH="215900" progId="Equation.3">
                    <p:embed/>
                    <p:pic>
                      <p:nvPicPr>
                        <p:cNvPr id="0" name="图片 519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03"/>
                          <a:ext cx="79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16"/>
            <p:cNvGraphicFramePr>
              <a:graphicFrameLocks noChangeAspect="1"/>
            </p:cNvGraphicFramePr>
            <p:nvPr/>
          </p:nvGraphicFramePr>
          <p:xfrm>
            <a:off x="0" y="1941"/>
            <a:ext cx="7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0" name="公式" r:id="rId5" imgW="1270000" imgH="228600" progId="Equation.3">
                    <p:embed/>
                  </p:oleObj>
                </mc:Choice>
                <mc:Fallback>
                  <p:oleObj name="公式" r:id="rId5" imgW="1270000" imgH="228600" progId="Equation.3">
                    <p:embed/>
                    <p:pic>
                      <p:nvPicPr>
                        <p:cNvPr id="0" name="图片 519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41"/>
                          <a:ext cx="79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8" name="Object 17"/>
            <p:cNvGraphicFramePr>
              <a:graphicFrameLocks noChangeAspect="1"/>
            </p:cNvGraphicFramePr>
            <p:nvPr/>
          </p:nvGraphicFramePr>
          <p:xfrm>
            <a:off x="0" y="2085"/>
            <a:ext cx="81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1" name="公式" r:id="rId7" imgW="1282700" imgH="215900" progId="Equation.3">
                    <p:embed/>
                  </p:oleObj>
                </mc:Choice>
                <mc:Fallback>
                  <p:oleObj name="公式" r:id="rId7" imgW="1282700" imgH="215900" progId="Equation.3">
                    <p:embed/>
                    <p:pic>
                      <p:nvPicPr>
                        <p:cNvPr id="0" name="图片 519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85"/>
                          <a:ext cx="81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9" name="Object 18"/>
            <p:cNvGraphicFramePr>
              <a:graphicFrameLocks noChangeAspect="1"/>
            </p:cNvGraphicFramePr>
            <p:nvPr/>
          </p:nvGraphicFramePr>
          <p:xfrm>
            <a:off x="0" y="2223"/>
            <a:ext cx="10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2" name="公式" r:id="rId9" imgW="1739900" imgH="228600" progId="Equation.3">
                    <p:embed/>
                  </p:oleObj>
                </mc:Choice>
                <mc:Fallback>
                  <p:oleObj name="公式" r:id="rId9" imgW="1739900" imgH="228600" progId="Equation.3">
                    <p:embed/>
                    <p:pic>
                      <p:nvPicPr>
                        <p:cNvPr id="0" name="图片 519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23"/>
                          <a:ext cx="109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0" name="Object 19"/>
            <p:cNvGraphicFramePr>
              <a:graphicFrameLocks noChangeAspect="1"/>
            </p:cNvGraphicFramePr>
            <p:nvPr/>
          </p:nvGraphicFramePr>
          <p:xfrm>
            <a:off x="0" y="2367"/>
            <a:ext cx="110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3" name="公式" r:id="rId11" imgW="1752600" imgH="228600" progId="Equation.3">
                    <p:embed/>
                  </p:oleObj>
                </mc:Choice>
                <mc:Fallback>
                  <p:oleObj name="公式" r:id="rId11" imgW="1752600" imgH="228600" progId="Equation.3">
                    <p:embed/>
                    <p:pic>
                      <p:nvPicPr>
                        <p:cNvPr id="0" name="图片 519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67"/>
                          <a:ext cx="110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1" name="Object 20"/>
            <p:cNvGraphicFramePr>
              <a:graphicFrameLocks noChangeAspect="1"/>
            </p:cNvGraphicFramePr>
            <p:nvPr/>
          </p:nvGraphicFramePr>
          <p:xfrm>
            <a:off x="0" y="2511"/>
            <a:ext cx="108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4" name="公式" r:id="rId13" imgW="1714500" imgH="228600" progId="Equation.3">
                    <p:embed/>
                  </p:oleObj>
                </mc:Choice>
                <mc:Fallback>
                  <p:oleObj name="公式" r:id="rId13" imgW="1714500" imgH="228600" progId="Equation.3">
                    <p:embed/>
                    <p:pic>
                      <p:nvPicPr>
                        <p:cNvPr id="0" name="图片 519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11"/>
                          <a:ext cx="108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365" name="AutoShape 21"/>
          <p:cNvSpPr>
            <a:spLocks noChangeArrowheads="1"/>
          </p:cNvSpPr>
          <p:nvPr/>
        </p:nvSpPr>
        <p:spPr bwMode="auto">
          <a:xfrm>
            <a:off x="3829050" y="4589463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5" name="Rectangle 25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85370" name="Group 26"/>
          <p:cNvGrpSpPr/>
          <p:nvPr/>
        </p:nvGrpSpPr>
        <p:grpSpPr bwMode="auto">
          <a:xfrm>
            <a:off x="4908550" y="3870325"/>
            <a:ext cx="3168650" cy="2232025"/>
            <a:chOff x="0" y="1875"/>
            <a:chExt cx="1062" cy="570"/>
          </a:xfrm>
        </p:grpSpPr>
        <p:graphicFrame>
          <p:nvGraphicFramePr>
            <p:cNvPr id="24591" name="Object 27"/>
            <p:cNvGraphicFramePr>
              <a:graphicFrameLocks noChangeAspect="1"/>
            </p:cNvGraphicFramePr>
            <p:nvPr/>
          </p:nvGraphicFramePr>
          <p:xfrm>
            <a:off x="0" y="1875"/>
            <a:ext cx="106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5" name="公式" r:id="rId15" imgW="1689100" imgH="228600" progId="Equation.3">
                    <p:embed/>
                  </p:oleObj>
                </mc:Choice>
                <mc:Fallback>
                  <p:oleObj name="公式" r:id="rId15" imgW="1689100" imgH="228600" progId="Equation.3">
                    <p:embed/>
                    <p:pic>
                      <p:nvPicPr>
                        <p:cNvPr id="0" name="图片 519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75"/>
                          <a:ext cx="106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28"/>
            <p:cNvGraphicFramePr>
              <a:graphicFrameLocks noChangeAspect="1"/>
            </p:cNvGraphicFramePr>
            <p:nvPr/>
          </p:nvGraphicFramePr>
          <p:xfrm>
            <a:off x="0" y="2019"/>
            <a:ext cx="606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6" name="公式" r:id="rId17" imgW="964565" imgH="215900" progId="Equation.3">
                    <p:embed/>
                  </p:oleObj>
                </mc:Choice>
                <mc:Fallback>
                  <p:oleObj name="公式" r:id="rId17" imgW="964565" imgH="215900" progId="Equation.3">
                    <p:embed/>
                    <p:pic>
                      <p:nvPicPr>
                        <p:cNvPr id="0" name="图片 519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19"/>
                          <a:ext cx="606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29"/>
            <p:cNvGraphicFramePr>
              <a:graphicFrameLocks noChangeAspect="1"/>
            </p:cNvGraphicFramePr>
            <p:nvPr/>
          </p:nvGraphicFramePr>
          <p:xfrm>
            <a:off x="0" y="2157"/>
            <a:ext cx="61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7" name="公式" r:id="rId19" imgW="977900" imgH="228600" progId="Equation.3">
                    <p:embed/>
                  </p:oleObj>
                </mc:Choice>
                <mc:Fallback>
                  <p:oleObj name="公式" r:id="rId19" imgW="977900" imgH="228600" progId="Equation.3">
                    <p:embed/>
                    <p:pic>
                      <p:nvPicPr>
                        <p:cNvPr id="0" name="图片 519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157"/>
                          <a:ext cx="61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30"/>
            <p:cNvGraphicFramePr>
              <a:graphicFrameLocks noChangeAspect="1"/>
            </p:cNvGraphicFramePr>
            <p:nvPr/>
          </p:nvGraphicFramePr>
          <p:xfrm>
            <a:off x="0" y="2301"/>
            <a:ext cx="106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8" name="公式" r:id="rId21" imgW="1689100" imgH="228600" progId="Equation.3">
                    <p:embed/>
                  </p:oleObj>
                </mc:Choice>
                <mc:Fallback>
                  <p:oleObj name="公式" r:id="rId21" imgW="1689100" imgH="228600" progId="Equation.3">
                    <p:embed/>
                    <p:pic>
                      <p:nvPicPr>
                        <p:cNvPr id="0" name="图片 519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01"/>
                          <a:ext cx="106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379" name="Text Box 35"/>
          <p:cNvSpPr txBox="1">
            <a:spLocks noChangeArrowheads="1"/>
          </p:cNvSpPr>
          <p:nvPr/>
        </p:nvSpPr>
        <p:spPr bwMode="auto">
          <a:xfrm>
            <a:off x="1143000" y="1557338"/>
            <a:ext cx="27876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en-US" altLang="zh-CN" sz="4000"/>
              <a:t>  </a:t>
            </a:r>
            <a:r>
              <a:rPr lang="zh-CN" altLang="en-US" sz="4000"/>
              <a:t>传统方法</a:t>
            </a:r>
            <a:endParaRPr lang="zh-CN" altLang="en-US" sz="4000"/>
          </a:p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zh-CN" altLang="en-US" sz="4000"/>
              <a:t>  分治法</a:t>
            </a:r>
            <a:endParaRPr lang="zh-CN" altLang="en-US" sz="4000"/>
          </a:p>
        </p:txBody>
      </p:sp>
      <p:sp>
        <p:nvSpPr>
          <p:cNvPr id="185381" name="AutoShape 37"/>
          <p:cNvSpPr>
            <a:spLocks noChangeArrowheads="1"/>
          </p:cNvSpPr>
          <p:nvPr/>
        </p:nvSpPr>
        <p:spPr bwMode="auto">
          <a:xfrm>
            <a:off x="4495800" y="1295400"/>
            <a:ext cx="2971800" cy="914400"/>
          </a:xfrm>
          <a:prstGeom prst="cloudCallout">
            <a:avLst>
              <a:gd name="adj1" fmla="val -68000"/>
              <a:gd name="adj2" fmla="val 46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>
                <a:solidFill>
                  <a:srgbClr val="0000CC"/>
                </a:solidFill>
                <a:ea typeface="华文隶书" panose="02010800040101010101" pitchFamily="2" charset="-122"/>
              </a:rPr>
              <a:t>有改善吗</a:t>
            </a:r>
            <a:endParaRPr lang="zh-CN" altLang="en-US" sz="3000">
              <a:solidFill>
                <a:srgbClr val="0000CC"/>
              </a:solidFill>
              <a:ea typeface="华文隶书" panose="02010800040101010101" pitchFamily="2" charset="-122"/>
            </a:endParaRPr>
          </a:p>
        </p:txBody>
      </p:sp>
      <p:sp>
        <p:nvSpPr>
          <p:cNvPr id="185382" name="Text Box 38"/>
          <p:cNvSpPr txBox="1">
            <a:spLocks noChangeArrowheads="1"/>
          </p:cNvSpPr>
          <p:nvPr/>
        </p:nvSpPr>
        <p:spPr bwMode="auto">
          <a:xfrm>
            <a:off x="1143000" y="2971800"/>
            <a:ext cx="43227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en-US" altLang="zh-CN" sz="4000" b="1">
                <a:solidFill>
                  <a:srgbClr val="FF3300"/>
                </a:solidFill>
              </a:rPr>
              <a:t>  </a:t>
            </a:r>
            <a:r>
              <a:rPr lang="zh-CN" altLang="en-US" sz="4000" b="1">
                <a:solidFill>
                  <a:srgbClr val="FF3300"/>
                </a:solidFill>
              </a:rPr>
              <a:t>如何优化？？？</a:t>
            </a:r>
            <a:endParaRPr lang="zh-CN" altLang="en-US" sz="4000" b="1">
              <a:solidFill>
                <a:srgbClr val="FF33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 </a:t>
            </a:r>
            <a:r>
              <a:rPr lang="en-US" altLang="zh-CN" dirty="0" err="1"/>
              <a:t>Strassen</a:t>
            </a:r>
            <a:r>
              <a:rPr lang="zh-CN" altLang="en-US" dirty="0"/>
              <a:t>矩阵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185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8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8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/>
      <p:bldP spid="185365" grpId="0" animBg="1"/>
      <p:bldP spid="185379" grpId="0"/>
      <p:bldP spid="185381" grpId="0" animBg="1"/>
      <p:bldP spid="185382" grpId="0"/>
      <p:bldP spid="185382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609600" y="1216025"/>
            <a:ext cx="7772400" cy="56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dirty="0"/>
              <a:t>procedure STRASSEN(</a:t>
            </a:r>
            <a:r>
              <a:rPr kumimoji="1" lang="en-US" altLang="zh-CN" dirty="0" err="1"/>
              <a:t>n,A,B,C</a:t>
            </a:r>
            <a:r>
              <a:rPr kumimoji="1" lang="en-US" altLang="zh-CN" dirty="0"/>
              <a:t>)</a:t>
            </a:r>
            <a:r>
              <a:rPr kumimoji="1" lang="zh-CN" altLang="en-US" dirty="0"/>
              <a:t>；</a:t>
            </a:r>
            <a:endParaRPr kumimoji="1" lang="zh-CN" altLang="en-US" dirty="0"/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{  if  n=2  then  MATRIX_MULTIPLY(A,B,C)</a:t>
            </a:r>
            <a:endParaRPr kumimoji="1" lang="en-US" altLang="zh-CN" dirty="0"/>
          </a:p>
          <a:p>
            <a:pPr>
              <a:lnSpc>
                <a:spcPct val="110000"/>
              </a:lnSpc>
            </a:pPr>
            <a:r>
              <a:rPr kumimoji="1" lang="en-US" altLang="zh-CN" dirty="0"/>
              <a:t>     else {  </a:t>
            </a:r>
            <a:r>
              <a:rPr kumimoji="1" lang="zh-CN" altLang="en-US" dirty="0"/>
              <a:t>将矩阵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分块；</a:t>
            </a:r>
            <a:endParaRPr kumimoji="1" lang="zh-CN" altLang="en-US" dirty="0"/>
          </a:p>
          <a:p>
            <a:pPr>
              <a:lnSpc>
                <a:spcPct val="110000"/>
              </a:lnSpc>
            </a:pPr>
            <a:r>
              <a:rPr kumimoji="1" lang="zh-CN" altLang="en-US" dirty="0"/>
              <a:t>                 </a:t>
            </a:r>
            <a:r>
              <a:rPr kumimoji="1" lang="en-US" altLang="zh-CN" dirty="0"/>
              <a:t>STRASSEN( n/2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11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en-US" altLang="zh-CN" baseline="-25000" dirty="0"/>
              <a:t>12</a:t>
            </a:r>
            <a:r>
              <a:rPr kumimoji="1" lang="en-US" altLang="zh-CN" dirty="0">
                <a:latin typeface="宋体" panose="02010600030101010101" pitchFamily="2" charset="-122"/>
              </a:rPr>
              <a:t>-</a:t>
            </a:r>
            <a:r>
              <a:rPr kumimoji="1" lang="en-US" altLang="zh-CN" dirty="0"/>
              <a:t>B</a:t>
            </a:r>
            <a:r>
              <a:rPr kumimoji="1" lang="en-US" altLang="zh-CN" baseline="-25000" dirty="0"/>
              <a:t>22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r>
              <a:rPr kumimoji="1" lang="zh-CN" altLang="en-US" dirty="0"/>
              <a:t>；</a:t>
            </a:r>
            <a:endParaRPr kumimoji="1" lang="zh-CN" altLang="en-US" dirty="0"/>
          </a:p>
          <a:p>
            <a:pPr>
              <a:lnSpc>
                <a:spcPct val="110000"/>
              </a:lnSpc>
            </a:pPr>
            <a:r>
              <a:rPr kumimoji="1" lang="zh-CN" altLang="en-US" dirty="0"/>
              <a:t>                 </a:t>
            </a:r>
            <a:r>
              <a:rPr kumimoji="1" lang="en-US" altLang="zh-CN" dirty="0"/>
              <a:t>STRASSEN( n/2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11</a:t>
            </a:r>
            <a:r>
              <a:rPr kumimoji="1" lang="en-US" altLang="zh-CN" dirty="0"/>
              <a:t>+A</a:t>
            </a:r>
            <a:r>
              <a:rPr kumimoji="1" lang="en-US" altLang="zh-CN" baseline="-25000" dirty="0"/>
              <a:t>12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en-US" altLang="zh-CN" baseline="-25000" dirty="0"/>
              <a:t>22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  <a:r>
              <a:rPr kumimoji="1" lang="zh-CN" altLang="en-US" dirty="0"/>
              <a:t>；</a:t>
            </a:r>
            <a:endParaRPr kumimoji="1" lang="zh-CN" altLang="en-US" dirty="0"/>
          </a:p>
          <a:p>
            <a:pPr>
              <a:lnSpc>
                <a:spcPct val="110000"/>
              </a:lnSpc>
            </a:pPr>
            <a:r>
              <a:rPr kumimoji="1" lang="zh-CN" altLang="en-US" dirty="0"/>
              <a:t>                 </a:t>
            </a:r>
            <a:r>
              <a:rPr kumimoji="1" lang="en-US" altLang="zh-CN" dirty="0"/>
              <a:t>STRASSEN( n/2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21</a:t>
            </a:r>
            <a:r>
              <a:rPr kumimoji="1" lang="en-US" altLang="zh-CN" dirty="0"/>
              <a:t>+A</a:t>
            </a:r>
            <a:r>
              <a:rPr kumimoji="1" lang="en-US" altLang="zh-CN" baseline="-25000" dirty="0"/>
              <a:t>22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en-US" altLang="zh-CN" baseline="-25000" dirty="0"/>
              <a:t>11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)</a:t>
            </a:r>
            <a:r>
              <a:rPr kumimoji="1" lang="zh-CN" altLang="en-US" dirty="0"/>
              <a:t>；</a:t>
            </a:r>
            <a:endParaRPr kumimoji="1" lang="zh-CN" altLang="en-US" dirty="0"/>
          </a:p>
          <a:p>
            <a:pPr>
              <a:lnSpc>
                <a:spcPct val="110000"/>
              </a:lnSpc>
            </a:pPr>
            <a:r>
              <a:rPr kumimoji="1" lang="zh-CN" altLang="en-US" dirty="0"/>
              <a:t>                 </a:t>
            </a:r>
            <a:r>
              <a:rPr kumimoji="1" lang="en-US" altLang="zh-CN" dirty="0"/>
              <a:t>STRASSEN( n/2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22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en-US" altLang="zh-CN" baseline="-25000" dirty="0"/>
              <a:t>21</a:t>
            </a:r>
            <a:r>
              <a:rPr kumimoji="1" lang="en-US" altLang="zh-CN" dirty="0">
                <a:latin typeface="宋体" panose="02010600030101010101" pitchFamily="2" charset="-122"/>
              </a:rPr>
              <a:t>-</a:t>
            </a:r>
            <a:r>
              <a:rPr kumimoji="1" lang="en-US" altLang="zh-CN" dirty="0"/>
              <a:t>B</a:t>
            </a:r>
            <a:r>
              <a:rPr kumimoji="1" lang="en-US" altLang="zh-CN" baseline="-25000" dirty="0"/>
              <a:t>11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</a:t>
            </a:r>
            <a:r>
              <a:rPr kumimoji="1" lang="en-US" altLang="zh-CN" baseline="-25000" dirty="0"/>
              <a:t>4</a:t>
            </a:r>
            <a:r>
              <a:rPr kumimoji="1" lang="en-US" altLang="zh-CN" dirty="0"/>
              <a:t>)</a:t>
            </a:r>
            <a:r>
              <a:rPr kumimoji="1" lang="zh-CN" altLang="en-US" dirty="0"/>
              <a:t>；</a:t>
            </a:r>
            <a:endParaRPr kumimoji="1" lang="zh-CN" altLang="en-US" dirty="0"/>
          </a:p>
          <a:p>
            <a:pPr>
              <a:lnSpc>
                <a:spcPct val="110000"/>
              </a:lnSpc>
            </a:pPr>
            <a:r>
              <a:rPr kumimoji="1" lang="zh-CN" altLang="en-US" dirty="0"/>
              <a:t>                 </a:t>
            </a:r>
            <a:r>
              <a:rPr kumimoji="1" lang="en-US" altLang="zh-CN" dirty="0"/>
              <a:t>STRASSEN( n/2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11</a:t>
            </a:r>
            <a:r>
              <a:rPr kumimoji="1" lang="en-US" altLang="zh-CN" dirty="0"/>
              <a:t>+A</a:t>
            </a:r>
            <a:r>
              <a:rPr kumimoji="1" lang="en-US" altLang="zh-CN" baseline="-25000" dirty="0"/>
              <a:t>22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en-US" altLang="zh-CN" baseline="-25000" dirty="0"/>
              <a:t>11</a:t>
            </a:r>
            <a:r>
              <a:rPr kumimoji="1" lang="en-US" altLang="zh-CN" dirty="0"/>
              <a:t>+B</a:t>
            </a:r>
            <a:r>
              <a:rPr kumimoji="1" lang="en-US" altLang="zh-CN" baseline="-25000" dirty="0"/>
              <a:t>22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</a:t>
            </a:r>
            <a:r>
              <a:rPr kumimoji="1" lang="en-US" altLang="zh-CN" baseline="-25000" dirty="0"/>
              <a:t>5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>
              <a:lnSpc>
                <a:spcPct val="110000"/>
              </a:lnSpc>
            </a:pPr>
            <a:r>
              <a:rPr kumimoji="1" lang="en-US" altLang="zh-CN" dirty="0"/>
              <a:t>                 STRASSEN( n/2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12</a:t>
            </a:r>
            <a:r>
              <a:rPr kumimoji="1" lang="en-US" altLang="zh-CN" dirty="0"/>
              <a:t>-A</a:t>
            </a:r>
            <a:r>
              <a:rPr kumimoji="1" lang="en-US" altLang="zh-CN" baseline="-25000" dirty="0"/>
              <a:t>22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en-US" altLang="zh-CN" baseline="-25000" dirty="0"/>
              <a:t>21</a:t>
            </a:r>
            <a:r>
              <a:rPr kumimoji="1" lang="en-US" altLang="zh-CN" dirty="0">
                <a:latin typeface="宋体" panose="02010600030101010101" pitchFamily="2" charset="-122"/>
              </a:rPr>
              <a:t>+</a:t>
            </a:r>
            <a:r>
              <a:rPr kumimoji="1" lang="en-US" altLang="zh-CN" dirty="0"/>
              <a:t>B</a:t>
            </a:r>
            <a:r>
              <a:rPr kumimoji="1" lang="en-US" altLang="zh-CN" baseline="-25000" dirty="0"/>
              <a:t>22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</a:t>
            </a:r>
            <a:r>
              <a:rPr kumimoji="1" lang="en-US" altLang="zh-CN" baseline="-25000" dirty="0"/>
              <a:t>6</a:t>
            </a:r>
            <a:r>
              <a:rPr kumimoji="1" lang="en-US" altLang="zh-CN" dirty="0"/>
              <a:t>)</a:t>
            </a:r>
            <a:r>
              <a:rPr kumimoji="1" lang="zh-CN" altLang="en-US" dirty="0"/>
              <a:t>；</a:t>
            </a:r>
            <a:endParaRPr kumimoji="1" lang="zh-CN" altLang="en-US" dirty="0"/>
          </a:p>
          <a:p>
            <a:pPr>
              <a:lnSpc>
                <a:spcPct val="110000"/>
              </a:lnSpc>
            </a:pPr>
            <a:r>
              <a:rPr kumimoji="1" lang="zh-CN" altLang="en-US" dirty="0"/>
              <a:t>                 </a:t>
            </a:r>
            <a:r>
              <a:rPr kumimoji="1" lang="en-US" altLang="zh-CN" dirty="0"/>
              <a:t>STRASSEN( n/2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11</a:t>
            </a:r>
            <a:r>
              <a:rPr kumimoji="1" lang="en-US" altLang="zh-CN" dirty="0"/>
              <a:t>+A</a:t>
            </a:r>
            <a:r>
              <a:rPr kumimoji="1" lang="en-US" altLang="zh-CN" baseline="-25000" dirty="0"/>
              <a:t>21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en-US" altLang="zh-CN" baseline="-25000" dirty="0"/>
              <a:t>11</a:t>
            </a:r>
            <a:r>
              <a:rPr kumimoji="1" lang="en-US" altLang="zh-CN" dirty="0"/>
              <a:t>+B</a:t>
            </a:r>
            <a:r>
              <a:rPr kumimoji="1" lang="en-US" altLang="zh-CN" baseline="-25000" dirty="0"/>
              <a:t>12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</a:t>
            </a:r>
            <a:r>
              <a:rPr kumimoji="1" lang="en-US" altLang="zh-CN" baseline="-25000" dirty="0"/>
              <a:t>7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>
              <a:lnSpc>
                <a:spcPct val="110000"/>
              </a:lnSpc>
            </a:pPr>
            <a:endParaRPr kumimoji="1" lang="en-US" altLang="zh-CN" dirty="0"/>
          </a:p>
          <a:p>
            <a:pPr>
              <a:lnSpc>
                <a:spcPct val="110000"/>
              </a:lnSpc>
            </a:pPr>
            <a:endParaRPr kumimoji="1" lang="en-US" altLang="zh-CN" dirty="0"/>
          </a:p>
          <a:p>
            <a:pPr>
              <a:lnSpc>
                <a:spcPct val="110000"/>
              </a:lnSpc>
            </a:pPr>
            <a:r>
              <a:rPr kumimoji="1" lang="en-US" altLang="zh-CN" dirty="0"/>
              <a:t>            }</a:t>
            </a:r>
            <a:endParaRPr kumimoji="1" lang="en-US" altLang="zh-CN" dirty="0"/>
          </a:p>
          <a:p>
            <a:pPr>
              <a:lnSpc>
                <a:spcPct val="110000"/>
              </a:lnSpc>
            </a:pPr>
            <a:r>
              <a:rPr kumimoji="1" lang="en-US" altLang="zh-CN" dirty="0"/>
              <a:t>}</a:t>
            </a:r>
            <a:endParaRPr kumimoji="1" lang="en-US" altLang="zh-CN" dirty="0"/>
          </a:p>
        </p:txBody>
      </p:sp>
      <p:graphicFrame>
        <p:nvGraphicFramePr>
          <p:cNvPr id="219139" name="Object 3"/>
          <p:cNvGraphicFramePr>
            <a:graphicFrameLocks noChangeAspect="1"/>
          </p:cNvGraphicFramePr>
          <p:nvPr/>
        </p:nvGraphicFramePr>
        <p:xfrm>
          <a:off x="2514600" y="5562600"/>
          <a:ext cx="563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8" name="公式" r:id="rId1" imgW="4267200" imgH="571500" progId="Equation.3">
                  <p:embed/>
                </p:oleObj>
              </mc:Choice>
              <mc:Fallback>
                <p:oleObj name="公式" r:id="rId1" imgW="4267200" imgH="571500" progId="Equation.3">
                  <p:embed/>
                  <p:pic>
                    <p:nvPicPr>
                      <p:cNvPr id="0" name="图片 52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62600"/>
                        <a:ext cx="5638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1828800" y="5568950"/>
            <a:ext cx="63976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en-US" altLang="zh-CN"/>
              <a:t>C:=</a:t>
            </a:r>
            <a:endParaRPr kumimoji="1" lang="en-US" altLang="zh-CN"/>
          </a:p>
        </p:txBody>
      </p:sp>
      <p:grpSp>
        <p:nvGrpSpPr>
          <p:cNvPr id="219149" name="Group 13"/>
          <p:cNvGrpSpPr/>
          <p:nvPr/>
        </p:nvGrpSpPr>
        <p:grpSpPr bwMode="auto">
          <a:xfrm>
            <a:off x="1219200" y="2362200"/>
            <a:ext cx="7010400" cy="1952625"/>
            <a:chOff x="703" y="1525"/>
            <a:chExt cx="4416" cy="1230"/>
          </a:xfrm>
        </p:grpSpPr>
        <p:sp>
          <p:nvSpPr>
            <p:cNvPr id="219150" name="AutoShape 14"/>
            <p:cNvSpPr>
              <a:spLocks noChangeArrowheads="1"/>
            </p:cNvSpPr>
            <p:nvPr/>
          </p:nvSpPr>
          <p:spPr bwMode="auto">
            <a:xfrm>
              <a:off x="703" y="1525"/>
              <a:ext cx="4416" cy="123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latin typeface="Arial" panose="020B0604020202020204" pitchFamily="34" charset="0"/>
                  <a:ea typeface="黑体" panose="02010609060101010101" pitchFamily="49" charset="-122"/>
                </a:rPr>
                <a:t>复杂度分析</a:t>
              </a:r>
              <a:endParaRPr lang="zh-CN" altLang="en-US" b="1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b="1">
                <a:latin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altLang="zh-CN">
                  <a:latin typeface="Arial" panose="020B0604020202020204" pitchFamily="34" charset="0"/>
                </a:rPr>
                <a:t>T(n)=O(n</a:t>
              </a:r>
              <a:r>
                <a:rPr lang="en-US" altLang="zh-CN" baseline="30000">
                  <a:latin typeface="Arial" panose="020B0604020202020204" pitchFamily="34" charset="0"/>
                </a:rPr>
                <a:t>log7</a:t>
              </a:r>
              <a:r>
                <a:rPr lang="en-US" altLang="zh-CN">
                  <a:latin typeface="Arial" panose="020B0604020202020204" pitchFamily="34" charset="0"/>
                </a:rPr>
                <a:t>) =O(n</a:t>
              </a:r>
              <a:r>
                <a:rPr lang="en-US" altLang="zh-CN" baseline="30000">
                  <a:latin typeface="Arial" panose="020B0604020202020204" pitchFamily="34" charset="0"/>
                </a:rPr>
                <a:t>2.81</a:t>
              </a:r>
              <a:r>
                <a:rPr lang="en-US" altLang="zh-CN">
                  <a:latin typeface="Arial" panose="020B0604020202020204" pitchFamily="34" charset="0"/>
                </a:rPr>
                <a:t>)</a:t>
              </a:r>
              <a:r>
                <a:rPr lang="en-US" altLang="zh-CN" sz="36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</a:t>
              </a:r>
              <a:r>
                <a:rPr lang="zh-CN" altLang="zh-CN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较大的改进</a:t>
              </a:r>
              <a:endPara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graphicFrame>
          <p:nvGraphicFramePr>
            <p:cNvPr id="25610" name="Object 15"/>
            <p:cNvGraphicFramePr>
              <a:graphicFrameLocks noChangeAspect="1"/>
            </p:cNvGraphicFramePr>
            <p:nvPr/>
          </p:nvGraphicFramePr>
          <p:xfrm>
            <a:off x="1526" y="1796"/>
            <a:ext cx="2391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9" name="Equation" r:id="rId3" imgW="1688465" imgH="393700" progId="Equation.DSMT4">
                    <p:embed/>
                  </p:oleObj>
                </mc:Choice>
                <mc:Fallback>
                  <p:oleObj name="Equation" r:id="rId3" imgW="1688465" imgH="393700" progId="Equation.DSMT4">
                    <p:embed/>
                    <p:pic>
                      <p:nvPicPr>
                        <p:cNvPr id="0" name="图片 523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" y="1796"/>
                          <a:ext cx="2391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 </a:t>
            </a:r>
            <a:r>
              <a:rPr lang="en-US" altLang="zh-CN" dirty="0" err="1"/>
              <a:t>Strassen</a:t>
            </a:r>
            <a:r>
              <a:rPr lang="zh-CN" altLang="en-US" dirty="0"/>
              <a:t>矩阵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/>
      <p:bldP spid="21914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890588" y="1371600"/>
            <a:ext cx="5281612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zh-CN" sz="3400">
                <a:latin typeface="Arial" panose="020B0604020202020204" pitchFamily="34" charset="0"/>
                <a:ea typeface="楷体_GB2312" pitchFamily="49" charset="-122"/>
              </a:rPr>
              <a:t>传统方法</a:t>
            </a:r>
            <a:r>
              <a:rPr lang="zh-CN" altLang="en-US" sz="3400"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en-US" altLang="zh-CN" sz="3400">
                <a:latin typeface="Arial" panose="020B0604020202020204" pitchFamily="34" charset="0"/>
                <a:ea typeface="楷体_GB2312" pitchFamily="49" charset="-122"/>
              </a:rPr>
              <a:t>O(n</a:t>
            </a:r>
            <a:r>
              <a:rPr lang="en-US" altLang="zh-CN" sz="3400" baseline="30000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en-US" altLang="zh-CN" sz="3400">
                <a:latin typeface="Arial" panose="020B0604020202020204" pitchFamily="34" charset="0"/>
                <a:ea typeface="楷体_GB2312" pitchFamily="49" charset="-122"/>
              </a:rPr>
              <a:t>)</a:t>
            </a:r>
            <a:endParaRPr lang="en-US" altLang="zh-CN" sz="34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3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Strassen</a:t>
            </a:r>
            <a:r>
              <a:rPr lang="zh-CN" altLang="en-US" sz="3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分治法</a:t>
            </a:r>
            <a:r>
              <a:rPr lang="en-US" altLang="zh-CN" sz="3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: </a:t>
            </a:r>
            <a:r>
              <a:rPr lang="en-US" altLang="zh-CN" sz="3400">
                <a:latin typeface="Arial" panose="020B0604020202020204" pitchFamily="34" charset="0"/>
              </a:rPr>
              <a:t>O(n</a:t>
            </a:r>
            <a:r>
              <a:rPr lang="en-US" altLang="zh-CN" sz="3400" baseline="30000">
                <a:latin typeface="Arial" panose="020B0604020202020204" pitchFamily="34" charset="0"/>
              </a:rPr>
              <a:t>2.81</a:t>
            </a:r>
            <a:r>
              <a:rPr lang="en-US" altLang="zh-CN" sz="3400">
                <a:latin typeface="Arial" panose="020B0604020202020204" pitchFamily="34" charset="0"/>
              </a:rPr>
              <a:t>)</a:t>
            </a:r>
            <a:endParaRPr lang="en-US" altLang="zh-CN" sz="340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3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更快的方法</a:t>
            </a:r>
            <a:r>
              <a:rPr lang="en-US" altLang="zh-CN" sz="3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??</a:t>
            </a:r>
            <a:endParaRPr lang="en-US" altLang="zh-CN" sz="3400">
              <a:latin typeface="Arial" panose="020B0604020202020204" pitchFamily="34" charset="0"/>
            </a:endParaRP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33400" y="2971800"/>
            <a:ext cx="8353425" cy="3429000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Arial" panose="020B0604020202020204" pitchFamily="34" charset="0"/>
                <a:ea typeface="楷体_GB2312" pitchFamily="49" charset="-122"/>
              </a:rPr>
              <a:t>Hopcroft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</a:rPr>
              <a:t>Kerr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已经证明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</a:rPr>
              <a:t>(1971)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，计算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个２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</a:rPr>
              <a:t>×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２矩阵的乘积，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</a:rPr>
              <a:t>7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次乘法是必要的。因此，要想进一步改进矩阵乘法的时间复杂性，就不能再基于计算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</a:rPr>
              <a:t>2×2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矩阵的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</a:rPr>
              <a:t>7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次乘法这样的方法了。或许应当研究３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</a:rPr>
              <a:t>×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３或５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</a:rPr>
              <a:t>×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５矩阵的更好算法。</a:t>
            </a:r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lang="en-US" altLang="zh-CN" dirty="0" err="1">
                <a:latin typeface="Arial" panose="020B0604020202020204" pitchFamily="34" charset="0"/>
                <a:ea typeface="楷体_GB2312" pitchFamily="49" charset="-122"/>
              </a:rPr>
              <a:t>Strassen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之后又有许多算法改进了矩阵乘法的计算时间复杂性。目前最好的计算时间上界是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O(n</a:t>
            </a:r>
            <a:r>
              <a:rPr lang="en-US" altLang="zh-CN" b="1" baseline="300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2.376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b="1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是否能找到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</a:rPr>
              <a:t>O(n</a:t>
            </a:r>
            <a:r>
              <a:rPr lang="en-US" altLang="zh-CN" baseline="30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的算法？</a:t>
            </a:r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 </a:t>
            </a:r>
            <a:r>
              <a:rPr lang="en-US" altLang="zh-CN" dirty="0" err="1"/>
              <a:t>Strassen</a:t>
            </a:r>
            <a:r>
              <a:rPr lang="zh-CN" altLang="en-US" dirty="0"/>
              <a:t>矩阵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95288" y="1550988"/>
            <a:ext cx="8123237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3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从实用的观点来看：</a:t>
            </a:r>
            <a:endParaRPr lang="zh-CN" altLang="en-US" sz="3400" b="1">
              <a:solidFill>
                <a:srgbClr val="FF33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3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Strassen</a:t>
            </a:r>
            <a:r>
              <a:rPr lang="zh-CN" altLang="en-US" sz="3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算法通常不为矩阵乘法所选择</a:t>
            </a:r>
            <a:endParaRPr lang="zh-CN" altLang="en-US" sz="34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360875" y="2590800"/>
            <a:ext cx="8458200" cy="3765550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400"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lang="en-US" altLang="zh-CN" sz="3400">
                <a:latin typeface="Arial" panose="020B0604020202020204" pitchFamily="34" charset="0"/>
                <a:ea typeface="楷体_GB2312" pitchFamily="49" charset="-122"/>
              </a:rPr>
              <a:t>Strassen</a:t>
            </a:r>
            <a:r>
              <a:rPr lang="zh-CN" altLang="en-US" sz="3400">
                <a:latin typeface="Arial" panose="020B0604020202020204" pitchFamily="34" charset="0"/>
                <a:ea typeface="楷体_GB2312" pitchFamily="49" charset="-122"/>
              </a:rPr>
              <a:t>算法的运行时间中，隐含的常数因子比简单的</a:t>
            </a:r>
            <a:r>
              <a:rPr lang="en-US" altLang="zh-CN" sz="340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3400" baseline="30000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3400">
                <a:latin typeface="Arial" panose="020B0604020202020204" pitchFamily="34" charset="0"/>
                <a:ea typeface="楷体_GB2312" pitchFamily="49" charset="-122"/>
              </a:rPr>
              <a:t>方法中的常数因子要大；</a:t>
            </a:r>
            <a:endParaRPr lang="zh-CN" altLang="en-US" sz="34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400">
                <a:latin typeface="Arial" panose="020B0604020202020204" pitchFamily="34" charset="0"/>
                <a:ea typeface="楷体_GB2312" pitchFamily="49" charset="-122"/>
              </a:rPr>
              <a:t>当矩阵是稀疏矩阵时，为稀疏矩阵设计的方法更快；</a:t>
            </a:r>
            <a:endParaRPr lang="zh-CN" altLang="en-US" sz="34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3400">
                <a:latin typeface="Arial" panose="020B0604020202020204" pitchFamily="34" charset="0"/>
                <a:ea typeface="楷体_GB2312" pitchFamily="49" charset="-122"/>
              </a:rPr>
              <a:t>Strassen</a:t>
            </a:r>
            <a:r>
              <a:rPr lang="zh-CN" altLang="en-US" sz="3400">
                <a:latin typeface="Arial" panose="020B0604020202020204" pitchFamily="34" charset="0"/>
                <a:ea typeface="楷体_GB2312" pitchFamily="49" charset="-122"/>
              </a:rPr>
              <a:t>算法不像简单方法那样具有数值稳定性；</a:t>
            </a:r>
            <a:endParaRPr lang="zh-CN" altLang="en-US" sz="34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400">
                <a:latin typeface="Arial" panose="020B0604020202020204" pitchFamily="34" charset="0"/>
                <a:ea typeface="楷体_GB2312" pitchFamily="49" charset="-122"/>
              </a:rPr>
              <a:t>在递归层次中生成的子矩阵要消耗空间。</a:t>
            </a:r>
            <a:endParaRPr lang="zh-CN" altLang="en-US" sz="3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 </a:t>
            </a:r>
            <a:r>
              <a:rPr lang="en-US" altLang="zh-CN" dirty="0" err="1"/>
              <a:t>Strassen</a:t>
            </a:r>
            <a:r>
              <a:rPr lang="zh-CN" altLang="en-US" dirty="0"/>
              <a:t>矩阵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60" name="Object 20"/>
          <p:cNvGraphicFramePr>
            <a:graphicFrameLocks noChangeAspect="1"/>
          </p:cNvGraphicFramePr>
          <p:nvPr/>
        </p:nvGraphicFramePr>
        <p:xfrm>
          <a:off x="1196463" y="4602162"/>
          <a:ext cx="68770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8" name="Visio" r:id="rId1" imgW="8368665" imgH="2176145" progId="Visio.Drawing.11">
                  <p:embed/>
                </p:oleObj>
              </mc:Choice>
              <mc:Fallback>
                <p:oleObj name="Visio" r:id="rId1" imgW="8368665" imgH="2176145" progId="Visio.Drawing.11">
                  <p:embed/>
                  <p:pic>
                    <p:nvPicPr>
                      <p:cNvPr id="0" name="图片 53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463" y="4602162"/>
                        <a:ext cx="687705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838200" y="1295400"/>
            <a:ext cx="8229600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3400">
                <a:ea typeface="黑体" panose="02010609060101010101" pitchFamily="49" charset="-122"/>
              </a:rPr>
              <a:t>问题陈述</a:t>
            </a:r>
            <a:r>
              <a:rPr kumimoji="1" lang="en-US" altLang="zh-CN" sz="3400"/>
              <a:t>:</a:t>
            </a:r>
            <a:endParaRPr kumimoji="1" lang="en-US" altLang="zh-CN" sz="3400"/>
          </a:p>
          <a:p>
            <a:pPr>
              <a:lnSpc>
                <a:spcPct val="110000"/>
              </a:lnSpc>
            </a:pPr>
            <a:r>
              <a:rPr kumimoji="1" lang="zh-CN" altLang="en-US" sz="3400">
                <a:solidFill>
                  <a:srgbClr val="990000"/>
                </a:solidFill>
              </a:rPr>
              <a:t>在一个</a:t>
            </a:r>
            <a:r>
              <a:rPr kumimoji="1" lang="en-US" altLang="zh-CN" sz="3400">
                <a:solidFill>
                  <a:srgbClr val="990000"/>
                </a:solidFill>
              </a:rPr>
              <a:t>2</a:t>
            </a:r>
            <a:r>
              <a:rPr kumimoji="1" lang="en-US" altLang="zh-CN" sz="3400" baseline="30000">
                <a:solidFill>
                  <a:srgbClr val="990000"/>
                </a:solidFill>
              </a:rPr>
              <a:t>k</a:t>
            </a:r>
            <a:r>
              <a:rPr kumimoji="1" lang="en-US" altLang="zh-CN" sz="3400">
                <a:solidFill>
                  <a:srgbClr val="990000"/>
                </a:solidFill>
                <a:sym typeface="Symbol" panose="05050102010706020507" pitchFamily="18" charset="2"/>
              </a:rPr>
              <a:t></a:t>
            </a:r>
            <a:r>
              <a:rPr kumimoji="1" lang="en-US" altLang="zh-CN" sz="3400">
                <a:solidFill>
                  <a:srgbClr val="990000"/>
                </a:solidFill>
              </a:rPr>
              <a:t> 2</a:t>
            </a:r>
            <a:r>
              <a:rPr kumimoji="1" lang="en-US" altLang="zh-CN" sz="3400" baseline="30000">
                <a:solidFill>
                  <a:srgbClr val="990000"/>
                </a:solidFill>
              </a:rPr>
              <a:t>k</a:t>
            </a:r>
            <a:r>
              <a:rPr kumimoji="1" lang="zh-CN" altLang="en-US" sz="3400">
                <a:solidFill>
                  <a:srgbClr val="990000"/>
                </a:solidFill>
              </a:rPr>
              <a:t>个方格组成的棋盘中</a:t>
            </a:r>
            <a:r>
              <a:rPr kumimoji="1" lang="en-US" altLang="zh-CN" sz="3400">
                <a:solidFill>
                  <a:srgbClr val="990000"/>
                </a:solidFill>
              </a:rPr>
              <a:t>,</a:t>
            </a:r>
            <a:r>
              <a:rPr kumimoji="1" lang="zh-CN" altLang="en-US" sz="3400">
                <a:solidFill>
                  <a:srgbClr val="990000"/>
                </a:solidFill>
              </a:rPr>
              <a:t>恰有一方格残缺，残缺方格的位置有</a:t>
            </a:r>
            <a:r>
              <a:rPr kumimoji="1" lang="en-US" altLang="zh-CN" sz="3400">
                <a:solidFill>
                  <a:srgbClr val="990000"/>
                </a:solidFill>
              </a:rPr>
              <a:t>4</a:t>
            </a:r>
            <a:r>
              <a:rPr kumimoji="1" lang="en-US" altLang="zh-CN" sz="3400" baseline="30000">
                <a:solidFill>
                  <a:srgbClr val="990000"/>
                </a:solidFill>
              </a:rPr>
              <a:t>k</a:t>
            </a:r>
            <a:r>
              <a:rPr kumimoji="1" lang="zh-CN" altLang="en-US" sz="3400">
                <a:solidFill>
                  <a:srgbClr val="990000"/>
                </a:solidFill>
              </a:rPr>
              <a:t>种。故对任何</a:t>
            </a:r>
            <a:r>
              <a:rPr kumimoji="1" lang="en-US" altLang="zh-CN" sz="3400">
                <a:solidFill>
                  <a:srgbClr val="990000"/>
                </a:solidFill>
              </a:rPr>
              <a:t>k≥0</a:t>
            </a:r>
            <a:r>
              <a:rPr kumimoji="1" lang="zh-CN" altLang="en-US" sz="3400">
                <a:solidFill>
                  <a:srgbClr val="990000"/>
                </a:solidFill>
              </a:rPr>
              <a:t>，残缺棋盘有</a:t>
            </a:r>
            <a:r>
              <a:rPr kumimoji="1" lang="en-US" altLang="zh-CN" sz="3400">
                <a:solidFill>
                  <a:srgbClr val="990000"/>
                </a:solidFill>
              </a:rPr>
              <a:t>4</a:t>
            </a:r>
            <a:r>
              <a:rPr kumimoji="1" lang="en-US" altLang="zh-CN" sz="3400" baseline="30000">
                <a:solidFill>
                  <a:srgbClr val="990000"/>
                </a:solidFill>
              </a:rPr>
              <a:t>k</a:t>
            </a:r>
            <a:r>
              <a:rPr kumimoji="1" lang="zh-CN" altLang="en-US" sz="3400">
                <a:solidFill>
                  <a:srgbClr val="990000"/>
                </a:solidFill>
              </a:rPr>
              <a:t>种。要求用</a:t>
            </a:r>
            <a:r>
              <a:rPr kumimoji="1" lang="en-US" altLang="zh-CN" sz="3400">
                <a:solidFill>
                  <a:srgbClr val="990000"/>
                </a:solidFill>
              </a:rPr>
              <a:t>L</a:t>
            </a:r>
            <a:r>
              <a:rPr kumimoji="1" lang="zh-CN" altLang="en-US" sz="3400">
                <a:solidFill>
                  <a:srgbClr val="990000"/>
                </a:solidFill>
              </a:rPr>
              <a:t>型骨牌</a:t>
            </a:r>
            <a:r>
              <a:rPr kumimoji="1" lang="zh-CN" altLang="en-US" sz="3400" b="1">
                <a:solidFill>
                  <a:srgbClr val="0000CC"/>
                </a:solidFill>
              </a:rPr>
              <a:t>覆盖</a:t>
            </a:r>
            <a:r>
              <a:rPr kumimoji="1" lang="zh-CN" altLang="en-US" sz="3400">
                <a:solidFill>
                  <a:srgbClr val="990000"/>
                </a:solidFill>
              </a:rPr>
              <a:t>残缺棋盘上的所有方格且任何</a:t>
            </a:r>
            <a:r>
              <a:rPr kumimoji="1" lang="en-US" altLang="zh-CN" sz="3400">
                <a:solidFill>
                  <a:srgbClr val="990000"/>
                </a:solidFill>
              </a:rPr>
              <a:t>2</a:t>
            </a:r>
            <a:r>
              <a:rPr kumimoji="1" lang="zh-CN" altLang="en-US" sz="3400">
                <a:solidFill>
                  <a:srgbClr val="990000"/>
                </a:solidFill>
              </a:rPr>
              <a:t>个</a:t>
            </a:r>
            <a:r>
              <a:rPr kumimoji="1" lang="en-US" altLang="zh-CN" sz="3400">
                <a:solidFill>
                  <a:srgbClr val="990000"/>
                </a:solidFill>
              </a:rPr>
              <a:t>L</a:t>
            </a:r>
            <a:r>
              <a:rPr kumimoji="1" lang="zh-CN" altLang="en-US" sz="3400">
                <a:solidFill>
                  <a:srgbClr val="990000"/>
                </a:solidFill>
              </a:rPr>
              <a:t>型骨牌不得重叠覆盖</a:t>
            </a:r>
            <a:r>
              <a:rPr kumimoji="1" lang="zh-CN" altLang="en-US" sz="3400"/>
              <a:t>。</a:t>
            </a:r>
            <a:endParaRPr kumimoji="1" lang="zh-CN" altLang="en-US" sz="3400"/>
          </a:p>
        </p:txBody>
      </p:sp>
      <p:graphicFrame>
        <p:nvGraphicFramePr>
          <p:cNvPr id="189449" name="Object 9"/>
          <p:cNvGraphicFramePr>
            <a:graphicFrameLocks noChangeAspect="1"/>
          </p:cNvGraphicFramePr>
          <p:nvPr/>
        </p:nvGraphicFramePr>
        <p:xfrm>
          <a:off x="3276600" y="4495800"/>
          <a:ext cx="19812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9" name="Photo Editor 照片" r:id="rId3" imgW="2750820" imgH="2644140" progId="MSPhotoEd.3">
                  <p:embed/>
                </p:oleObj>
              </mc:Choice>
              <mc:Fallback>
                <p:oleObj name="Photo Editor 照片" r:id="rId3" imgW="2750820" imgH="2644140" progId="MSPhotoEd.3">
                  <p:embed/>
                  <p:pic>
                    <p:nvPicPr>
                      <p:cNvPr id="0" name="图片 53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95800"/>
                        <a:ext cx="19812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13"/>
          <p:cNvSpPr>
            <a:spLocks noChangeArrowheads="1"/>
          </p:cNvSpPr>
          <p:nvPr/>
        </p:nvSpPr>
        <p:spPr bwMode="auto">
          <a:xfrm>
            <a:off x="6781800" y="3048000"/>
            <a:ext cx="1676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0" name="Line 14"/>
          <p:cNvSpPr>
            <a:spLocks noChangeShapeType="1"/>
          </p:cNvSpPr>
          <p:nvPr/>
        </p:nvSpPr>
        <p:spPr bwMode="auto">
          <a:xfrm flipV="1">
            <a:off x="6781800" y="3733800"/>
            <a:ext cx="17526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8681" name="Line 15"/>
          <p:cNvSpPr>
            <a:spLocks noChangeShapeType="1"/>
          </p:cNvSpPr>
          <p:nvPr/>
        </p:nvSpPr>
        <p:spPr bwMode="auto">
          <a:xfrm>
            <a:off x="7620000" y="3048000"/>
            <a:ext cx="0" cy="1447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>
            <a:off x="7696200" y="4191000"/>
            <a:ext cx="838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>
            <a:off x="8035925" y="3810000"/>
            <a:ext cx="0" cy="762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9461" name="Object 21"/>
          <p:cNvGraphicFramePr>
            <a:graphicFrameLocks noChangeAspect="1"/>
          </p:cNvGraphicFramePr>
          <p:nvPr/>
        </p:nvGraphicFramePr>
        <p:xfrm>
          <a:off x="1071716" y="4414069"/>
          <a:ext cx="68770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0" name="Visio" r:id="rId5" imgW="8368665" imgH="2176145" progId="Visio.Drawing.11">
                  <p:embed/>
                </p:oleObj>
              </mc:Choice>
              <mc:Fallback>
                <p:oleObj name="Visio" r:id="rId5" imgW="8368665" imgH="2176145" progId="Visio.Drawing.11">
                  <p:embed/>
                  <p:pic>
                    <p:nvPicPr>
                      <p:cNvPr id="0" name="图片 53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716" y="4414069"/>
                        <a:ext cx="687705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2.3.4  </a:t>
            </a:r>
            <a:r>
              <a:rPr lang="zh-CN" altLang="en-US" dirty="0"/>
              <a:t>棋盘覆盖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9" name="Picture 5" descr="未定标题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7000"/>
            <a:ext cx="4343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762000" y="1371600"/>
            <a:ext cx="7391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分治算法</a:t>
            </a:r>
            <a:r>
              <a:rPr kumimoji="1"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en-US" altLang="zh-CN" sz="3000">
                <a:solidFill>
                  <a:srgbClr val="990000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3000">
                <a:solidFill>
                  <a:srgbClr val="990000"/>
                </a:solidFill>
              </a:rPr>
              <a:t>当</a:t>
            </a:r>
            <a:r>
              <a:rPr kumimoji="1" lang="en-US" altLang="zh-CN" sz="3000">
                <a:solidFill>
                  <a:srgbClr val="990000"/>
                </a:solidFill>
              </a:rPr>
              <a:t>k&gt;0</a:t>
            </a:r>
            <a:r>
              <a:rPr kumimoji="1" lang="zh-CN" altLang="en-US" sz="3000">
                <a:solidFill>
                  <a:srgbClr val="990000"/>
                </a:solidFill>
              </a:rPr>
              <a:t>时</a:t>
            </a:r>
            <a:r>
              <a:rPr kumimoji="1" lang="en-US" altLang="zh-CN" sz="3000">
                <a:solidFill>
                  <a:srgbClr val="990000"/>
                </a:solidFill>
              </a:rPr>
              <a:t>,</a:t>
            </a:r>
            <a:r>
              <a:rPr kumimoji="1" lang="zh-CN" altLang="en-US" sz="3000">
                <a:solidFill>
                  <a:srgbClr val="990000"/>
                </a:solidFill>
              </a:rPr>
              <a:t>将</a:t>
            </a:r>
            <a:r>
              <a:rPr kumimoji="1" lang="en-US" altLang="zh-CN" sz="3000">
                <a:solidFill>
                  <a:srgbClr val="990000"/>
                </a:solidFill>
              </a:rPr>
              <a:t>2</a:t>
            </a:r>
            <a:r>
              <a:rPr kumimoji="1" lang="en-US" altLang="zh-CN" sz="3000" baseline="30000">
                <a:solidFill>
                  <a:srgbClr val="990000"/>
                </a:solidFill>
              </a:rPr>
              <a:t>k</a:t>
            </a:r>
            <a:r>
              <a:rPr kumimoji="1" lang="en-US" altLang="zh-CN" sz="3000">
                <a:solidFill>
                  <a:srgbClr val="990000"/>
                </a:solidFill>
                <a:sym typeface="Symbol" panose="05050102010706020507" pitchFamily="18" charset="2"/>
              </a:rPr>
              <a:t></a:t>
            </a:r>
            <a:r>
              <a:rPr kumimoji="1" lang="en-US" altLang="zh-CN" sz="3000">
                <a:solidFill>
                  <a:srgbClr val="990000"/>
                </a:solidFill>
              </a:rPr>
              <a:t> 2</a:t>
            </a:r>
            <a:r>
              <a:rPr kumimoji="1" lang="en-US" altLang="zh-CN" sz="3000" baseline="30000">
                <a:solidFill>
                  <a:srgbClr val="990000"/>
                </a:solidFill>
              </a:rPr>
              <a:t>k</a:t>
            </a:r>
            <a:r>
              <a:rPr kumimoji="1" lang="zh-CN" altLang="en-US" sz="3000">
                <a:solidFill>
                  <a:srgbClr val="990000"/>
                </a:solidFill>
              </a:rPr>
              <a:t>棋盘分割为</a:t>
            </a:r>
            <a:r>
              <a:rPr kumimoji="1" lang="en-US" altLang="zh-CN" sz="3000">
                <a:solidFill>
                  <a:srgbClr val="990000"/>
                </a:solidFill>
              </a:rPr>
              <a:t>4</a:t>
            </a:r>
            <a:r>
              <a:rPr kumimoji="1" lang="zh-CN" altLang="en-US" sz="3000">
                <a:solidFill>
                  <a:srgbClr val="990000"/>
                </a:solidFill>
              </a:rPr>
              <a:t>个</a:t>
            </a:r>
            <a:r>
              <a:rPr kumimoji="1" lang="en-US" altLang="zh-CN" sz="3000">
                <a:solidFill>
                  <a:srgbClr val="990000"/>
                </a:solidFill>
              </a:rPr>
              <a:t>2</a:t>
            </a:r>
            <a:r>
              <a:rPr kumimoji="1" lang="en-US" altLang="zh-CN" sz="3000" baseline="30000">
                <a:solidFill>
                  <a:srgbClr val="990000"/>
                </a:solidFill>
              </a:rPr>
              <a:t>k-1</a:t>
            </a:r>
            <a:r>
              <a:rPr kumimoji="1" lang="en-US" altLang="zh-CN" sz="3000">
                <a:solidFill>
                  <a:srgbClr val="990000"/>
                </a:solidFill>
                <a:sym typeface="Symbol" panose="05050102010706020507" pitchFamily="18" charset="2"/>
              </a:rPr>
              <a:t></a:t>
            </a:r>
            <a:r>
              <a:rPr kumimoji="1" lang="en-US" altLang="zh-CN" sz="3000">
                <a:solidFill>
                  <a:srgbClr val="990000"/>
                </a:solidFill>
              </a:rPr>
              <a:t> 2</a:t>
            </a:r>
            <a:r>
              <a:rPr kumimoji="1" lang="en-US" altLang="zh-CN" sz="3000" baseline="30000">
                <a:solidFill>
                  <a:srgbClr val="990000"/>
                </a:solidFill>
              </a:rPr>
              <a:t>k-1</a:t>
            </a:r>
            <a:r>
              <a:rPr kumimoji="1" lang="zh-CN" altLang="en-US" sz="3000">
                <a:solidFill>
                  <a:srgbClr val="990000"/>
                </a:solidFill>
              </a:rPr>
              <a:t>子棋盘。</a:t>
            </a:r>
            <a:endParaRPr kumimoji="1" lang="zh-CN" altLang="en-US" sz="3000">
              <a:solidFill>
                <a:srgbClr val="990000"/>
              </a:solidFill>
            </a:endParaRPr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304800" y="2582863"/>
            <a:ext cx="4419600" cy="2089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600">
                <a:solidFill>
                  <a:srgbClr val="990000"/>
                </a:solidFill>
              </a:rPr>
              <a:t>残缺方格必位于</a:t>
            </a:r>
            <a:r>
              <a:rPr kumimoji="1" lang="en-US" altLang="zh-CN" sz="2600">
                <a:solidFill>
                  <a:srgbClr val="990000"/>
                </a:solidFill>
              </a:rPr>
              <a:t>4</a:t>
            </a:r>
            <a:r>
              <a:rPr kumimoji="1" lang="zh-CN" altLang="en-US" sz="2600">
                <a:solidFill>
                  <a:srgbClr val="990000"/>
                </a:solidFill>
              </a:rPr>
              <a:t>个子棋盘之一，其余</a:t>
            </a:r>
            <a:r>
              <a:rPr kumimoji="1" lang="en-US" altLang="zh-CN" sz="2600">
                <a:solidFill>
                  <a:srgbClr val="990000"/>
                </a:solidFill>
              </a:rPr>
              <a:t>3</a:t>
            </a:r>
            <a:r>
              <a:rPr kumimoji="1" lang="zh-CN" altLang="en-US" sz="2600">
                <a:solidFill>
                  <a:srgbClr val="990000"/>
                </a:solidFill>
              </a:rPr>
              <a:t>个子棋盘中无残缺方格。为此将剩余</a:t>
            </a:r>
            <a:r>
              <a:rPr kumimoji="1" lang="en-US" altLang="zh-CN" sz="2600">
                <a:solidFill>
                  <a:srgbClr val="990000"/>
                </a:solidFill>
              </a:rPr>
              <a:t>3</a:t>
            </a:r>
            <a:r>
              <a:rPr kumimoji="1" lang="zh-CN" altLang="en-US" sz="2600">
                <a:solidFill>
                  <a:srgbClr val="990000"/>
                </a:solidFill>
              </a:rPr>
              <a:t>棋盘转化为残缺棋盘</a:t>
            </a:r>
            <a:r>
              <a:rPr kumimoji="1" lang="en-US" altLang="zh-CN" sz="2600">
                <a:solidFill>
                  <a:srgbClr val="990000"/>
                </a:solidFill>
              </a:rPr>
              <a:t>. </a:t>
            </a:r>
            <a:r>
              <a:rPr kumimoji="1" lang="zh-CN" altLang="en-US" sz="2600">
                <a:solidFill>
                  <a:srgbClr val="990000"/>
                </a:solidFill>
              </a:rPr>
              <a:t>用一个</a:t>
            </a:r>
            <a:r>
              <a:rPr kumimoji="1" lang="en-US" altLang="zh-CN" sz="2600">
                <a:solidFill>
                  <a:srgbClr val="990000"/>
                </a:solidFill>
              </a:rPr>
              <a:t>L</a:t>
            </a:r>
            <a:r>
              <a:rPr kumimoji="1" lang="zh-CN" altLang="en-US" sz="2600">
                <a:solidFill>
                  <a:srgbClr val="990000"/>
                </a:solidFill>
              </a:rPr>
              <a:t>型骨牌覆盖这</a:t>
            </a:r>
            <a:r>
              <a:rPr kumimoji="1" lang="en-US" altLang="zh-CN" sz="2600">
                <a:solidFill>
                  <a:srgbClr val="990000"/>
                </a:solidFill>
              </a:rPr>
              <a:t>3</a:t>
            </a:r>
            <a:r>
              <a:rPr kumimoji="1" lang="zh-CN" altLang="en-US" sz="2600">
                <a:solidFill>
                  <a:srgbClr val="990000"/>
                </a:solidFill>
              </a:rPr>
              <a:t>个较小棋盘的结合处</a:t>
            </a:r>
            <a:r>
              <a:rPr kumimoji="1" lang="en-US" altLang="zh-CN" sz="2600">
                <a:solidFill>
                  <a:srgbClr val="990000"/>
                </a:solidFill>
              </a:rPr>
              <a:t>.</a:t>
            </a:r>
            <a:endParaRPr kumimoji="1" lang="en-US" altLang="zh-CN" sz="2600">
              <a:solidFill>
                <a:srgbClr val="990000"/>
              </a:solidFill>
            </a:endParaRPr>
          </a:p>
        </p:txBody>
      </p: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609600" y="4600575"/>
            <a:ext cx="8001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kumimoji="1" lang="en-US" altLang="zh-CN" sz="3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3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个子棋盘上被</a:t>
            </a:r>
            <a:r>
              <a:rPr kumimoji="1" lang="en-US" altLang="zh-CN" sz="3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kumimoji="1" lang="zh-CN" altLang="en-US" sz="3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型骨牌覆盖的方格就成为该棋盘上的残缺方格</a:t>
            </a:r>
            <a:r>
              <a:rPr kumimoji="1" lang="en-US" altLang="zh-CN" sz="3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3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原问题转化为</a:t>
            </a:r>
            <a:r>
              <a:rPr kumimoji="1" lang="en-US" altLang="zh-CN" sz="3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3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个较小规模的棋盘覆盖问题。递归地使用这种分割，直至棋盘简化为</a:t>
            </a:r>
            <a:r>
              <a:rPr kumimoji="1" lang="en-US" altLang="zh-CN" sz="3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kumimoji="1" lang="en-US" altLang="zh-CN" sz="3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1</a:t>
            </a:r>
            <a:r>
              <a:rPr kumimoji="1" lang="zh-CN" altLang="en-US" sz="3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棋盘</a:t>
            </a:r>
            <a:r>
              <a:rPr kumimoji="1" lang="en-US" altLang="zh-CN" sz="3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1" lang="en-US" altLang="zh-CN" sz="300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0473" name="Object 9"/>
          <p:cNvGraphicFramePr>
            <a:graphicFrameLocks noChangeAspect="1"/>
          </p:cNvGraphicFramePr>
          <p:nvPr/>
        </p:nvGraphicFramePr>
        <p:xfrm>
          <a:off x="7910513" y="3352800"/>
          <a:ext cx="476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0" name="Photo Editor 照片" r:id="rId2" imgW="2257425" imgH="2143125" progId="MSPhotoEd.3">
                  <p:embed/>
                </p:oleObj>
              </mc:Choice>
              <mc:Fallback>
                <p:oleObj name="Photo Editor 照片" r:id="rId2" imgW="2257425" imgH="2143125" progId="MSPhotoEd.3">
                  <p:embed/>
                  <p:pic>
                    <p:nvPicPr>
                      <p:cNvPr id="0" name="图片 54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0513" y="3352800"/>
                        <a:ext cx="476250" cy="4540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rgbClr val="FFFF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2.3.4  </a:t>
            </a:r>
            <a:r>
              <a:rPr lang="zh-CN" altLang="en-US" dirty="0"/>
              <a:t>棋盘覆盖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0" grpId="0" autoUpdateAnimBg="0"/>
      <p:bldP spid="190471" grpId="0" animBg="1" autoUpdateAnimBg="0"/>
      <p:bldP spid="19047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12"/>
          <p:cNvSpPr>
            <a:spLocks noChangeArrowheads="1"/>
          </p:cNvSpPr>
          <p:nvPr/>
        </p:nvSpPr>
        <p:spPr bwMode="auto">
          <a:xfrm>
            <a:off x="914400" y="1981200"/>
            <a:ext cx="761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3200" b="1" baseline="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 2</a:t>
            </a:r>
            <a:r>
              <a:rPr kumimoji="1" lang="en-US" altLang="zh-CN" sz="3200" b="1" baseline="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的棋盘覆盖中，用到的骨牌数为？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4270" name="Rectangle 14"/>
          <p:cNvSpPr>
            <a:spLocks noChangeArrowheads="1"/>
          </p:cNvSpPr>
          <p:nvPr/>
        </p:nvSpPr>
        <p:spPr bwMode="auto">
          <a:xfrm>
            <a:off x="1981200" y="3429000"/>
            <a:ext cx="4114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4800" b="1">
                <a:solidFill>
                  <a:srgbClr val="660066"/>
                </a:solidFill>
                <a:latin typeface="Arial" panose="020B0604020202020204" pitchFamily="34" charset="0"/>
              </a:rPr>
              <a:t>(4</a:t>
            </a:r>
            <a:r>
              <a:rPr kumimoji="1" lang="en-US" altLang="zh-CN" sz="4800" b="1" baseline="30000">
                <a:solidFill>
                  <a:srgbClr val="660066"/>
                </a:solidFill>
                <a:latin typeface="Arial" panose="020B0604020202020204" pitchFamily="34" charset="0"/>
              </a:rPr>
              <a:t>k</a:t>
            </a:r>
            <a:r>
              <a:rPr kumimoji="1" lang="en-US" altLang="zh-CN" sz="4800" b="1">
                <a:solidFill>
                  <a:srgbClr val="660066"/>
                </a:solidFill>
                <a:latin typeface="Arial" panose="020B0604020202020204" pitchFamily="34" charset="0"/>
              </a:rPr>
              <a:t>-1)/3</a:t>
            </a:r>
            <a:endParaRPr kumimoji="1" lang="en-US" altLang="zh-CN" sz="4800" b="1">
              <a:solidFill>
                <a:srgbClr val="660066"/>
              </a:solidFill>
              <a:latin typeface="Arial" panose="020B0604020202020204" pitchFamily="34" charset="0"/>
            </a:endParaRPr>
          </a:p>
        </p:txBody>
      </p:sp>
      <p:sp>
        <p:nvSpPr>
          <p:cNvPr id="224274" name="AutoShape 18"/>
          <p:cNvSpPr>
            <a:spLocks noChangeArrowheads="1"/>
          </p:cNvSpPr>
          <p:nvPr/>
        </p:nvSpPr>
        <p:spPr bwMode="auto">
          <a:xfrm>
            <a:off x="6096000" y="2438400"/>
            <a:ext cx="2209800" cy="1143000"/>
          </a:xfrm>
          <a:prstGeom prst="wedgeEllipseCallout">
            <a:avLst>
              <a:gd name="adj1" fmla="val -86208"/>
              <a:gd name="adj2" fmla="val 652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FF3300"/>
                </a:solidFill>
                <a:latin typeface="Arial" panose="020B0604020202020204" pitchFamily="34" charset="0"/>
              </a:rPr>
              <a:t>？？？</a:t>
            </a:r>
            <a:endParaRPr lang="zh-CN" altLang="en-US" sz="36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2.3.4  </a:t>
            </a:r>
            <a:r>
              <a:rPr lang="zh-CN" altLang="en-US" dirty="0"/>
              <a:t>棋盘覆盖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2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70" grpId="0"/>
      <p:bldP spid="2242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5997D46E-FD3A-484B-B2F1-782B3DF07910}" type="slidenum">
              <a:rPr lang="en-US" altLang="zh-CN"/>
            </a:fld>
            <a:endParaRPr lang="en-US" altLang="zh-CN"/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062038" y="1508125"/>
            <a:ext cx="7548562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</a:t>
            </a:r>
            <a:r>
              <a:rPr lang="en-US" altLang="en-US" sz="2200" b="1">
                <a:solidFill>
                  <a:schemeClr val="accent2"/>
                </a:solidFill>
              </a:rPr>
              <a:t>Ackerman</a:t>
            </a:r>
            <a:r>
              <a:rPr lang="en-US" altLang="en-US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sz="22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前</a:t>
            </a:r>
            <a:r>
              <a:rPr lang="en-US" altLang="zh-CN" sz="2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例中的函数都可以找到相应的非递归方式定义：</a:t>
            </a:r>
            <a:endParaRPr lang="zh-CN" altLang="en-US" sz="2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685800" y="3005138"/>
            <a:ext cx="792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1828800" y="2676525"/>
          <a:ext cx="355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6" name="公式" r:id="rId1" imgW="1485900" imgH="203200" progId="Equation.3">
                  <p:embed/>
                </p:oleObj>
              </mc:Choice>
              <mc:Fallback>
                <p:oleObj name="公式" r:id="rId1" imgW="1485900" imgH="203200" progId="Equation.3">
                  <p:embed/>
                  <p:pic>
                    <p:nvPicPr>
                      <p:cNvPr id="0" name="图片 237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76525"/>
                        <a:ext cx="3556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685800" y="2830513"/>
            <a:ext cx="792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1639888" y="3408363"/>
          <a:ext cx="47053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" name="Equation" r:id="rId3" imgW="2032000" imgH="495300" progId="Equation.DSMT4">
                  <p:embed/>
                </p:oleObj>
              </mc:Choice>
              <mc:Fallback>
                <p:oleObj name="Equation" r:id="rId3" imgW="2032000" imgH="495300" progId="Equation.DSMT4">
                  <p:embed/>
                  <p:pic>
                    <p:nvPicPr>
                      <p:cNvPr id="0" name="图片 237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3408363"/>
                        <a:ext cx="4705350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1524000" y="5394325"/>
            <a:ext cx="59483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5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Ackerman</a:t>
            </a:r>
            <a:r>
              <a:rPr lang="zh-CN" altLang="en-US" sz="25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函数却无法找到非递归的定义。</a:t>
            </a:r>
            <a:endParaRPr lang="zh-CN" altLang="en-US" sz="25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递归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ChangeArrowheads="1"/>
          </p:cNvSpPr>
          <p:nvPr/>
        </p:nvSpPr>
        <p:spPr bwMode="auto">
          <a:xfrm>
            <a:off x="152400" y="152400"/>
            <a:ext cx="8624888" cy="622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/>
              <a:t>void ChessBoard(int tr, int tc, int  dr, int dc, int size)</a:t>
            </a:r>
            <a:endParaRPr kumimoji="1" lang="en-US" altLang="zh-CN" sz="2800"/>
          </a:p>
          <a:p>
            <a:r>
              <a:rPr kumimoji="1" lang="en-US" altLang="zh-CN" sz="2800"/>
              <a:t>  { if (size==1) return</a:t>
            </a:r>
            <a:r>
              <a:rPr kumimoji="1" lang="zh-CN" altLang="en-US" sz="2800"/>
              <a:t>；</a:t>
            </a:r>
            <a:endParaRPr kumimoji="1" lang="zh-CN" altLang="en-US" sz="2800"/>
          </a:p>
          <a:p>
            <a:pPr>
              <a:lnSpc>
                <a:spcPct val="120000"/>
              </a:lnSpc>
            </a:pPr>
            <a:r>
              <a:rPr kumimoji="1" lang="zh-CN" altLang="en-US" sz="2800"/>
              <a:t>     </a:t>
            </a:r>
            <a:r>
              <a:rPr kumimoji="1" lang="en-US" altLang="zh-CN" sz="2800"/>
              <a:t>int t=tile++</a:t>
            </a:r>
            <a:r>
              <a:rPr kumimoji="1" lang="zh-CN" altLang="en-US" sz="2800"/>
              <a:t>，</a:t>
            </a:r>
            <a:r>
              <a:rPr kumimoji="1" lang="en-US" altLang="zh-CN" sz="2800"/>
              <a:t>// </a:t>
            </a:r>
            <a:r>
              <a:rPr kumimoji="1" lang="en-US" altLang="zh-CN" sz="2800">
                <a:solidFill>
                  <a:srgbClr val="990000"/>
                </a:solidFill>
              </a:rPr>
              <a:t>L</a:t>
            </a:r>
            <a:r>
              <a:rPr kumimoji="1" lang="zh-CN" altLang="en-US" sz="2800">
                <a:solidFill>
                  <a:srgbClr val="990000"/>
                </a:solidFill>
              </a:rPr>
              <a:t>型骨牌号</a:t>
            </a:r>
            <a:endParaRPr kumimoji="1" lang="zh-CN" altLang="en-US" sz="2800"/>
          </a:p>
          <a:p>
            <a:pPr>
              <a:lnSpc>
                <a:spcPct val="120000"/>
              </a:lnSpc>
            </a:pPr>
            <a:r>
              <a:rPr kumimoji="1" lang="zh-CN" altLang="en-US" sz="2800"/>
              <a:t>      </a:t>
            </a:r>
            <a:r>
              <a:rPr kumimoji="1" lang="en-US" altLang="zh-CN" sz="2800"/>
              <a:t>s=size</a:t>
            </a:r>
            <a:r>
              <a:rPr kumimoji="1" lang="zh-CN" altLang="en-US" sz="2800"/>
              <a:t>／</a:t>
            </a:r>
            <a:r>
              <a:rPr kumimoji="1" lang="en-US" altLang="zh-CN" sz="2800"/>
              <a:t>2</a:t>
            </a:r>
            <a:r>
              <a:rPr kumimoji="1" lang="zh-CN" altLang="en-US" sz="2800"/>
              <a:t>； </a:t>
            </a:r>
            <a:r>
              <a:rPr kumimoji="1" lang="en-US" altLang="zh-CN" sz="2800"/>
              <a:t>// </a:t>
            </a:r>
            <a:r>
              <a:rPr kumimoji="1" lang="zh-CN" altLang="en-US" sz="2800">
                <a:solidFill>
                  <a:srgbClr val="990000"/>
                </a:solidFill>
              </a:rPr>
              <a:t>分割棋盘</a:t>
            </a:r>
            <a:endParaRPr kumimoji="1" lang="zh-CN" altLang="en-US" sz="2800"/>
          </a:p>
          <a:p>
            <a:pPr>
              <a:lnSpc>
                <a:spcPct val="120000"/>
              </a:lnSpc>
              <a:spcBef>
                <a:spcPct val="35000"/>
              </a:spcBef>
            </a:pPr>
            <a:r>
              <a:rPr kumimoji="1" lang="zh-CN" altLang="en-US" sz="2800">
                <a:solidFill>
                  <a:srgbClr val="990000"/>
                </a:solidFill>
              </a:rPr>
              <a:t>      </a:t>
            </a:r>
            <a:r>
              <a:rPr kumimoji="1" lang="en-US" altLang="zh-CN" sz="2800" b="1">
                <a:solidFill>
                  <a:srgbClr val="990000"/>
                </a:solidFill>
              </a:rPr>
              <a:t>//</a:t>
            </a:r>
            <a:r>
              <a:rPr kumimoji="1" lang="zh-CN" altLang="en-US" sz="2800" b="1">
                <a:solidFill>
                  <a:srgbClr val="990000"/>
                </a:solidFill>
              </a:rPr>
              <a:t>覆盖左上角子棋盘</a:t>
            </a:r>
            <a:endParaRPr kumimoji="1" lang="zh-CN" altLang="en-US" sz="2800"/>
          </a:p>
          <a:p>
            <a:pPr>
              <a:lnSpc>
                <a:spcPct val="120000"/>
              </a:lnSpc>
            </a:pPr>
            <a:r>
              <a:rPr kumimoji="1" lang="zh-CN" altLang="en-US" sz="2800"/>
              <a:t>       </a:t>
            </a:r>
            <a:r>
              <a:rPr kumimoji="1" lang="en-US" altLang="zh-CN" sz="2800"/>
              <a:t>if (dr &lt; tr +s &amp;&amp; dc &lt; tc +s)    </a:t>
            </a:r>
            <a:r>
              <a:rPr kumimoji="1" lang="en-US" altLang="zh-CN" sz="2800">
                <a:solidFill>
                  <a:srgbClr val="990000"/>
                </a:solidFill>
              </a:rPr>
              <a:t>//</a:t>
            </a:r>
            <a:r>
              <a:rPr kumimoji="1" lang="zh-CN" altLang="en-US" sz="2800">
                <a:solidFill>
                  <a:srgbClr val="990000"/>
                </a:solidFill>
              </a:rPr>
              <a:t>特殊方格在此棋盘中</a:t>
            </a:r>
            <a:endParaRPr kumimoji="1" lang="zh-CN" altLang="en-US" sz="2800"/>
          </a:p>
          <a:p>
            <a:pPr>
              <a:lnSpc>
                <a:spcPct val="120000"/>
              </a:lnSpc>
            </a:pPr>
            <a:r>
              <a:rPr kumimoji="1" lang="zh-CN" altLang="en-US" sz="2800"/>
              <a:t>              </a:t>
            </a:r>
            <a:r>
              <a:rPr kumimoji="1" lang="en-US" altLang="zh-CN" sz="2800"/>
              <a:t>ChessBoard(tr</a:t>
            </a:r>
            <a:r>
              <a:rPr kumimoji="1" lang="zh-CN" altLang="en-US" sz="2800"/>
              <a:t>，</a:t>
            </a:r>
            <a:r>
              <a:rPr kumimoji="1" lang="en-US" altLang="zh-CN" sz="2800"/>
              <a:t>tc</a:t>
            </a:r>
            <a:r>
              <a:rPr kumimoji="1" lang="zh-CN" altLang="en-US" sz="2800"/>
              <a:t>，</a:t>
            </a:r>
            <a:r>
              <a:rPr kumimoji="1" lang="en-US" altLang="zh-CN" sz="2800"/>
              <a:t>dr</a:t>
            </a:r>
            <a:r>
              <a:rPr kumimoji="1" lang="zh-CN" altLang="en-US" sz="2800"/>
              <a:t>，</a:t>
            </a:r>
            <a:r>
              <a:rPr kumimoji="1" lang="en-US" altLang="zh-CN" sz="2800"/>
              <a:t>dc</a:t>
            </a:r>
            <a:r>
              <a:rPr kumimoji="1" lang="zh-CN" altLang="en-US" sz="2800"/>
              <a:t>，</a:t>
            </a:r>
            <a:r>
              <a:rPr kumimoji="1" lang="en-US" altLang="zh-CN" sz="2800"/>
              <a:t>s)</a:t>
            </a:r>
            <a:r>
              <a:rPr kumimoji="1" lang="zh-CN" altLang="en-US" sz="2800"/>
              <a:t>；</a:t>
            </a:r>
            <a:endParaRPr kumimoji="1" lang="zh-CN" altLang="en-US" sz="2800"/>
          </a:p>
          <a:p>
            <a:pPr>
              <a:lnSpc>
                <a:spcPct val="120000"/>
              </a:lnSpc>
            </a:pPr>
            <a:r>
              <a:rPr kumimoji="1" lang="zh-CN" altLang="en-US" sz="2800"/>
              <a:t>       </a:t>
            </a:r>
            <a:r>
              <a:rPr kumimoji="1" lang="en-US" altLang="zh-CN" sz="2800"/>
              <a:t>else{//</a:t>
            </a:r>
            <a:r>
              <a:rPr kumimoji="1" lang="zh-CN" altLang="en-US" sz="2800">
                <a:solidFill>
                  <a:srgbClr val="990000"/>
                </a:solidFill>
              </a:rPr>
              <a:t>此棋盘中无特殊方格</a:t>
            </a:r>
            <a:endParaRPr kumimoji="1" lang="zh-CN" altLang="en-US" sz="2800"/>
          </a:p>
          <a:p>
            <a:pPr>
              <a:lnSpc>
                <a:spcPct val="120000"/>
              </a:lnSpc>
            </a:pPr>
            <a:r>
              <a:rPr kumimoji="1" lang="zh-CN" altLang="en-US" sz="2800">
                <a:solidFill>
                  <a:srgbClr val="990000"/>
                </a:solidFill>
              </a:rPr>
              <a:t>               </a:t>
            </a:r>
            <a:r>
              <a:rPr kumimoji="1" lang="en-US" altLang="zh-CN" sz="2800">
                <a:solidFill>
                  <a:srgbClr val="990000"/>
                </a:solidFill>
              </a:rPr>
              <a:t>//</a:t>
            </a:r>
            <a:r>
              <a:rPr kumimoji="1" lang="zh-CN" altLang="en-US" sz="2800">
                <a:solidFill>
                  <a:srgbClr val="990000"/>
                </a:solidFill>
              </a:rPr>
              <a:t>用</a:t>
            </a:r>
            <a:r>
              <a:rPr kumimoji="1" lang="en-US" altLang="zh-CN" sz="2800">
                <a:solidFill>
                  <a:srgbClr val="990000"/>
                </a:solidFill>
              </a:rPr>
              <a:t>t</a:t>
            </a:r>
            <a:r>
              <a:rPr kumimoji="1" lang="zh-CN" altLang="en-US" sz="2800">
                <a:solidFill>
                  <a:srgbClr val="990000"/>
                </a:solidFill>
              </a:rPr>
              <a:t>号</a:t>
            </a:r>
            <a:r>
              <a:rPr kumimoji="1" lang="en-US" altLang="zh-CN" sz="2800">
                <a:solidFill>
                  <a:srgbClr val="990000"/>
                </a:solidFill>
              </a:rPr>
              <a:t>L</a:t>
            </a:r>
            <a:r>
              <a:rPr kumimoji="1" lang="zh-CN" altLang="en-US" sz="2800">
                <a:solidFill>
                  <a:srgbClr val="990000"/>
                </a:solidFill>
              </a:rPr>
              <a:t>型骨牌覆盖右下角</a:t>
            </a:r>
            <a:endParaRPr kumimoji="1" lang="zh-CN" altLang="en-US" sz="2800"/>
          </a:p>
          <a:p>
            <a:pPr>
              <a:lnSpc>
                <a:spcPct val="120000"/>
              </a:lnSpc>
            </a:pPr>
            <a:r>
              <a:rPr kumimoji="1" lang="zh-CN" altLang="en-US" sz="2800"/>
              <a:t>               </a:t>
            </a:r>
            <a:r>
              <a:rPr kumimoji="1" lang="en-US" altLang="zh-CN" sz="2800"/>
              <a:t>Board[tr+s-1][tc+s-1]=t</a:t>
            </a:r>
            <a:r>
              <a:rPr kumimoji="1" lang="zh-CN" altLang="en-US" sz="2800"/>
              <a:t>；</a:t>
            </a:r>
            <a:endParaRPr kumimoji="1" lang="zh-CN" altLang="en-US" sz="2800"/>
          </a:p>
          <a:p>
            <a:pPr>
              <a:lnSpc>
                <a:spcPct val="120000"/>
              </a:lnSpc>
            </a:pPr>
            <a:r>
              <a:rPr kumimoji="1" lang="zh-CN" altLang="en-US" sz="2800">
                <a:solidFill>
                  <a:srgbClr val="990000"/>
                </a:solidFill>
              </a:rPr>
              <a:t>               </a:t>
            </a:r>
            <a:r>
              <a:rPr kumimoji="1" lang="en-US" altLang="zh-CN" sz="2800">
                <a:solidFill>
                  <a:srgbClr val="990000"/>
                </a:solidFill>
              </a:rPr>
              <a:t>//</a:t>
            </a:r>
            <a:r>
              <a:rPr kumimoji="1" lang="zh-CN" altLang="en-US" sz="2800">
                <a:solidFill>
                  <a:srgbClr val="990000"/>
                </a:solidFill>
              </a:rPr>
              <a:t>覆盖其余方格</a:t>
            </a:r>
            <a:endParaRPr kumimoji="1" lang="zh-CN" altLang="en-US" sz="2800"/>
          </a:p>
          <a:p>
            <a:pPr>
              <a:lnSpc>
                <a:spcPct val="120000"/>
              </a:lnSpc>
            </a:pPr>
            <a:r>
              <a:rPr kumimoji="1" lang="zh-CN" altLang="en-US" sz="2800"/>
              <a:t>              </a:t>
            </a:r>
            <a:r>
              <a:rPr kumimoji="1" lang="en-US" altLang="zh-CN" sz="2800"/>
              <a:t>Chessboard(tr</a:t>
            </a:r>
            <a:r>
              <a:rPr kumimoji="1" lang="zh-CN" altLang="en-US" sz="2800"/>
              <a:t>，</a:t>
            </a:r>
            <a:r>
              <a:rPr kumimoji="1" lang="en-US" altLang="zh-CN" sz="2800"/>
              <a:t>tc</a:t>
            </a:r>
            <a:r>
              <a:rPr kumimoji="1" lang="zh-CN" altLang="en-US" sz="2800"/>
              <a:t>，</a:t>
            </a:r>
            <a:r>
              <a:rPr kumimoji="1" lang="en-US" altLang="zh-CN" sz="2800"/>
              <a:t>tr+s-1</a:t>
            </a:r>
            <a:r>
              <a:rPr kumimoji="1" lang="zh-CN" altLang="en-US" sz="2800"/>
              <a:t>，</a:t>
            </a:r>
            <a:r>
              <a:rPr kumimoji="1" lang="en-US" altLang="zh-CN" sz="2800"/>
              <a:t>tc+s-l</a:t>
            </a:r>
            <a:r>
              <a:rPr kumimoji="1" lang="zh-CN" altLang="en-US" sz="2800"/>
              <a:t>，</a:t>
            </a:r>
            <a:r>
              <a:rPr kumimoji="1" lang="en-US" altLang="zh-CN" sz="2800"/>
              <a:t>s)</a:t>
            </a:r>
            <a:r>
              <a:rPr kumimoji="1" lang="zh-CN" altLang="en-US" sz="2800"/>
              <a:t>；</a:t>
            </a:r>
            <a:r>
              <a:rPr kumimoji="1" lang="en-US" altLang="zh-CN" sz="2800"/>
              <a:t>} </a:t>
            </a:r>
            <a:endParaRPr kumimoji="1" lang="en-US" altLang="zh-CN" sz="2800"/>
          </a:p>
        </p:txBody>
      </p:sp>
      <p:sp>
        <p:nvSpPr>
          <p:cNvPr id="31747" name="AutoShape 12"/>
          <p:cNvSpPr/>
          <p:nvPr/>
        </p:nvSpPr>
        <p:spPr bwMode="auto">
          <a:xfrm>
            <a:off x="498475" y="2590800"/>
            <a:ext cx="457200" cy="41148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293" name="Text Box 13"/>
          <p:cNvSpPr txBox="1">
            <a:spLocks noChangeArrowheads="1"/>
          </p:cNvSpPr>
          <p:nvPr/>
        </p:nvSpPr>
        <p:spPr bwMode="auto">
          <a:xfrm>
            <a:off x="4662488" y="685800"/>
            <a:ext cx="4403725" cy="1835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tr</a:t>
            </a:r>
            <a:r>
              <a:rPr lang="zh-CN" altLang="en-US">
                <a:solidFill>
                  <a:srgbClr val="0000CC"/>
                </a:solidFill>
              </a:rPr>
              <a:t>：棋盘左上角方格的行号；</a:t>
            </a:r>
            <a:endParaRPr lang="zh-CN" altLang="en-US">
              <a:solidFill>
                <a:srgbClr val="0000CC"/>
              </a:solidFill>
            </a:endParaRPr>
          </a:p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tc</a:t>
            </a:r>
            <a:r>
              <a:rPr lang="zh-CN" altLang="en-US">
                <a:solidFill>
                  <a:srgbClr val="0000CC"/>
                </a:solidFill>
              </a:rPr>
              <a:t>：棋盘左上角方格的列号；</a:t>
            </a:r>
            <a:endParaRPr lang="zh-CN" altLang="en-US">
              <a:solidFill>
                <a:srgbClr val="0000CC"/>
              </a:solidFill>
            </a:endParaRPr>
          </a:p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dr</a:t>
            </a:r>
            <a:r>
              <a:rPr lang="zh-CN" altLang="en-US">
                <a:solidFill>
                  <a:srgbClr val="0000CC"/>
                </a:solidFill>
              </a:rPr>
              <a:t>：特殊方格所在的行号；</a:t>
            </a:r>
            <a:endParaRPr lang="zh-CN" altLang="en-US">
              <a:solidFill>
                <a:srgbClr val="0000CC"/>
              </a:solidFill>
            </a:endParaRPr>
          </a:p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dc</a:t>
            </a:r>
            <a:r>
              <a:rPr lang="zh-CN" altLang="en-US">
                <a:solidFill>
                  <a:srgbClr val="0000CC"/>
                </a:solidFill>
              </a:rPr>
              <a:t>：特殊方格所在的列号；</a:t>
            </a:r>
            <a:endParaRPr lang="zh-CN" altLang="en-US">
              <a:solidFill>
                <a:srgbClr val="0000CC"/>
              </a:solidFill>
            </a:endParaRPr>
          </a:p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size</a:t>
            </a:r>
            <a:r>
              <a:rPr lang="zh-CN" altLang="en-US">
                <a:solidFill>
                  <a:srgbClr val="0000CC"/>
                </a:solidFill>
              </a:rPr>
              <a:t>：</a:t>
            </a:r>
            <a:r>
              <a:rPr lang="en-US" altLang="zh-CN">
                <a:solidFill>
                  <a:srgbClr val="0000CC"/>
                </a:solidFill>
              </a:rPr>
              <a:t>size=2</a:t>
            </a:r>
            <a:r>
              <a:rPr lang="en-US" altLang="zh-CN" baseline="30000">
                <a:solidFill>
                  <a:srgbClr val="0000CC"/>
                </a:solidFill>
              </a:rPr>
              <a:t>k</a:t>
            </a:r>
            <a:r>
              <a:rPr lang="zh-CN" altLang="en-US">
                <a:solidFill>
                  <a:srgbClr val="0000CC"/>
                </a:solidFill>
              </a:rPr>
              <a:t>，棋盘规格为</a:t>
            </a:r>
            <a:r>
              <a:rPr lang="en-US" altLang="zh-CN">
                <a:solidFill>
                  <a:srgbClr val="0000CC"/>
                </a:solidFill>
              </a:rPr>
              <a:t>2</a:t>
            </a:r>
            <a:r>
              <a:rPr lang="en-US" altLang="zh-CN" baseline="30000">
                <a:solidFill>
                  <a:srgbClr val="0000CC"/>
                </a:solidFill>
              </a:rPr>
              <a:t>k</a:t>
            </a:r>
            <a:r>
              <a:rPr lang="en-US" altLang="zh-CN">
                <a:solidFill>
                  <a:srgbClr val="0000CC"/>
                </a:solidFill>
              </a:rPr>
              <a:t>×2</a:t>
            </a:r>
            <a:r>
              <a:rPr lang="en-US" altLang="zh-CN" baseline="30000">
                <a:solidFill>
                  <a:srgbClr val="0000CC"/>
                </a:solidFill>
              </a:rPr>
              <a:t>k</a:t>
            </a:r>
            <a:r>
              <a:rPr lang="en-US" altLang="zh-CN">
                <a:solidFill>
                  <a:srgbClr val="0000CC"/>
                </a:solidFill>
              </a:rPr>
              <a:t> </a:t>
            </a:r>
            <a:endParaRPr lang="en-US" altLang="zh-CN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2.3.4  </a:t>
            </a:r>
            <a:r>
              <a:rPr lang="zh-CN" altLang="en-US" dirty="0"/>
              <a:t>棋盘覆盖</a:t>
            </a:r>
            <a:endParaRPr lang="zh-CN" altLang="en-US" dirty="0"/>
          </a:p>
        </p:txBody>
      </p:sp>
      <p:sp>
        <p:nvSpPr>
          <p:cNvPr id="32771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98E5F95-B937-4FF0-9E76-2BC24AFAD213}" type="slidenum">
              <a:rPr lang="en-US" altLang="zh-CN" sz="1400"/>
            </a:fld>
            <a:endParaRPr lang="en-US" altLang="zh-CN" sz="1400"/>
          </a:p>
        </p:txBody>
      </p:sp>
      <p:pic>
        <p:nvPicPr>
          <p:cNvPr id="290820" name="Picture 4" descr="未定标题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0821" name="Object 5"/>
          <p:cNvGraphicFramePr>
            <a:graphicFrameLocks noChangeAspect="1"/>
          </p:cNvGraphicFramePr>
          <p:nvPr/>
        </p:nvGraphicFramePr>
        <p:xfrm>
          <a:off x="6234113" y="3190875"/>
          <a:ext cx="8524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1" name="Photo Editor 照片" r:id="rId2" imgW="2257425" imgH="2143125" progId="MSPhotoEd.3">
                  <p:embed/>
                </p:oleObj>
              </mc:Choice>
              <mc:Fallback>
                <p:oleObj name="Photo Editor 照片" r:id="rId2" imgW="2257425" imgH="2143125" progId="MSPhotoEd.3">
                  <p:embed/>
                  <p:pic>
                    <p:nvPicPr>
                      <p:cNvPr id="0" name="图片 556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3190875"/>
                        <a:ext cx="852487" cy="8128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rgbClr val="FFFF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"/>
          <p:cNvSpPr>
            <a:spLocks noChangeArrowheads="1"/>
          </p:cNvSpPr>
          <p:nvPr/>
        </p:nvSpPr>
        <p:spPr bwMode="auto">
          <a:xfrm>
            <a:off x="711200" y="76200"/>
            <a:ext cx="7213600" cy="425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600" b="1">
                <a:solidFill>
                  <a:srgbClr val="990000"/>
                </a:solidFill>
              </a:rPr>
              <a:t>      //</a:t>
            </a:r>
            <a:r>
              <a:rPr kumimoji="1" lang="zh-CN" altLang="en-US" sz="2600" b="1">
                <a:solidFill>
                  <a:srgbClr val="990000"/>
                </a:solidFill>
              </a:rPr>
              <a:t>覆盖右上角子棋盘</a:t>
            </a:r>
            <a:endParaRPr kumimoji="1" lang="zh-CN" altLang="en-US" sz="2600"/>
          </a:p>
          <a:p>
            <a:pPr>
              <a:lnSpc>
                <a:spcPct val="110000"/>
              </a:lnSpc>
            </a:pPr>
            <a:r>
              <a:rPr kumimoji="1" lang="zh-CN" altLang="en-US" sz="2600"/>
              <a:t>       </a:t>
            </a:r>
            <a:r>
              <a:rPr kumimoji="1" lang="en-US" altLang="zh-CN" sz="2600"/>
              <a:t>if (dr &lt;= tr +s &amp;&amp; dc &gt;= tc +S)</a:t>
            </a:r>
            <a:endParaRPr kumimoji="1" lang="en-US" altLang="zh-CN" sz="2600"/>
          </a:p>
          <a:p>
            <a:pPr>
              <a:lnSpc>
                <a:spcPct val="110000"/>
              </a:lnSpc>
            </a:pPr>
            <a:r>
              <a:rPr kumimoji="1" lang="en-US" altLang="zh-CN" sz="2600"/>
              <a:t>              </a:t>
            </a:r>
            <a:r>
              <a:rPr kumimoji="1" lang="en-US" altLang="zh-CN" sz="2600">
                <a:solidFill>
                  <a:srgbClr val="990000"/>
                </a:solidFill>
              </a:rPr>
              <a:t>//</a:t>
            </a:r>
            <a:r>
              <a:rPr kumimoji="1" lang="zh-CN" altLang="en-US" sz="2600">
                <a:solidFill>
                  <a:srgbClr val="990000"/>
                </a:solidFill>
              </a:rPr>
              <a:t>特殊方格在此棋盘中</a:t>
            </a:r>
            <a:endParaRPr kumimoji="1" lang="zh-CN" altLang="en-US" sz="2600"/>
          </a:p>
          <a:p>
            <a:pPr>
              <a:lnSpc>
                <a:spcPct val="110000"/>
              </a:lnSpc>
            </a:pPr>
            <a:r>
              <a:rPr kumimoji="1" lang="zh-CN" altLang="en-US" sz="2600"/>
              <a:t>         </a:t>
            </a:r>
            <a:r>
              <a:rPr kumimoji="1" lang="en-US" altLang="zh-CN" sz="2600"/>
              <a:t>ChessBoard(tr</a:t>
            </a:r>
            <a:r>
              <a:rPr kumimoji="1" lang="zh-CN" altLang="en-US" sz="2600"/>
              <a:t>，</a:t>
            </a:r>
            <a:r>
              <a:rPr kumimoji="1" lang="en-US" altLang="zh-CN" sz="2600"/>
              <a:t>tc +s </a:t>
            </a:r>
            <a:r>
              <a:rPr kumimoji="1" lang="zh-CN" altLang="en-US" sz="2600"/>
              <a:t>，</a:t>
            </a:r>
            <a:r>
              <a:rPr kumimoji="1" lang="en-US" altLang="zh-CN" sz="2600"/>
              <a:t>dr</a:t>
            </a:r>
            <a:r>
              <a:rPr kumimoji="1" lang="zh-CN" altLang="en-US" sz="2600"/>
              <a:t>，</a:t>
            </a:r>
            <a:r>
              <a:rPr kumimoji="1" lang="en-US" altLang="zh-CN" sz="2600"/>
              <a:t>dc</a:t>
            </a:r>
            <a:r>
              <a:rPr kumimoji="1" lang="zh-CN" altLang="en-US" sz="2600"/>
              <a:t>，</a:t>
            </a:r>
            <a:r>
              <a:rPr kumimoji="1" lang="en-US" altLang="zh-CN" sz="2600"/>
              <a:t>S)</a:t>
            </a:r>
            <a:r>
              <a:rPr kumimoji="1" lang="zh-CN" altLang="en-US" sz="2600"/>
              <a:t>；</a:t>
            </a:r>
            <a:endParaRPr kumimoji="1" lang="zh-CN" altLang="en-US" sz="2600"/>
          </a:p>
          <a:p>
            <a:pPr>
              <a:lnSpc>
                <a:spcPct val="110000"/>
              </a:lnSpc>
            </a:pPr>
            <a:r>
              <a:rPr kumimoji="1" lang="zh-CN" altLang="en-US" sz="2600"/>
              <a:t>       </a:t>
            </a:r>
            <a:r>
              <a:rPr kumimoji="1" lang="en-US" altLang="zh-CN" sz="2600"/>
              <a:t>else{//</a:t>
            </a:r>
            <a:r>
              <a:rPr kumimoji="1" lang="zh-CN" altLang="en-US" sz="2600">
                <a:solidFill>
                  <a:srgbClr val="990000"/>
                </a:solidFill>
              </a:rPr>
              <a:t>此棋盘中无特殊方格</a:t>
            </a:r>
            <a:endParaRPr kumimoji="1" lang="zh-CN" altLang="en-US" sz="2600"/>
          </a:p>
          <a:p>
            <a:pPr>
              <a:lnSpc>
                <a:spcPct val="110000"/>
              </a:lnSpc>
            </a:pPr>
            <a:r>
              <a:rPr kumimoji="1" lang="zh-CN" altLang="en-US" sz="2600">
                <a:solidFill>
                  <a:srgbClr val="990000"/>
                </a:solidFill>
              </a:rPr>
              <a:t>               </a:t>
            </a:r>
            <a:r>
              <a:rPr kumimoji="1" lang="en-US" altLang="zh-CN" sz="2600">
                <a:solidFill>
                  <a:srgbClr val="990000"/>
                </a:solidFill>
              </a:rPr>
              <a:t>//</a:t>
            </a:r>
            <a:r>
              <a:rPr kumimoji="1" lang="zh-CN" altLang="en-US" sz="2600">
                <a:solidFill>
                  <a:srgbClr val="990000"/>
                </a:solidFill>
              </a:rPr>
              <a:t>用</a:t>
            </a:r>
            <a:r>
              <a:rPr kumimoji="1" lang="en-US" altLang="zh-CN" sz="2600">
                <a:solidFill>
                  <a:srgbClr val="990000"/>
                </a:solidFill>
              </a:rPr>
              <a:t>t</a:t>
            </a:r>
            <a:r>
              <a:rPr kumimoji="1" lang="zh-CN" altLang="en-US" sz="2600">
                <a:solidFill>
                  <a:srgbClr val="990000"/>
                </a:solidFill>
              </a:rPr>
              <a:t>号骨牌覆盖左下角</a:t>
            </a:r>
            <a:endParaRPr kumimoji="1" lang="zh-CN" altLang="en-US" sz="2600"/>
          </a:p>
          <a:p>
            <a:pPr>
              <a:lnSpc>
                <a:spcPct val="110000"/>
              </a:lnSpc>
            </a:pPr>
            <a:r>
              <a:rPr kumimoji="1" lang="zh-CN" altLang="en-US" sz="2600"/>
              <a:t>               </a:t>
            </a:r>
            <a:r>
              <a:rPr kumimoji="1" lang="en-US" altLang="zh-CN" sz="2600"/>
              <a:t>Board[tr+s-1][tc+s]=t</a:t>
            </a:r>
            <a:r>
              <a:rPr kumimoji="1" lang="zh-CN" altLang="en-US" sz="2600"/>
              <a:t>；</a:t>
            </a:r>
            <a:endParaRPr kumimoji="1" lang="zh-CN" altLang="en-US" sz="2600"/>
          </a:p>
          <a:p>
            <a:pPr>
              <a:lnSpc>
                <a:spcPct val="110000"/>
              </a:lnSpc>
            </a:pPr>
            <a:r>
              <a:rPr kumimoji="1" lang="zh-CN" altLang="en-US" sz="2600">
                <a:solidFill>
                  <a:srgbClr val="990000"/>
                </a:solidFill>
              </a:rPr>
              <a:t>               </a:t>
            </a:r>
            <a:r>
              <a:rPr kumimoji="1" lang="en-US" altLang="zh-CN" sz="2600">
                <a:solidFill>
                  <a:srgbClr val="990000"/>
                </a:solidFill>
              </a:rPr>
              <a:t>//</a:t>
            </a:r>
            <a:r>
              <a:rPr kumimoji="1" lang="zh-CN" altLang="en-US" sz="2600">
                <a:solidFill>
                  <a:srgbClr val="990000"/>
                </a:solidFill>
              </a:rPr>
              <a:t>覆盖其余方格</a:t>
            </a:r>
            <a:endParaRPr kumimoji="1" lang="zh-CN" altLang="en-US" sz="2600"/>
          </a:p>
          <a:p>
            <a:pPr>
              <a:lnSpc>
                <a:spcPct val="110000"/>
              </a:lnSpc>
            </a:pPr>
            <a:r>
              <a:rPr kumimoji="1" lang="zh-CN" altLang="en-US" sz="2600"/>
              <a:t>              </a:t>
            </a:r>
            <a:r>
              <a:rPr kumimoji="1" lang="en-US" altLang="zh-CN" sz="2600"/>
              <a:t>Chessboard(tr</a:t>
            </a:r>
            <a:r>
              <a:rPr kumimoji="1" lang="zh-CN" altLang="en-US" sz="2600"/>
              <a:t>，</a:t>
            </a:r>
            <a:r>
              <a:rPr kumimoji="1" lang="en-US" altLang="zh-CN" sz="2600"/>
              <a:t>tc+s</a:t>
            </a:r>
            <a:r>
              <a:rPr kumimoji="1" lang="zh-CN" altLang="en-US" sz="2600"/>
              <a:t>，</a:t>
            </a:r>
            <a:r>
              <a:rPr kumimoji="1" lang="en-US" altLang="zh-CN" sz="2600"/>
              <a:t>tr+s-1</a:t>
            </a:r>
            <a:r>
              <a:rPr kumimoji="1" lang="zh-CN" altLang="en-US" sz="2600"/>
              <a:t>，</a:t>
            </a:r>
            <a:r>
              <a:rPr kumimoji="1" lang="en-US" altLang="zh-CN" sz="2600"/>
              <a:t>tc+s</a:t>
            </a:r>
            <a:r>
              <a:rPr kumimoji="1" lang="zh-CN" altLang="en-US" sz="2600"/>
              <a:t>，</a:t>
            </a:r>
            <a:r>
              <a:rPr kumimoji="1" lang="en-US" altLang="zh-CN" sz="2600"/>
              <a:t>s)</a:t>
            </a:r>
            <a:r>
              <a:rPr kumimoji="1" lang="zh-CN" altLang="en-US" sz="2600"/>
              <a:t>；</a:t>
            </a:r>
            <a:r>
              <a:rPr kumimoji="1" lang="en-US" altLang="zh-CN" sz="2600"/>
              <a:t>} </a:t>
            </a:r>
            <a:endParaRPr kumimoji="1" lang="en-US" altLang="zh-CN" sz="2600"/>
          </a:p>
          <a:p>
            <a:pPr>
              <a:lnSpc>
                <a:spcPct val="70000"/>
              </a:lnSpc>
            </a:pPr>
            <a:r>
              <a:rPr kumimoji="1" lang="en-US" altLang="zh-CN" sz="2600"/>
              <a:t>    ......</a:t>
            </a:r>
            <a:endParaRPr kumimoji="1" lang="en-US" altLang="zh-CN" sz="2600"/>
          </a:p>
        </p:txBody>
      </p:sp>
      <p:sp>
        <p:nvSpPr>
          <p:cNvPr id="33795" name="Rectangle 11"/>
          <p:cNvSpPr>
            <a:spLocks noChangeArrowheads="1"/>
          </p:cNvSpPr>
          <p:nvPr/>
        </p:nvSpPr>
        <p:spPr bwMode="auto">
          <a:xfrm>
            <a:off x="871538" y="4351338"/>
            <a:ext cx="62071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600"/>
              <a:t>void outputBoard( int size)</a:t>
            </a:r>
            <a:endParaRPr kumimoji="1" lang="en-US" altLang="zh-CN" sz="2600"/>
          </a:p>
          <a:p>
            <a:r>
              <a:rPr kumimoji="1" lang="en-US" altLang="zh-CN" sz="2600"/>
              <a:t>  { for int i=0 ;i&lt;size ;i++){</a:t>
            </a:r>
            <a:endParaRPr kumimoji="1" lang="en-US" altLang="zh-CN" sz="2600"/>
          </a:p>
          <a:p>
            <a:pPr>
              <a:lnSpc>
                <a:spcPct val="120000"/>
              </a:lnSpc>
            </a:pPr>
            <a:r>
              <a:rPr kumimoji="1" lang="en-US" altLang="zh-CN" sz="2600"/>
              <a:t>        for int j=0 ;j&lt;size ;j++)</a:t>
            </a:r>
            <a:r>
              <a:rPr kumimoji="1" lang="zh-CN" altLang="en-US" sz="2600"/>
              <a:t>；</a:t>
            </a:r>
            <a:endParaRPr kumimoji="1" lang="zh-CN" altLang="en-US" sz="2600"/>
          </a:p>
          <a:p>
            <a:pPr>
              <a:lnSpc>
                <a:spcPct val="120000"/>
              </a:lnSpc>
            </a:pPr>
            <a:r>
              <a:rPr kumimoji="1" lang="zh-CN" altLang="en-US" sz="2600"/>
              <a:t>         </a:t>
            </a:r>
            <a:r>
              <a:rPr kumimoji="1" lang="en-US" altLang="zh-CN" sz="2600"/>
              <a:t>cout&lt;&lt;setw(5)&lt;&lt;board [i][j];</a:t>
            </a:r>
            <a:endParaRPr kumimoji="1" lang="en-US" altLang="zh-CN" sz="2600"/>
          </a:p>
          <a:p>
            <a:pPr>
              <a:lnSpc>
                <a:spcPct val="120000"/>
              </a:lnSpc>
            </a:pPr>
            <a:r>
              <a:rPr kumimoji="1" lang="en-US" altLang="zh-CN" sz="2600"/>
              <a:t>       cout&lt;&lt;endl ;}}</a:t>
            </a:r>
            <a:endParaRPr kumimoji="1" lang="en-US" altLang="zh-CN" sz="260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AutoShape 3"/>
          <p:cNvSpPr/>
          <p:nvPr/>
        </p:nvSpPr>
        <p:spPr bwMode="auto">
          <a:xfrm>
            <a:off x="2751138" y="43307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1379538" y="4406900"/>
            <a:ext cx="14351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en-US" altLang="en-US" sz="3200">
                <a:solidFill>
                  <a:srgbClr val="990000"/>
                </a:solidFill>
                <a:latin typeface="Century Schoolbook" panose="02040604050505020304" pitchFamily="18" charset="0"/>
              </a:rPr>
              <a:t> </a:t>
            </a:r>
            <a:r>
              <a:rPr kumimoji="1" lang="en-US" altLang="zh-CN" sz="3200">
                <a:solidFill>
                  <a:srgbClr val="990000"/>
                </a:solidFill>
                <a:latin typeface="Century Schoolbook" panose="02040604050505020304" pitchFamily="18" charset="0"/>
              </a:rPr>
              <a:t>T(k)= </a:t>
            </a:r>
            <a:endParaRPr kumimoji="1" lang="en-US" altLang="zh-CN" sz="3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2979738" y="4330700"/>
            <a:ext cx="47498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 sz="3200">
                <a:solidFill>
                  <a:srgbClr val="990000"/>
                </a:solidFill>
              </a:rPr>
              <a:t>O(1)                      k=0     </a:t>
            </a:r>
            <a:endParaRPr kumimoji="1" lang="en-US" altLang="zh-CN" sz="3200">
              <a:solidFill>
                <a:srgbClr val="99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990000"/>
                </a:solidFill>
                <a:latin typeface="Century Schoolbook" panose="02040604050505020304" pitchFamily="18" charset="0"/>
              </a:rPr>
              <a:t>4T(k-1)+ </a:t>
            </a:r>
            <a:r>
              <a:rPr kumimoji="1" lang="en-US" altLang="zh-CN" sz="3200">
                <a:solidFill>
                  <a:srgbClr val="990000"/>
                </a:solidFill>
              </a:rPr>
              <a:t>O(1)      k&gt;0</a:t>
            </a:r>
            <a:endParaRPr kumimoji="1" lang="en-US" altLang="zh-CN" sz="3200">
              <a:solidFill>
                <a:srgbClr val="990000"/>
              </a:solidFill>
            </a:endParaRP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2014538" y="5626100"/>
            <a:ext cx="28194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en-US" altLang="en-US" sz="3200">
                <a:solidFill>
                  <a:srgbClr val="990000"/>
                </a:solidFill>
                <a:latin typeface="Century Schoolbook" panose="02040604050505020304" pitchFamily="18" charset="0"/>
              </a:rPr>
              <a:t> </a:t>
            </a:r>
            <a:r>
              <a:rPr kumimoji="1" lang="zh-CN" altLang="en-US" sz="3200">
                <a:solidFill>
                  <a:srgbClr val="990000"/>
                </a:solidFill>
                <a:latin typeface="Century Schoolbook" panose="02040604050505020304" pitchFamily="18" charset="0"/>
              </a:rPr>
              <a:t>得</a:t>
            </a:r>
            <a:r>
              <a:rPr kumimoji="1" lang="en-US" altLang="zh-CN" sz="3200">
                <a:solidFill>
                  <a:srgbClr val="990000"/>
                </a:solidFill>
                <a:latin typeface="Century Schoolbook" panose="02040604050505020304" pitchFamily="18" charset="0"/>
              </a:rPr>
              <a:t>: T(k)=</a:t>
            </a:r>
            <a:r>
              <a:rPr kumimoji="1" lang="en-US" altLang="zh-CN" sz="3200">
                <a:solidFill>
                  <a:srgbClr val="99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</a:t>
            </a:r>
            <a:r>
              <a:rPr kumimoji="1" lang="en-US" altLang="zh-CN" sz="3200">
                <a:solidFill>
                  <a:srgbClr val="990000"/>
                </a:solidFill>
                <a:latin typeface="Century Schoolbook" panose="02040604050505020304" pitchFamily="18" charset="0"/>
              </a:rPr>
              <a:t>(4</a:t>
            </a:r>
            <a:r>
              <a:rPr kumimoji="1" lang="en-US" altLang="zh-CN" sz="3200" baseline="30000">
                <a:solidFill>
                  <a:srgbClr val="990000"/>
                </a:solidFill>
                <a:latin typeface="Century Schoolbook" panose="02040604050505020304" pitchFamily="18" charset="0"/>
              </a:rPr>
              <a:t>k</a:t>
            </a:r>
            <a:r>
              <a:rPr kumimoji="1" lang="en-US" altLang="zh-CN" sz="3200">
                <a:solidFill>
                  <a:srgbClr val="990000"/>
                </a:solidFill>
                <a:latin typeface="Century Schoolbook" panose="02040604050505020304" pitchFamily="18" charset="0"/>
              </a:rPr>
              <a:t>)</a:t>
            </a:r>
            <a:endParaRPr kumimoji="1" lang="en-US" altLang="zh-CN" sz="3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7335" name="AutoShape 7"/>
          <p:cNvSpPr>
            <a:spLocks noChangeArrowheads="1"/>
          </p:cNvSpPr>
          <p:nvPr/>
        </p:nvSpPr>
        <p:spPr bwMode="auto">
          <a:xfrm>
            <a:off x="5443538" y="3981450"/>
            <a:ext cx="2590800" cy="1200150"/>
          </a:xfrm>
          <a:prstGeom prst="wedgeRectCallout">
            <a:avLst>
              <a:gd name="adj1" fmla="val -80819"/>
              <a:gd name="adj2" fmla="val 122356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600">
                <a:solidFill>
                  <a:schemeClr val="accent2"/>
                </a:solidFill>
                <a:ea typeface="楷体_GB2312" pitchFamily="49" charset="-122"/>
              </a:rPr>
              <a:t>与所需骨</a:t>
            </a:r>
            <a:endParaRPr kumimoji="1" lang="zh-CN" altLang="en-US" sz="3600">
              <a:solidFill>
                <a:schemeClr val="accent2"/>
              </a:solidFill>
              <a:ea typeface="楷体_GB2312" pitchFamily="49" charset="-122"/>
            </a:endParaRPr>
          </a:p>
          <a:p>
            <a:pPr algn="ctr"/>
            <a:r>
              <a:rPr kumimoji="1" lang="zh-CN" altLang="en-US" sz="3600">
                <a:solidFill>
                  <a:schemeClr val="accent2"/>
                </a:solidFill>
                <a:ea typeface="楷体_GB2312" pitchFamily="49" charset="-122"/>
              </a:rPr>
              <a:t>牌数同阶</a:t>
            </a:r>
            <a:endParaRPr kumimoji="1" lang="zh-CN" altLang="en-US" sz="3600" baseline="-25000">
              <a:solidFill>
                <a:schemeClr val="accent2"/>
              </a:solidFill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85800" y="1447800"/>
            <a:ext cx="7924800" cy="28130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400" b="1"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  <a:r>
              <a:rPr kumimoji="1" lang="en-US" altLang="zh-CN" sz="3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1" lang="en-US" altLang="zh-CN" sz="3400" b="1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3000">
                <a:solidFill>
                  <a:srgbClr val="990000"/>
                </a:solidFill>
              </a:rPr>
              <a:t>设</a:t>
            </a:r>
            <a:r>
              <a:rPr kumimoji="1" lang="en-US" altLang="zh-CN" sz="3000">
                <a:solidFill>
                  <a:srgbClr val="990000"/>
                </a:solidFill>
              </a:rPr>
              <a:t>T(k)</a:t>
            </a:r>
            <a:r>
              <a:rPr kumimoji="1" lang="zh-CN" altLang="en-US" sz="3000">
                <a:solidFill>
                  <a:srgbClr val="990000"/>
                </a:solidFill>
              </a:rPr>
              <a:t>为覆盖</a:t>
            </a:r>
            <a:r>
              <a:rPr kumimoji="1" lang="en-US" altLang="zh-CN" sz="3000">
                <a:solidFill>
                  <a:srgbClr val="990000"/>
                </a:solidFill>
              </a:rPr>
              <a:t>2</a:t>
            </a:r>
            <a:r>
              <a:rPr kumimoji="1" lang="en-US" altLang="zh-CN" sz="3000" baseline="30000">
                <a:solidFill>
                  <a:srgbClr val="990000"/>
                </a:solidFill>
              </a:rPr>
              <a:t>k</a:t>
            </a:r>
            <a:r>
              <a:rPr kumimoji="1" lang="en-US" altLang="zh-CN" sz="3000">
                <a:solidFill>
                  <a:srgbClr val="990000"/>
                </a:solidFill>
                <a:sym typeface="Symbol" panose="05050102010706020507" pitchFamily="18" charset="2"/>
              </a:rPr>
              <a:t></a:t>
            </a:r>
            <a:r>
              <a:rPr kumimoji="1" lang="en-US" altLang="zh-CN" sz="3000">
                <a:solidFill>
                  <a:srgbClr val="990000"/>
                </a:solidFill>
              </a:rPr>
              <a:t> 2</a:t>
            </a:r>
            <a:r>
              <a:rPr kumimoji="1" lang="en-US" altLang="zh-CN" sz="3000" baseline="30000">
                <a:solidFill>
                  <a:srgbClr val="990000"/>
                </a:solidFill>
              </a:rPr>
              <a:t>k</a:t>
            </a:r>
            <a:r>
              <a:rPr kumimoji="1" lang="zh-CN" altLang="en-US" sz="3000">
                <a:solidFill>
                  <a:srgbClr val="990000"/>
                </a:solidFill>
              </a:rPr>
              <a:t>残缺棋盘的时间。</a:t>
            </a:r>
            <a:endParaRPr kumimoji="1" lang="zh-CN" altLang="en-US" sz="3000"/>
          </a:p>
          <a:p>
            <a:pPr eaLnBrk="1" hangingPunct="1"/>
            <a:r>
              <a:rPr kumimoji="1" lang="zh-CN" altLang="en-US" sz="3000">
                <a:solidFill>
                  <a:srgbClr val="990000"/>
                </a:solidFill>
              </a:rPr>
              <a:t>当</a:t>
            </a:r>
            <a:r>
              <a:rPr kumimoji="1" lang="en-US" altLang="zh-CN" sz="3000">
                <a:solidFill>
                  <a:srgbClr val="990000"/>
                </a:solidFill>
              </a:rPr>
              <a:t>k=0</a:t>
            </a:r>
            <a:r>
              <a:rPr kumimoji="1" lang="zh-CN" altLang="en-US" sz="3000">
                <a:solidFill>
                  <a:srgbClr val="990000"/>
                </a:solidFill>
              </a:rPr>
              <a:t>时覆盖它需要常数时间</a:t>
            </a:r>
            <a:r>
              <a:rPr kumimoji="1" lang="en-US" altLang="zh-CN" sz="3000">
                <a:solidFill>
                  <a:srgbClr val="990000"/>
                </a:solidFill>
              </a:rPr>
              <a:t>O(1)</a:t>
            </a:r>
            <a:endParaRPr kumimoji="1" lang="en-US" altLang="zh-CN" sz="3000">
              <a:solidFill>
                <a:srgbClr val="990000"/>
              </a:solidFill>
            </a:endParaRPr>
          </a:p>
          <a:p>
            <a:pPr eaLnBrk="1" hangingPunct="1"/>
            <a:r>
              <a:rPr kumimoji="1" lang="zh-CN" altLang="en-US" sz="3000">
                <a:solidFill>
                  <a:srgbClr val="990000"/>
                </a:solidFill>
              </a:rPr>
              <a:t>当</a:t>
            </a:r>
            <a:r>
              <a:rPr kumimoji="1" lang="en-US" altLang="zh-CN" sz="3000">
                <a:solidFill>
                  <a:srgbClr val="990000"/>
                </a:solidFill>
              </a:rPr>
              <a:t>k&gt;0</a:t>
            </a:r>
            <a:r>
              <a:rPr kumimoji="1" lang="zh-CN" altLang="en-US" sz="3000">
                <a:solidFill>
                  <a:srgbClr val="990000"/>
                </a:solidFill>
              </a:rPr>
              <a:t>时</a:t>
            </a:r>
            <a:r>
              <a:rPr kumimoji="1" lang="en-US" altLang="zh-CN" sz="3000">
                <a:solidFill>
                  <a:srgbClr val="990000"/>
                </a:solidFill>
              </a:rPr>
              <a:t>,</a:t>
            </a:r>
            <a:r>
              <a:rPr kumimoji="1" lang="zh-CN" altLang="en-US" sz="3000">
                <a:solidFill>
                  <a:srgbClr val="990000"/>
                </a:solidFill>
              </a:rPr>
              <a:t>测试哪个子棋盘残缺以及形成</a:t>
            </a:r>
            <a:r>
              <a:rPr kumimoji="1" lang="en-US" altLang="zh-CN" sz="3000">
                <a:solidFill>
                  <a:srgbClr val="990000"/>
                </a:solidFill>
              </a:rPr>
              <a:t>3</a:t>
            </a:r>
            <a:r>
              <a:rPr kumimoji="1" lang="zh-CN" altLang="en-US" sz="3000">
                <a:solidFill>
                  <a:srgbClr val="990000"/>
                </a:solidFill>
              </a:rPr>
              <a:t>个残缺子棋盘需要</a:t>
            </a:r>
            <a:r>
              <a:rPr kumimoji="1" lang="en-US" altLang="zh-CN" sz="3000">
                <a:solidFill>
                  <a:srgbClr val="990000"/>
                </a:solidFill>
              </a:rPr>
              <a:t>O(1),</a:t>
            </a:r>
            <a:r>
              <a:rPr kumimoji="1" lang="zh-CN" altLang="en-US" sz="3000">
                <a:solidFill>
                  <a:srgbClr val="990000"/>
                </a:solidFill>
              </a:rPr>
              <a:t>覆盖</a:t>
            </a:r>
            <a:r>
              <a:rPr kumimoji="1" lang="en-US" altLang="zh-CN" sz="3000">
                <a:solidFill>
                  <a:srgbClr val="990000"/>
                </a:solidFill>
              </a:rPr>
              <a:t>4</a:t>
            </a:r>
            <a:r>
              <a:rPr kumimoji="1" lang="zh-CN" altLang="en-US" sz="3000">
                <a:solidFill>
                  <a:srgbClr val="990000"/>
                </a:solidFill>
              </a:rPr>
              <a:t>个残缺子棋盘需四次递归调用</a:t>
            </a:r>
            <a:r>
              <a:rPr kumimoji="1" lang="en-US" altLang="zh-CN" sz="3000">
                <a:solidFill>
                  <a:srgbClr val="990000"/>
                </a:solidFill>
              </a:rPr>
              <a:t>,</a:t>
            </a:r>
            <a:r>
              <a:rPr kumimoji="1" lang="zh-CN" altLang="en-US" sz="3000">
                <a:solidFill>
                  <a:srgbClr val="990000"/>
                </a:solidFill>
              </a:rPr>
              <a:t>共需时间</a:t>
            </a:r>
            <a:r>
              <a:rPr kumimoji="1" lang="en-US" altLang="zh-CN" sz="3000">
                <a:solidFill>
                  <a:srgbClr val="990000"/>
                </a:solidFill>
              </a:rPr>
              <a:t>4T(k-1) </a:t>
            </a:r>
            <a:endParaRPr lang="en-US" altLang="zh-CN" sz="3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2.3.4  </a:t>
            </a:r>
            <a:r>
              <a:rPr lang="zh-CN" altLang="en-US" dirty="0"/>
              <a:t>棋盘覆盖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animBg="1"/>
      <p:bldP spid="227332" grpId="0" autoUpdateAnimBg="0"/>
      <p:bldP spid="227333" grpId="0" autoUpdateAnimBg="0"/>
      <p:bldP spid="227334" grpId="0" bldLvl="0" animBg="1" autoUpdateAnimBg="0"/>
      <p:bldP spid="227335" grpId="0" bldLvl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81000" y="2105025"/>
            <a:ext cx="8569325" cy="21621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400" b="1">
                <a:latin typeface="Arial" panose="020B0604020202020204" pitchFamily="34" charset="0"/>
                <a:ea typeface="黑体" panose="02010609060101010101" pitchFamily="49" charset="-122"/>
              </a:rPr>
              <a:t>基本思想：</a:t>
            </a:r>
            <a:r>
              <a:rPr lang="zh-CN" altLang="en-US" sz="3400">
                <a:latin typeface="Arial" panose="020B0604020202020204" pitchFamily="34" charset="0"/>
                <a:ea typeface="楷体_GB2312" pitchFamily="49" charset="-122"/>
              </a:rPr>
              <a:t>将待排序元素分成大小大致相同的</a:t>
            </a:r>
            <a:r>
              <a:rPr lang="en-US" altLang="zh-CN" sz="340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400">
                <a:latin typeface="Arial" panose="020B0604020202020204" pitchFamily="34" charset="0"/>
                <a:ea typeface="楷体_GB2312" pitchFamily="49" charset="-122"/>
              </a:rPr>
              <a:t>个子集合，分别对</a:t>
            </a:r>
            <a:r>
              <a:rPr lang="en-US" altLang="zh-CN" sz="340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400">
                <a:latin typeface="Arial" panose="020B0604020202020204" pitchFamily="34" charset="0"/>
                <a:ea typeface="楷体_GB2312" pitchFamily="49" charset="-122"/>
              </a:rPr>
              <a:t>个子集合进行排序，最终将排好序的子集合合并成为所要求的排好序的集合。 </a:t>
            </a:r>
            <a:endParaRPr lang="zh-CN" altLang="en-US" sz="3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0" name="Rectangle 9"/>
          <p:cNvSpPr>
            <a:spLocks noChangeArrowheads="1"/>
          </p:cNvSpPr>
          <p:nvPr/>
        </p:nvSpPr>
        <p:spPr bwMode="auto">
          <a:xfrm>
            <a:off x="841375" y="1387475"/>
            <a:ext cx="6537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400">
                <a:latin typeface="华文隶书" panose="02010800040101010101" pitchFamily="2" charset="-122"/>
                <a:ea typeface="华文隶书" panose="02010800040101010101" pitchFamily="2" charset="-122"/>
              </a:rPr>
              <a:t>问题</a:t>
            </a:r>
            <a:r>
              <a:rPr kumimoji="1" lang="en-US" altLang="zh-CN" sz="3400">
                <a:solidFill>
                  <a:srgbClr val="99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:</a:t>
            </a:r>
            <a:r>
              <a:rPr kumimoji="1" lang="zh-CN" altLang="en-US" sz="3400">
                <a:solidFill>
                  <a:srgbClr val="99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将</a:t>
            </a:r>
            <a:r>
              <a:rPr kumimoji="1" lang="en-US" altLang="zh-CN" sz="3400">
                <a:solidFill>
                  <a:srgbClr val="99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n</a:t>
            </a:r>
            <a:r>
              <a:rPr kumimoji="1" lang="zh-CN" altLang="en-US" sz="3400">
                <a:solidFill>
                  <a:srgbClr val="99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个元素排成非递减顺序。</a:t>
            </a:r>
            <a:endParaRPr kumimoji="1" lang="zh-CN" altLang="en-US" sz="3400">
              <a:solidFill>
                <a:srgbClr val="99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92526" name="Rectangle 14"/>
          <p:cNvSpPr>
            <a:spLocks noChangeArrowheads="1"/>
          </p:cNvSpPr>
          <p:nvPr/>
        </p:nvSpPr>
        <p:spPr bwMode="auto">
          <a:xfrm>
            <a:off x="419100" y="4572000"/>
            <a:ext cx="8305800" cy="14732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000" dirty="0">
                <a:solidFill>
                  <a:srgbClr val="990000"/>
                </a:solidFill>
              </a:rPr>
              <a:t>若</a:t>
            </a:r>
            <a:r>
              <a:rPr kumimoji="1" lang="en-US" altLang="zh-CN" sz="3000" dirty="0">
                <a:solidFill>
                  <a:srgbClr val="990000"/>
                </a:solidFill>
              </a:rPr>
              <a:t>n</a:t>
            </a:r>
            <a:r>
              <a:rPr kumimoji="1" lang="zh-CN" altLang="en-US" sz="3000" dirty="0">
                <a:solidFill>
                  <a:srgbClr val="990000"/>
                </a:solidFill>
              </a:rPr>
              <a:t>为</a:t>
            </a:r>
            <a:r>
              <a:rPr kumimoji="1" lang="en-US" altLang="zh-CN" sz="3000" dirty="0">
                <a:solidFill>
                  <a:srgbClr val="990000"/>
                </a:solidFill>
              </a:rPr>
              <a:t>1,</a:t>
            </a:r>
            <a:r>
              <a:rPr kumimoji="1" lang="zh-CN" altLang="en-US" sz="3000" dirty="0">
                <a:solidFill>
                  <a:srgbClr val="990000"/>
                </a:solidFill>
              </a:rPr>
              <a:t>算法终止</a:t>
            </a:r>
            <a:r>
              <a:rPr kumimoji="1" lang="en-US" altLang="zh-CN" sz="3000" dirty="0">
                <a:solidFill>
                  <a:srgbClr val="990000"/>
                </a:solidFill>
              </a:rPr>
              <a:t>;</a:t>
            </a:r>
            <a:r>
              <a:rPr kumimoji="1" lang="zh-CN" altLang="en-US" sz="3000" dirty="0">
                <a:solidFill>
                  <a:srgbClr val="990000"/>
                </a:solidFill>
              </a:rPr>
              <a:t>否则</a:t>
            </a:r>
            <a:r>
              <a:rPr kumimoji="1" lang="en-US" altLang="zh-CN" sz="3000" dirty="0">
                <a:solidFill>
                  <a:srgbClr val="990000"/>
                </a:solidFill>
              </a:rPr>
              <a:t>,</a:t>
            </a:r>
            <a:r>
              <a:rPr kumimoji="1" lang="zh-CN" altLang="en-US" sz="3000" dirty="0">
                <a:solidFill>
                  <a:srgbClr val="990000"/>
                </a:solidFill>
              </a:rPr>
              <a:t>将</a:t>
            </a:r>
            <a:r>
              <a:rPr kumimoji="1" lang="en-US" altLang="zh-CN" sz="3000" dirty="0">
                <a:solidFill>
                  <a:srgbClr val="990000"/>
                </a:solidFill>
              </a:rPr>
              <a:t>n</a:t>
            </a:r>
            <a:r>
              <a:rPr kumimoji="1" lang="zh-CN" altLang="en-US" sz="3000" dirty="0">
                <a:solidFill>
                  <a:srgbClr val="990000"/>
                </a:solidFill>
              </a:rPr>
              <a:t>个待排元素分割成</a:t>
            </a:r>
            <a:r>
              <a:rPr kumimoji="1" lang="en-US" altLang="zh-CN" sz="3000" dirty="0">
                <a:solidFill>
                  <a:srgbClr val="990000"/>
                </a:solidFill>
              </a:rPr>
              <a:t>k(k=2)</a:t>
            </a:r>
            <a:r>
              <a:rPr kumimoji="1" lang="zh-CN" altLang="en-US" sz="3000" dirty="0">
                <a:solidFill>
                  <a:srgbClr val="990000"/>
                </a:solidFill>
              </a:rPr>
              <a:t>个大致相等子集合</a:t>
            </a:r>
            <a:r>
              <a:rPr kumimoji="1" lang="en-US" altLang="zh-CN" sz="3000" dirty="0">
                <a:solidFill>
                  <a:srgbClr val="990000"/>
                </a:solidFill>
              </a:rPr>
              <a:t>A,B,</a:t>
            </a:r>
            <a:r>
              <a:rPr kumimoji="1" lang="zh-CN" altLang="en-US" sz="3000" dirty="0">
                <a:solidFill>
                  <a:srgbClr val="990000"/>
                </a:solidFill>
              </a:rPr>
              <a:t>对每一个子集合分别递归排序</a:t>
            </a:r>
            <a:r>
              <a:rPr kumimoji="1" lang="en-US" altLang="zh-CN" sz="3000" dirty="0">
                <a:solidFill>
                  <a:srgbClr val="990000"/>
                </a:solidFill>
              </a:rPr>
              <a:t>,</a:t>
            </a:r>
            <a:r>
              <a:rPr kumimoji="1" lang="zh-CN" altLang="en-US" sz="3000" dirty="0">
                <a:solidFill>
                  <a:srgbClr val="990000"/>
                </a:solidFill>
              </a:rPr>
              <a:t>再将排好序的子集归并为一个集合</a:t>
            </a:r>
            <a:r>
              <a:rPr kumimoji="1" lang="en-US" altLang="zh-CN" sz="3000" dirty="0">
                <a:solidFill>
                  <a:srgbClr val="990000"/>
                </a:solidFill>
              </a:rPr>
              <a:t>.</a:t>
            </a:r>
            <a:endParaRPr kumimoji="1" lang="en-US" altLang="zh-CN" sz="3000" dirty="0">
              <a:solidFill>
                <a:srgbClr val="99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2.3.5  </a:t>
            </a:r>
            <a:r>
              <a:rPr lang="zh-CN" altLang="en-US" dirty="0"/>
              <a:t>合并排序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6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914400" y="1447800"/>
            <a:ext cx="79025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二路归并</a:t>
            </a:r>
            <a:r>
              <a:rPr kumimoji="1"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2800">
                <a:latin typeface="宋体" panose="02010600030101010101" pitchFamily="2" charset="-122"/>
              </a:rPr>
              <a:t>将两个（或以上）的有序表组成新的有序表。</a:t>
            </a:r>
            <a:endParaRPr kumimoji="1"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实现方法：</a:t>
            </a:r>
            <a:r>
              <a:rPr kumimoji="1" lang="zh-CN" altLang="en-US" sz="2800">
                <a:latin typeface="宋体" panose="02010600030101010101" pitchFamily="2" charset="-122"/>
              </a:rPr>
              <a:t>可以把一个长度为</a:t>
            </a:r>
            <a:r>
              <a:rPr kumimoji="1" lang="en-US" altLang="zh-CN" sz="2800" i="1">
                <a:latin typeface="宋体" panose="02010600030101010101" pitchFamily="2" charset="-122"/>
              </a:rPr>
              <a:t>n </a:t>
            </a:r>
            <a:r>
              <a:rPr kumimoji="1" lang="zh-CN" altLang="en-US" sz="2800">
                <a:latin typeface="宋体" panose="02010600030101010101" pitchFamily="2" charset="-122"/>
              </a:rPr>
              <a:t>的无序序列看成是 </a:t>
            </a:r>
            <a:r>
              <a:rPr kumimoji="1" lang="en-US" altLang="zh-CN" sz="2800" i="1">
                <a:latin typeface="宋体" panose="02010600030101010101" pitchFamily="2" charset="-122"/>
              </a:rPr>
              <a:t>n </a:t>
            </a:r>
            <a:r>
              <a:rPr kumimoji="1" lang="zh-CN" altLang="en-US" sz="2800">
                <a:latin typeface="宋体" panose="02010600030101010101" pitchFamily="2" charset="-122"/>
              </a:rPr>
              <a:t>个长度为 </a:t>
            </a:r>
            <a:r>
              <a:rPr kumimoji="1" lang="en-US" altLang="zh-CN" sz="2800">
                <a:latin typeface="宋体" panose="02010600030101010101" pitchFamily="2" charset="-122"/>
              </a:rPr>
              <a:t>1 </a:t>
            </a:r>
            <a:r>
              <a:rPr kumimoji="1" lang="zh-CN" altLang="en-US" sz="2800">
                <a:latin typeface="宋体" panose="02010600030101010101" pitchFamily="2" charset="-122"/>
              </a:rPr>
              <a:t>的有序子序列 ，首先做两两归并，得到 </a:t>
            </a:r>
            <a:r>
              <a:rPr kumimoji="1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kumimoji="1" lang="en-US" altLang="zh-CN" sz="2800" i="1">
                <a:latin typeface="宋体" panose="02010600030101010101" pitchFamily="2" charset="-122"/>
              </a:rPr>
              <a:t>n </a:t>
            </a:r>
            <a:r>
              <a:rPr kumimoji="1" lang="en-US" altLang="zh-CN" sz="2800">
                <a:latin typeface="宋体" panose="02010600030101010101" pitchFamily="2" charset="-122"/>
              </a:rPr>
              <a:t>/ 2</a:t>
            </a:r>
            <a:r>
              <a:rPr kumimoji="1"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 </a:t>
            </a:r>
            <a:r>
              <a:rPr kumimoji="1" lang="zh-CN" altLang="en-US" sz="2800">
                <a:latin typeface="宋体" panose="02010600030101010101" pitchFamily="2" charset="-122"/>
              </a:rPr>
              <a:t>个长度为 </a:t>
            </a:r>
            <a:r>
              <a:rPr kumimoji="1" lang="en-US" altLang="zh-CN" sz="2800">
                <a:latin typeface="宋体" panose="02010600030101010101" pitchFamily="2" charset="-122"/>
              </a:rPr>
              <a:t>2 </a:t>
            </a:r>
            <a:r>
              <a:rPr kumimoji="1" lang="zh-CN" altLang="en-US" sz="2800">
                <a:latin typeface="宋体" panose="02010600030101010101" pitchFamily="2" charset="-122"/>
              </a:rPr>
              <a:t>的有序子序列 ；再做两两归并，</a:t>
            </a:r>
            <a:r>
              <a:rPr kumimoji="1" lang="en-US" altLang="zh-CN" sz="2800">
                <a:latin typeface="宋体" panose="02010600030101010101" pitchFamily="2" charset="-122"/>
              </a:rPr>
              <a:t>…</a:t>
            </a:r>
            <a:r>
              <a:rPr kumimoji="1" lang="zh-CN" altLang="en-US" sz="2800">
                <a:latin typeface="宋体" panose="02010600030101010101" pitchFamily="2" charset="-122"/>
              </a:rPr>
              <a:t>，如此重复，直到最后得到一个长度为 </a:t>
            </a:r>
            <a:r>
              <a:rPr kumimoji="1" lang="en-US" altLang="zh-CN" sz="2800" i="1">
                <a:latin typeface="宋体" panose="02010600030101010101" pitchFamily="2" charset="-122"/>
              </a:rPr>
              <a:t>n </a:t>
            </a:r>
            <a:r>
              <a:rPr kumimoji="1" lang="zh-CN" altLang="en-US" sz="2800">
                <a:latin typeface="宋体" panose="02010600030101010101" pitchFamily="2" charset="-122"/>
              </a:rPr>
              <a:t>的有序序列。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2.3.5  </a:t>
            </a:r>
            <a:r>
              <a:rPr lang="zh-CN" altLang="en-US" dirty="0"/>
              <a:t>合并排序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2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2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autoUpdateAnimBg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304800" y="2401888"/>
            <a:ext cx="8610600" cy="361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3000" dirty="0"/>
              <a:t>初始序列</a:t>
            </a:r>
            <a:r>
              <a:rPr kumimoji="1" lang="en-US" altLang="zh-CN" sz="3000" dirty="0"/>
              <a:t>a    [8]   [4]   [5]   [6]   [2]   [1]   [7]   [3]    </a:t>
            </a:r>
            <a:endParaRPr kumimoji="1" lang="en-US" altLang="zh-CN" sz="3000" dirty="0"/>
          </a:p>
          <a:p>
            <a:pPr>
              <a:lnSpc>
                <a:spcPct val="110000"/>
              </a:lnSpc>
            </a:pPr>
            <a:r>
              <a:rPr kumimoji="1" lang="en-US" altLang="zh-CN" sz="3000" dirty="0"/>
              <a:t>    </a:t>
            </a:r>
            <a:r>
              <a:rPr kumimoji="1" lang="zh-CN" altLang="en-US" sz="3000" dirty="0"/>
              <a:t>归并到</a:t>
            </a:r>
            <a:r>
              <a:rPr kumimoji="1" lang="en-US" altLang="zh-CN" sz="3000" dirty="0"/>
              <a:t>b     [4 8]         [5 6]        [1 2]        [3 7]      </a:t>
            </a:r>
            <a:endParaRPr kumimoji="1" lang="en-US" altLang="zh-CN" sz="3000" dirty="0"/>
          </a:p>
          <a:p>
            <a:pPr>
              <a:lnSpc>
                <a:spcPct val="110000"/>
              </a:lnSpc>
            </a:pPr>
            <a:r>
              <a:rPr kumimoji="1" lang="en-US" altLang="zh-CN" sz="3000" dirty="0"/>
              <a:t>    </a:t>
            </a:r>
            <a:r>
              <a:rPr kumimoji="1" lang="zh-CN" altLang="en-US" sz="3000" dirty="0"/>
              <a:t>复制到</a:t>
            </a:r>
            <a:r>
              <a:rPr kumimoji="1" lang="en-US" altLang="zh-CN" sz="3000" dirty="0"/>
              <a:t>a          [4 8] [5 6]                 [1 2] [3 7]       </a:t>
            </a:r>
            <a:endParaRPr kumimoji="1" lang="en-US" altLang="zh-CN" sz="3000" dirty="0"/>
          </a:p>
          <a:p>
            <a:pPr>
              <a:lnSpc>
                <a:spcPct val="110000"/>
              </a:lnSpc>
            </a:pPr>
            <a:r>
              <a:rPr kumimoji="1" lang="en-US" altLang="zh-CN" sz="3000" dirty="0"/>
              <a:t>    </a:t>
            </a:r>
            <a:r>
              <a:rPr kumimoji="1" lang="zh-CN" altLang="en-US" sz="3000" dirty="0"/>
              <a:t>归并到</a:t>
            </a:r>
            <a:r>
              <a:rPr kumimoji="1" lang="en-US" altLang="zh-CN" sz="3000" dirty="0"/>
              <a:t>b           [4 5 6 8]                    [1 2 3 7]        </a:t>
            </a:r>
            <a:endParaRPr kumimoji="1" lang="en-US" altLang="zh-CN" sz="3000" dirty="0"/>
          </a:p>
          <a:p>
            <a:pPr>
              <a:lnSpc>
                <a:spcPct val="110000"/>
              </a:lnSpc>
            </a:pPr>
            <a:r>
              <a:rPr kumimoji="1" lang="en-US" altLang="zh-CN" sz="3000" dirty="0"/>
              <a:t>    </a:t>
            </a:r>
            <a:r>
              <a:rPr kumimoji="1" lang="zh-CN" altLang="en-US" sz="3000" dirty="0"/>
              <a:t>复制到</a:t>
            </a:r>
            <a:r>
              <a:rPr kumimoji="1" lang="en-US" altLang="zh-CN" sz="3000" dirty="0"/>
              <a:t>a           [4 5 6 8]                    [1 2 3 7]        </a:t>
            </a:r>
            <a:endParaRPr kumimoji="1" lang="en-US" altLang="zh-CN" sz="3000" dirty="0"/>
          </a:p>
          <a:p>
            <a:pPr>
              <a:lnSpc>
                <a:spcPct val="110000"/>
              </a:lnSpc>
            </a:pPr>
            <a:r>
              <a:rPr kumimoji="1" lang="en-US" altLang="zh-CN" sz="3000" dirty="0"/>
              <a:t>    </a:t>
            </a:r>
            <a:r>
              <a:rPr kumimoji="1" lang="zh-CN" altLang="en-US" sz="3000" dirty="0"/>
              <a:t>归并到</a:t>
            </a:r>
            <a:r>
              <a:rPr kumimoji="1" lang="en-US" altLang="zh-CN" sz="3000" dirty="0"/>
              <a:t>b                    [1 2 3 4 5 6 7 8]                     </a:t>
            </a:r>
            <a:endParaRPr kumimoji="1" lang="en-US" altLang="zh-CN" sz="3000" dirty="0"/>
          </a:p>
          <a:p>
            <a:pPr>
              <a:lnSpc>
                <a:spcPct val="110000"/>
              </a:lnSpc>
            </a:pPr>
            <a:r>
              <a:rPr kumimoji="1" lang="en-US" altLang="zh-CN" sz="3000" dirty="0"/>
              <a:t>    </a:t>
            </a:r>
            <a:r>
              <a:rPr kumimoji="1" lang="zh-CN" altLang="en-US" sz="3000" dirty="0"/>
              <a:t>复制到</a:t>
            </a:r>
            <a:r>
              <a:rPr kumimoji="1" lang="en-US" altLang="zh-CN" sz="3000" dirty="0"/>
              <a:t>a                    [1 2 3 4 5 6 7 8]                     </a:t>
            </a:r>
            <a:endParaRPr kumimoji="1" lang="en-US" altLang="zh-CN" sz="3000" dirty="0"/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342900" y="1929606"/>
            <a:ext cx="8458200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3800" dirty="0"/>
              <a:t>归并 </a:t>
            </a:r>
            <a:r>
              <a:rPr kumimoji="1" lang="en-US" altLang="zh-CN" sz="3800" dirty="0"/>
              <a:t>[4</a:t>
            </a:r>
            <a:r>
              <a:rPr kumimoji="1" lang="zh-CN" altLang="en-US" sz="3800" dirty="0"/>
              <a:t>，</a:t>
            </a:r>
            <a:r>
              <a:rPr kumimoji="1" lang="en-US" altLang="zh-CN" sz="3800" dirty="0"/>
              <a:t>5</a:t>
            </a:r>
            <a:r>
              <a:rPr kumimoji="1" lang="zh-CN" altLang="en-US" sz="3800" dirty="0"/>
              <a:t>，</a:t>
            </a:r>
            <a:r>
              <a:rPr kumimoji="1" lang="en-US" altLang="zh-CN" sz="3800" dirty="0"/>
              <a:t>6</a:t>
            </a:r>
            <a:r>
              <a:rPr kumimoji="1" lang="zh-CN" altLang="en-US" sz="3800" dirty="0"/>
              <a:t>，</a:t>
            </a:r>
            <a:r>
              <a:rPr kumimoji="1" lang="en-US" altLang="zh-CN" sz="3800" dirty="0"/>
              <a:t>8] [1</a:t>
            </a:r>
            <a:r>
              <a:rPr kumimoji="1" lang="zh-CN" altLang="en-US" sz="3800" dirty="0"/>
              <a:t>，</a:t>
            </a:r>
            <a:r>
              <a:rPr kumimoji="1" lang="en-US" altLang="zh-CN" sz="3800" dirty="0"/>
              <a:t>2</a:t>
            </a:r>
            <a:r>
              <a:rPr kumimoji="1" lang="zh-CN" altLang="en-US" sz="3800" dirty="0"/>
              <a:t>，</a:t>
            </a:r>
            <a:r>
              <a:rPr kumimoji="1" lang="en-US" altLang="zh-CN" sz="3800" dirty="0"/>
              <a:t>3</a:t>
            </a:r>
            <a:r>
              <a:rPr kumimoji="1" lang="zh-CN" altLang="en-US" sz="3800" dirty="0"/>
              <a:t>，</a:t>
            </a:r>
            <a:r>
              <a:rPr kumimoji="1" lang="en-US" altLang="zh-CN" sz="3800" dirty="0"/>
              <a:t>7] </a:t>
            </a:r>
            <a:r>
              <a:rPr kumimoji="1" lang="zh-CN" altLang="en-US" sz="3800" dirty="0"/>
              <a:t>从两个序列的头部开始归并：</a:t>
            </a:r>
            <a:endParaRPr kumimoji="1" lang="zh-CN" altLang="en-US" sz="3800" dirty="0"/>
          </a:p>
          <a:p>
            <a:pPr>
              <a:lnSpc>
                <a:spcPct val="110000"/>
              </a:lnSpc>
            </a:pPr>
            <a:r>
              <a:rPr kumimoji="1" lang="en-US" altLang="zh-CN" sz="3800" dirty="0"/>
              <a:t>4</a:t>
            </a:r>
            <a:r>
              <a:rPr kumimoji="1" lang="zh-CN" altLang="en-US" sz="3800" dirty="0"/>
              <a:t>与</a:t>
            </a:r>
            <a:r>
              <a:rPr kumimoji="1" lang="en-US" altLang="zh-CN" sz="3800" dirty="0"/>
              <a:t>1</a:t>
            </a:r>
            <a:r>
              <a:rPr kumimoji="1" lang="zh-CN" altLang="en-US" sz="3800" dirty="0"/>
              <a:t>比较，</a:t>
            </a:r>
            <a:r>
              <a:rPr kumimoji="1" lang="en-US" altLang="zh-CN" sz="3800" dirty="0"/>
              <a:t>1</a:t>
            </a:r>
            <a:r>
              <a:rPr kumimoji="1" lang="zh-CN" altLang="en-US" sz="3800" dirty="0"/>
              <a:t>被移到结果序列；</a:t>
            </a:r>
            <a:r>
              <a:rPr kumimoji="1" lang="en-US" altLang="zh-CN" sz="3800" dirty="0"/>
              <a:t>4</a:t>
            </a:r>
            <a:r>
              <a:rPr kumimoji="1" lang="zh-CN" altLang="en-US" sz="3800" dirty="0"/>
              <a:t>与</a:t>
            </a:r>
            <a:r>
              <a:rPr kumimoji="1" lang="en-US" altLang="zh-CN" sz="3800" dirty="0"/>
              <a:t>2</a:t>
            </a:r>
            <a:r>
              <a:rPr kumimoji="1" lang="zh-CN" altLang="en-US" sz="3800" dirty="0"/>
              <a:t>比较，</a:t>
            </a:r>
            <a:r>
              <a:rPr kumimoji="1" lang="en-US" altLang="zh-CN" sz="3800" dirty="0"/>
              <a:t>2</a:t>
            </a:r>
            <a:r>
              <a:rPr kumimoji="1" lang="zh-CN" altLang="en-US" sz="3800" dirty="0"/>
              <a:t>被移入结果序列</a:t>
            </a:r>
            <a:endParaRPr kumimoji="1" lang="zh-CN" altLang="en-US" sz="3800" dirty="0"/>
          </a:p>
          <a:p>
            <a:pPr>
              <a:lnSpc>
                <a:spcPct val="110000"/>
              </a:lnSpc>
            </a:pPr>
            <a:r>
              <a:rPr kumimoji="1" lang="en-US" altLang="zh-CN" sz="3800" dirty="0"/>
              <a:t>4</a:t>
            </a:r>
            <a:r>
              <a:rPr kumimoji="1" lang="zh-CN" altLang="en-US" sz="3800" dirty="0"/>
              <a:t>与</a:t>
            </a:r>
            <a:r>
              <a:rPr kumimoji="1" lang="en-US" altLang="zh-CN" sz="3800" dirty="0"/>
              <a:t>3</a:t>
            </a:r>
            <a:r>
              <a:rPr kumimoji="1" lang="zh-CN" altLang="en-US" sz="3800" dirty="0"/>
              <a:t>比较，</a:t>
            </a:r>
            <a:r>
              <a:rPr kumimoji="1" lang="en-US" altLang="zh-CN" sz="3800" dirty="0"/>
              <a:t>3</a:t>
            </a:r>
            <a:r>
              <a:rPr kumimoji="1" lang="zh-CN" altLang="en-US" sz="3800" dirty="0"/>
              <a:t>被放入结果序列；</a:t>
            </a:r>
            <a:r>
              <a:rPr kumimoji="1" lang="en-US" altLang="zh-CN" sz="3800" dirty="0"/>
              <a:t>4</a:t>
            </a:r>
            <a:r>
              <a:rPr kumimoji="1" lang="zh-CN" altLang="en-US" sz="3800" dirty="0"/>
              <a:t>和</a:t>
            </a:r>
            <a:r>
              <a:rPr kumimoji="1" lang="en-US" altLang="zh-CN" sz="3800" dirty="0"/>
              <a:t>7</a:t>
            </a:r>
            <a:r>
              <a:rPr kumimoji="1" lang="zh-CN" altLang="en-US" sz="3800" dirty="0"/>
              <a:t>比较，</a:t>
            </a:r>
            <a:r>
              <a:rPr kumimoji="1" lang="en-US" altLang="zh-CN" sz="3800" dirty="0"/>
              <a:t>4</a:t>
            </a:r>
            <a:r>
              <a:rPr kumimoji="1" lang="zh-CN" altLang="en-US" sz="3800" dirty="0"/>
              <a:t>被放入结果序列</a:t>
            </a:r>
            <a:r>
              <a:rPr kumimoji="1" lang="en-US" altLang="zh-CN" sz="3800" dirty="0"/>
              <a:t>, </a:t>
            </a:r>
            <a:endParaRPr kumimoji="1" lang="en-US" altLang="zh-CN" sz="3800" dirty="0"/>
          </a:p>
          <a:p>
            <a:pPr>
              <a:lnSpc>
                <a:spcPct val="110000"/>
              </a:lnSpc>
            </a:pPr>
            <a:r>
              <a:rPr kumimoji="1" lang="en-US" altLang="zh-CN" sz="3800" dirty="0"/>
              <a:t>5</a:t>
            </a:r>
            <a:r>
              <a:rPr kumimoji="1" lang="zh-CN" altLang="en-US" sz="3800" dirty="0"/>
              <a:t>和</a:t>
            </a:r>
            <a:r>
              <a:rPr kumimoji="1" lang="en-US" altLang="zh-CN" sz="3800" dirty="0"/>
              <a:t>7</a:t>
            </a:r>
            <a:r>
              <a:rPr kumimoji="1" lang="zh-CN" altLang="en-US" sz="3800" dirty="0"/>
              <a:t>比较</a:t>
            </a:r>
            <a:r>
              <a:rPr kumimoji="1" lang="en-US" altLang="zh-CN" sz="3800" dirty="0"/>
              <a:t>...</a:t>
            </a:r>
            <a:r>
              <a:rPr kumimoji="1" lang="zh-CN" altLang="en-US" sz="3800" dirty="0"/>
              <a:t>，</a:t>
            </a:r>
            <a:endParaRPr kumimoji="1" lang="zh-CN" altLang="en-US" sz="3800" dirty="0"/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228600" y="1382713"/>
            <a:ext cx="904875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zh-CN" altLang="en-US" sz="3800" b="1">
                <a:ea typeface="楷体_GB2312" pitchFamily="49" charset="-122"/>
              </a:rPr>
              <a:t>例</a:t>
            </a:r>
            <a:r>
              <a:rPr kumimoji="1" lang="en-US" altLang="zh-CN" sz="3800" b="1">
                <a:ea typeface="楷体_GB2312" pitchFamily="49" charset="-122"/>
              </a:rPr>
              <a:t>1</a:t>
            </a:r>
            <a:endParaRPr kumimoji="1" lang="en-US" altLang="zh-CN" sz="3800"/>
          </a:p>
        </p:txBody>
      </p:sp>
      <p:sp>
        <p:nvSpPr>
          <p:cNvPr id="254981" name="AutoShape 5"/>
          <p:cNvSpPr>
            <a:spLocks noChangeArrowheads="1"/>
          </p:cNvSpPr>
          <p:nvPr/>
        </p:nvSpPr>
        <p:spPr bwMode="auto">
          <a:xfrm>
            <a:off x="4572000" y="1066800"/>
            <a:ext cx="2120900" cy="623888"/>
          </a:xfrm>
          <a:prstGeom prst="wedgeRectCallout">
            <a:avLst>
              <a:gd name="adj1" fmla="val -143037"/>
              <a:gd name="adj2" fmla="val 238042"/>
            </a:avLst>
          </a:prstGeom>
          <a:solidFill>
            <a:srgbClr val="FFFF99"/>
          </a:solidFill>
          <a:ln w="9525">
            <a:solidFill>
              <a:srgbClr val="99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" hangingPunct="1">
              <a:lnSpc>
                <a:spcPct val="90000"/>
              </a:lnSpc>
            </a:pPr>
            <a:r>
              <a:rPr kumimoji="1" lang="zh-CN" altLang="en-US" sz="3800" b="1">
                <a:solidFill>
                  <a:srgbClr val="990000"/>
                </a:solidFill>
                <a:ea typeface="楷体_GB2312" pitchFamily="49" charset="-122"/>
              </a:rPr>
              <a:t>二路归并</a:t>
            </a:r>
            <a:endParaRPr kumimoji="1" lang="zh-CN" altLang="en-US" sz="3800" b="1">
              <a:solidFill>
                <a:srgbClr val="99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2.3.5  </a:t>
            </a:r>
            <a:r>
              <a:rPr lang="zh-CN" altLang="en-US" dirty="0"/>
              <a:t>合并排序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autoUpdateAnimBg="0"/>
      <p:bldP spid="254978" grpId="1"/>
      <p:bldP spid="254979" grpId="0" autoUpdateAnimBg="0"/>
      <p:bldP spid="254981" grpId="0" animBg="1" autoUpdateAnimBg="0"/>
      <p:bldP spid="254981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609600" y="1371600"/>
            <a:ext cx="822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2800">
                <a:latin typeface="宋体" panose="02010600030101010101" pitchFamily="2" charset="-122"/>
              </a:rPr>
              <a:t>关键字序列</a:t>
            </a:r>
            <a:r>
              <a:rPr kumimoji="1" lang="en-US" altLang="zh-CN" sz="2800">
                <a:latin typeface="宋体" panose="02010600030101010101" pitchFamily="2" charset="-122"/>
              </a:rPr>
              <a:t>T= </a:t>
            </a:r>
            <a:r>
              <a:rPr kumimoji="1" lang="zh-CN" altLang="en-US" sz="2800">
                <a:latin typeface="宋体" panose="02010600030101010101" pitchFamily="2" charset="-122"/>
              </a:rPr>
              <a:t>（</a:t>
            </a:r>
            <a:r>
              <a:rPr kumimoji="1" lang="en-US" altLang="zh-CN" sz="2800">
                <a:latin typeface="宋体" panose="02010600030101010101" pitchFamily="2" charset="-122"/>
              </a:rPr>
              <a:t>21</a:t>
            </a:r>
            <a:r>
              <a:rPr kumimoji="1" lang="zh-CN" altLang="en-US" sz="2800">
                <a:latin typeface="宋体" panose="02010600030101010101" pitchFamily="2" charset="-122"/>
              </a:rPr>
              <a:t>，</a:t>
            </a:r>
            <a:r>
              <a:rPr kumimoji="1" lang="en-US" altLang="zh-CN" sz="2800">
                <a:latin typeface="宋体" panose="02010600030101010101" pitchFamily="2" charset="-122"/>
              </a:rPr>
              <a:t>25</a:t>
            </a:r>
            <a:r>
              <a:rPr kumimoji="1" lang="zh-CN" altLang="en-US" sz="2800">
                <a:latin typeface="宋体" panose="02010600030101010101" pitchFamily="2" charset="-122"/>
              </a:rPr>
              <a:t>，</a:t>
            </a:r>
            <a:r>
              <a:rPr kumimoji="1" lang="en-US" altLang="zh-CN" sz="2800">
                <a:latin typeface="宋体" panose="02010600030101010101" pitchFamily="2" charset="-122"/>
              </a:rPr>
              <a:t>49</a:t>
            </a:r>
            <a:r>
              <a:rPr kumimoji="1" lang="zh-CN" altLang="en-US" sz="2800">
                <a:latin typeface="宋体" panose="02010600030101010101" pitchFamily="2" charset="-122"/>
              </a:rPr>
              <a:t>，</a:t>
            </a:r>
            <a:r>
              <a:rPr kumimoji="1" lang="en-US" altLang="zh-CN" sz="2800">
                <a:latin typeface="宋体" panose="02010600030101010101" pitchFamily="2" charset="-122"/>
              </a:rPr>
              <a:t>25</a:t>
            </a:r>
            <a:r>
              <a:rPr kumimoji="1"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*</a:t>
            </a:r>
            <a:r>
              <a:rPr kumimoji="1" lang="zh-CN" altLang="en-US" sz="2800">
                <a:latin typeface="宋体" panose="02010600030101010101" pitchFamily="2" charset="-122"/>
              </a:rPr>
              <a:t>，</a:t>
            </a:r>
            <a:r>
              <a:rPr kumimoji="1" lang="en-US" altLang="zh-CN" sz="2800">
                <a:latin typeface="宋体" panose="02010600030101010101" pitchFamily="2" charset="-122"/>
              </a:rPr>
              <a:t>93</a:t>
            </a:r>
            <a:r>
              <a:rPr kumimoji="1" lang="zh-CN" altLang="en-US" sz="2800">
                <a:latin typeface="宋体" panose="02010600030101010101" pitchFamily="2" charset="-122"/>
              </a:rPr>
              <a:t>，</a:t>
            </a:r>
            <a:r>
              <a:rPr kumimoji="1" lang="en-US" altLang="zh-CN" sz="2800">
                <a:latin typeface="宋体" panose="02010600030101010101" pitchFamily="2" charset="-122"/>
              </a:rPr>
              <a:t>62</a:t>
            </a:r>
            <a:r>
              <a:rPr kumimoji="1" lang="zh-CN" altLang="en-US" sz="2800">
                <a:latin typeface="宋体" panose="02010600030101010101" pitchFamily="2" charset="-122"/>
              </a:rPr>
              <a:t>，</a:t>
            </a:r>
            <a:r>
              <a:rPr kumimoji="1" lang="en-US" altLang="zh-CN" sz="2800">
                <a:latin typeface="宋体" panose="02010600030101010101" pitchFamily="2" charset="-122"/>
              </a:rPr>
              <a:t>72</a:t>
            </a:r>
            <a:r>
              <a:rPr kumimoji="1" lang="zh-CN" altLang="en-US" sz="2800">
                <a:latin typeface="宋体" panose="02010600030101010101" pitchFamily="2" charset="-122"/>
              </a:rPr>
              <a:t>，</a:t>
            </a:r>
            <a:r>
              <a:rPr kumimoji="1" lang="en-US" altLang="zh-CN" sz="2800">
                <a:latin typeface="宋体" panose="02010600030101010101" pitchFamily="2" charset="-122"/>
              </a:rPr>
              <a:t>08</a:t>
            </a:r>
            <a:r>
              <a:rPr kumimoji="1" lang="zh-CN" altLang="en-US" sz="2800">
                <a:latin typeface="宋体" panose="02010600030101010101" pitchFamily="2" charset="-122"/>
              </a:rPr>
              <a:t>，</a:t>
            </a:r>
            <a:r>
              <a:rPr kumimoji="1" lang="en-US" altLang="zh-CN" sz="2800">
                <a:latin typeface="宋体" panose="02010600030101010101" pitchFamily="2" charset="-122"/>
              </a:rPr>
              <a:t>37</a:t>
            </a:r>
            <a:r>
              <a:rPr kumimoji="1" lang="zh-CN" altLang="en-US" sz="2800">
                <a:latin typeface="宋体" panose="02010600030101010101" pitchFamily="2" charset="-122"/>
              </a:rPr>
              <a:t>，</a:t>
            </a:r>
            <a:r>
              <a:rPr kumimoji="1" lang="en-US" altLang="zh-CN" sz="2800">
                <a:latin typeface="宋体" panose="02010600030101010101" pitchFamily="2" charset="-122"/>
              </a:rPr>
              <a:t>16</a:t>
            </a:r>
            <a:r>
              <a:rPr kumimoji="1" lang="zh-CN" altLang="en-US" sz="2800">
                <a:latin typeface="宋体" panose="02010600030101010101" pitchFamily="2" charset="-122"/>
              </a:rPr>
              <a:t>，</a:t>
            </a:r>
            <a:r>
              <a:rPr kumimoji="1" lang="en-US" altLang="zh-CN" sz="2800">
                <a:latin typeface="宋体" panose="02010600030101010101" pitchFamily="2" charset="-122"/>
              </a:rPr>
              <a:t>54</a:t>
            </a:r>
            <a:r>
              <a:rPr kumimoji="1" lang="zh-CN" altLang="en-US" sz="2800">
                <a:latin typeface="宋体" panose="02010600030101010101" pitchFamily="2" charset="-122"/>
              </a:rPr>
              <a:t>），请给出归并排序的具体实现过程。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2.3.5  </a:t>
            </a:r>
            <a:r>
              <a:rPr lang="zh-CN" altLang="en-US" dirty="0"/>
              <a:t>合并排序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954" name="Group 2"/>
          <p:cNvGrpSpPr/>
          <p:nvPr/>
        </p:nvGrpSpPr>
        <p:grpSpPr bwMode="auto">
          <a:xfrm>
            <a:off x="1371600" y="584200"/>
            <a:ext cx="7543800" cy="533400"/>
            <a:chOff x="144" y="720"/>
            <a:chExt cx="4752" cy="336"/>
          </a:xfrm>
        </p:grpSpPr>
        <p:sp>
          <p:nvSpPr>
            <p:cNvPr id="253955" name="Rectangle 3" descr="白色大理石"/>
            <p:cNvSpPr>
              <a:spLocks noChangeArrowheads="1"/>
            </p:cNvSpPr>
            <p:nvPr/>
          </p:nvSpPr>
          <p:spPr bwMode="auto">
            <a:xfrm>
              <a:off x="144" y="72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21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56" name="Rectangle 4" descr="白色大理石"/>
            <p:cNvSpPr>
              <a:spLocks noChangeArrowheads="1"/>
            </p:cNvSpPr>
            <p:nvPr/>
          </p:nvSpPr>
          <p:spPr bwMode="auto">
            <a:xfrm>
              <a:off x="624" y="720"/>
              <a:ext cx="336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25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57" name="Rectangle 5" descr="白色大理石"/>
            <p:cNvSpPr>
              <a:spLocks noChangeArrowheads="1"/>
            </p:cNvSpPr>
            <p:nvPr/>
          </p:nvSpPr>
          <p:spPr bwMode="auto">
            <a:xfrm>
              <a:off x="1536" y="720"/>
              <a:ext cx="336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25*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58" name="Rectangle 6" descr="白色大理石"/>
            <p:cNvSpPr>
              <a:spLocks noChangeArrowheads="1"/>
            </p:cNvSpPr>
            <p:nvPr/>
          </p:nvSpPr>
          <p:spPr bwMode="auto">
            <a:xfrm>
              <a:off x="1968" y="720"/>
              <a:ext cx="336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93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59" name="Rectangle 7" descr="白色大理石"/>
            <p:cNvSpPr>
              <a:spLocks noChangeArrowheads="1"/>
            </p:cNvSpPr>
            <p:nvPr/>
          </p:nvSpPr>
          <p:spPr bwMode="auto">
            <a:xfrm>
              <a:off x="2400" y="720"/>
              <a:ext cx="336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62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60" name="Rectangle 8" descr="白色大理石"/>
            <p:cNvSpPr>
              <a:spLocks noChangeArrowheads="1"/>
            </p:cNvSpPr>
            <p:nvPr/>
          </p:nvSpPr>
          <p:spPr bwMode="auto">
            <a:xfrm>
              <a:off x="2832" y="720"/>
              <a:ext cx="336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72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61" name="Rectangle 9" descr="白色大理石"/>
            <p:cNvSpPr>
              <a:spLocks noChangeArrowheads="1"/>
            </p:cNvSpPr>
            <p:nvPr/>
          </p:nvSpPr>
          <p:spPr bwMode="auto">
            <a:xfrm>
              <a:off x="3264" y="720"/>
              <a:ext cx="336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08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62" name="Rectangle 10" descr="白色大理石"/>
            <p:cNvSpPr>
              <a:spLocks noChangeArrowheads="1"/>
            </p:cNvSpPr>
            <p:nvPr/>
          </p:nvSpPr>
          <p:spPr bwMode="auto">
            <a:xfrm>
              <a:off x="3696" y="720"/>
              <a:ext cx="336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37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63" name="Rectangle 11" descr="白色大理石"/>
            <p:cNvSpPr>
              <a:spLocks noChangeArrowheads="1"/>
            </p:cNvSpPr>
            <p:nvPr/>
          </p:nvSpPr>
          <p:spPr bwMode="auto">
            <a:xfrm>
              <a:off x="4128" y="720"/>
              <a:ext cx="336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16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64" name="Rectangle 12" descr="白色大理石"/>
            <p:cNvSpPr>
              <a:spLocks noChangeArrowheads="1"/>
            </p:cNvSpPr>
            <p:nvPr/>
          </p:nvSpPr>
          <p:spPr bwMode="auto">
            <a:xfrm>
              <a:off x="4560" y="720"/>
              <a:ext cx="336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54</a:t>
              </a:r>
              <a:endParaRPr kumimoji="1"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65" name="Rectangle 13" descr="白色大理石"/>
            <p:cNvSpPr>
              <a:spLocks noChangeArrowheads="1"/>
            </p:cNvSpPr>
            <p:nvPr/>
          </p:nvSpPr>
          <p:spPr bwMode="auto">
            <a:xfrm>
              <a:off x="1056" y="72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49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253966" name="Group 14"/>
          <p:cNvGrpSpPr/>
          <p:nvPr/>
        </p:nvGrpSpPr>
        <p:grpSpPr bwMode="auto">
          <a:xfrm>
            <a:off x="1371600" y="1117600"/>
            <a:ext cx="1295400" cy="1143000"/>
            <a:chOff x="144" y="1056"/>
            <a:chExt cx="816" cy="720"/>
          </a:xfrm>
        </p:grpSpPr>
        <p:sp>
          <p:nvSpPr>
            <p:cNvPr id="253967" name="Rectangle 15" descr="白色大理石"/>
            <p:cNvSpPr>
              <a:spLocks noChangeArrowheads="1"/>
            </p:cNvSpPr>
            <p:nvPr/>
          </p:nvSpPr>
          <p:spPr bwMode="auto">
            <a:xfrm>
              <a:off x="144" y="144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21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68" name="Rectangle 16" descr="白色大理石"/>
            <p:cNvSpPr>
              <a:spLocks noChangeArrowheads="1"/>
            </p:cNvSpPr>
            <p:nvPr/>
          </p:nvSpPr>
          <p:spPr bwMode="auto">
            <a:xfrm>
              <a:off x="528" y="144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25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42071" name="Line 17"/>
            <p:cNvSpPr>
              <a:spLocks noChangeShapeType="1"/>
            </p:cNvSpPr>
            <p:nvPr/>
          </p:nvSpPr>
          <p:spPr bwMode="auto">
            <a:xfrm>
              <a:off x="144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72" name="Line 18"/>
            <p:cNvSpPr>
              <a:spLocks noChangeShapeType="1"/>
            </p:cNvSpPr>
            <p:nvPr/>
          </p:nvSpPr>
          <p:spPr bwMode="auto">
            <a:xfrm>
              <a:off x="960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3971" name="Group 19"/>
          <p:cNvGrpSpPr/>
          <p:nvPr/>
        </p:nvGrpSpPr>
        <p:grpSpPr bwMode="auto">
          <a:xfrm>
            <a:off x="2819400" y="1117600"/>
            <a:ext cx="1295400" cy="1143000"/>
            <a:chOff x="1056" y="1056"/>
            <a:chExt cx="816" cy="720"/>
          </a:xfrm>
        </p:grpSpPr>
        <p:sp>
          <p:nvSpPr>
            <p:cNvPr id="253972" name="Rectangle 20" descr="白色大理石"/>
            <p:cNvSpPr>
              <a:spLocks noChangeArrowheads="1"/>
            </p:cNvSpPr>
            <p:nvPr/>
          </p:nvSpPr>
          <p:spPr bwMode="auto">
            <a:xfrm>
              <a:off x="1056" y="1440"/>
              <a:ext cx="480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25*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73" name="Rectangle 21" descr="白色大理石"/>
            <p:cNvSpPr>
              <a:spLocks noChangeArrowheads="1"/>
            </p:cNvSpPr>
            <p:nvPr/>
          </p:nvSpPr>
          <p:spPr bwMode="auto">
            <a:xfrm>
              <a:off x="1440" y="144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49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42067" name="Line 22"/>
            <p:cNvSpPr>
              <a:spLocks noChangeShapeType="1"/>
            </p:cNvSpPr>
            <p:nvPr/>
          </p:nvSpPr>
          <p:spPr bwMode="auto">
            <a:xfrm>
              <a:off x="1056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68" name="Line 23"/>
            <p:cNvSpPr>
              <a:spLocks noChangeShapeType="1"/>
            </p:cNvSpPr>
            <p:nvPr/>
          </p:nvSpPr>
          <p:spPr bwMode="auto">
            <a:xfrm>
              <a:off x="1872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3976" name="Group 24"/>
          <p:cNvGrpSpPr/>
          <p:nvPr/>
        </p:nvGrpSpPr>
        <p:grpSpPr bwMode="auto">
          <a:xfrm>
            <a:off x="4267200" y="1117600"/>
            <a:ext cx="1219200" cy="1143000"/>
            <a:chOff x="1968" y="1056"/>
            <a:chExt cx="768" cy="720"/>
          </a:xfrm>
        </p:grpSpPr>
        <p:sp>
          <p:nvSpPr>
            <p:cNvPr id="253977" name="Rectangle 25" descr="白色大理石"/>
            <p:cNvSpPr>
              <a:spLocks noChangeArrowheads="1"/>
            </p:cNvSpPr>
            <p:nvPr/>
          </p:nvSpPr>
          <p:spPr bwMode="auto">
            <a:xfrm>
              <a:off x="1968" y="144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62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78" name="Rectangle 26" descr="白色大理石"/>
            <p:cNvSpPr>
              <a:spLocks noChangeArrowheads="1"/>
            </p:cNvSpPr>
            <p:nvPr/>
          </p:nvSpPr>
          <p:spPr bwMode="auto">
            <a:xfrm>
              <a:off x="2352" y="144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93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42063" name="Line 27"/>
            <p:cNvSpPr>
              <a:spLocks noChangeShapeType="1"/>
            </p:cNvSpPr>
            <p:nvPr/>
          </p:nvSpPr>
          <p:spPr bwMode="auto">
            <a:xfrm>
              <a:off x="1968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64" name="Line 28"/>
            <p:cNvSpPr>
              <a:spLocks noChangeShapeType="1"/>
            </p:cNvSpPr>
            <p:nvPr/>
          </p:nvSpPr>
          <p:spPr bwMode="auto">
            <a:xfrm>
              <a:off x="2736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3981" name="Group 29"/>
          <p:cNvGrpSpPr/>
          <p:nvPr/>
        </p:nvGrpSpPr>
        <p:grpSpPr bwMode="auto">
          <a:xfrm>
            <a:off x="5638800" y="1117600"/>
            <a:ext cx="1219200" cy="1143000"/>
            <a:chOff x="2832" y="1056"/>
            <a:chExt cx="768" cy="720"/>
          </a:xfrm>
        </p:grpSpPr>
        <p:sp>
          <p:nvSpPr>
            <p:cNvPr id="253982" name="Rectangle 30" descr="白色大理石"/>
            <p:cNvSpPr>
              <a:spLocks noChangeArrowheads="1"/>
            </p:cNvSpPr>
            <p:nvPr/>
          </p:nvSpPr>
          <p:spPr bwMode="auto">
            <a:xfrm>
              <a:off x="2832" y="144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08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83" name="Rectangle 31" descr="白色大理石"/>
            <p:cNvSpPr>
              <a:spLocks noChangeArrowheads="1"/>
            </p:cNvSpPr>
            <p:nvPr/>
          </p:nvSpPr>
          <p:spPr bwMode="auto">
            <a:xfrm>
              <a:off x="3216" y="144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72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42059" name="Line 32"/>
            <p:cNvSpPr>
              <a:spLocks noChangeShapeType="1"/>
            </p:cNvSpPr>
            <p:nvPr/>
          </p:nvSpPr>
          <p:spPr bwMode="auto">
            <a:xfrm>
              <a:off x="2832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60" name="Line 33"/>
            <p:cNvSpPr>
              <a:spLocks noChangeShapeType="1"/>
            </p:cNvSpPr>
            <p:nvPr/>
          </p:nvSpPr>
          <p:spPr bwMode="auto">
            <a:xfrm>
              <a:off x="3600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3986" name="Group 34"/>
          <p:cNvGrpSpPr/>
          <p:nvPr/>
        </p:nvGrpSpPr>
        <p:grpSpPr bwMode="auto">
          <a:xfrm>
            <a:off x="7010400" y="1117600"/>
            <a:ext cx="1219200" cy="1143000"/>
            <a:chOff x="3696" y="1056"/>
            <a:chExt cx="768" cy="720"/>
          </a:xfrm>
        </p:grpSpPr>
        <p:sp>
          <p:nvSpPr>
            <p:cNvPr id="253987" name="Rectangle 35" descr="白色大理石"/>
            <p:cNvSpPr>
              <a:spLocks noChangeArrowheads="1"/>
            </p:cNvSpPr>
            <p:nvPr/>
          </p:nvSpPr>
          <p:spPr bwMode="auto">
            <a:xfrm>
              <a:off x="3696" y="144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16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88" name="Rectangle 36" descr="白色大理石"/>
            <p:cNvSpPr>
              <a:spLocks noChangeArrowheads="1"/>
            </p:cNvSpPr>
            <p:nvPr/>
          </p:nvSpPr>
          <p:spPr bwMode="auto">
            <a:xfrm>
              <a:off x="4032" y="144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37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42055" name="Line 37"/>
            <p:cNvSpPr>
              <a:spLocks noChangeShapeType="1"/>
            </p:cNvSpPr>
            <p:nvPr/>
          </p:nvSpPr>
          <p:spPr bwMode="auto">
            <a:xfrm>
              <a:off x="3696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6" name="Line 38"/>
            <p:cNvSpPr>
              <a:spLocks noChangeShapeType="1"/>
            </p:cNvSpPr>
            <p:nvPr/>
          </p:nvSpPr>
          <p:spPr bwMode="auto">
            <a:xfrm>
              <a:off x="4464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3991" name="Group 39"/>
          <p:cNvGrpSpPr/>
          <p:nvPr/>
        </p:nvGrpSpPr>
        <p:grpSpPr bwMode="auto">
          <a:xfrm>
            <a:off x="8382000" y="1117600"/>
            <a:ext cx="533400" cy="1143000"/>
            <a:chOff x="4560" y="1056"/>
            <a:chExt cx="336" cy="720"/>
          </a:xfrm>
        </p:grpSpPr>
        <p:sp>
          <p:nvSpPr>
            <p:cNvPr id="253992" name="Rectangle 40" descr="白色大理石"/>
            <p:cNvSpPr>
              <a:spLocks noChangeArrowheads="1"/>
            </p:cNvSpPr>
            <p:nvPr/>
          </p:nvSpPr>
          <p:spPr bwMode="auto">
            <a:xfrm>
              <a:off x="4560" y="1440"/>
              <a:ext cx="336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54</a:t>
              </a:r>
              <a:endParaRPr kumimoji="1"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42051" name="Line 41"/>
            <p:cNvSpPr>
              <a:spLocks noChangeShapeType="1"/>
            </p:cNvSpPr>
            <p:nvPr/>
          </p:nvSpPr>
          <p:spPr bwMode="auto">
            <a:xfrm>
              <a:off x="4560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2" name="Line 42"/>
            <p:cNvSpPr>
              <a:spLocks noChangeShapeType="1"/>
            </p:cNvSpPr>
            <p:nvPr/>
          </p:nvSpPr>
          <p:spPr bwMode="auto">
            <a:xfrm>
              <a:off x="4896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3995" name="Group 43"/>
          <p:cNvGrpSpPr/>
          <p:nvPr/>
        </p:nvGrpSpPr>
        <p:grpSpPr bwMode="auto">
          <a:xfrm>
            <a:off x="7010400" y="3403600"/>
            <a:ext cx="1752600" cy="1143000"/>
            <a:chOff x="3696" y="2496"/>
            <a:chExt cx="1104" cy="720"/>
          </a:xfrm>
        </p:grpSpPr>
        <p:sp>
          <p:nvSpPr>
            <p:cNvPr id="253996" name="Rectangle 44" descr="白色大理石"/>
            <p:cNvSpPr>
              <a:spLocks noChangeArrowheads="1"/>
            </p:cNvSpPr>
            <p:nvPr/>
          </p:nvSpPr>
          <p:spPr bwMode="auto">
            <a:xfrm>
              <a:off x="3696" y="288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16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97" name="Rectangle 45" descr="白色大理石"/>
            <p:cNvSpPr>
              <a:spLocks noChangeArrowheads="1"/>
            </p:cNvSpPr>
            <p:nvPr/>
          </p:nvSpPr>
          <p:spPr bwMode="auto">
            <a:xfrm>
              <a:off x="4032" y="288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37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3998" name="Rectangle 46" descr="白色大理石"/>
            <p:cNvSpPr>
              <a:spLocks noChangeArrowheads="1"/>
            </p:cNvSpPr>
            <p:nvPr/>
          </p:nvSpPr>
          <p:spPr bwMode="auto">
            <a:xfrm>
              <a:off x="4416" y="288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54</a:t>
              </a:r>
              <a:endParaRPr kumimoji="1"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42048" name="Line 47"/>
            <p:cNvSpPr>
              <a:spLocks noChangeShapeType="1"/>
            </p:cNvSpPr>
            <p:nvPr/>
          </p:nvSpPr>
          <p:spPr bwMode="auto">
            <a:xfrm>
              <a:off x="3696" y="249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9" name="Line 48"/>
            <p:cNvSpPr>
              <a:spLocks noChangeShapeType="1"/>
            </p:cNvSpPr>
            <p:nvPr/>
          </p:nvSpPr>
          <p:spPr bwMode="auto">
            <a:xfrm>
              <a:off x="4800" y="249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4001" name="Group 49"/>
          <p:cNvGrpSpPr/>
          <p:nvPr/>
        </p:nvGrpSpPr>
        <p:grpSpPr bwMode="auto">
          <a:xfrm>
            <a:off x="1371600" y="2260600"/>
            <a:ext cx="2743200" cy="1143000"/>
            <a:chOff x="144" y="1776"/>
            <a:chExt cx="1728" cy="720"/>
          </a:xfrm>
        </p:grpSpPr>
        <p:sp>
          <p:nvSpPr>
            <p:cNvPr id="254002" name="Rectangle 50" descr="白色大理石"/>
            <p:cNvSpPr>
              <a:spLocks noChangeArrowheads="1"/>
            </p:cNvSpPr>
            <p:nvPr/>
          </p:nvSpPr>
          <p:spPr bwMode="auto">
            <a:xfrm>
              <a:off x="144" y="216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21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03" name="Rectangle 51" descr="白色大理石"/>
            <p:cNvSpPr>
              <a:spLocks noChangeArrowheads="1"/>
            </p:cNvSpPr>
            <p:nvPr/>
          </p:nvSpPr>
          <p:spPr bwMode="auto">
            <a:xfrm>
              <a:off x="528" y="216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25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04" name="Rectangle 52" descr="白色大理石"/>
            <p:cNvSpPr>
              <a:spLocks noChangeArrowheads="1"/>
            </p:cNvSpPr>
            <p:nvPr/>
          </p:nvSpPr>
          <p:spPr bwMode="auto">
            <a:xfrm>
              <a:off x="864" y="216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25*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05" name="Rectangle 53" descr="白色大理石"/>
            <p:cNvSpPr>
              <a:spLocks noChangeArrowheads="1"/>
            </p:cNvSpPr>
            <p:nvPr/>
          </p:nvSpPr>
          <p:spPr bwMode="auto">
            <a:xfrm>
              <a:off x="1248" y="216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49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42043" name="Line 54"/>
            <p:cNvSpPr>
              <a:spLocks noChangeShapeType="1"/>
            </p:cNvSpPr>
            <p:nvPr/>
          </p:nvSpPr>
          <p:spPr bwMode="auto">
            <a:xfrm>
              <a:off x="144" y="177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4" name="Line 55"/>
            <p:cNvSpPr>
              <a:spLocks noChangeShapeType="1"/>
            </p:cNvSpPr>
            <p:nvPr/>
          </p:nvSpPr>
          <p:spPr bwMode="auto">
            <a:xfrm flipH="1">
              <a:off x="1728" y="1776"/>
              <a:ext cx="144" cy="28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4008" name="Group 56"/>
          <p:cNvGrpSpPr/>
          <p:nvPr/>
        </p:nvGrpSpPr>
        <p:grpSpPr bwMode="auto">
          <a:xfrm>
            <a:off x="4267200" y="2260600"/>
            <a:ext cx="2590800" cy="1143000"/>
            <a:chOff x="1968" y="1776"/>
            <a:chExt cx="1632" cy="720"/>
          </a:xfrm>
        </p:grpSpPr>
        <p:sp>
          <p:nvSpPr>
            <p:cNvPr id="254009" name="Rectangle 57" descr="白色大理石"/>
            <p:cNvSpPr>
              <a:spLocks noChangeArrowheads="1"/>
            </p:cNvSpPr>
            <p:nvPr/>
          </p:nvSpPr>
          <p:spPr bwMode="auto">
            <a:xfrm>
              <a:off x="1968" y="216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08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10" name="Rectangle 58" descr="白色大理石"/>
            <p:cNvSpPr>
              <a:spLocks noChangeArrowheads="1"/>
            </p:cNvSpPr>
            <p:nvPr/>
          </p:nvSpPr>
          <p:spPr bwMode="auto">
            <a:xfrm>
              <a:off x="2352" y="216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62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11" name="Rectangle 59" descr="白色大理石"/>
            <p:cNvSpPr>
              <a:spLocks noChangeArrowheads="1"/>
            </p:cNvSpPr>
            <p:nvPr/>
          </p:nvSpPr>
          <p:spPr bwMode="auto">
            <a:xfrm>
              <a:off x="2688" y="216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72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12" name="Rectangle 60" descr="白色大理石"/>
            <p:cNvSpPr>
              <a:spLocks noChangeArrowheads="1"/>
            </p:cNvSpPr>
            <p:nvPr/>
          </p:nvSpPr>
          <p:spPr bwMode="auto">
            <a:xfrm>
              <a:off x="3072" y="216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93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42037" name="Line 61"/>
            <p:cNvSpPr>
              <a:spLocks noChangeShapeType="1"/>
            </p:cNvSpPr>
            <p:nvPr/>
          </p:nvSpPr>
          <p:spPr bwMode="auto">
            <a:xfrm>
              <a:off x="1968" y="177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8" name="Line 62"/>
            <p:cNvSpPr>
              <a:spLocks noChangeShapeType="1"/>
            </p:cNvSpPr>
            <p:nvPr/>
          </p:nvSpPr>
          <p:spPr bwMode="auto">
            <a:xfrm flipH="1">
              <a:off x="3504" y="1776"/>
              <a:ext cx="96" cy="28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4015" name="Group 63"/>
          <p:cNvGrpSpPr/>
          <p:nvPr/>
        </p:nvGrpSpPr>
        <p:grpSpPr bwMode="auto">
          <a:xfrm>
            <a:off x="1371600" y="3403600"/>
            <a:ext cx="5257800" cy="1143000"/>
            <a:chOff x="144" y="2496"/>
            <a:chExt cx="3312" cy="720"/>
          </a:xfrm>
        </p:grpSpPr>
        <p:sp>
          <p:nvSpPr>
            <p:cNvPr id="254016" name="Rectangle 64" descr="白色大理石"/>
            <p:cNvSpPr>
              <a:spLocks noChangeArrowheads="1"/>
            </p:cNvSpPr>
            <p:nvPr/>
          </p:nvSpPr>
          <p:spPr bwMode="auto">
            <a:xfrm>
              <a:off x="144" y="288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08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17" name="Rectangle 65" descr="白色大理石"/>
            <p:cNvSpPr>
              <a:spLocks noChangeArrowheads="1"/>
            </p:cNvSpPr>
            <p:nvPr/>
          </p:nvSpPr>
          <p:spPr bwMode="auto">
            <a:xfrm>
              <a:off x="528" y="288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21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18" name="Rectangle 66" descr="白色大理石"/>
            <p:cNvSpPr>
              <a:spLocks noChangeArrowheads="1"/>
            </p:cNvSpPr>
            <p:nvPr/>
          </p:nvSpPr>
          <p:spPr bwMode="auto">
            <a:xfrm>
              <a:off x="864" y="288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25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19" name="Rectangle 67" descr="白色大理石"/>
            <p:cNvSpPr>
              <a:spLocks noChangeArrowheads="1"/>
            </p:cNvSpPr>
            <p:nvPr/>
          </p:nvSpPr>
          <p:spPr bwMode="auto">
            <a:xfrm>
              <a:off x="1248" y="288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25*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20" name="Rectangle 68" descr="白色大理石"/>
            <p:cNvSpPr>
              <a:spLocks noChangeArrowheads="1"/>
            </p:cNvSpPr>
            <p:nvPr/>
          </p:nvSpPr>
          <p:spPr bwMode="auto">
            <a:xfrm>
              <a:off x="1632" y="288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49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21" name="Rectangle 69" descr="白色大理石"/>
            <p:cNvSpPr>
              <a:spLocks noChangeArrowheads="1"/>
            </p:cNvSpPr>
            <p:nvPr/>
          </p:nvSpPr>
          <p:spPr bwMode="auto">
            <a:xfrm>
              <a:off x="2016" y="288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62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22" name="Rectangle 70" descr="白色大理石"/>
            <p:cNvSpPr>
              <a:spLocks noChangeArrowheads="1"/>
            </p:cNvSpPr>
            <p:nvPr/>
          </p:nvSpPr>
          <p:spPr bwMode="auto">
            <a:xfrm>
              <a:off x="2352" y="288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72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23" name="Rectangle 71" descr="白色大理石"/>
            <p:cNvSpPr>
              <a:spLocks noChangeArrowheads="1"/>
            </p:cNvSpPr>
            <p:nvPr/>
          </p:nvSpPr>
          <p:spPr bwMode="auto">
            <a:xfrm>
              <a:off x="2736" y="288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93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42031" name="Line 72"/>
            <p:cNvSpPr>
              <a:spLocks noChangeShapeType="1"/>
            </p:cNvSpPr>
            <p:nvPr/>
          </p:nvSpPr>
          <p:spPr bwMode="auto">
            <a:xfrm>
              <a:off x="144" y="249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2" name="Line 73"/>
            <p:cNvSpPr>
              <a:spLocks noChangeShapeType="1"/>
            </p:cNvSpPr>
            <p:nvPr/>
          </p:nvSpPr>
          <p:spPr bwMode="auto">
            <a:xfrm flipH="1">
              <a:off x="3216" y="2496"/>
              <a:ext cx="240" cy="28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4026" name="Group 74"/>
          <p:cNvGrpSpPr/>
          <p:nvPr/>
        </p:nvGrpSpPr>
        <p:grpSpPr bwMode="auto">
          <a:xfrm>
            <a:off x="1371600" y="4546600"/>
            <a:ext cx="7391400" cy="1143000"/>
            <a:chOff x="144" y="3216"/>
            <a:chExt cx="4656" cy="720"/>
          </a:xfrm>
        </p:grpSpPr>
        <p:sp>
          <p:nvSpPr>
            <p:cNvPr id="254027" name="Rectangle 75" descr="白色大理石"/>
            <p:cNvSpPr>
              <a:spLocks noChangeArrowheads="1"/>
            </p:cNvSpPr>
            <p:nvPr/>
          </p:nvSpPr>
          <p:spPr bwMode="auto">
            <a:xfrm>
              <a:off x="144" y="360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08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28" name="Rectangle 76" descr="白色大理石"/>
            <p:cNvSpPr>
              <a:spLocks noChangeArrowheads="1"/>
            </p:cNvSpPr>
            <p:nvPr/>
          </p:nvSpPr>
          <p:spPr bwMode="auto">
            <a:xfrm>
              <a:off x="528" y="360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16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29" name="Rectangle 77" descr="白色大理石"/>
            <p:cNvSpPr>
              <a:spLocks noChangeArrowheads="1"/>
            </p:cNvSpPr>
            <p:nvPr/>
          </p:nvSpPr>
          <p:spPr bwMode="auto">
            <a:xfrm>
              <a:off x="864" y="360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21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30" name="Rectangle 78" descr="白色大理石"/>
            <p:cNvSpPr>
              <a:spLocks noChangeArrowheads="1"/>
            </p:cNvSpPr>
            <p:nvPr/>
          </p:nvSpPr>
          <p:spPr bwMode="auto">
            <a:xfrm>
              <a:off x="1248" y="360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25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31" name="Rectangle 79" descr="白色大理石"/>
            <p:cNvSpPr>
              <a:spLocks noChangeArrowheads="1"/>
            </p:cNvSpPr>
            <p:nvPr/>
          </p:nvSpPr>
          <p:spPr bwMode="auto">
            <a:xfrm>
              <a:off x="1632" y="360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25*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32" name="Rectangle 80" descr="白色大理石"/>
            <p:cNvSpPr>
              <a:spLocks noChangeArrowheads="1"/>
            </p:cNvSpPr>
            <p:nvPr/>
          </p:nvSpPr>
          <p:spPr bwMode="auto">
            <a:xfrm>
              <a:off x="2016" y="360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37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33" name="Rectangle 81" descr="白色大理石"/>
            <p:cNvSpPr>
              <a:spLocks noChangeArrowheads="1"/>
            </p:cNvSpPr>
            <p:nvPr/>
          </p:nvSpPr>
          <p:spPr bwMode="auto">
            <a:xfrm>
              <a:off x="2352" y="360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49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34" name="Rectangle 82" descr="白色大理石"/>
            <p:cNvSpPr>
              <a:spLocks noChangeArrowheads="1"/>
            </p:cNvSpPr>
            <p:nvPr/>
          </p:nvSpPr>
          <p:spPr bwMode="auto">
            <a:xfrm>
              <a:off x="2736" y="360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54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35" name="Rectangle 83" descr="白色大理石"/>
            <p:cNvSpPr>
              <a:spLocks noChangeArrowheads="1"/>
            </p:cNvSpPr>
            <p:nvPr/>
          </p:nvSpPr>
          <p:spPr bwMode="auto">
            <a:xfrm>
              <a:off x="3072" y="360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62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36" name="Rectangle 84" descr="白色大理石"/>
            <p:cNvSpPr>
              <a:spLocks noChangeArrowheads="1"/>
            </p:cNvSpPr>
            <p:nvPr/>
          </p:nvSpPr>
          <p:spPr bwMode="auto">
            <a:xfrm>
              <a:off x="3408" y="360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72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37" name="Rectangle 85" descr="白色大理石"/>
            <p:cNvSpPr>
              <a:spLocks noChangeArrowheads="1"/>
            </p:cNvSpPr>
            <p:nvPr/>
          </p:nvSpPr>
          <p:spPr bwMode="auto">
            <a:xfrm>
              <a:off x="3792" y="360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93</a:t>
              </a:r>
              <a:endParaRPr kumimoji="1"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42021" name="Line 86"/>
            <p:cNvSpPr>
              <a:spLocks noChangeShapeType="1"/>
            </p:cNvSpPr>
            <p:nvPr/>
          </p:nvSpPr>
          <p:spPr bwMode="auto">
            <a:xfrm>
              <a:off x="192" y="321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2" name="Line 87"/>
            <p:cNvSpPr>
              <a:spLocks noChangeShapeType="1"/>
            </p:cNvSpPr>
            <p:nvPr/>
          </p:nvSpPr>
          <p:spPr bwMode="auto">
            <a:xfrm flipH="1">
              <a:off x="4224" y="3216"/>
              <a:ext cx="576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4040" name="Text Box 88"/>
          <p:cNvSpPr txBox="1">
            <a:spLocks noChangeArrowheads="1"/>
          </p:cNvSpPr>
          <p:nvPr/>
        </p:nvSpPr>
        <p:spPr bwMode="auto">
          <a:xfrm>
            <a:off x="212725" y="457200"/>
            <a:ext cx="1019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len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=1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4041" name="Rectangle 89"/>
          <p:cNvSpPr>
            <a:spLocks noChangeArrowheads="1"/>
          </p:cNvSpPr>
          <p:nvPr/>
        </p:nvSpPr>
        <p:spPr bwMode="auto">
          <a:xfrm>
            <a:off x="228600" y="1574800"/>
            <a:ext cx="1019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len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=2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4042" name="Rectangle 90"/>
          <p:cNvSpPr>
            <a:spLocks noChangeArrowheads="1"/>
          </p:cNvSpPr>
          <p:nvPr/>
        </p:nvSpPr>
        <p:spPr bwMode="auto">
          <a:xfrm>
            <a:off x="228600" y="2732088"/>
            <a:ext cx="1019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len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=4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4043" name="Rectangle 91"/>
          <p:cNvSpPr>
            <a:spLocks noChangeArrowheads="1"/>
          </p:cNvSpPr>
          <p:nvPr/>
        </p:nvSpPr>
        <p:spPr bwMode="auto">
          <a:xfrm>
            <a:off x="228600" y="3875088"/>
            <a:ext cx="1019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len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=8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4044" name="Rectangle 92"/>
          <p:cNvSpPr>
            <a:spLocks noChangeArrowheads="1"/>
          </p:cNvSpPr>
          <p:nvPr/>
        </p:nvSpPr>
        <p:spPr bwMode="auto">
          <a:xfrm>
            <a:off x="98425" y="5043488"/>
            <a:ext cx="1196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len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=16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54045" name="Group 93"/>
          <p:cNvGrpSpPr/>
          <p:nvPr/>
        </p:nvGrpSpPr>
        <p:grpSpPr bwMode="auto">
          <a:xfrm>
            <a:off x="7010400" y="2260600"/>
            <a:ext cx="1828800" cy="1143000"/>
            <a:chOff x="3696" y="1776"/>
            <a:chExt cx="1152" cy="720"/>
          </a:xfrm>
        </p:grpSpPr>
        <p:sp>
          <p:nvSpPr>
            <p:cNvPr id="254046" name="Rectangle 94" descr="白色大理石"/>
            <p:cNvSpPr>
              <a:spLocks noChangeArrowheads="1"/>
            </p:cNvSpPr>
            <p:nvPr/>
          </p:nvSpPr>
          <p:spPr bwMode="auto">
            <a:xfrm>
              <a:off x="3696" y="216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16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47" name="Rectangle 95" descr="白色大理石"/>
            <p:cNvSpPr>
              <a:spLocks noChangeArrowheads="1"/>
            </p:cNvSpPr>
            <p:nvPr/>
          </p:nvSpPr>
          <p:spPr bwMode="auto">
            <a:xfrm>
              <a:off x="4032" y="2160"/>
              <a:ext cx="432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37</a:t>
              </a:r>
              <a:endParaRPr kumimoji="1"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54048" name="Rectangle 96" descr="白色大理石"/>
            <p:cNvSpPr>
              <a:spLocks noChangeArrowheads="1"/>
            </p:cNvSpPr>
            <p:nvPr/>
          </p:nvSpPr>
          <p:spPr bwMode="auto">
            <a:xfrm>
              <a:off x="4416" y="2160"/>
              <a:ext cx="384" cy="33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仿宋_GB2312" pitchFamily="49" charset="-122"/>
                </a:rPr>
                <a:t>54</a:t>
              </a:r>
              <a:endParaRPr kumimoji="1"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42008" name="Line 97"/>
            <p:cNvSpPr>
              <a:spLocks noChangeShapeType="1"/>
            </p:cNvSpPr>
            <p:nvPr/>
          </p:nvSpPr>
          <p:spPr bwMode="auto">
            <a:xfrm>
              <a:off x="3696" y="177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Line 98"/>
            <p:cNvSpPr>
              <a:spLocks noChangeShapeType="1"/>
            </p:cNvSpPr>
            <p:nvPr/>
          </p:nvSpPr>
          <p:spPr bwMode="auto">
            <a:xfrm>
              <a:off x="4848" y="177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4051" name="Rectangle 99"/>
          <p:cNvSpPr>
            <a:spLocks noChangeArrowheads="1"/>
          </p:cNvSpPr>
          <p:nvPr/>
        </p:nvSpPr>
        <p:spPr bwMode="auto">
          <a:xfrm>
            <a:off x="1116013" y="581025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整个归并排序仅需</a:t>
            </a: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kumimoji="1"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logn </a:t>
            </a:r>
            <a:r>
              <a:rPr kumimoji="1" lang="en-US" altLang="zh-CN" sz="2800" b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kumimoji="1" lang="zh-CN" altLang="en-US" sz="2800" b="1">
                <a:latin typeface="宋体" panose="02010600030101010101" pitchFamily="2" charset="-122"/>
              </a:rPr>
              <a:t>趟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5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5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4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4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040" grpId="0" autoUpdateAnimBg="0"/>
      <p:bldP spid="254041" grpId="0" autoUpdateAnimBg="0"/>
      <p:bldP spid="254042" grpId="0" autoUpdateAnimBg="0"/>
      <p:bldP spid="254043" grpId="0" autoUpdateAnimBg="0"/>
      <p:bldP spid="254044" grpId="0" autoUpdateAnimBg="0"/>
      <p:bldP spid="254051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/>
          <p:cNvSpPr>
            <a:spLocks noChangeArrowheads="1"/>
          </p:cNvSpPr>
          <p:nvPr/>
        </p:nvSpPr>
        <p:spPr bwMode="auto">
          <a:xfrm>
            <a:off x="1371600" y="66294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304800" y="990600"/>
            <a:ext cx="5943600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000"/>
              <a:t>   </a:t>
            </a:r>
            <a:r>
              <a:rPr kumimoji="1" lang="en-US" altLang="zh-CN" sz="2200"/>
              <a:t>temlplate  &lt;class type&gt;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void MergeSort(Type a[], int left, int right)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{   if (1eft &lt; right)  /</a:t>
            </a:r>
            <a:r>
              <a:rPr kumimoji="1" lang="en-US" altLang="zh-CN" sz="2200">
                <a:solidFill>
                  <a:srgbClr val="990000"/>
                </a:solidFill>
              </a:rPr>
              <a:t>/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至少有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个元素</a:t>
            </a:r>
            <a:endParaRPr kumimoji="1" lang="zh-CN" altLang="en-US" sz="2200"/>
          </a:p>
          <a:p>
            <a:pPr>
              <a:lnSpc>
                <a:spcPct val="110000"/>
              </a:lnSpc>
            </a:pPr>
            <a:r>
              <a:rPr kumimoji="1" lang="zh-CN" altLang="en-US" sz="2200"/>
              <a:t>       </a:t>
            </a:r>
            <a:r>
              <a:rPr kumimoji="1" lang="en-US" altLang="zh-CN" sz="2200"/>
              <a:t>int i = (left + right ) /2; 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取中点</a:t>
            </a:r>
            <a:endParaRPr kumimoji="1" lang="zh-CN" altLang="en-US" sz="2200"/>
          </a:p>
          <a:p>
            <a:pPr>
              <a:lnSpc>
                <a:spcPct val="110000"/>
              </a:lnSpc>
            </a:pPr>
            <a:r>
              <a:rPr kumimoji="1" lang="zh-CN" altLang="en-US" sz="2200"/>
              <a:t>       </a:t>
            </a:r>
            <a:r>
              <a:rPr kumimoji="1" lang="en-US" altLang="zh-CN" sz="2200"/>
              <a:t>MergeSort(a, 1eft, i)</a:t>
            </a:r>
            <a:r>
              <a:rPr kumimoji="1" lang="zh-CN" altLang="en-US" sz="2200"/>
              <a:t>；</a:t>
            </a:r>
            <a:endParaRPr kumimoji="1" lang="zh-CN" altLang="en-US" sz="2200"/>
          </a:p>
          <a:p>
            <a:pPr>
              <a:lnSpc>
                <a:spcPct val="110000"/>
              </a:lnSpc>
            </a:pPr>
            <a:r>
              <a:rPr kumimoji="1" lang="zh-CN" altLang="en-US" sz="2200"/>
              <a:t>       </a:t>
            </a:r>
            <a:r>
              <a:rPr kumimoji="1" lang="en-US" altLang="zh-CN" sz="2200"/>
              <a:t>MergeSort(a, i+1, right)</a:t>
            </a:r>
            <a:r>
              <a:rPr kumimoji="1" lang="zh-CN" altLang="en-US" sz="2200"/>
              <a:t>；</a:t>
            </a:r>
            <a:endParaRPr kumimoji="1" lang="zh-CN" altLang="en-US" sz="2200"/>
          </a:p>
          <a:p>
            <a:pPr>
              <a:lnSpc>
                <a:spcPct val="110000"/>
              </a:lnSpc>
            </a:pPr>
            <a:r>
              <a:rPr kumimoji="1" lang="zh-CN" altLang="en-US" sz="2200"/>
              <a:t>       </a:t>
            </a:r>
            <a:r>
              <a:rPr kumimoji="1" lang="en-US" altLang="zh-CN" sz="2200" u="sng"/>
              <a:t>Merge(a, b, 1eft, i, right)</a:t>
            </a:r>
            <a:r>
              <a:rPr kumimoji="1" lang="zh-CN" altLang="en-US" sz="2200"/>
              <a:t>；</a:t>
            </a:r>
            <a:r>
              <a:rPr kumimoji="1" lang="en-US" altLang="zh-CN" sz="2200"/>
              <a:t>/</a:t>
            </a:r>
            <a:r>
              <a:rPr kumimoji="1" lang="en-US" altLang="zh-CN" sz="2200">
                <a:solidFill>
                  <a:srgbClr val="990000"/>
                </a:solidFill>
              </a:rPr>
              <a:t>/</a:t>
            </a:r>
            <a:r>
              <a:rPr kumimoji="1" lang="zh-CN" altLang="en-US" sz="2200">
                <a:solidFill>
                  <a:srgbClr val="990000"/>
                </a:solidFill>
              </a:rPr>
              <a:t>从</a:t>
            </a:r>
            <a:r>
              <a:rPr kumimoji="1" lang="en-US" altLang="zh-CN" sz="2200">
                <a:solidFill>
                  <a:srgbClr val="990000"/>
                </a:solidFill>
              </a:rPr>
              <a:t>a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合并到数组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     copy(a, b, left, right);/</a:t>
            </a:r>
            <a:r>
              <a:rPr kumimoji="1" lang="en-US" altLang="zh-CN" sz="2200">
                <a:solidFill>
                  <a:srgbClr val="990000"/>
                </a:solidFill>
              </a:rPr>
              <a:t>/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复制回数组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  } }    </a:t>
            </a:r>
            <a:endParaRPr kumimoji="1" lang="en-US" altLang="zh-CN" sz="2200"/>
          </a:p>
        </p:txBody>
      </p:sp>
      <p:sp>
        <p:nvSpPr>
          <p:cNvPr id="231435" name="Line 11"/>
          <p:cNvSpPr>
            <a:spLocks noChangeShapeType="1"/>
          </p:cNvSpPr>
          <p:nvPr/>
        </p:nvSpPr>
        <p:spPr bwMode="auto">
          <a:xfrm>
            <a:off x="533400" y="990600"/>
            <a:ext cx="6019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1436" name="Line 12"/>
          <p:cNvSpPr>
            <a:spLocks noChangeShapeType="1"/>
          </p:cNvSpPr>
          <p:nvPr/>
        </p:nvSpPr>
        <p:spPr bwMode="auto">
          <a:xfrm>
            <a:off x="650875" y="4343400"/>
            <a:ext cx="5791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1437" name="AutoShape 13"/>
          <p:cNvSpPr/>
          <p:nvPr/>
        </p:nvSpPr>
        <p:spPr bwMode="auto">
          <a:xfrm>
            <a:off x="1371600" y="47244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438" name="Rectangle 14"/>
          <p:cNvSpPr>
            <a:spLocks noChangeArrowheads="1"/>
          </p:cNvSpPr>
          <p:nvPr/>
        </p:nvSpPr>
        <p:spPr bwMode="auto">
          <a:xfrm>
            <a:off x="457200" y="4724400"/>
            <a:ext cx="105092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en-US" altLang="en-US" sz="2200">
                <a:solidFill>
                  <a:srgbClr val="990000"/>
                </a:solidFill>
                <a:latin typeface="Century Schoolbook" panose="02040604050505020304" pitchFamily="18" charset="0"/>
              </a:rPr>
              <a:t> 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T(n)= 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1439" name="Rectangle 15"/>
          <p:cNvSpPr>
            <a:spLocks noChangeArrowheads="1"/>
          </p:cNvSpPr>
          <p:nvPr/>
        </p:nvSpPr>
        <p:spPr bwMode="auto">
          <a:xfrm>
            <a:off x="1447800" y="4648200"/>
            <a:ext cx="2371725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d   </a:t>
            </a:r>
            <a:r>
              <a:rPr kumimoji="1" lang="en-US" altLang="zh-CN" sz="2200">
                <a:solidFill>
                  <a:srgbClr val="990000"/>
                </a:solidFill>
              </a:rPr>
              <a:t>n&lt;=1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T(n)= 2T(n/2)+cn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1440" name="Rectangle 16"/>
          <p:cNvSpPr>
            <a:spLocks noChangeArrowheads="1"/>
          </p:cNvSpPr>
          <p:nvPr/>
        </p:nvSpPr>
        <p:spPr bwMode="auto">
          <a:xfrm>
            <a:off x="457200" y="5340350"/>
            <a:ext cx="24288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en-US" altLang="en-US" sz="2200">
                <a:solidFill>
                  <a:srgbClr val="990000"/>
                </a:solidFill>
                <a:latin typeface="Century Schoolbook" panose="02040604050505020304" pitchFamily="18" charset="0"/>
              </a:rPr>
              <a:t> </a:t>
            </a:r>
            <a:r>
              <a:rPr kumimoji="1" lang="zh-CN" altLang="en-US" sz="2200">
                <a:solidFill>
                  <a:srgbClr val="990000"/>
                </a:solidFill>
                <a:latin typeface="Century Schoolbook" panose="02040604050505020304" pitchFamily="18" charset="0"/>
              </a:rPr>
              <a:t>得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: T(n)=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O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(nlogn) 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1441" name="Rectangle 17"/>
          <p:cNvSpPr>
            <a:spLocks noChangeArrowheads="1"/>
          </p:cNvSpPr>
          <p:nvPr/>
        </p:nvSpPr>
        <p:spPr bwMode="auto">
          <a:xfrm>
            <a:off x="304800" y="4267200"/>
            <a:ext cx="893763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zh-CN" altLang="en-US" sz="2200" b="1">
                <a:latin typeface="Century Schoolbook" panose="02040604050505020304" pitchFamily="18" charset="0"/>
              </a:rPr>
              <a:t>分析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: 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1444" name="Text Box 20"/>
          <p:cNvSpPr txBox="1">
            <a:spLocks noChangeArrowheads="1"/>
          </p:cNvSpPr>
          <p:nvPr/>
        </p:nvSpPr>
        <p:spPr bwMode="auto">
          <a:xfrm>
            <a:off x="2273300" y="4521200"/>
            <a:ext cx="1809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endParaRPr kumimoji="1" lang="zh-CN" altLang="zh-CN" sz="2200">
              <a:solidFill>
                <a:srgbClr val="990000"/>
              </a:solidFill>
            </a:endParaRPr>
          </a:p>
        </p:txBody>
      </p:sp>
      <p:sp>
        <p:nvSpPr>
          <p:cNvPr id="231445" name="AutoShape 21"/>
          <p:cNvSpPr>
            <a:spLocks noChangeArrowheads="1"/>
          </p:cNvSpPr>
          <p:nvPr/>
        </p:nvSpPr>
        <p:spPr bwMode="auto">
          <a:xfrm>
            <a:off x="4203700" y="457200"/>
            <a:ext cx="4940300" cy="5626100"/>
          </a:xfrm>
          <a:prstGeom prst="wedgeRectCallout">
            <a:avLst>
              <a:gd name="adj1" fmla="val -79690"/>
              <a:gd name="adj2" fmla="val 3472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200"/>
              <a:t>template&lt;class T&gt;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void merge(T c[], T d[] ,int l, int m , int r)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>
                <a:solidFill>
                  <a:srgbClr val="990000"/>
                </a:solidFill>
              </a:rPr>
              <a:t>{//</a:t>
            </a:r>
            <a:r>
              <a:rPr kumimoji="1" lang="zh-CN" altLang="en-US" sz="2200">
                <a:solidFill>
                  <a:srgbClr val="990000"/>
                </a:solidFill>
              </a:rPr>
              <a:t>把</a:t>
            </a:r>
            <a:r>
              <a:rPr kumimoji="1" lang="en-US" altLang="zh-CN" sz="2200">
                <a:solidFill>
                  <a:srgbClr val="990000"/>
                </a:solidFill>
              </a:rPr>
              <a:t>c[l:m],c[m,r]</a:t>
            </a:r>
            <a:r>
              <a:rPr kumimoji="1" lang="zh-CN" altLang="en-US" sz="2200">
                <a:solidFill>
                  <a:srgbClr val="990000"/>
                </a:solidFill>
              </a:rPr>
              <a:t>归并到</a:t>
            </a:r>
            <a:r>
              <a:rPr kumimoji="1" lang="en-US" altLang="zh-CN" sz="2200">
                <a:solidFill>
                  <a:srgbClr val="990000"/>
                </a:solidFill>
              </a:rPr>
              <a:t>d[l,r]</a:t>
            </a:r>
            <a:endParaRPr kumimoji="1" lang="en-US" altLang="zh-CN" sz="2200">
              <a:solidFill>
                <a:srgbClr val="990000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 int: i=</a:t>
            </a:r>
            <a:r>
              <a:rPr kumimoji="1" lang="en-US" altLang="zh-CN" sz="2200" i="1"/>
              <a:t>l</a:t>
            </a:r>
            <a:r>
              <a:rPr kumimoji="1" lang="en-US" altLang="zh-CN" sz="2200"/>
              <a:t>,  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200">
                <a:solidFill>
                  <a:srgbClr val="990000"/>
                </a:solidFill>
                <a:ea typeface="楷体_GB2312" pitchFamily="49" charset="-122"/>
              </a:rPr>
              <a:t>—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段的游标</a:t>
            </a:r>
            <a:endParaRPr kumimoji="1" lang="zh-CN" altLang="en-US" sz="2200"/>
          </a:p>
          <a:p>
            <a:pPr>
              <a:lnSpc>
                <a:spcPct val="110000"/>
              </a:lnSpc>
            </a:pPr>
            <a:r>
              <a:rPr kumimoji="1" lang="zh-CN" altLang="en-US" sz="2200"/>
              <a:t>           </a:t>
            </a:r>
            <a:r>
              <a:rPr kumimoji="1" lang="en-US" altLang="zh-CN" sz="2200"/>
              <a:t>j=m+1, 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第二段的游标</a:t>
            </a:r>
            <a:endParaRPr kumimoji="1" lang="zh-CN" altLang="en-US" sz="2200"/>
          </a:p>
          <a:p>
            <a:pPr>
              <a:lnSpc>
                <a:spcPct val="110000"/>
              </a:lnSpc>
            </a:pPr>
            <a:r>
              <a:rPr kumimoji="1" lang="zh-CN" altLang="en-US" sz="2200"/>
              <a:t>           </a:t>
            </a:r>
            <a:r>
              <a:rPr kumimoji="1" lang="en-US" altLang="zh-CN" sz="2200"/>
              <a:t>k=</a:t>
            </a:r>
            <a:r>
              <a:rPr kumimoji="1" lang="en-US" altLang="zh-CN" sz="2200" i="1"/>
              <a:t>l</a:t>
            </a:r>
            <a:r>
              <a:rPr kumimoji="1" lang="en-US" altLang="zh-CN" sz="2200"/>
              <a:t>;     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结果的游标</a:t>
            </a:r>
            <a:endParaRPr kumimoji="1" lang="zh-CN" altLang="en-US" sz="2200">
              <a:solidFill>
                <a:srgbClr val="990000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200"/>
              <a:t>  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只要段中存在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j,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则不断进行归并</a:t>
            </a:r>
            <a:endParaRPr kumimoji="1" lang="zh-CN" altLang="en-US" sz="2200"/>
          </a:p>
          <a:p>
            <a:pPr>
              <a:lnSpc>
                <a:spcPct val="110000"/>
              </a:lnSpc>
            </a:pPr>
            <a:r>
              <a:rPr kumimoji="1" lang="en-US" altLang="en-US" sz="2200"/>
              <a:t> </a:t>
            </a:r>
            <a:r>
              <a:rPr kumimoji="1" lang="en-US" altLang="zh-CN" sz="2200"/>
              <a:t>while ((i&lt;=m)&amp;&amp;(j&lt;=r))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 if c[i]&lt;=c[j]   d[k++]=c[i++]</a:t>
            </a:r>
            <a:r>
              <a:rPr kumimoji="1" lang="zh-CN" altLang="en-US" sz="2200"/>
              <a:t>：</a:t>
            </a:r>
            <a:endParaRPr kumimoji="1" lang="zh-CN" altLang="en-US" sz="2200"/>
          </a:p>
          <a:p>
            <a:pPr>
              <a:lnSpc>
                <a:spcPct val="110000"/>
              </a:lnSpc>
            </a:pPr>
            <a:r>
              <a:rPr kumimoji="1" lang="zh-CN" altLang="en-US" sz="2200"/>
              <a:t>    </a:t>
            </a:r>
            <a:r>
              <a:rPr kumimoji="1" lang="en-US" altLang="zh-CN" sz="2200"/>
              <a:t>else d[k++]=c[j++]</a:t>
            </a:r>
            <a:r>
              <a:rPr kumimoji="1" lang="zh-CN" altLang="en-US" sz="2200"/>
              <a:t>：</a:t>
            </a:r>
            <a:endParaRPr kumimoji="1" lang="zh-CN" altLang="en-US" sz="2200"/>
          </a:p>
          <a:p>
            <a:pPr>
              <a:lnSpc>
                <a:spcPct val="110000"/>
              </a:lnSpc>
            </a:pPr>
            <a:r>
              <a:rPr kumimoji="1" lang="zh-CN" altLang="en-US" sz="22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考虑余下的部分</a:t>
            </a:r>
            <a:endParaRPr kumimoji="1" lang="zh-CN" altLang="en-US" sz="2200"/>
          </a:p>
          <a:p>
            <a:pPr>
              <a:lnSpc>
                <a:spcPct val="110000"/>
              </a:lnSpc>
            </a:pPr>
            <a:r>
              <a:rPr kumimoji="1" lang="en-US" altLang="en-US" sz="2200"/>
              <a:t> </a:t>
            </a:r>
            <a:r>
              <a:rPr kumimoji="1" lang="en-US" altLang="zh-CN" sz="2200"/>
              <a:t>if (i&gt;m)  for (int q=j; q&lt;=r;q++)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                d[k++]=c[q]</a:t>
            </a:r>
            <a:r>
              <a:rPr kumimoji="1" lang="zh-CN" altLang="en-US" sz="2200"/>
              <a:t>；</a:t>
            </a:r>
            <a:endParaRPr kumimoji="1" lang="zh-CN" altLang="en-US" sz="2200"/>
          </a:p>
          <a:p>
            <a:pPr>
              <a:lnSpc>
                <a:spcPct val="110000"/>
              </a:lnSpc>
            </a:pPr>
            <a:r>
              <a:rPr kumimoji="1" lang="zh-CN" altLang="en-US" sz="2200"/>
              <a:t> </a:t>
            </a:r>
            <a:r>
              <a:rPr kumimoji="1" lang="en-US" altLang="zh-CN" sz="2200"/>
              <a:t>else for(int q=i ;q&lt;=m</a:t>
            </a:r>
            <a:r>
              <a:rPr kumimoji="1" lang="zh-CN" altLang="en-US" sz="2200"/>
              <a:t>；</a:t>
            </a:r>
            <a:r>
              <a:rPr kumimoji="1" lang="en-US" altLang="zh-CN" sz="2200"/>
              <a:t>q++)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         d[k++]=c[q]</a:t>
            </a:r>
            <a:r>
              <a:rPr kumimoji="1" lang="zh-CN" altLang="en-US" sz="2200"/>
              <a:t>；</a:t>
            </a:r>
            <a:r>
              <a:rPr kumimoji="1" lang="en-US" altLang="zh-CN" sz="2200"/>
              <a:t>}</a:t>
            </a:r>
            <a:endParaRPr kumimoji="1" lang="en-US" altLang="zh-CN" sz="2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4" grpId="0" autoUpdateAnimBg="0"/>
      <p:bldP spid="231435" grpId="0" animBg="1"/>
      <p:bldP spid="231436" grpId="0" animBg="1"/>
      <p:bldP spid="231437" grpId="0" animBg="1"/>
      <p:bldP spid="231438" grpId="0" autoUpdateAnimBg="0"/>
      <p:bldP spid="231439" grpId="0" autoUpdateAnimBg="0"/>
      <p:bldP spid="231440" grpId="0" autoUpdateAnimBg="0"/>
      <p:bldP spid="231441" grpId="0" autoUpdateAnimBg="0"/>
      <p:bldP spid="231444" grpId="0" autoUpdateAnimBg="0"/>
      <p:bldP spid="23144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FCDEC580-B482-437F-995C-C2C327028730}" type="slidenum">
              <a:rPr lang="en-US" altLang="zh-CN"/>
            </a:fld>
            <a:endParaRPr lang="en-US" altLang="zh-CN"/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838200" y="1524000"/>
            <a:ext cx="7556500" cy="42322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  </a:t>
            </a:r>
            <a:r>
              <a:rPr lang="en-US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Ackerman函数</a:t>
            </a:r>
            <a:endParaRPr lang="zh-CN" altLang="en-US" sz="2000" b="1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A(n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m)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的自变量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的每一个值都定义了一个单变量函数：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M=0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A(n,0)=n+2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M=1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A(n,1)=A(A(n-1,1),0)=A(n-1,1)+2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，和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A(1,1)=2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故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A(n,1)=2*n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M=2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A(n,2)=A(A(n-1,2),1)=2A(n-1,2)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，和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A(1,2)=A(A(0,2),1)=A(1,1)=2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，故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A(n,2)= 2^n 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M=3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时，类似的可以推出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M=4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A(n,4)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的增长速度非常快，以至于没有适当的数学式子来表示这一函数。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210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62400" y="3886200"/>
          <a:ext cx="11652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" name="公式" r:id="rId1" imgW="330200" imgH="419100" progId="Equation.3">
                  <p:embed/>
                </p:oleObj>
              </mc:Choice>
              <mc:Fallback>
                <p:oleObj name="公式" r:id="rId1" imgW="330200" imgH="419100" progId="Equation.3">
                  <p:embed/>
                  <p:pic>
                    <p:nvPicPr>
                      <p:cNvPr id="0" name="图片 24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86200"/>
                        <a:ext cx="116522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递归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57200" y="2286000"/>
            <a:ext cx="83534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600">
                <a:solidFill>
                  <a:srgbClr val="66006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合并排序算法</a:t>
            </a:r>
            <a:r>
              <a:rPr lang="en-US" altLang="zh-CN" sz="4600">
                <a:solidFill>
                  <a:srgbClr val="66006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!!!</a:t>
            </a:r>
            <a:endParaRPr lang="en-US" altLang="zh-CN" sz="4600">
              <a:solidFill>
                <a:srgbClr val="660066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2.3.5  </a:t>
            </a:r>
            <a:r>
              <a:rPr lang="zh-CN" altLang="en-US" dirty="0"/>
              <a:t>合并排序</a:t>
            </a: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2.3.5  </a:t>
            </a:r>
            <a:r>
              <a:rPr lang="zh-CN" altLang="en-US" dirty="0"/>
              <a:t>合并排序</a:t>
            </a:r>
            <a:endParaRPr lang="zh-CN" altLang="en-US" dirty="0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76171"/>
            <a:ext cx="6934200" cy="5032375"/>
          </a:xfrm>
          <a:solidFill>
            <a:schemeClr val="bg1"/>
          </a:solidFill>
          <a:ln w="6350">
            <a:solidFill>
              <a:schemeClr val="tx1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ea typeface="宋体" panose="02010600030101010101" pitchFamily="2" charset="-122"/>
              </a:rPr>
              <a:t>算法：</a:t>
            </a:r>
            <a:r>
              <a:rPr lang="en-US" altLang="zh-CN" sz="2400">
                <a:ea typeface="宋体" panose="02010600030101010101" pitchFamily="2" charset="-122"/>
              </a:rPr>
              <a:t>MERGESORT 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ea typeface="宋体" panose="02010600030101010101" pitchFamily="2" charset="-122"/>
              </a:rPr>
              <a:t>输入：</a:t>
            </a:r>
            <a:r>
              <a:rPr lang="en-US" altLang="zh-CN" sz="2400">
                <a:ea typeface="宋体" panose="02010600030101010101" pitchFamily="2" charset="-122"/>
              </a:rPr>
              <a:t>n</a:t>
            </a:r>
            <a:r>
              <a:rPr lang="zh-CN" altLang="en-US" sz="2400">
                <a:ea typeface="宋体" panose="02010600030101010101" pitchFamily="2" charset="-122"/>
              </a:rPr>
              <a:t>个元素的数组</a:t>
            </a:r>
            <a:r>
              <a:rPr lang="en-US" altLang="zh-CN" sz="2400">
                <a:ea typeface="宋体" panose="02010600030101010101" pitchFamily="2" charset="-122"/>
              </a:rPr>
              <a:t>a[1…n]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ea typeface="宋体" panose="02010600030101010101" pitchFamily="2" charset="-122"/>
              </a:rPr>
              <a:t>输出：按照非降序排列的数组</a:t>
            </a:r>
            <a:r>
              <a:rPr lang="en-US" altLang="zh-CN" sz="2400">
                <a:ea typeface="宋体" panose="02010600030101010101" pitchFamily="2" charset="-122"/>
              </a:rPr>
              <a:t>a[1…n]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ea typeface="宋体" panose="02010600030101010101" pitchFamily="2" charset="-122"/>
              </a:rPr>
              <a:t>过程</a:t>
            </a:r>
            <a:endParaRPr lang="zh-CN" altLang="en-US" sz="24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ea typeface="宋体" panose="02010600030101010101" pitchFamily="2" charset="-122"/>
              </a:rPr>
              <a:t>MergeSort</a:t>
            </a:r>
            <a:r>
              <a:rPr lang="en-US" altLang="zh-CN" sz="2400">
                <a:ea typeface="宋体" panose="02010600030101010101" pitchFamily="2" charset="-122"/>
              </a:rPr>
              <a:t>(Type a[], int left, int right)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      </a:t>
            </a:r>
            <a:r>
              <a:rPr lang="en-US" altLang="zh-CN" sz="2400" b="1">
                <a:ea typeface="宋体" panose="02010600030101010101" pitchFamily="2" charset="-122"/>
              </a:rPr>
              <a:t>if</a:t>
            </a:r>
            <a:r>
              <a:rPr lang="en-US" altLang="zh-CN" sz="2400">
                <a:ea typeface="宋体" panose="02010600030101010101" pitchFamily="2" charset="-122"/>
              </a:rPr>
              <a:t> (left&lt;right) {//</a:t>
            </a:r>
            <a:r>
              <a:rPr lang="zh-CN" altLang="en-US" sz="2400">
                <a:ea typeface="宋体" panose="02010600030101010101" pitchFamily="2" charset="-122"/>
              </a:rPr>
              <a:t>至少有</a:t>
            </a:r>
            <a:r>
              <a:rPr lang="en-US" altLang="zh-CN" sz="2400">
                <a:ea typeface="宋体" panose="02010600030101010101" pitchFamily="2" charset="-122"/>
              </a:rPr>
              <a:t>2</a:t>
            </a:r>
            <a:r>
              <a:rPr lang="zh-CN" altLang="en-US" sz="2400">
                <a:ea typeface="宋体" panose="02010600030101010101" pitchFamily="2" charset="-122"/>
              </a:rPr>
              <a:t>个元素</a:t>
            </a:r>
            <a:endParaRPr lang="zh-CN" altLang="en-US" sz="24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ea typeface="宋体" panose="02010600030101010101" pitchFamily="2" charset="-122"/>
              </a:rPr>
              <a:t>      </a:t>
            </a:r>
            <a:r>
              <a:rPr lang="en-US" altLang="zh-CN" sz="2400">
                <a:ea typeface="宋体" panose="02010600030101010101" pitchFamily="2" charset="-122"/>
              </a:rPr>
              <a:t>int i=(left+right)/2;  //</a:t>
            </a:r>
            <a:r>
              <a:rPr lang="zh-CN" altLang="en-US" sz="2400">
                <a:ea typeface="宋体" panose="02010600030101010101" pitchFamily="2" charset="-122"/>
              </a:rPr>
              <a:t>取中点</a:t>
            </a:r>
            <a:endParaRPr lang="zh-CN" altLang="en-US" sz="24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ea typeface="宋体" panose="02010600030101010101" pitchFamily="2" charset="-122"/>
              </a:rPr>
              <a:t>      </a:t>
            </a:r>
            <a:r>
              <a:rPr lang="en-US" altLang="zh-CN" sz="2400" b="1">
                <a:ea typeface="宋体" panose="02010600030101010101" pitchFamily="2" charset="-122"/>
              </a:rPr>
              <a:t>mergeSort</a:t>
            </a:r>
            <a:r>
              <a:rPr lang="en-US" altLang="zh-CN" sz="2400">
                <a:ea typeface="宋体" panose="02010600030101010101" pitchFamily="2" charset="-122"/>
              </a:rPr>
              <a:t>(a, left, i);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      </a:t>
            </a:r>
            <a:r>
              <a:rPr lang="en-US" altLang="zh-CN" sz="2400" b="1">
                <a:ea typeface="宋体" panose="02010600030101010101" pitchFamily="2" charset="-122"/>
              </a:rPr>
              <a:t>mergeSort</a:t>
            </a:r>
            <a:r>
              <a:rPr lang="en-US" altLang="zh-CN" sz="2400">
                <a:ea typeface="宋体" panose="02010600030101010101" pitchFamily="2" charset="-122"/>
              </a:rPr>
              <a:t>(a, i+1, right);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      </a:t>
            </a:r>
            <a:r>
              <a:rPr lang="en-US" altLang="zh-CN" sz="2400" b="1">
                <a:ea typeface="宋体" panose="02010600030101010101" pitchFamily="2" charset="-122"/>
              </a:rPr>
              <a:t>merge</a:t>
            </a:r>
            <a:r>
              <a:rPr lang="en-US" altLang="zh-CN" sz="2400">
                <a:ea typeface="宋体" panose="02010600030101010101" pitchFamily="2" charset="-122"/>
              </a:rPr>
              <a:t>(a, b, left, i, right);  //</a:t>
            </a:r>
            <a:r>
              <a:rPr lang="zh-CN" altLang="en-US" sz="2400">
                <a:ea typeface="宋体" panose="02010600030101010101" pitchFamily="2" charset="-122"/>
              </a:rPr>
              <a:t>合并到数组</a:t>
            </a:r>
            <a:r>
              <a:rPr lang="en-US" altLang="zh-CN" sz="2400">
                <a:ea typeface="宋体" panose="02010600030101010101" pitchFamily="2" charset="-122"/>
              </a:rPr>
              <a:t>b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      </a:t>
            </a:r>
            <a:r>
              <a:rPr lang="en-US" altLang="zh-CN" sz="2400" b="1">
                <a:ea typeface="宋体" panose="02010600030101010101" pitchFamily="2" charset="-122"/>
              </a:rPr>
              <a:t>copy</a:t>
            </a:r>
            <a:r>
              <a:rPr lang="en-US" altLang="zh-CN" sz="2400">
                <a:ea typeface="宋体" panose="02010600030101010101" pitchFamily="2" charset="-122"/>
              </a:rPr>
              <a:t>(a, b, left, right);    //</a:t>
            </a:r>
            <a:r>
              <a:rPr lang="zh-CN" altLang="en-US" sz="2400">
                <a:ea typeface="宋体" panose="02010600030101010101" pitchFamily="2" charset="-122"/>
              </a:rPr>
              <a:t>复制回数组</a:t>
            </a:r>
            <a:r>
              <a:rPr lang="en-US" altLang="zh-CN" sz="2400">
                <a:ea typeface="宋体" panose="02010600030101010101" pitchFamily="2" charset="-122"/>
              </a:rPr>
              <a:t>a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      }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1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1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1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1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1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1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1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1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1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16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457200" y="3835196"/>
            <a:ext cx="8353425" cy="1604963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&amp;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最坏时间复杂度：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O(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nlogn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endParaRPr lang="en-US" altLang="zh-CN" sz="32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&amp;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平均时间复杂度：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O(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nlogn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endParaRPr lang="en-US" altLang="zh-CN" sz="32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&amp;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辅助空间：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O(n)</a:t>
            </a:r>
            <a:endParaRPr lang="en-US" altLang="zh-CN" sz="32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4564" name="AutoShape 4"/>
          <p:cNvSpPr/>
          <p:nvPr/>
        </p:nvSpPr>
        <p:spPr bwMode="auto">
          <a:xfrm>
            <a:off x="1752600" y="24130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838200" y="2413000"/>
            <a:ext cx="976313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en-US" altLang="en-US" sz="2200">
                <a:solidFill>
                  <a:srgbClr val="990000"/>
                </a:solidFill>
                <a:latin typeface="Century Schoolbook" panose="02040604050505020304" pitchFamily="18" charset="0"/>
              </a:rPr>
              <a:t> 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T(n)= 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1828800" y="2336800"/>
            <a:ext cx="2182813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d   </a:t>
            </a:r>
            <a:r>
              <a:rPr kumimoji="1" lang="en-US" altLang="zh-CN" sz="2200">
                <a:solidFill>
                  <a:srgbClr val="990000"/>
                </a:solidFill>
              </a:rPr>
              <a:t>n&lt;=1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T(n)= 2T(n/2)+cn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838200" y="3028950"/>
            <a:ext cx="24288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en-US" altLang="en-US" sz="2200">
                <a:solidFill>
                  <a:srgbClr val="990000"/>
                </a:solidFill>
                <a:latin typeface="Century Schoolbook" panose="02040604050505020304" pitchFamily="18" charset="0"/>
              </a:rPr>
              <a:t> </a:t>
            </a:r>
            <a:r>
              <a:rPr kumimoji="1" lang="zh-CN" altLang="en-US" sz="2200">
                <a:solidFill>
                  <a:srgbClr val="990000"/>
                </a:solidFill>
                <a:latin typeface="Century Schoolbook" panose="02040604050505020304" pitchFamily="18" charset="0"/>
              </a:rPr>
              <a:t>得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: T(n)=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O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(nlogn) 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2654300" y="2209800"/>
            <a:ext cx="1809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endParaRPr kumimoji="1" lang="zh-CN" altLang="zh-CN" sz="2200">
              <a:solidFill>
                <a:srgbClr val="99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2.3.5  </a:t>
            </a:r>
            <a:r>
              <a:rPr lang="zh-CN" altLang="en-US" dirty="0"/>
              <a:t>合并排序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nimBg="1"/>
      <p:bldP spid="194565" grpId="0" autoUpdateAnimBg="0"/>
      <p:bldP spid="194566" grpId="0" autoUpdateAnimBg="0"/>
      <p:bldP spid="194567" grpId="0" autoUpdateAnimBg="0"/>
      <p:bldP spid="194568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539750" y="1628775"/>
            <a:ext cx="815975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基本思想：</a:t>
            </a:r>
            <a:r>
              <a:rPr kumimoji="1" lang="zh-CN" altLang="en-US" sz="2800">
                <a:latin typeface="宋体" panose="02010600030101010101" pitchFamily="2" charset="-122"/>
              </a:rPr>
              <a:t>从待排序列中任取一个元素 </a:t>
            </a:r>
            <a:r>
              <a:rPr kumimoji="1" lang="en-US" altLang="zh-CN" sz="2800">
                <a:latin typeface="宋体" panose="02010600030101010101" pitchFamily="2" charset="-122"/>
              </a:rPr>
              <a:t>(</a:t>
            </a:r>
            <a:r>
              <a:rPr kumimoji="1" lang="zh-CN" altLang="en-US" sz="2800">
                <a:latin typeface="宋体" panose="02010600030101010101" pitchFamily="2" charset="-122"/>
              </a:rPr>
              <a:t>例如取第一个</a:t>
            </a:r>
            <a:r>
              <a:rPr kumimoji="1" lang="en-US" altLang="zh-CN" sz="2800">
                <a:latin typeface="宋体" panose="02010600030101010101" pitchFamily="2" charset="-122"/>
              </a:rPr>
              <a:t>) </a:t>
            </a:r>
            <a:r>
              <a:rPr kumimoji="1" lang="zh-CN" altLang="en-US" sz="2800">
                <a:latin typeface="宋体" panose="02010600030101010101" pitchFamily="2" charset="-122"/>
              </a:rPr>
              <a:t>作为中心，所有比它小的元素一律前放，所有比它大的元素一律后放，形成左右两个子表；然后再对各子表重新选择中心元素并依此规则调整，直到每个子表的元素只剩一个。此时便为有序序列了。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596541" y="4733130"/>
            <a:ext cx="8142288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优点：</a:t>
            </a:r>
            <a:r>
              <a:rPr kumimoji="1" lang="zh-CN" altLang="en-US" sz="2800" dirty="0">
                <a:latin typeface="宋体" panose="02010600030101010101" pitchFamily="2" charset="-122"/>
              </a:rPr>
              <a:t>因为每趟可以确定不止一个元素的位置，而且呈指数增加，所以特别快。 </a:t>
            </a:r>
            <a:endParaRPr kumimoji="1"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1938338" y="270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457200" y="1376465"/>
            <a:ext cx="8534400" cy="4891087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3900" dirty="0">
                <a:latin typeface="黑体" panose="02010609060101010101" pitchFamily="49" charset="-122"/>
                <a:ea typeface="黑体" panose="02010609060101010101" pitchFamily="49" charset="-122"/>
              </a:rPr>
              <a:t>算法思路</a:t>
            </a:r>
            <a:r>
              <a:rPr kumimoji="1" lang="en-US" altLang="zh-CN" sz="3900" dirty="0"/>
              <a:t>:</a:t>
            </a:r>
            <a:endParaRPr kumimoji="1" lang="en-US" altLang="zh-CN" sz="3900" dirty="0"/>
          </a:p>
          <a:p>
            <a:pPr>
              <a:lnSpc>
                <a:spcPct val="110000"/>
              </a:lnSpc>
            </a:pPr>
            <a:r>
              <a:rPr kumimoji="1" lang="zh-CN" altLang="en-US" sz="3000" dirty="0">
                <a:solidFill>
                  <a:srgbClr val="990000"/>
                </a:solidFill>
              </a:rPr>
              <a:t>对于输入</a:t>
            </a:r>
            <a:r>
              <a:rPr kumimoji="1" lang="en-US" altLang="zh-CN" sz="3000" dirty="0">
                <a:solidFill>
                  <a:srgbClr val="990000"/>
                </a:solidFill>
              </a:rPr>
              <a:t>a[ p: r ]</a:t>
            </a:r>
            <a:r>
              <a:rPr kumimoji="1" lang="zh-CN" altLang="en-US" sz="3000" dirty="0">
                <a:solidFill>
                  <a:srgbClr val="990000"/>
                </a:solidFill>
              </a:rPr>
              <a:t>，按以下三个步骤进行排序：</a:t>
            </a:r>
            <a:endParaRPr kumimoji="1" lang="zh-CN" altLang="en-US" sz="3000" dirty="0">
              <a:solidFill>
                <a:srgbClr val="990000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3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kumimoji="1" lang="zh-CN" altLang="en-US" sz="33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r>
              <a:rPr kumimoji="1" lang="en-US" altLang="zh-CN" sz="33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zh-CN" altLang="en-US" sz="2800" dirty="0">
                <a:solidFill>
                  <a:srgbClr val="990000"/>
                </a:solidFill>
              </a:rPr>
              <a:t>取</a:t>
            </a:r>
            <a:r>
              <a:rPr kumimoji="1" lang="en-US" altLang="zh-CN" sz="2800" dirty="0">
                <a:solidFill>
                  <a:srgbClr val="990000"/>
                </a:solidFill>
              </a:rPr>
              <a:t>a</a:t>
            </a:r>
            <a:r>
              <a:rPr kumimoji="1" lang="zh-CN" altLang="en-US" sz="2800" dirty="0">
                <a:solidFill>
                  <a:srgbClr val="990000"/>
                </a:solidFill>
              </a:rPr>
              <a:t>中的一个元素为</a:t>
            </a:r>
            <a:r>
              <a:rPr kumimoji="1" lang="zh-CN" altLang="en-US" sz="2800" b="1" dirty="0">
                <a:solidFill>
                  <a:srgbClr val="000066"/>
                </a:solidFill>
              </a:rPr>
              <a:t>支点</a:t>
            </a:r>
            <a:r>
              <a:rPr kumimoji="1" lang="en-US" altLang="zh-CN" sz="2800" b="1" dirty="0">
                <a:solidFill>
                  <a:srgbClr val="000066"/>
                </a:solidFill>
              </a:rPr>
              <a:t>(pivot)</a:t>
            </a:r>
            <a:r>
              <a:rPr kumimoji="1" lang="en-US" altLang="zh-CN" sz="2800" dirty="0">
                <a:solidFill>
                  <a:srgbClr val="990000"/>
                </a:solidFill>
              </a:rPr>
              <a:t> </a:t>
            </a:r>
            <a:r>
              <a:rPr kumimoji="1" lang="zh-CN" altLang="en-US" sz="2800" dirty="0">
                <a:solidFill>
                  <a:srgbClr val="990000"/>
                </a:solidFill>
              </a:rPr>
              <a:t>将</a:t>
            </a:r>
            <a:r>
              <a:rPr kumimoji="1" lang="en-US" altLang="zh-CN" sz="2800" dirty="0">
                <a:solidFill>
                  <a:srgbClr val="990000"/>
                </a:solidFill>
              </a:rPr>
              <a:t>a[p: r ]</a:t>
            </a:r>
            <a:r>
              <a:rPr kumimoji="1" lang="zh-CN" altLang="en-US" sz="2800" dirty="0">
                <a:solidFill>
                  <a:srgbClr val="990000"/>
                </a:solidFill>
              </a:rPr>
              <a:t>划分成</a:t>
            </a:r>
            <a:r>
              <a:rPr kumimoji="1" lang="en-US" altLang="zh-CN" sz="2800" dirty="0">
                <a:solidFill>
                  <a:srgbClr val="990000"/>
                </a:solidFill>
              </a:rPr>
              <a:t>3</a:t>
            </a:r>
            <a:r>
              <a:rPr kumimoji="1" lang="zh-CN" altLang="en-US" sz="2800" dirty="0">
                <a:solidFill>
                  <a:srgbClr val="990000"/>
                </a:solidFill>
              </a:rPr>
              <a:t>段：</a:t>
            </a:r>
            <a:r>
              <a:rPr kumimoji="1" lang="en-US" altLang="zh-CN" sz="2800" dirty="0">
                <a:solidFill>
                  <a:srgbClr val="990000"/>
                </a:solidFill>
              </a:rPr>
              <a:t>a[p: q-1],  a[q ],  a[ q+1:r],  </a:t>
            </a:r>
            <a:r>
              <a:rPr kumimoji="1" lang="zh-CN" altLang="en-US" sz="2800" dirty="0">
                <a:solidFill>
                  <a:srgbClr val="990000"/>
                </a:solidFill>
              </a:rPr>
              <a:t>使得 </a:t>
            </a:r>
            <a:r>
              <a:rPr kumimoji="1" lang="en-US" altLang="zh-CN" sz="2800" dirty="0">
                <a:solidFill>
                  <a:srgbClr val="990000"/>
                </a:solidFill>
              </a:rPr>
              <a:t>a[ p:q-1]</a:t>
            </a:r>
            <a:r>
              <a:rPr kumimoji="1" lang="zh-CN" altLang="en-US" sz="2800" dirty="0">
                <a:solidFill>
                  <a:srgbClr val="990000"/>
                </a:solidFill>
              </a:rPr>
              <a:t>中任一元素</a:t>
            </a:r>
            <a:r>
              <a:rPr kumimoji="1" lang="zh-CN" altLang="en-US" sz="2800" dirty="0">
                <a:solidFill>
                  <a:srgbClr val="990000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 sz="2800" dirty="0">
                <a:solidFill>
                  <a:srgbClr val="990000"/>
                </a:solidFill>
              </a:rPr>
              <a:t>a[q]</a:t>
            </a:r>
            <a:r>
              <a:rPr kumimoji="1" lang="zh-CN" altLang="en-US" sz="2800" dirty="0">
                <a:solidFill>
                  <a:srgbClr val="990000"/>
                </a:solidFill>
              </a:rPr>
              <a:t>；</a:t>
            </a:r>
            <a:r>
              <a:rPr kumimoji="1" lang="en-US" altLang="zh-CN" sz="2800" dirty="0">
                <a:solidFill>
                  <a:srgbClr val="990000"/>
                </a:solidFill>
              </a:rPr>
              <a:t>a[q+1: r]</a:t>
            </a:r>
            <a:r>
              <a:rPr kumimoji="1" lang="zh-CN" altLang="en-US" sz="2800" dirty="0">
                <a:solidFill>
                  <a:srgbClr val="990000"/>
                </a:solidFill>
              </a:rPr>
              <a:t>中任一元素 </a:t>
            </a:r>
            <a:r>
              <a:rPr kumimoji="1" lang="zh-CN" altLang="en-US" sz="2800" dirty="0">
                <a:solidFill>
                  <a:srgbClr val="99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zh-CN" sz="2800" dirty="0">
                <a:solidFill>
                  <a:srgbClr val="990000"/>
                </a:solidFill>
              </a:rPr>
              <a:t>a[q]</a:t>
            </a:r>
            <a:r>
              <a:rPr kumimoji="1" lang="zh-CN" altLang="en-US" sz="2800" dirty="0">
                <a:solidFill>
                  <a:srgbClr val="990000"/>
                </a:solidFill>
              </a:rPr>
              <a:t>；下标</a:t>
            </a:r>
            <a:r>
              <a:rPr kumimoji="1" lang="en-US" altLang="zh-CN" sz="2800" dirty="0">
                <a:solidFill>
                  <a:srgbClr val="990000"/>
                </a:solidFill>
              </a:rPr>
              <a:t>q </a:t>
            </a:r>
            <a:r>
              <a:rPr kumimoji="1" lang="zh-CN" altLang="en-US" sz="2800" dirty="0">
                <a:solidFill>
                  <a:srgbClr val="990000"/>
                </a:solidFill>
              </a:rPr>
              <a:t>在划分过程中确定。</a:t>
            </a:r>
            <a:endParaRPr kumimoji="1" lang="zh-CN" altLang="en-US" sz="2800" dirty="0"/>
          </a:p>
          <a:p>
            <a:pPr>
              <a:lnSpc>
                <a:spcPct val="120000"/>
              </a:lnSpc>
            </a:pPr>
            <a:r>
              <a:rPr kumimoji="1" lang="en-US" altLang="zh-CN" sz="33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kumimoji="1" lang="zh-CN" altLang="en-US" sz="33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递归求解</a:t>
            </a:r>
            <a:r>
              <a:rPr kumimoji="1" lang="en-US" altLang="zh-CN" sz="33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zh-CN" altLang="en-US" sz="2800" dirty="0">
                <a:solidFill>
                  <a:srgbClr val="990000"/>
                </a:solidFill>
              </a:rPr>
              <a:t>递归调用快速排序法分别对</a:t>
            </a:r>
            <a:r>
              <a:rPr kumimoji="1" lang="en-US" altLang="zh-CN" sz="2800" dirty="0">
                <a:solidFill>
                  <a:srgbClr val="990000"/>
                </a:solidFill>
              </a:rPr>
              <a:t>a[p:q-1]</a:t>
            </a:r>
            <a:r>
              <a:rPr kumimoji="1" lang="zh-CN" altLang="en-US" sz="2800" dirty="0">
                <a:solidFill>
                  <a:srgbClr val="990000"/>
                </a:solidFill>
              </a:rPr>
              <a:t>和</a:t>
            </a:r>
            <a:r>
              <a:rPr kumimoji="1" lang="en-US" altLang="zh-CN" sz="2800" dirty="0">
                <a:solidFill>
                  <a:srgbClr val="990000"/>
                </a:solidFill>
              </a:rPr>
              <a:t>a[q+1:r ]</a:t>
            </a:r>
            <a:r>
              <a:rPr kumimoji="1" lang="zh-CN" altLang="en-US" sz="2800" dirty="0">
                <a:solidFill>
                  <a:srgbClr val="990000"/>
                </a:solidFill>
              </a:rPr>
              <a:t>排序。</a:t>
            </a:r>
            <a:endParaRPr kumimoji="1" lang="zh-CN" altLang="en-US" sz="2800" dirty="0">
              <a:solidFill>
                <a:srgbClr val="990000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3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kumimoji="1" lang="zh-CN" altLang="en-US" sz="33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合并</a:t>
            </a:r>
            <a:r>
              <a:rPr kumimoji="1" lang="en-US" altLang="zh-CN" sz="33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zh-CN" altLang="en-US" sz="2800" dirty="0">
                <a:solidFill>
                  <a:srgbClr val="990000"/>
                </a:solidFill>
              </a:rPr>
              <a:t>合并</a:t>
            </a:r>
            <a:r>
              <a:rPr kumimoji="1" lang="en-US" altLang="zh-CN" sz="2800" dirty="0">
                <a:solidFill>
                  <a:srgbClr val="990000"/>
                </a:solidFill>
              </a:rPr>
              <a:t>a[ p:q-1], a[q ], a[ q+1:r ]</a:t>
            </a:r>
            <a:r>
              <a:rPr kumimoji="1" lang="zh-CN" altLang="en-US" sz="2800" dirty="0">
                <a:solidFill>
                  <a:srgbClr val="990000"/>
                </a:solidFill>
              </a:rPr>
              <a:t>为</a:t>
            </a:r>
            <a:r>
              <a:rPr kumimoji="1" lang="en-US" altLang="zh-CN" sz="2800" dirty="0">
                <a:solidFill>
                  <a:srgbClr val="990000"/>
                </a:solidFill>
              </a:rPr>
              <a:t>a[</a:t>
            </a:r>
            <a:r>
              <a:rPr kumimoji="1" lang="en-US" altLang="zh-CN" sz="2800" dirty="0" err="1">
                <a:solidFill>
                  <a:srgbClr val="990000"/>
                </a:solidFill>
              </a:rPr>
              <a:t>p:r</a:t>
            </a:r>
            <a:r>
              <a:rPr kumimoji="1" lang="en-US" altLang="zh-CN" sz="2800" dirty="0">
                <a:solidFill>
                  <a:srgbClr val="990000"/>
                </a:solidFill>
              </a:rPr>
              <a:t>]</a:t>
            </a:r>
            <a:endParaRPr kumimoji="1" lang="en-US" altLang="zh-CN" sz="2800" dirty="0">
              <a:solidFill>
                <a:srgbClr val="99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2.3.6  </a:t>
            </a:r>
            <a:r>
              <a:rPr lang="zh-CN" altLang="en-US" dirty="0"/>
              <a:t>快速排序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/>
      <p:bldP spid="242691" grpId="0" autoUpdateAnimBg="0" build="p"/>
      <p:bldP spid="242691" grpId="1" build="allAtOnce"/>
      <p:bldP spid="242696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304800" y="838200"/>
            <a:ext cx="52578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1800"/>
              <a:t>    </a:t>
            </a:r>
            <a:r>
              <a:rPr kumimoji="1" lang="en-US" altLang="zh-CN" sz="2200"/>
              <a:t>template &lt;class Type&gt;</a:t>
            </a:r>
            <a:endParaRPr kumimoji="1" lang="en-US" altLang="zh-CN" sz="2200"/>
          </a:p>
          <a:p>
            <a:pPr>
              <a:lnSpc>
                <a:spcPct val="120000"/>
              </a:lnSpc>
            </a:pPr>
            <a:r>
              <a:rPr kumimoji="1" lang="en-US" altLang="zh-CN" sz="2200"/>
              <a:t>    void QuickSoft(Type a[], int p, int r)</a:t>
            </a:r>
            <a:endParaRPr kumimoji="1" lang="en-US" altLang="zh-CN" sz="2200"/>
          </a:p>
          <a:p>
            <a:pPr>
              <a:lnSpc>
                <a:spcPct val="120000"/>
              </a:lnSpc>
            </a:pPr>
            <a:r>
              <a:rPr kumimoji="1" lang="en-US" altLang="zh-CN" sz="2200"/>
              <a:t>    {  if(p&lt;r){</a:t>
            </a:r>
            <a:endParaRPr kumimoji="1" lang="en-US" altLang="zh-CN" sz="2200"/>
          </a:p>
          <a:p>
            <a:pPr>
              <a:lnSpc>
                <a:spcPct val="120000"/>
              </a:lnSpc>
            </a:pPr>
            <a:r>
              <a:rPr kumimoji="1" lang="en-US" altLang="zh-CN" sz="2200"/>
              <a:t>        int q=</a:t>
            </a:r>
            <a:r>
              <a:rPr kumimoji="1" lang="en-US" altLang="zh-CN" sz="2200" u="sng"/>
              <a:t>Partition(a, p, r)</a:t>
            </a:r>
            <a:endParaRPr kumimoji="1" lang="en-US" altLang="zh-CN" sz="2200"/>
          </a:p>
          <a:p>
            <a:pPr>
              <a:lnSpc>
                <a:spcPct val="120000"/>
              </a:lnSpc>
            </a:pPr>
            <a:r>
              <a:rPr kumimoji="1" lang="en-US" altLang="zh-CN" sz="2200"/>
              <a:t>        QuickSort(a, p, q-1); 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对左半段排序</a:t>
            </a:r>
            <a:endParaRPr kumimoji="1" lang="zh-CN" altLang="en-US" sz="2200"/>
          </a:p>
          <a:p>
            <a:pPr>
              <a:lnSpc>
                <a:spcPct val="120000"/>
              </a:lnSpc>
            </a:pPr>
            <a:r>
              <a:rPr kumimoji="1" lang="zh-CN" altLang="en-US" sz="2200"/>
              <a:t>        </a:t>
            </a:r>
            <a:r>
              <a:rPr kumimoji="1" lang="en-US" altLang="zh-CN" sz="2200"/>
              <a:t>QuickSoft(a, q+1, r); 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对右半段排序</a:t>
            </a:r>
            <a:endParaRPr kumimoji="1" lang="zh-CN" altLang="en-US" sz="2200"/>
          </a:p>
          <a:p>
            <a:pPr>
              <a:lnSpc>
                <a:spcPct val="120000"/>
              </a:lnSpc>
            </a:pPr>
            <a:r>
              <a:rPr kumimoji="1" lang="zh-CN" altLang="en-US" sz="2200"/>
              <a:t>        </a:t>
            </a:r>
            <a:r>
              <a:rPr kumimoji="1" lang="en-US" altLang="zh-CN" sz="2200"/>
              <a:t>}}</a:t>
            </a:r>
            <a:endParaRPr kumimoji="1" lang="en-US" altLang="zh-CN" sz="2200"/>
          </a:p>
          <a:p>
            <a:pPr>
              <a:lnSpc>
                <a:spcPct val="120000"/>
              </a:lnSpc>
            </a:pPr>
            <a:r>
              <a:rPr kumimoji="1" lang="en-US" altLang="zh-CN" sz="2200"/>
              <a:t>    </a:t>
            </a:r>
            <a:endParaRPr kumimoji="1" lang="en-US" altLang="zh-CN" sz="2200"/>
          </a:p>
        </p:txBody>
      </p:sp>
      <p:sp>
        <p:nvSpPr>
          <p:cNvPr id="237580" name="Line 12"/>
          <p:cNvSpPr>
            <a:spLocks noChangeShapeType="1"/>
          </p:cNvSpPr>
          <p:nvPr/>
        </p:nvSpPr>
        <p:spPr bwMode="auto">
          <a:xfrm>
            <a:off x="685800" y="914400"/>
            <a:ext cx="5257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7581" name="Line 13"/>
          <p:cNvSpPr>
            <a:spLocks noChangeShapeType="1"/>
          </p:cNvSpPr>
          <p:nvPr/>
        </p:nvSpPr>
        <p:spPr bwMode="auto">
          <a:xfrm>
            <a:off x="762000" y="3733800"/>
            <a:ext cx="51816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7582" name="AutoShape 14"/>
          <p:cNvSpPr>
            <a:spLocks noChangeArrowheads="1"/>
          </p:cNvSpPr>
          <p:nvPr/>
        </p:nvSpPr>
        <p:spPr bwMode="auto">
          <a:xfrm>
            <a:off x="4648200" y="838200"/>
            <a:ext cx="4267200" cy="5257800"/>
          </a:xfrm>
          <a:prstGeom prst="wedgeRectCallout">
            <a:avLst>
              <a:gd name="adj1" fmla="val -76787"/>
              <a:gd name="adj2" fmla="val -20171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200"/>
              <a:t>template&lt;class Type&gt;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int Partion(Type a[ ],int p , int r )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{  int i=p;  j=r+1;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 type x=a[p]</a:t>
            </a:r>
            <a:r>
              <a:rPr kumimoji="1" lang="zh-CN" altLang="en-US" sz="2200"/>
              <a:t>；</a:t>
            </a:r>
            <a:endParaRPr kumimoji="1" lang="zh-CN" altLang="en-US" sz="2200"/>
          </a:p>
          <a:p>
            <a:pPr>
              <a:lnSpc>
                <a:spcPct val="110000"/>
              </a:lnSpc>
            </a:pPr>
            <a:r>
              <a:rPr kumimoji="1" lang="zh-CN" altLang="en-US" sz="2200"/>
              <a:t>    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&gt;x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的元素交换到右边区域</a:t>
            </a:r>
            <a:endParaRPr kumimoji="1" lang="zh-CN" altLang="en-US" sz="220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&lt;x</a:t>
            </a:r>
            <a:r>
              <a:rPr kumimoji="1"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的元素交换到左边区域</a:t>
            </a:r>
            <a:endParaRPr kumimoji="1" lang="zh-CN" altLang="en-US" sz="2200"/>
          </a:p>
          <a:p>
            <a:pPr>
              <a:lnSpc>
                <a:spcPct val="110000"/>
              </a:lnSpc>
            </a:pPr>
            <a:r>
              <a:rPr kumimoji="1" lang="zh-CN" altLang="en-US" sz="2200"/>
              <a:t>    </a:t>
            </a:r>
            <a:r>
              <a:rPr kumimoji="1" lang="en-US" altLang="zh-CN" sz="2200"/>
              <a:t>while(true) { 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      while(a[++i] &lt; x)</a:t>
            </a:r>
            <a:r>
              <a:rPr kumimoji="1" lang="zh-CN" altLang="en-US" sz="2200"/>
              <a:t>；</a:t>
            </a:r>
            <a:endParaRPr kumimoji="1" lang="zh-CN" altLang="en-US" sz="2200"/>
          </a:p>
          <a:p>
            <a:pPr>
              <a:lnSpc>
                <a:spcPct val="110000"/>
              </a:lnSpc>
            </a:pPr>
            <a:r>
              <a:rPr kumimoji="1" lang="zh-CN" altLang="en-US" sz="2200"/>
              <a:t>         </a:t>
            </a:r>
            <a:r>
              <a:rPr kumimoji="1" lang="en-US" altLang="zh-CN" sz="2200"/>
              <a:t>while(a[</a:t>
            </a:r>
            <a:r>
              <a:rPr kumimoji="1" lang="en-US" altLang="zh-CN" sz="2200">
                <a:latin typeface="宋体" panose="02010600030101010101" pitchFamily="2" charset="-122"/>
              </a:rPr>
              <a:t>--</a:t>
            </a:r>
            <a:r>
              <a:rPr kumimoji="1" lang="en-US" altLang="zh-CN" sz="2200"/>
              <a:t>j] &gt; x)</a:t>
            </a:r>
            <a:r>
              <a:rPr kumimoji="1" lang="zh-CN" altLang="en-US" sz="2200"/>
              <a:t>；</a:t>
            </a:r>
            <a:endParaRPr kumimoji="1" lang="zh-CN" altLang="en-US" sz="2200"/>
          </a:p>
          <a:p>
            <a:pPr>
              <a:lnSpc>
                <a:spcPct val="110000"/>
              </a:lnSpc>
            </a:pPr>
            <a:r>
              <a:rPr kumimoji="1" lang="zh-CN" altLang="en-US" sz="2200"/>
              <a:t>         </a:t>
            </a:r>
            <a:r>
              <a:rPr kumimoji="1" lang="en-US" altLang="zh-CN" sz="2200"/>
              <a:t>if (i&gt;=j ) break;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      swap(a[i],a[j]); }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 a[p] = a[j]</a:t>
            </a:r>
            <a:r>
              <a:rPr kumimoji="1" lang="zh-CN" altLang="en-US" sz="2200"/>
              <a:t>；</a:t>
            </a:r>
            <a:endParaRPr kumimoji="1" lang="zh-CN" altLang="en-US" sz="2200"/>
          </a:p>
          <a:p>
            <a:pPr>
              <a:lnSpc>
                <a:spcPct val="110000"/>
              </a:lnSpc>
            </a:pPr>
            <a:r>
              <a:rPr kumimoji="1" lang="zh-CN" altLang="en-US" sz="2200"/>
              <a:t>    </a:t>
            </a:r>
            <a:r>
              <a:rPr kumimoji="1" lang="en-US" altLang="zh-CN" sz="2200"/>
              <a:t>a[ j] = x;</a:t>
            </a:r>
            <a:endParaRPr kumimoji="1" lang="en-US" altLang="zh-CN" sz="2200"/>
          </a:p>
          <a:p>
            <a:pPr>
              <a:lnSpc>
                <a:spcPct val="110000"/>
              </a:lnSpc>
            </a:pPr>
            <a:r>
              <a:rPr kumimoji="1" lang="en-US" altLang="zh-CN" sz="2200"/>
              <a:t>    return j  }</a:t>
            </a:r>
            <a:endParaRPr kumimoji="1" lang="en-US" altLang="zh-CN" sz="2200"/>
          </a:p>
        </p:txBody>
      </p:sp>
      <p:sp>
        <p:nvSpPr>
          <p:cNvPr id="237583" name="AutoShape 15"/>
          <p:cNvSpPr/>
          <p:nvPr/>
        </p:nvSpPr>
        <p:spPr bwMode="auto">
          <a:xfrm>
            <a:off x="1905000" y="53340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584" name="Rectangle 16"/>
          <p:cNvSpPr>
            <a:spLocks noChangeArrowheads="1"/>
          </p:cNvSpPr>
          <p:nvPr/>
        </p:nvSpPr>
        <p:spPr bwMode="auto">
          <a:xfrm>
            <a:off x="685800" y="5257800"/>
            <a:ext cx="1360488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en-US" altLang="en-US" sz="2200">
                <a:solidFill>
                  <a:srgbClr val="990000"/>
                </a:solidFill>
                <a:latin typeface="Century Schoolbook" panose="02040604050505020304" pitchFamily="18" charset="0"/>
              </a:rPr>
              <a:t> 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T</a:t>
            </a:r>
            <a:r>
              <a:rPr kumimoji="1" lang="en-US" altLang="zh-CN" sz="2200" baseline="-25000">
                <a:solidFill>
                  <a:srgbClr val="990000"/>
                </a:solidFill>
                <a:latin typeface="Century Schoolbook" panose="02040604050505020304" pitchFamily="18" charset="0"/>
              </a:rPr>
              <a:t>min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(n)= 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1981200" y="5181600"/>
            <a:ext cx="2513013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O(1)         n&lt;=1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2T(n/2)+O(n)  n&gt;1</a:t>
            </a:r>
            <a:endParaRPr kumimoji="1" lang="en-US" altLang="zh-CN" sz="2200" baseline="30000">
              <a:solidFill>
                <a:srgbClr val="800000"/>
              </a:solidFill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762000" y="5791200"/>
            <a:ext cx="28956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en-US" altLang="en-US" sz="2200">
                <a:solidFill>
                  <a:srgbClr val="990000"/>
                </a:solidFill>
                <a:latin typeface="Century Schoolbook" panose="02040604050505020304" pitchFamily="18" charset="0"/>
              </a:rPr>
              <a:t> </a:t>
            </a:r>
            <a:r>
              <a:rPr kumimoji="1" lang="zh-CN" altLang="en-US" sz="2200">
                <a:solidFill>
                  <a:srgbClr val="990000"/>
                </a:solidFill>
                <a:latin typeface="Century Schoolbook" panose="02040604050505020304" pitchFamily="18" charset="0"/>
              </a:rPr>
              <a:t>得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: T</a:t>
            </a:r>
            <a:r>
              <a:rPr kumimoji="1" lang="en-US" altLang="zh-CN" sz="2200" baseline="-25000">
                <a:solidFill>
                  <a:srgbClr val="990000"/>
                </a:solidFill>
                <a:latin typeface="Century Schoolbook" panose="02040604050505020304" pitchFamily="18" charset="0"/>
              </a:rPr>
              <a:t>min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 (n)=O(nlogn) 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609600" y="3581400"/>
            <a:ext cx="17303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zh-CN" altLang="en-US" sz="2200" b="1"/>
              <a:t>复杂性</a:t>
            </a:r>
            <a:r>
              <a:rPr kumimoji="1" lang="zh-CN" altLang="en-US" sz="2200">
                <a:latin typeface="Century Schoolbook" panose="02040604050505020304" pitchFamily="18" charset="0"/>
                <a:ea typeface="黑体" panose="02010609060101010101" pitchFamily="49" charset="-122"/>
              </a:rPr>
              <a:t>分析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: 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7589" name="AutoShape 21"/>
          <p:cNvSpPr/>
          <p:nvPr/>
        </p:nvSpPr>
        <p:spPr bwMode="auto">
          <a:xfrm>
            <a:off x="1905000" y="41148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685800" y="4038600"/>
            <a:ext cx="1360488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en-US" altLang="en-US" sz="2200">
                <a:solidFill>
                  <a:srgbClr val="990000"/>
                </a:solidFill>
                <a:latin typeface="Century Schoolbook" panose="02040604050505020304" pitchFamily="18" charset="0"/>
              </a:rPr>
              <a:t> 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T</a:t>
            </a:r>
            <a:r>
              <a:rPr kumimoji="1" lang="en-US" altLang="zh-CN" sz="2200" baseline="-25000">
                <a:solidFill>
                  <a:srgbClr val="990000"/>
                </a:solidFill>
                <a:latin typeface="Century Schoolbook" panose="02040604050505020304" pitchFamily="18" charset="0"/>
              </a:rPr>
              <a:t>max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(n)= 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7591" name="Rectangle 23"/>
          <p:cNvSpPr>
            <a:spLocks noChangeArrowheads="1"/>
          </p:cNvSpPr>
          <p:nvPr/>
        </p:nvSpPr>
        <p:spPr bwMode="auto">
          <a:xfrm>
            <a:off x="1981200" y="3962400"/>
            <a:ext cx="2373313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O(1)         n&lt;=1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T(n-1)+O(n)  n&gt;1</a:t>
            </a:r>
            <a:endParaRPr kumimoji="1" lang="en-US" altLang="zh-CN" sz="2200" baseline="30000">
              <a:solidFill>
                <a:srgbClr val="800000"/>
              </a:solidFill>
            </a:endParaRP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685800" y="4648200"/>
            <a:ext cx="28956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en-US" altLang="en-US" sz="2200">
                <a:solidFill>
                  <a:srgbClr val="990000"/>
                </a:solidFill>
                <a:latin typeface="Century Schoolbook" panose="02040604050505020304" pitchFamily="18" charset="0"/>
              </a:rPr>
              <a:t> </a:t>
            </a:r>
            <a:r>
              <a:rPr kumimoji="1" lang="zh-CN" altLang="en-US" sz="2200">
                <a:solidFill>
                  <a:srgbClr val="990000"/>
                </a:solidFill>
                <a:latin typeface="Century Schoolbook" panose="02040604050505020304" pitchFamily="18" charset="0"/>
              </a:rPr>
              <a:t>得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: T</a:t>
            </a:r>
            <a:r>
              <a:rPr kumimoji="1" lang="en-US" altLang="zh-CN" sz="2200" baseline="-25000">
                <a:solidFill>
                  <a:srgbClr val="990000"/>
                </a:solidFill>
                <a:latin typeface="Century Schoolbook" panose="02040604050505020304" pitchFamily="18" charset="0"/>
              </a:rPr>
              <a:t>max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 (n)=O(n</a:t>
            </a:r>
            <a:r>
              <a:rPr kumimoji="1" lang="en-US" altLang="zh-CN" sz="2200" baseline="30000">
                <a:solidFill>
                  <a:srgbClr val="990000"/>
                </a:solidFill>
                <a:latin typeface="Century Schoolbook" panose="02040604050505020304" pitchFamily="18" charset="0"/>
              </a:rPr>
              <a:t>2</a:t>
            </a:r>
            <a:r>
              <a:rPr kumimoji="1" lang="en-US" altLang="zh-CN" sz="2200">
                <a:solidFill>
                  <a:srgbClr val="990000"/>
                </a:solidFill>
                <a:latin typeface="Century Schoolbook" panose="02040604050505020304" pitchFamily="18" charset="0"/>
              </a:rPr>
              <a:t>) </a:t>
            </a:r>
            <a:endParaRPr kumimoji="1" lang="en-US" altLang="zh-CN" sz="2200">
              <a:solidFill>
                <a:srgbClr val="990000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9" grpId="0" autoUpdateAnimBg="0"/>
      <p:bldP spid="237580" grpId="0" animBg="1"/>
      <p:bldP spid="237581" grpId="0" animBg="1"/>
      <p:bldP spid="237582" grpId="0" animBg="1" autoUpdateAnimBg="0"/>
      <p:bldP spid="237583" grpId="0" animBg="1"/>
      <p:bldP spid="237584" grpId="0" autoUpdateAnimBg="0"/>
      <p:bldP spid="237585" grpId="0" autoUpdateAnimBg="0"/>
      <p:bldP spid="237586" grpId="0" autoUpdateAnimBg="0"/>
      <p:bldP spid="237587" grpId="0" autoUpdateAnimBg="0"/>
      <p:bldP spid="237589" grpId="0" animBg="1"/>
      <p:bldP spid="237590" grpId="0" autoUpdateAnimBg="0"/>
      <p:bldP spid="237591" grpId="0" autoUpdateAnimBg="0"/>
      <p:bldP spid="23759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1081088" y="1370013"/>
            <a:ext cx="78486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en-US" sz="320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latin typeface="Century Schoolbook" panose="02040604050505020304" pitchFamily="18" charset="0"/>
                <a:ea typeface="楷体_GB2312" pitchFamily="49" charset="-122"/>
              </a:rPr>
              <a:t>a[1:8]=[8, 4, 1, 7, 11, 5, 6, 9], </a:t>
            </a:r>
            <a:r>
              <a:rPr kumimoji="1" lang="zh-CN" altLang="en-US" sz="3200">
                <a:latin typeface="Century Schoolbook" panose="02040604050505020304" pitchFamily="18" charset="0"/>
                <a:ea typeface="楷体_GB2312" pitchFamily="49" charset="-122"/>
              </a:rPr>
              <a:t>取元素</a:t>
            </a:r>
            <a:r>
              <a:rPr kumimoji="1" lang="en-US" altLang="zh-CN" sz="3200">
                <a:latin typeface="Century Schoolbook" panose="02040604050505020304" pitchFamily="18" charset="0"/>
                <a:ea typeface="楷体_GB2312" pitchFamily="49" charset="-122"/>
              </a:rPr>
              <a:t>8</a:t>
            </a:r>
            <a:r>
              <a:rPr kumimoji="1" lang="zh-CN" altLang="en-US" sz="3200">
                <a:latin typeface="Century Schoolbook" panose="02040604050505020304" pitchFamily="18" charset="0"/>
                <a:ea typeface="楷体_GB2312" pitchFamily="49" charset="-122"/>
              </a:rPr>
              <a:t>作为支点。</a:t>
            </a:r>
            <a:endParaRPr kumimoji="1" lang="zh-CN" altLang="en-US" sz="3200"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552450" y="1143000"/>
            <a:ext cx="1200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zh-CN" altLang="en-US" sz="4000" b="1">
                <a:ea typeface="楷体_GB2312" pitchFamily="49" charset="-122"/>
              </a:rPr>
              <a:t>例：</a:t>
            </a:r>
            <a:endParaRPr kumimoji="1" lang="zh-CN" altLang="en-US" sz="4000"/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457200" y="2478088"/>
            <a:ext cx="14478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32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r>
              <a:rPr kumimoji="1" lang="en-US" altLang="zh-CN" sz="32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1" lang="en-US" altLang="zh-CN" sz="3200" b="1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261938" y="3554413"/>
            <a:ext cx="1905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32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r>
              <a:rPr kumimoji="1" lang="en-US" altLang="zh-CN" sz="32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1" lang="en-US" altLang="zh-CN" sz="3200" b="1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1371600" y="4981575"/>
            <a:ext cx="69342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3000" dirty="0"/>
              <a:t>把</a:t>
            </a:r>
            <a:r>
              <a:rPr kumimoji="1" lang="en-US" altLang="zh-CN" sz="3000" dirty="0"/>
              <a:t>a[p:q-1]</a:t>
            </a:r>
            <a:r>
              <a:rPr kumimoji="1" lang="zh-CN" altLang="en-US" sz="3000" dirty="0"/>
              <a:t>中的元素放在支点元素</a:t>
            </a:r>
            <a:r>
              <a:rPr kumimoji="1" lang="en-US" altLang="zh-CN" sz="3000" dirty="0"/>
              <a:t>8</a:t>
            </a:r>
            <a:r>
              <a:rPr kumimoji="1" lang="zh-CN" altLang="en-US" sz="3000" dirty="0"/>
              <a:t>之前； </a:t>
            </a:r>
            <a:r>
              <a:rPr kumimoji="1" lang="en-US" altLang="zh-CN" sz="3000" dirty="0"/>
              <a:t>a[q+1:r]</a:t>
            </a:r>
            <a:r>
              <a:rPr kumimoji="1" lang="zh-CN" altLang="en-US" sz="3000" dirty="0"/>
              <a:t>中的元素放在支点元素之后。</a:t>
            </a:r>
            <a:endParaRPr kumimoji="1" lang="zh-CN" altLang="en-US" sz="3000" dirty="0"/>
          </a:p>
          <a:p>
            <a:pPr>
              <a:lnSpc>
                <a:spcPct val="120000"/>
              </a:lnSpc>
            </a:pPr>
            <a:r>
              <a:rPr kumimoji="1" lang="zh-CN" altLang="en-US" sz="3000" dirty="0"/>
              <a:t>        结果</a:t>
            </a:r>
            <a:r>
              <a:rPr kumimoji="1" lang="en-US" altLang="zh-CN" sz="3000" dirty="0"/>
              <a:t>[1, 4, 5, 6, 7, 8, 9, 11]</a:t>
            </a:r>
            <a:endParaRPr kumimoji="1" lang="en-US" altLang="zh-CN" sz="3000" dirty="0"/>
          </a:p>
        </p:txBody>
      </p:sp>
      <p:sp>
        <p:nvSpPr>
          <p:cNvPr id="310280" name="Rectangle 8"/>
          <p:cNvSpPr>
            <a:spLocks noChangeArrowheads="1"/>
          </p:cNvSpPr>
          <p:nvPr/>
        </p:nvSpPr>
        <p:spPr bwMode="auto">
          <a:xfrm>
            <a:off x="609600" y="3071813"/>
            <a:ext cx="82089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000"/>
              <a:t>a[q]=8; a[p: q-1]=[4, 1, 7, 5, 6]; a[q+1:r]=[11,9]; q=6 </a:t>
            </a:r>
            <a:endParaRPr kumimoji="1" lang="en-US" altLang="zh-CN" sz="3000"/>
          </a:p>
        </p:txBody>
      </p:sp>
      <p:sp>
        <p:nvSpPr>
          <p:cNvPr id="310281" name="Rectangle 9"/>
          <p:cNvSpPr>
            <a:spLocks noChangeArrowheads="1"/>
          </p:cNvSpPr>
          <p:nvPr/>
        </p:nvSpPr>
        <p:spPr bwMode="auto">
          <a:xfrm>
            <a:off x="1352550" y="4030663"/>
            <a:ext cx="61912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000"/>
              <a:t>a[p:q-1]=[1, 4, 5, 6, 7]; a[ q+1:r]=[9, 11]</a:t>
            </a:r>
            <a:endParaRPr kumimoji="1" lang="en-US" altLang="zh-CN" sz="3000"/>
          </a:p>
        </p:txBody>
      </p:sp>
      <p:sp>
        <p:nvSpPr>
          <p:cNvPr id="310282" name="Rectangle 10"/>
          <p:cNvSpPr>
            <a:spLocks noChangeArrowheads="1"/>
          </p:cNvSpPr>
          <p:nvPr/>
        </p:nvSpPr>
        <p:spPr bwMode="auto">
          <a:xfrm>
            <a:off x="409575" y="4445000"/>
            <a:ext cx="1600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32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合并</a:t>
            </a:r>
            <a:r>
              <a:rPr kumimoji="1" lang="en-US" altLang="zh-CN" sz="32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1" lang="en-US" altLang="zh-CN" sz="3200" b="1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2.3.6  </a:t>
            </a:r>
            <a:r>
              <a:rPr lang="zh-CN" altLang="en-US" dirty="0"/>
              <a:t>快速排序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/>
      <p:bldP spid="310277" grpId="0" autoUpdateAnimBg="0"/>
      <p:bldP spid="310278" grpId="0" autoUpdateAnimBg="0"/>
      <p:bldP spid="310280" grpId="0"/>
      <p:bldP spid="310281" grpId="0"/>
      <p:bldP spid="31028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882650" y="18764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Verdana" panose="020B0604030504040204" pitchFamily="34" charset="0"/>
                <a:ea typeface="黑体" panose="02010609060101010101" pitchFamily="49" charset="-122"/>
              </a:rPr>
              <a:t>初始序列</a:t>
            </a:r>
            <a:endParaRPr kumimoji="1" lang="zh-CN" altLang="en-US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1371600" y="41910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j--;</a:t>
            </a:r>
            <a:endParaRPr kumimoji="1" lang="en-US" altLang="zh-CN" b="1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09261" name="Text Box 13"/>
          <p:cNvSpPr txBox="1">
            <a:spLocks noChangeArrowheads="1"/>
          </p:cNvSpPr>
          <p:nvPr/>
        </p:nvSpPr>
        <p:spPr bwMode="auto">
          <a:xfrm>
            <a:off x="1295400" y="2971800"/>
            <a:ext cx="94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i++;</a:t>
            </a:r>
            <a:endParaRPr kumimoji="1" lang="en-US" altLang="zh-CN" b="1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4279" name="Text Box 38"/>
          <p:cNvSpPr txBox="1">
            <a:spLocks noChangeArrowheads="1"/>
          </p:cNvSpPr>
          <p:nvPr/>
        </p:nvSpPr>
        <p:spPr bwMode="auto">
          <a:xfrm>
            <a:off x="685800" y="1447800"/>
            <a:ext cx="2084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CC"/>
                </a:solidFill>
              </a:rPr>
              <a:t>Partion</a:t>
            </a:r>
            <a:r>
              <a:rPr lang="zh-CN" altLang="en-US" b="1">
                <a:solidFill>
                  <a:srgbClr val="0000CC"/>
                </a:solidFill>
                <a:latin typeface="Arial" panose="020B0604020202020204" pitchFamily="34" charset="0"/>
              </a:rPr>
              <a:t>方法：</a:t>
            </a:r>
            <a:endParaRPr lang="zh-CN" altLang="en-US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grpSp>
        <p:nvGrpSpPr>
          <p:cNvPr id="54281" name="Group 55"/>
          <p:cNvGrpSpPr/>
          <p:nvPr/>
        </p:nvGrpSpPr>
        <p:grpSpPr bwMode="auto">
          <a:xfrm>
            <a:off x="2465388" y="1524000"/>
            <a:ext cx="3783012" cy="1158875"/>
            <a:chOff x="1457" y="1488"/>
            <a:chExt cx="2383" cy="730"/>
          </a:xfrm>
        </p:grpSpPr>
        <p:grpSp>
          <p:nvGrpSpPr>
            <p:cNvPr id="54315" name="Group 47"/>
            <p:cNvGrpSpPr/>
            <p:nvPr/>
          </p:nvGrpSpPr>
          <p:grpSpPr bwMode="auto">
            <a:xfrm>
              <a:off x="1563" y="1488"/>
              <a:ext cx="213" cy="256"/>
              <a:chOff x="336" y="1712"/>
              <a:chExt cx="213" cy="256"/>
            </a:xfrm>
          </p:grpSpPr>
          <p:sp>
            <p:nvSpPr>
              <p:cNvPr id="54320" name="Line 7"/>
              <p:cNvSpPr>
                <a:spLocks noChangeShapeType="1"/>
              </p:cNvSpPr>
              <p:nvPr/>
            </p:nvSpPr>
            <p:spPr bwMode="auto">
              <a:xfrm>
                <a:off x="549" y="1763"/>
                <a:ext cx="0" cy="16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4321" name="Object 10"/>
              <p:cNvGraphicFramePr>
                <a:graphicFrameLocks noChangeAspect="1"/>
              </p:cNvGraphicFramePr>
              <p:nvPr/>
            </p:nvGraphicFramePr>
            <p:xfrm>
              <a:off x="336" y="1712"/>
              <a:ext cx="13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48" name="Equation" r:id="rId1" imgW="88900" imgH="164465" progId="Equation.3">
                      <p:embed/>
                    </p:oleObj>
                  </mc:Choice>
                  <mc:Fallback>
                    <p:oleObj name="Equation" r:id="rId1" imgW="88900" imgH="164465" progId="Equation.3">
                      <p:embed/>
                      <p:pic>
                        <p:nvPicPr>
                          <p:cNvPr id="0" name="图片 570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1712"/>
                            <a:ext cx="13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316" name="Group 41"/>
            <p:cNvGrpSpPr/>
            <p:nvPr/>
          </p:nvGrpSpPr>
          <p:grpSpPr bwMode="auto">
            <a:xfrm>
              <a:off x="3646" y="1968"/>
              <a:ext cx="194" cy="250"/>
              <a:chOff x="-282" y="2362"/>
              <a:chExt cx="194" cy="250"/>
            </a:xfrm>
          </p:grpSpPr>
          <p:sp>
            <p:nvSpPr>
              <p:cNvPr id="54318" name="Line 14"/>
              <p:cNvSpPr>
                <a:spLocks noChangeShapeType="1"/>
              </p:cNvSpPr>
              <p:nvPr/>
            </p:nvSpPr>
            <p:spPr bwMode="auto">
              <a:xfrm flipV="1">
                <a:off x="-282" y="2362"/>
                <a:ext cx="0" cy="17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4319" name="Object 16"/>
              <p:cNvGraphicFramePr>
                <a:graphicFrameLocks noChangeAspect="1"/>
              </p:cNvGraphicFramePr>
              <p:nvPr/>
            </p:nvGraphicFramePr>
            <p:xfrm>
              <a:off x="-224" y="2408"/>
              <a:ext cx="13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49" name="Equation" r:id="rId3" imgW="127000" imgH="190500" progId="Equation.3">
                      <p:embed/>
                    </p:oleObj>
                  </mc:Choice>
                  <mc:Fallback>
                    <p:oleObj name="Equation" r:id="rId3" imgW="127000" imgH="190500" progId="Equation.3">
                      <p:embed/>
                      <p:pic>
                        <p:nvPicPr>
                          <p:cNvPr id="0" name="图片 570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224" y="2408"/>
                            <a:ext cx="13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317" name="Text Box 40"/>
            <p:cNvSpPr txBox="1">
              <a:spLocks noChangeArrowheads="1"/>
            </p:cNvSpPr>
            <p:nvPr/>
          </p:nvSpPr>
          <p:spPr bwMode="auto">
            <a:xfrm>
              <a:off x="1457" y="1651"/>
              <a:ext cx="233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ja-JP" altLang="en-US" sz="3200">
                  <a:latin typeface="Verdana" panose="020B0604030504040204" pitchFamily="34" charset="0"/>
                  <a:ea typeface="黑体" panose="02010609060101010101" pitchFamily="49" charset="-122"/>
                </a:rPr>
                <a:t>{</a:t>
              </a:r>
              <a:r>
                <a:rPr kumimoji="1" lang="ja-JP" altLang="en-US" sz="3200">
                  <a:solidFill>
                    <a:srgbClr val="00CCFF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  <a:r>
                <a:rPr kumimoji="1" lang="en-US" altLang="zh-CN" sz="3200">
                  <a:latin typeface="Verdana" panose="020B0604030504040204" pitchFamily="34" charset="0"/>
                  <a:ea typeface="黑体" panose="02010609060101010101" pitchFamily="49" charset="-122"/>
                </a:rPr>
                <a:t>, </a:t>
              </a:r>
              <a:r>
                <a:rPr kumimoji="1" lang="ja-JP" altLang="en-US" sz="3200">
                  <a:latin typeface="Verdana" panose="020B0604030504040204" pitchFamily="34" charset="0"/>
                  <a:ea typeface="黑体" panose="02010609060101010101" pitchFamily="49" charset="-122"/>
                </a:rPr>
                <a:t>7, 5, 2, </a:t>
              </a:r>
              <a:r>
                <a:rPr kumimoji="1" lang="en-US" altLang="zh-CN" sz="320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  <a:r>
                <a:rPr kumimoji="1" lang="en-US" altLang="ja-JP" sz="3200">
                  <a:latin typeface="Verdana" panose="020B0604030504040204" pitchFamily="34" charset="0"/>
                  <a:ea typeface="黑体" panose="02010609060101010101" pitchFamily="49" charset="-122"/>
                </a:rPr>
                <a:t>, 8}</a:t>
              </a:r>
              <a:endParaRPr kumimoji="1" lang="en-US" altLang="ja-JP" sz="320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09296" name="Group 48"/>
          <p:cNvGrpSpPr/>
          <p:nvPr/>
        </p:nvGrpSpPr>
        <p:grpSpPr bwMode="auto">
          <a:xfrm>
            <a:off x="3194050" y="2651125"/>
            <a:ext cx="338138" cy="406400"/>
            <a:chOff x="336" y="1712"/>
            <a:chExt cx="213" cy="256"/>
          </a:xfrm>
        </p:grpSpPr>
        <p:sp>
          <p:nvSpPr>
            <p:cNvPr id="54313" name="Line 49"/>
            <p:cNvSpPr>
              <a:spLocks noChangeShapeType="1"/>
            </p:cNvSpPr>
            <p:nvPr/>
          </p:nvSpPr>
          <p:spPr bwMode="auto">
            <a:xfrm>
              <a:off x="549" y="1763"/>
              <a:ext cx="0" cy="16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314" name="Object 50"/>
            <p:cNvGraphicFramePr>
              <a:graphicFrameLocks noChangeAspect="1"/>
            </p:cNvGraphicFramePr>
            <p:nvPr/>
          </p:nvGraphicFramePr>
          <p:xfrm>
            <a:off x="336" y="1712"/>
            <a:ext cx="13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50" name="Equation" r:id="rId5" imgW="88900" imgH="164465" progId="Equation.3">
                    <p:embed/>
                  </p:oleObj>
                </mc:Choice>
                <mc:Fallback>
                  <p:oleObj name="Equation" r:id="rId5" imgW="88900" imgH="164465" progId="Equation.3">
                    <p:embed/>
                    <p:pic>
                      <p:nvPicPr>
                        <p:cNvPr id="0" name="图片 57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12"/>
                          <a:ext cx="13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299" name="Group 51"/>
          <p:cNvGrpSpPr/>
          <p:nvPr/>
        </p:nvGrpSpPr>
        <p:grpSpPr bwMode="auto">
          <a:xfrm>
            <a:off x="5940425" y="3413125"/>
            <a:ext cx="307975" cy="396875"/>
            <a:chOff x="-282" y="2362"/>
            <a:chExt cx="194" cy="250"/>
          </a:xfrm>
        </p:grpSpPr>
        <p:sp>
          <p:nvSpPr>
            <p:cNvPr id="54311" name="Line 52"/>
            <p:cNvSpPr>
              <a:spLocks noChangeShapeType="1"/>
            </p:cNvSpPr>
            <p:nvPr/>
          </p:nvSpPr>
          <p:spPr bwMode="auto">
            <a:xfrm flipV="1">
              <a:off x="-282" y="2362"/>
              <a:ext cx="0" cy="1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312" name="Object 53"/>
            <p:cNvGraphicFramePr>
              <a:graphicFrameLocks noChangeAspect="1"/>
            </p:cNvGraphicFramePr>
            <p:nvPr/>
          </p:nvGraphicFramePr>
          <p:xfrm>
            <a:off x="-224" y="2408"/>
            <a:ext cx="13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51" name="Equation" r:id="rId6" imgW="127000" imgH="190500" progId="Equation.3">
                    <p:embed/>
                  </p:oleObj>
                </mc:Choice>
                <mc:Fallback>
                  <p:oleObj name="Equation" r:id="rId6" imgW="127000" imgH="190500" progId="Equation.3">
                    <p:embed/>
                    <p:pic>
                      <p:nvPicPr>
                        <p:cNvPr id="0" name="图片 57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24" y="2408"/>
                          <a:ext cx="13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302" name="Text Box 54"/>
          <p:cNvSpPr txBox="1">
            <a:spLocks noChangeArrowheads="1"/>
          </p:cNvSpPr>
          <p:nvPr/>
        </p:nvSpPr>
        <p:spPr bwMode="auto">
          <a:xfrm>
            <a:off x="2465388" y="2909888"/>
            <a:ext cx="3706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ja-JP" altLang="en-US" sz="3200">
                <a:latin typeface="Verdana" panose="020B0604030504040204" pitchFamily="34" charset="0"/>
                <a:ea typeface="黑体" panose="02010609060101010101" pitchFamily="49" charset="-122"/>
              </a:rPr>
              <a:t>{</a:t>
            </a:r>
            <a:r>
              <a:rPr kumimoji="1" lang="ja-JP" altLang="en-US" sz="3200">
                <a:solidFill>
                  <a:srgbClr val="00CC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6</a:t>
            </a:r>
            <a:r>
              <a:rPr kumimoji="1" lang="en-US" altLang="zh-CN" sz="32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ja-JP" altLang="en-US" sz="3200">
                <a:latin typeface="Verdana" panose="020B0604030504040204" pitchFamily="34" charset="0"/>
                <a:ea typeface="黑体" panose="02010609060101010101" pitchFamily="49" charset="-122"/>
              </a:rPr>
              <a:t>7, 5, 2, </a:t>
            </a:r>
            <a:r>
              <a:rPr kumimoji="1" lang="en-US" altLang="zh-CN" sz="3200">
                <a:latin typeface="Verdana" panose="020B0604030504040204" pitchFamily="34" charset="0"/>
                <a:ea typeface="黑体" panose="02010609060101010101" pitchFamily="49" charset="-122"/>
              </a:rPr>
              <a:t>4</a:t>
            </a:r>
            <a:r>
              <a:rPr kumimoji="1" lang="en-US" altLang="ja-JP" sz="3200">
                <a:latin typeface="Verdana" panose="020B0604030504040204" pitchFamily="34" charset="0"/>
                <a:ea typeface="黑体" panose="02010609060101010101" pitchFamily="49" charset="-122"/>
              </a:rPr>
              <a:t>, 8}</a:t>
            </a:r>
            <a:endParaRPr kumimoji="1" lang="en-US" altLang="ja-JP" sz="320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09304" name="Group 56"/>
          <p:cNvGrpSpPr/>
          <p:nvPr/>
        </p:nvGrpSpPr>
        <p:grpSpPr bwMode="auto">
          <a:xfrm>
            <a:off x="3243263" y="3870325"/>
            <a:ext cx="338137" cy="406400"/>
            <a:chOff x="336" y="1712"/>
            <a:chExt cx="213" cy="256"/>
          </a:xfrm>
        </p:grpSpPr>
        <p:sp>
          <p:nvSpPr>
            <p:cNvPr id="54309" name="Line 57"/>
            <p:cNvSpPr>
              <a:spLocks noChangeShapeType="1"/>
            </p:cNvSpPr>
            <p:nvPr/>
          </p:nvSpPr>
          <p:spPr bwMode="auto">
            <a:xfrm>
              <a:off x="549" y="1763"/>
              <a:ext cx="0" cy="16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310" name="Object 58"/>
            <p:cNvGraphicFramePr>
              <a:graphicFrameLocks noChangeAspect="1"/>
            </p:cNvGraphicFramePr>
            <p:nvPr/>
          </p:nvGraphicFramePr>
          <p:xfrm>
            <a:off x="336" y="1712"/>
            <a:ext cx="13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52" name="Equation" r:id="rId7" imgW="88900" imgH="164465" progId="Equation.3">
                    <p:embed/>
                  </p:oleObj>
                </mc:Choice>
                <mc:Fallback>
                  <p:oleObj name="Equation" r:id="rId7" imgW="88900" imgH="164465" progId="Equation.3">
                    <p:embed/>
                    <p:pic>
                      <p:nvPicPr>
                        <p:cNvPr id="0" name="图片 57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12"/>
                          <a:ext cx="13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307" name="Group 59"/>
          <p:cNvGrpSpPr/>
          <p:nvPr/>
        </p:nvGrpSpPr>
        <p:grpSpPr bwMode="auto">
          <a:xfrm>
            <a:off x="5715000" y="4632325"/>
            <a:ext cx="368300" cy="396875"/>
            <a:chOff x="-282" y="2362"/>
            <a:chExt cx="194" cy="250"/>
          </a:xfrm>
        </p:grpSpPr>
        <p:sp>
          <p:nvSpPr>
            <p:cNvPr id="54307" name="Line 60"/>
            <p:cNvSpPr>
              <a:spLocks noChangeShapeType="1"/>
            </p:cNvSpPr>
            <p:nvPr/>
          </p:nvSpPr>
          <p:spPr bwMode="auto">
            <a:xfrm flipV="1">
              <a:off x="-282" y="2362"/>
              <a:ext cx="0" cy="1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308" name="Object 61"/>
            <p:cNvGraphicFramePr>
              <a:graphicFrameLocks noChangeAspect="1"/>
            </p:cNvGraphicFramePr>
            <p:nvPr/>
          </p:nvGraphicFramePr>
          <p:xfrm>
            <a:off x="-224" y="2408"/>
            <a:ext cx="13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53" name="Equation" r:id="rId8" imgW="127000" imgH="190500" progId="Equation.3">
                    <p:embed/>
                  </p:oleObj>
                </mc:Choice>
                <mc:Fallback>
                  <p:oleObj name="Equation" r:id="rId8" imgW="127000" imgH="190500" progId="Equation.3">
                    <p:embed/>
                    <p:pic>
                      <p:nvPicPr>
                        <p:cNvPr id="0" name="图片 57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24" y="2408"/>
                          <a:ext cx="13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310" name="Text Box 62"/>
          <p:cNvSpPr txBox="1">
            <a:spLocks noChangeArrowheads="1"/>
          </p:cNvSpPr>
          <p:nvPr/>
        </p:nvSpPr>
        <p:spPr bwMode="auto">
          <a:xfrm>
            <a:off x="2514600" y="4129088"/>
            <a:ext cx="3706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ja-JP" altLang="en-US" sz="3200">
                <a:latin typeface="Verdana" panose="020B0604030504040204" pitchFamily="34" charset="0"/>
                <a:ea typeface="黑体" panose="02010609060101010101" pitchFamily="49" charset="-122"/>
              </a:rPr>
              <a:t>{</a:t>
            </a:r>
            <a:r>
              <a:rPr kumimoji="1" lang="ja-JP" altLang="en-US" sz="3200">
                <a:solidFill>
                  <a:srgbClr val="00CC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6</a:t>
            </a:r>
            <a:r>
              <a:rPr kumimoji="1" lang="en-US" altLang="zh-CN" sz="32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ja-JP" altLang="en-US" sz="3200">
                <a:latin typeface="Verdana" panose="020B0604030504040204" pitchFamily="34" charset="0"/>
                <a:ea typeface="黑体" panose="02010609060101010101" pitchFamily="49" charset="-122"/>
              </a:rPr>
              <a:t>7, 5, 2, </a:t>
            </a:r>
            <a:r>
              <a:rPr kumimoji="1" lang="en-US" altLang="zh-CN" sz="3200">
                <a:latin typeface="Verdana" panose="020B0604030504040204" pitchFamily="34" charset="0"/>
                <a:ea typeface="黑体" panose="02010609060101010101" pitchFamily="49" charset="-122"/>
              </a:rPr>
              <a:t>4</a:t>
            </a:r>
            <a:r>
              <a:rPr kumimoji="1" lang="en-US" altLang="ja-JP" sz="3200">
                <a:latin typeface="Verdana" panose="020B0604030504040204" pitchFamily="34" charset="0"/>
                <a:ea typeface="黑体" panose="02010609060101010101" pitchFamily="49" charset="-122"/>
              </a:rPr>
              <a:t>, 8}</a:t>
            </a:r>
            <a:endParaRPr kumimoji="1" lang="en-US" altLang="ja-JP" sz="320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09315" name="Group 67"/>
          <p:cNvGrpSpPr/>
          <p:nvPr/>
        </p:nvGrpSpPr>
        <p:grpSpPr bwMode="auto">
          <a:xfrm>
            <a:off x="6081713" y="4648200"/>
            <a:ext cx="368300" cy="396875"/>
            <a:chOff x="-282" y="2362"/>
            <a:chExt cx="194" cy="250"/>
          </a:xfrm>
        </p:grpSpPr>
        <p:sp>
          <p:nvSpPr>
            <p:cNvPr id="54305" name="Line 68"/>
            <p:cNvSpPr>
              <a:spLocks noChangeShapeType="1"/>
            </p:cNvSpPr>
            <p:nvPr/>
          </p:nvSpPr>
          <p:spPr bwMode="auto">
            <a:xfrm flipV="1">
              <a:off x="-282" y="2362"/>
              <a:ext cx="0" cy="1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306" name="Object 69"/>
            <p:cNvGraphicFramePr>
              <a:graphicFrameLocks noChangeAspect="1"/>
            </p:cNvGraphicFramePr>
            <p:nvPr/>
          </p:nvGraphicFramePr>
          <p:xfrm>
            <a:off x="-224" y="2408"/>
            <a:ext cx="13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54" name="Equation" r:id="rId9" imgW="127000" imgH="190500" progId="Equation.3">
                    <p:embed/>
                  </p:oleObj>
                </mc:Choice>
                <mc:Fallback>
                  <p:oleObj name="Equation" r:id="rId9" imgW="127000" imgH="190500" progId="Equation.3">
                    <p:embed/>
                    <p:pic>
                      <p:nvPicPr>
                        <p:cNvPr id="0" name="图片 57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24" y="2408"/>
                          <a:ext cx="13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318" name="Group 70"/>
          <p:cNvGrpSpPr/>
          <p:nvPr/>
        </p:nvGrpSpPr>
        <p:grpSpPr bwMode="auto">
          <a:xfrm>
            <a:off x="5208588" y="4665663"/>
            <a:ext cx="368300" cy="396875"/>
            <a:chOff x="-282" y="2362"/>
            <a:chExt cx="194" cy="250"/>
          </a:xfrm>
        </p:grpSpPr>
        <p:sp>
          <p:nvSpPr>
            <p:cNvPr id="54303" name="Line 71"/>
            <p:cNvSpPr>
              <a:spLocks noChangeShapeType="1"/>
            </p:cNvSpPr>
            <p:nvPr/>
          </p:nvSpPr>
          <p:spPr bwMode="auto">
            <a:xfrm flipV="1">
              <a:off x="-282" y="2362"/>
              <a:ext cx="0" cy="1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304" name="Object 72"/>
            <p:cNvGraphicFramePr>
              <a:graphicFrameLocks noChangeAspect="1"/>
            </p:cNvGraphicFramePr>
            <p:nvPr/>
          </p:nvGraphicFramePr>
          <p:xfrm>
            <a:off x="-224" y="2408"/>
            <a:ext cx="13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55" name="Equation" r:id="rId10" imgW="127000" imgH="190500" progId="Equation.3">
                    <p:embed/>
                  </p:oleObj>
                </mc:Choice>
                <mc:Fallback>
                  <p:oleObj name="Equation" r:id="rId10" imgW="127000" imgH="190500" progId="Equation.3">
                    <p:embed/>
                    <p:pic>
                      <p:nvPicPr>
                        <p:cNvPr id="0" name="图片 57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24" y="2408"/>
                          <a:ext cx="13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321" name="Text Box 73"/>
          <p:cNvSpPr txBox="1">
            <a:spLocks noChangeArrowheads="1"/>
          </p:cNvSpPr>
          <p:nvPr/>
        </p:nvSpPr>
        <p:spPr bwMode="auto">
          <a:xfrm>
            <a:off x="1219200" y="5410200"/>
            <a:ext cx="120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swap;</a:t>
            </a:r>
            <a:endParaRPr kumimoji="1" lang="en-US" altLang="zh-CN" b="1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09322" name="Group 74"/>
          <p:cNvGrpSpPr/>
          <p:nvPr/>
        </p:nvGrpSpPr>
        <p:grpSpPr bwMode="auto">
          <a:xfrm>
            <a:off x="3243263" y="5029200"/>
            <a:ext cx="338137" cy="406400"/>
            <a:chOff x="336" y="1712"/>
            <a:chExt cx="213" cy="256"/>
          </a:xfrm>
        </p:grpSpPr>
        <p:sp>
          <p:nvSpPr>
            <p:cNvPr id="54301" name="Line 75"/>
            <p:cNvSpPr>
              <a:spLocks noChangeShapeType="1"/>
            </p:cNvSpPr>
            <p:nvPr/>
          </p:nvSpPr>
          <p:spPr bwMode="auto">
            <a:xfrm>
              <a:off x="549" y="1763"/>
              <a:ext cx="0" cy="16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302" name="Object 76"/>
            <p:cNvGraphicFramePr>
              <a:graphicFrameLocks noChangeAspect="1"/>
            </p:cNvGraphicFramePr>
            <p:nvPr/>
          </p:nvGraphicFramePr>
          <p:xfrm>
            <a:off x="336" y="1712"/>
            <a:ext cx="13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56" name="Equation" r:id="rId11" imgW="88900" imgH="164465" progId="Equation.3">
                    <p:embed/>
                  </p:oleObj>
                </mc:Choice>
                <mc:Fallback>
                  <p:oleObj name="Equation" r:id="rId11" imgW="88900" imgH="164465" progId="Equation.3">
                    <p:embed/>
                    <p:pic>
                      <p:nvPicPr>
                        <p:cNvPr id="0" name="图片 57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12"/>
                          <a:ext cx="13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325" name="Group 77"/>
          <p:cNvGrpSpPr/>
          <p:nvPr/>
        </p:nvGrpSpPr>
        <p:grpSpPr bwMode="auto">
          <a:xfrm>
            <a:off x="5181600" y="5791200"/>
            <a:ext cx="307975" cy="396875"/>
            <a:chOff x="-282" y="2362"/>
            <a:chExt cx="194" cy="250"/>
          </a:xfrm>
        </p:grpSpPr>
        <p:sp>
          <p:nvSpPr>
            <p:cNvPr id="54299" name="Line 78"/>
            <p:cNvSpPr>
              <a:spLocks noChangeShapeType="1"/>
            </p:cNvSpPr>
            <p:nvPr/>
          </p:nvSpPr>
          <p:spPr bwMode="auto">
            <a:xfrm flipV="1">
              <a:off x="-282" y="2362"/>
              <a:ext cx="0" cy="1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300" name="Object 79"/>
            <p:cNvGraphicFramePr>
              <a:graphicFrameLocks noChangeAspect="1"/>
            </p:cNvGraphicFramePr>
            <p:nvPr/>
          </p:nvGraphicFramePr>
          <p:xfrm>
            <a:off x="-224" y="2408"/>
            <a:ext cx="13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57" name="Equation" r:id="rId12" imgW="127000" imgH="190500" progId="Equation.3">
                    <p:embed/>
                  </p:oleObj>
                </mc:Choice>
                <mc:Fallback>
                  <p:oleObj name="Equation" r:id="rId12" imgW="127000" imgH="190500" progId="Equation.3">
                    <p:embed/>
                    <p:pic>
                      <p:nvPicPr>
                        <p:cNvPr id="0" name="图片 57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24" y="2408"/>
                          <a:ext cx="13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328" name="Text Box 80"/>
          <p:cNvSpPr txBox="1">
            <a:spLocks noChangeArrowheads="1"/>
          </p:cNvSpPr>
          <p:nvPr/>
        </p:nvSpPr>
        <p:spPr bwMode="auto">
          <a:xfrm>
            <a:off x="2514600" y="5287963"/>
            <a:ext cx="3706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ja-JP" altLang="en-US" sz="3200">
                <a:latin typeface="Verdana" panose="020B0604030504040204" pitchFamily="34" charset="0"/>
                <a:ea typeface="黑体" panose="02010609060101010101" pitchFamily="49" charset="-122"/>
              </a:rPr>
              <a:t>{</a:t>
            </a:r>
            <a:r>
              <a:rPr kumimoji="1" lang="ja-JP" altLang="en-US" sz="3200">
                <a:solidFill>
                  <a:srgbClr val="00CC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6</a:t>
            </a:r>
            <a:r>
              <a:rPr kumimoji="1" lang="en-US" altLang="zh-CN" sz="3200">
                <a:latin typeface="Verdana" panose="020B0604030504040204" pitchFamily="34" charset="0"/>
                <a:ea typeface="黑体" panose="02010609060101010101" pitchFamily="49" charset="-122"/>
              </a:rPr>
              <a:t>, 4</a:t>
            </a:r>
            <a:r>
              <a:rPr kumimoji="1" lang="ja-JP" altLang="en-US" sz="3200">
                <a:latin typeface="Verdana" panose="020B0604030504040204" pitchFamily="34" charset="0"/>
                <a:ea typeface="黑体" panose="02010609060101010101" pitchFamily="49" charset="-122"/>
              </a:rPr>
              <a:t>, 5, 2, </a:t>
            </a:r>
            <a:r>
              <a:rPr kumimoji="1" lang="en-US" altLang="zh-CN" sz="3200">
                <a:latin typeface="Verdana" panose="020B0604030504040204" pitchFamily="34" charset="0"/>
                <a:ea typeface="黑体" panose="02010609060101010101" pitchFamily="49" charset="-122"/>
              </a:rPr>
              <a:t>7</a:t>
            </a:r>
            <a:r>
              <a:rPr kumimoji="1" lang="en-US" altLang="ja-JP" sz="3200">
                <a:latin typeface="Verdana" panose="020B0604030504040204" pitchFamily="34" charset="0"/>
                <a:ea typeface="黑体" panose="02010609060101010101" pitchFamily="49" charset="-122"/>
              </a:rPr>
              <a:t>, 8}</a:t>
            </a:r>
            <a:endParaRPr kumimoji="1" lang="en-US" altLang="ja-JP" sz="320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09329" name="Text Box 81"/>
          <p:cNvSpPr txBox="1">
            <a:spLocks noChangeArrowheads="1"/>
          </p:cNvSpPr>
          <p:nvPr/>
        </p:nvSpPr>
        <p:spPr bwMode="auto">
          <a:xfrm>
            <a:off x="1295400" y="6248400"/>
            <a:ext cx="91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最终</a:t>
            </a:r>
            <a:r>
              <a:rPr kumimoji="1"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;</a:t>
            </a:r>
            <a:endParaRPr kumimoji="1" lang="en-US" altLang="zh-CN" b="1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09336" name="Text Box 88"/>
          <p:cNvSpPr txBox="1">
            <a:spLocks noChangeArrowheads="1"/>
          </p:cNvSpPr>
          <p:nvPr/>
        </p:nvSpPr>
        <p:spPr bwMode="auto">
          <a:xfrm>
            <a:off x="2439732" y="6128621"/>
            <a:ext cx="3706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ja-JP" altLang="en-US" sz="3200" dirty="0">
                <a:latin typeface="Verdana" panose="020B0604030504040204" pitchFamily="34" charset="0"/>
                <a:ea typeface="黑体" panose="02010609060101010101" pitchFamily="49" charset="-122"/>
              </a:rPr>
              <a:t>{2</a:t>
            </a:r>
            <a:r>
              <a:rPr kumimoji="1" lang="en-US" altLang="zh-CN" sz="3200" dirty="0">
                <a:latin typeface="Verdana" panose="020B0604030504040204" pitchFamily="34" charset="0"/>
                <a:ea typeface="黑体" panose="02010609060101010101" pitchFamily="49" charset="-122"/>
              </a:rPr>
              <a:t>,</a:t>
            </a:r>
            <a:r>
              <a:rPr kumimoji="1" lang="ja-JP" altLang="en-US" sz="3200" dirty="0"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3200" dirty="0">
                <a:latin typeface="Verdana" panose="020B0604030504040204" pitchFamily="34" charset="0"/>
                <a:ea typeface="黑体" panose="02010609060101010101" pitchFamily="49" charset="-122"/>
              </a:rPr>
              <a:t>4</a:t>
            </a:r>
            <a:r>
              <a:rPr kumimoji="1" lang="ja-JP" altLang="en-US" sz="3200" dirty="0">
                <a:latin typeface="Verdana" panose="020B0604030504040204" pitchFamily="34" charset="0"/>
                <a:ea typeface="黑体" panose="02010609060101010101" pitchFamily="49" charset="-122"/>
              </a:rPr>
              <a:t>, 5, </a:t>
            </a:r>
            <a:r>
              <a:rPr kumimoji="1" lang="ja-JP" altLang="en-US" sz="3200" dirty="0">
                <a:solidFill>
                  <a:srgbClr val="00CC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6</a:t>
            </a:r>
            <a:r>
              <a:rPr kumimoji="1" lang="ja-JP" altLang="en-US" sz="3200" dirty="0">
                <a:latin typeface="Verdana" panose="020B0604030504040204" pitchFamily="34" charset="0"/>
                <a:ea typeface="黑体" panose="02010609060101010101" pitchFamily="49" charset="-122"/>
              </a:rPr>
              <a:t>, 7</a:t>
            </a:r>
            <a:r>
              <a:rPr kumimoji="1" lang="en-US" altLang="ja-JP" sz="3200" dirty="0">
                <a:latin typeface="Verdana" panose="020B0604030504040204" pitchFamily="34" charset="0"/>
                <a:ea typeface="黑体" panose="02010609060101010101" pitchFamily="49" charset="-122"/>
              </a:rPr>
              <a:t>, 8}</a:t>
            </a:r>
            <a:endParaRPr kumimoji="1" lang="en-US" altLang="ja-JP" sz="320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09337" name="Group 89"/>
          <p:cNvGrpSpPr/>
          <p:nvPr/>
        </p:nvGrpSpPr>
        <p:grpSpPr bwMode="auto">
          <a:xfrm>
            <a:off x="2667000" y="2667000"/>
            <a:ext cx="338138" cy="406400"/>
            <a:chOff x="336" y="1712"/>
            <a:chExt cx="213" cy="256"/>
          </a:xfrm>
        </p:grpSpPr>
        <p:sp>
          <p:nvSpPr>
            <p:cNvPr id="54297" name="Line 90"/>
            <p:cNvSpPr>
              <a:spLocks noChangeShapeType="1"/>
            </p:cNvSpPr>
            <p:nvPr/>
          </p:nvSpPr>
          <p:spPr bwMode="auto">
            <a:xfrm>
              <a:off x="549" y="1763"/>
              <a:ext cx="0" cy="16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298" name="Object 91"/>
            <p:cNvGraphicFramePr>
              <a:graphicFrameLocks noChangeAspect="1"/>
            </p:cNvGraphicFramePr>
            <p:nvPr/>
          </p:nvGraphicFramePr>
          <p:xfrm>
            <a:off x="336" y="1712"/>
            <a:ext cx="13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58" name="Equation" r:id="rId13" imgW="88900" imgH="164465" progId="Equation.3">
                    <p:embed/>
                  </p:oleObj>
                </mc:Choice>
                <mc:Fallback>
                  <p:oleObj name="Equation" r:id="rId13" imgW="88900" imgH="164465" progId="Equation.3">
                    <p:embed/>
                    <p:pic>
                      <p:nvPicPr>
                        <p:cNvPr id="0" name="图片 57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12"/>
                          <a:ext cx="13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2.3.6  </a:t>
            </a:r>
            <a:r>
              <a:rPr lang="zh-CN" altLang="en-US" dirty="0"/>
              <a:t>快速排序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309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309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309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0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0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0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0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30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0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4" grpId="0"/>
      <p:bldP spid="309261" grpId="0"/>
      <p:bldP spid="309302" grpId="0"/>
      <p:bldP spid="309310" grpId="0"/>
      <p:bldP spid="309321" grpId="0"/>
      <p:bldP spid="309328" grpId="0"/>
      <p:bldP spid="309329" grpId="0"/>
      <p:bldP spid="30933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10"/>
          <p:cNvSpPr>
            <a:spLocks noChangeArrowheads="1"/>
          </p:cNvSpPr>
          <p:nvPr/>
        </p:nvSpPr>
        <p:spPr bwMode="auto">
          <a:xfrm>
            <a:off x="1066800" y="1447800"/>
            <a:ext cx="35337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90000"/>
              </a:lnSpc>
            </a:pP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随机选择支点的快速排序</a:t>
            </a:r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419100" y="1844675"/>
            <a:ext cx="7696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/>
              <a:t>    template &lt;class Type&gt;</a:t>
            </a:r>
            <a:endParaRPr kumimoji="1" lang="en-US" altLang="zh-CN"/>
          </a:p>
          <a:p>
            <a:r>
              <a:rPr kumimoji="1" lang="en-US" altLang="zh-CN"/>
              <a:t>    void randomizedQuickSoft(Type a[], int p, int r)</a:t>
            </a:r>
            <a:endParaRPr kumimoji="1" lang="en-US" altLang="zh-CN"/>
          </a:p>
          <a:p>
            <a:r>
              <a:rPr kumimoji="1" lang="en-US" altLang="zh-CN"/>
              <a:t>    {  if (p&lt;r) {</a:t>
            </a:r>
            <a:endParaRPr kumimoji="1" lang="en-US" altLang="zh-CN"/>
          </a:p>
          <a:p>
            <a:r>
              <a:rPr kumimoji="1" lang="en-US" altLang="zh-CN"/>
              <a:t>        int q=</a:t>
            </a:r>
            <a:r>
              <a:rPr kumimoji="1" lang="en-US" altLang="zh-CN" u="sng"/>
              <a:t>randomizedPartition(a, p, r)</a:t>
            </a:r>
            <a:endParaRPr kumimoji="1" lang="en-US" altLang="zh-CN"/>
          </a:p>
          <a:p>
            <a:r>
              <a:rPr kumimoji="1" lang="en-US" altLang="zh-CN"/>
              <a:t>        randomizedQuickSort(a, p, q-1); </a:t>
            </a:r>
            <a:r>
              <a:rPr kumimoji="1" lang="en-US" altLang="zh-CN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对左半段排序</a:t>
            </a:r>
            <a:endParaRPr kumimoji="1" lang="zh-CN" altLang="en-US"/>
          </a:p>
          <a:p>
            <a:r>
              <a:rPr kumimoji="1" lang="zh-CN" altLang="en-US"/>
              <a:t>        </a:t>
            </a:r>
            <a:r>
              <a:rPr kumimoji="1" lang="en-US" altLang="zh-CN"/>
              <a:t>randomizedQuickSoft(a, q+1, r); </a:t>
            </a:r>
            <a:r>
              <a:rPr kumimoji="1" lang="en-US" altLang="zh-CN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对右半段排序</a:t>
            </a:r>
            <a:endParaRPr kumimoji="1" lang="zh-CN" altLang="en-US"/>
          </a:p>
          <a:p>
            <a:r>
              <a:rPr kumimoji="1" lang="zh-CN" altLang="en-US"/>
              <a:t>        </a:t>
            </a:r>
            <a:r>
              <a:rPr kumimoji="1" lang="en-US" altLang="zh-CN"/>
              <a:t>}}</a:t>
            </a:r>
            <a:endParaRPr kumimoji="1" lang="en-US" altLang="zh-CN"/>
          </a:p>
          <a:p>
            <a:r>
              <a:rPr kumimoji="1" lang="en-US" altLang="zh-CN"/>
              <a:t>    </a:t>
            </a:r>
            <a:endParaRPr kumimoji="1" lang="en-US" altLang="zh-CN"/>
          </a:p>
        </p:txBody>
      </p:sp>
      <p:sp>
        <p:nvSpPr>
          <p:cNvPr id="239628" name="Line 12"/>
          <p:cNvSpPr>
            <a:spLocks noChangeShapeType="1"/>
          </p:cNvSpPr>
          <p:nvPr/>
        </p:nvSpPr>
        <p:spPr bwMode="auto">
          <a:xfrm>
            <a:off x="1066800" y="1905000"/>
            <a:ext cx="5257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9629" name="Line 13"/>
          <p:cNvSpPr>
            <a:spLocks noChangeShapeType="1"/>
          </p:cNvSpPr>
          <p:nvPr/>
        </p:nvSpPr>
        <p:spPr bwMode="auto">
          <a:xfrm>
            <a:off x="1143000" y="4495800"/>
            <a:ext cx="51816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9631" name="Rectangle 15"/>
          <p:cNvSpPr>
            <a:spLocks noChangeArrowheads="1"/>
          </p:cNvSpPr>
          <p:nvPr/>
        </p:nvSpPr>
        <p:spPr bwMode="auto">
          <a:xfrm>
            <a:off x="1066800" y="4422775"/>
            <a:ext cx="6172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/>
              <a:t>    template &lt;class Type&gt;</a:t>
            </a:r>
            <a:endParaRPr kumimoji="1" lang="en-US" altLang="zh-CN"/>
          </a:p>
          <a:p>
            <a:pPr>
              <a:lnSpc>
                <a:spcPct val="120000"/>
              </a:lnSpc>
            </a:pPr>
            <a:r>
              <a:rPr kumimoji="1" lang="en-US" altLang="zh-CN"/>
              <a:t>   int randomizedPartition(Type a[], int p, int r)</a:t>
            </a:r>
            <a:endParaRPr kumimoji="1" lang="en-US" altLang="zh-CN"/>
          </a:p>
          <a:p>
            <a:pPr>
              <a:lnSpc>
                <a:spcPct val="120000"/>
              </a:lnSpc>
            </a:pPr>
            <a:r>
              <a:rPr kumimoji="1" lang="en-US" altLang="zh-CN"/>
              <a:t>    { int i=</a:t>
            </a:r>
            <a:r>
              <a:rPr kumimoji="1" lang="en-US" altLang="zh-CN" u="sng"/>
              <a:t>random( p, r)</a:t>
            </a:r>
            <a:endParaRPr kumimoji="1" lang="en-US" altLang="zh-CN"/>
          </a:p>
          <a:p>
            <a:pPr>
              <a:lnSpc>
                <a:spcPct val="120000"/>
              </a:lnSpc>
            </a:pPr>
            <a:r>
              <a:rPr kumimoji="1" lang="en-US" altLang="zh-CN"/>
              <a:t>        swap( a[i], a[p] )</a:t>
            </a:r>
            <a:endParaRPr kumimoji="1" lang="en-US" altLang="zh-CN"/>
          </a:p>
          <a:p>
            <a:pPr>
              <a:lnSpc>
                <a:spcPct val="120000"/>
              </a:lnSpc>
            </a:pPr>
            <a:r>
              <a:rPr kumimoji="1" lang="en-US" altLang="zh-CN"/>
              <a:t>    return </a:t>
            </a:r>
            <a:r>
              <a:rPr kumimoji="1" lang="en-US" altLang="zh-CN" u="sng"/>
              <a:t>Partition</a:t>
            </a:r>
            <a:r>
              <a:rPr kumimoji="1" lang="en-US" altLang="zh-CN"/>
              <a:t> (a,p,r)</a:t>
            </a:r>
            <a:endParaRPr kumimoji="1" lang="en-US" altLang="zh-CN"/>
          </a:p>
        </p:txBody>
      </p:sp>
      <p:sp>
        <p:nvSpPr>
          <p:cNvPr id="239632" name="Line 16"/>
          <p:cNvSpPr>
            <a:spLocks noChangeShapeType="1"/>
          </p:cNvSpPr>
          <p:nvPr/>
        </p:nvSpPr>
        <p:spPr bwMode="auto">
          <a:xfrm>
            <a:off x="1143000" y="7239000"/>
            <a:ext cx="51816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2.3.6  </a:t>
            </a:r>
            <a:r>
              <a:rPr lang="zh-CN" altLang="en-US" dirty="0"/>
              <a:t>快速排序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7" grpId="0" autoUpdateAnimBg="0"/>
      <p:bldP spid="239628" grpId="0" animBg="1"/>
      <p:bldP spid="239629" grpId="0" animBg="1"/>
      <p:bldP spid="239631" grpId="0" autoUpdateAnimBg="0"/>
      <p:bldP spid="23963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8" name="Object 5"/>
          <p:cNvGraphicFramePr>
            <a:graphicFrameLocks noChangeAspect="1"/>
          </p:cNvGraphicFramePr>
          <p:nvPr/>
        </p:nvGraphicFramePr>
        <p:xfrm>
          <a:off x="762000" y="1676400"/>
          <a:ext cx="7239000" cy="408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8" name="文档" r:id="rId1" imgW="5573395" imgH="4149725" progId="Word.Document.8">
                  <p:embed/>
                </p:oleObj>
              </mc:Choice>
              <mc:Fallback>
                <p:oleObj name="文档" r:id="rId1" imgW="5573395" imgH="4149725" progId="Word.Document.8">
                  <p:embed/>
                  <p:pic>
                    <p:nvPicPr>
                      <p:cNvPr id="0" name="图片 57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7239000" cy="408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1905000" y="1524000"/>
            <a:ext cx="6781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0" name="Rectangle 8"/>
          <p:cNvSpPr>
            <a:spLocks noChangeArrowheads="1"/>
          </p:cNvSpPr>
          <p:nvPr/>
        </p:nvSpPr>
        <p:spPr bwMode="auto">
          <a:xfrm>
            <a:off x="2590800" y="1524000"/>
            <a:ext cx="76200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33542" name="Group 70"/>
          <p:cNvGrpSpPr/>
          <p:nvPr/>
        </p:nvGrpSpPr>
        <p:grpSpPr bwMode="auto">
          <a:xfrm>
            <a:off x="2286000" y="1524000"/>
            <a:ext cx="6629400" cy="4876800"/>
            <a:chOff x="1440" y="960"/>
            <a:chExt cx="4176" cy="3072"/>
          </a:xfrm>
        </p:grpSpPr>
        <p:graphicFrame>
          <p:nvGraphicFramePr>
            <p:cNvPr id="57353" name="Object 7"/>
            <p:cNvGraphicFramePr>
              <a:graphicFrameLocks noChangeAspect="1"/>
            </p:cNvGraphicFramePr>
            <p:nvPr/>
          </p:nvGraphicFramePr>
          <p:xfrm>
            <a:off x="1440" y="960"/>
            <a:ext cx="4176" cy="3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79" name="Photo Editor 照片" r:id="rId3" imgW="21648420" imgH="19591020" progId="MSPhotoEd.3">
                    <p:embed/>
                  </p:oleObj>
                </mc:Choice>
                <mc:Fallback>
                  <p:oleObj name="Photo Editor 照片" r:id="rId3" imgW="21648420" imgH="19591020" progId="MSPhotoEd.3">
                    <p:embed/>
                    <p:pic>
                      <p:nvPicPr>
                        <p:cNvPr id="0" name="图片 574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960"/>
                          <a:ext cx="4176" cy="3024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4" name="Rectangle 9"/>
            <p:cNvSpPr>
              <a:spLocks noChangeArrowheads="1"/>
            </p:cNvSpPr>
            <p:nvPr/>
          </p:nvSpPr>
          <p:spPr bwMode="auto">
            <a:xfrm>
              <a:off x="1440" y="960"/>
              <a:ext cx="417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2.3.6  </a:t>
            </a:r>
            <a:r>
              <a:rPr lang="zh-CN" altLang="en-US" dirty="0"/>
              <a:t>快速排序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708025" y="1495425"/>
            <a:ext cx="8283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>
                <a:latin typeface="Arial" panose="020B0604020202020204" pitchFamily="34" charset="0"/>
                <a:ea typeface="楷体_GB2312" pitchFamily="49" charset="-122"/>
              </a:rPr>
              <a:t>给定线性序集中</a:t>
            </a:r>
            <a:r>
              <a:rPr lang="en-US" altLang="zh-CN" sz="3000" b="1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3000" b="1">
                <a:latin typeface="Arial" panose="020B0604020202020204" pitchFamily="34" charset="0"/>
                <a:ea typeface="楷体_GB2312" pitchFamily="49" charset="-122"/>
              </a:rPr>
              <a:t>个元素和一个整数</a:t>
            </a:r>
            <a:r>
              <a:rPr lang="en-US" altLang="zh-CN" sz="3000" b="1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zh-CN" altLang="en-US" sz="3000" b="1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000" b="1">
                <a:latin typeface="Arial" panose="020B0604020202020204" pitchFamily="34" charset="0"/>
                <a:ea typeface="楷体_GB2312" pitchFamily="49" charset="-122"/>
              </a:rPr>
              <a:t>1≤k≤n</a:t>
            </a:r>
            <a:r>
              <a:rPr lang="zh-CN" altLang="en-US" sz="3000" b="1">
                <a:latin typeface="Arial" panose="020B0604020202020204" pitchFamily="34" charset="0"/>
                <a:ea typeface="楷体_GB2312" pitchFamily="49" charset="-122"/>
              </a:rPr>
              <a:t>，要求找出这</a:t>
            </a:r>
            <a:r>
              <a:rPr lang="en-US" altLang="zh-CN" sz="3000" b="1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3000" b="1">
                <a:latin typeface="Arial" panose="020B0604020202020204" pitchFamily="34" charset="0"/>
                <a:ea typeface="楷体_GB2312" pitchFamily="49" charset="-122"/>
              </a:rPr>
              <a:t>个元素中第</a:t>
            </a:r>
            <a:r>
              <a:rPr lang="en-US" altLang="zh-CN" sz="3000" b="1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zh-CN" altLang="en-US" sz="3000" b="1">
                <a:latin typeface="Arial" panose="020B0604020202020204" pitchFamily="34" charset="0"/>
                <a:ea typeface="楷体_GB2312" pitchFamily="49" charset="-122"/>
              </a:rPr>
              <a:t>小的元素。</a:t>
            </a:r>
            <a:endParaRPr lang="zh-CN" altLang="en-US" sz="3000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381000" y="2438400"/>
            <a:ext cx="8524875" cy="4206875"/>
          </a:xfrm>
          <a:prstGeom prst="rect">
            <a:avLst/>
          </a:prstGeom>
          <a:solidFill>
            <a:schemeClr val="accent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000" dirty="0">
                <a:latin typeface="Arial" panose="020B0604020202020204" pitchFamily="34" charset="0"/>
              </a:rPr>
              <a:t>template&lt;class Type&gt;</a:t>
            </a:r>
            <a:endParaRPr kumimoji="1" lang="en-US" altLang="zh-CN" sz="3000" dirty="0">
              <a:latin typeface="Arial" panose="020B0604020202020204" pitchFamily="34" charset="0"/>
            </a:endParaRPr>
          </a:p>
          <a:p>
            <a:pPr eaLnBrk="1" hangingPunct="1"/>
            <a:r>
              <a:rPr kumimoji="1" lang="en-US" altLang="zh-CN" sz="3000" dirty="0">
                <a:latin typeface="Arial" panose="020B0604020202020204" pitchFamily="34" charset="0"/>
              </a:rPr>
              <a:t>Type </a:t>
            </a:r>
            <a:r>
              <a:rPr kumimoji="1" lang="en-US" altLang="zh-CN" sz="3000" b="1" dirty="0" err="1">
                <a:latin typeface="Arial" panose="020B0604020202020204" pitchFamily="34" charset="0"/>
              </a:rPr>
              <a:t>RandomizedSelect</a:t>
            </a:r>
            <a:r>
              <a:rPr kumimoji="1" lang="en-US" altLang="zh-CN" sz="3000" dirty="0">
                <a:latin typeface="Arial" panose="020B0604020202020204" pitchFamily="34" charset="0"/>
              </a:rPr>
              <a:t>(Type a[],</a:t>
            </a:r>
            <a:r>
              <a:rPr kumimoji="1" lang="en-US" altLang="zh-CN" sz="3000" dirty="0" err="1">
                <a:latin typeface="Arial" panose="020B0604020202020204" pitchFamily="34" charset="0"/>
              </a:rPr>
              <a:t>int</a:t>
            </a:r>
            <a:r>
              <a:rPr kumimoji="1" lang="en-US" altLang="zh-CN" sz="3000" dirty="0">
                <a:latin typeface="Arial" panose="020B0604020202020204" pitchFamily="34" charset="0"/>
              </a:rPr>
              <a:t> </a:t>
            </a:r>
            <a:r>
              <a:rPr kumimoji="1" lang="en-US" altLang="zh-CN" sz="3000" dirty="0" err="1">
                <a:latin typeface="Arial" panose="020B0604020202020204" pitchFamily="34" charset="0"/>
              </a:rPr>
              <a:t>p,int</a:t>
            </a:r>
            <a:r>
              <a:rPr kumimoji="1" lang="en-US" altLang="zh-CN" sz="3000" dirty="0">
                <a:latin typeface="Arial" panose="020B0604020202020204" pitchFamily="34" charset="0"/>
              </a:rPr>
              <a:t> </a:t>
            </a:r>
            <a:r>
              <a:rPr kumimoji="1" lang="en-US" altLang="zh-CN" sz="3000" dirty="0" err="1">
                <a:latin typeface="Arial" panose="020B0604020202020204" pitchFamily="34" charset="0"/>
              </a:rPr>
              <a:t>r,int</a:t>
            </a:r>
            <a:r>
              <a:rPr kumimoji="1" lang="en-US" altLang="zh-CN" sz="3000" dirty="0">
                <a:latin typeface="Arial" panose="020B0604020202020204" pitchFamily="34" charset="0"/>
              </a:rPr>
              <a:t> k)</a:t>
            </a:r>
            <a:endParaRPr kumimoji="1" lang="en-US" altLang="zh-CN" sz="3000" dirty="0">
              <a:latin typeface="Arial" panose="020B0604020202020204" pitchFamily="34" charset="0"/>
            </a:endParaRPr>
          </a:p>
          <a:p>
            <a:pPr eaLnBrk="1" hangingPunct="1"/>
            <a:r>
              <a:rPr kumimoji="1" lang="en-US" altLang="zh-CN" sz="3000" dirty="0">
                <a:latin typeface="Arial" panose="020B0604020202020204" pitchFamily="34" charset="0"/>
              </a:rPr>
              <a:t>{</a:t>
            </a:r>
            <a:endParaRPr kumimoji="1" lang="en-US" altLang="zh-CN" sz="3000" dirty="0">
              <a:latin typeface="Arial" panose="020B0604020202020204" pitchFamily="34" charset="0"/>
            </a:endParaRPr>
          </a:p>
          <a:p>
            <a:pPr eaLnBrk="1" hangingPunct="1"/>
            <a:r>
              <a:rPr kumimoji="1" lang="en-US" altLang="zh-CN" sz="3000" dirty="0">
                <a:latin typeface="Arial" panose="020B0604020202020204" pitchFamily="34" charset="0"/>
              </a:rPr>
              <a:t>      if (p==r) return a[p];</a:t>
            </a:r>
            <a:endParaRPr kumimoji="1" lang="en-US" altLang="zh-CN" sz="3000" dirty="0">
              <a:latin typeface="Arial" panose="020B0604020202020204" pitchFamily="34" charset="0"/>
            </a:endParaRPr>
          </a:p>
          <a:p>
            <a:pPr eaLnBrk="1" hangingPunct="1"/>
            <a:r>
              <a:rPr kumimoji="1" lang="en-US" altLang="zh-CN" sz="3000" dirty="0">
                <a:latin typeface="Arial" panose="020B0604020202020204" pitchFamily="34" charset="0"/>
              </a:rPr>
              <a:t>      </a:t>
            </a:r>
            <a:r>
              <a:rPr kumimoji="1" lang="en-US" altLang="zh-CN" sz="3000" dirty="0" err="1">
                <a:latin typeface="Arial" panose="020B0604020202020204" pitchFamily="34" charset="0"/>
              </a:rPr>
              <a:t>int</a:t>
            </a:r>
            <a:r>
              <a:rPr kumimoji="1" lang="en-US" altLang="zh-CN" sz="3000" dirty="0">
                <a:latin typeface="Arial" panose="020B0604020202020204" pitchFamily="34" charset="0"/>
              </a:rPr>
              <a:t> </a:t>
            </a:r>
            <a:r>
              <a:rPr kumimoji="1" lang="en-US" altLang="zh-CN" sz="3000" dirty="0" err="1">
                <a:latin typeface="Arial" panose="020B0604020202020204" pitchFamily="34" charset="0"/>
              </a:rPr>
              <a:t>i</a:t>
            </a:r>
            <a:r>
              <a:rPr kumimoji="1" lang="en-US" altLang="zh-CN" sz="3000" dirty="0">
                <a:latin typeface="Arial" panose="020B0604020202020204" pitchFamily="34" charset="0"/>
              </a:rPr>
              <a:t>=</a:t>
            </a:r>
            <a:r>
              <a:rPr kumimoji="1" lang="en-US" altLang="zh-CN" sz="3000" dirty="0" err="1">
                <a:latin typeface="Arial" panose="020B0604020202020204" pitchFamily="34" charset="0"/>
              </a:rPr>
              <a:t>RandomizedPartition</a:t>
            </a:r>
            <a:r>
              <a:rPr kumimoji="1" lang="en-US" altLang="zh-CN" sz="3000" dirty="0">
                <a:latin typeface="Arial" panose="020B0604020202020204" pitchFamily="34" charset="0"/>
              </a:rPr>
              <a:t>(</a:t>
            </a:r>
            <a:r>
              <a:rPr kumimoji="1" lang="en-US" altLang="zh-CN" sz="3000" dirty="0" err="1">
                <a:latin typeface="Arial" panose="020B0604020202020204" pitchFamily="34" charset="0"/>
              </a:rPr>
              <a:t>a,p,r</a:t>
            </a:r>
            <a:r>
              <a:rPr kumimoji="1" lang="en-US" altLang="zh-CN" sz="3000" dirty="0">
                <a:latin typeface="Arial" panose="020B0604020202020204" pitchFamily="34" charset="0"/>
              </a:rPr>
              <a:t>),</a:t>
            </a:r>
            <a:endParaRPr kumimoji="1" lang="en-US" altLang="zh-CN" sz="3000" dirty="0">
              <a:latin typeface="Arial" panose="020B0604020202020204" pitchFamily="34" charset="0"/>
            </a:endParaRPr>
          </a:p>
          <a:p>
            <a:pPr eaLnBrk="1" hangingPunct="1"/>
            <a:r>
              <a:rPr kumimoji="1" lang="en-US" altLang="zh-CN" sz="3000" dirty="0">
                <a:latin typeface="Arial" panose="020B0604020202020204" pitchFamily="34" charset="0"/>
              </a:rPr>
              <a:t>      j=i-p+1;</a:t>
            </a:r>
            <a:endParaRPr kumimoji="1" lang="en-US" altLang="zh-CN" sz="3000" dirty="0">
              <a:latin typeface="Arial" panose="020B0604020202020204" pitchFamily="34" charset="0"/>
            </a:endParaRPr>
          </a:p>
          <a:p>
            <a:pPr eaLnBrk="1" hangingPunct="1"/>
            <a:r>
              <a:rPr kumimoji="1" lang="en-US" altLang="zh-CN" sz="3000" dirty="0">
                <a:latin typeface="Arial" panose="020B0604020202020204" pitchFamily="34" charset="0"/>
              </a:rPr>
              <a:t>      if (k&lt;=j) return </a:t>
            </a:r>
            <a:r>
              <a:rPr kumimoji="1" lang="en-US" altLang="zh-CN" sz="3000" dirty="0" err="1">
                <a:latin typeface="Arial" panose="020B0604020202020204" pitchFamily="34" charset="0"/>
              </a:rPr>
              <a:t>RandomizedSelect</a:t>
            </a:r>
            <a:r>
              <a:rPr kumimoji="1" lang="en-US" altLang="zh-CN" sz="3000" dirty="0">
                <a:latin typeface="Arial" panose="020B0604020202020204" pitchFamily="34" charset="0"/>
              </a:rPr>
              <a:t>(</a:t>
            </a:r>
            <a:r>
              <a:rPr kumimoji="1" lang="en-US" altLang="zh-CN" sz="3000" dirty="0" err="1">
                <a:latin typeface="Arial" panose="020B0604020202020204" pitchFamily="34" charset="0"/>
              </a:rPr>
              <a:t>a,p,i,k</a:t>
            </a:r>
            <a:r>
              <a:rPr kumimoji="1" lang="en-US" altLang="zh-CN" sz="3000" dirty="0">
                <a:latin typeface="Arial" panose="020B0604020202020204" pitchFamily="34" charset="0"/>
              </a:rPr>
              <a:t>);</a:t>
            </a:r>
            <a:endParaRPr kumimoji="1" lang="en-US" altLang="zh-CN" sz="3000" dirty="0">
              <a:latin typeface="Arial" panose="020B0604020202020204" pitchFamily="34" charset="0"/>
            </a:endParaRPr>
          </a:p>
          <a:p>
            <a:pPr eaLnBrk="1" hangingPunct="1"/>
            <a:r>
              <a:rPr kumimoji="1" lang="en-US" altLang="zh-CN" sz="3000" dirty="0">
                <a:latin typeface="Arial" panose="020B0604020202020204" pitchFamily="34" charset="0"/>
              </a:rPr>
              <a:t>      else return </a:t>
            </a:r>
            <a:r>
              <a:rPr kumimoji="1" lang="en-US" altLang="zh-CN" sz="3000" dirty="0" err="1">
                <a:latin typeface="Arial" panose="020B0604020202020204" pitchFamily="34" charset="0"/>
              </a:rPr>
              <a:t>RandomizedSelect</a:t>
            </a:r>
            <a:r>
              <a:rPr kumimoji="1" lang="en-US" altLang="zh-CN" sz="3000" dirty="0">
                <a:latin typeface="Arial" panose="020B0604020202020204" pitchFamily="34" charset="0"/>
              </a:rPr>
              <a:t>(a,i+1,r,k-j);</a:t>
            </a:r>
            <a:endParaRPr kumimoji="1" lang="en-US" altLang="zh-CN" sz="3000" dirty="0">
              <a:latin typeface="Arial" panose="020B0604020202020204" pitchFamily="34" charset="0"/>
            </a:endParaRPr>
          </a:p>
          <a:p>
            <a:pPr eaLnBrk="1" hangingPunct="1"/>
            <a:r>
              <a:rPr kumimoji="1" lang="en-US" altLang="zh-CN" sz="3000" dirty="0">
                <a:latin typeface="Arial" panose="020B0604020202020204" pitchFamily="34" charset="0"/>
              </a:rPr>
              <a:t>}</a:t>
            </a:r>
            <a:endParaRPr kumimoji="1" lang="en-US" altLang="zh-CN" sz="3000" dirty="0">
              <a:latin typeface="Arial" panose="020B0604020202020204" pitchFamily="34" charset="0"/>
            </a:endParaRP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336293" y="3048000"/>
            <a:ext cx="8569325" cy="2790825"/>
          </a:xfrm>
          <a:prstGeom prst="rect">
            <a:avLst/>
          </a:prstGeom>
          <a:solidFill>
            <a:schemeClr val="bg1"/>
          </a:solidFill>
          <a:ln w="635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>
                <a:latin typeface="Arial" panose="020B0604020202020204" pitchFamily="34" charset="0"/>
                <a:ea typeface="楷体_GB2312" pitchFamily="49" charset="-122"/>
              </a:rPr>
              <a:t>在最坏情况下，算法</a:t>
            </a:r>
            <a:r>
              <a:rPr lang="en-US" altLang="zh-CN" sz="3600" b="1">
                <a:latin typeface="Arial" panose="020B0604020202020204" pitchFamily="34" charset="0"/>
                <a:ea typeface="楷体_GB2312" pitchFamily="49" charset="-122"/>
              </a:rPr>
              <a:t>randomizedSelect</a:t>
            </a:r>
            <a:r>
              <a:rPr lang="zh-CN" altLang="en-US" sz="3600">
                <a:latin typeface="Arial" panose="020B0604020202020204" pitchFamily="34" charset="0"/>
                <a:ea typeface="楷体_GB2312" pitchFamily="49" charset="-122"/>
              </a:rPr>
              <a:t>需要</a:t>
            </a:r>
            <a:r>
              <a:rPr lang="en-US" altLang="zh-CN" sz="3600">
                <a:latin typeface="Arial" panose="020B0604020202020204" pitchFamily="34" charset="0"/>
                <a:ea typeface="楷体_GB2312" pitchFamily="49" charset="-122"/>
              </a:rPr>
              <a:t>O(n</a:t>
            </a:r>
            <a:r>
              <a:rPr lang="en-US" altLang="zh-CN" sz="3600" baseline="3000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360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sz="3600">
                <a:latin typeface="Arial" panose="020B0604020202020204" pitchFamily="34" charset="0"/>
                <a:ea typeface="楷体_GB2312" pitchFamily="49" charset="-122"/>
              </a:rPr>
              <a:t>计算时间。但可以证明，算法</a:t>
            </a:r>
            <a:r>
              <a:rPr lang="en-US" altLang="zh-CN" sz="3600" b="1">
                <a:latin typeface="Arial" panose="020B0604020202020204" pitchFamily="34" charset="0"/>
                <a:ea typeface="楷体_GB2312" pitchFamily="49" charset="-122"/>
              </a:rPr>
              <a:t>randomizedSelect</a:t>
            </a:r>
            <a:r>
              <a:rPr lang="zh-CN" altLang="en-US" sz="3600">
                <a:latin typeface="Arial" panose="020B0604020202020204" pitchFamily="34" charset="0"/>
                <a:ea typeface="楷体_GB2312" pitchFamily="49" charset="-122"/>
              </a:rPr>
              <a:t>可以在</a:t>
            </a:r>
            <a:r>
              <a:rPr lang="en-US" altLang="zh-CN" sz="3600">
                <a:latin typeface="Arial" panose="020B0604020202020204" pitchFamily="34" charset="0"/>
                <a:ea typeface="楷体_GB2312" pitchFamily="49" charset="-122"/>
              </a:rPr>
              <a:t>O(n)</a:t>
            </a:r>
            <a:r>
              <a:rPr lang="zh-CN" altLang="en-US" sz="3600">
                <a:latin typeface="Arial" panose="020B0604020202020204" pitchFamily="34" charset="0"/>
                <a:ea typeface="楷体_GB2312" pitchFamily="49" charset="-122"/>
              </a:rPr>
              <a:t>平均时间内找出</a:t>
            </a:r>
            <a:r>
              <a:rPr lang="en-US" altLang="zh-CN" sz="360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3600">
                <a:latin typeface="Arial" panose="020B0604020202020204" pitchFamily="34" charset="0"/>
                <a:ea typeface="楷体_GB2312" pitchFamily="49" charset="-122"/>
              </a:rPr>
              <a:t>个输入元素中的第</a:t>
            </a:r>
            <a:r>
              <a:rPr lang="en-US" altLang="zh-CN" sz="3600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zh-CN" altLang="en-US" sz="3600">
                <a:latin typeface="Arial" panose="020B0604020202020204" pitchFamily="34" charset="0"/>
                <a:ea typeface="楷体_GB2312" pitchFamily="49" charset="-122"/>
              </a:rPr>
              <a:t>小元素。</a:t>
            </a:r>
            <a:endParaRPr lang="zh-CN" altLang="en-US" sz="36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2.3.7  </a:t>
            </a:r>
            <a:r>
              <a:rPr lang="zh-CN" altLang="en-US" dirty="0"/>
              <a:t>线性时间选择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  <p:bldP spid="198660" grpId="1" animBg="1"/>
      <p:bldP spid="1986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5337C785-F268-4E82-AEBA-BD79C768256D}" type="slidenum">
              <a:rPr lang="en-US" altLang="zh-CN"/>
            </a:fld>
            <a:endParaRPr lang="en-US" altLang="zh-CN"/>
          </a:p>
        </p:txBody>
      </p:sp>
      <p:grpSp>
        <p:nvGrpSpPr>
          <p:cNvPr id="134150" name="Group 6"/>
          <p:cNvGrpSpPr/>
          <p:nvPr/>
        </p:nvGrpSpPr>
        <p:grpSpPr bwMode="auto">
          <a:xfrm>
            <a:off x="762000" y="1600200"/>
            <a:ext cx="8466138" cy="3506788"/>
            <a:chOff x="158" y="1071"/>
            <a:chExt cx="5429" cy="2209"/>
          </a:xfrm>
        </p:grpSpPr>
        <p:sp>
          <p:nvSpPr>
            <p:cNvPr id="134147" name="Text Box 3"/>
            <p:cNvSpPr txBox="1">
              <a:spLocks noChangeArrowheads="1"/>
            </p:cNvSpPr>
            <p:nvPr/>
          </p:nvSpPr>
          <p:spPr bwMode="auto">
            <a:xfrm>
              <a:off x="158" y="1071"/>
              <a:ext cx="5429" cy="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20000"/>
                </a:spcBef>
              </a:pPr>
              <a:r>
                <a:rPr lang="zh-CN" altLang="en-US" sz="1800" b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1800" b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  </a:t>
              </a:r>
              <a:r>
                <a:rPr lang="zh-CN" altLang="en-US" sz="1800" b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排列问题</a:t>
              </a:r>
              <a:endPara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35000"/>
                </a:lnSpc>
                <a:spcBef>
                  <a:spcPct val="20000"/>
                </a:spcBef>
              </a:pP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设计一个递归算法生成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个元素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{r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,r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,r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}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的全排列。</a:t>
              </a:r>
              <a:endPara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35000"/>
                </a:lnSpc>
              </a:pPr>
              <a:endParaRPr lang="en-US" altLang="zh-CN" sz="1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4148" name="Text Box 4"/>
            <p:cNvSpPr txBox="1">
              <a:spLocks noChangeArrowheads="1"/>
            </p:cNvSpPr>
            <p:nvPr/>
          </p:nvSpPr>
          <p:spPr bwMode="auto">
            <a:xfrm>
              <a:off x="158" y="1616"/>
              <a:ext cx="5052" cy="1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设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R={r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,r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,r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}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是要进行排列的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个元素，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=R-{r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}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5000"/>
                </a:lnSpc>
              </a:pP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集合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中元素的全排列记为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perm(X)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(r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)perm(X)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表示在全排列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perm(X)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的每一个排列前加上前缀得到的排列。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的全排列可归纳定义如下：</a:t>
              </a:r>
              <a:r>
                <a:rPr lang="zh-CN" altLang="en-US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endPara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49" name="Text Box 5"/>
            <p:cNvSpPr txBox="1">
              <a:spLocks noChangeArrowheads="1"/>
            </p:cNvSpPr>
            <p:nvPr/>
          </p:nvSpPr>
          <p:spPr bwMode="auto">
            <a:xfrm>
              <a:off x="249" y="2750"/>
              <a:ext cx="5052" cy="53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当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n=1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时，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perm(R)=(r)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，其中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是集合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中唯一的元素；</a:t>
              </a:r>
              <a:endPara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5000"/>
                </a:lnSpc>
              </a:pP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当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n&gt;1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时，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perm(R)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由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(r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)perm(R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(r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)perm(R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…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(r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)perm(R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1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构成。</a:t>
              </a:r>
              <a:r>
                <a:rPr lang="zh-CN" altLang="en-US" sz="180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1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递归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346075" y="1590675"/>
            <a:ext cx="85693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如果能在线性时间内找到一个划分基准，使得按这个基准所划分出的</a:t>
            </a: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个子数组的长度都至少为原数组长度的</a:t>
            </a: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ε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倍</a:t>
            </a: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(0&lt;ε&lt;1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是某个正常数</a:t>
            </a: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，那么就可以</a:t>
            </a:r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在最坏情况下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用</a:t>
            </a: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O(n)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时间完成选择任务。</a:t>
            </a:r>
            <a:endParaRPr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533400" y="3568239"/>
            <a:ext cx="7920037" cy="2528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Arial" panose="020B0604020202020204" pitchFamily="34" charset="0"/>
                <a:ea typeface="楷体_GB2312" pitchFamily="49" charset="-122"/>
              </a:rPr>
              <a:t>例如，若</a:t>
            </a:r>
            <a:r>
              <a:rPr lang="en-US" altLang="zh-CN" sz="3200" dirty="0">
                <a:latin typeface="Arial" panose="020B0604020202020204" pitchFamily="34" charset="0"/>
                <a:ea typeface="楷体_GB2312" pitchFamily="49" charset="-122"/>
              </a:rPr>
              <a:t>ε=9/10</a:t>
            </a:r>
            <a:r>
              <a:rPr lang="zh-CN" altLang="en-US" sz="3200" dirty="0">
                <a:latin typeface="Arial" panose="020B0604020202020204" pitchFamily="34" charset="0"/>
                <a:ea typeface="楷体_GB2312" pitchFamily="49" charset="-122"/>
              </a:rPr>
              <a:t>，算法递归调用所产生的子数组的长度至少缩短</a:t>
            </a:r>
            <a:r>
              <a:rPr lang="en-US" altLang="zh-CN" sz="3200" dirty="0">
                <a:latin typeface="Arial" panose="020B0604020202020204" pitchFamily="34" charset="0"/>
                <a:ea typeface="楷体_GB2312" pitchFamily="49" charset="-122"/>
              </a:rPr>
              <a:t>1/10</a:t>
            </a:r>
            <a:r>
              <a:rPr lang="zh-CN" altLang="en-US" sz="3200" dirty="0">
                <a:latin typeface="Arial" panose="020B0604020202020204" pitchFamily="34" charset="0"/>
                <a:ea typeface="楷体_GB2312" pitchFamily="49" charset="-122"/>
              </a:rPr>
              <a:t>。所以，在最坏情况下，算法所需的计算时间</a:t>
            </a:r>
            <a:r>
              <a:rPr lang="en-US" altLang="zh-CN" sz="3200" dirty="0">
                <a:latin typeface="Arial" panose="020B0604020202020204" pitchFamily="34" charset="0"/>
                <a:ea typeface="楷体_GB2312" pitchFamily="49" charset="-122"/>
              </a:rPr>
              <a:t>T(n)</a:t>
            </a:r>
            <a:r>
              <a:rPr lang="zh-CN" altLang="en-US" sz="3200" dirty="0">
                <a:latin typeface="Arial" panose="020B0604020202020204" pitchFamily="34" charset="0"/>
                <a:ea typeface="楷体_GB2312" pitchFamily="49" charset="-122"/>
              </a:rPr>
              <a:t>满足递归式</a:t>
            </a:r>
            <a:r>
              <a:rPr lang="en-US" altLang="zh-CN" sz="3200" dirty="0">
                <a:latin typeface="Arial" panose="020B0604020202020204" pitchFamily="34" charset="0"/>
                <a:ea typeface="楷体_GB2312" pitchFamily="49" charset="-122"/>
              </a:rPr>
              <a:t>T(n)≤T(9n/10)+O(n) </a:t>
            </a:r>
            <a:r>
              <a:rPr lang="zh-CN" altLang="en-US" sz="3200" dirty="0">
                <a:latin typeface="Arial" panose="020B0604020202020204" pitchFamily="34" charset="0"/>
                <a:ea typeface="楷体_GB2312" pitchFamily="49" charset="-122"/>
              </a:rPr>
              <a:t>。由此可得</a:t>
            </a:r>
            <a:r>
              <a:rPr lang="en-US" altLang="zh-CN" sz="3200" dirty="0">
                <a:latin typeface="Arial" panose="020B0604020202020204" pitchFamily="34" charset="0"/>
                <a:ea typeface="楷体_GB2312" pitchFamily="49" charset="-122"/>
              </a:rPr>
              <a:t>T(n)=O(n)</a:t>
            </a:r>
            <a:r>
              <a:rPr lang="zh-CN" altLang="en-US" sz="3200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32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2.3.7  </a:t>
            </a:r>
            <a:r>
              <a:rPr lang="zh-CN" altLang="en-US" dirty="0"/>
              <a:t>线性时间选择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2" descr="t2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859828"/>
            <a:ext cx="3708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323850" y="1477963"/>
            <a:ext cx="7991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将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个输入元素划分成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n/5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个组，每组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5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个元素，只可能有一个组不是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5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个元素。用任意一种排序算法，将每组中的元素排好序，并取出每组的中位数，共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n/5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个。</a:t>
            </a:r>
            <a:endParaRPr lang="zh-CN" altLang="en-US"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递归调用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select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来找出这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n/5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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个元素的中位数。如果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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n/5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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是偶数，就找它的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个中位数中较大的一个。以这个元素作为划分基准。</a:t>
            </a:r>
            <a:endParaRPr lang="zh-CN" altLang="en-US"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3779838" y="3111500"/>
            <a:ext cx="5113337" cy="3441700"/>
          </a:xfrm>
          <a:prstGeom prst="rect">
            <a:avLst/>
          </a:prstGeom>
          <a:solidFill>
            <a:schemeClr val="bg1"/>
          </a:solidFill>
          <a:ln w="635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设所有元素互不相同。在这种情况下，找出的基准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至少比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3(n-5)/10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个元素大，因为在每一组中有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个元素小于本组的中位数，而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n/5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个中位数中又有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(n-5)/10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个小于基准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。同理，基准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也至少比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3(n-5)/10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个元素小。而当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n≥75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时，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3(n-5)/10≥n/4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所以按此基准划分所得的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个子数组的长度都至少缩短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1/4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2.3.7  </a:t>
            </a:r>
            <a:r>
              <a:rPr lang="zh-CN" altLang="en-US" dirty="0"/>
              <a:t>线性时间选择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2" descr="t2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3840163"/>
            <a:ext cx="3708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323850" y="1477963"/>
            <a:ext cx="7991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将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个输入元素划分成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n/5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个组，每组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5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个元素，只可能有一个组不是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5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个元素。用任意一种排序算法，将每组中的元素排好序，并取出每组的中位数，共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n/5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个。</a:t>
            </a:r>
            <a:endParaRPr lang="zh-CN" altLang="en-US"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递归调用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select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来找出这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n/5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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个元素的中位数。如果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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n/5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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是偶数，就找它的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个中位数中较大的一个。以这个元素作为划分基准。</a:t>
            </a:r>
            <a:endParaRPr lang="zh-CN" altLang="en-US"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12324" name="Text Box 4"/>
          <p:cNvSpPr txBox="1">
            <a:spLocks noChangeArrowheads="1"/>
          </p:cNvSpPr>
          <p:nvPr/>
        </p:nvSpPr>
        <p:spPr bwMode="auto">
          <a:xfrm>
            <a:off x="3779838" y="3111500"/>
            <a:ext cx="5113337" cy="3441700"/>
          </a:xfrm>
          <a:prstGeom prst="rect">
            <a:avLst/>
          </a:prstGeom>
          <a:solidFill>
            <a:schemeClr val="bg1"/>
          </a:solidFill>
          <a:ln w="635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设所有元素互不相同。在这种情况下，找出的基准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至少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比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3(n-5)/10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个元素大，因为在每一组中有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个元素小于本组的中位数，而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n/5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个中位数中又有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(n-5)/10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个小于基准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。同理，基准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也至少比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3(n-5)/10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个元素小。而当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n≥75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时，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3(n-5)/10≥n/4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所以按此基准划分所得的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个子数组的长度都至少缩短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1/4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2.3.7  </a:t>
            </a:r>
            <a:r>
              <a:rPr lang="zh-CN" altLang="en-US" dirty="0"/>
              <a:t>线性时间选择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1627188" y="1219200"/>
            <a:ext cx="4937125" cy="51974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latin typeface="Arial" panose="020B0604020202020204" pitchFamily="34" charset="0"/>
              </a:rPr>
              <a:t>Type </a:t>
            </a:r>
            <a:r>
              <a:rPr kumimoji="1" lang="en-US" altLang="zh-CN" sz="1600" b="1" dirty="0">
                <a:latin typeface="Arial" panose="020B0604020202020204" pitchFamily="34" charset="0"/>
              </a:rPr>
              <a:t>Select</a:t>
            </a:r>
            <a:r>
              <a:rPr kumimoji="1" lang="en-US" altLang="zh-CN" sz="1600" dirty="0">
                <a:latin typeface="Arial" panose="020B0604020202020204" pitchFamily="34" charset="0"/>
              </a:rPr>
              <a:t>(Type a[], 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int</a:t>
            </a:r>
            <a:r>
              <a:rPr kumimoji="1" lang="en-US" altLang="zh-CN" sz="1600" dirty="0">
                <a:latin typeface="Arial" panose="020B0604020202020204" pitchFamily="34" charset="0"/>
              </a:rPr>
              <a:t> p, 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int</a:t>
            </a:r>
            <a:r>
              <a:rPr kumimoji="1" lang="en-US" altLang="zh-CN" sz="1600" dirty="0">
                <a:latin typeface="Arial" panose="020B0604020202020204" pitchFamily="34" charset="0"/>
              </a:rPr>
              <a:t> r, 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int</a:t>
            </a:r>
            <a:r>
              <a:rPr kumimoji="1" lang="en-US" altLang="zh-CN" sz="1600" dirty="0">
                <a:latin typeface="Arial" panose="020B0604020202020204" pitchFamily="34" charset="0"/>
              </a:rPr>
              <a:t> k)</a:t>
            </a:r>
            <a:endParaRPr kumimoji="1"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latin typeface="Arial" panose="020B0604020202020204" pitchFamily="34" charset="0"/>
              </a:rPr>
              <a:t>{</a:t>
            </a:r>
            <a:endParaRPr kumimoji="1"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latin typeface="Arial" panose="020B0604020202020204" pitchFamily="34" charset="0"/>
              </a:rPr>
              <a:t>      if (r-p&lt;75) {</a:t>
            </a:r>
            <a:endParaRPr kumimoji="1"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latin typeface="Arial" panose="020B0604020202020204" pitchFamily="34" charset="0"/>
              </a:rPr>
              <a:t>        </a:t>
            </a:r>
            <a:r>
              <a:rPr kumimoji="1" lang="zh-CN" altLang="en-US" sz="1600" dirty="0">
                <a:latin typeface="Arial" panose="020B0604020202020204" pitchFamily="34" charset="0"/>
              </a:rPr>
              <a:t>用某个简单排序算法对数组</a:t>
            </a:r>
            <a:r>
              <a:rPr kumimoji="1" lang="en-US" altLang="zh-CN" sz="1600" dirty="0">
                <a:latin typeface="Arial" panose="020B0604020202020204" pitchFamily="34" charset="0"/>
              </a:rPr>
              <a:t>a[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p:r</a:t>
            </a:r>
            <a:r>
              <a:rPr kumimoji="1" lang="en-US" altLang="zh-CN" sz="1600" dirty="0">
                <a:latin typeface="Arial" panose="020B0604020202020204" pitchFamily="34" charset="0"/>
              </a:rPr>
              <a:t>]</a:t>
            </a:r>
            <a:r>
              <a:rPr kumimoji="1" lang="zh-CN" altLang="en-US" sz="1600" dirty="0">
                <a:latin typeface="Arial" panose="020B0604020202020204" pitchFamily="34" charset="0"/>
              </a:rPr>
              <a:t>排序</a:t>
            </a:r>
            <a:r>
              <a:rPr kumimoji="1" lang="en-US" altLang="zh-CN" sz="1600" dirty="0">
                <a:latin typeface="Arial" panose="020B0604020202020204" pitchFamily="34" charset="0"/>
              </a:rPr>
              <a:t>;</a:t>
            </a:r>
            <a:endParaRPr kumimoji="1"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latin typeface="Arial" panose="020B0604020202020204" pitchFamily="34" charset="0"/>
              </a:rPr>
              <a:t>        return a[p+k-1];</a:t>
            </a:r>
            <a:endParaRPr kumimoji="1"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latin typeface="Arial" panose="020B0604020202020204" pitchFamily="34" charset="0"/>
              </a:rPr>
              <a:t>        };</a:t>
            </a:r>
            <a:endParaRPr kumimoji="1"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latin typeface="Arial" panose="020B0604020202020204" pitchFamily="34" charset="0"/>
              </a:rPr>
              <a:t>      for ( 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int</a:t>
            </a:r>
            <a:r>
              <a:rPr kumimoji="1" lang="en-US" altLang="zh-CN" sz="1600" dirty="0">
                <a:latin typeface="Arial" panose="020B0604020202020204" pitchFamily="34" charset="0"/>
              </a:rPr>
              <a:t> 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i</a:t>
            </a:r>
            <a:r>
              <a:rPr kumimoji="1" lang="en-US" altLang="zh-CN" sz="1600" dirty="0">
                <a:latin typeface="Arial" panose="020B0604020202020204" pitchFamily="34" charset="0"/>
              </a:rPr>
              <a:t> = 0; 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i</a:t>
            </a:r>
            <a:r>
              <a:rPr kumimoji="1" lang="en-US" altLang="zh-CN" sz="1600" dirty="0">
                <a:latin typeface="Arial" panose="020B0604020202020204" pitchFamily="34" charset="0"/>
              </a:rPr>
              <a:t>&lt;=(r-p-4)/5; 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i</a:t>
            </a:r>
            <a:r>
              <a:rPr kumimoji="1" lang="en-US" altLang="zh-CN" sz="1600" dirty="0">
                <a:latin typeface="Arial" panose="020B0604020202020204" pitchFamily="34" charset="0"/>
              </a:rPr>
              <a:t>++ )</a:t>
            </a:r>
            <a:endParaRPr kumimoji="1"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latin typeface="Arial" panose="020B0604020202020204" pitchFamily="34" charset="0"/>
              </a:rPr>
              <a:t>         </a:t>
            </a:r>
            <a:r>
              <a:rPr kumimoji="1" lang="zh-CN" altLang="en-US" sz="1600" dirty="0">
                <a:latin typeface="Arial" panose="020B0604020202020204" pitchFamily="34" charset="0"/>
              </a:rPr>
              <a:t>将</a:t>
            </a:r>
            <a:r>
              <a:rPr kumimoji="1" lang="en-US" altLang="zh-CN" sz="1600" dirty="0">
                <a:latin typeface="Arial" panose="020B0604020202020204" pitchFamily="34" charset="0"/>
              </a:rPr>
              <a:t>a[p+5*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i</a:t>
            </a:r>
            <a:r>
              <a:rPr kumimoji="1" lang="en-US" altLang="zh-CN" sz="1600" dirty="0">
                <a:latin typeface="Arial" panose="020B0604020202020204" pitchFamily="34" charset="0"/>
              </a:rPr>
              <a:t>]</a:t>
            </a:r>
            <a:r>
              <a:rPr kumimoji="1" lang="zh-CN" altLang="en-US" sz="1600" dirty="0">
                <a:latin typeface="Arial" panose="020B0604020202020204" pitchFamily="34" charset="0"/>
              </a:rPr>
              <a:t>至</a:t>
            </a:r>
            <a:r>
              <a:rPr kumimoji="1" lang="en-US" altLang="zh-CN" sz="1600" dirty="0">
                <a:latin typeface="Arial" panose="020B0604020202020204" pitchFamily="34" charset="0"/>
              </a:rPr>
              <a:t>a[p+5*i+4]</a:t>
            </a:r>
            <a:r>
              <a:rPr kumimoji="1" lang="zh-CN" altLang="en-US" sz="1600" dirty="0">
                <a:latin typeface="Arial" panose="020B0604020202020204" pitchFamily="34" charset="0"/>
              </a:rPr>
              <a:t>的第</a:t>
            </a:r>
            <a:r>
              <a:rPr kumimoji="1" lang="en-US" altLang="zh-CN" sz="1600" dirty="0">
                <a:latin typeface="Arial" panose="020B0604020202020204" pitchFamily="34" charset="0"/>
              </a:rPr>
              <a:t>3</a:t>
            </a:r>
            <a:r>
              <a:rPr kumimoji="1" lang="zh-CN" altLang="en-US" sz="1600" dirty="0">
                <a:latin typeface="Arial" panose="020B0604020202020204" pitchFamily="34" charset="0"/>
              </a:rPr>
              <a:t>小元素</a:t>
            </a:r>
            <a:endParaRPr kumimoji="1" lang="zh-CN" altLang="en-US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1600" dirty="0">
                <a:latin typeface="Arial" panose="020B0604020202020204" pitchFamily="34" charset="0"/>
              </a:rPr>
              <a:t>         与</a:t>
            </a:r>
            <a:r>
              <a:rPr kumimoji="1" lang="en-US" altLang="zh-CN" sz="1600" dirty="0">
                <a:latin typeface="Arial" panose="020B0604020202020204" pitchFamily="34" charset="0"/>
              </a:rPr>
              <a:t>a[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p+i</a:t>
            </a:r>
            <a:r>
              <a:rPr kumimoji="1" lang="en-US" altLang="zh-CN" sz="1600" dirty="0">
                <a:latin typeface="Arial" panose="020B0604020202020204" pitchFamily="34" charset="0"/>
              </a:rPr>
              <a:t>]</a:t>
            </a:r>
            <a:r>
              <a:rPr kumimoji="1" lang="zh-CN" altLang="en-US" sz="1600" dirty="0">
                <a:latin typeface="Arial" panose="020B0604020202020204" pitchFamily="34" charset="0"/>
              </a:rPr>
              <a:t>交换位置</a:t>
            </a:r>
            <a:r>
              <a:rPr kumimoji="1" lang="en-US" altLang="zh-CN" sz="1600" dirty="0">
                <a:latin typeface="Arial" panose="020B0604020202020204" pitchFamily="34" charset="0"/>
              </a:rPr>
              <a:t>;</a:t>
            </a:r>
            <a:endParaRPr kumimoji="1"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latin typeface="Arial" panose="020B0604020202020204" pitchFamily="34" charset="0"/>
              </a:rPr>
              <a:t>      //</a:t>
            </a:r>
            <a:r>
              <a:rPr kumimoji="1" lang="zh-CN" altLang="en-US" sz="1600" dirty="0">
                <a:latin typeface="Arial" panose="020B0604020202020204" pitchFamily="34" charset="0"/>
              </a:rPr>
              <a:t>找中位数的中位数，</a:t>
            </a:r>
            <a:r>
              <a:rPr kumimoji="1" lang="en-US" altLang="zh-CN" sz="1600" dirty="0">
                <a:latin typeface="Arial" panose="020B0604020202020204" pitchFamily="34" charset="0"/>
              </a:rPr>
              <a:t>r-p-4</a:t>
            </a:r>
            <a:r>
              <a:rPr kumimoji="1" lang="zh-CN" altLang="en-US" sz="1600" dirty="0">
                <a:latin typeface="Arial" panose="020B0604020202020204" pitchFamily="34" charset="0"/>
              </a:rPr>
              <a:t>即上面所说的</a:t>
            </a:r>
            <a:r>
              <a:rPr kumimoji="1" lang="en-US" altLang="zh-CN" sz="1600" dirty="0">
                <a:latin typeface="Arial" panose="020B0604020202020204" pitchFamily="34" charset="0"/>
              </a:rPr>
              <a:t>n-5</a:t>
            </a:r>
            <a:endParaRPr kumimoji="1"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latin typeface="Arial" panose="020B0604020202020204" pitchFamily="34" charset="0"/>
              </a:rPr>
              <a:t>      Type x = Select(a, p, p+(r-p-4)/5, (r-p-4)/10);</a:t>
            </a:r>
            <a:endParaRPr kumimoji="1"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latin typeface="Arial" panose="020B0604020202020204" pitchFamily="34" charset="0"/>
              </a:rPr>
              <a:t>      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int</a:t>
            </a:r>
            <a:r>
              <a:rPr kumimoji="1" lang="en-US" altLang="zh-CN" sz="1600" dirty="0">
                <a:latin typeface="Arial" panose="020B0604020202020204" pitchFamily="34" charset="0"/>
              </a:rPr>
              <a:t> 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i</a:t>
            </a:r>
            <a:r>
              <a:rPr kumimoji="1" lang="en-US" altLang="zh-CN" sz="1600" dirty="0">
                <a:latin typeface="Arial" panose="020B0604020202020204" pitchFamily="34" charset="0"/>
              </a:rPr>
              <a:t>=Partition(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a,p,r</a:t>
            </a:r>
            <a:r>
              <a:rPr kumimoji="1" lang="en-US" altLang="zh-CN" sz="1600" dirty="0">
                <a:latin typeface="Arial" panose="020B0604020202020204" pitchFamily="34" charset="0"/>
              </a:rPr>
              <a:t>, x),</a:t>
            </a:r>
            <a:endParaRPr kumimoji="1"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latin typeface="Arial" panose="020B0604020202020204" pitchFamily="34" charset="0"/>
              </a:rPr>
              <a:t>      j=i-p+1;</a:t>
            </a:r>
            <a:endParaRPr kumimoji="1"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latin typeface="Arial" panose="020B0604020202020204" pitchFamily="34" charset="0"/>
              </a:rPr>
              <a:t>      if (k&lt;=j) return Select(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a,p,i,k</a:t>
            </a:r>
            <a:r>
              <a:rPr kumimoji="1" lang="en-US" altLang="zh-CN" sz="1600" dirty="0">
                <a:latin typeface="Arial" panose="020B0604020202020204" pitchFamily="34" charset="0"/>
              </a:rPr>
              <a:t>);</a:t>
            </a:r>
            <a:endParaRPr kumimoji="1"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latin typeface="Arial" panose="020B0604020202020204" pitchFamily="34" charset="0"/>
              </a:rPr>
              <a:t>      else return Select(a,i+1,r,k-j);</a:t>
            </a:r>
            <a:endParaRPr kumimoji="1"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600" dirty="0">
                <a:latin typeface="Arial" panose="020B0604020202020204" pitchFamily="34" charset="0"/>
              </a:rPr>
              <a:t>}</a:t>
            </a:r>
            <a:endParaRPr kumimoji="1"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>
            <a:off x="0" y="3724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01732" name="Group 4"/>
          <p:cNvGrpSpPr/>
          <p:nvPr/>
        </p:nvGrpSpPr>
        <p:grpSpPr bwMode="auto">
          <a:xfrm>
            <a:off x="1042988" y="2527300"/>
            <a:ext cx="6988175" cy="1749425"/>
            <a:chOff x="657" y="1253"/>
            <a:chExt cx="4402" cy="1102"/>
          </a:xfrm>
        </p:grpSpPr>
        <p:sp>
          <p:nvSpPr>
            <p:cNvPr id="201733" name="AutoShape 5"/>
            <p:cNvSpPr>
              <a:spLocks noChangeArrowheads="1"/>
            </p:cNvSpPr>
            <p:nvPr/>
          </p:nvSpPr>
          <p:spPr bwMode="auto">
            <a:xfrm>
              <a:off x="657" y="1253"/>
              <a:ext cx="4402" cy="1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latin typeface="Arial" panose="020B0604020202020204" pitchFamily="34" charset="0"/>
                  <a:ea typeface="黑体" panose="02010609060101010101" pitchFamily="49" charset="-122"/>
                </a:rPr>
                <a:t>复杂度分析</a:t>
              </a:r>
              <a:endParaRPr lang="zh-CN" altLang="en-US" b="1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b="1">
                <a:latin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altLang="zh-CN">
                  <a:latin typeface="Arial" panose="020B0604020202020204" pitchFamily="34" charset="0"/>
                </a:rPr>
                <a:t>T(n)=</a:t>
              </a:r>
              <a:r>
                <a:rPr lang="en-US" altLang="zh-CN" b="1">
                  <a:latin typeface="Arial" panose="020B0604020202020204" pitchFamily="34" charset="0"/>
                </a:rPr>
                <a:t>O(n)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graphicFrame>
          <p:nvGraphicFramePr>
            <p:cNvPr id="62474" name="Object 6"/>
            <p:cNvGraphicFramePr>
              <a:graphicFrameLocks noChangeAspect="1"/>
            </p:cNvGraphicFramePr>
            <p:nvPr/>
          </p:nvGraphicFramePr>
          <p:xfrm>
            <a:off x="1655" y="1480"/>
            <a:ext cx="2948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6" name="公式" r:id="rId1" imgW="2540000" imgH="482600" progId="Equation.3">
                    <p:embed/>
                  </p:oleObj>
                </mc:Choice>
                <mc:Fallback>
                  <p:oleObj name="公式" r:id="rId1" imgW="2540000" imgH="482600" progId="Equation.3">
                    <p:embed/>
                    <p:pic>
                      <p:nvPicPr>
                        <p:cNvPr id="0" name="图片 584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480"/>
                          <a:ext cx="2948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381000" y="4539586"/>
            <a:ext cx="8137525" cy="1616075"/>
          </a:xfrm>
          <a:prstGeom prst="rect">
            <a:avLst/>
          </a:prstGeom>
          <a:solidFill>
            <a:schemeClr val="bg1"/>
          </a:solidFill>
          <a:ln w="635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上述算法将每一组的大小定为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，并选取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75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作为是否作递归调用的分界点。这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点保证了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T(n)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的递归式中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个自变量之和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n/5+3n/4=19n/20=</a:t>
            </a:r>
            <a:r>
              <a:rPr lang="en-US" altLang="en-US">
                <a:latin typeface="Arial" panose="020B0604020202020204" pitchFamily="34" charset="0"/>
                <a:ea typeface="楷体_GB2312" pitchFamily="49" charset="-122"/>
              </a:rPr>
              <a:t>ε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0&lt;</a:t>
            </a:r>
            <a:r>
              <a:rPr lang="en-US" altLang="en-US">
                <a:latin typeface="Arial" panose="020B0604020202020204" pitchFamily="34" charset="0"/>
                <a:ea typeface="楷体_GB2312" pitchFamily="49" charset="-122"/>
              </a:rPr>
              <a:t>ε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&lt;1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。这是使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T(n)=O(n)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的关键之处。当然，除了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75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之外，还有其他选择。</a:t>
            </a: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2.3.7  </a:t>
            </a:r>
            <a:r>
              <a:rPr lang="zh-CN" altLang="en-US" dirty="0"/>
              <a:t>线性时间选择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animBg="1"/>
      <p:bldP spid="20173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704850" y="1447800"/>
            <a:ext cx="790575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问题：</a:t>
            </a:r>
            <a:r>
              <a:rPr lang="zh-CN" altLang="en-US" sz="3200">
                <a:latin typeface="Arial" panose="020B0604020202020204" pitchFamily="34" charset="0"/>
                <a:ea typeface="楷体_GB2312" pitchFamily="49" charset="-122"/>
              </a:rPr>
              <a:t>给定平面上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3200">
                <a:latin typeface="Arial" panose="020B0604020202020204" pitchFamily="34" charset="0"/>
                <a:ea typeface="楷体_GB2312" pitchFamily="49" charset="-122"/>
              </a:rPr>
              <a:t>个点的集合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 sz="3200">
                <a:latin typeface="Arial" panose="020B0604020202020204" pitchFamily="34" charset="0"/>
                <a:ea typeface="楷体_GB2312" pitchFamily="49" charset="-122"/>
              </a:rPr>
              <a:t>，找其中的一对点，使得在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3200">
                <a:latin typeface="Arial" panose="020B0604020202020204" pitchFamily="34" charset="0"/>
                <a:ea typeface="楷体_GB2312" pitchFamily="49" charset="-122"/>
              </a:rPr>
              <a:t>个点组成的所有点对中，该点对间的距离最小。 </a:t>
            </a:r>
            <a:endParaRPr lang="zh-CN" altLang="en-US" sz="32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838200" y="2971800"/>
            <a:ext cx="8077200" cy="341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CC"/>
                </a:solidFill>
              </a:rPr>
              <a:t>简单？</a:t>
            </a:r>
            <a:endParaRPr lang="zh-CN" altLang="en-US" sz="3200" b="1" dirty="0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sz="3200" dirty="0"/>
              <a:t>      只要将每个点与其它</a:t>
            </a:r>
            <a:r>
              <a:rPr lang="en-US" altLang="zh-CN" sz="3200" dirty="0"/>
              <a:t>n-1</a:t>
            </a:r>
            <a:r>
              <a:rPr lang="zh-CN" altLang="en-US" sz="3200" dirty="0"/>
              <a:t>个点的距离算出，找到达到最小距离的两个点即可。</a:t>
            </a:r>
            <a:endParaRPr lang="zh-CN" altLang="en-US" sz="3200" dirty="0"/>
          </a:p>
          <a:p>
            <a:pPr eaLnBrk="1" hangingPunct="1"/>
            <a:r>
              <a:rPr lang="zh-CN" altLang="en-US" sz="3200" b="1" dirty="0">
                <a:solidFill>
                  <a:srgbClr val="0000CC"/>
                </a:solidFill>
              </a:rPr>
              <a:t>效率？</a:t>
            </a:r>
            <a:endParaRPr lang="zh-CN" altLang="en-US" sz="3200" b="1" dirty="0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sz="3200" dirty="0"/>
              <a:t>      </a:t>
            </a:r>
            <a:r>
              <a:rPr lang="en-US" altLang="zh-CN" sz="3200" dirty="0"/>
              <a:t>O(n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) </a:t>
            </a:r>
            <a:endParaRPr lang="en-US" altLang="zh-CN" sz="3200" dirty="0"/>
          </a:p>
          <a:p>
            <a:pPr eaLnBrk="1" hangingPunct="1"/>
            <a:endParaRPr lang="en-US" altLang="zh-CN" sz="3200" dirty="0"/>
          </a:p>
          <a:p>
            <a:pPr eaLnBrk="1" hangingPunct="1"/>
            <a:r>
              <a:rPr lang="zh-CN" altLang="en-US" sz="3200" dirty="0">
                <a:solidFill>
                  <a:srgbClr val="FF3300"/>
                </a:solidFill>
              </a:rPr>
              <a:t>可以证明，该问题的计算时间下界是</a:t>
            </a:r>
            <a:r>
              <a:rPr lang="en-US" altLang="zh-CN" sz="3200" i="1" dirty="0" err="1">
                <a:solidFill>
                  <a:srgbClr val="FF3300"/>
                </a:solidFill>
              </a:rPr>
              <a:t>n</a:t>
            </a:r>
            <a:r>
              <a:rPr lang="en-US" altLang="zh-CN" sz="3200" dirty="0" err="1">
                <a:solidFill>
                  <a:srgbClr val="FF3300"/>
                </a:solidFill>
              </a:rPr>
              <a:t>log</a:t>
            </a:r>
            <a:r>
              <a:rPr lang="en-US" altLang="zh-CN" sz="3200" i="1" dirty="0" err="1">
                <a:solidFill>
                  <a:srgbClr val="FF3300"/>
                </a:solidFill>
              </a:rPr>
              <a:t>n</a:t>
            </a:r>
            <a:r>
              <a:rPr lang="zh-CN" altLang="en-US" sz="3200" dirty="0">
                <a:solidFill>
                  <a:srgbClr val="FF3300"/>
                </a:solidFill>
              </a:rPr>
              <a:t>。</a:t>
            </a:r>
            <a:endParaRPr lang="zh-CN" altLang="en-US" sz="3200" dirty="0">
              <a:solidFill>
                <a:srgbClr val="FF33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2.3.8  </a:t>
            </a:r>
            <a:r>
              <a:rPr lang="zh-CN" altLang="en-US" dirty="0"/>
              <a:t>最近点对问题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2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2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2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2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714375" y="1349375"/>
            <a:ext cx="81359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为了使问题易于理解和分析，先来考虑</a:t>
            </a:r>
            <a:r>
              <a:rPr lang="zh-CN" altLang="en-US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一维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的情形。此时，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中的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个点退化为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轴上的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个实数 </a:t>
            </a:r>
            <a:r>
              <a:rPr lang="en-US" altLang="zh-CN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x1,x2,…,xn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。最接近点对即为这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个实数中相差最小的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个实数。</a:t>
            </a: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313349" name="Picture 5" descr="t2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953000"/>
            <a:ext cx="69834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381000" y="2500313"/>
            <a:ext cx="8372475" cy="270986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假设我们用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轴上某个点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将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划分为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个子集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S1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S2 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zh-CN">
                <a:latin typeface="Arial" panose="020B0604020202020204" pitchFamily="34" charset="0"/>
                <a:ea typeface="楷体_GB2312" pitchFamily="49" charset="-122"/>
              </a:rPr>
              <a:t>基于</a:t>
            </a:r>
            <a:r>
              <a:rPr lang="zh-CN" altLang="zh-CN" b="1">
                <a:latin typeface="Arial" panose="020B0604020202020204" pitchFamily="34" charset="0"/>
                <a:ea typeface="黑体" panose="02010609060101010101" pitchFamily="49" charset="-122"/>
              </a:rPr>
              <a:t>平衡子问题</a:t>
            </a:r>
            <a:r>
              <a:rPr lang="zh-CN" altLang="zh-CN">
                <a:latin typeface="Arial" panose="020B0604020202020204" pitchFamily="34" charset="0"/>
                <a:ea typeface="楷体_GB2312" pitchFamily="49" charset="-122"/>
              </a:rPr>
              <a:t>的思想，用S中各点坐标的中位数来作分割点。</a:t>
            </a: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递归地在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S1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上找出其最接近点对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{p1,p2}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{q1,q2}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，并设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d=min{|p1-p2|,|q1-q2|}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中的最接近点对或者是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{p1,p2}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，或者是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{q1,q2}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，或者是某个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{p3,q3}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，其中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p3∈S1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且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q3∈S2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能否在线性时间内找到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p3,q3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？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2.3.8  </a:t>
            </a:r>
            <a:r>
              <a:rPr lang="zh-CN" altLang="en-US" dirty="0"/>
              <a:t>最近点对问题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/>
      <p:bldP spid="31335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3" descr="t2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447800"/>
            <a:ext cx="69119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381000" y="2667000"/>
            <a:ext cx="8496300" cy="3378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如果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的最接近点对是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{p3,q3}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，即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|p3-q3|&lt;d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，则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p3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q3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两者与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的距离不超过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en-US">
                <a:latin typeface="Arial" panose="020B0604020202020204" pitchFamily="34" charset="0"/>
                <a:ea typeface="楷体_GB2312" pitchFamily="49" charset="-122"/>
              </a:rPr>
              <a:t>即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p3∈(m-d,m]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q3∈(m,m+d]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由于在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S1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中，每个长度为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的半闭区间至多包含一个点（否则必有两点距离小于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），并且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S1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的分割点，因此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(m-d,m]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中至多包含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中的一个点。由图可以看出，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如果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(m-d,m]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中有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中的点，则此点就是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S1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中最大点。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因此，我们用线性时间就能找到区间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(m-d,m]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(m,m+d]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中所有点，即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p3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q3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。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从而我们用线性时间就可以将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S1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的解和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S2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的解合并成为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的解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2.3.8  </a:t>
            </a:r>
            <a:r>
              <a:rPr lang="zh-CN" altLang="en-US" dirty="0"/>
              <a:t>最近点对问题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5" name="Picture 5" descr="t2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3024188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3"/>
          <p:cNvSpPr>
            <a:spLocks noChangeArrowheads="1"/>
          </p:cNvSpPr>
          <p:nvPr/>
        </p:nvSpPr>
        <p:spPr bwMode="auto">
          <a:xfrm>
            <a:off x="395288" y="1501775"/>
            <a:ext cx="81359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下面来考虑二维的情形。</a:t>
            </a: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395288" y="1905000"/>
            <a:ext cx="8372475" cy="2344738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选取一垂直线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l:x=m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来作为分割直线。其中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为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中各点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坐标的中位数。由此将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分割为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S1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递归地在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S1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上找出其最小距离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d1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d2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，并设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d=min{d1,d2}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中的最接近点对或者是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，或者是某个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{p,q}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，其中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p∈P1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且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q∈P2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能否在线性时间内找到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p,q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？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2.3.8  </a:t>
            </a:r>
            <a:r>
              <a:rPr lang="zh-CN" altLang="en-US" dirty="0"/>
              <a:t>最近点对问题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3"/>
          <p:cNvSpPr txBox="1">
            <a:spLocks noChangeArrowheads="1"/>
          </p:cNvSpPr>
          <p:nvPr/>
        </p:nvSpPr>
        <p:spPr bwMode="auto">
          <a:xfrm>
            <a:off x="342900" y="1447800"/>
            <a:ext cx="8496300" cy="2647950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考虑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P1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中任意一点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，它若与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P2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中的点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q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构成最接近点对的候选者，则必有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distance(p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q)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＜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。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满足这个条件的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P2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中的点一定落在一个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d×2d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的矩形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中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由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的意义可知，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P2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中任何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个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中的点的距离都不小于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。由此可以推出</a:t>
            </a:r>
            <a:r>
              <a:rPr lang="zh-CN" altLang="en-US" b="1">
                <a:solidFill>
                  <a:srgbClr val="0000CC"/>
                </a:solidFill>
                <a:latin typeface="Arial" panose="020B0604020202020204" pitchFamily="34" charset="0"/>
                <a:ea typeface="楷体_GB2312" pitchFamily="49" charset="-122"/>
              </a:rPr>
              <a:t>矩形</a:t>
            </a:r>
            <a:r>
              <a:rPr lang="en-US" altLang="zh-CN" b="1">
                <a:solidFill>
                  <a:srgbClr val="0000CC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0000CC"/>
                </a:solidFill>
                <a:latin typeface="Arial" panose="020B0604020202020204" pitchFamily="34" charset="0"/>
                <a:ea typeface="楷体_GB2312" pitchFamily="49" charset="-122"/>
              </a:rPr>
              <a:t>中最多只有</a:t>
            </a:r>
            <a:r>
              <a:rPr lang="en-US" altLang="zh-CN" b="1">
                <a:solidFill>
                  <a:srgbClr val="0000CC"/>
                </a:solidFill>
                <a:latin typeface="Arial" panose="020B0604020202020204" pitchFamily="34" charset="0"/>
                <a:ea typeface="楷体_GB2312" pitchFamily="49" charset="-122"/>
              </a:rPr>
              <a:t>6</a:t>
            </a:r>
            <a:r>
              <a:rPr lang="zh-CN" altLang="en-US" b="1">
                <a:solidFill>
                  <a:srgbClr val="0000CC"/>
                </a:solidFill>
                <a:latin typeface="Arial" panose="020B0604020202020204" pitchFamily="34" charset="0"/>
                <a:ea typeface="楷体_GB2312" pitchFamily="49" charset="-122"/>
              </a:rPr>
              <a:t>个</a:t>
            </a:r>
            <a:r>
              <a:rPr lang="en-US" altLang="zh-CN" b="1">
                <a:solidFill>
                  <a:srgbClr val="0000CC"/>
                </a:solidFill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0000CC"/>
                </a:solidFill>
                <a:latin typeface="Arial" panose="020B0604020202020204" pitchFamily="34" charset="0"/>
                <a:ea typeface="楷体_GB2312" pitchFamily="49" charset="-122"/>
              </a:rPr>
              <a:t>中的点</a:t>
            </a:r>
            <a:r>
              <a:rPr lang="zh-CN" altLang="en-US">
                <a:solidFill>
                  <a:srgbClr val="0000CC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>
              <a:solidFill>
                <a:srgbClr val="0000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>
                <a:latin typeface="Arial" panose="020B0604020202020204" pitchFamily="34" charset="0"/>
                <a:ea typeface="楷体_GB2312" pitchFamily="49" charset="-122"/>
              </a:rPr>
              <a:t>因此，在分治法的合并步骤中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最多只需要检查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6×n/2=3n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个候选者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67589" name="Picture 5" descr="t2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7" y="4164269"/>
            <a:ext cx="2293938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6" descr="t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110" y="4030919"/>
            <a:ext cx="2665412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3671887" y="4006952"/>
            <a:ext cx="5508625" cy="2898775"/>
          </a:xfrm>
          <a:prstGeom prst="rect">
            <a:avLst/>
          </a:prstGeom>
          <a:solidFill>
            <a:schemeClr val="bg1"/>
          </a:solidFill>
          <a:ln w="6350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Arial" panose="020B0604020202020204" pitchFamily="34" charset="0"/>
                <a:ea typeface="楷体_GB2312" pitchFamily="49" charset="-122"/>
              </a:rPr>
              <a:t>证明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: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将矩形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的长为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2d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的边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等分，将它的长为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的边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等分，由此导出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6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个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(d/2)×(2d/3)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的矩形。若矩形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中有多于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6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个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中的点，则由</a:t>
            </a:r>
            <a:r>
              <a:rPr lang="zh-CN" altLang="en-US" sz="200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鸽舍原理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易知至少有一个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(d/2)×(2d/3)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的小矩形中有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个以上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中的点。设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u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是位于同一小矩形中的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个点，则</a:t>
            </a:r>
            <a:endParaRPr lang="zh-CN" altLang="en-US" sz="20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0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0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distance(u,v)&lt;d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。这与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的意义相矛盾。</a:t>
            </a:r>
            <a:endParaRPr lang="zh-CN" altLang="en-US" sz="20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3708400" y="5876925"/>
          <a:ext cx="5435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0" name="公式" r:id="rId3" imgW="3657600" imgH="393700" progId="Equation.3">
                  <p:embed/>
                </p:oleObj>
              </mc:Choice>
              <mc:Fallback>
                <p:oleObj name="公式" r:id="rId3" imgW="3657600" imgH="393700" progId="Equation.3">
                  <p:embed/>
                  <p:pic>
                    <p:nvPicPr>
                      <p:cNvPr id="0" name="图片 59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876925"/>
                        <a:ext cx="54356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5" name="Rectangle 11"/>
          <p:cNvSpPr>
            <a:spLocks noChangeArrowheads="1"/>
          </p:cNvSpPr>
          <p:nvPr/>
        </p:nvSpPr>
        <p:spPr bwMode="auto">
          <a:xfrm>
            <a:off x="304800" y="1524000"/>
            <a:ext cx="8610600" cy="243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鸽巢原理：</a:t>
            </a:r>
            <a:endParaRPr lang="zh-CN" altLang="en-US" sz="4000"/>
          </a:p>
          <a:p>
            <a:pPr eaLnBrk="1" hangingPunct="1"/>
            <a:r>
              <a:rPr lang="zh-CN" altLang="en-US" sz="4000"/>
              <a:t>把ｎ＋１个物体放入</a:t>
            </a:r>
            <a:r>
              <a:rPr lang="en-US" altLang="zh-CN" sz="4000"/>
              <a:t>n</a:t>
            </a:r>
            <a:r>
              <a:rPr lang="zh-CN" altLang="en-US" sz="4000"/>
              <a:t>个盒子里，则至少有一个盒子里含有两个或两个以上的物体 。 </a:t>
            </a:r>
            <a:endParaRPr lang="zh-CN" altLang="en-US" sz="4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2.3.8  </a:t>
            </a:r>
            <a:r>
              <a:rPr lang="zh-CN" altLang="en-US" dirty="0"/>
              <a:t>最近点对问题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457200" y="1430543"/>
            <a:ext cx="8353425" cy="4714875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为了</a:t>
            </a:r>
            <a:r>
              <a:rPr lang="zh-CN" altLang="zh-CN" sz="3000" dirty="0">
                <a:latin typeface="Arial" panose="020B0604020202020204" pitchFamily="34" charset="0"/>
                <a:ea typeface="楷体_GB2312" pitchFamily="49" charset="-122"/>
              </a:rPr>
              <a:t>确切地知道要</a:t>
            </a:r>
            <a:r>
              <a:rPr lang="zh-CN" altLang="zh-CN" sz="30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检查哪6个点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，可以将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P2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中所有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S2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的点投影到垂直线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上。由于能与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点一起构成最接近点对候选者的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S2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中点一定在矩形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中，所以它们在直线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上的投影点距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上投影点的距离小于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。由上面的分析可知，这种投影点最多只有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6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个。</a:t>
            </a:r>
            <a:endParaRPr lang="zh-CN" altLang="en-US" sz="3000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因此，若将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P1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P2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中所有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中点按其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坐标排好序，则对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P1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中所有点，对排好序的点作一次扫描，就可找出所有最接近点对的候选者。对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P1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中每一点最多只要检查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P2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中排好序的相继</a:t>
            </a:r>
            <a:r>
              <a:rPr lang="en-US" altLang="zh-CN" sz="3000" dirty="0">
                <a:latin typeface="Arial" panose="020B0604020202020204" pitchFamily="34" charset="0"/>
                <a:ea typeface="楷体_GB2312" pitchFamily="49" charset="-122"/>
              </a:rPr>
              <a:t>6</a:t>
            </a:r>
            <a:r>
              <a:rPr lang="zh-CN" altLang="en-US" sz="3000" dirty="0">
                <a:latin typeface="Arial" panose="020B0604020202020204" pitchFamily="34" charset="0"/>
                <a:ea typeface="楷体_GB2312" pitchFamily="49" charset="-122"/>
              </a:rPr>
              <a:t>个点。</a:t>
            </a:r>
            <a:endParaRPr lang="zh-CN" altLang="en-US" sz="30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2.3.8  </a:t>
            </a:r>
            <a:r>
              <a:rPr lang="zh-CN" altLang="en-US" dirty="0"/>
              <a:t>最近点对问题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75"/>
            <a:ext cx="2133600" cy="365125"/>
          </a:xfrm>
        </p:spPr>
        <p:txBody>
          <a:bodyPr/>
          <a:lstStyle/>
          <a:p>
            <a:fld id="{92905C66-84E0-4A4E-8834-2BF066438CB1}" type="slidenum">
              <a:rPr lang="en-US" altLang="zh-CN"/>
            </a:fld>
            <a:endParaRPr lang="en-US" altLang="zh-CN"/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066800" y="1508125"/>
            <a:ext cx="6096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 </a:t>
            </a: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整数划分问题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将正整数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表示成一系列正整数之和：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n=n</a:t>
            </a:r>
            <a:r>
              <a:rPr lang="en-US" altLang="zh-CN" sz="18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+n</a:t>
            </a:r>
            <a:r>
              <a:rPr lang="en-US" altLang="zh-CN" sz="18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+n</a:t>
            </a:r>
            <a:r>
              <a:rPr lang="en-US" altLang="zh-CN" sz="18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18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≥n</a:t>
            </a:r>
            <a:r>
              <a:rPr lang="en-US" altLang="zh-CN" sz="18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≥n</a:t>
            </a:r>
            <a:r>
              <a:rPr lang="en-US" altLang="zh-CN" sz="18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≥1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k≥1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正整数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的这种表示称为正整数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的划分。求正整数</a:t>
            </a:r>
            <a:r>
              <a:rPr lang="en-US" altLang="zh-CN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的不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同</a:t>
            </a:r>
            <a:r>
              <a:rPr lang="zh-CN" altLang="en-US" sz="180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划分个数</a:t>
            </a: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5000"/>
              </a:lnSpc>
            </a:pPr>
            <a:endParaRPr lang="en-US" altLang="zh-CN" sz="18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1295400" y="3794125"/>
            <a:ext cx="54641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例如正整数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有如下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种不同的划分：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5+1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4+2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4+1+1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3+3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3+2+1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3+1+1+1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2+2+2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2+2+1+1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2+1+1+1+1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1+1+1+1+1+1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66775" y="464343"/>
            <a:ext cx="7819863" cy="792163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递归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685800" y="1479550"/>
            <a:ext cx="4643437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double </a:t>
            </a:r>
            <a:r>
              <a:rPr lang="en-US" altLang="zh-CN" sz="1800" b="1" dirty="0">
                <a:latin typeface="Arial" panose="020B0604020202020204" pitchFamily="34" charset="0"/>
                <a:ea typeface="楷体_GB2312" pitchFamily="49" charset="-122"/>
              </a:rPr>
              <a:t>cpair2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(S)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{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n=|S|;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1800" b="1" dirty="0">
                <a:latin typeface="Arial" panose="020B0604020202020204" pitchFamily="34" charset="0"/>
                <a:ea typeface="楷体_GB2312" pitchFamily="49" charset="-122"/>
              </a:rPr>
              <a:t>if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(n &lt; 2) </a:t>
            </a:r>
            <a:r>
              <a:rPr lang="en-US" altLang="zh-CN" sz="1800" b="1" dirty="0">
                <a:latin typeface="Arial" panose="020B0604020202020204" pitchFamily="34" charset="0"/>
                <a:ea typeface="楷体_GB2312" pitchFamily="49" charset="-122"/>
              </a:rPr>
              <a:t>return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;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m=S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中各点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间坐标的中位数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构造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S1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S2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zh-CN" altLang="en-US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//S1={</a:t>
            </a:r>
            <a:r>
              <a:rPr lang="en-US" altLang="zh-CN" sz="1800" dirty="0" err="1">
                <a:latin typeface="Arial" panose="020B0604020202020204" pitchFamily="34" charset="0"/>
                <a:ea typeface="楷体_GB2312" pitchFamily="49" charset="-122"/>
              </a:rPr>
              <a:t>p∈S|x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(p)&lt;=m}, 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S2={</a:t>
            </a:r>
            <a:r>
              <a:rPr lang="en-US" altLang="zh-CN" sz="1800" dirty="0" err="1">
                <a:latin typeface="Arial" panose="020B0604020202020204" pitchFamily="34" charset="0"/>
                <a:ea typeface="楷体_GB2312" pitchFamily="49" charset="-122"/>
              </a:rPr>
              <a:t>p∈S|x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(p)&gt;m}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d1=</a:t>
            </a:r>
            <a:r>
              <a:rPr lang="en-US" altLang="zh-CN" sz="1800" b="1" dirty="0">
                <a:latin typeface="Arial" panose="020B0604020202020204" pitchFamily="34" charset="0"/>
                <a:ea typeface="楷体_GB2312" pitchFamily="49" charset="-122"/>
              </a:rPr>
              <a:t>cpair2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(S1);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     d2=</a:t>
            </a:r>
            <a:r>
              <a:rPr lang="en-US" altLang="zh-CN" sz="1800" b="1" dirty="0">
                <a:latin typeface="Arial" panose="020B0604020202020204" pitchFamily="34" charset="0"/>
                <a:ea typeface="楷体_GB2312" pitchFamily="49" charset="-122"/>
              </a:rPr>
              <a:t>cpair2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(S2);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1800" dirty="0" err="1">
                <a:latin typeface="Arial" panose="020B0604020202020204" pitchFamily="34" charset="0"/>
                <a:ea typeface="楷体_GB2312" pitchFamily="49" charset="-122"/>
              </a:rPr>
              <a:t>dm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=</a:t>
            </a:r>
            <a:r>
              <a:rPr lang="en-US" altLang="zh-CN" sz="1800" b="1" dirty="0">
                <a:latin typeface="Arial" panose="020B0604020202020204" pitchFamily="34" charset="0"/>
                <a:ea typeface="楷体_GB2312" pitchFamily="49" charset="-122"/>
              </a:rPr>
              <a:t>min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(d1,d2);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3602038" y="1479550"/>
            <a:ext cx="532765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、设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P1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S1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中距垂直分割线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的距离在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dm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之内的所有点组成的集合；</a:t>
            </a:r>
            <a:endParaRPr lang="zh-CN" altLang="en-US" sz="20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/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P2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S2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中距分割线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的距离在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dm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之内所有点组成的集合；</a:t>
            </a:r>
            <a:endParaRPr lang="zh-CN" altLang="en-US" sz="20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/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      将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P1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P2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中点依其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坐标值排序；</a:t>
            </a:r>
            <a:endParaRPr lang="zh-CN" altLang="en-US" sz="20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/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      并设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是相应的已排好序的点列；</a:t>
            </a:r>
            <a:endParaRPr lang="zh-CN" altLang="en-US" sz="20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/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、通过扫描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以及对于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中每个点检查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中与其距离在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dm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之内的所有点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最多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6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个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可以完成合并；</a:t>
            </a:r>
            <a:endParaRPr lang="zh-CN" altLang="en-US" sz="20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/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      当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中的扫描指针逐次向上移动时，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中的扫描指针可在宽为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2dm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的区间内移动；</a:t>
            </a:r>
            <a:endParaRPr lang="zh-CN" altLang="en-US" sz="20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/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      设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dl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是按这种扫描方式找到的点对间的最小距离；</a:t>
            </a:r>
            <a:endParaRPr lang="zh-CN" altLang="en-US" sz="20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/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6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d=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min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(dm,dl);</a:t>
            </a:r>
            <a:endParaRPr lang="en-US" altLang="zh-CN" sz="20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/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return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 d;</a:t>
            </a:r>
            <a:endParaRPr lang="en-US" altLang="zh-CN" sz="20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/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0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/>
            <a:endParaRPr lang="en-US" altLang="zh-CN" sz="20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357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07878" name="Group 6"/>
          <p:cNvGrpSpPr/>
          <p:nvPr/>
        </p:nvGrpSpPr>
        <p:grpSpPr bwMode="auto">
          <a:xfrm>
            <a:off x="1042988" y="2363788"/>
            <a:ext cx="6988175" cy="1749425"/>
            <a:chOff x="657" y="1253"/>
            <a:chExt cx="4402" cy="1102"/>
          </a:xfrm>
        </p:grpSpPr>
        <p:sp>
          <p:nvSpPr>
            <p:cNvPr id="207879" name="AutoShape 7"/>
            <p:cNvSpPr>
              <a:spLocks noChangeArrowheads="1"/>
            </p:cNvSpPr>
            <p:nvPr/>
          </p:nvSpPr>
          <p:spPr bwMode="auto">
            <a:xfrm>
              <a:off x="657" y="1253"/>
              <a:ext cx="4402" cy="1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latin typeface="Arial" panose="020B0604020202020204" pitchFamily="34" charset="0"/>
                  <a:ea typeface="黑体" panose="02010609060101010101" pitchFamily="49" charset="-122"/>
                </a:rPr>
                <a:t>复杂度分析</a:t>
              </a:r>
              <a:endParaRPr lang="zh-CN" altLang="en-US" b="1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b="1">
                <a:latin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altLang="zh-CN" b="1">
                  <a:latin typeface="Arial" panose="020B0604020202020204" pitchFamily="34" charset="0"/>
                </a:rPr>
                <a:t>T(n)=O(nlogn)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graphicFrame>
          <p:nvGraphicFramePr>
            <p:cNvPr id="69642" name="Object 8"/>
            <p:cNvGraphicFramePr>
              <a:graphicFrameLocks noChangeAspect="1"/>
            </p:cNvGraphicFramePr>
            <p:nvPr/>
          </p:nvGraphicFramePr>
          <p:xfrm>
            <a:off x="1701" y="1389"/>
            <a:ext cx="2677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4" name="公式" r:id="rId1" imgW="1955800" imgH="457200" progId="Equation.3">
                    <p:embed/>
                  </p:oleObj>
                </mc:Choice>
                <mc:Fallback>
                  <p:oleObj name="公式" r:id="rId1" imgW="1955800" imgH="457200" progId="Equation.3">
                    <p:embed/>
                    <p:pic>
                      <p:nvPicPr>
                        <p:cNvPr id="0" name="图片 604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389"/>
                          <a:ext cx="2677" cy="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2.3.8  </a:t>
            </a:r>
            <a:r>
              <a:rPr lang="zh-CN" altLang="en-US" dirty="0"/>
              <a:t>最近点对问题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/>
      <p:bldP spid="20787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323850" y="1373188"/>
            <a:ext cx="837247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Arial" panose="020B0604020202020204" pitchFamily="34" charset="0"/>
                <a:ea typeface="楷体_GB2312" pitchFamily="49" charset="-122"/>
              </a:rPr>
              <a:t>设计一个满足以下要求的比赛日程表：</a:t>
            </a:r>
            <a:endParaRPr lang="zh-CN" altLang="en-US" sz="32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/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每个选手必须与其他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个选手各赛一次；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每个选手一天只能赛一次；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循环赛一共进行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天。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533400" y="3414713"/>
            <a:ext cx="8408987" cy="30162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Arial" panose="020B0604020202020204" pitchFamily="34" charset="0"/>
                <a:ea typeface="楷体_GB2312" pitchFamily="49" charset="-122"/>
              </a:rPr>
              <a:t>按分治策略，将所有的选手分为两半，</a:t>
            </a:r>
            <a:r>
              <a:rPr lang="en-US" altLang="zh-CN" sz="32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3200" dirty="0">
                <a:latin typeface="Arial" panose="020B0604020202020204" pitchFamily="34" charset="0"/>
                <a:ea typeface="楷体_GB2312" pitchFamily="49" charset="-122"/>
              </a:rPr>
              <a:t>个选手的比赛日程表就可以通过为</a:t>
            </a:r>
            <a:r>
              <a:rPr lang="en-US" altLang="zh-CN" sz="3200" dirty="0">
                <a:latin typeface="Arial" panose="020B0604020202020204" pitchFamily="34" charset="0"/>
                <a:ea typeface="楷体_GB2312" pitchFamily="49" charset="-122"/>
              </a:rPr>
              <a:t>n/2</a:t>
            </a:r>
            <a:r>
              <a:rPr lang="zh-CN" altLang="en-US" sz="3200" dirty="0">
                <a:latin typeface="Arial" panose="020B0604020202020204" pitchFamily="34" charset="0"/>
                <a:ea typeface="楷体_GB2312" pitchFamily="49" charset="-122"/>
              </a:rPr>
              <a:t>个选手设计的比赛日程表来决定。递归地用对选手进行分割，直到只剩下</a:t>
            </a:r>
            <a:r>
              <a:rPr lang="en-US" altLang="zh-CN" sz="32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200" dirty="0">
                <a:latin typeface="Arial" panose="020B0604020202020204" pitchFamily="34" charset="0"/>
                <a:ea typeface="楷体_GB2312" pitchFamily="49" charset="-122"/>
              </a:rPr>
              <a:t>个选手时，比赛日程表的制定就变得很简单。这时只要让这</a:t>
            </a:r>
            <a:r>
              <a:rPr lang="en-US" altLang="zh-CN" sz="32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200" dirty="0">
                <a:latin typeface="Arial" panose="020B0604020202020204" pitchFamily="34" charset="0"/>
                <a:ea typeface="楷体_GB2312" pitchFamily="49" charset="-122"/>
              </a:rPr>
              <a:t>个选手进行比赛就可以了。</a:t>
            </a:r>
            <a:endParaRPr lang="zh-CN" altLang="en-US" sz="32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208985" name="Group 89"/>
          <p:cNvGraphicFramePr>
            <a:graphicFrameLocks noGrp="1"/>
          </p:cNvGraphicFramePr>
          <p:nvPr/>
        </p:nvGraphicFramePr>
        <p:xfrm>
          <a:off x="547687" y="2089663"/>
          <a:ext cx="7924800" cy="4289426"/>
        </p:xfrm>
        <a:graphic>
          <a:graphicData uri="http://schemas.openxmlformats.org/drawingml/2006/table">
            <a:tbl>
              <a:tblPr/>
              <a:tblGrid>
                <a:gridCol w="992188"/>
                <a:gridCol w="989012"/>
                <a:gridCol w="1038225"/>
                <a:gridCol w="942975"/>
                <a:gridCol w="992188"/>
                <a:gridCol w="989012"/>
                <a:gridCol w="992188"/>
                <a:gridCol w="989012"/>
              </a:tblGrid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2.3.9  </a:t>
            </a:r>
            <a:r>
              <a:rPr lang="zh-CN" altLang="en-US" dirty="0"/>
              <a:t>循环赛日程表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20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FFFF"/>
                </a:solidFill>
                <a:ea typeface="黑体" panose="02010609060101010101" pitchFamily="49" charset="-122"/>
              </a:rPr>
              <a:t>总  结</a:t>
            </a:r>
            <a:endParaRPr lang="zh-CN" altLang="en-US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608513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理解递归的概念。</a:t>
            </a:r>
            <a:endParaRPr lang="zh-CN" altLang="en-US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掌握设计有效算法的分治策略。</a:t>
            </a:r>
            <a:endParaRPr lang="zh-CN" altLang="en-US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通过下面的范例学习分治策略设计技巧。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二分搜索技术； 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大整数乘法；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Strassen</a:t>
            </a:r>
            <a:r>
              <a:rPr lang="zh-CN" altLang="en-US" dirty="0">
                <a:ea typeface="宋体" panose="02010600030101010101" pitchFamily="2" charset="-122"/>
              </a:rPr>
              <a:t>矩阵乘法；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合并排序和快速排序；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线性时间选择；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最接近点对问题；</a:t>
            </a:r>
            <a:endParaRPr lang="zh-CN" altLang="en-US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06c3249-1274-4c2a-856c-5f88c99998dd"/>
  <p:tag name="COMMONDATA" val="eyJoZGlkIjoiZTQ4ODQwNThiYTg4YTBlNDhkZDRmNGNiNWM5NWE1YzAifQ=="/>
</p:tagLst>
</file>

<file path=ppt/theme/theme1.xml><?xml version="1.0" encoding="utf-8"?>
<a:theme xmlns:a="http://schemas.openxmlformats.org/drawingml/2006/main" name="3G产品促销策略专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19947</Words>
  <Application>WPS 演示</Application>
  <PresentationFormat>全屏显示(4:3)</PresentationFormat>
  <Paragraphs>1618</Paragraphs>
  <Slides>92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99</vt:i4>
      </vt:variant>
      <vt:variant>
        <vt:lpstr>幻灯片标题</vt:lpstr>
      </vt:variant>
      <vt:variant>
        <vt:i4>92</vt:i4>
      </vt:variant>
    </vt:vector>
  </HeadingPairs>
  <TitlesOfParts>
    <vt:vector size="215" baseType="lpstr">
      <vt:lpstr>Arial</vt:lpstr>
      <vt:lpstr>宋体</vt:lpstr>
      <vt:lpstr>Wingdings</vt:lpstr>
      <vt:lpstr>微软雅黑</vt:lpstr>
      <vt:lpstr>方正舒体</vt:lpstr>
      <vt:lpstr>Verdana</vt:lpstr>
      <vt:lpstr>华文琥珀</vt:lpstr>
      <vt:lpstr>华文隶书</vt:lpstr>
      <vt:lpstr>Arial Unicode MS</vt:lpstr>
      <vt:lpstr>华文行楷</vt:lpstr>
      <vt:lpstr>Symbol</vt:lpstr>
      <vt:lpstr>楷体_GB2312</vt:lpstr>
      <vt:lpstr>新宋体</vt:lpstr>
      <vt:lpstr>黑体</vt:lpstr>
      <vt:lpstr>Times New Roman</vt:lpstr>
      <vt:lpstr>Calibri</vt:lpstr>
      <vt:lpstr>华文新魏</vt:lpstr>
      <vt:lpstr>Arial Rounded MT Bold</vt:lpstr>
      <vt:lpstr>Century Schoolbook</vt:lpstr>
      <vt:lpstr>Century</vt:lpstr>
      <vt:lpstr>华文彩云</vt:lpstr>
      <vt:lpstr>仿宋_GB2312</vt:lpstr>
      <vt:lpstr>仿宋</vt:lpstr>
      <vt:lpstr>3G产品促销策略专题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Visio.Drawing.11</vt:lpstr>
      <vt:lpstr>Equation.3</vt:lpstr>
      <vt:lpstr>MSPhotoEd.3</vt:lpstr>
      <vt:lpstr>Visio.Drawing.11</vt:lpstr>
      <vt:lpstr>MSPhotoEd.3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Word.Document.8</vt:lpstr>
      <vt:lpstr>MSPhotoEd.3</vt:lpstr>
      <vt:lpstr>Equation.3</vt:lpstr>
      <vt:lpstr>Equation.3</vt:lpstr>
      <vt:lpstr>Equation.3</vt:lpstr>
      <vt:lpstr>PowerPoint 演示文稿</vt:lpstr>
      <vt:lpstr>学习要点</vt:lpstr>
      <vt:lpstr>2.1  递归</vt:lpstr>
      <vt:lpstr>2.1  递归</vt:lpstr>
      <vt:lpstr>2.1  递归</vt:lpstr>
      <vt:lpstr>2.1  递归</vt:lpstr>
      <vt:lpstr>2.1  递归</vt:lpstr>
      <vt:lpstr>2.1  递归</vt:lpstr>
      <vt:lpstr>2.1  递归</vt:lpstr>
      <vt:lpstr>2.1  递归</vt:lpstr>
      <vt:lpstr>2.1  递归</vt:lpstr>
      <vt:lpstr>2.1  递归</vt:lpstr>
      <vt:lpstr>2.1  递归</vt:lpstr>
      <vt:lpstr>2.1  递归</vt:lpstr>
      <vt:lpstr>2.1  递归</vt:lpstr>
      <vt:lpstr>2.1  递归</vt:lpstr>
      <vt:lpstr>2.1  递归</vt:lpstr>
      <vt:lpstr>2.2 递推式求解</vt:lpstr>
      <vt:lpstr>2.2 递推式求解</vt:lpstr>
      <vt:lpstr>2.2 递推式求解</vt:lpstr>
      <vt:lpstr>2.2 递推式求解</vt:lpstr>
      <vt:lpstr>2.2 递推式求解</vt:lpstr>
      <vt:lpstr>2.2 递推式求解</vt:lpstr>
      <vt:lpstr>2.2 递推式求解</vt:lpstr>
      <vt:lpstr>2.2 递推式求解</vt:lpstr>
      <vt:lpstr>2.2 递推式求解</vt:lpstr>
      <vt:lpstr>2.2 递推式求解</vt:lpstr>
      <vt:lpstr>2.2 递推式求解</vt:lpstr>
      <vt:lpstr>2.2 递推式求解</vt:lpstr>
      <vt:lpstr>2.2 递推式求解</vt:lpstr>
      <vt:lpstr>2.2 递推式求解</vt:lpstr>
      <vt:lpstr>2.2 递推式求解</vt:lpstr>
      <vt:lpstr>2.2 递推式求解</vt:lpstr>
      <vt:lpstr>2.3 分治</vt:lpstr>
      <vt:lpstr>2.3 分治</vt:lpstr>
      <vt:lpstr>2.3 分治</vt:lpstr>
      <vt:lpstr>2.3 分治</vt:lpstr>
      <vt:lpstr>2.3 分治</vt:lpstr>
      <vt:lpstr>※分治法的适用条件※</vt:lpstr>
      <vt:lpstr>2.3 分治</vt:lpstr>
      <vt:lpstr>2.3 分治</vt:lpstr>
      <vt:lpstr>2.3 分治</vt:lpstr>
      <vt:lpstr>2.3 分治——二分搜索 问题</vt:lpstr>
      <vt:lpstr>2.3.1  二分搜索</vt:lpstr>
      <vt:lpstr>2.3.1  二分搜索</vt:lpstr>
      <vt:lpstr>2.3.1  二分搜索</vt:lpstr>
      <vt:lpstr>2.3.2  大整数乘法</vt:lpstr>
      <vt:lpstr>2.3.2  大整数乘法</vt:lpstr>
      <vt:lpstr>2.3.2  大整数乘法</vt:lpstr>
      <vt:lpstr>2.3.2  大整数乘法</vt:lpstr>
      <vt:lpstr>2.3.3  Strassen矩阵</vt:lpstr>
      <vt:lpstr>2.3.3  Strassen矩阵</vt:lpstr>
      <vt:lpstr>2.3.3  Strassen矩阵</vt:lpstr>
      <vt:lpstr>2.3.3  Strassen矩阵</vt:lpstr>
      <vt:lpstr>2.3.3  Strassen矩阵</vt:lpstr>
      <vt:lpstr>2.3.3  Strassen矩阵</vt:lpstr>
      <vt:lpstr>2.3.4  棋盘覆盖</vt:lpstr>
      <vt:lpstr>2.3.4  棋盘覆盖</vt:lpstr>
      <vt:lpstr>2.3.4  棋盘覆盖</vt:lpstr>
      <vt:lpstr>PowerPoint 演示文稿</vt:lpstr>
      <vt:lpstr>2.3.4  棋盘覆盖</vt:lpstr>
      <vt:lpstr>PowerPoint 演示文稿</vt:lpstr>
      <vt:lpstr>2.3.4  棋盘覆盖</vt:lpstr>
      <vt:lpstr>2.3.5  合并排序</vt:lpstr>
      <vt:lpstr>2.3.5  合并排序</vt:lpstr>
      <vt:lpstr>2.3.5  合并排序</vt:lpstr>
      <vt:lpstr>2.3.5  合并排序</vt:lpstr>
      <vt:lpstr>PowerPoint 演示文稿</vt:lpstr>
      <vt:lpstr>PowerPoint 演示文稿</vt:lpstr>
      <vt:lpstr>2.3.5  合并排序</vt:lpstr>
      <vt:lpstr>2.3.5  合并排序</vt:lpstr>
      <vt:lpstr>2.3.5  合并排序</vt:lpstr>
      <vt:lpstr>2.3.6  快速排序</vt:lpstr>
      <vt:lpstr>PowerPoint 演示文稿</vt:lpstr>
      <vt:lpstr>2.3.6  快速排序</vt:lpstr>
      <vt:lpstr>2.3.6  快速排序</vt:lpstr>
      <vt:lpstr>2.3.6  快速排序</vt:lpstr>
      <vt:lpstr>2.3.6  快速排序</vt:lpstr>
      <vt:lpstr>2.3.7  线性时间选择</vt:lpstr>
      <vt:lpstr>2.3.7  线性时间选择</vt:lpstr>
      <vt:lpstr>2.3.7  线性时间选择</vt:lpstr>
      <vt:lpstr>2.3.7  线性时间选择</vt:lpstr>
      <vt:lpstr>2.3.7  线性时间选择</vt:lpstr>
      <vt:lpstr>2.3.8  最近点对问题</vt:lpstr>
      <vt:lpstr>2.3.8  最近点对问题</vt:lpstr>
      <vt:lpstr>2.3.8  最近点对问题</vt:lpstr>
      <vt:lpstr>2.3.8  最近点对问题</vt:lpstr>
      <vt:lpstr>2.3.8  最近点对问题</vt:lpstr>
      <vt:lpstr>2.3.8  最近点对问题</vt:lpstr>
      <vt:lpstr>2.3.8  最近点对问题</vt:lpstr>
      <vt:lpstr>2.3.9  循环赛日程表</vt:lpstr>
      <vt:lpstr>总  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</dc:creator>
  <cp:lastModifiedBy>韩启龙</cp:lastModifiedBy>
  <cp:revision>1319</cp:revision>
  <cp:lastPrinted>2015-02-01T12:29:00Z</cp:lastPrinted>
  <dcterms:created xsi:type="dcterms:W3CDTF">2113-01-01T00:00:00Z</dcterms:created>
  <dcterms:modified xsi:type="dcterms:W3CDTF">2023-08-28T23:51:27Z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343A472DB7704CFE923CE9178720C903_12</vt:lpwstr>
  </property>
  <property fmtid="{D5CDD505-2E9C-101B-9397-08002B2CF9AE}" pid="4" name="KSOProductBuildVer">
    <vt:lpwstr>2052-11.1.0.14309</vt:lpwstr>
  </property>
</Properties>
</file>